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69" r:id="rId3"/>
    <p:sldId id="270" r:id="rId4"/>
    <p:sldId id="271" r:id="rId5"/>
    <p:sldId id="272" r:id="rId6"/>
    <p:sldId id="273" r:id="rId7"/>
    <p:sldId id="27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1E4D31-D6BB-4047-B166-CB18833B957F}">
          <p14:sldIdLst>
            <p14:sldId id="263"/>
            <p14:sldId id="269"/>
          </p14:sldIdLst>
        </p14:section>
        <p14:section name="Untitled Section" id="{C322AE0D-5136-4BBC-A2CB-72BF32978449}">
          <p14:sldIdLst>
            <p14:sldId id="270"/>
            <p14:sldId id="271"/>
            <p14:sldId id="272"/>
            <p14:sldId id="273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3AE24"/>
    <a:srgbClr val="A3792C"/>
    <a:srgbClr val="756C66"/>
    <a:srgbClr val="856024"/>
    <a:srgbClr val="D19B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43" autoAdjust="0"/>
  </p:normalViewPr>
  <p:slideViewPr>
    <p:cSldViewPr snapToGrid="0" snapToObjects="1">
      <p:cViewPr varScale="1">
        <p:scale>
          <a:sx n="105" d="100"/>
          <a:sy n="105" d="100"/>
        </p:scale>
        <p:origin x="-1794" y="-96"/>
      </p:cViewPr>
      <p:guideLst>
        <p:guide orient="horz" pos="1008"/>
        <p:guide pos="5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AE9AF-5B02-A343-87BA-BF97CE0E58AE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96C59-4C62-F748-9189-0658811B1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1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29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Stonehenge – 3100 BC		(Used to perform</a:t>
            </a:r>
            <a:r>
              <a:rPr lang="en-US" baseline="0" dirty="0" smtClean="0"/>
              <a:t> calculations of astral bodies)</a:t>
            </a:r>
            <a:endParaRPr lang="en-US" dirty="0" smtClean="0"/>
          </a:p>
          <a:p>
            <a:r>
              <a:rPr lang="en-US" dirty="0" smtClean="0"/>
              <a:t>Abacus –</a:t>
            </a:r>
            <a:r>
              <a:rPr lang="en-US" baseline="0" dirty="0" smtClean="0"/>
              <a:t> 2700 BC			(First calculator)</a:t>
            </a:r>
          </a:p>
          <a:p>
            <a:r>
              <a:rPr lang="en-US" baseline="0" dirty="0" err="1" smtClean="0"/>
              <a:t>Pascaline</a:t>
            </a:r>
            <a:r>
              <a:rPr lang="en-US" baseline="0" dirty="0" smtClean="0"/>
              <a:t> – 1641 AD			(First mechanical calculator; was developed by mathematician </a:t>
            </a:r>
            <a:r>
              <a:rPr lang="en-US" baseline="0" dirty="0" err="1" smtClean="0"/>
              <a:t>Blaise</a:t>
            </a:r>
            <a:r>
              <a:rPr lang="en-US" baseline="0" dirty="0" smtClean="0"/>
              <a:t> Pascal)</a:t>
            </a:r>
          </a:p>
          <a:p>
            <a:r>
              <a:rPr lang="en-US" baseline="0" dirty="0" smtClean="0"/>
              <a:t>Analytical Engine – 1837 AD	(Proposed design for first mechanical programmable computer, not completed; designed by Charles Babbage; programmed with Jacquard loom as suggested by Ada Lovelace)</a:t>
            </a:r>
          </a:p>
          <a:p>
            <a:r>
              <a:rPr lang="en-US" baseline="0" dirty="0" smtClean="0"/>
              <a:t>Hollerith Machine – 1890 AD	(Data calculator storing information on punch cards as a result of 1890 census; designed by Herman Hollerith whose company later became IBM)</a:t>
            </a:r>
          </a:p>
          <a:p>
            <a:r>
              <a:rPr lang="en-US" baseline="0" dirty="0" smtClean="0"/>
              <a:t>Turing Machine – 1936 AD		(Theoretical machine designed to solve the </a:t>
            </a:r>
            <a:r>
              <a:rPr lang="en-US" baseline="0" dirty="0" err="1" smtClean="0"/>
              <a:t>Entscheidungsproblem</a:t>
            </a:r>
            <a:r>
              <a:rPr lang="en-US" baseline="0" dirty="0" smtClean="0"/>
              <a:t> regarding the determination of a problem’s “solvability”; designed by Alan Turing)</a:t>
            </a:r>
          </a:p>
          <a:p>
            <a:r>
              <a:rPr lang="en-US" baseline="0" dirty="0" smtClean="0"/>
              <a:t>Z3 – 1941				(First Turing complete electronic computer; designed by </a:t>
            </a:r>
            <a:r>
              <a:rPr lang="en-US" baseline="0" dirty="0" err="1" smtClean="0"/>
              <a:t>Konrad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Zuse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ENIAC – 1946			(First general-purpose electronic computer; designed by John </a:t>
            </a:r>
            <a:r>
              <a:rPr lang="en-US" baseline="0" dirty="0" err="1" smtClean="0"/>
              <a:t>Mauchly</a:t>
            </a:r>
            <a:r>
              <a:rPr lang="en-US" baseline="0" dirty="0" smtClean="0"/>
              <a:t> and J. </a:t>
            </a:r>
            <a:r>
              <a:rPr lang="en-US" baseline="0" dirty="0" err="1" smtClean="0"/>
              <a:t>Presper</a:t>
            </a:r>
            <a:r>
              <a:rPr lang="en-US" baseline="0" dirty="0" smtClean="0"/>
              <a:t> Eckert)</a:t>
            </a:r>
          </a:p>
          <a:p>
            <a:r>
              <a:rPr lang="en-US" baseline="0" dirty="0" smtClean="0"/>
              <a:t>IBM PC – 1981			(First commercial personal computer; designed by team led by Don </a:t>
            </a:r>
            <a:r>
              <a:rPr lang="en-US" baseline="0" dirty="0" err="1" smtClean="0"/>
              <a:t>Estridge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Palm Kyocera 6035 – 2001 AD	(First commercial cellular phone with computing capabilities)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2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 to R:</a:t>
            </a:r>
            <a:r>
              <a:rPr lang="en-US" baseline="0" dirty="0" smtClean="0"/>
              <a:t> Claude Shannon (Information Theory); Grace Murray Hopper (Compiler); John Von Neumann (Computer Architecture); Alan Turing (Finite State Automata)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04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0035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Lines_blk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5" t="6477" b="30121"/>
          <a:stretch/>
        </p:blipFill>
        <p:spPr>
          <a:xfrm>
            <a:off x="873676" y="580571"/>
            <a:ext cx="8270323" cy="1761988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6" y="580571"/>
            <a:ext cx="774095" cy="1749893"/>
            <a:chOff x="387046" y="580571"/>
            <a:chExt cx="774095" cy="1749893"/>
          </a:xfrm>
        </p:grpSpPr>
        <p:sp>
          <p:nvSpPr>
            <p:cNvPr id="24" name="Rectangle 23"/>
            <p:cNvSpPr/>
            <p:nvPr/>
          </p:nvSpPr>
          <p:spPr>
            <a:xfrm>
              <a:off x="387046" y="580571"/>
              <a:ext cx="774095" cy="1749892"/>
            </a:xfrm>
            <a:prstGeom prst="rect">
              <a:avLst/>
            </a:prstGeom>
            <a:solidFill>
              <a:srgbClr val="A379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Picture 24" descr="Lines_7404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206" b="65988"/>
            <a:stretch/>
          </p:blipFill>
          <p:spPr>
            <a:xfrm>
              <a:off x="387046" y="580572"/>
              <a:ext cx="774095" cy="1749892"/>
            </a:xfrm>
            <a:prstGeom prst="rect">
              <a:avLst/>
            </a:prstGeom>
          </p:spPr>
        </p:pic>
      </p:grp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773449" y="170155"/>
            <a:ext cx="8086640" cy="2263113"/>
          </a:xfrm>
        </p:spPr>
        <p:txBody>
          <a:bodyPr anchor="t">
            <a:noAutofit/>
          </a:bodyPr>
          <a:lstStyle>
            <a:lvl1pPr>
              <a:lnSpc>
                <a:spcPts val="9100"/>
              </a:lnSpc>
              <a:defRPr sz="6400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782982" y="5008928"/>
            <a:ext cx="5960717" cy="311740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782982" y="5287650"/>
            <a:ext cx="5960718" cy="501116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6777546"/>
            <a:ext cx="9144000" cy="92906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PU_sigtab.eps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8"/>
          <a:stretch/>
        </p:blipFill>
        <p:spPr>
          <a:xfrm>
            <a:off x="6935432" y="5830266"/>
            <a:ext cx="1942418" cy="1040186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204260" y="5883552"/>
            <a:ext cx="1740657" cy="8702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ate Placeholder 6"/>
          <p:cNvSpPr>
            <a:spLocks noGrp="1"/>
          </p:cNvSpPr>
          <p:nvPr>
            <p:ph type="dt" sz="half" idx="10"/>
          </p:nvPr>
        </p:nvSpPr>
        <p:spPr>
          <a:xfrm>
            <a:off x="6935432" y="4908550"/>
            <a:ext cx="1941868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z="1400" b="1" smtClean="0">
                <a:solidFill>
                  <a:srgbClr val="856024"/>
                </a:solidFill>
                <a:latin typeface="Arial"/>
                <a:cs typeface="Arial"/>
              </a:rPr>
              <a:t>Month day, year</a:t>
            </a:r>
            <a:endParaRPr lang="en-US" b="1" dirty="0">
              <a:solidFill>
                <a:srgbClr val="856024"/>
              </a:solidFill>
              <a:latin typeface="Arial"/>
              <a:cs typeface="Arial"/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3" y="2330450"/>
            <a:ext cx="8086725" cy="2411760"/>
          </a:xfrm>
        </p:spPr>
        <p:txBody>
          <a:bodyPr>
            <a:noAutofit/>
          </a:bodyPr>
          <a:lstStyle>
            <a:lvl1pPr>
              <a:lnSpc>
                <a:spcPts val="5000"/>
              </a:lnSpc>
              <a:spcBef>
                <a:spcPts val="0"/>
              </a:spcBef>
              <a:defRPr sz="5000" cap="all">
                <a:solidFill>
                  <a:srgbClr val="A3792C"/>
                </a:solidFill>
                <a:latin typeface="Impact"/>
              </a:defRPr>
            </a:lvl1pPr>
            <a:lvl2pPr marL="0" indent="0">
              <a:lnSpc>
                <a:spcPts val="8900"/>
              </a:lnSpc>
              <a:spcBef>
                <a:spcPts val="0"/>
              </a:spcBef>
              <a:buFontTx/>
              <a:buNone/>
              <a:defRPr sz="9800" cap="all" baseline="0">
                <a:solidFill>
                  <a:srgbClr val="A3792C"/>
                </a:solidFill>
                <a:latin typeface="Impact"/>
              </a:defRPr>
            </a:lvl2pPr>
            <a:lvl3pPr marL="0" indent="0">
              <a:lnSpc>
                <a:spcPts val="4000"/>
              </a:lnSpc>
              <a:spcBef>
                <a:spcPts val="0"/>
              </a:spcBef>
              <a:buFontTx/>
              <a:buNone/>
              <a:defRPr sz="4000" cap="all" baseline="0">
                <a:solidFill>
                  <a:schemeClr val="bg1">
                    <a:lumMod val="65000"/>
                  </a:schemeClr>
                </a:solidFill>
                <a:latin typeface="Impact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6098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/>
          <p:cNvSpPr>
            <a:spLocks noGrp="1"/>
          </p:cNvSpPr>
          <p:nvPr>
            <p:ph sz="quarter" idx="14" hasCustomPrompt="1"/>
          </p:nvPr>
        </p:nvSpPr>
        <p:spPr>
          <a:xfrm>
            <a:off x="802968" y="2697208"/>
            <a:ext cx="8074882" cy="1397000"/>
          </a:xfrm>
        </p:spPr>
        <p:txBody>
          <a:bodyPr anchor="t">
            <a:normAutofit/>
          </a:bodyPr>
          <a:lstStyle>
            <a:lvl1pPr algn="l">
              <a:defRPr sz="3400" cap="all">
                <a:solidFill>
                  <a:srgbClr val="A3792C"/>
                </a:solidFill>
                <a:latin typeface="Impact"/>
                <a:cs typeface="Impact"/>
              </a:defRPr>
            </a:lvl1pPr>
            <a:lvl2pPr algn="l">
              <a:defRPr>
                <a:latin typeface="Impact"/>
                <a:cs typeface="Impact"/>
              </a:defRPr>
            </a:lvl2pPr>
            <a:lvl3pPr algn="l">
              <a:defRPr>
                <a:latin typeface="Impact"/>
                <a:cs typeface="Impact"/>
              </a:defRPr>
            </a:lvl3pPr>
            <a:lvl4pPr algn="l">
              <a:defRPr>
                <a:latin typeface="Impact"/>
                <a:cs typeface="Impact"/>
              </a:defRPr>
            </a:lvl4pPr>
            <a:lvl5pPr algn="l">
              <a:defRPr>
                <a:latin typeface="Impact"/>
                <a:cs typeface="Impact"/>
              </a:defRPr>
            </a:lvl5pPr>
          </a:lstStyle>
          <a:p>
            <a:pPr lvl="0"/>
            <a:r>
              <a:rPr lang="en-US" dirty="0" smtClean="0"/>
              <a:t>Second Line</a:t>
            </a:r>
          </a:p>
          <a:p>
            <a:pPr lvl="0"/>
            <a:r>
              <a:rPr lang="en-US" dirty="0" smtClean="0"/>
              <a:t>Third Line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777546"/>
            <a:ext cx="9144000" cy="92906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84258" y="944880"/>
            <a:ext cx="8259742" cy="1776549"/>
            <a:chOff x="884258" y="1833153"/>
            <a:chExt cx="8259742" cy="1776549"/>
          </a:xfrm>
        </p:grpSpPr>
        <p:sp>
          <p:nvSpPr>
            <p:cNvPr id="15" name="Rectangle 14"/>
            <p:cNvSpPr/>
            <p:nvPr userDrawn="1"/>
          </p:nvSpPr>
          <p:spPr>
            <a:xfrm>
              <a:off x="884258" y="1833153"/>
              <a:ext cx="8259742" cy="177654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Lines_7404.pdf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33" t="55006" r="23347"/>
            <a:stretch/>
          </p:blipFill>
          <p:spPr>
            <a:xfrm>
              <a:off x="884258" y="1833153"/>
              <a:ext cx="8259742" cy="1776549"/>
            </a:xfrm>
            <a:prstGeom prst="rect">
              <a:avLst/>
            </a:prstGeom>
          </p:spPr>
        </p:pic>
      </p:grpSp>
      <p:pic>
        <p:nvPicPr>
          <p:cNvPr id="17" name="Picture 16" descr="Lines_blk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7" t="19494" r="52631" b="43855"/>
          <a:stretch/>
        </p:blipFill>
        <p:spPr>
          <a:xfrm>
            <a:off x="0" y="944880"/>
            <a:ext cx="749905" cy="1776549"/>
          </a:xfrm>
          <a:prstGeom prst="rect">
            <a:avLst/>
          </a:prstGeom>
        </p:spPr>
      </p:pic>
      <p:pic>
        <p:nvPicPr>
          <p:cNvPr id="18" name="Picture 17" descr="PU_sigtab.eps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8"/>
          <a:stretch/>
        </p:blipFill>
        <p:spPr>
          <a:xfrm>
            <a:off x="6935432" y="5830266"/>
            <a:ext cx="1942418" cy="1040186"/>
          </a:xfrm>
          <a:prstGeom prst="rect">
            <a:avLst/>
          </a:prstGeom>
        </p:spPr>
      </p:pic>
      <p:pic>
        <p:nvPicPr>
          <p:cNvPr id="10" name="Picture 9" descr="PU_sigtab.eps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8"/>
          <a:stretch/>
        </p:blipFill>
        <p:spPr>
          <a:xfrm>
            <a:off x="6935432" y="5830266"/>
            <a:ext cx="1942418" cy="104018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8702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802968" y="4090859"/>
            <a:ext cx="8074882" cy="13612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204260" y="5883552"/>
            <a:ext cx="1740657" cy="8702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7686" y="785022"/>
            <a:ext cx="8100164" cy="1896894"/>
          </a:xfrm>
        </p:spPr>
        <p:txBody>
          <a:bodyPr/>
          <a:lstStyle>
            <a:lvl1pPr>
              <a:lnSpc>
                <a:spcPts val="8200"/>
              </a:lnSpc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 pa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t="79529" r="7500"/>
          <a:stretch/>
        </p:blipFill>
        <p:spPr>
          <a:xfrm>
            <a:off x="457200" y="1168400"/>
            <a:ext cx="7416800" cy="3007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67130" y="1132795"/>
            <a:ext cx="831967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367130" y="1608139"/>
            <a:ext cx="8326019" cy="44592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2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130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71604" y="1600373"/>
            <a:ext cx="4015195" cy="452579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 descr="Content pa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t="79529" r="7500"/>
          <a:stretch/>
        </p:blipFill>
        <p:spPr>
          <a:xfrm>
            <a:off x="457200" y="1168400"/>
            <a:ext cx="7416800" cy="300735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67130" y="1132795"/>
            <a:ext cx="831967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779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130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Content pa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t="79529" r="7500"/>
          <a:stretch/>
        </p:blipFill>
        <p:spPr>
          <a:xfrm>
            <a:off x="457200" y="1168400"/>
            <a:ext cx="7416800" cy="300735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67130" y="1132795"/>
            <a:ext cx="831967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3535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9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900" y="2174875"/>
            <a:ext cx="4040188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Content pa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t="79529" r="7500"/>
          <a:stretch/>
        </p:blipFill>
        <p:spPr>
          <a:xfrm>
            <a:off x="457200" y="1168400"/>
            <a:ext cx="7416800" cy="300735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67130" y="1132795"/>
            <a:ext cx="831967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370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ontent pa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t="79529" r="7500"/>
          <a:stretch/>
        </p:blipFill>
        <p:spPr>
          <a:xfrm>
            <a:off x="457200" y="1168400"/>
            <a:ext cx="7416800" cy="300735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67130" y="1132795"/>
            <a:ext cx="831967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009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1331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ntent page.jpg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51"/>
          <a:stretch/>
        </p:blipFill>
        <p:spPr>
          <a:xfrm>
            <a:off x="0" y="0"/>
            <a:ext cx="9144000" cy="804333"/>
          </a:xfrm>
          <a:prstGeom prst="rect">
            <a:avLst/>
          </a:prstGeom>
        </p:spPr>
      </p:pic>
      <p:pic>
        <p:nvPicPr>
          <p:cNvPr id="9" name="Picture 8" descr="PU_sig132.eps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30" y="6157111"/>
            <a:ext cx="1710227" cy="66625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130" y="265631"/>
            <a:ext cx="8326020" cy="7487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130" y="1829392"/>
            <a:ext cx="8326020" cy="42936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955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67130" y="1535528"/>
            <a:ext cx="832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5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57" r:id="rId4"/>
    <p:sldLayoutId id="2147483652" r:id="rId5"/>
    <p:sldLayoutId id="2147483653" r:id="rId6"/>
    <p:sldLayoutId id="2147483654" r:id="rId7"/>
    <p:sldLayoutId id="2147483655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 cap="all">
          <a:solidFill>
            <a:srgbClr val="A3792C"/>
          </a:solidFill>
          <a:latin typeface="Impact"/>
          <a:ea typeface="+mj-ea"/>
          <a:cs typeface="Impac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200" dirty="0" smtClean="0"/>
              <a:t>What is computer Science?</a:t>
            </a:r>
            <a:endParaRPr lang="en-US" sz="5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Phil Sands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K-12 Outreach Coordinator for Computer Science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79" y="1315575"/>
            <a:ext cx="7606272" cy="3549593"/>
          </a:xfrm>
          <a:prstGeom prst="rect">
            <a:avLst/>
          </a:prstGeom>
          <a:ln w="73025">
            <a:solidFill>
              <a:schemeClr val="tx1"/>
            </a:solidFill>
            <a:beve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418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930" y="1712540"/>
            <a:ext cx="2825425" cy="2269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930" y="1818036"/>
            <a:ext cx="2825425" cy="2010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was the first computer made?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Purdue  k-12  Outreach  FOR  Computer  Science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4843" y="4530811"/>
            <a:ext cx="8248307" cy="411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838" y="2113290"/>
            <a:ext cx="2823517" cy="1547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930" y="1996109"/>
            <a:ext cx="2822561" cy="1881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929" y="1920323"/>
            <a:ext cx="2822561" cy="2061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838" y="1929801"/>
            <a:ext cx="2843817" cy="1948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064" y="1794570"/>
            <a:ext cx="2825425" cy="2119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065" y="1880029"/>
            <a:ext cx="2825425" cy="194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230" y="1630460"/>
            <a:ext cx="2825425" cy="2447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95" y="1693588"/>
            <a:ext cx="1751304" cy="2384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5" name="Group 24"/>
          <p:cNvGrpSpPr/>
          <p:nvPr/>
        </p:nvGrpSpPr>
        <p:grpSpPr>
          <a:xfrm>
            <a:off x="537230" y="4427621"/>
            <a:ext cx="369332" cy="1311424"/>
            <a:chOff x="537230" y="4427621"/>
            <a:chExt cx="369332" cy="1311424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721895" y="4427621"/>
              <a:ext cx="0" cy="2406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16200000">
              <a:off x="244842" y="5077326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3100 BC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138444" y="4431094"/>
            <a:ext cx="369332" cy="1311424"/>
            <a:chOff x="537230" y="4427621"/>
            <a:chExt cx="369332" cy="1311424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721895" y="4427621"/>
              <a:ext cx="0" cy="2406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rot="16200000">
              <a:off x="244842" y="5077326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2700 BC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317229" y="4431090"/>
            <a:ext cx="211658" cy="1325050"/>
            <a:chOff x="537230" y="4427621"/>
            <a:chExt cx="369332" cy="132505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721895" y="4427621"/>
              <a:ext cx="0" cy="2406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 rot="16200000">
              <a:off x="231216" y="5077326"/>
              <a:ext cx="981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1837 AD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89911" y="4427621"/>
            <a:ext cx="211658" cy="1325050"/>
            <a:chOff x="537230" y="4427621"/>
            <a:chExt cx="369332" cy="132505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721895" y="4427621"/>
              <a:ext cx="0" cy="2406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rot="16200000">
              <a:off x="231216" y="5077326"/>
              <a:ext cx="981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1890 AD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225434" y="4431094"/>
            <a:ext cx="211658" cy="1325050"/>
            <a:chOff x="537230" y="4427621"/>
            <a:chExt cx="369332" cy="132505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721895" y="4427621"/>
              <a:ext cx="0" cy="2406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 rot="16200000">
              <a:off x="231216" y="5077326"/>
              <a:ext cx="981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1936 AD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374932" y="4427623"/>
            <a:ext cx="211658" cy="1325050"/>
            <a:chOff x="537230" y="4427621"/>
            <a:chExt cx="369332" cy="132505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721895" y="4427621"/>
              <a:ext cx="0" cy="2406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 rot="16200000">
              <a:off x="231216" y="5077326"/>
              <a:ext cx="981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1941 AD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538105" y="4431093"/>
            <a:ext cx="211658" cy="1325050"/>
            <a:chOff x="537230" y="4427621"/>
            <a:chExt cx="369332" cy="132505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721895" y="4427621"/>
              <a:ext cx="0" cy="2406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 rot="16200000">
              <a:off x="231216" y="5077326"/>
              <a:ext cx="981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1946 AD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146380" y="4431092"/>
            <a:ext cx="211658" cy="1325050"/>
            <a:chOff x="537230" y="4427621"/>
            <a:chExt cx="369332" cy="1325050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721895" y="4427621"/>
              <a:ext cx="0" cy="2406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 rot="16200000">
              <a:off x="231216" y="5077326"/>
              <a:ext cx="981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1981 AD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466602" y="4431091"/>
            <a:ext cx="211658" cy="1325050"/>
            <a:chOff x="537230" y="4427621"/>
            <a:chExt cx="369332" cy="132505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721895" y="4427621"/>
              <a:ext cx="0" cy="2406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 rot="16200000">
              <a:off x="231216" y="5077326"/>
              <a:ext cx="981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2001 AD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602873" y="4431094"/>
            <a:ext cx="240632" cy="244095"/>
            <a:chOff x="2418347" y="4427624"/>
            <a:chExt cx="240632" cy="244095"/>
          </a:xfrm>
        </p:grpSpPr>
        <p:cxnSp>
          <p:nvCxnSpPr>
            <p:cNvPr id="51" name="Straight Connector 50"/>
            <p:cNvCxnSpPr/>
            <p:nvPr/>
          </p:nvCxnSpPr>
          <p:spPr>
            <a:xfrm flipV="1">
              <a:off x="2418347" y="4427624"/>
              <a:ext cx="120316" cy="24062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2538663" y="4431090"/>
              <a:ext cx="120316" cy="24062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1894061" y="4410335"/>
            <a:ext cx="369332" cy="1325057"/>
            <a:chOff x="399666" y="4427621"/>
            <a:chExt cx="644465" cy="1325057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721895" y="4427621"/>
              <a:ext cx="0" cy="2406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 rot="16200000">
              <a:off x="231219" y="4939766"/>
              <a:ext cx="981359" cy="644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1641 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318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30" y="311585"/>
            <a:ext cx="8326020" cy="748782"/>
          </a:xfrm>
        </p:spPr>
        <p:txBody>
          <a:bodyPr/>
          <a:lstStyle/>
          <a:p>
            <a:r>
              <a:rPr lang="en-US" sz="3200" dirty="0" smtClean="0"/>
              <a:t>How Big Was the first electronic computer?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Purdue  k-12  Outreach  FOR  Computer  Science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07" y="1575707"/>
            <a:ext cx="4548230" cy="3411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241956" y="1584761"/>
            <a:ext cx="32095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Dimensions: 		~16x8x10 ft</a:t>
            </a:r>
            <a:r>
              <a:rPr lang="en-US" baseline="30000" dirty="0" smtClean="0"/>
              <a:t>3</a:t>
            </a:r>
            <a:endParaRPr lang="en-US" dirty="0" smtClean="0"/>
          </a:p>
          <a:p>
            <a:r>
              <a:rPr lang="en-US" dirty="0" smtClean="0"/>
              <a:t>Weight: 			</a:t>
            </a:r>
            <a:r>
              <a:rPr lang="en-US" dirty="0" smtClean="0"/>
              <a:t>  2200 </a:t>
            </a:r>
            <a:r>
              <a:rPr lang="en-US" dirty="0" err="1" smtClean="0"/>
              <a:t>lbs</a:t>
            </a:r>
            <a:endParaRPr lang="en-US" dirty="0" smtClean="0"/>
          </a:p>
          <a:p>
            <a:r>
              <a:rPr lang="en-US" dirty="0" smtClean="0"/>
              <a:t>Cost (1941):		</a:t>
            </a:r>
            <a:r>
              <a:rPr lang="en-US" dirty="0" smtClean="0"/>
              <a:t>  $</a:t>
            </a:r>
            <a:r>
              <a:rPr lang="en-US" dirty="0" smtClean="0"/>
              <a:t>10,000 </a:t>
            </a:r>
          </a:p>
          <a:p>
            <a:r>
              <a:rPr lang="en-US" dirty="0" smtClean="0"/>
              <a:t>Cost (2013):		~$1,250,000</a:t>
            </a:r>
          </a:p>
          <a:p>
            <a:r>
              <a:rPr lang="en-US" dirty="0" smtClean="0"/>
              <a:t>Addition: 			</a:t>
            </a:r>
            <a:r>
              <a:rPr lang="en-US" dirty="0" smtClean="0"/>
              <a:t>  0.8 </a:t>
            </a:r>
            <a:r>
              <a:rPr lang="en-US" dirty="0" smtClean="0"/>
              <a:t>seconds</a:t>
            </a:r>
          </a:p>
          <a:p>
            <a:r>
              <a:rPr lang="en-US" dirty="0" smtClean="0"/>
              <a:t>Multiplication: 	</a:t>
            </a:r>
            <a:r>
              <a:rPr lang="en-US" dirty="0" smtClean="0"/>
              <a:t>  3.0 </a:t>
            </a:r>
            <a:r>
              <a:rPr lang="en-US" dirty="0" smtClean="0"/>
              <a:t>seconds</a:t>
            </a:r>
          </a:p>
          <a:p>
            <a:r>
              <a:rPr lang="en-US" dirty="0" smtClean="0"/>
              <a:t>Frequency: 		</a:t>
            </a:r>
            <a:r>
              <a:rPr lang="en-US" dirty="0" smtClean="0"/>
              <a:t>  5.3 </a:t>
            </a:r>
            <a:r>
              <a:rPr lang="en-US" dirty="0" smtClean="0"/>
              <a:t>Hz</a:t>
            </a:r>
          </a:p>
          <a:p>
            <a:r>
              <a:rPr lang="en-US" dirty="0" smtClean="0"/>
              <a:t>Memory: 			</a:t>
            </a:r>
            <a:r>
              <a:rPr lang="en-US" dirty="0" smtClean="0"/>
              <a:t>  1408 </a:t>
            </a:r>
            <a:r>
              <a:rPr lang="en-US" dirty="0" smtClean="0"/>
              <a:t>bits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4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30" y="384013"/>
            <a:ext cx="8326020" cy="748782"/>
          </a:xfrm>
        </p:spPr>
        <p:txBody>
          <a:bodyPr/>
          <a:lstStyle/>
          <a:p>
            <a:r>
              <a:rPr lang="en-US" sz="2700" dirty="0" smtClean="0"/>
              <a:t>Why were people interested in developing a computer?</a:t>
            </a:r>
            <a:endParaRPr lang="en-US" sz="2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Purdue  k-12  Outreach  FOR  Computer  Science</a:t>
            </a:r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38196" y="2291661"/>
            <a:ext cx="4588117" cy="2439649"/>
            <a:chOff x="2718031" y="2349635"/>
            <a:chExt cx="3474720" cy="14630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4" t="18231" r="3144" b="13995"/>
            <a:stretch/>
          </p:blipFill>
          <p:spPr>
            <a:xfrm>
              <a:off x="2718031" y="2349635"/>
              <a:ext cx="3474720" cy="14630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390" y="3047653"/>
              <a:ext cx="1656319" cy="36666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393" y="2350348"/>
              <a:ext cx="1656319" cy="36666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3414319"/>
              <a:ext cx="1656319" cy="36666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393" y="2680987"/>
              <a:ext cx="1656319" cy="366666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2362954" y="2381061"/>
            <a:ext cx="2027977" cy="46313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FAST COMPUTATION</a:t>
            </a:r>
            <a:endParaRPr lang="en-US" sz="1400" b="1" dirty="0"/>
          </a:p>
        </p:txBody>
      </p:sp>
      <p:sp>
        <p:nvSpPr>
          <p:cNvPr id="13" name="Rectangle 12"/>
          <p:cNvSpPr/>
          <p:nvPr/>
        </p:nvSpPr>
        <p:spPr>
          <a:xfrm>
            <a:off x="2350966" y="2967927"/>
            <a:ext cx="2027977" cy="46313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MODELING &amp; SIMULATION</a:t>
            </a:r>
            <a:endParaRPr lang="en-US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2350966" y="3529763"/>
            <a:ext cx="2027977" cy="46313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STORE DATA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73368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30" y="384013"/>
            <a:ext cx="8326020" cy="748782"/>
          </a:xfrm>
        </p:spPr>
        <p:txBody>
          <a:bodyPr/>
          <a:lstStyle/>
          <a:p>
            <a:r>
              <a:rPr lang="en-US" sz="2800" dirty="0" smtClean="0"/>
              <a:t>WHO ARE THE IMPORTANT FIGURES IN COMPUTER SCIENCE?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Purdue  k-12  Outreach  FOR  Computer  Science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82" y="1679409"/>
            <a:ext cx="6183517" cy="4208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82" y="1679409"/>
            <a:ext cx="6186592" cy="420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8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What do computer scientists do?</a:t>
            </a:r>
            <a:endParaRPr lang="en-US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Program computers and devices</a:t>
            </a:r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Solve problems</a:t>
            </a:r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Simplify existing solutions to problems</a:t>
            </a:r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Create models to simulate real life</a:t>
            </a:r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Abstract complex ideas in multiple layers</a:t>
            </a:r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dirty="0"/>
              <a:t>Apply mathematical logic to problems in almost any field </a:t>
            </a:r>
            <a:endParaRPr lang="en-US" dirty="0" smtClean="0"/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Teach computers how to learn</a:t>
            </a:r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Test programs</a:t>
            </a:r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Write documents that help explain programs for future programmers</a:t>
            </a:r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Analyze large sets of data for patterns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Medicine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Education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Physics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Business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Communication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Engineering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Music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Games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Entertainment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Purdue  k-12  Outreach  FOR  Computer  Science</a:t>
            </a:r>
          </a:p>
          <a:p>
            <a:endParaRPr lang="en-US" dirty="0"/>
          </a:p>
        </p:txBody>
      </p:sp>
      <p:sp>
        <p:nvSpPr>
          <p:cNvPr id="9" name="Left Brace 8"/>
          <p:cNvSpPr/>
          <p:nvPr/>
        </p:nvSpPr>
        <p:spPr>
          <a:xfrm>
            <a:off x="4335855" y="1600200"/>
            <a:ext cx="353085" cy="452596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9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80" y="384013"/>
            <a:ext cx="8326020" cy="748782"/>
          </a:xfrm>
        </p:spPr>
        <p:txBody>
          <a:bodyPr/>
          <a:lstStyle/>
          <a:p>
            <a:r>
              <a:rPr lang="en-US" sz="3000" dirty="0" smtClean="0"/>
              <a:t>What Skills do good computer scientists have?</a:t>
            </a:r>
            <a:endParaRPr lang="en-US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Purdue  k-12  Outreach  FOR  Computer  Science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48408" y="1837854"/>
            <a:ext cx="641714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/>
              <a:t>Problem solving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/>
              <a:t>Logical / algorithmic thinking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/>
              <a:t>Can g</a:t>
            </a:r>
            <a:r>
              <a:rPr lang="en-US" sz="2400" b="1" dirty="0" smtClean="0"/>
              <a:t>eneralize </a:t>
            </a:r>
            <a:r>
              <a:rPr lang="en-US" sz="2400" b="1" dirty="0" smtClean="0"/>
              <a:t>solutions to fit multiple problems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/>
              <a:t>Math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/>
              <a:t>Technical writing / communication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/>
              <a:t>Design / graphics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/>
              <a:t>Flexibility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/>
              <a:t>Creativity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45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2695</TotalTime>
  <Words>249</Words>
  <Application>Microsoft Office PowerPoint</Application>
  <PresentationFormat>On-screen Show (4:3)</PresentationFormat>
  <Paragraphs>77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What is computer Science?</vt:lpstr>
      <vt:lpstr>When was the first computer made?</vt:lpstr>
      <vt:lpstr>How Big Was the first electronic computer?</vt:lpstr>
      <vt:lpstr>Why were people interested in developing a computer?</vt:lpstr>
      <vt:lpstr>WHO ARE THE IMPORTANT FIGURES IN COMPUTER SCIENCE?</vt:lpstr>
      <vt:lpstr>What do computer scientists do?</vt:lpstr>
      <vt:lpstr>What Skills do good computer scientists have?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 SECOND LINE AND THIRD LINE</dc:title>
  <dc:creator>Purdue Marketing Communications</dc:creator>
  <cp:lastModifiedBy>Phil Sands</cp:lastModifiedBy>
  <cp:revision>87</cp:revision>
  <cp:lastPrinted>2012-02-14T22:31:46Z</cp:lastPrinted>
  <dcterms:created xsi:type="dcterms:W3CDTF">2011-09-20T15:44:26Z</dcterms:created>
  <dcterms:modified xsi:type="dcterms:W3CDTF">2013-10-16T14:03:30Z</dcterms:modified>
</cp:coreProperties>
</file>