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30"/>
  </p:notesMasterIdLst>
  <p:handoutMasterIdLst>
    <p:handoutMasterId r:id="rId31"/>
  </p:handoutMasterIdLst>
  <p:sldIdLst>
    <p:sldId id="802" r:id="rId2"/>
    <p:sldId id="803" r:id="rId3"/>
    <p:sldId id="423" r:id="rId4"/>
    <p:sldId id="729" r:id="rId5"/>
    <p:sldId id="780" r:id="rId6"/>
    <p:sldId id="822" r:id="rId7"/>
    <p:sldId id="785" r:id="rId8"/>
    <p:sldId id="759" r:id="rId9"/>
    <p:sldId id="786" r:id="rId10"/>
    <p:sldId id="804" r:id="rId11"/>
    <p:sldId id="823" r:id="rId12"/>
    <p:sldId id="549" r:id="rId13"/>
    <p:sldId id="806" r:id="rId14"/>
    <p:sldId id="807" r:id="rId15"/>
    <p:sldId id="824" r:id="rId16"/>
    <p:sldId id="808" r:id="rId17"/>
    <p:sldId id="826" r:id="rId18"/>
    <p:sldId id="825" r:id="rId19"/>
    <p:sldId id="811" r:id="rId20"/>
    <p:sldId id="812" r:id="rId21"/>
    <p:sldId id="814" r:id="rId22"/>
    <p:sldId id="815" r:id="rId23"/>
    <p:sldId id="813" r:id="rId24"/>
    <p:sldId id="827" r:id="rId25"/>
    <p:sldId id="817" r:id="rId26"/>
    <p:sldId id="819" r:id="rId27"/>
    <p:sldId id="820" r:id="rId28"/>
    <p:sldId id="82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A9F"/>
    <a:srgbClr val="81CAF0"/>
    <a:srgbClr val="00BEF0"/>
    <a:srgbClr val="92D050"/>
    <a:srgbClr val="2F2FD7"/>
    <a:srgbClr val="FFF2CC"/>
    <a:srgbClr val="00C9F0"/>
    <a:srgbClr val="00BDFF"/>
    <a:srgbClr val="DFD5B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22" autoAdjust="0"/>
    <p:restoredTop sz="84263" autoAdjust="0"/>
  </p:normalViewPr>
  <p:slideViewPr>
    <p:cSldViewPr snapToGrid="0" snapToObjects="1" showGuides="1">
      <p:cViewPr varScale="1">
        <p:scale>
          <a:sx n="93" d="100"/>
          <a:sy n="93" d="100"/>
        </p:scale>
        <p:origin x="232" y="744"/>
      </p:cViewPr>
      <p:guideLst>
        <p:guide orient="horz" pos="2160"/>
        <p:guide pos="3840"/>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66" d="100"/>
        <a:sy n="66" d="100"/>
      </p:scale>
      <p:origin x="0" y="0"/>
    </p:cViewPr>
  </p:sorterViewPr>
  <p:notesViewPr>
    <p:cSldViewPr snapToGrid="0" snapToObjects="1" showGuides="1">
      <p:cViewPr varScale="1">
        <p:scale>
          <a:sx n="92" d="100"/>
          <a:sy n="92" d="100"/>
        </p:scale>
        <p:origin x="4114"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uchenZhou\Desktop\&#26032;&#24314;%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uchenZhou\Desktop\&#26032;&#24314;%20Microsoft%20Excel%20&#24037;&#20316;&#349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YuchenZhou\Desktop\&#26032;&#24314;%20Microsoft%20Excel%20&#24037;&#20316;&#349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lumMod val="40000"/>
                <a:lumOff val="60000"/>
              </a:schemeClr>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8CA5-483B-B1E1-6FA2E7A2877F}"/>
              </c:ext>
            </c:extLst>
          </c:dPt>
          <c:dPt>
            <c:idx val="2"/>
            <c:invertIfNegative val="0"/>
            <c:bubble3D val="0"/>
            <c:spPr>
              <a:solidFill>
                <a:srgbClr val="97E4FF"/>
              </a:solidFill>
              <a:ln>
                <a:noFill/>
              </a:ln>
              <a:effectLst/>
            </c:spPr>
            <c:extLst>
              <c:ext xmlns:c16="http://schemas.microsoft.com/office/drawing/2014/chart" uri="{C3380CC4-5D6E-409C-BE32-E72D297353CC}">
                <c16:uniqueId val="{00000003-8CA5-483B-B1E1-6FA2E7A2877F}"/>
              </c:ext>
            </c:extLst>
          </c:dPt>
          <c:dPt>
            <c:idx val="3"/>
            <c:invertIfNegative val="0"/>
            <c:bubble3D val="0"/>
            <c:spPr>
              <a:solidFill>
                <a:srgbClr val="C00000"/>
              </a:solidFill>
              <a:ln>
                <a:noFill/>
              </a:ln>
              <a:effectLst/>
            </c:spPr>
            <c:extLst>
              <c:ext xmlns:c16="http://schemas.microsoft.com/office/drawing/2014/chart" uri="{C3380CC4-5D6E-409C-BE32-E72D297353CC}">
                <c16:uniqueId val="{00000005-8CA5-483B-B1E1-6FA2E7A2877F}"/>
              </c:ext>
            </c:extLst>
          </c:dPt>
          <c:dLbls>
            <c:dLbl>
              <c:idx val="1"/>
              <c:layout>
                <c:manualLayout>
                  <c:x val="-2.777699044811655E-3"/>
                  <c:y val="-1.19319932754918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A5-483B-B1E1-6FA2E7A2877F}"/>
                </c:ext>
              </c:extLst>
            </c:dLbl>
            <c:spPr>
              <a:noFill/>
              <a:ln>
                <a:noFill/>
              </a:ln>
              <a:effectLst/>
            </c:spPr>
            <c:txPr>
              <a:bodyPr rot="0" spcFirstLastPara="1" vertOverflow="ellipsis" vert="horz" wrap="square" lIns="38100" tIns="19050" rIns="38100" bIns="19050" anchor="ctr" anchorCtr="1">
                <a:spAutoFit/>
              </a:bodyPr>
              <a:lstStyle/>
              <a:p>
                <a:pPr>
                  <a:defRPr lang="en-US" altLang="zh-CN"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Sheet1!$J$275:$M$275</c:f>
              <c:strCache>
                <c:ptCount val="4"/>
                <c:pt idx="0">
                  <c:v>ReplayCache</c:v>
                </c:pt>
                <c:pt idx="1">
                  <c:v>NvMR</c:v>
                </c:pt>
                <c:pt idx="2">
                  <c:v>NVSRAM</c:v>
                </c:pt>
                <c:pt idx="3">
                  <c:v>SweepCache</c:v>
                </c:pt>
              </c:strCache>
            </c:strRef>
          </c:cat>
          <c:val>
            <c:numRef>
              <c:f>Sheet1!$J$276:$M$276</c:f>
              <c:numCache>
                <c:formatCode>0.00_ </c:formatCode>
                <c:ptCount val="4"/>
                <c:pt idx="0">
                  <c:v>4.2</c:v>
                </c:pt>
                <c:pt idx="1">
                  <c:v>2.4159999999999999</c:v>
                </c:pt>
                <c:pt idx="2">
                  <c:v>7.32</c:v>
                </c:pt>
                <c:pt idx="3">
                  <c:v>14.6</c:v>
                </c:pt>
              </c:numCache>
            </c:numRef>
          </c:val>
          <c:extLst>
            <c:ext xmlns:c16="http://schemas.microsoft.com/office/drawing/2014/chart" uri="{C3380CC4-5D6E-409C-BE32-E72D297353CC}">
              <c16:uniqueId val="{00000006-8CA5-483B-B1E1-6FA2E7A2877F}"/>
            </c:ext>
          </c:extLst>
        </c:ser>
        <c:dLbls>
          <c:dLblPos val="outEnd"/>
          <c:showLegendKey val="0"/>
          <c:showVal val="1"/>
          <c:showCatName val="0"/>
          <c:showSerName val="0"/>
          <c:showPercent val="0"/>
          <c:showBubbleSize val="0"/>
        </c:dLbls>
        <c:gapWidth val="99"/>
        <c:overlap val="-27"/>
        <c:axId val="491321968"/>
        <c:axId val="286705456"/>
      </c:barChart>
      <c:catAx>
        <c:axId val="49132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6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zh-CN"/>
          </a:p>
        </c:txPr>
        <c:crossAx val="286705456"/>
        <c:crosses val="autoZero"/>
        <c:auto val="1"/>
        <c:lblAlgn val="ctr"/>
        <c:lblOffset val="100"/>
        <c:noMultiLvlLbl val="0"/>
      </c:catAx>
      <c:valAx>
        <c:axId val="286705456"/>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altLang="zh-CN" sz="2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Speedup</a:t>
                </a:r>
                <a:r>
                  <a:rPr lang="en-US" altLang="zh-CN" sz="20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over NVP</a:t>
                </a:r>
                <a:endParaRPr lang="zh-CN" altLang="en-US" sz="2000" dirty="0">
                  <a:solidFill>
                    <a:schemeClr val="tx1"/>
                  </a:solidFill>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lang="en-US" altLang="zh-CN" sz="2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zh-CN"/>
            </a:p>
          </c:txPr>
        </c:title>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lang="en-US" altLang="zh-CN"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zh-CN"/>
          </a:p>
        </c:txPr>
        <c:crossAx val="491321968"/>
        <c:crosses val="autoZero"/>
        <c:crossBetween val="between"/>
      </c:valAx>
      <c:spPr>
        <a:noFill/>
        <a:ln>
          <a:noFill/>
        </a:ln>
        <a:effectLst/>
      </c:spPr>
    </c:plotArea>
    <c:plotVisOnly val="1"/>
    <c:dispBlanksAs val="gap"/>
    <c:showDLblsOverMax val="0"/>
  </c:chart>
  <c:spPr>
    <a:noFill/>
    <a:ln>
      <a:noFill/>
    </a:ln>
    <a:effectLst/>
  </c:spPr>
  <c:txPr>
    <a:bodyPr/>
    <a:lstStyle/>
    <a:p>
      <a:pPr>
        <a:defRPr lang="en-US" altLang="zh-CN" sz="1000" b="0" i="0" u="none" strike="noStrike" kern="1200" baseline="0">
          <a:solidFill>
            <a:schemeClr val="tx1"/>
          </a:solidFill>
          <a:latin typeface="+mn-lt"/>
          <a:ea typeface="+mn-ea"/>
          <a:cs typeface="+mn-cs"/>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1F36-4F9C-97DE-5B9534F5FFB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F36-4F9C-97DE-5B9534F5FFBE}"/>
              </c:ext>
            </c:extLst>
          </c:dPt>
          <c:dPt>
            <c:idx val="2"/>
            <c:invertIfNegative val="0"/>
            <c:bubble3D val="0"/>
            <c:spPr>
              <a:solidFill>
                <a:srgbClr val="97E4FF"/>
              </a:solidFill>
              <a:ln>
                <a:noFill/>
              </a:ln>
              <a:effectLst/>
            </c:spPr>
            <c:extLst>
              <c:ext xmlns:c16="http://schemas.microsoft.com/office/drawing/2014/chart" uri="{C3380CC4-5D6E-409C-BE32-E72D297353CC}">
                <c16:uniqueId val="{00000005-1F36-4F9C-97DE-5B9534F5FFBE}"/>
              </c:ext>
            </c:extLst>
          </c:dPt>
          <c:dPt>
            <c:idx val="3"/>
            <c:invertIfNegative val="0"/>
            <c:bubble3D val="0"/>
            <c:spPr>
              <a:solidFill>
                <a:srgbClr val="C00000"/>
              </a:solidFill>
              <a:ln>
                <a:noFill/>
              </a:ln>
              <a:effectLst/>
            </c:spPr>
            <c:extLst>
              <c:ext xmlns:c16="http://schemas.microsoft.com/office/drawing/2014/chart" uri="{C3380CC4-5D6E-409C-BE32-E72D297353CC}">
                <c16:uniqueId val="{00000007-1F36-4F9C-97DE-5B9534F5FFBE}"/>
              </c:ext>
            </c:extLst>
          </c:dPt>
          <c:dLbls>
            <c:dLbl>
              <c:idx val="1"/>
              <c:layout>
                <c:manualLayout>
                  <c:x val="0"/>
                  <c:y val="-7.9544031066015285E-3"/>
                </c:manualLayout>
              </c:layout>
              <c:tx>
                <c:rich>
                  <a:bodyPr/>
                  <a:lstStyle/>
                  <a:p>
                    <a:r>
                      <a:rPr lang="en-US" altLang="zh-CN" dirty="0"/>
                      <a:t>2.34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F36-4F9C-97DE-5B9534F5FFBE}"/>
                </c:ext>
              </c:extLst>
            </c:dLbl>
            <c:spPr>
              <a:noFill/>
              <a:ln>
                <a:noFill/>
              </a:ln>
              <a:effectLst/>
            </c:spPr>
            <c:txPr>
              <a:bodyPr rot="0" spcFirstLastPara="1" vertOverflow="ellipsis" vert="horz" wrap="square" lIns="38100" tIns="19050" rIns="38100" bIns="19050" anchor="ctr" anchorCtr="1">
                <a:spAutoFit/>
              </a:bodyPr>
              <a:lstStyle/>
              <a:p>
                <a:pPr>
                  <a:defRPr lang="en-US" altLang="zh-CN"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Sheet1!$J$272:$M$272</c:f>
              <c:strCache>
                <c:ptCount val="4"/>
                <c:pt idx="0">
                  <c:v>ReplayCache</c:v>
                </c:pt>
                <c:pt idx="1">
                  <c:v>NvMR</c:v>
                </c:pt>
                <c:pt idx="2">
                  <c:v>NVSRAM</c:v>
                </c:pt>
                <c:pt idx="3">
                  <c:v>SweepCache</c:v>
                </c:pt>
              </c:strCache>
            </c:strRef>
          </c:cat>
          <c:val>
            <c:numRef>
              <c:f>Sheet1!$J$273:$M$273</c:f>
              <c:numCache>
                <c:formatCode>0.00_ </c:formatCode>
                <c:ptCount val="4"/>
                <c:pt idx="0">
                  <c:v>4.26</c:v>
                </c:pt>
                <c:pt idx="1">
                  <c:v>2.29</c:v>
                </c:pt>
                <c:pt idx="2">
                  <c:v>7.37</c:v>
                </c:pt>
                <c:pt idx="3">
                  <c:v>14.86</c:v>
                </c:pt>
              </c:numCache>
            </c:numRef>
          </c:val>
          <c:extLst>
            <c:ext xmlns:c16="http://schemas.microsoft.com/office/drawing/2014/chart" uri="{C3380CC4-5D6E-409C-BE32-E72D297353CC}">
              <c16:uniqueId val="{00000008-1F36-4F9C-97DE-5B9534F5FFBE}"/>
            </c:ext>
          </c:extLst>
        </c:ser>
        <c:dLbls>
          <c:dLblPos val="outEnd"/>
          <c:showLegendKey val="0"/>
          <c:showVal val="1"/>
          <c:showCatName val="0"/>
          <c:showSerName val="0"/>
          <c:showPercent val="0"/>
          <c:showBubbleSize val="0"/>
        </c:dLbls>
        <c:gapWidth val="99"/>
        <c:overlap val="-27"/>
        <c:axId val="491321488"/>
        <c:axId val="286688096"/>
      </c:barChart>
      <c:catAx>
        <c:axId val="49132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6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zh-CN"/>
          </a:p>
        </c:txPr>
        <c:crossAx val="286688096"/>
        <c:crosses val="autoZero"/>
        <c:auto val="1"/>
        <c:lblAlgn val="ctr"/>
        <c:lblOffset val="100"/>
        <c:noMultiLvlLbl val="0"/>
      </c:catAx>
      <c:valAx>
        <c:axId val="286688096"/>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altLang="zh-CN" sz="2000" b="0" i="0" u="none" strike="noStrike" kern="1200" baseline="0">
                    <a:solidFill>
                      <a:schemeClr val="tx1"/>
                    </a:solidFill>
                    <a:latin typeface="+mn-lt"/>
                    <a:ea typeface="+mn-ea"/>
                    <a:cs typeface="+mn-cs"/>
                  </a:defRPr>
                </a:pP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Speedup</a:t>
                </a:r>
                <a:r>
                  <a:rPr lang="en-US" altLang="zh-CN" sz="20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over NVP</a:t>
                </a:r>
                <a:endParaRPr lang="zh-CN" altLang="en-US" sz="2000" dirty="0">
                  <a:solidFill>
                    <a:schemeClr val="tx1"/>
                  </a:solidFill>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lang="en-US" altLang="zh-CN" sz="2000" b="0" i="0" u="none" strike="noStrike" kern="1200" baseline="0">
                  <a:solidFill>
                    <a:schemeClr val="tx1"/>
                  </a:solidFill>
                  <a:latin typeface="+mn-lt"/>
                  <a:ea typeface="+mn-ea"/>
                  <a:cs typeface="+mn-cs"/>
                </a:defRPr>
              </a:pPr>
              <a:endParaRPr lang="zh-CN"/>
            </a:p>
          </c:txPr>
        </c:title>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lang="en-US" altLang="zh-CN"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zh-CN"/>
          </a:p>
        </c:txPr>
        <c:crossAx val="491321488"/>
        <c:crosses val="autoZero"/>
        <c:crossBetween val="between"/>
      </c:valAx>
      <c:spPr>
        <a:noFill/>
        <a:ln>
          <a:noFill/>
        </a:ln>
        <a:effectLst/>
      </c:spPr>
    </c:plotArea>
    <c:plotVisOnly val="1"/>
    <c:dispBlanksAs val="gap"/>
    <c:showDLblsOverMax val="0"/>
  </c:chart>
  <c:spPr>
    <a:noFill/>
    <a:ln>
      <a:noFill/>
    </a:ln>
    <a:effectLst/>
  </c:spPr>
  <c:txPr>
    <a:bodyPr/>
    <a:lstStyle/>
    <a:p>
      <a:pPr>
        <a:defRPr lang="en-US" altLang="zh-CN" sz="1000" b="0" i="0" u="none" strike="noStrike" kern="1200" baseline="0">
          <a:solidFill>
            <a:schemeClr val="tx1"/>
          </a:solidFill>
          <a:latin typeface="+mn-lt"/>
          <a:ea typeface="+mn-ea"/>
          <a:cs typeface="+mn-cs"/>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lumMod val="40000"/>
                <a:lumOff val="60000"/>
              </a:schemeClr>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9C3-4684-A6DC-025CCBF67778}"/>
              </c:ext>
            </c:extLst>
          </c:dPt>
          <c:dPt>
            <c:idx val="2"/>
            <c:invertIfNegative val="0"/>
            <c:bubble3D val="0"/>
            <c:spPr>
              <a:solidFill>
                <a:srgbClr val="97E4FF"/>
              </a:solidFill>
              <a:ln>
                <a:noFill/>
              </a:ln>
              <a:effectLst/>
            </c:spPr>
            <c:extLst>
              <c:ext xmlns:c16="http://schemas.microsoft.com/office/drawing/2014/chart" uri="{C3380CC4-5D6E-409C-BE32-E72D297353CC}">
                <c16:uniqueId val="{00000003-19C3-4684-A6DC-025CCBF67778}"/>
              </c:ext>
            </c:extLst>
          </c:dPt>
          <c:dPt>
            <c:idx val="3"/>
            <c:invertIfNegative val="0"/>
            <c:bubble3D val="0"/>
            <c:spPr>
              <a:solidFill>
                <a:srgbClr val="C00000"/>
              </a:solidFill>
              <a:ln>
                <a:noFill/>
              </a:ln>
              <a:effectLst/>
            </c:spPr>
            <c:extLst>
              <c:ext xmlns:c16="http://schemas.microsoft.com/office/drawing/2014/chart" uri="{C3380CC4-5D6E-409C-BE32-E72D297353CC}">
                <c16:uniqueId val="{00000005-19C3-4684-A6DC-025CCBF67778}"/>
              </c:ext>
            </c:extLst>
          </c:dPt>
          <c:dLbls>
            <c:spPr>
              <a:noFill/>
              <a:ln>
                <a:noFill/>
              </a:ln>
              <a:effectLst/>
            </c:spPr>
            <c:txPr>
              <a:bodyPr rot="0" spcFirstLastPara="1" vertOverflow="ellipsis" vert="horz" wrap="square" anchor="ctr" anchorCtr="1"/>
              <a:lstStyle/>
              <a:p>
                <a:pPr>
                  <a:defRPr lang="en-US" altLang="zh-CN"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Sheet1!$K$254:$K$257</c:f>
              <c:strCache>
                <c:ptCount val="4"/>
                <c:pt idx="0">
                  <c:v>ReplayCache</c:v>
                </c:pt>
                <c:pt idx="1">
                  <c:v>NvMR</c:v>
                </c:pt>
                <c:pt idx="2">
                  <c:v>NVSRAM</c:v>
                </c:pt>
                <c:pt idx="3">
                  <c:v>SweepCache</c:v>
                </c:pt>
              </c:strCache>
            </c:strRef>
          </c:cat>
          <c:val>
            <c:numRef>
              <c:f>Sheet1!$L$254:$L$257</c:f>
              <c:numCache>
                <c:formatCode>General</c:formatCode>
                <c:ptCount val="4"/>
                <c:pt idx="0">
                  <c:v>20.86</c:v>
                </c:pt>
                <c:pt idx="1">
                  <c:v>57.68</c:v>
                </c:pt>
                <c:pt idx="2">
                  <c:v>12.37</c:v>
                </c:pt>
                <c:pt idx="3">
                  <c:v>10.210000000000001</c:v>
                </c:pt>
              </c:numCache>
            </c:numRef>
          </c:val>
          <c:extLst>
            <c:ext xmlns:c16="http://schemas.microsoft.com/office/drawing/2014/chart" uri="{C3380CC4-5D6E-409C-BE32-E72D297353CC}">
              <c16:uniqueId val="{00000006-19C3-4684-A6DC-025CCBF67778}"/>
            </c:ext>
          </c:extLst>
        </c:ser>
        <c:dLbls>
          <c:showLegendKey val="0"/>
          <c:showVal val="0"/>
          <c:showCatName val="0"/>
          <c:showSerName val="0"/>
          <c:showPercent val="0"/>
          <c:showBubbleSize val="0"/>
        </c:dLbls>
        <c:gapWidth val="90"/>
        <c:overlap val="-100"/>
        <c:axId val="332688064"/>
        <c:axId val="334449888"/>
      </c:barChart>
      <c:catAx>
        <c:axId val="33268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8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zh-CN"/>
          </a:p>
        </c:txPr>
        <c:crossAx val="334449888"/>
        <c:crosses val="autoZero"/>
        <c:auto val="1"/>
        <c:lblAlgn val="ctr"/>
        <c:lblOffset val="100"/>
        <c:noMultiLvlLbl val="0"/>
      </c:catAx>
      <c:valAx>
        <c:axId val="33444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altLang="zh-CN" sz="2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US" sz="2000">
                    <a:solidFill>
                      <a:schemeClr val="tx1"/>
                    </a:solidFill>
                    <a:latin typeface="Calibri" panose="020F0502020204030204" pitchFamily="34" charset="0"/>
                    <a:ea typeface="Calibri" panose="020F0502020204030204" pitchFamily="34" charset="0"/>
                    <a:cs typeface="Calibri" panose="020F0502020204030204" pitchFamily="34" charset="0"/>
                  </a:rPr>
                  <a:t>Energy consumption (%)</a:t>
                </a:r>
                <a:endParaRPr lang="zh-CN" sz="2000">
                  <a:solidFill>
                    <a:schemeClr val="tx1"/>
                  </a:solidFill>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lang="en-US" altLang="zh-CN" sz="2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2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zh-CN"/>
          </a:p>
        </c:txPr>
        <c:crossAx val="332688064"/>
        <c:crosses val="autoZero"/>
        <c:crossBetween val="between"/>
      </c:valAx>
      <c:spPr>
        <a:noFill/>
        <a:ln>
          <a:noFill/>
        </a:ln>
        <a:effectLst/>
      </c:spPr>
    </c:plotArea>
    <c:plotVisOnly val="1"/>
    <c:dispBlanksAs val="gap"/>
    <c:showDLblsOverMax val="0"/>
  </c:chart>
  <c:spPr>
    <a:noFill/>
    <a:ln>
      <a:noFill/>
    </a:ln>
    <a:effectLst/>
  </c:spPr>
  <c:txPr>
    <a:bodyPr/>
    <a:lstStyle/>
    <a:p>
      <a:pPr>
        <a:defRPr lang="en-US" altLang="zh-CN" sz="1000" b="0" i="0" u="none" strike="noStrike" kern="1200" baseline="0">
          <a:solidFill>
            <a:schemeClr val="tx1"/>
          </a:solidFill>
          <a:latin typeface="+mn-lt"/>
          <a:ea typeface="+mn-ea"/>
          <a:cs typeface="+mn-cs"/>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B6CEC1-FEE5-D747-9011-FB84BC9D631A}" type="datetimeFigureOut">
              <a:rPr lang="en-US" smtClean="0"/>
              <a:t>10/29/23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8DD259-306C-F444-A36B-16805CCF529E}" type="slidenum">
              <a:rPr lang="en-US" smtClean="0"/>
              <a:t>‹#›</a:t>
            </a:fld>
            <a:endParaRPr lang="en-US" dirty="0"/>
          </a:p>
        </p:txBody>
      </p:sp>
    </p:spTree>
    <p:extLst>
      <p:ext uri="{BB962C8B-B14F-4D97-AF65-F5344CB8AC3E}">
        <p14:creationId xmlns:p14="http://schemas.microsoft.com/office/powerpoint/2010/main" val="611087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C63A0-29C5-CA43-A5A4-3B749EBBBF64}" type="datetimeFigureOut">
              <a:rPr lang="en-US" smtClean="0"/>
              <a:t>10/29/23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20758-0572-0948-BC66-823DA4FB7C08}" type="slidenum">
              <a:rPr lang="en-US" smtClean="0"/>
              <a:t>‹#›</a:t>
            </a:fld>
            <a:endParaRPr lang="en-US" dirty="0"/>
          </a:p>
        </p:txBody>
      </p:sp>
    </p:spTree>
    <p:extLst>
      <p:ext uri="{BB962C8B-B14F-4D97-AF65-F5344CB8AC3E}">
        <p14:creationId xmlns:p14="http://schemas.microsoft.com/office/powerpoint/2010/main" val="120021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E420758-0572-0948-BC66-823DA4FB7C08}" type="slidenum">
              <a:rPr lang="en-US" smtClean="0"/>
              <a:t>1</a:t>
            </a:fld>
            <a:endParaRPr lang="en-US" dirty="0"/>
          </a:p>
        </p:txBody>
      </p:sp>
    </p:spTree>
    <p:extLst>
      <p:ext uri="{BB962C8B-B14F-4D97-AF65-F5344CB8AC3E}">
        <p14:creationId xmlns:p14="http://schemas.microsoft.com/office/powerpoint/2010/main" val="339348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answer is yes. </a:t>
            </a:r>
            <a:r>
              <a:rPr lang="en-US" altLang="zh-CN" dirty="0" err="1"/>
              <a:t>SweepCache</a:t>
            </a:r>
            <a:r>
              <a:rPr lang="en-US" altLang="zh-CN" dirty="0"/>
              <a:t> is such a lightweight design enabling caches for EHS without JIT checkpointing.</a:t>
            </a:r>
            <a:endParaRPr lang="zh-CN" altLang="en-US" dirty="0"/>
          </a:p>
        </p:txBody>
      </p:sp>
      <p:sp>
        <p:nvSpPr>
          <p:cNvPr id="4" name="灯片编号占位符 3"/>
          <p:cNvSpPr>
            <a:spLocks noGrp="1"/>
          </p:cNvSpPr>
          <p:nvPr>
            <p:ph type="sldNum" sz="quarter" idx="5"/>
          </p:nvPr>
        </p:nvSpPr>
        <p:spPr/>
        <p:txBody>
          <a:bodyPr/>
          <a:lstStyle/>
          <a:p>
            <a:fld id="{9E420758-0572-0948-BC66-823DA4FB7C08}" type="slidenum">
              <a:rPr lang="en-US" smtClean="0"/>
              <a:t>10</a:t>
            </a:fld>
            <a:endParaRPr lang="en-US" dirty="0"/>
          </a:p>
        </p:txBody>
      </p:sp>
    </p:spTree>
    <p:extLst>
      <p:ext uri="{BB962C8B-B14F-4D97-AF65-F5344CB8AC3E}">
        <p14:creationId xmlns:p14="http://schemas.microsoft.com/office/powerpoint/2010/main" val="334857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Now,</a:t>
            </a:r>
            <a:r>
              <a:rPr kumimoji="1" lang="zh-CN" altLang="en-US" dirty="0"/>
              <a:t> </a:t>
            </a:r>
            <a:r>
              <a:rPr kumimoji="1" lang="en-US" altLang="zh-CN" dirty="0"/>
              <a:t>without</a:t>
            </a:r>
            <a:r>
              <a:rPr kumimoji="1" lang="zh-CN" altLang="en-US" dirty="0"/>
              <a:t> </a:t>
            </a:r>
            <a:r>
              <a:rPr kumimoji="1" lang="en-US" altLang="zh-CN" dirty="0"/>
              <a:t>JIT</a:t>
            </a:r>
            <a:r>
              <a:rPr kumimoji="1" lang="zh-CN" altLang="en-US" dirty="0"/>
              <a:t> </a:t>
            </a:r>
            <a:r>
              <a:rPr kumimoji="1" lang="en-US" altLang="zh-CN" dirty="0"/>
              <a:t>checkpoint,</a:t>
            </a:r>
            <a:r>
              <a:rPr kumimoji="1" lang="zh-CN" altLang="en-US" dirty="0"/>
              <a:t> </a:t>
            </a:r>
            <a:r>
              <a:rPr kumimoji="1" lang="en-US" altLang="zh-CN" dirty="0"/>
              <a:t>we</a:t>
            </a:r>
            <a:r>
              <a:rPr kumimoji="1" lang="zh-CN" altLang="en-US" dirty="0"/>
              <a:t> </a:t>
            </a:r>
            <a:r>
              <a:rPr kumimoji="1" lang="en-US" altLang="zh-CN" dirty="0"/>
              <a:t>need</a:t>
            </a:r>
            <a:r>
              <a:rPr kumimoji="1" lang="zh-CN" altLang="en-US" dirty="0"/>
              <a:t> </a:t>
            </a:r>
            <a:r>
              <a:rPr kumimoji="1" lang="en-US" altLang="zh-CN" dirty="0"/>
              <a:t>to</a:t>
            </a:r>
            <a:r>
              <a:rPr kumimoji="1" lang="zh-CN" altLang="en-US" dirty="0"/>
              <a:t> </a:t>
            </a:r>
            <a:r>
              <a:rPr kumimoji="1" lang="en-US" altLang="zh-CN" dirty="0"/>
              <a:t>consider</a:t>
            </a:r>
            <a:r>
              <a:rPr kumimoji="1" lang="zh-CN" altLang="en-US" dirty="0"/>
              <a:t> </a:t>
            </a:r>
            <a:r>
              <a:rPr kumimoji="1" lang="en-US" altLang="zh-CN" dirty="0"/>
              <a:t>3</a:t>
            </a:r>
            <a:r>
              <a:rPr kumimoji="1" lang="zh-CN" altLang="en-US" dirty="0"/>
              <a:t> </a:t>
            </a:r>
            <a:r>
              <a:rPr kumimoji="1" lang="en-US" altLang="zh-CN" dirty="0"/>
              <a:t>questions</a:t>
            </a:r>
            <a:r>
              <a:rPr kumimoji="1" lang="zh-CN" altLang="en-US" dirty="0"/>
              <a:t> </a:t>
            </a:r>
            <a:r>
              <a:rPr kumimoji="1" lang="en-US" altLang="zh-CN" dirty="0"/>
              <a:t>here.</a:t>
            </a:r>
            <a:r>
              <a:rPr kumimoji="1" lang="zh-CN" altLang="en-US" dirty="0"/>
              <a:t> </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First, how can we recover from power failures; Second, how to make the registers survive from power loss; third, how to deal with the cache upon power outages?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For</a:t>
            </a:r>
            <a:r>
              <a:rPr kumimoji="1" lang="zh-CN" altLang="en-US" dirty="0"/>
              <a:t> </a:t>
            </a:r>
            <a:r>
              <a:rPr kumimoji="1" lang="en-US" altLang="zh-CN" dirty="0"/>
              <a:t>the</a:t>
            </a:r>
            <a:r>
              <a:rPr kumimoji="1" lang="zh-CN" altLang="en-US" dirty="0"/>
              <a:t> </a:t>
            </a:r>
            <a:r>
              <a:rPr kumimoji="1" lang="en-US" altLang="zh-CN" dirty="0"/>
              <a:t>first</a:t>
            </a:r>
            <a:r>
              <a:rPr kumimoji="1" lang="zh-CN" altLang="en-US" dirty="0"/>
              <a:t> </a:t>
            </a:r>
            <a:r>
              <a:rPr kumimoji="1" lang="en-US" altLang="zh-CN" dirty="0"/>
              <a:t>question,</a:t>
            </a:r>
            <a:r>
              <a:rPr kumimoji="1" lang="zh-CN" altLang="en-US" dirty="0"/>
              <a:t> </a:t>
            </a:r>
            <a:r>
              <a:rPr kumimoji="1" lang="en-US" altLang="zh-CN" dirty="0"/>
              <a:t>The lack of JIT checkpointing facility indicates we cannot do roll forward recovery. The only option left is roll back recovery.</a:t>
            </a:r>
          </a:p>
        </p:txBody>
      </p:sp>
      <p:sp>
        <p:nvSpPr>
          <p:cNvPr id="4" name="灯片编号占位符 3"/>
          <p:cNvSpPr>
            <a:spLocks noGrp="1"/>
          </p:cNvSpPr>
          <p:nvPr>
            <p:ph type="sldNum" sz="quarter" idx="5"/>
          </p:nvPr>
        </p:nvSpPr>
        <p:spPr/>
        <p:txBody>
          <a:bodyPr/>
          <a:lstStyle/>
          <a:p>
            <a:fld id="{9E420758-0572-0948-BC66-823DA4FB7C08}" type="slidenum">
              <a:rPr lang="en-US" smtClean="0"/>
              <a:t>11</a:t>
            </a:fld>
            <a:endParaRPr lang="en-US" dirty="0"/>
          </a:p>
        </p:txBody>
      </p:sp>
    </p:spTree>
    <p:extLst>
      <p:ext uri="{BB962C8B-B14F-4D97-AF65-F5344CB8AC3E}">
        <p14:creationId xmlns:p14="http://schemas.microsoft.com/office/powerpoint/2010/main" val="852125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baseline="0" dirty="0">
                <a:solidFill>
                  <a:schemeClr val="tx1"/>
                </a:solidFill>
                <a:effectLst/>
                <a:latin typeface="+mn-lt"/>
                <a:ea typeface="+mn-ea"/>
                <a:cs typeface="+mn-cs"/>
              </a:rPr>
              <a:t>To realize this, </a:t>
            </a:r>
            <a:r>
              <a:rPr lang="en-US" altLang="zh-CN" sz="1200" b="0" i="0" kern="1200" baseline="0" dirty="0" err="1">
                <a:solidFill>
                  <a:schemeClr val="tx1"/>
                </a:solidFill>
                <a:effectLst/>
                <a:latin typeface="+mn-lt"/>
                <a:ea typeface="+mn-ea"/>
                <a:cs typeface="+mn-cs"/>
              </a:rPr>
              <a:t>SweepCache’s</a:t>
            </a:r>
            <a:r>
              <a:rPr lang="en-US" altLang="zh-CN" sz="1200" b="0" i="0" kern="1200" baseline="0" dirty="0">
                <a:solidFill>
                  <a:schemeClr val="tx1"/>
                </a:solidFill>
                <a:effectLst/>
                <a:latin typeface="+mn-lt"/>
                <a:ea typeface="+mn-ea"/>
                <a:cs typeface="+mn-cs"/>
              </a:rPr>
              <a:t> compiler partitions the program into a serious of recoverable regions. During the region execution, if a power failure happens, it roll back to the previous region boundary.</a:t>
            </a:r>
          </a:p>
          <a:p>
            <a:endParaRPr lang="en-US" altLang="zh-CN" sz="1200" b="0" i="0" kern="1200" baseline="0" dirty="0">
              <a:solidFill>
                <a:schemeClr val="tx1"/>
              </a:solidFill>
              <a:effectLst/>
              <a:latin typeface="+mn-lt"/>
              <a:ea typeface="+mn-ea"/>
              <a:cs typeface="+mn-cs"/>
            </a:endParaRPr>
          </a:p>
          <a:p>
            <a:r>
              <a:rPr lang="en-US" altLang="zh-CN" sz="1200" b="0" i="0" kern="1200" baseline="0" dirty="0">
                <a:solidFill>
                  <a:schemeClr val="tx1"/>
                </a:solidFill>
                <a:effectLst/>
                <a:latin typeface="+mn-lt"/>
                <a:ea typeface="+mn-ea"/>
                <a:cs typeface="+mn-cs"/>
              </a:rPr>
              <a:t>In addition, without JIT </a:t>
            </a:r>
            <a:r>
              <a:rPr lang="en-US" altLang="zh-CN" sz="1200" b="0" i="0" kern="1200" baseline="0" dirty="0" err="1">
                <a:solidFill>
                  <a:schemeClr val="tx1"/>
                </a:solidFill>
                <a:effectLst/>
                <a:latin typeface="+mn-lt"/>
                <a:ea typeface="+mn-ea"/>
                <a:cs typeface="+mn-cs"/>
              </a:rPr>
              <a:t>checkpoiting</a:t>
            </a:r>
            <a:r>
              <a:rPr lang="en-US" altLang="zh-CN" sz="1200" b="0" i="0" kern="1200" baseline="0" dirty="0">
                <a:solidFill>
                  <a:schemeClr val="tx1"/>
                </a:solidFill>
                <a:effectLst/>
                <a:latin typeface="+mn-lt"/>
                <a:ea typeface="+mn-ea"/>
                <a:cs typeface="+mn-cs"/>
              </a:rPr>
              <a:t>, SweepCache compiler checkpoints live-out registers in each region so</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that</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they</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can</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be</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restored</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across</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power outages.</a:t>
            </a:r>
          </a:p>
          <a:p>
            <a:endParaRPr lang="en-US" altLang="zh-CN"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2647B7-5BF1-4651-AE87-9036F07C116C}" type="slidenum">
              <a:rPr lang="zh-CN" altLang="en-US" smtClean="0"/>
              <a:pPr/>
              <a:t>12</a:t>
            </a:fld>
            <a:endParaRPr lang="zh-CN" altLang="en-US"/>
          </a:p>
        </p:txBody>
      </p:sp>
    </p:spTree>
    <p:extLst>
      <p:ext uri="{BB962C8B-B14F-4D97-AF65-F5344CB8AC3E}">
        <p14:creationId xmlns:p14="http://schemas.microsoft.com/office/powerpoint/2010/main" val="4045974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a:t>
            </a:r>
            <a:r>
              <a:rPr lang="zh-CN" altLang="en-US" dirty="0"/>
              <a:t> </a:t>
            </a:r>
            <a:r>
              <a:rPr lang="en-US" altLang="zh-CN" dirty="0"/>
              <a:t>with</a:t>
            </a:r>
            <a:r>
              <a:rPr lang="zh-CN" altLang="en-US" dirty="0"/>
              <a:t> </a:t>
            </a:r>
            <a:r>
              <a:rPr lang="en-US" altLang="zh-CN" dirty="0"/>
              <a:t>all</a:t>
            </a:r>
            <a:r>
              <a:rPr lang="zh-CN" altLang="en-US" dirty="0"/>
              <a:t> </a:t>
            </a:r>
            <a:r>
              <a:rPr lang="en-US" altLang="zh-CN" dirty="0"/>
              <a:t>other</a:t>
            </a:r>
            <a:r>
              <a:rPr lang="zh-CN" altLang="en-US" dirty="0"/>
              <a:t> </a:t>
            </a:r>
            <a:r>
              <a:rPr lang="en-US" altLang="zh-CN" dirty="0"/>
              <a:t>the</a:t>
            </a:r>
            <a:r>
              <a:rPr lang="zh-CN" altLang="en-US" dirty="0"/>
              <a:t> </a:t>
            </a:r>
            <a:r>
              <a:rPr lang="en-US" altLang="zh-CN" dirty="0"/>
              <a:t>rollback</a:t>
            </a:r>
            <a:r>
              <a:rPr lang="zh-CN" altLang="en-US" dirty="0"/>
              <a:t> </a:t>
            </a:r>
            <a:r>
              <a:rPr lang="en-US" altLang="zh-CN" dirty="0"/>
              <a:t>recovery,</a:t>
            </a:r>
            <a:r>
              <a:rPr lang="zh-CN" altLang="en-US" dirty="0"/>
              <a:t> </a:t>
            </a:r>
            <a:r>
              <a:rPr lang="en-US" altLang="zh-CN" dirty="0"/>
              <a:t>SweepCache</a:t>
            </a:r>
            <a:r>
              <a:rPr lang="zh-CN" altLang="en-US" dirty="0"/>
              <a:t> </a:t>
            </a:r>
            <a:r>
              <a:rPr lang="en-US" altLang="zh-CN" dirty="0"/>
              <a:t>must</a:t>
            </a:r>
            <a:r>
              <a:rPr lang="zh-CN" altLang="en-US" dirty="0"/>
              <a:t> </a:t>
            </a:r>
            <a:r>
              <a:rPr lang="en-US" altLang="zh-CN" dirty="0"/>
              <a:t>deal</a:t>
            </a:r>
            <a:r>
              <a:rPr lang="zh-CN" altLang="en-US" dirty="0"/>
              <a:t> </a:t>
            </a:r>
            <a:r>
              <a:rPr lang="en-US" altLang="zh-CN" dirty="0"/>
              <a:t>with</a:t>
            </a:r>
            <a:r>
              <a:rPr lang="zh-CN" altLang="en-US" dirty="0"/>
              <a:t> </a:t>
            </a:r>
            <a:r>
              <a:rPr lang="en-US" altLang="zh-CN" dirty="0"/>
              <a:t>WAR</a:t>
            </a:r>
            <a:r>
              <a:rPr lang="zh-CN" altLang="en-US" dirty="0"/>
              <a:t> </a:t>
            </a:r>
            <a:r>
              <a:rPr lang="en-US" altLang="zh-CN" dirty="0"/>
              <a:t>dependence</a:t>
            </a:r>
            <a:r>
              <a:rPr lang="zh-CN" altLang="en-US" dirty="0"/>
              <a:t> </a:t>
            </a:r>
            <a:r>
              <a:rPr lang="en-US" altLang="zh-CN" dirty="0"/>
              <a:t>to</a:t>
            </a:r>
            <a:r>
              <a:rPr lang="zh-CN" altLang="en-US" dirty="0"/>
              <a:t> </a:t>
            </a:r>
            <a:r>
              <a:rPr lang="en-US" altLang="zh-CN" dirty="0"/>
              <a:t>ensure</a:t>
            </a:r>
            <a:r>
              <a:rPr lang="zh-CN" altLang="en-US" dirty="0"/>
              <a:t> </a:t>
            </a:r>
            <a:r>
              <a:rPr lang="en-US" altLang="zh-CN" dirty="0"/>
              <a:t>crash</a:t>
            </a:r>
            <a:r>
              <a:rPr lang="zh-CN" altLang="en-US" dirty="0"/>
              <a:t> </a:t>
            </a:r>
            <a:r>
              <a:rPr lang="en-US" altLang="zh-CN" dirty="0"/>
              <a:t>consistency.</a:t>
            </a:r>
          </a:p>
          <a:p>
            <a:endParaRPr lang="en-US" altLang="zh-CN" dirty="0"/>
          </a:p>
          <a:p>
            <a:r>
              <a:rPr lang="en-US" altLang="zh-CN" dirty="0"/>
              <a:t>Here is the code that increases m1’s value from 0 to 1. We </a:t>
            </a:r>
            <a:r>
              <a:rPr lang="en-US" altLang="zh-CN" dirty="0" err="1"/>
              <a:t>gonna</a:t>
            </a:r>
            <a:r>
              <a:rPr lang="en-US" altLang="zh-CN" dirty="0"/>
              <a:t> use this example to show this simple semantic broken with WAR dependence.</a:t>
            </a:r>
          </a:p>
          <a:p>
            <a:endParaRPr lang="en-US" altLang="zh-CN" dirty="0"/>
          </a:p>
          <a:p>
            <a:r>
              <a:rPr lang="en-US" altLang="zh-CN" dirty="0"/>
              <a:t>When</a:t>
            </a:r>
            <a:r>
              <a:rPr lang="zh-CN" altLang="en-US" dirty="0"/>
              <a:t> </a:t>
            </a:r>
            <a:r>
              <a:rPr lang="en-US" altLang="zh-CN" dirty="0"/>
              <a:t>the</a:t>
            </a:r>
            <a:r>
              <a:rPr lang="zh-CN" altLang="en-US" dirty="0"/>
              <a:t> </a:t>
            </a:r>
            <a:r>
              <a:rPr lang="en-US" altLang="zh-CN" dirty="0"/>
              <a:t>program</a:t>
            </a:r>
            <a:r>
              <a:rPr lang="zh-CN" altLang="en-US" dirty="0"/>
              <a:t> </a:t>
            </a:r>
            <a:r>
              <a:rPr lang="en-US" altLang="zh-CN" dirty="0"/>
              <a:t>control</a:t>
            </a:r>
            <a:r>
              <a:rPr lang="zh-CN" altLang="en-US" dirty="0"/>
              <a:t> </a:t>
            </a:r>
            <a:r>
              <a:rPr lang="en-US" altLang="zh-CN" dirty="0"/>
              <a:t>reaches</a:t>
            </a:r>
            <a:r>
              <a:rPr lang="zh-CN" altLang="en-US" dirty="0"/>
              <a:t> </a:t>
            </a:r>
            <a:r>
              <a:rPr lang="en-US" altLang="zh-CN" dirty="0"/>
              <a:t>the</a:t>
            </a:r>
            <a:r>
              <a:rPr lang="zh-CN" altLang="en-US" dirty="0"/>
              <a:t> </a:t>
            </a:r>
            <a:r>
              <a:rPr lang="en-US" altLang="zh-CN" dirty="0"/>
              <a:t>store</a:t>
            </a:r>
            <a:r>
              <a:rPr lang="zh-CN" altLang="en-US" dirty="0"/>
              <a:t> </a:t>
            </a:r>
            <a:r>
              <a:rPr lang="en-US" altLang="zh-CN" dirty="0" err="1"/>
              <a:t>instruction,it</a:t>
            </a:r>
            <a:r>
              <a:rPr lang="zh-CN" altLang="en-US" dirty="0"/>
              <a:t> </a:t>
            </a:r>
            <a:r>
              <a:rPr lang="en-US" altLang="zh-CN" dirty="0"/>
              <a:t>updates</a:t>
            </a:r>
            <a:r>
              <a:rPr lang="zh-CN" altLang="en-US" dirty="0"/>
              <a:t> </a:t>
            </a:r>
            <a:r>
              <a:rPr lang="en-US" altLang="zh-CN" dirty="0"/>
              <a:t>the</a:t>
            </a:r>
            <a:r>
              <a:rPr lang="zh-CN" altLang="en-US" dirty="0"/>
              <a:t> </a:t>
            </a:r>
            <a:r>
              <a:rPr lang="en-US" altLang="zh-CN" dirty="0" err="1"/>
              <a:t>cacheline</a:t>
            </a:r>
            <a:r>
              <a:rPr lang="zh-CN" altLang="en-US" dirty="0"/>
              <a:t> </a:t>
            </a:r>
            <a:r>
              <a:rPr lang="en-US" altLang="zh-CN" dirty="0"/>
              <a:t>of</a:t>
            </a:r>
            <a:r>
              <a:rPr lang="zh-CN" altLang="en-US" dirty="0"/>
              <a:t> </a:t>
            </a:r>
            <a:r>
              <a:rPr lang="en-US" altLang="zh-CN" dirty="0"/>
              <a:t>address</a:t>
            </a:r>
            <a:r>
              <a:rPr lang="zh-CN" altLang="en-US" dirty="0"/>
              <a:t> </a:t>
            </a:r>
            <a:r>
              <a:rPr lang="en-US" altLang="zh-CN" dirty="0"/>
              <a:t>m1.</a:t>
            </a:r>
            <a:r>
              <a:rPr lang="zh-CN" altLang="en-US" dirty="0"/>
              <a:t> </a:t>
            </a:r>
            <a:r>
              <a:rPr lang="en-US" altLang="zh-CN" dirty="0"/>
              <a:t>After</a:t>
            </a:r>
            <a:r>
              <a:rPr lang="zh-CN" altLang="en-US" dirty="0"/>
              <a:t> </a:t>
            </a:r>
            <a:r>
              <a:rPr lang="en-US" altLang="zh-CN" dirty="0"/>
              <a:t>that,</a:t>
            </a:r>
            <a:r>
              <a:rPr lang="zh-CN" altLang="en-US" dirty="0"/>
              <a:t> </a:t>
            </a:r>
            <a:r>
              <a:rPr lang="en-US" altLang="zh-CN" dirty="0"/>
              <a:t>the</a:t>
            </a:r>
            <a:r>
              <a:rPr lang="zh-CN" altLang="en-US" dirty="0"/>
              <a:t> </a:t>
            </a:r>
            <a:r>
              <a:rPr lang="en-US" altLang="zh-CN" dirty="0"/>
              <a:t>following</a:t>
            </a:r>
            <a:r>
              <a:rPr lang="zh-CN" altLang="en-US" dirty="0"/>
              <a:t> </a:t>
            </a:r>
            <a:r>
              <a:rPr lang="en-US" altLang="zh-CN" dirty="0"/>
              <a:t>load</a:t>
            </a:r>
            <a:r>
              <a:rPr lang="zh-CN" altLang="en-US" dirty="0"/>
              <a:t> </a:t>
            </a:r>
            <a:r>
              <a:rPr lang="en-US" altLang="zh-CN" dirty="0"/>
              <a:t>encounters</a:t>
            </a:r>
            <a:r>
              <a:rPr lang="zh-CN" altLang="en-US" dirty="0"/>
              <a:t> </a:t>
            </a:r>
            <a:r>
              <a:rPr lang="en-US" altLang="zh-CN" dirty="0"/>
              <a:t>a</a:t>
            </a:r>
            <a:r>
              <a:rPr lang="zh-CN" altLang="en-US" dirty="0"/>
              <a:t> </a:t>
            </a:r>
            <a:r>
              <a:rPr lang="en-US" altLang="zh-CN" dirty="0"/>
              <a:t>miss</a:t>
            </a:r>
            <a:r>
              <a:rPr lang="zh-CN" altLang="en-US" dirty="0"/>
              <a:t> </a:t>
            </a:r>
            <a:r>
              <a:rPr lang="en-US" altLang="zh-CN" dirty="0"/>
              <a:t>and</a:t>
            </a:r>
            <a:r>
              <a:rPr lang="zh-CN" altLang="en-US" dirty="0"/>
              <a:t> </a:t>
            </a:r>
            <a:r>
              <a:rPr lang="en-US" altLang="zh-CN" dirty="0"/>
              <a:t>brings</a:t>
            </a:r>
            <a:r>
              <a:rPr lang="zh-CN" altLang="en-US" dirty="0"/>
              <a:t> </a:t>
            </a:r>
            <a:r>
              <a:rPr lang="en-US" altLang="zh-CN" dirty="0"/>
              <a:t>its</a:t>
            </a:r>
            <a:r>
              <a:rPr lang="zh-CN" altLang="en-US" dirty="0"/>
              <a:t> </a:t>
            </a:r>
            <a:r>
              <a:rPr lang="en-US" altLang="zh-CN" dirty="0"/>
              <a:t>cache</a:t>
            </a:r>
            <a:r>
              <a:rPr lang="zh-CN" altLang="en-US" dirty="0"/>
              <a:t> </a:t>
            </a:r>
            <a:r>
              <a:rPr lang="en-US" altLang="zh-CN" dirty="0"/>
              <a:t>block</a:t>
            </a:r>
            <a:r>
              <a:rPr lang="zh-CN" altLang="en-US" dirty="0"/>
              <a:t> </a:t>
            </a:r>
            <a:r>
              <a:rPr lang="en-US" altLang="zh-CN" dirty="0"/>
              <a:t>m2</a:t>
            </a:r>
            <a:r>
              <a:rPr lang="zh-CN" altLang="en-US" dirty="0"/>
              <a:t> </a:t>
            </a:r>
            <a:r>
              <a:rPr lang="en-US" altLang="zh-CN" dirty="0"/>
              <a:t>with</a:t>
            </a:r>
            <a:r>
              <a:rPr lang="zh-CN" altLang="en-US" dirty="0"/>
              <a:t> </a:t>
            </a:r>
            <a:r>
              <a:rPr lang="en-US" altLang="zh-CN" dirty="0"/>
              <a:t>m1</a:t>
            </a:r>
            <a:r>
              <a:rPr lang="zh-CN" altLang="en-US" dirty="0"/>
              <a:t> </a:t>
            </a:r>
            <a:r>
              <a:rPr lang="en-US" altLang="zh-CN" dirty="0"/>
              <a:t>evicted</a:t>
            </a:r>
            <a:r>
              <a:rPr lang="zh-CN" altLang="en-US" dirty="0"/>
              <a:t> </a:t>
            </a:r>
            <a:r>
              <a:rPr lang="en-US" altLang="zh-CN" dirty="0"/>
              <a:t>to</a:t>
            </a:r>
            <a:r>
              <a:rPr lang="zh-CN" altLang="en-US" dirty="0"/>
              <a:t> </a:t>
            </a:r>
            <a:r>
              <a:rPr lang="en-US" altLang="zh-CN" dirty="0"/>
              <a:t>NVM.</a:t>
            </a:r>
            <a:r>
              <a:rPr lang="zh-CN" altLang="en-US" dirty="0"/>
              <a:t> </a:t>
            </a:r>
            <a:endParaRPr lang="en-US" altLang="zh-CN" dirty="0"/>
          </a:p>
          <a:p>
            <a:endParaRPr lang="en-US" altLang="zh-CN" dirty="0"/>
          </a:p>
          <a:p>
            <a:r>
              <a:rPr lang="en-US" altLang="zh-CN" dirty="0"/>
              <a:t>Before it gets to the region boundary, a power failure happens, all the data in the cache is gone.</a:t>
            </a:r>
            <a:r>
              <a:rPr lang="zh-CN" altLang="en-US" dirty="0"/>
              <a:t> </a:t>
            </a:r>
            <a:r>
              <a:rPr lang="en-US" altLang="zh-CN" dirty="0"/>
              <a:t>When</a:t>
            </a:r>
            <a:r>
              <a:rPr lang="zh-CN" altLang="en-US" dirty="0"/>
              <a:t> </a:t>
            </a:r>
            <a:r>
              <a:rPr lang="en-US" altLang="zh-CN" dirty="0"/>
              <a:t>power</a:t>
            </a:r>
            <a:r>
              <a:rPr lang="zh-CN" altLang="en-US" dirty="0"/>
              <a:t> </a:t>
            </a:r>
            <a:r>
              <a:rPr lang="en-US" altLang="zh-CN" dirty="0"/>
              <a:t>comes</a:t>
            </a:r>
            <a:r>
              <a:rPr lang="zh-CN" altLang="en-US" dirty="0"/>
              <a:t> </a:t>
            </a:r>
            <a:r>
              <a:rPr lang="en-US" altLang="zh-CN" dirty="0"/>
              <a:t>back,</a:t>
            </a:r>
            <a:r>
              <a:rPr lang="zh-CN" altLang="en-US" dirty="0"/>
              <a:t> </a:t>
            </a:r>
            <a:r>
              <a:rPr lang="en-US" altLang="zh-CN" dirty="0"/>
              <a:t>we</a:t>
            </a:r>
            <a:r>
              <a:rPr lang="zh-CN" altLang="en-US" dirty="0"/>
              <a:t> </a:t>
            </a:r>
            <a:r>
              <a:rPr lang="en-US" altLang="zh-CN" dirty="0"/>
              <a:t>roll</a:t>
            </a:r>
            <a:r>
              <a:rPr lang="zh-CN" altLang="en-US" dirty="0"/>
              <a:t> </a:t>
            </a:r>
            <a:r>
              <a:rPr lang="en-US" altLang="zh-CN" dirty="0"/>
              <a:t>back.</a:t>
            </a:r>
            <a:r>
              <a:rPr lang="zh-CN" altLang="en-US" dirty="0"/>
              <a:t> </a:t>
            </a:r>
            <a:r>
              <a:rPr lang="en-US" altLang="zh-CN" dirty="0"/>
              <a:t>[Pause]</a:t>
            </a:r>
            <a:r>
              <a:rPr lang="zh-CN" altLang="en-US" dirty="0"/>
              <a:t> </a:t>
            </a:r>
            <a:r>
              <a:rPr lang="en-US" altLang="zh-CN" dirty="0"/>
              <a:t>But</a:t>
            </a:r>
            <a:r>
              <a:rPr lang="zh-CN" altLang="en-US" dirty="0"/>
              <a:t> </a:t>
            </a:r>
            <a:r>
              <a:rPr lang="en-US" altLang="zh-CN" dirty="0"/>
              <a:t>here</a:t>
            </a:r>
            <a:r>
              <a:rPr lang="zh-CN" altLang="en-US" dirty="0"/>
              <a:t> </a:t>
            </a:r>
            <a:r>
              <a:rPr lang="en-US" altLang="zh-CN" dirty="0"/>
              <a:t>m1</a:t>
            </a:r>
            <a:r>
              <a:rPr lang="zh-CN" altLang="en-US" dirty="0"/>
              <a:t> </a:t>
            </a:r>
            <a:r>
              <a:rPr lang="en-US" altLang="zh-CN" dirty="0"/>
              <a:t>has</a:t>
            </a:r>
            <a:r>
              <a:rPr lang="zh-CN" altLang="en-US" dirty="0"/>
              <a:t> </a:t>
            </a:r>
            <a:r>
              <a:rPr lang="en-US" altLang="zh-CN" dirty="0"/>
              <a:t>already</a:t>
            </a:r>
            <a:r>
              <a:rPr lang="zh-CN" altLang="en-US" dirty="0"/>
              <a:t> </a:t>
            </a:r>
            <a:r>
              <a:rPr lang="en-US" altLang="zh-CN" dirty="0"/>
              <a:t>changed</a:t>
            </a:r>
            <a:r>
              <a:rPr lang="zh-CN" altLang="en-US" dirty="0"/>
              <a:t> </a:t>
            </a:r>
            <a:r>
              <a:rPr lang="en-US" altLang="zh-CN" dirty="0"/>
              <a:t>to</a:t>
            </a:r>
            <a:r>
              <a:rPr lang="zh-CN" altLang="en-US" dirty="0"/>
              <a:t> </a:t>
            </a:r>
            <a:r>
              <a:rPr lang="en-US" altLang="zh-CN" dirty="0"/>
              <a:t>1</a:t>
            </a:r>
            <a:r>
              <a:rPr lang="zh-CN" altLang="en-US" dirty="0"/>
              <a:t> </a:t>
            </a:r>
            <a:r>
              <a:rPr lang="en-US" altLang="zh-CN" dirty="0"/>
              <a:t>in</a:t>
            </a:r>
            <a:r>
              <a:rPr lang="zh-CN" altLang="en-US" dirty="0"/>
              <a:t> </a:t>
            </a:r>
            <a:r>
              <a:rPr lang="en-US" altLang="zh-CN" dirty="0"/>
              <a:t>NVM,</a:t>
            </a:r>
            <a:r>
              <a:rPr lang="zh-CN" altLang="en-US" dirty="0"/>
              <a:t> </a:t>
            </a:r>
            <a:r>
              <a:rPr lang="en-US" altLang="zh-CN" dirty="0"/>
              <a:t>When</a:t>
            </a:r>
            <a:r>
              <a:rPr lang="zh-CN" altLang="en-US" dirty="0"/>
              <a:t> </a:t>
            </a:r>
            <a:r>
              <a:rPr lang="en-US" altLang="zh-CN" dirty="0"/>
              <a:t>we</a:t>
            </a:r>
            <a:r>
              <a:rPr lang="zh-CN" altLang="en-US" dirty="0"/>
              <a:t> </a:t>
            </a:r>
            <a:r>
              <a:rPr lang="en-US" altLang="zh-CN" dirty="0"/>
              <a:t>re-execute</a:t>
            </a:r>
            <a:r>
              <a:rPr lang="zh-CN" altLang="en-US" dirty="0"/>
              <a:t> </a:t>
            </a:r>
            <a:r>
              <a:rPr lang="en-US" altLang="zh-CN" dirty="0"/>
              <a:t>the</a:t>
            </a:r>
            <a:r>
              <a:rPr lang="zh-CN" altLang="en-US" dirty="0"/>
              <a:t> </a:t>
            </a:r>
            <a:r>
              <a:rPr lang="en-US" altLang="zh-CN" dirty="0"/>
              <a:t>load</a:t>
            </a:r>
            <a:r>
              <a:rPr lang="zh-CN" altLang="en-US" dirty="0"/>
              <a:t> </a:t>
            </a:r>
            <a:r>
              <a:rPr lang="en-US" altLang="zh-CN" dirty="0"/>
              <a:t>instruction,</a:t>
            </a:r>
            <a:r>
              <a:rPr lang="zh-CN" altLang="en-US" dirty="0"/>
              <a:t> </a:t>
            </a:r>
            <a:r>
              <a:rPr lang="en-US" altLang="zh-CN" dirty="0"/>
              <a:t>we</a:t>
            </a:r>
            <a:r>
              <a:rPr lang="zh-CN" altLang="en-US" dirty="0"/>
              <a:t> </a:t>
            </a:r>
            <a:r>
              <a:rPr lang="en-US" altLang="zh-CN" dirty="0"/>
              <a:t>read</a:t>
            </a:r>
            <a:r>
              <a:rPr lang="zh-CN" altLang="en-US" dirty="0"/>
              <a:t> </a:t>
            </a:r>
            <a:r>
              <a:rPr lang="en-US" altLang="zh-CN" dirty="0"/>
              <a:t>a</a:t>
            </a:r>
            <a:r>
              <a:rPr lang="zh-CN" altLang="en-US" dirty="0"/>
              <a:t> </a:t>
            </a:r>
            <a:r>
              <a:rPr lang="en-US" altLang="zh-CN" dirty="0"/>
              <a:t>wrong</a:t>
            </a:r>
            <a:r>
              <a:rPr lang="zh-CN" altLang="en-US" dirty="0"/>
              <a:t> </a:t>
            </a:r>
            <a:r>
              <a:rPr lang="en-US" altLang="zh-CN" dirty="0"/>
              <a:t>value,</a:t>
            </a:r>
            <a:r>
              <a:rPr lang="zh-CN" altLang="en-US" dirty="0"/>
              <a:t> </a:t>
            </a:r>
            <a:r>
              <a:rPr lang="en-US" altLang="zh-CN" dirty="0"/>
              <a:t>and</a:t>
            </a:r>
            <a:r>
              <a:rPr lang="zh-CN" altLang="en-US" dirty="0"/>
              <a:t> </a:t>
            </a:r>
            <a:r>
              <a:rPr lang="en-US" altLang="zh-CN" dirty="0"/>
              <a:t>m1</a:t>
            </a:r>
            <a:r>
              <a:rPr lang="zh-CN" altLang="en-US" dirty="0"/>
              <a:t> </a:t>
            </a:r>
            <a:r>
              <a:rPr lang="en-US" altLang="zh-CN" dirty="0"/>
              <a:t>ends</a:t>
            </a:r>
            <a:r>
              <a:rPr lang="zh-CN" altLang="en-US" dirty="0"/>
              <a:t> </a:t>
            </a:r>
            <a:r>
              <a:rPr lang="en-US" altLang="zh-CN" dirty="0"/>
              <a:t>up</a:t>
            </a:r>
            <a:r>
              <a:rPr lang="zh-CN" altLang="en-US" dirty="0"/>
              <a:t> </a:t>
            </a:r>
            <a:r>
              <a:rPr lang="en-US" altLang="zh-CN" dirty="0"/>
              <a:t>being</a:t>
            </a:r>
            <a:r>
              <a:rPr lang="zh-CN" altLang="en-US" dirty="0"/>
              <a:t> </a:t>
            </a:r>
            <a:r>
              <a:rPr lang="en-US" altLang="zh-CN" dirty="0"/>
              <a:t>2</a:t>
            </a:r>
            <a:r>
              <a:rPr lang="zh-CN" altLang="en-US" dirty="0"/>
              <a:t> </a:t>
            </a:r>
            <a:r>
              <a:rPr lang="en-US" altLang="zh-CN" dirty="0"/>
              <a:t>which</a:t>
            </a:r>
            <a:r>
              <a:rPr lang="zh-CN" altLang="en-US" dirty="0"/>
              <a:t> </a:t>
            </a:r>
            <a:r>
              <a:rPr lang="en-US" altLang="zh-CN" dirty="0"/>
              <a:t>breaks</a:t>
            </a:r>
            <a:r>
              <a:rPr lang="zh-CN" altLang="en-US" dirty="0"/>
              <a:t> </a:t>
            </a:r>
            <a:r>
              <a:rPr lang="en-US" altLang="zh-CN" dirty="0"/>
              <a:t>the</a:t>
            </a:r>
            <a:r>
              <a:rPr lang="zh-CN" altLang="en-US" dirty="0"/>
              <a:t> </a:t>
            </a:r>
            <a:r>
              <a:rPr lang="en-US" altLang="zh-CN" dirty="0"/>
              <a:t>program</a:t>
            </a:r>
            <a:r>
              <a:rPr lang="zh-CN" altLang="en-US" dirty="0"/>
              <a:t> </a:t>
            </a:r>
            <a:r>
              <a:rPr lang="en-US" altLang="zh-CN" dirty="0"/>
              <a:t>semantic.</a:t>
            </a:r>
          </a:p>
          <a:p>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solve this problem, SweepCache leverages a redo buffer which is resident in NVM to protect it against WAR by preventing in-place NVM updates.</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9E420758-0572-0948-BC66-823DA4FB7C08}" type="slidenum">
              <a:rPr lang="en-US" smtClean="0"/>
              <a:t>13</a:t>
            </a:fld>
            <a:endParaRPr lang="en-US" dirty="0"/>
          </a:p>
        </p:txBody>
      </p:sp>
    </p:spTree>
    <p:extLst>
      <p:ext uri="{BB962C8B-B14F-4D97-AF65-F5344CB8AC3E}">
        <p14:creationId xmlns:p14="http://schemas.microsoft.com/office/powerpoint/2010/main" val="3174132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Let’s</a:t>
            </a:r>
            <a:r>
              <a:rPr lang="zh-CN" altLang="en-US" dirty="0"/>
              <a:t> </a:t>
            </a:r>
            <a:r>
              <a:rPr lang="en-US" altLang="zh-CN" dirty="0"/>
              <a:t>see</a:t>
            </a:r>
            <a:r>
              <a:rPr lang="zh-CN" altLang="en-US" dirty="0"/>
              <a:t> </a:t>
            </a:r>
            <a:r>
              <a:rPr lang="en-US" altLang="zh-CN" dirty="0"/>
              <a:t>how</a:t>
            </a:r>
            <a:r>
              <a:rPr lang="zh-CN" altLang="en-US" dirty="0"/>
              <a:t> </a:t>
            </a:r>
            <a:r>
              <a:rPr lang="en-US" altLang="zh-CN" dirty="0"/>
              <a:t>it</a:t>
            </a:r>
            <a:r>
              <a:rPr lang="zh-CN" altLang="en-US" dirty="0"/>
              <a:t> </a:t>
            </a:r>
            <a:r>
              <a:rPr lang="en-US" altLang="zh-CN" dirty="0"/>
              <a:t>works.</a:t>
            </a:r>
          </a:p>
          <a:p>
            <a:endParaRPr lang="en-US" altLang="zh-CN" dirty="0"/>
          </a:p>
          <a:p>
            <a:r>
              <a:rPr lang="en-US" altLang="zh-CN" dirty="0"/>
              <a:t>Here</a:t>
            </a:r>
            <a:r>
              <a:rPr lang="zh-CN" altLang="en-US" dirty="0"/>
              <a:t> </a:t>
            </a:r>
            <a:r>
              <a:rPr lang="en-US" altLang="zh-CN" dirty="0"/>
              <a:t>we</a:t>
            </a:r>
            <a:r>
              <a:rPr lang="zh-CN" altLang="en-US" dirty="0"/>
              <a:t> </a:t>
            </a:r>
            <a:r>
              <a:rPr lang="en-US" altLang="zh-CN" dirty="0"/>
              <a:t>have</a:t>
            </a:r>
            <a:r>
              <a:rPr lang="zh-CN" altLang="en-US" dirty="0"/>
              <a:t> </a:t>
            </a:r>
            <a:r>
              <a:rPr lang="en-US" altLang="zh-CN" dirty="0"/>
              <a:t>the</a:t>
            </a:r>
            <a:r>
              <a:rPr lang="zh-CN" altLang="en-US" dirty="0"/>
              <a:t> </a:t>
            </a:r>
            <a:r>
              <a:rPr lang="en-US" altLang="zh-CN" dirty="0"/>
              <a:t>same</a:t>
            </a:r>
            <a:r>
              <a:rPr lang="zh-CN" altLang="en-US" dirty="0"/>
              <a:t> </a:t>
            </a:r>
            <a:r>
              <a:rPr lang="en-US" altLang="zh-CN" dirty="0"/>
              <a:t>code.</a:t>
            </a:r>
            <a:r>
              <a:rPr lang="zh-CN" altLang="en-US" dirty="0"/>
              <a:t> </a:t>
            </a:r>
            <a:r>
              <a:rPr lang="en-US" altLang="zh-CN" dirty="0"/>
              <a:t>And</a:t>
            </a:r>
            <a:r>
              <a:rPr lang="zh-CN" altLang="en-US" dirty="0"/>
              <a:t> </a:t>
            </a:r>
            <a:r>
              <a:rPr lang="en-US" altLang="zh-CN" dirty="0"/>
              <a:t>at</a:t>
            </a:r>
            <a:r>
              <a:rPr lang="zh-CN" altLang="en-US" dirty="0"/>
              <a:t> </a:t>
            </a:r>
            <a:r>
              <a:rPr lang="en-US" altLang="zh-CN" dirty="0"/>
              <a:t>this</a:t>
            </a:r>
            <a:r>
              <a:rPr lang="zh-CN" altLang="en-US" dirty="0"/>
              <a:t> </a:t>
            </a:r>
            <a:r>
              <a:rPr lang="en-US" altLang="zh-CN" dirty="0"/>
              <a:t>program</a:t>
            </a:r>
            <a:r>
              <a:rPr lang="zh-CN" altLang="en-US" dirty="0"/>
              <a:t> </a:t>
            </a:r>
            <a:r>
              <a:rPr lang="en-US" altLang="zh-CN" dirty="0"/>
              <a:t>point,</a:t>
            </a:r>
            <a:r>
              <a:rPr lang="zh-CN" altLang="en-US" dirty="0"/>
              <a:t> </a:t>
            </a:r>
            <a:r>
              <a:rPr lang="en-US" altLang="zh-CN" dirty="0"/>
              <a:t>m1 is updated into the cache.</a:t>
            </a:r>
          </a:p>
          <a:p>
            <a:endParaRPr lang="en-US" altLang="zh-CN" dirty="0"/>
          </a:p>
          <a:p>
            <a:r>
              <a:rPr lang="en-US" altLang="zh-CN" dirty="0"/>
              <a:t>But</a:t>
            </a:r>
            <a:r>
              <a:rPr lang="zh-CN" altLang="en-US" dirty="0"/>
              <a:t> </a:t>
            </a:r>
            <a:r>
              <a:rPr lang="en-US" altLang="zh-CN" dirty="0"/>
              <a:t>when</a:t>
            </a:r>
            <a:r>
              <a:rPr lang="zh-CN" altLang="en-US" dirty="0"/>
              <a:t> </a:t>
            </a:r>
            <a:r>
              <a:rPr lang="en-US" altLang="zh-CN" dirty="0"/>
              <a:t>the</a:t>
            </a:r>
            <a:r>
              <a:rPr lang="zh-CN" altLang="en-US" dirty="0"/>
              <a:t> </a:t>
            </a:r>
            <a:r>
              <a:rPr lang="en-US" altLang="zh-CN" dirty="0"/>
              <a:t>eviction</a:t>
            </a:r>
            <a:r>
              <a:rPr lang="zh-CN" altLang="en-US" dirty="0"/>
              <a:t> </a:t>
            </a:r>
            <a:r>
              <a:rPr lang="en-US" altLang="zh-CN" dirty="0"/>
              <a:t>happens because of the load miss,</a:t>
            </a:r>
            <a:r>
              <a:rPr lang="zh-CN" altLang="en-US" dirty="0"/>
              <a:t> </a:t>
            </a:r>
            <a:r>
              <a:rPr lang="en-US" altLang="zh-CN" dirty="0"/>
              <a:t>instead</a:t>
            </a:r>
            <a:r>
              <a:rPr lang="zh-CN" altLang="en-US" dirty="0"/>
              <a:t> </a:t>
            </a:r>
            <a:r>
              <a:rPr lang="en-US" altLang="zh-CN" dirty="0"/>
              <a:t>of</a:t>
            </a:r>
            <a:r>
              <a:rPr lang="zh-CN" altLang="en-US" dirty="0"/>
              <a:t> </a:t>
            </a:r>
            <a:r>
              <a:rPr lang="en-US" altLang="zh-CN" dirty="0"/>
              <a:t>writing</a:t>
            </a:r>
            <a:r>
              <a:rPr lang="zh-CN" altLang="en-US" dirty="0"/>
              <a:t> </a:t>
            </a:r>
            <a:r>
              <a:rPr lang="en-US" altLang="zh-CN" dirty="0"/>
              <a:t>m1back</a:t>
            </a:r>
            <a:r>
              <a:rPr lang="zh-CN" altLang="en-US" dirty="0"/>
              <a:t> </a:t>
            </a:r>
            <a:r>
              <a:rPr lang="en-US" altLang="zh-CN" dirty="0"/>
              <a:t>to</a:t>
            </a:r>
            <a:r>
              <a:rPr lang="zh-CN" altLang="en-US" dirty="0"/>
              <a:t> </a:t>
            </a:r>
            <a:r>
              <a:rPr lang="en-US" altLang="zh-CN" dirty="0"/>
              <a:t>NVM,</a:t>
            </a:r>
            <a:r>
              <a:rPr lang="zh-CN" altLang="en-US" dirty="0"/>
              <a:t> </a:t>
            </a:r>
            <a:r>
              <a:rPr lang="en-US" altLang="zh-CN" dirty="0"/>
              <a:t>we</a:t>
            </a:r>
            <a:r>
              <a:rPr lang="zh-CN" altLang="en-US" dirty="0"/>
              <a:t> </a:t>
            </a:r>
            <a:r>
              <a:rPr lang="en-US" altLang="zh-CN" dirty="0"/>
              <a:t>direct</a:t>
            </a:r>
            <a:r>
              <a:rPr lang="zh-CN" altLang="en-US" dirty="0"/>
              <a:t> </a:t>
            </a:r>
            <a:r>
              <a:rPr lang="en-US" altLang="zh-CN" dirty="0"/>
              <a:t>it</a:t>
            </a:r>
            <a:r>
              <a:rPr lang="zh-CN" altLang="en-US" dirty="0"/>
              <a:t> </a:t>
            </a:r>
            <a:r>
              <a:rPr lang="en-US" altLang="zh-CN" dirty="0"/>
              <a:t>to</a:t>
            </a:r>
            <a:r>
              <a:rPr lang="zh-CN" altLang="en-US" dirty="0"/>
              <a:t> </a:t>
            </a:r>
            <a:r>
              <a:rPr lang="en-US" altLang="zh-CN" dirty="0"/>
              <a:t>the</a:t>
            </a:r>
            <a:r>
              <a:rPr lang="zh-CN" altLang="en-US" dirty="0"/>
              <a:t> </a:t>
            </a:r>
            <a:r>
              <a:rPr lang="en-US" altLang="zh-CN" dirty="0"/>
              <a:t>Redo</a:t>
            </a:r>
            <a:r>
              <a:rPr lang="zh-CN" altLang="en-US" dirty="0"/>
              <a:t> </a:t>
            </a:r>
            <a:r>
              <a:rPr lang="en-US" altLang="zh-CN" dirty="0"/>
              <a:t>Buffer which is resident in the NVM.</a:t>
            </a:r>
          </a:p>
          <a:p>
            <a:endParaRPr lang="en-US" altLang="zh-CN" dirty="0"/>
          </a:p>
          <a:p>
            <a:r>
              <a:rPr lang="en-US" altLang="zh-CN" dirty="0"/>
              <a:t>When</a:t>
            </a:r>
            <a:r>
              <a:rPr lang="zh-CN" altLang="en-US" dirty="0"/>
              <a:t> </a:t>
            </a:r>
            <a:r>
              <a:rPr lang="en-US" altLang="zh-CN" dirty="0"/>
              <a:t>the</a:t>
            </a:r>
            <a:r>
              <a:rPr lang="zh-CN" altLang="en-US" dirty="0"/>
              <a:t> </a:t>
            </a:r>
            <a:r>
              <a:rPr lang="en-US" altLang="zh-CN" dirty="0"/>
              <a:t>power</a:t>
            </a:r>
            <a:r>
              <a:rPr lang="zh-CN" altLang="en-US" dirty="0"/>
              <a:t> </a:t>
            </a:r>
            <a:r>
              <a:rPr lang="en-US" altLang="zh-CN" dirty="0"/>
              <a:t>is</a:t>
            </a:r>
            <a:r>
              <a:rPr lang="zh-CN" altLang="en-US" dirty="0"/>
              <a:t> </a:t>
            </a:r>
            <a:r>
              <a:rPr lang="en-US" altLang="zh-CN" dirty="0"/>
              <a:t>off,</a:t>
            </a:r>
            <a:r>
              <a:rPr lang="zh-CN" altLang="en-US" dirty="0"/>
              <a:t> </a:t>
            </a:r>
            <a:r>
              <a:rPr lang="en-US" altLang="zh-CN" dirty="0"/>
              <a:t>the data in the cache</a:t>
            </a:r>
            <a:r>
              <a:rPr lang="zh-CN" altLang="en-US" dirty="0"/>
              <a:t> </a:t>
            </a:r>
            <a:r>
              <a:rPr lang="en-US" altLang="zh-CN" dirty="0"/>
              <a:t>disappears.</a:t>
            </a:r>
          </a:p>
          <a:p>
            <a:endParaRPr lang="en-US" altLang="zh-CN" dirty="0"/>
          </a:p>
          <a:p>
            <a:r>
              <a:rPr lang="en-US" altLang="zh-CN" dirty="0"/>
              <a:t>Once power comes back, we roll back</a:t>
            </a:r>
            <a:r>
              <a:rPr lang="zh-CN" altLang="en-US" dirty="0"/>
              <a:t> </a:t>
            </a:r>
            <a:r>
              <a:rPr lang="en-US" altLang="zh-CN" dirty="0"/>
              <a:t>and</a:t>
            </a:r>
            <a:r>
              <a:rPr lang="zh-CN" altLang="en-US" dirty="0"/>
              <a:t> </a:t>
            </a:r>
            <a:r>
              <a:rPr lang="en-US" altLang="zh-CN" dirty="0"/>
              <a:t>ignore</a:t>
            </a:r>
            <a:r>
              <a:rPr lang="zh-CN" altLang="en-US" dirty="0"/>
              <a:t> </a:t>
            </a:r>
            <a:r>
              <a:rPr lang="en-US" altLang="zh-CN" dirty="0"/>
              <a:t>the</a:t>
            </a:r>
            <a:r>
              <a:rPr lang="zh-CN" altLang="en-US" dirty="0"/>
              <a:t> </a:t>
            </a:r>
            <a:r>
              <a:rPr lang="en-US" altLang="zh-CN" dirty="0"/>
              <a:t>data</a:t>
            </a:r>
            <a:r>
              <a:rPr lang="zh-CN" altLang="en-US" dirty="0"/>
              <a:t> </a:t>
            </a:r>
            <a:r>
              <a:rPr lang="en-US" altLang="zh-CN" dirty="0"/>
              <a:t>in</a:t>
            </a:r>
            <a:r>
              <a:rPr lang="zh-CN" altLang="en-US" dirty="0"/>
              <a:t> </a:t>
            </a:r>
            <a:r>
              <a:rPr lang="en-US" altLang="zh-CN" dirty="0"/>
              <a:t>redo</a:t>
            </a:r>
            <a:r>
              <a:rPr lang="zh-CN" altLang="en-US" dirty="0"/>
              <a:t> </a:t>
            </a:r>
            <a:r>
              <a:rPr lang="en-US" altLang="zh-CN" dirty="0"/>
              <a:t>buffer.</a:t>
            </a:r>
            <a:r>
              <a:rPr lang="zh-CN" altLang="en-US" dirty="0"/>
              <a:t> </a:t>
            </a:r>
            <a:r>
              <a:rPr lang="en-US" altLang="zh-CN" dirty="0"/>
              <a:t>When we re-execute the load,</a:t>
            </a:r>
            <a:r>
              <a:rPr lang="zh-CN" altLang="en-US" dirty="0"/>
              <a:t> </a:t>
            </a:r>
            <a:r>
              <a:rPr lang="en-US" altLang="zh-CN" dirty="0"/>
              <a:t>it</a:t>
            </a:r>
            <a:r>
              <a:rPr lang="zh-CN" altLang="en-US" dirty="0"/>
              <a:t> </a:t>
            </a:r>
            <a:r>
              <a:rPr lang="en-US" altLang="zh-CN" dirty="0"/>
              <a:t>can read original data for m1  because WAR doesn’t corrupt NVM.</a:t>
            </a:r>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9E420758-0572-0948-BC66-823DA4FB7C08}" type="slidenum">
              <a:rPr lang="en-US" smtClean="0"/>
              <a:t>14</a:t>
            </a:fld>
            <a:endParaRPr lang="en-US" dirty="0"/>
          </a:p>
        </p:txBody>
      </p:sp>
    </p:spTree>
    <p:extLst>
      <p:ext uri="{BB962C8B-B14F-4D97-AF65-F5344CB8AC3E}">
        <p14:creationId xmlns:p14="http://schemas.microsoft.com/office/powerpoint/2010/main" val="4130652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spite of this,</a:t>
            </a:r>
            <a:r>
              <a:rPr kumimoji="1" lang="zh-CN" altLang="en-US" dirty="0"/>
              <a:t> </a:t>
            </a:r>
            <a:r>
              <a:rPr kumimoji="1" lang="en-US" altLang="zh-CN" dirty="0"/>
              <a:t>Redo buffer must</a:t>
            </a:r>
            <a:r>
              <a:rPr kumimoji="1" lang="zh-CN" altLang="en-US" dirty="0"/>
              <a:t> </a:t>
            </a:r>
            <a:r>
              <a:rPr kumimoji="1" lang="en-US" altLang="zh-CN" dirty="0"/>
              <a:t>not overflow</a:t>
            </a:r>
            <a:r>
              <a:rPr kumimoji="1" lang="zh-CN" altLang="en-US" dirty="0"/>
              <a:t> </a:t>
            </a:r>
            <a:r>
              <a:rPr kumimoji="1" lang="en-US" altLang="zh-CN" dirty="0"/>
              <a:t>otherwise</a:t>
            </a:r>
            <a:r>
              <a:rPr kumimoji="1" lang="zh-CN" altLang="en-US" dirty="0"/>
              <a:t> </a:t>
            </a:r>
            <a:r>
              <a:rPr kumimoji="1" lang="en-US" altLang="zh-CN" dirty="0"/>
              <a:t>it</a:t>
            </a:r>
            <a:r>
              <a:rPr kumimoji="1" lang="zh-CN" altLang="en-US" dirty="0"/>
              <a:t> </a:t>
            </a:r>
            <a:r>
              <a:rPr kumimoji="1" lang="en-US" altLang="zh-CN" dirty="0"/>
              <a:t>cannot</a:t>
            </a:r>
            <a:r>
              <a:rPr kumimoji="1" lang="zh-CN" altLang="en-US" dirty="0"/>
              <a:t> </a:t>
            </a:r>
            <a:r>
              <a:rPr kumimoji="1" lang="en-US" altLang="zh-CN" dirty="0"/>
              <a:t>protect</a:t>
            </a:r>
            <a:r>
              <a:rPr kumimoji="1" lang="zh-CN" altLang="en-US" dirty="0"/>
              <a:t> </a:t>
            </a:r>
            <a:r>
              <a:rPr kumimoji="1" lang="en-US" altLang="zh-CN" dirty="0"/>
              <a:t>the</a:t>
            </a:r>
            <a:r>
              <a:rPr kumimoji="1" lang="zh-CN" altLang="en-US" dirty="0"/>
              <a:t> </a:t>
            </a:r>
            <a:r>
              <a:rPr kumimoji="1" lang="en-US" altLang="zh-CN" dirty="0"/>
              <a:t>data.</a:t>
            </a:r>
            <a:r>
              <a:rPr kumimoji="1" lang="zh-CN" altLang="en-US" dirty="0"/>
              <a:t> </a:t>
            </a:r>
            <a:r>
              <a:rPr kumimoji="1" lang="en-US" altLang="zh-CN" dirty="0"/>
              <a:t>For</a:t>
            </a:r>
            <a:r>
              <a:rPr kumimoji="1" lang="zh-CN" altLang="en-US" dirty="0"/>
              <a:t> </a:t>
            </a:r>
            <a:r>
              <a:rPr kumimoji="1" lang="en-US" altLang="zh-CN" dirty="0"/>
              <a:t>instance,</a:t>
            </a:r>
            <a:r>
              <a:rPr kumimoji="1" lang="zh-CN" altLang="en-US" dirty="0"/>
              <a:t> </a:t>
            </a:r>
            <a:r>
              <a:rPr kumimoji="1" lang="en-US" altLang="zh-CN" dirty="0"/>
              <a:t>we have region with a</a:t>
            </a:r>
            <a:r>
              <a:rPr kumimoji="1" lang="zh-CN" altLang="en-US" dirty="0"/>
              <a:t> </a:t>
            </a:r>
            <a:r>
              <a:rPr kumimoji="1" lang="en-US" altLang="zh-CN" dirty="0"/>
              <a:t>lot</a:t>
            </a:r>
            <a:r>
              <a:rPr kumimoji="1" lang="zh-CN" altLang="en-US" dirty="0"/>
              <a:t> </a:t>
            </a:r>
            <a:r>
              <a:rPr kumimoji="1" lang="en-US" altLang="zh-CN" dirty="0"/>
              <a:t>of stores and 2 WAR. At this program</a:t>
            </a:r>
            <a:r>
              <a:rPr kumimoji="1" lang="zh-CN" altLang="en-US" dirty="0"/>
              <a:t> </a:t>
            </a:r>
            <a:r>
              <a:rPr kumimoji="1" lang="en-US" altLang="zh-CN" dirty="0"/>
              <a:t>point, the</a:t>
            </a:r>
            <a:r>
              <a:rPr kumimoji="1" lang="zh-CN" altLang="en-US" dirty="0"/>
              <a:t> </a:t>
            </a:r>
            <a:r>
              <a:rPr kumimoji="1" lang="en-US" altLang="zh-CN" dirty="0"/>
              <a:t>buffer</a:t>
            </a:r>
            <a:r>
              <a:rPr kumimoji="1" lang="zh-CN" altLang="en-US" dirty="0"/>
              <a:t> </a:t>
            </a:r>
            <a:r>
              <a:rPr kumimoji="1" lang="en-US" altLang="zh-CN" dirty="0"/>
              <a:t>is</a:t>
            </a:r>
            <a:r>
              <a:rPr kumimoji="1" lang="zh-CN" altLang="en-US" dirty="0"/>
              <a:t> </a:t>
            </a:r>
            <a:r>
              <a:rPr kumimoji="1" lang="en-US" altLang="zh-CN" dirty="0"/>
              <a:t>fully</a:t>
            </a:r>
            <a:r>
              <a:rPr kumimoji="1" lang="zh-CN" altLang="en-US" dirty="0"/>
              <a:t> </a:t>
            </a:r>
            <a:r>
              <a:rPr kumimoji="1" lang="en-US" altLang="zh-CN" dirty="0"/>
              <a:t>occupied</a:t>
            </a:r>
            <a:r>
              <a:rPr kumimoji="1" lang="zh-CN" altLang="en-US" dirty="0"/>
              <a:t> </a:t>
            </a:r>
            <a:r>
              <a:rPr kumimoji="1" lang="en-US" altLang="zh-CN" dirty="0"/>
              <a:t>by</a:t>
            </a:r>
            <a:r>
              <a:rPr kumimoji="1" lang="zh-CN" altLang="en-US" dirty="0"/>
              <a:t> </a:t>
            </a:r>
            <a:r>
              <a:rPr kumimoji="1" lang="en-US" altLang="zh-CN" dirty="0"/>
              <a:t>m1</a:t>
            </a:r>
            <a:r>
              <a:rPr kumimoji="1" lang="zh-CN" altLang="en-US" dirty="0"/>
              <a:t> </a:t>
            </a:r>
            <a:r>
              <a:rPr kumimoji="1" lang="en-US" altLang="zh-CN" dirty="0"/>
              <a:t>and</a:t>
            </a:r>
            <a:r>
              <a:rPr kumimoji="1" lang="zh-CN" altLang="en-US" dirty="0"/>
              <a:t> </a:t>
            </a:r>
            <a:r>
              <a:rPr kumimoji="1" lang="en-US" altLang="zh-CN" dirty="0"/>
              <a:t>m2.</a:t>
            </a:r>
            <a:r>
              <a:rPr kumimoji="1" lang="zh-CN" altLang="en-US" dirty="0"/>
              <a:t> </a:t>
            </a:r>
            <a:r>
              <a:rPr kumimoji="1" lang="en-US" altLang="zh-CN" dirty="0"/>
              <a:t>m3</a:t>
            </a:r>
            <a:r>
              <a:rPr kumimoji="1" lang="zh-CN" altLang="en-US" dirty="0"/>
              <a:t> </a:t>
            </a:r>
            <a:r>
              <a:rPr kumimoji="1" lang="en-US" altLang="zh-CN" dirty="0"/>
              <a:t>is</a:t>
            </a:r>
            <a:r>
              <a:rPr kumimoji="1" lang="zh-CN" altLang="en-US" dirty="0"/>
              <a:t> </a:t>
            </a:r>
            <a:r>
              <a:rPr kumimoji="1" lang="en-US" altLang="zh-CN" dirty="0"/>
              <a:t>updated</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cache.</a:t>
            </a:r>
            <a:r>
              <a:rPr kumimoji="1" lang="zh-CN" altLang="en-US" dirty="0"/>
              <a:t>  </a:t>
            </a:r>
            <a:r>
              <a:rPr kumimoji="1" lang="en-US" altLang="zh-CN" dirty="0"/>
              <a:t>Still</a:t>
            </a:r>
            <a:r>
              <a:rPr kumimoji="1" lang="zh-CN" altLang="en-US" dirty="0"/>
              <a:t> </a:t>
            </a:r>
            <a:r>
              <a:rPr kumimoji="1" lang="en-US" altLang="zh-CN" dirty="0"/>
              <a:t>we</a:t>
            </a:r>
            <a:r>
              <a:rPr kumimoji="1" lang="zh-CN" altLang="en-US" dirty="0"/>
              <a:t> </a:t>
            </a:r>
            <a:r>
              <a:rPr kumimoji="1" lang="en-US" altLang="zh-CN" dirty="0"/>
              <a:t>have</a:t>
            </a:r>
            <a:r>
              <a:rPr kumimoji="1" lang="zh-CN" altLang="en-US" dirty="0"/>
              <a:t> </a:t>
            </a:r>
            <a:r>
              <a:rPr kumimoji="1" lang="en-US" altLang="zh-CN" dirty="0"/>
              <a:t>a</a:t>
            </a:r>
            <a:r>
              <a:rPr kumimoji="1" lang="zh-CN" altLang="en-US" dirty="0"/>
              <a:t> </a:t>
            </a:r>
            <a:r>
              <a:rPr kumimoji="1" lang="en-US" altLang="zh-CN" dirty="0"/>
              <a:t>load</a:t>
            </a:r>
            <a:r>
              <a:rPr kumimoji="1" lang="zh-CN" altLang="en-US" dirty="0"/>
              <a:t> </a:t>
            </a:r>
            <a:r>
              <a:rPr kumimoji="1" lang="en-US" altLang="zh-CN" dirty="0"/>
              <a:t>miss</a:t>
            </a:r>
            <a:r>
              <a:rPr kumimoji="1" lang="zh-CN" altLang="en-US" dirty="0"/>
              <a:t> </a:t>
            </a:r>
            <a:r>
              <a:rPr kumimoji="1" lang="en-US" altLang="zh-CN" dirty="0"/>
              <a:t>and</a:t>
            </a:r>
            <a:r>
              <a:rPr kumimoji="1" lang="zh-CN" altLang="en-US" dirty="0"/>
              <a:t> </a:t>
            </a:r>
            <a:r>
              <a:rPr kumimoji="1" lang="en-US" altLang="zh-CN" dirty="0"/>
              <a:t>m3</a:t>
            </a:r>
            <a:r>
              <a:rPr kumimoji="1" lang="zh-CN" altLang="en-US" dirty="0"/>
              <a:t> </a:t>
            </a:r>
            <a:r>
              <a:rPr kumimoji="1" lang="en-US" altLang="zh-CN" dirty="0"/>
              <a:t>is</a:t>
            </a:r>
            <a:r>
              <a:rPr kumimoji="1" lang="zh-CN" altLang="en-US" dirty="0"/>
              <a:t> </a:t>
            </a:r>
            <a:r>
              <a:rPr kumimoji="1" lang="en-US" altLang="zh-CN" dirty="0" err="1"/>
              <a:t>eviceted</a:t>
            </a:r>
            <a:r>
              <a:rPr kumimoji="1" lang="en-US" altLang="zh-CN" dirty="0"/>
              <a:t>.</a:t>
            </a:r>
            <a:r>
              <a:rPr kumimoji="1" lang="zh-CN" altLang="en-US" dirty="0"/>
              <a:t> </a:t>
            </a:r>
            <a:r>
              <a:rPr kumimoji="1" lang="en-US" altLang="zh-CN" dirty="0"/>
              <a:t>Since</a:t>
            </a:r>
            <a:r>
              <a:rPr kumimoji="1" lang="zh-CN" altLang="en-US" dirty="0"/>
              <a:t> </a:t>
            </a:r>
            <a:r>
              <a:rPr kumimoji="1" lang="en-US" altLang="zh-CN" dirty="0"/>
              <a:t>Redo gets full,</a:t>
            </a:r>
            <a:r>
              <a:rPr kumimoji="1" lang="zh-CN" altLang="en-US" dirty="0"/>
              <a:t> </a:t>
            </a:r>
            <a:r>
              <a:rPr kumimoji="1" lang="en-US" altLang="zh-CN" dirty="0"/>
              <a:t>m3</a:t>
            </a:r>
            <a:r>
              <a:rPr kumimoji="1" lang="zh-CN" altLang="en-US" dirty="0"/>
              <a:t> </a:t>
            </a:r>
            <a:r>
              <a:rPr kumimoji="1" lang="en-US" altLang="zh-CN" dirty="0"/>
              <a:t>cannot</a:t>
            </a:r>
            <a:r>
              <a:rPr kumimoji="1" lang="zh-CN" altLang="en-US" dirty="0"/>
              <a:t> </a:t>
            </a:r>
            <a:r>
              <a:rPr kumimoji="1" lang="en-US" altLang="zh-CN" dirty="0"/>
              <a:t>be</a:t>
            </a:r>
            <a:r>
              <a:rPr kumimoji="1" lang="zh-CN" altLang="en-US" dirty="0"/>
              <a:t> </a:t>
            </a:r>
            <a:r>
              <a:rPr kumimoji="1" lang="en-US" altLang="zh-CN" dirty="0"/>
              <a:t>placed</a:t>
            </a:r>
            <a:r>
              <a:rPr kumimoji="1" lang="zh-CN" altLang="en-US" dirty="0"/>
              <a:t> </a:t>
            </a:r>
            <a:r>
              <a:rPr kumimoji="1" lang="en-US" altLang="zh-CN" dirty="0"/>
              <a:t>in</a:t>
            </a:r>
            <a:r>
              <a:rPr kumimoji="1" lang="zh-CN" altLang="en-US" dirty="0"/>
              <a:t> </a:t>
            </a:r>
            <a:r>
              <a:rPr kumimoji="1" lang="en-US" altLang="zh-CN" dirty="0"/>
              <a:t>redo</a:t>
            </a:r>
            <a:r>
              <a:rPr kumimoji="1" lang="zh-CN" altLang="en-US" dirty="0"/>
              <a:t> </a:t>
            </a:r>
            <a:r>
              <a:rPr kumimoji="1" lang="en-US" altLang="zh-CN" dirty="0"/>
              <a:t>buffer.</a:t>
            </a:r>
            <a:endParaRPr kumimoji="1" lang="zh-CN" altLang="en-US" dirty="0"/>
          </a:p>
        </p:txBody>
      </p:sp>
      <p:sp>
        <p:nvSpPr>
          <p:cNvPr id="4" name="灯片编号占位符 3"/>
          <p:cNvSpPr>
            <a:spLocks noGrp="1"/>
          </p:cNvSpPr>
          <p:nvPr>
            <p:ph type="sldNum" sz="quarter" idx="5"/>
          </p:nvPr>
        </p:nvSpPr>
        <p:spPr/>
        <p:txBody>
          <a:bodyPr/>
          <a:lstStyle/>
          <a:p>
            <a:fld id="{9E420758-0572-0948-BC66-823DA4FB7C08}" type="slidenum">
              <a:rPr lang="en-US" smtClean="0"/>
              <a:t>15</a:t>
            </a:fld>
            <a:endParaRPr lang="en-US" dirty="0"/>
          </a:p>
        </p:txBody>
      </p:sp>
    </p:spTree>
    <p:extLst>
      <p:ext uri="{BB962C8B-B14F-4D97-AF65-F5344CB8AC3E}">
        <p14:creationId xmlns:p14="http://schemas.microsoft.com/office/powerpoint/2010/main" val="2089082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Taking</a:t>
            </a:r>
            <a:r>
              <a:rPr lang="zh-CN" altLang="en-US" dirty="0"/>
              <a:t> </a:t>
            </a:r>
            <a:r>
              <a:rPr lang="en-US" altLang="zh-CN" dirty="0"/>
              <a:t>that</a:t>
            </a:r>
            <a:r>
              <a:rPr lang="zh-CN" altLang="en-US" dirty="0"/>
              <a:t> </a:t>
            </a:r>
            <a:r>
              <a:rPr lang="en-US" altLang="zh-CN" dirty="0"/>
              <a:t>problem</a:t>
            </a:r>
            <a:r>
              <a:rPr lang="zh-CN" altLang="en-US" dirty="0"/>
              <a:t> </a:t>
            </a:r>
            <a:r>
              <a:rPr lang="en-US" altLang="zh-CN" dirty="0"/>
              <a:t>into</a:t>
            </a:r>
            <a:r>
              <a:rPr lang="zh-CN" altLang="en-US" dirty="0"/>
              <a:t> </a:t>
            </a:r>
            <a:r>
              <a:rPr lang="en-US" altLang="zh-CN" dirty="0"/>
              <a:t>consideration,</a:t>
            </a:r>
            <a:r>
              <a:rPr lang="zh-CN" altLang="en-US" dirty="0"/>
              <a:t> </a:t>
            </a:r>
            <a:r>
              <a:rPr lang="en-US" altLang="zh-CN" dirty="0"/>
              <a:t>SweepCache conducts buffer size aware region partitioning;</a:t>
            </a:r>
          </a:p>
          <a:p>
            <a:endParaRPr lang="en-US" altLang="zh-CN" dirty="0"/>
          </a:p>
          <a:p>
            <a:r>
              <a:rPr lang="en-US" altLang="zh-CN" dirty="0"/>
              <a:t>When the number hit the buffer size, SweepCache inserts a region boundary;</a:t>
            </a:r>
          </a:p>
          <a:p>
            <a:endParaRPr lang="en-US" altLang="zh-CN" dirty="0"/>
          </a:p>
          <a:p>
            <a:r>
              <a:rPr lang="en-US" altLang="zh-CN" dirty="0"/>
              <a:t>Furthermore, we cannot hold the data in the redo buffer forever. And</a:t>
            </a:r>
            <a:r>
              <a:rPr lang="zh-CN" altLang="en-US" dirty="0"/>
              <a:t> </a:t>
            </a:r>
            <a:r>
              <a:rPr lang="en-US" altLang="zh-CN" dirty="0"/>
              <a:t>the boundary is</a:t>
            </a:r>
            <a:r>
              <a:rPr lang="zh-CN" altLang="en-US" dirty="0"/>
              <a:t> </a:t>
            </a:r>
            <a:r>
              <a:rPr lang="en-US" altLang="zh-CN" dirty="0"/>
              <a:t>the</a:t>
            </a:r>
            <a:r>
              <a:rPr lang="zh-CN" altLang="en-US" dirty="0"/>
              <a:t> </a:t>
            </a:r>
            <a:r>
              <a:rPr lang="en-US" altLang="zh-CN" dirty="0"/>
              <a:t>place</a:t>
            </a:r>
            <a:r>
              <a:rPr lang="zh-CN" altLang="en-US" dirty="0"/>
              <a:t> </a:t>
            </a:r>
            <a:r>
              <a:rPr lang="en-US" altLang="zh-CN" dirty="0"/>
              <a:t>that</a:t>
            </a:r>
            <a:r>
              <a:rPr lang="zh-CN" altLang="en-US" dirty="0"/>
              <a:t> </a:t>
            </a:r>
            <a:r>
              <a:rPr lang="en-US" altLang="zh-CN" dirty="0"/>
              <a:t>we</a:t>
            </a:r>
            <a:r>
              <a:rPr lang="zh-CN" altLang="en-US" dirty="0"/>
              <a:t> </a:t>
            </a:r>
            <a:r>
              <a:rPr lang="en-US" altLang="zh-CN" dirty="0"/>
              <a:t>need</a:t>
            </a:r>
            <a:r>
              <a:rPr lang="zh-CN" altLang="en-US" dirty="0"/>
              <a:t> </a:t>
            </a:r>
            <a:r>
              <a:rPr lang="en-US" altLang="zh-CN" dirty="0"/>
              <a:t>to</a:t>
            </a:r>
            <a:r>
              <a:rPr lang="zh-CN" altLang="en-US" dirty="0"/>
              <a:t> </a:t>
            </a:r>
            <a:r>
              <a:rPr lang="en-US" altLang="zh-CN" dirty="0"/>
              <a:t>commit</a:t>
            </a:r>
            <a:r>
              <a:rPr lang="zh-CN" altLang="en-US" dirty="0"/>
              <a:t> </a:t>
            </a:r>
            <a:r>
              <a:rPr lang="en-US" altLang="zh-CN" dirty="0"/>
              <a:t>redo</a:t>
            </a:r>
            <a:r>
              <a:rPr lang="zh-CN" altLang="en-US" dirty="0"/>
              <a:t> </a:t>
            </a:r>
            <a:r>
              <a:rPr lang="en-US" altLang="zh-CN" dirty="0"/>
              <a:t>buffer;</a:t>
            </a:r>
          </a:p>
        </p:txBody>
      </p:sp>
      <p:sp>
        <p:nvSpPr>
          <p:cNvPr id="4" name="灯片编号占位符 3"/>
          <p:cNvSpPr>
            <a:spLocks noGrp="1"/>
          </p:cNvSpPr>
          <p:nvPr>
            <p:ph type="sldNum" sz="quarter" idx="5"/>
          </p:nvPr>
        </p:nvSpPr>
        <p:spPr/>
        <p:txBody>
          <a:bodyPr/>
          <a:lstStyle/>
          <a:p>
            <a:fld id="{9E420758-0572-0948-BC66-823DA4FB7C08}" type="slidenum">
              <a:rPr lang="en-US" smtClean="0"/>
              <a:t>16</a:t>
            </a:fld>
            <a:endParaRPr lang="en-US" dirty="0"/>
          </a:p>
        </p:txBody>
      </p:sp>
    </p:spTree>
    <p:extLst>
      <p:ext uri="{BB962C8B-B14F-4D97-AF65-F5344CB8AC3E}">
        <p14:creationId xmlns:p14="http://schemas.microsoft.com/office/powerpoint/2010/main" val="1034468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Without</a:t>
            </a:r>
            <a:r>
              <a:rPr kumimoji="1" lang="zh-CN" altLang="en-US" dirty="0"/>
              <a:t> </a:t>
            </a:r>
            <a:r>
              <a:rPr kumimoji="1" lang="en-US" altLang="zh-CN" dirty="0"/>
              <a:t>JIT</a:t>
            </a:r>
            <a:r>
              <a:rPr kumimoji="1" lang="zh-CN" altLang="en-US" dirty="0"/>
              <a:t> </a:t>
            </a:r>
            <a:r>
              <a:rPr kumimoji="1" lang="en-US" altLang="zh-CN" dirty="0"/>
              <a:t>checkpoint,</a:t>
            </a:r>
            <a:r>
              <a:rPr kumimoji="1" lang="zh-CN" altLang="en-US" dirty="0"/>
              <a:t> </a:t>
            </a:r>
            <a:r>
              <a:rPr kumimoji="1" lang="en-US" altLang="zh-CN" dirty="0"/>
              <a:t>we</a:t>
            </a:r>
            <a:r>
              <a:rPr kumimoji="1" lang="zh-CN" altLang="en-US" dirty="0"/>
              <a:t> </a:t>
            </a:r>
            <a:r>
              <a:rPr kumimoji="1" lang="en-US" altLang="zh-CN" dirty="0"/>
              <a:t>need</a:t>
            </a:r>
            <a:r>
              <a:rPr kumimoji="1" lang="zh-CN" altLang="en-US" dirty="0"/>
              <a:t> </a:t>
            </a:r>
            <a:r>
              <a:rPr kumimoji="1" lang="en-US" altLang="zh-CN" dirty="0"/>
              <a:t>to</a:t>
            </a:r>
            <a:r>
              <a:rPr kumimoji="1" lang="zh-CN" altLang="en-US" dirty="0"/>
              <a:t> </a:t>
            </a:r>
            <a:r>
              <a:rPr kumimoji="1" lang="en-US" altLang="zh-CN" dirty="0"/>
              <a:t>consider</a:t>
            </a:r>
            <a:r>
              <a:rPr kumimoji="1" lang="zh-CN" altLang="en-US" dirty="0"/>
              <a:t> </a:t>
            </a:r>
            <a:r>
              <a:rPr kumimoji="1" lang="en-US" altLang="zh-CN" dirty="0"/>
              <a:t>3</a:t>
            </a:r>
            <a:r>
              <a:rPr kumimoji="1" lang="zh-CN" altLang="en-US" dirty="0"/>
              <a:t> </a:t>
            </a:r>
            <a:r>
              <a:rPr kumimoji="1" lang="en-US" altLang="zh-CN" dirty="0"/>
              <a:t>questions</a:t>
            </a:r>
            <a:r>
              <a:rPr kumimoji="1" lang="zh-CN" altLang="en-US" dirty="0"/>
              <a:t> </a:t>
            </a:r>
            <a:r>
              <a:rPr kumimoji="1" lang="en-US" altLang="zh-CN" dirty="0"/>
              <a:t>here.</a:t>
            </a:r>
            <a:r>
              <a:rPr kumimoji="1" lang="zh-CN" altLang="en-US" dirty="0"/>
              <a:t> </a:t>
            </a:r>
            <a:r>
              <a:rPr kumimoji="1" lang="en-US" altLang="zh-CN" dirty="0"/>
              <a:t>For</a:t>
            </a:r>
            <a:r>
              <a:rPr kumimoji="1" lang="zh-CN" altLang="en-US" dirty="0"/>
              <a:t> </a:t>
            </a:r>
            <a:r>
              <a:rPr kumimoji="1" lang="en-US" altLang="zh-CN" dirty="0"/>
              <a:t>the</a:t>
            </a:r>
            <a:r>
              <a:rPr kumimoji="1" lang="zh-CN" altLang="en-US" dirty="0"/>
              <a:t> </a:t>
            </a:r>
            <a:r>
              <a:rPr kumimoji="1" lang="en-US" altLang="zh-CN" dirty="0"/>
              <a:t>first</a:t>
            </a:r>
            <a:r>
              <a:rPr kumimoji="1" lang="zh-CN" altLang="en-US" dirty="0"/>
              <a:t> </a:t>
            </a:r>
            <a:r>
              <a:rPr kumimoji="1" lang="en-US" altLang="zh-CN" dirty="0"/>
              <a:t>question,</a:t>
            </a:r>
            <a:r>
              <a:rPr kumimoji="1" lang="zh-CN" altLang="en-US" dirty="0"/>
              <a:t> </a:t>
            </a:r>
            <a:r>
              <a:rPr kumimoji="1" lang="en-US" altLang="zh-CN" dirty="0"/>
              <a:t>The lack of JIT checkpointing facility indicates we cannot do roll forward recovery. The only option left is roll back recovery.</a:t>
            </a:r>
          </a:p>
        </p:txBody>
      </p:sp>
      <p:sp>
        <p:nvSpPr>
          <p:cNvPr id="4" name="灯片编号占位符 3"/>
          <p:cNvSpPr>
            <a:spLocks noGrp="1"/>
          </p:cNvSpPr>
          <p:nvPr>
            <p:ph type="sldNum" sz="quarter" idx="5"/>
          </p:nvPr>
        </p:nvSpPr>
        <p:spPr/>
        <p:txBody>
          <a:bodyPr/>
          <a:lstStyle/>
          <a:p>
            <a:fld id="{9E420758-0572-0948-BC66-823DA4FB7C08}" type="slidenum">
              <a:rPr lang="en-US" smtClean="0"/>
              <a:t>17</a:t>
            </a:fld>
            <a:endParaRPr lang="en-US" dirty="0"/>
          </a:p>
        </p:txBody>
      </p:sp>
    </p:spTree>
    <p:extLst>
      <p:ext uri="{BB962C8B-B14F-4D97-AF65-F5344CB8AC3E}">
        <p14:creationId xmlns:p14="http://schemas.microsoft.com/office/powerpoint/2010/main" val="1596817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However, the existence of a cache makes redo commit challenging. Let’s take</a:t>
            </a:r>
            <a:r>
              <a:rPr kumimoji="1" lang="zh-CN" altLang="en-US" dirty="0"/>
              <a:t> </a:t>
            </a:r>
            <a:r>
              <a:rPr kumimoji="1" lang="en-US" altLang="zh-CN" dirty="0"/>
              <a:t>a</a:t>
            </a:r>
            <a:r>
              <a:rPr kumimoji="1" lang="zh-CN" altLang="en-US" dirty="0"/>
              <a:t> </a:t>
            </a:r>
            <a:r>
              <a:rPr kumimoji="1" lang="en-US" altLang="zh-CN" dirty="0"/>
              <a:t>look</a:t>
            </a:r>
            <a:r>
              <a:rPr kumimoji="1" lang="zh-CN" altLang="en-US" dirty="0"/>
              <a:t> </a:t>
            </a:r>
            <a:r>
              <a:rPr kumimoji="1" lang="en-US" altLang="zh-CN" dirty="0"/>
              <a:t>why.</a:t>
            </a:r>
          </a:p>
          <a:p>
            <a:endParaRPr kumimoji="1" lang="en-US" altLang="zh-CN" dirty="0"/>
          </a:p>
          <a:p>
            <a:r>
              <a:rPr kumimoji="1" lang="en-US" altLang="zh-CN" dirty="0"/>
              <a:t>For example, we have 2 regions here. </a:t>
            </a:r>
            <a:r>
              <a:rPr lang="en-US" altLang="zh-CN" b="0" i="0" dirty="0">
                <a:solidFill>
                  <a:srgbClr val="374151"/>
                </a:solidFill>
                <a:effectLst/>
                <a:latin typeface="Söhne"/>
              </a:rPr>
              <a:t>At this stage in the program</a:t>
            </a:r>
            <a:r>
              <a:rPr kumimoji="1" lang="en-US" altLang="zh-CN" dirty="0"/>
              <a:t>, m2 is updated into the cache while m1 has been written back to the redo buffer.</a:t>
            </a:r>
          </a:p>
          <a:p>
            <a:endParaRPr kumimoji="1" lang="en-US" altLang="zh-CN" dirty="0"/>
          </a:p>
          <a:p>
            <a:r>
              <a:rPr kumimoji="1" lang="en-US" altLang="zh-CN" dirty="0"/>
              <a:t>When it moves to the region boundary, if we blindly flush redo buffer without caring about dirty </a:t>
            </a:r>
            <a:r>
              <a:rPr kumimoji="1" lang="en-US" altLang="zh-CN" dirty="0" err="1"/>
              <a:t>cachelines</a:t>
            </a:r>
            <a:r>
              <a:rPr kumimoji="1" lang="en-US" altLang="zh-CN" dirty="0"/>
              <a:t>, a crash inconsistency arises. </a:t>
            </a:r>
          </a:p>
          <a:p>
            <a:endParaRPr kumimoji="1" lang="en-US" altLang="zh-CN" dirty="0"/>
          </a:p>
          <a:p>
            <a:r>
              <a:rPr kumimoji="1" lang="en-US" altLang="zh-CN" dirty="0"/>
              <a:t>For</a:t>
            </a:r>
            <a:r>
              <a:rPr kumimoji="1" lang="zh-CN" altLang="en-US" dirty="0"/>
              <a:t> </a:t>
            </a:r>
            <a:r>
              <a:rPr kumimoji="1" lang="en-US" altLang="zh-CN" dirty="0"/>
              <a:t>example,</a:t>
            </a:r>
            <a:r>
              <a:rPr kumimoji="1" lang="zh-CN" altLang="en-US" dirty="0"/>
              <a:t> </a:t>
            </a:r>
            <a:r>
              <a:rPr kumimoji="1" lang="en-US" altLang="zh-CN" dirty="0"/>
              <a:t>a</a:t>
            </a:r>
            <a:r>
              <a:rPr kumimoji="1" lang="zh-CN" altLang="en-US" dirty="0"/>
              <a:t> </a:t>
            </a:r>
            <a:r>
              <a:rPr kumimoji="1" lang="en-US" altLang="zh-CN" dirty="0"/>
              <a:t>power</a:t>
            </a:r>
            <a:r>
              <a:rPr kumimoji="1" lang="zh-CN" altLang="en-US" dirty="0"/>
              <a:t> </a:t>
            </a:r>
            <a:r>
              <a:rPr kumimoji="1" lang="en-US" altLang="zh-CN" dirty="0"/>
              <a:t>failure</a:t>
            </a:r>
            <a:r>
              <a:rPr kumimoji="1" lang="zh-CN" altLang="en-US" dirty="0"/>
              <a:t> </a:t>
            </a:r>
            <a:r>
              <a:rPr kumimoji="1" lang="en-US" altLang="zh-CN" dirty="0"/>
              <a:t>happens</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next</a:t>
            </a:r>
            <a:r>
              <a:rPr kumimoji="1" lang="zh-CN" altLang="en-US" dirty="0"/>
              <a:t> </a:t>
            </a:r>
            <a:r>
              <a:rPr kumimoji="1" lang="en-US" altLang="zh-CN" dirty="0"/>
              <a:t>region</a:t>
            </a:r>
            <a:r>
              <a:rPr kumimoji="1" lang="zh-CN" altLang="en-US" dirty="0"/>
              <a:t> </a:t>
            </a:r>
            <a:r>
              <a:rPr kumimoji="1" lang="en-US" altLang="zh-CN" dirty="0"/>
              <a:t>we</a:t>
            </a:r>
            <a:r>
              <a:rPr kumimoji="1" lang="zh-CN" altLang="en-US" dirty="0"/>
              <a:t> </a:t>
            </a:r>
            <a:r>
              <a:rPr kumimoji="1" lang="en-US" altLang="zh-CN" dirty="0"/>
              <a:t>lost</a:t>
            </a:r>
            <a:r>
              <a:rPr kumimoji="1" lang="zh-CN" altLang="en-US" dirty="0"/>
              <a:t> </a:t>
            </a:r>
            <a:r>
              <a:rPr kumimoji="1" lang="en-US" altLang="zh-CN" dirty="0"/>
              <a:t>the</a:t>
            </a:r>
            <a:r>
              <a:rPr kumimoji="1" lang="zh-CN" altLang="en-US" dirty="0"/>
              <a:t> </a:t>
            </a:r>
            <a:r>
              <a:rPr kumimoji="1" lang="en-US" altLang="zh-CN" dirty="0"/>
              <a:t>cache</a:t>
            </a:r>
            <a:r>
              <a:rPr kumimoji="1" lang="zh-CN" altLang="en-US" dirty="0"/>
              <a:t> </a:t>
            </a:r>
            <a:r>
              <a:rPr kumimoji="1" lang="en-US" altLang="zh-CN" dirty="0"/>
              <a:t>status.</a:t>
            </a:r>
            <a:r>
              <a:rPr kumimoji="1" lang="zh-CN" altLang="en-US" dirty="0"/>
              <a:t> </a:t>
            </a:r>
            <a:endParaRPr kumimoji="1" lang="en-US" altLang="zh-CN" dirty="0"/>
          </a:p>
          <a:p>
            <a:endParaRPr kumimoji="1" lang="en-US" altLang="zh-CN" dirty="0"/>
          </a:p>
          <a:p>
            <a:r>
              <a:rPr kumimoji="1" lang="en-US" altLang="zh-CN" dirty="0"/>
              <a:t>Now,</a:t>
            </a:r>
            <a:r>
              <a:rPr kumimoji="1" lang="zh-CN" altLang="en-US" dirty="0"/>
              <a:t> </a:t>
            </a:r>
            <a:r>
              <a:rPr kumimoji="1" lang="en-US" altLang="zh-CN" dirty="0"/>
              <a:t>I</a:t>
            </a:r>
            <a:r>
              <a:rPr kumimoji="1" lang="zh-CN" altLang="en-US" dirty="0"/>
              <a:t> </a:t>
            </a:r>
            <a:r>
              <a:rPr kumimoji="1" lang="en-US" altLang="zh-CN" dirty="0"/>
              <a:t>want</a:t>
            </a:r>
            <a:r>
              <a:rPr kumimoji="1" lang="zh-CN" altLang="en-US" dirty="0"/>
              <a:t> </a:t>
            </a:r>
            <a:r>
              <a:rPr kumimoji="1" lang="en-US" altLang="zh-CN" dirty="0"/>
              <a:t>us</a:t>
            </a:r>
            <a:r>
              <a:rPr kumimoji="1" lang="zh-CN" altLang="en-US" dirty="0"/>
              <a:t> </a:t>
            </a:r>
            <a:r>
              <a:rPr kumimoji="1" lang="en-US" altLang="zh-CN" dirty="0"/>
              <a:t>to</a:t>
            </a:r>
            <a:r>
              <a:rPr kumimoji="1" lang="zh-CN" altLang="en-US" dirty="0"/>
              <a:t> </a:t>
            </a:r>
            <a:r>
              <a:rPr kumimoji="1" lang="en-US" altLang="zh-CN" dirty="0"/>
              <a:t>think</a:t>
            </a:r>
            <a:r>
              <a:rPr kumimoji="1" lang="zh-CN" altLang="en-US" dirty="0"/>
              <a:t> </a:t>
            </a:r>
            <a:r>
              <a:rPr kumimoji="1" lang="en-US" altLang="zh-CN" dirty="0"/>
              <a:t>together</a:t>
            </a:r>
            <a:r>
              <a:rPr kumimoji="1" lang="zh-CN" altLang="en-US" dirty="0"/>
              <a:t> </a:t>
            </a:r>
            <a:r>
              <a:rPr kumimoji="1" lang="en-US" altLang="zh-CN" dirty="0"/>
              <a:t>a</a:t>
            </a:r>
            <a:r>
              <a:rPr kumimoji="1" lang="zh-CN" altLang="en-US" dirty="0"/>
              <a:t> </a:t>
            </a:r>
            <a:r>
              <a:rPr kumimoji="1" lang="en-US" altLang="zh-CN" dirty="0"/>
              <a:t>little</a:t>
            </a:r>
            <a:r>
              <a:rPr kumimoji="1" lang="zh-CN" altLang="en-US" dirty="0"/>
              <a:t> </a:t>
            </a:r>
            <a:r>
              <a:rPr kumimoji="1" lang="en-US" altLang="zh-CN" dirty="0"/>
              <a:t>bit</a:t>
            </a:r>
            <a:r>
              <a:rPr kumimoji="1" lang="zh-CN" altLang="en-US" dirty="0"/>
              <a:t> </a:t>
            </a:r>
            <a:r>
              <a:rPr kumimoji="1" lang="en-US" altLang="zh-CN" dirty="0"/>
              <a:t>about</a:t>
            </a:r>
            <a:r>
              <a:rPr kumimoji="1" lang="zh-CN" altLang="en-US" dirty="0"/>
              <a:t> </a:t>
            </a:r>
            <a:r>
              <a:rPr kumimoji="1" lang="en-US" altLang="zh-CN" dirty="0"/>
              <a:t>what</a:t>
            </a:r>
            <a:r>
              <a:rPr kumimoji="1" lang="zh-CN" altLang="en-US" dirty="0"/>
              <a:t> </a:t>
            </a:r>
            <a:r>
              <a:rPr kumimoji="1" lang="en-US" altLang="zh-CN" dirty="0"/>
              <a:t>is</a:t>
            </a:r>
            <a:r>
              <a:rPr kumimoji="1" lang="zh-CN" altLang="en-US" dirty="0"/>
              <a:t> </a:t>
            </a:r>
            <a:r>
              <a:rPr kumimoji="1" lang="en-US" altLang="zh-CN" dirty="0"/>
              <a:t>the</a:t>
            </a:r>
            <a:r>
              <a:rPr kumimoji="1" lang="zh-CN" altLang="en-US" dirty="0"/>
              <a:t> </a:t>
            </a:r>
            <a:r>
              <a:rPr kumimoji="1" lang="en-US" altLang="zh-CN" dirty="0"/>
              <a:t>fundamental</a:t>
            </a:r>
            <a:r>
              <a:rPr kumimoji="1" lang="zh-CN" altLang="en-US" dirty="0"/>
              <a:t> </a:t>
            </a:r>
            <a:r>
              <a:rPr kumimoji="1" lang="en-US" altLang="zh-CN" dirty="0"/>
              <a:t>reason</a:t>
            </a:r>
            <a:r>
              <a:rPr kumimoji="1" lang="zh-CN" altLang="en-US" dirty="0"/>
              <a:t> </a:t>
            </a:r>
            <a:r>
              <a:rPr kumimoji="1" lang="en-US" altLang="zh-CN" dirty="0"/>
              <a:t>for</a:t>
            </a:r>
            <a:r>
              <a:rPr kumimoji="1" lang="zh-CN" altLang="en-US" dirty="0"/>
              <a:t> </a:t>
            </a:r>
            <a:r>
              <a:rPr kumimoji="1" lang="en-US" altLang="zh-CN" dirty="0"/>
              <a:t>crash</a:t>
            </a:r>
            <a:r>
              <a:rPr kumimoji="1" lang="zh-CN" altLang="en-US" dirty="0"/>
              <a:t> </a:t>
            </a:r>
            <a:r>
              <a:rPr kumimoji="1" lang="en-US" altLang="zh-CN" dirty="0"/>
              <a:t>inconsistency</a:t>
            </a:r>
            <a:r>
              <a:rPr kumimoji="1" lang="zh-CN" altLang="en-US" dirty="0"/>
              <a:t>？</a:t>
            </a:r>
            <a:r>
              <a:rPr kumimoji="1" lang="en-US" altLang="zh-CN" dirty="0"/>
              <a:t>[Pause]</a:t>
            </a:r>
          </a:p>
          <a:p>
            <a:endParaRPr kumimoji="1" lang="en-US" altLang="zh-CN" dirty="0"/>
          </a:p>
          <a:p>
            <a:r>
              <a:rPr kumimoji="1" lang="en-US" altLang="zh-CN" dirty="0"/>
              <a:t>What’s</a:t>
            </a:r>
            <a:r>
              <a:rPr kumimoji="1" lang="zh-CN" altLang="en-US" dirty="0"/>
              <a:t> </a:t>
            </a:r>
            <a:r>
              <a:rPr kumimoji="1" lang="en-US" altLang="zh-CN" dirty="0"/>
              <a:t>happening</a:t>
            </a:r>
            <a:r>
              <a:rPr kumimoji="1" lang="zh-CN" altLang="en-US" dirty="0"/>
              <a:t> </a:t>
            </a:r>
            <a:r>
              <a:rPr kumimoji="1" lang="en-US" altLang="zh-CN" dirty="0"/>
              <a:t>here</a:t>
            </a:r>
            <a:r>
              <a:rPr kumimoji="1" lang="zh-CN" altLang="en-US" dirty="0"/>
              <a:t> </a:t>
            </a:r>
            <a:r>
              <a:rPr kumimoji="1" lang="en-US" altLang="zh-CN" dirty="0"/>
              <a:t>is</a:t>
            </a:r>
            <a:r>
              <a:rPr kumimoji="1" lang="zh-CN" altLang="en-US" dirty="0"/>
              <a:t> </a:t>
            </a:r>
            <a:r>
              <a:rPr kumimoji="1" lang="en-US" altLang="zh-CN" dirty="0"/>
              <a:t>not</a:t>
            </a:r>
            <a:r>
              <a:rPr kumimoji="1" lang="zh-CN" altLang="en-US" dirty="0"/>
              <a:t> </a:t>
            </a:r>
            <a:r>
              <a:rPr kumimoji="1" lang="en-US" altLang="zh-CN" dirty="0"/>
              <a:t>all</a:t>
            </a:r>
            <a:r>
              <a:rPr kumimoji="1" lang="zh-CN" altLang="en-US" dirty="0"/>
              <a:t> </a:t>
            </a:r>
            <a:r>
              <a:rPr kumimoji="1" lang="en-US" altLang="zh-CN" dirty="0"/>
              <a:t>the</a:t>
            </a:r>
            <a:r>
              <a:rPr kumimoji="1" lang="zh-CN" altLang="en-US" dirty="0"/>
              <a:t> </a:t>
            </a:r>
            <a:r>
              <a:rPr kumimoji="1" lang="en-US" altLang="zh-CN" dirty="0"/>
              <a:t>stores</a:t>
            </a:r>
            <a:r>
              <a:rPr kumimoji="1" lang="zh-CN" altLang="en-US" dirty="0"/>
              <a:t> </a:t>
            </a:r>
            <a:r>
              <a:rPr kumimoji="1" lang="en-US" altLang="zh-CN" dirty="0"/>
              <a:t>of region1 have</a:t>
            </a:r>
            <a:r>
              <a:rPr kumimoji="1" lang="zh-CN" altLang="en-US" dirty="0"/>
              <a:t> </a:t>
            </a:r>
            <a:r>
              <a:rPr kumimoji="1" lang="en-US" altLang="zh-CN" dirty="0"/>
              <a:t>committed.</a:t>
            </a:r>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Let’s revisit the status as we get to the region boundary. To deal with this issue</a:t>
            </a:r>
            <a:r>
              <a:rPr kumimoji="1" lang="zh-CN" altLang="en-US" dirty="0"/>
              <a:t> </a:t>
            </a:r>
            <a:r>
              <a:rPr kumimoji="1" lang="en-US" altLang="zh-CN" dirty="0"/>
              <a:t>without</a:t>
            </a:r>
            <a:r>
              <a:rPr kumimoji="1" lang="zh-CN" altLang="en-US" dirty="0"/>
              <a:t> </a:t>
            </a:r>
            <a:r>
              <a:rPr kumimoji="1" lang="en-US" altLang="zh-CN" dirty="0"/>
              <a:t>complicating hardware design, we found</a:t>
            </a:r>
            <a:r>
              <a:rPr kumimoji="1" lang="zh-CN" altLang="en-US" dirty="0"/>
              <a:t> </a:t>
            </a:r>
            <a:r>
              <a:rPr kumimoji="1" lang="en-US" altLang="zh-CN" dirty="0"/>
              <a:t>out that we</a:t>
            </a:r>
            <a:r>
              <a:rPr kumimoji="1" lang="zh-CN" altLang="en-US" dirty="0"/>
              <a:t> </a:t>
            </a:r>
            <a:r>
              <a:rPr kumimoji="1" lang="en-US" altLang="zh-CN" dirty="0"/>
              <a:t>simply</a:t>
            </a:r>
            <a:r>
              <a:rPr kumimoji="1" lang="zh-CN" altLang="en-US" dirty="0"/>
              <a:t> </a:t>
            </a:r>
            <a:r>
              <a:rPr kumimoji="1" lang="en-US" altLang="zh-CN" dirty="0"/>
              <a:t>can sweep all the dirty </a:t>
            </a:r>
            <a:r>
              <a:rPr kumimoji="1" lang="en-US" altLang="zh-CN" dirty="0" err="1"/>
              <a:t>cachlines</a:t>
            </a:r>
            <a:r>
              <a:rPr kumimoji="1" lang="en-US" altLang="zh-CN" dirty="0"/>
              <a:t> into the redo</a:t>
            </a:r>
            <a:r>
              <a:rPr kumimoji="1" lang="zh-CN" altLang="en-US" dirty="0"/>
              <a:t> </a:t>
            </a:r>
            <a:r>
              <a:rPr kumimoji="1" lang="en-US" altLang="zh-CN" dirty="0"/>
              <a:t>buffer. After that, we flush the redo buffer. In this way, all the stores are guaranteed to commit.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Now</a:t>
            </a:r>
            <a:r>
              <a:rPr kumimoji="1" lang="zh-CN" altLang="en-US" dirty="0"/>
              <a:t> </a:t>
            </a:r>
            <a:r>
              <a:rPr kumimoji="1" lang="en-US" altLang="zh-CN" dirty="0"/>
              <a:t>we’ve</a:t>
            </a:r>
            <a:r>
              <a:rPr kumimoji="1" lang="zh-CN" altLang="en-US" dirty="0"/>
              <a:t> </a:t>
            </a:r>
            <a:r>
              <a:rPr kumimoji="1" lang="en-US" altLang="zh-CN" dirty="0"/>
              <a:t>covered</a:t>
            </a:r>
            <a:r>
              <a:rPr kumimoji="1" lang="zh-CN" altLang="en-US" dirty="0"/>
              <a:t> </a:t>
            </a:r>
            <a:r>
              <a:rPr kumimoji="1" lang="en-US" altLang="zh-CN" dirty="0"/>
              <a:t>the</a:t>
            </a:r>
            <a:r>
              <a:rPr kumimoji="1" lang="zh-CN" altLang="en-US" dirty="0"/>
              <a:t> </a:t>
            </a:r>
            <a:r>
              <a:rPr kumimoji="1" lang="en-US" altLang="zh-CN" dirty="0"/>
              <a:t>basic</a:t>
            </a:r>
            <a:r>
              <a:rPr kumimoji="1" lang="zh-CN" altLang="en-US" dirty="0"/>
              <a:t> </a:t>
            </a:r>
            <a:r>
              <a:rPr kumimoji="1" lang="en-US" altLang="zh-CN" dirty="0"/>
              <a:t>idea</a:t>
            </a:r>
            <a:r>
              <a:rPr kumimoji="1" lang="zh-CN" altLang="en-US" dirty="0"/>
              <a:t> </a:t>
            </a:r>
            <a:r>
              <a:rPr kumimoji="1" lang="en-US" altLang="zh-CN" dirty="0"/>
              <a:t>of</a:t>
            </a:r>
            <a:r>
              <a:rPr kumimoji="1" lang="zh-CN" altLang="en-US" dirty="0"/>
              <a:t> </a:t>
            </a:r>
            <a:r>
              <a:rPr kumimoji="1" lang="en-US" altLang="zh-CN" dirty="0"/>
              <a:t>SweepCache.</a:t>
            </a:r>
            <a:r>
              <a:rPr kumimoji="1" lang="zh-CN" altLang="en-US" dirty="0"/>
              <a:t> </a:t>
            </a:r>
            <a:r>
              <a:rPr kumimoji="1" lang="en-US" altLang="zh-CN" dirty="0"/>
              <a:t>Let’s</a:t>
            </a:r>
            <a:r>
              <a:rPr kumimoji="1" lang="zh-CN" altLang="en-US" dirty="0"/>
              <a:t> </a:t>
            </a:r>
            <a:r>
              <a:rPr kumimoji="1" lang="en-US" altLang="zh-CN" dirty="0"/>
              <a:t>see</a:t>
            </a:r>
            <a:r>
              <a:rPr kumimoji="1" lang="zh-CN" altLang="en-US" dirty="0"/>
              <a:t> </a:t>
            </a:r>
            <a:r>
              <a:rPr kumimoji="1" lang="en-US" altLang="zh-CN" dirty="0"/>
              <a:t>how</a:t>
            </a:r>
            <a:r>
              <a:rPr kumimoji="1" lang="zh-CN" altLang="en-US" dirty="0"/>
              <a:t> </a:t>
            </a:r>
            <a:r>
              <a:rPr kumimoji="1" lang="en-US" altLang="zh-CN" dirty="0"/>
              <a:t>SweepCache</a:t>
            </a:r>
            <a:r>
              <a:rPr kumimoji="1" lang="zh-CN" altLang="en-US" dirty="0"/>
              <a:t> </a:t>
            </a:r>
            <a:r>
              <a:rPr kumimoji="1" lang="en-US" altLang="zh-CN" dirty="0"/>
              <a:t>achieve</a:t>
            </a:r>
            <a:r>
              <a:rPr kumimoji="1" lang="zh-CN" altLang="en-US" dirty="0"/>
              <a:t> </a:t>
            </a:r>
            <a:r>
              <a:rPr kumimoji="1" lang="en-US" altLang="zh-CN" dirty="0"/>
              <a:t>correct</a:t>
            </a:r>
            <a:r>
              <a:rPr kumimoji="1" lang="zh-CN" altLang="en-US" dirty="0"/>
              <a:t> </a:t>
            </a:r>
            <a:r>
              <a:rPr kumimoji="1" lang="en-US" altLang="zh-CN" dirty="0"/>
              <a:t>recovery.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9E420758-0572-0948-BC66-823DA4FB7C08}" type="slidenum">
              <a:rPr lang="en-US" smtClean="0"/>
              <a:t>18</a:t>
            </a:fld>
            <a:endParaRPr lang="en-US" dirty="0"/>
          </a:p>
        </p:txBody>
      </p:sp>
    </p:spTree>
    <p:extLst>
      <p:ext uri="{BB962C8B-B14F-4D97-AF65-F5344CB8AC3E}">
        <p14:creationId xmlns:p14="http://schemas.microsoft.com/office/powerpoint/2010/main" val="3969125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a:p>
            <a:r>
              <a:rPr kumimoji="1" lang="en-US" altLang="zh-CN" dirty="0"/>
              <a:t>In case a power failure occurs during the region execution, the data in the cache is lost.</a:t>
            </a:r>
            <a:r>
              <a:rPr kumimoji="1" lang="zh-CN" altLang="en-US" dirty="0"/>
              <a:t> </a:t>
            </a:r>
            <a:r>
              <a:rPr kumimoji="1" lang="en-US" altLang="zh-CN" dirty="0"/>
              <a:t>Once the power comes, we</a:t>
            </a:r>
            <a:r>
              <a:rPr kumimoji="1" lang="zh-CN" altLang="en-US" dirty="0"/>
              <a:t> </a:t>
            </a:r>
            <a:r>
              <a:rPr kumimoji="1" lang="en-US" altLang="zh-CN" dirty="0"/>
              <a:t>roll</a:t>
            </a:r>
            <a:r>
              <a:rPr kumimoji="1" lang="zh-CN" altLang="en-US" dirty="0"/>
              <a:t> </a:t>
            </a:r>
            <a:r>
              <a:rPr kumimoji="1" lang="en-US" altLang="zh-CN" dirty="0"/>
              <a:t>back</a:t>
            </a:r>
            <a:r>
              <a:rPr kumimoji="1" lang="zh-CN" altLang="en-US" dirty="0"/>
              <a:t> </a:t>
            </a:r>
            <a:r>
              <a:rPr kumimoji="1" lang="en-US" altLang="zh-CN" dirty="0"/>
              <a:t>and</a:t>
            </a:r>
            <a:r>
              <a:rPr kumimoji="1" lang="zh-CN" altLang="en-US" dirty="0"/>
              <a:t> </a:t>
            </a:r>
            <a:r>
              <a:rPr kumimoji="1" lang="en-US" altLang="zh-CN" dirty="0"/>
              <a:t>ignore</a:t>
            </a:r>
            <a:r>
              <a:rPr kumimoji="1" lang="zh-CN" altLang="en-US" dirty="0"/>
              <a:t> </a:t>
            </a:r>
            <a:r>
              <a:rPr kumimoji="1" lang="en-US" altLang="zh-CN" dirty="0"/>
              <a:t>the</a:t>
            </a:r>
            <a:r>
              <a:rPr kumimoji="1" lang="zh-CN" altLang="en-US" dirty="0"/>
              <a:t> </a:t>
            </a:r>
            <a:r>
              <a:rPr kumimoji="1" lang="en-US" altLang="zh-CN" dirty="0"/>
              <a:t>redo</a:t>
            </a:r>
            <a:r>
              <a:rPr kumimoji="1" lang="zh-CN" altLang="en-US" dirty="0"/>
              <a:t> </a:t>
            </a:r>
            <a:r>
              <a:rPr kumimoji="1" lang="en-US" altLang="zh-CN" dirty="0"/>
              <a:t>buffer</a:t>
            </a:r>
            <a:r>
              <a:rPr kumimoji="1" lang="zh-CN" altLang="en-US" dirty="0"/>
              <a:t> </a:t>
            </a:r>
            <a:r>
              <a:rPr kumimoji="1" lang="en-US" altLang="zh-CN" dirty="0"/>
              <a:t>content.</a:t>
            </a:r>
            <a:r>
              <a:rPr kumimoji="1" lang="zh-CN" altLang="en-US" dirty="0"/>
              <a:t> </a:t>
            </a:r>
            <a:r>
              <a:rPr kumimoji="1" lang="en-US" altLang="zh-CN" dirty="0"/>
              <a:t>Since</a:t>
            </a:r>
            <a:r>
              <a:rPr kumimoji="1" lang="zh-CN" altLang="en-US" dirty="0"/>
              <a:t> </a:t>
            </a:r>
            <a:r>
              <a:rPr kumimoji="1" lang="en-US" altLang="zh-CN" dirty="0"/>
              <a:t>NVM</a:t>
            </a:r>
            <a:r>
              <a:rPr kumimoji="1" lang="zh-CN" altLang="en-US" dirty="0"/>
              <a:t> </a:t>
            </a:r>
            <a:r>
              <a:rPr kumimoji="1" lang="en-US" altLang="zh-CN" dirty="0"/>
              <a:t>remains</a:t>
            </a:r>
            <a:r>
              <a:rPr kumimoji="1" lang="zh-CN" altLang="en-US" dirty="0"/>
              <a:t> </a:t>
            </a:r>
            <a:r>
              <a:rPr kumimoji="1" lang="en-US" altLang="zh-CN" dirty="0"/>
              <a:t>intact,</a:t>
            </a:r>
            <a:r>
              <a:rPr kumimoji="1" lang="zh-CN" altLang="en-US" dirty="0"/>
              <a:t> </a:t>
            </a:r>
            <a:r>
              <a:rPr kumimoji="1" lang="en-US" altLang="zh-CN" dirty="0"/>
              <a:t>we</a:t>
            </a:r>
            <a:r>
              <a:rPr kumimoji="1" lang="zh-CN" altLang="en-US" dirty="0"/>
              <a:t> </a:t>
            </a:r>
            <a:r>
              <a:rPr kumimoji="1" lang="en-US" altLang="zh-CN" dirty="0"/>
              <a:t>read</a:t>
            </a:r>
            <a:r>
              <a:rPr kumimoji="1" lang="zh-CN" altLang="en-US" dirty="0"/>
              <a:t> </a:t>
            </a:r>
            <a:r>
              <a:rPr kumimoji="1" lang="en-US" altLang="zh-CN" dirty="0"/>
              <a:t>the</a:t>
            </a:r>
            <a:r>
              <a:rPr kumimoji="1" lang="zh-CN" altLang="en-US" dirty="0"/>
              <a:t> </a:t>
            </a:r>
            <a:r>
              <a:rPr kumimoji="1" lang="en-US" altLang="zh-CN" dirty="0"/>
              <a:t>correct</a:t>
            </a:r>
            <a:r>
              <a:rPr kumimoji="1" lang="zh-CN" altLang="en-US" dirty="0"/>
              <a:t> </a:t>
            </a:r>
            <a:r>
              <a:rPr kumimoji="1" lang="en-US" altLang="zh-CN" dirty="0"/>
              <a:t>data</a:t>
            </a:r>
            <a:r>
              <a:rPr kumimoji="1" lang="zh-CN" altLang="en-US" dirty="0"/>
              <a:t> </a:t>
            </a:r>
            <a:r>
              <a:rPr kumimoji="1" lang="en-US" altLang="zh-CN" dirty="0"/>
              <a:t>for</a:t>
            </a:r>
            <a:r>
              <a:rPr kumimoji="1" lang="zh-CN" altLang="en-US" dirty="0"/>
              <a:t> </a:t>
            </a:r>
            <a:r>
              <a:rPr kumimoji="1" lang="en-US" altLang="zh-CN" dirty="0"/>
              <a:t>m1</a:t>
            </a:r>
            <a:r>
              <a:rPr kumimoji="1" lang="zh-CN" altLang="en-US" dirty="0"/>
              <a:t> </a:t>
            </a:r>
            <a:r>
              <a:rPr kumimoji="1" lang="en-US" altLang="zh-CN" dirty="0"/>
              <a:t>when</a:t>
            </a:r>
            <a:r>
              <a:rPr kumimoji="1" lang="zh-CN" altLang="en-US" dirty="0"/>
              <a:t> </a:t>
            </a:r>
            <a:r>
              <a:rPr kumimoji="1" lang="en-US" altLang="zh-CN" dirty="0"/>
              <a:t>re-executing</a:t>
            </a:r>
            <a:r>
              <a:rPr kumimoji="1" lang="zh-CN" altLang="en-US" dirty="0"/>
              <a:t> </a:t>
            </a:r>
            <a:r>
              <a:rPr kumimoji="1" lang="en-US" altLang="zh-CN" dirty="0"/>
              <a:t>the</a:t>
            </a:r>
            <a:r>
              <a:rPr kumimoji="1" lang="zh-CN" altLang="en-US" dirty="0"/>
              <a:t> </a:t>
            </a:r>
            <a:r>
              <a:rPr kumimoji="1" lang="en-US" altLang="zh-CN" dirty="0"/>
              <a:t>load.</a:t>
            </a:r>
          </a:p>
        </p:txBody>
      </p:sp>
      <p:sp>
        <p:nvSpPr>
          <p:cNvPr id="4" name="灯片编号占位符 3"/>
          <p:cNvSpPr>
            <a:spLocks noGrp="1"/>
          </p:cNvSpPr>
          <p:nvPr>
            <p:ph type="sldNum" sz="quarter" idx="5"/>
          </p:nvPr>
        </p:nvSpPr>
        <p:spPr/>
        <p:txBody>
          <a:bodyPr/>
          <a:lstStyle/>
          <a:p>
            <a:fld id="{9E420758-0572-0948-BC66-823DA4FB7C08}" type="slidenum">
              <a:rPr lang="en-US" smtClean="0"/>
              <a:t>19</a:t>
            </a:fld>
            <a:endParaRPr lang="en-US" dirty="0"/>
          </a:p>
        </p:txBody>
      </p:sp>
    </p:spTree>
    <p:extLst>
      <p:ext uri="{BB962C8B-B14F-4D97-AF65-F5344CB8AC3E}">
        <p14:creationId xmlns:p14="http://schemas.microsoft.com/office/powerpoint/2010/main" val="372657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74151"/>
                </a:solidFill>
                <a:effectLst/>
                <a:latin typeface="Söhne"/>
              </a:rPr>
              <a:t>As</a:t>
            </a:r>
            <a:r>
              <a:rPr lang="zh-CN" altLang="en-US" b="0" i="0" dirty="0">
                <a:solidFill>
                  <a:srgbClr val="374151"/>
                </a:solidFill>
                <a:effectLst/>
                <a:latin typeface="Söhne"/>
              </a:rPr>
              <a:t> </a:t>
            </a:r>
            <a:r>
              <a:rPr lang="en-US" altLang="zh-CN" b="0" i="0" dirty="0">
                <a:solidFill>
                  <a:srgbClr val="374151"/>
                </a:solidFill>
                <a:effectLst/>
                <a:latin typeface="Söhne"/>
              </a:rPr>
              <a:t>you</a:t>
            </a:r>
            <a:r>
              <a:rPr lang="zh-CN" altLang="en-US" b="0" i="0" dirty="0">
                <a:solidFill>
                  <a:srgbClr val="374151"/>
                </a:solidFill>
                <a:effectLst/>
                <a:latin typeface="Söhne"/>
              </a:rPr>
              <a:t> </a:t>
            </a:r>
            <a:r>
              <a:rPr lang="en-US" altLang="zh-CN" b="0" i="0" dirty="0">
                <a:solidFill>
                  <a:srgbClr val="374151"/>
                </a:solidFill>
                <a:effectLst/>
                <a:latin typeface="Söhne"/>
              </a:rPr>
              <a:t>know,</a:t>
            </a:r>
            <a:r>
              <a:rPr lang="zh-CN" altLang="en-US" b="0" i="0" dirty="0">
                <a:solidFill>
                  <a:srgbClr val="374151"/>
                </a:solidFill>
                <a:effectLst/>
                <a:latin typeface="Söhne"/>
              </a:rPr>
              <a:t> </a:t>
            </a:r>
            <a:r>
              <a:rPr lang="en-US" altLang="zh-CN" b="0" i="0" dirty="0">
                <a:solidFill>
                  <a:srgbClr val="374151"/>
                </a:solidFill>
                <a:effectLst/>
                <a:latin typeface="Söhne"/>
              </a:rPr>
              <a:t>most IoT devices rely on batteries. Thus, the increasing number of IoT devices indicates a high demand for batteries.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74151"/>
                </a:solidFill>
                <a:effectLst/>
                <a:latin typeface="Söhne"/>
              </a:rPr>
              <a:t>While batteries are a simple solution for IoT devices, they can be bulky, quick to drain depending on device functionality, and expensive to maintain and replace.</a:t>
            </a:r>
            <a:r>
              <a:rPr lang="zh-CN" altLang="en-US" b="0" i="0" dirty="0">
                <a:solidFill>
                  <a:srgbClr val="374151"/>
                </a:solidFill>
                <a:effectLst/>
                <a:latin typeface="Söhne"/>
              </a:rPr>
              <a:t> </a:t>
            </a:r>
            <a:r>
              <a:rPr lang="en-US" altLang="zh-CN" b="0" i="0" dirty="0">
                <a:solidFill>
                  <a:srgbClr val="374151"/>
                </a:solidFill>
                <a:effectLst/>
                <a:latin typeface="Söhne"/>
              </a:rPr>
              <a:t>In addition, replacing batteries causes a</a:t>
            </a:r>
            <a:r>
              <a:rPr lang="zh-CN" altLang="en-US" b="0" i="0" dirty="0">
                <a:solidFill>
                  <a:srgbClr val="374151"/>
                </a:solidFill>
                <a:effectLst/>
                <a:latin typeface="Söhne"/>
              </a:rPr>
              <a:t> </a:t>
            </a:r>
            <a:r>
              <a:rPr lang="en-US" altLang="zh-CN" b="0" i="0" dirty="0">
                <a:solidFill>
                  <a:srgbClr val="374151"/>
                </a:solidFill>
                <a:effectLst/>
                <a:latin typeface="Söhne"/>
              </a:rPr>
              <a:t>lot</a:t>
            </a:r>
            <a:r>
              <a:rPr lang="zh-CN" altLang="en-US" b="0" i="0" dirty="0">
                <a:solidFill>
                  <a:srgbClr val="374151"/>
                </a:solidFill>
                <a:effectLst/>
                <a:latin typeface="Söhne"/>
              </a:rPr>
              <a:t> </a:t>
            </a:r>
            <a:r>
              <a:rPr lang="en-US" altLang="zh-CN" b="0" i="0" dirty="0">
                <a:solidFill>
                  <a:srgbClr val="374151"/>
                </a:solidFill>
                <a:effectLst/>
                <a:latin typeface="Söhne"/>
              </a:rPr>
              <a:t>of dead batteries which leads to a huge environmental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74151"/>
                </a:solidFill>
                <a:effectLst/>
                <a:latin typeface="Söhne"/>
              </a:rPr>
              <a:t>Energy harvesting systems emerged in response to these problems.</a:t>
            </a:r>
            <a:endParaRPr lang="zh-CN" altLang="en-US" dirty="0"/>
          </a:p>
        </p:txBody>
      </p:sp>
      <p:sp>
        <p:nvSpPr>
          <p:cNvPr id="4" name="灯片编号占位符 3"/>
          <p:cNvSpPr>
            <a:spLocks noGrp="1"/>
          </p:cNvSpPr>
          <p:nvPr>
            <p:ph type="sldNum" sz="quarter" idx="5"/>
          </p:nvPr>
        </p:nvSpPr>
        <p:spPr/>
        <p:txBody>
          <a:bodyPr/>
          <a:lstStyle/>
          <a:p>
            <a:fld id="{9E420758-0572-0948-BC66-823DA4FB7C08}" type="slidenum">
              <a:rPr lang="en-US" smtClean="0"/>
              <a:t>2</a:t>
            </a:fld>
            <a:endParaRPr lang="en-US" dirty="0"/>
          </a:p>
        </p:txBody>
      </p:sp>
    </p:spTree>
    <p:extLst>
      <p:ext uri="{BB962C8B-B14F-4D97-AF65-F5344CB8AC3E}">
        <p14:creationId xmlns:p14="http://schemas.microsoft.com/office/powerpoint/2010/main" val="2338085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Suppose now we already flush all the dirty </a:t>
            </a:r>
            <a:r>
              <a:rPr kumimoji="1" lang="en-US" altLang="zh-CN" dirty="0" err="1"/>
              <a:t>cachelines</a:t>
            </a:r>
            <a:r>
              <a:rPr kumimoji="1" lang="en-US" altLang="zh-CN" dirty="0"/>
              <a:t> into redo buffer</a:t>
            </a:r>
            <a:r>
              <a:rPr kumimoji="1" lang="zh-CN" altLang="en-US" dirty="0"/>
              <a:t> </a:t>
            </a:r>
            <a:r>
              <a:rPr kumimoji="1" lang="en-US" altLang="zh-CN" dirty="0"/>
              <a:t>and</a:t>
            </a:r>
            <a:r>
              <a:rPr kumimoji="1" lang="zh-CN" altLang="en-US" dirty="0"/>
              <a:t> </a:t>
            </a:r>
            <a:r>
              <a:rPr kumimoji="1" lang="en-US" altLang="zh-CN" dirty="0"/>
              <a:t>start</a:t>
            </a:r>
            <a:r>
              <a:rPr kumimoji="1" lang="zh-CN" altLang="en-US" dirty="0"/>
              <a:t> </a:t>
            </a:r>
            <a:r>
              <a:rPr kumimoji="1" lang="en-US" altLang="zh-CN" dirty="0"/>
              <a:t>to</a:t>
            </a:r>
            <a:r>
              <a:rPr kumimoji="1" lang="zh-CN" altLang="en-US" dirty="0"/>
              <a:t> </a:t>
            </a:r>
            <a:r>
              <a:rPr kumimoji="1" lang="en-US" altLang="zh-CN" dirty="0"/>
              <a:t>commit</a:t>
            </a:r>
            <a:r>
              <a:rPr kumimoji="1" lang="zh-CN" altLang="en-US" dirty="0"/>
              <a:t> </a:t>
            </a:r>
            <a:r>
              <a:rPr kumimoji="1" lang="en-US" altLang="zh-CN" dirty="0"/>
              <a:t>redo</a:t>
            </a:r>
            <a:r>
              <a:rPr kumimoji="1" lang="zh-CN" altLang="en-US" dirty="0"/>
              <a:t> </a:t>
            </a:r>
            <a:r>
              <a:rPr kumimoji="1" lang="en-US" altLang="zh-CN" dirty="0"/>
              <a:t>buffer.</a:t>
            </a:r>
          </a:p>
          <a:p>
            <a:endParaRPr kumimoji="1" lang="en-US" altLang="zh-CN" dirty="0"/>
          </a:p>
          <a:p>
            <a:r>
              <a:rPr kumimoji="1" lang="en-US" altLang="zh-CN" dirty="0"/>
              <a:t>But</a:t>
            </a:r>
            <a:r>
              <a:rPr kumimoji="1" lang="zh-CN" altLang="en-US" dirty="0"/>
              <a:t> </a:t>
            </a:r>
            <a:r>
              <a:rPr kumimoji="1" lang="en-US" altLang="zh-CN" dirty="0"/>
              <a:t>when we flush m2, a power failure happens. Since redo</a:t>
            </a:r>
            <a:r>
              <a:rPr kumimoji="1" lang="zh-CN" altLang="en-US" dirty="0"/>
              <a:t> </a:t>
            </a:r>
            <a:r>
              <a:rPr kumimoji="1" lang="en-US" altLang="zh-CN" dirty="0"/>
              <a:t>buffer</a:t>
            </a:r>
            <a:r>
              <a:rPr kumimoji="1" lang="zh-CN" altLang="en-US" dirty="0"/>
              <a:t> </a:t>
            </a:r>
            <a:r>
              <a:rPr kumimoji="1" lang="en-US" altLang="zh-CN" dirty="0"/>
              <a:t>is</a:t>
            </a:r>
            <a:r>
              <a:rPr kumimoji="1" lang="zh-CN" altLang="en-US" dirty="0"/>
              <a:t> </a:t>
            </a:r>
            <a:r>
              <a:rPr kumimoji="1" lang="en-US" altLang="zh-CN" dirty="0"/>
              <a:t>non-volatile,</a:t>
            </a:r>
            <a:r>
              <a:rPr kumimoji="1" lang="zh-CN" altLang="en-US" dirty="0"/>
              <a:t> </a:t>
            </a:r>
            <a:r>
              <a:rPr kumimoji="1" lang="en-US" altLang="zh-CN" dirty="0"/>
              <a:t>the</a:t>
            </a:r>
            <a:r>
              <a:rPr kumimoji="1" lang="zh-CN" altLang="en-US" dirty="0"/>
              <a:t> </a:t>
            </a:r>
            <a:r>
              <a:rPr kumimoji="1" lang="en-US" altLang="zh-CN" dirty="0"/>
              <a:t>data</a:t>
            </a:r>
            <a:r>
              <a:rPr kumimoji="1" lang="zh-CN" altLang="en-US" dirty="0"/>
              <a:t> </a:t>
            </a:r>
            <a:r>
              <a:rPr kumimoji="1" lang="en-US" altLang="zh-CN" dirty="0"/>
              <a:t>still</a:t>
            </a:r>
            <a:r>
              <a:rPr kumimoji="1" lang="zh-CN" altLang="en-US" dirty="0"/>
              <a:t> </a:t>
            </a:r>
            <a:r>
              <a:rPr kumimoji="1" lang="en-US" altLang="zh-CN" dirty="0"/>
              <a:t>remain</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buffer.</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wake</a:t>
            </a:r>
            <a:r>
              <a:rPr kumimoji="1" lang="zh-CN" altLang="en-US" dirty="0"/>
              <a:t> </a:t>
            </a:r>
            <a:r>
              <a:rPr kumimoji="1" lang="en-US" altLang="zh-CN" dirty="0"/>
              <a:t>of</a:t>
            </a:r>
            <a:r>
              <a:rPr kumimoji="1" lang="zh-CN" altLang="en-US" dirty="0"/>
              <a:t> </a:t>
            </a:r>
            <a:r>
              <a:rPr kumimoji="1" lang="en-US" altLang="zh-CN" dirty="0"/>
              <a:t>power</a:t>
            </a:r>
            <a:r>
              <a:rPr kumimoji="1" lang="zh-CN" altLang="en-US" dirty="0"/>
              <a:t> </a:t>
            </a:r>
            <a:r>
              <a:rPr kumimoji="1" lang="en-US" altLang="zh-CN" dirty="0"/>
              <a:t>outage,</a:t>
            </a:r>
            <a:r>
              <a:rPr kumimoji="1" lang="zh-CN" altLang="en-US" dirty="0"/>
              <a:t> </a:t>
            </a:r>
            <a:r>
              <a:rPr kumimoji="1" lang="en-US" altLang="zh-CN" dirty="0"/>
              <a:t>we</a:t>
            </a:r>
            <a:r>
              <a:rPr kumimoji="1" lang="zh-CN" altLang="en-US" dirty="0"/>
              <a:t> </a:t>
            </a:r>
            <a:r>
              <a:rPr kumimoji="1" lang="en-US" altLang="zh-CN" dirty="0"/>
              <a:t>can</a:t>
            </a:r>
            <a:r>
              <a:rPr kumimoji="1" lang="zh-CN" altLang="en-US" dirty="0"/>
              <a:t> </a:t>
            </a:r>
            <a:r>
              <a:rPr kumimoji="1" lang="en-US" altLang="zh-CN" dirty="0"/>
              <a:t>redo</a:t>
            </a:r>
            <a:r>
              <a:rPr kumimoji="1" lang="zh-CN" altLang="en-US" dirty="0"/>
              <a:t> </a:t>
            </a:r>
            <a:r>
              <a:rPr kumimoji="1" lang="en-US" altLang="zh-CN" dirty="0"/>
              <a:t>the</a:t>
            </a:r>
            <a:r>
              <a:rPr kumimoji="1" lang="zh-CN" altLang="en-US" dirty="0"/>
              <a:t> </a:t>
            </a:r>
            <a:r>
              <a:rPr kumimoji="1" lang="en-US" altLang="zh-CN" dirty="0"/>
              <a:t>commit.</a:t>
            </a:r>
          </a:p>
          <a:p>
            <a:endParaRPr kumimoji="1" lang="en-US" altLang="zh-CN" dirty="0"/>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9E420758-0572-0948-BC66-823DA4FB7C08}" type="slidenum">
              <a:rPr lang="en-US" smtClean="0"/>
              <a:t>20</a:t>
            </a:fld>
            <a:endParaRPr lang="en-US" dirty="0"/>
          </a:p>
        </p:txBody>
      </p:sp>
    </p:spTree>
    <p:extLst>
      <p:ext uri="{BB962C8B-B14F-4D97-AF65-F5344CB8AC3E}">
        <p14:creationId xmlns:p14="http://schemas.microsoft.com/office/powerpoint/2010/main" val="2482389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Yet,</a:t>
            </a:r>
            <a:r>
              <a:rPr kumimoji="1" lang="zh-CN" altLang="en-US" dirty="0"/>
              <a:t> </a:t>
            </a:r>
            <a:r>
              <a:rPr kumimoji="1" lang="en-US" altLang="zh-CN" dirty="0"/>
              <a:t>the</a:t>
            </a:r>
            <a:r>
              <a:rPr kumimoji="1" lang="zh-CN" altLang="en-US" dirty="0"/>
              <a:t> </a:t>
            </a:r>
            <a:r>
              <a:rPr kumimoji="1" lang="en-US" altLang="zh-CN" dirty="0"/>
              <a:t>redo commit can</a:t>
            </a:r>
            <a:r>
              <a:rPr kumimoji="1" lang="zh-CN" altLang="en-US" dirty="0"/>
              <a:t> </a:t>
            </a:r>
            <a:r>
              <a:rPr kumimoji="1" lang="en-US" altLang="zh-CN" dirty="0"/>
              <a:t>slow</a:t>
            </a:r>
            <a:r>
              <a:rPr kumimoji="1" lang="zh-CN" altLang="en-US" dirty="0"/>
              <a:t> </a:t>
            </a:r>
            <a:r>
              <a:rPr kumimoji="1" lang="en-US" altLang="zh-CN" dirty="0"/>
              <a:t>down</a:t>
            </a:r>
            <a:r>
              <a:rPr kumimoji="1" lang="zh-CN" altLang="en-US" dirty="0"/>
              <a:t> </a:t>
            </a:r>
            <a:r>
              <a:rPr kumimoji="1" lang="en-US" altLang="zh-CN" dirty="0"/>
              <a:t>the</a:t>
            </a:r>
            <a:r>
              <a:rPr kumimoji="1" lang="zh-CN" altLang="en-US" dirty="0"/>
              <a:t> </a:t>
            </a:r>
            <a:r>
              <a:rPr kumimoji="1" lang="en-US" altLang="zh-CN" dirty="0"/>
              <a:t>program</a:t>
            </a:r>
            <a:r>
              <a:rPr kumimoji="1" lang="zh-CN" altLang="en-US" dirty="0"/>
              <a:t> </a:t>
            </a:r>
            <a:r>
              <a:rPr kumimoji="1" lang="en-US" altLang="zh-CN" dirty="0"/>
              <a:t>execution.</a:t>
            </a:r>
            <a:r>
              <a:rPr kumimoji="1" lang="zh-CN" altLang="en-US" dirty="0"/>
              <a:t> </a:t>
            </a:r>
            <a:r>
              <a:rPr kumimoji="1" lang="en-US" altLang="zh-CN" dirty="0"/>
              <a:t>Because</a:t>
            </a:r>
            <a:r>
              <a:rPr kumimoji="1" lang="zh-CN" altLang="en-US" dirty="0"/>
              <a:t> </a:t>
            </a:r>
            <a:r>
              <a:rPr kumimoji="1" lang="en-US" altLang="zh-CN" dirty="0"/>
              <a:t>the</a:t>
            </a:r>
            <a:r>
              <a:rPr kumimoji="1" lang="zh-CN" altLang="en-US" dirty="0"/>
              <a:t> </a:t>
            </a:r>
            <a:r>
              <a:rPr kumimoji="1" lang="en-US" altLang="zh-CN" dirty="0"/>
              <a:t>next</a:t>
            </a:r>
            <a:r>
              <a:rPr kumimoji="1" lang="zh-CN" altLang="en-US" dirty="0"/>
              <a:t> </a:t>
            </a:r>
            <a:r>
              <a:rPr kumimoji="1" lang="en-US" altLang="zh-CN" dirty="0"/>
              <a:t>region</a:t>
            </a:r>
            <a:r>
              <a:rPr kumimoji="1" lang="zh-CN" altLang="en-US" dirty="0"/>
              <a:t> </a:t>
            </a:r>
            <a:r>
              <a:rPr kumimoji="1" lang="en-US" altLang="zh-CN" dirty="0"/>
              <a:t>cannot</a:t>
            </a:r>
            <a:r>
              <a:rPr kumimoji="1" lang="zh-CN" altLang="en-US" dirty="0"/>
              <a:t> </a:t>
            </a:r>
            <a:r>
              <a:rPr kumimoji="1" lang="en-US" altLang="zh-CN" dirty="0"/>
              <a:t>start</a:t>
            </a:r>
            <a:r>
              <a:rPr kumimoji="1" lang="zh-CN" altLang="en-US" dirty="0"/>
              <a:t> </a:t>
            </a:r>
            <a:r>
              <a:rPr kumimoji="1" lang="en-US" altLang="zh-CN" dirty="0"/>
              <a:t>until</a:t>
            </a:r>
            <a:r>
              <a:rPr kumimoji="1" lang="zh-CN" altLang="en-US" dirty="0"/>
              <a:t> </a:t>
            </a:r>
            <a:r>
              <a:rPr kumimoji="1" lang="en-US" altLang="zh-CN" dirty="0"/>
              <a:t>the</a:t>
            </a:r>
            <a:r>
              <a:rPr kumimoji="1" lang="zh-CN" altLang="en-US" dirty="0"/>
              <a:t> </a:t>
            </a:r>
            <a:r>
              <a:rPr kumimoji="1" lang="en-US" altLang="zh-CN" dirty="0"/>
              <a:t>prior</a:t>
            </a:r>
            <a:r>
              <a:rPr kumimoji="1" lang="zh-CN" altLang="en-US" dirty="0"/>
              <a:t> </a:t>
            </a:r>
            <a:r>
              <a:rPr kumimoji="1" lang="en-US" altLang="zh-CN" dirty="0"/>
              <a:t>region</a:t>
            </a:r>
            <a:r>
              <a:rPr kumimoji="1" lang="zh-CN" altLang="en-US" dirty="0"/>
              <a:t> </a:t>
            </a:r>
            <a:r>
              <a:rPr kumimoji="1" lang="en-US" altLang="zh-CN" dirty="0"/>
              <a:t>commit all of its stores.</a:t>
            </a:r>
          </a:p>
          <a:p>
            <a:endParaRPr kumimoji="1" lang="en-US" altLang="zh-CN" dirty="0"/>
          </a:p>
          <a:p>
            <a:r>
              <a:rPr kumimoji="1" lang="en-US" altLang="zh-CN" dirty="0"/>
              <a:t>For</a:t>
            </a:r>
            <a:r>
              <a:rPr kumimoji="1" lang="zh-CN" altLang="en-US" dirty="0"/>
              <a:t> </a:t>
            </a:r>
            <a:r>
              <a:rPr kumimoji="1" lang="en-US" altLang="zh-CN" dirty="0"/>
              <a:t>example,</a:t>
            </a:r>
            <a:r>
              <a:rPr kumimoji="1" lang="zh-CN" altLang="en-US" dirty="0"/>
              <a:t> </a:t>
            </a:r>
            <a:r>
              <a:rPr kumimoji="1" lang="en-US" altLang="zh-CN" dirty="0"/>
              <a:t>the region 2 cannot start, until region 1 finish its commit process. And this can degrade the performance.</a:t>
            </a:r>
            <a:endParaRPr kumimoji="1" lang="zh-CN" altLang="en-US" dirty="0"/>
          </a:p>
        </p:txBody>
      </p:sp>
      <p:sp>
        <p:nvSpPr>
          <p:cNvPr id="4" name="灯片编号占位符 3"/>
          <p:cNvSpPr>
            <a:spLocks noGrp="1"/>
          </p:cNvSpPr>
          <p:nvPr>
            <p:ph type="sldNum" sz="quarter" idx="5"/>
          </p:nvPr>
        </p:nvSpPr>
        <p:spPr/>
        <p:txBody>
          <a:bodyPr/>
          <a:lstStyle/>
          <a:p>
            <a:fld id="{9E420758-0572-0948-BC66-823DA4FB7C08}" type="slidenum">
              <a:rPr lang="en-US" smtClean="0"/>
              <a:t>21</a:t>
            </a:fld>
            <a:endParaRPr lang="en-US" dirty="0"/>
          </a:p>
        </p:txBody>
      </p:sp>
    </p:spTree>
    <p:extLst>
      <p:ext uri="{BB962C8B-B14F-4D97-AF65-F5344CB8AC3E}">
        <p14:creationId xmlns:p14="http://schemas.microsoft.com/office/powerpoint/2010/main" val="805898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a:t>
            </a:r>
            <a:r>
              <a:rPr lang="zh-CN" altLang="en-US" dirty="0"/>
              <a:t> </a:t>
            </a:r>
            <a:r>
              <a:rPr lang="en-US" altLang="zh-CN" dirty="0"/>
              <a:t>address</a:t>
            </a:r>
            <a:r>
              <a:rPr lang="zh-CN" altLang="en-US" dirty="0"/>
              <a:t> </a:t>
            </a:r>
            <a:r>
              <a:rPr lang="en-US" altLang="zh-CN" dirty="0"/>
              <a:t>this</a:t>
            </a:r>
            <a:r>
              <a:rPr lang="zh-CN" altLang="en-US" dirty="0"/>
              <a:t> </a:t>
            </a:r>
            <a:r>
              <a:rPr lang="en-US" altLang="zh-CN" dirty="0"/>
              <a:t>issue,</a:t>
            </a:r>
            <a:r>
              <a:rPr lang="zh-CN" altLang="en-US" dirty="0"/>
              <a:t> </a:t>
            </a:r>
            <a:r>
              <a:rPr lang="en-US" altLang="zh-CN" dirty="0"/>
              <a:t>SweepCache</a:t>
            </a:r>
            <a:r>
              <a:rPr lang="zh-CN" altLang="en-US" dirty="0"/>
              <a:t> </a:t>
            </a:r>
            <a:r>
              <a:rPr lang="en-US" altLang="zh-CN" dirty="0"/>
              <a:t>proposes</a:t>
            </a:r>
            <a:r>
              <a:rPr lang="zh-CN" altLang="en-US" dirty="0"/>
              <a:t> </a:t>
            </a:r>
            <a:r>
              <a:rPr lang="en-US" altLang="zh-CN" dirty="0"/>
              <a:t>region-level</a:t>
            </a:r>
            <a:r>
              <a:rPr lang="zh-CN" altLang="en-US" dirty="0"/>
              <a:t> </a:t>
            </a:r>
            <a:r>
              <a:rPr lang="en-US" altLang="zh-CN" dirty="0"/>
              <a:t>parallelism</a:t>
            </a:r>
            <a:r>
              <a:rPr lang="zh-CN" altLang="en-US" dirty="0"/>
              <a:t> </a:t>
            </a:r>
            <a:r>
              <a:rPr lang="en-US" altLang="zh-CN" dirty="0"/>
              <a:t>to</a:t>
            </a:r>
            <a:r>
              <a:rPr lang="zh-CN" altLang="en-US" dirty="0"/>
              <a:t> </a:t>
            </a:r>
            <a:r>
              <a:rPr lang="en-US" altLang="zh-CN" dirty="0"/>
              <a:t>hide</a:t>
            </a:r>
            <a:r>
              <a:rPr lang="zh-CN" altLang="en-US" dirty="0"/>
              <a:t> </a:t>
            </a:r>
            <a:r>
              <a:rPr lang="en-US" altLang="zh-CN" dirty="0"/>
              <a:t>the</a:t>
            </a:r>
            <a:r>
              <a:rPr lang="zh-CN" altLang="en-US" dirty="0"/>
              <a:t> </a:t>
            </a:r>
            <a:r>
              <a:rPr lang="en-US" altLang="zh-CN" dirty="0"/>
              <a:t>commit</a:t>
            </a:r>
            <a:r>
              <a:rPr lang="zh-CN" altLang="en-US" dirty="0"/>
              <a:t> </a:t>
            </a:r>
            <a:r>
              <a:rPr lang="en-US" altLang="zh-CN" dirty="0"/>
              <a:t>latency</a:t>
            </a:r>
            <a:r>
              <a:rPr lang="zh-CN" altLang="en-US" dirty="0"/>
              <a:t> </a:t>
            </a:r>
            <a:r>
              <a:rPr lang="en-US" altLang="zh-CN" dirty="0"/>
              <a:t>by</a:t>
            </a:r>
            <a:r>
              <a:rPr lang="zh-CN" altLang="en-US" dirty="0"/>
              <a:t> </a:t>
            </a:r>
            <a:r>
              <a:rPr lang="en-US" altLang="zh-CN" dirty="0"/>
              <a:t>the</a:t>
            </a:r>
            <a:r>
              <a:rPr lang="zh-CN" altLang="en-US" dirty="0"/>
              <a:t> </a:t>
            </a:r>
            <a:r>
              <a:rPr lang="en-US" altLang="zh-CN" dirty="0"/>
              <a:t>execution</a:t>
            </a:r>
            <a:r>
              <a:rPr lang="zh-CN" altLang="en-US" dirty="0"/>
              <a:t> </a:t>
            </a:r>
            <a:r>
              <a:rPr lang="en-US" altLang="zh-CN" dirty="0"/>
              <a:t>of</a:t>
            </a:r>
            <a:r>
              <a:rPr lang="zh-CN" altLang="en-US" dirty="0"/>
              <a:t> </a:t>
            </a:r>
            <a:r>
              <a:rPr lang="en-US" altLang="zh-CN" dirty="0"/>
              <a:t>the</a:t>
            </a:r>
            <a:r>
              <a:rPr lang="zh-CN" altLang="en-US" dirty="0"/>
              <a:t> </a:t>
            </a:r>
            <a:r>
              <a:rPr lang="en-US" altLang="zh-CN" dirty="0"/>
              <a:t>next</a:t>
            </a:r>
            <a:r>
              <a:rPr lang="zh-CN" altLang="en-US" dirty="0"/>
              <a:t> </a:t>
            </a:r>
            <a:r>
              <a:rPr lang="en-US" altLang="zh-CN" dirty="0"/>
              <a:t>region.</a:t>
            </a:r>
          </a:p>
          <a:p>
            <a:endParaRPr lang="en-US" altLang="zh-CN" dirty="0"/>
          </a:p>
          <a:p>
            <a:r>
              <a:rPr lang="en-US" altLang="zh-CN" dirty="0"/>
              <a:t>For example, when region1 starts to sweep the dirty </a:t>
            </a:r>
            <a:r>
              <a:rPr lang="en-US" altLang="zh-CN" dirty="0" err="1"/>
              <a:t>cachlines</a:t>
            </a:r>
            <a:r>
              <a:rPr lang="en-US" altLang="zh-CN" dirty="0"/>
              <a:t>, region 2 </a:t>
            </a:r>
            <a:r>
              <a:rPr lang="en-US" altLang="zh-CN" b="0" i="0" dirty="0">
                <a:solidFill>
                  <a:srgbClr val="374151"/>
                </a:solidFill>
                <a:effectLst/>
                <a:latin typeface="Söhne"/>
              </a:rPr>
              <a:t>initiates</a:t>
            </a:r>
            <a:r>
              <a:rPr lang="en-US" altLang="zh-CN" dirty="0"/>
              <a:t> its execution which overlap the commit latency for region 1. And the same for region 2 and region 3. In this way, we can speedup the program execution because region level parallelism can hide the long commit delay.</a:t>
            </a:r>
            <a:endParaRPr lang="zh-CN" altLang="en-US" dirty="0"/>
          </a:p>
        </p:txBody>
      </p:sp>
      <p:sp>
        <p:nvSpPr>
          <p:cNvPr id="4" name="灯片编号占位符 3"/>
          <p:cNvSpPr>
            <a:spLocks noGrp="1"/>
          </p:cNvSpPr>
          <p:nvPr>
            <p:ph type="sldNum" sz="quarter" idx="5"/>
          </p:nvPr>
        </p:nvSpPr>
        <p:spPr/>
        <p:txBody>
          <a:bodyPr/>
          <a:lstStyle/>
          <a:p>
            <a:fld id="{9E420758-0572-0948-BC66-823DA4FB7C08}" type="slidenum">
              <a:rPr lang="en-US" smtClean="0"/>
              <a:t>22</a:t>
            </a:fld>
            <a:endParaRPr lang="en-US" dirty="0"/>
          </a:p>
        </p:txBody>
      </p:sp>
    </p:spTree>
    <p:extLst>
      <p:ext uri="{BB962C8B-B14F-4D97-AF65-F5344CB8AC3E}">
        <p14:creationId xmlns:p14="http://schemas.microsoft.com/office/powerpoint/2010/main" val="13082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Unlike</a:t>
            </a:r>
            <a:r>
              <a:rPr lang="zh-CN" altLang="en-US" dirty="0"/>
              <a:t> </a:t>
            </a:r>
            <a:r>
              <a:rPr lang="en-US" altLang="zh-CN" dirty="0"/>
              <a:t>the</a:t>
            </a:r>
            <a:r>
              <a:rPr lang="zh-CN" altLang="en-US" dirty="0"/>
              <a:t> </a:t>
            </a:r>
            <a:r>
              <a:rPr lang="en-US" altLang="zh-CN" dirty="0"/>
              <a:t>traditional</a:t>
            </a:r>
            <a:r>
              <a:rPr lang="zh-CN" altLang="en-US" dirty="0"/>
              <a:t> </a:t>
            </a:r>
            <a:r>
              <a:rPr lang="en-US" altLang="zh-CN" dirty="0"/>
              <a:t>data</a:t>
            </a:r>
            <a:r>
              <a:rPr lang="zh-CN" altLang="en-US" dirty="0"/>
              <a:t> </a:t>
            </a:r>
            <a:r>
              <a:rPr lang="en-US" altLang="zh-CN" dirty="0"/>
              <a:t>path</a:t>
            </a:r>
            <a:r>
              <a:rPr lang="zh-CN" altLang="en-US" dirty="0"/>
              <a:t> </a:t>
            </a:r>
            <a:r>
              <a:rPr lang="en-US" altLang="zh-CN" dirty="0"/>
              <a:t>in</a:t>
            </a:r>
            <a:r>
              <a:rPr lang="zh-CN" altLang="en-US" dirty="0"/>
              <a:t> </a:t>
            </a:r>
            <a:r>
              <a:rPr lang="en-US" altLang="zh-CN" dirty="0"/>
              <a:t>the</a:t>
            </a:r>
            <a:r>
              <a:rPr lang="zh-CN" altLang="en-US" dirty="0"/>
              <a:t> </a:t>
            </a:r>
            <a:r>
              <a:rPr lang="en-US" altLang="zh-CN" dirty="0"/>
              <a:t>left,</a:t>
            </a:r>
            <a:r>
              <a:rPr lang="zh-CN" altLang="en-US" dirty="0"/>
              <a:t> </a:t>
            </a:r>
            <a:r>
              <a:rPr lang="en-US" altLang="zh-CN" dirty="0"/>
              <a:t>SweepCache</a:t>
            </a:r>
            <a:r>
              <a:rPr lang="zh-CN" altLang="en-US" dirty="0"/>
              <a:t> </a:t>
            </a:r>
            <a:r>
              <a:rPr lang="en-US" altLang="zh-CN" dirty="0"/>
              <a:t>has</a:t>
            </a:r>
            <a:r>
              <a:rPr lang="zh-CN" altLang="en-US" dirty="0"/>
              <a:t> </a:t>
            </a:r>
            <a:r>
              <a:rPr lang="en-US" altLang="zh-CN" dirty="0"/>
              <a:t>a</a:t>
            </a:r>
            <a:r>
              <a:rPr lang="zh-CN" altLang="en-US" dirty="0"/>
              <a:t> </a:t>
            </a:r>
            <a:r>
              <a:rPr lang="en-US" altLang="zh-CN" dirty="0"/>
              <a:t>Redo</a:t>
            </a:r>
            <a:r>
              <a:rPr lang="zh-CN" altLang="en-US" dirty="0"/>
              <a:t> </a:t>
            </a:r>
            <a:r>
              <a:rPr lang="en-US" altLang="zh-CN" dirty="0"/>
              <a:t>buffer</a:t>
            </a:r>
            <a:r>
              <a:rPr lang="zh-CN" altLang="en-US" dirty="0"/>
              <a:t> </a:t>
            </a:r>
            <a:r>
              <a:rPr lang="en-US" altLang="zh-CN" dirty="0"/>
              <a:t>sitting</a:t>
            </a:r>
            <a:r>
              <a:rPr lang="zh-CN" altLang="en-US" dirty="0"/>
              <a:t> </a:t>
            </a:r>
            <a:r>
              <a:rPr lang="en-US" altLang="zh-CN" dirty="0"/>
              <a:t>between</a:t>
            </a:r>
            <a:r>
              <a:rPr lang="zh-CN" altLang="en-US" dirty="0"/>
              <a:t> </a:t>
            </a:r>
            <a:r>
              <a:rPr lang="en-US" altLang="zh-CN" dirty="0"/>
              <a:t>the</a:t>
            </a:r>
            <a:r>
              <a:rPr lang="zh-CN" altLang="en-US" dirty="0"/>
              <a:t> </a:t>
            </a:r>
            <a:r>
              <a:rPr lang="en-US" altLang="zh-CN" dirty="0"/>
              <a:t>Cache</a:t>
            </a:r>
            <a:r>
              <a:rPr lang="zh-CN" altLang="en-US" dirty="0"/>
              <a:t> </a:t>
            </a:r>
            <a:r>
              <a:rPr lang="en-US" altLang="zh-CN" dirty="0"/>
              <a:t>and</a:t>
            </a:r>
            <a:r>
              <a:rPr lang="zh-CN" altLang="en-US" dirty="0"/>
              <a:t> </a:t>
            </a:r>
            <a:r>
              <a:rPr lang="en-US" altLang="zh-CN" dirty="0"/>
              <a:t>NVM</a:t>
            </a:r>
            <a:r>
              <a:rPr lang="zh-CN" altLang="en-US" dirty="0"/>
              <a:t> </a:t>
            </a:r>
            <a:r>
              <a:rPr lang="en-US" altLang="zh-CN" dirty="0"/>
              <a:t>in</a:t>
            </a:r>
            <a:r>
              <a:rPr lang="zh-CN" altLang="en-US" dirty="0"/>
              <a:t> </a:t>
            </a:r>
            <a:r>
              <a:rPr lang="en-US" altLang="zh-CN" dirty="0"/>
              <a:t>the</a:t>
            </a:r>
            <a:r>
              <a:rPr lang="zh-CN" altLang="en-US" dirty="0"/>
              <a:t> </a:t>
            </a:r>
            <a:r>
              <a:rPr lang="en-US" altLang="zh-CN" dirty="0"/>
              <a:t>data</a:t>
            </a:r>
            <a:r>
              <a:rPr lang="zh-CN" altLang="en-US" dirty="0"/>
              <a:t> </a:t>
            </a:r>
            <a:r>
              <a:rPr lang="en-US" altLang="zh-CN" dirty="0"/>
              <a:t>path.</a:t>
            </a:r>
            <a:r>
              <a:rPr lang="zh-CN" altLang="en-US" dirty="0"/>
              <a:t> </a:t>
            </a:r>
            <a:r>
              <a:rPr lang="en-US" altLang="zh-CN" dirty="0"/>
              <a:t>Thus,</a:t>
            </a:r>
            <a:r>
              <a:rPr lang="zh-CN" altLang="en-US" dirty="0"/>
              <a:t> </a:t>
            </a:r>
            <a:r>
              <a:rPr lang="en-US" altLang="zh-CN" dirty="0"/>
              <a:t>whenever</a:t>
            </a:r>
            <a:r>
              <a:rPr lang="zh-CN" altLang="en-US" dirty="0"/>
              <a:t> </a:t>
            </a:r>
            <a:r>
              <a:rPr lang="en-US" altLang="zh-CN" dirty="0"/>
              <a:t>a</a:t>
            </a:r>
            <a:r>
              <a:rPr lang="zh-CN" altLang="en-US" dirty="0"/>
              <a:t> </a:t>
            </a:r>
            <a:r>
              <a:rPr lang="en-US" altLang="zh-CN" dirty="0"/>
              <a:t>cache</a:t>
            </a:r>
            <a:r>
              <a:rPr lang="zh-CN" altLang="en-US" dirty="0"/>
              <a:t> </a:t>
            </a:r>
            <a:r>
              <a:rPr lang="en-US" altLang="zh-CN" dirty="0"/>
              <a:t>miss</a:t>
            </a:r>
            <a:r>
              <a:rPr lang="zh-CN" altLang="en-US" dirty="0"/>
              <a:t> </a:t>
            </a:r>
            <a:r>
              <a:rPr lang="en-US" altLang="zh-CN" dirty="0"/>
              <a:t>happens,</a:t>
            </a:r>
            <a:r>
              <a:rPr lang="zh-CN" altLang="en-US" dirty="0"/>
              <a:t> </a:t>
            </a:r>
            <a:r>
              <a:rPr lang="en-US" altLang="zh-CN" dirty="0"/>
              <a:t>it</a:t>
            </a:r>
            <a:r>
              <a:rPr lang="zh-CN" altLang="en-US" dirty="0"/>
              <a:t> </a:t>
            </a:r>
            <a:r>
              <a:rPr lang="en-US" altLang="zh-CN" dirty="0"/>
              <a:t>has</a:t>
            </a:r>
            <a:r>
              <a:rPr lang="zh-CN" altLang="en-US" dirty="0"/>
              <a:t> </a:t>
            </a:r>
            <a:r>
              <a:rPr lang="en-US" altLang="zh-CN" dirty="0"/>
              <a:t>to</a:t>
            </a:r>
            <a:r>
              <a:rPr lang="zh-CN" altLang="en-US" dirty="0"/>
              <a:t> </a:t>
            </a:r>
            <a:r>
              <a:rPr lang="en-US" altLang="zh-CN" dirty="0"/>
              <a:t>consult</a:t>
            </a:r>
            <a:r>
              <a:rPr lang="zh-CN" altLang="en-US" dirty="0"/>
              <a:t> </a:t>
            </a:r>
            <a:r>
              <a:rPr lang="en-US" altLang="zh-CN" dirty="0"/>
              <a:t>the</a:t>
            </a:r>
            <a:r>
              <a:rPr lang="zh-CN" altLang="en-US" dirty="0"/>
              <a:t> </a:t>
            </a:r>
            <a:r>
              <a:rPr lang="en-US" altLang="zh-CN" dirty="0"/>
              <a:t>buffer</a:t>
            </a:r>
            <a:r>
              <a:rPr lang="zh-CN" altLang="en-US" dirty="0"/>
              <a:t> </a:t>
            </a:r>
            <a:r>
              <a:rPr lang="en-US" altLang="zh-CN" dirty="0"/>
              <a:t>first.</a:t>
            </a:r>
            <a:r>
              <a:rPr lang="zh-CN" altLang="en-US" dirty="0"/>
              <a:t> </a:t>
            </a:r>
            <a:r>
              <a:rPr lang="en-US" altLang="zh-CN" dirty="0"/>
              <a:t>If</a:t>
            </a:r>
            <a:r>
              <a:rPr lang="zh-CN" altLang="en-US" dirty="0"/>
              <a:t> </a:t>
            </a:r>
            <a:r>
              <a:rPr lang="en-US" altLang="zh-CN" dirty="0"/>
              <a:t>it</a:t>
            </a:r>
            <a:r>
              <a:rPr lang="zh-CN" altLang="en-US" dirty="0"/>
              <a:t> </a:t>
            </a:r>
            <a:r>
              <a:rPr lang="en-US" altLang="zh-CN" dirty="0"/>
              <a:t>doesn’t</a:t>
            </a:r>
            <a:r>
              <a:rPr lang="zh-CN" altLang="en-US" dirty="0"/>
              <a:t> </a:t>
            </a:r>
            <a:r>
              <a:rPr lang="en-US" altLang="zh-CN" dirty="0"/>
              <a:t>find</a:t>
            </a:r>
            <a:r>
              <a:rPr lang="zh-CN" altLang="en-US" dirty="0"/>
              <a:t> </a:t>
            </a:r>
            <a:r>
              <a:rPr lang="en-US" altLang="zh-CN" dirty="0"/>
              <a:t>the</a:t>
            </a:r>
            <a:r>
              <a:rPr lang="zh-CN" altLang="en-US" dirty="0"/>
              <a:t> </a:t>
            </a:r>
            <a:r>
              <a:rPr lang="en-US" altLang="zh-CN" dirty="0"/>
              <a:t>data,</a:t>
            </a:r>
            <a:r>
              <a:rPr lang="zh-CN" altLang="en-US" dirty="0"/>
              <a:t> </a:t>
            </a:r>
            <a:r>
              <a:rPr lang="en-US" altLang="zh-CN" dirty="0"/>
              <a:t>it</a:t>
            </a:r>
            <a:r>
              <a:rPr lang="zh-CN" altLang="en-US" dirty="0"/>
              <a:t> </a:t>
            </a:r>
            <a:r>
              <a:rPr lang="en-US" altLang="zh-CN" dirty="0"/>
              <a:t>need</a:t>
            </a:r>
            <a:r>
              <a:rPr lang="zh-CN" altLang="en-US" dirty="0"/>
              <a:t> </a:t>
            </a:r>
            <a:r>
              <a:rPr lang="en-US" altLang="zh-CN" dirty="0"/>
              <a:t>to</a:t>
            </a:r>
            <a:r>
              <a:rPr lang="zh-CN" altLang="en-US" dirty="0"/>
              <a:t> </a:t>
            </a:r>
            <a:r>
              <a:rPr lang="en-US" altLang="zh-CN" dirty="0"/>
              <a:t>accesses</a:t>
            </a:r>
            <a:r>
              <a:rPr lang="zh-CN" altLang="en-US" dirty="0"/>
              <a:t> </a:t>
            </a:r>
            <a:r>
              <a:rPr lang="en-US" altLang="zh-CN" dirty="0"/>
              <a:t>NVM,</a:t>
            </a:r>
            <a:r>
              <a:rPr lang="zh-CN" altLang="en-US" dirty="0"/>
              <a:t> </a:t>
            </a:r>
            <a:r>
              <a:rPr lang="en-US" altLang="zh-CN" dirty="0"/>
              <a:t>causing</a:t>
            </a:r>
            <a:r>
              <a:rPr lang="zh-CN" altLang="en-US" dirty="0"/>
              <a:t> </a:t>
            </a:r>
            <a:r>
              <a:rPr lang="en-US" altLang="zh-CN" dirty="0"/>
              <a:t>two</a:t>
            </a:r>
            <a:r>
              <a:rPr lang="zh-CN" altLang="en-US" dirty="0"/>
              <a:t> </a:t>
            </a:r>
            <a:r>
              <a:rPr lang="en-US" altLang="zh-CN" dirty="0"/>
              <a:t>times</a:t>
            </a:r>
            <a:r>
              <a:rPr lang="zh-CN" altLang="en-US" dirty="0"/>
              <a:t> </a:t>
            </a:r>
            <a:r>
              <a:rPr lang="en-US" altLang="zh-CN" dirty="0"/>
              <a:t>NVM</a:t>
            </a:r>
            <a:r>
              <a:rPr lang="zh-CN" altLang="en-US" dirty="0"/>
              <a:t> </a:t>
            </a:r>
            <a:r>
              <a:rPr lang="en-US" altLang="zh-CN" dirty="0"/>
              <a:t>accesses,</a:t>
            </a:r>
            <a:r>
              <a:rPr lang="zh-CN" altLang="en-US" dirty="0"/>
              <a:t> </a:t>
            </a:r>
            <a:r>
              <a:rPr lang="en-US" altLang="zh-CN" dirty="0"/>
              <a:t>which</a:t>
            </a:r>
            <a:r>
              <a:rPr lang="zh-CN" altLang="en-US" dirty="0"/>
              <a:t> </a:t>
            </a:r>
            <a:r>
              <a:rPr lang="en-US" altLang="zh-CN" dirty="0"/>
              <a:t>can</a:t>
            </a:r>
            <a:r>
              <a:rPr lang="zh-CN" altLang="en-US" dirty="0"/>
              <a:t> </a:t>
            </a:r>
            <a:r>
              <a:rPr lang="en-US" altLang="zh-CN" dirty="0"/>
              <a:t>degrade</a:t>
            </a:r>
            <a:r>
              <a:rPr lang="zh-CN" altLang="en-US" dirty="0"/>
              <a:t> </a:t>
            </a:r>
            <a:r>
              <a:rPr lang="en-US" altLang="zh-CN" dirty="0"/>
              <a:t>performance.</a:t>
            </a:r>
          </a:p>
          <a:p>
            <a:endParaRPr lang="en-US" altLang="zh-CN" dirty="0"/>
          </a:p>
          <a:p>
            <a:endParaRPr lang="en-US" altLang="zh-CN" dirty="0"/>
          </a:p>
          <a:p>
            <a:r>
              <a:rPr lang="en-US" altLang="zh-CN" dirty="0"/>
              <a:t>However, the beauty of SweepCache is that it sweeps all the dirty </a:t>
            </a:r>
            <a:r>
              <a:rPr lang="en-US" altLang="zh-CN" dirty="0" err="1"/>
              <a:t>cachelines</a:t>
            </a:r>
            <a:r>
              <a:rPr lang="en-US" altLang="zh-CN" dirty="0"/>
              <a:t> making every region start with a clean cache. In</a:t>
            </a:r>
            <a:r>
              <a:rPr lang="zh-CN" altLang="en-US" dirty="0"/>
              <a:t> </a:t>
            </a:r>
            <a:r>
              <a:rPr lang="en-US" altLang="zh-CN" dirty="0"/>
              <a:t>this</a:t>
            </a:r>
            <a:r>
              <a:rPr lang="zh-CN" altLang="en-US" dirty="0"/>
              <a:t> </a:t>
            </a:r>
            <a:r>
              <a:rPr lang="en-US" altLang="zh-CN" dirty="0"/>
              <a:t>way, the cache can accommodate almost all the stores of the next region with barely any evictions, making the redo buffer empty most of the time during the region execution.</a:t>
            </a:r>
            <a:endParaRPr lang="zh-CN" altLang="en-US" dirty="0"/>
          </a:p>
        </p:txBody>
      </p:sp>
      <p:sp>
        <p:nvSpPr>
          <p:cNvPr id="4" name="灯片编号占位符 3"/>
          <p:cNvSpPr>
            <a:spLocks noGrp="1"/>
          </p:cNvSpPr>
          <p:nvPr>
            <p:ph type="sldNum" sz="quarter" idx="5"/>
          </p:nvPr>
        </p:nvSpPr>
        <p:spPr/>
        <p:txBody>
          <a:bodyPr/>
          <a:lstStyle/>
          <a:p>
            <a:fld id="{9E420758-0572-0948-BC66-823DA4FB7C08}" type="slidenum">
              <a:rPr lang="en-US" smtClean="0"/>
              <a:t>23</a:t>
            </a:fld>
            <a:endParaRPr lang="en-US" dirty="0"/>
          </a:p>
        </p:txBody>
      </p:sp>
    </p:spTree>
    <p:extLst>
      <p:ext uri="{BB962C8B-B14F-4D97-AF65-F5344CB8AC3E}">
        <p14:creationId xmlns:p14="http://schemas.microsoft.com/office/powerpoint/2010/main" val="227175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 that in mind, </a:t>
            </a:r>
            <a:r>
              <a:rPr lang="en-US" altLang="zh-CN" dirty="0" err="1"/>
              <a:t>SweepCache</a:t>
            </a:r>
            <a:r>
              <a:rPr lang="en-US" altLang="zh-CN" dirty="0"/>
              <a:t> proposes a simple but effective solution, called empty-bit to indicate whether the buffer is empty; if it is empty, we can bypass the buffer access.</a:t>
            </a:r>
          </a:p>
          <a:p>
            <a:endParaRPr lang="en-US" altLang="zh-CN" dirty="0"/>
          </a:p>
          <a:p>
            <a:pPr algn="l"/>
            <a:r>
              <a:rPr lang="en-US" altLang="zh-CN" b="0" i="0" dirty="0">
                <a:solidFill>
                  <a:srgbClr val="374151"/>
                </a:solidFill>
                <a:effectLst/>
                <a:latin typeface="Söhne"/>
              </a:rPr>
              <a:t>For example, in the event of a cache miss in region 1, empty-bit is 1, indicating that the buffer is empty, allowing us to skip the buffer search entirely.</a:t>
            </a:r>
          </a:p>
          <a:p>
            <a:pPr algn="l"/>
            <a:endParaRPr lang="en-US" altLang="zh-CN" b="0" i="0" dirty="0">
              <a:solidFill>
                <a:srgbClr val="374151"/>
              </a:solidFill>
              <a:effectLst/>
              <a:latin typeface="Söhne"/>
            </a:endParaRPr>
          </a:p>
          <a:p>
            <a:pPr algn="l"/>
            <a:r>
              <a:rPr lang="en-US" altLang="zh-CN" b="0" i="0" dirty="0">
                <a:solidFill>
                  <a:srgbClr val="374151"/>
                </a:solidFill>
                <a:effectLst/>
                <a:latin typeface="Söhne"/>
              </a:rPr>
              <a:t>However, when a cache miss arises in region 2, where the buffer is not empty, it results in two NVM accesses.</a:t>
            </a:r>
          </a:p>
          <a:p>
            <a:pPr algn="l"/>
            <a:endParaRPr lang="en-US" altLang="zh-CN" b="0" i="0" dirty="0">
              <a:solidFill>
                <a:srgbClr val="374151"/>
              </a:solidFill>
              <a:effectLst/>
              <a:latin typeface="Söhne"/>
            </a:endParaRPr>
          </a:p>
          <a:p>
            <a:pPr algn="l"/>
            <a:r>
              <a:rPr lang="en-US" altLang="zh-CN" b="0" i="0" dirty="0">
                <a:solidFill>
                  <a:srgbClr val="374151"/>
                </a:solidFill>
                <a:effectLst/>
                <a:latin typeface="Söhne"/>
              </a:rPr>
              <a:t>But</a:t>
            </a:r>
            <a:r>
              <a:rPr lang="zh-CN" altLang="en-US" b="0" i="0" dirty="0">
                <a:solidFill>
                  <a:srgbClr val="374151"/>
                </a:solidFill>
                <a:effectLst/>
                <a:latin typeface="Söhne"/>
              </a:rPr>
              <a:t> </a:t>
            </a:r>
            <a:r>
              <a:rPr lang="en-US" altLang="zh-CN" b="0" i="0" dirty="0">
                <a:solidFill>
                  <a:srgbClr val="374151"/>
                </a:solidFill>
                <a:effectLst/>
                <a:latin typeface="Söhne"/>
              </a:rPr>
              <a:t>in 99% of cases,</a:t>
            </a:r>
            <a:r>
              <a:rPr lang="zh-CN" altLang="en-US" b="0" i="0" dirty="0">
                <a:solidFill>
                  <a:srgbClr val="374151"/>
                </a:solidFill>
                <a:effectLst/>
                <a:latin typeface="Söhne"/>
              </a:rPr>
              <a:t> </a:t>
            </a:r>
            <a:r>
              <a:rPr lang="en-US" altLang="zh-CN" b="0" i="0" dirty="0">
                <a:solidFill>
                  <a:srgbClr val="374151"/>
                </a:solidFill>
                <a:effectLst/>
                <a:latin typeface="Söhne"/>
              </a:rPr>
              <a:t>the</a:t>
            </a:r>
            <a:r>
              <a:rPr lang="zh-CN" altLang="en-US" b="0" i="0" dirty="0">
                <a:solidFill>
                  <a:srgbClr val="374151"/>
                </a:solidFill>
                <a:effectLst/>
                <a:latin typeface="Söhne"/>
              </a:rPr>
              <a:t> </a:t>
            </a:r>
            <a:r>
              <a:rPr lang="en-US" altLang="zh-CN" b="0" i="0" dirty="0">
                <a:solidFill>
                  <a:srgbClr val="374151"/>
                </a:solidFill>
                <a:effectLst/>
                <a:latin typeface="Söhne"/>
              </a:rPr>
              <a:t>buffer</a:t>
            </a:r>
            <a:r>
              <a:rPr lang="zh-CN" altLang="en-US" b="0" i="0" dirty="0">
                <a:solidFill>
                  <a:srgbClr val="374151"/>
                </a:solidFill>
                <a:effectLst/>
                <a:latin typeface="Söhne"/>
              </a:rPr>
              <a:t> </a:t>
            </a:r>
            <a:r>
              <a:rPr lang="en-US" altLang="zh-CN" b="0" i="0" dirty="0">
                <a:solidFill>
                  <a:srgbClr val="374151"/>
                </a:solidFill>
                <a:effectLst/>
                <a:latin typeface="Söhne"/>
              </a:rPr>
              <a:t>search</a:t>
            </a:r>
            <a:r>
              <a:rPr lang="zh-CN" altLang="en-US" b="0" i="0" dirty="0">
                <a:solidFill>
                  <a:srgbClr val="374151"/>
                </a:solidFill>
                <a:effectLst/>
                <a:latin typeface="Söhne"/>
              </a:rPr>
              <a:t> </a:t>
            </a:r>
            <a:r>
              <a:rPr lang="en-US" altLang="zh-CN" b="0" i="0" dirty="0">
                <a:solidFill>
                  <a:srgbClr val="374151"/>
                </a:solidFill>
                <a:effectLst/>
                <a:latin typeface="Söhne"/>
              </a:rPr>
              <a:t>can</a:t>
            </a:r>
            <a:r>
              <a:rPr lang="zh-CN" altLang="en-US" b="0" i="0" dirty="0">
                <a:solidFill>
                  <a:srgbClr val="374151"/>
                </a:solidFill>
                <a:effectLst/>
                <a:latin typeface="Söhne"/>
              </a:rPr>
              <a:t> </a:t>
            </a:r>
            <a:r>
              <a:rPr lang="en-US" altLang="zh-CN" b="0" i="0" dirty="0">
                <a:solidFill>
                  <a:srgbClr val="374151"/>
                </a:solidFill>
                <a:effectLst/>
                <a:latin typeface="Söhne"/>
              </a:rPr>
              <a:t>be</a:t>
            </a:r>
            <a:r>
              <a:rPr lang="zh-CN" altLang="en-US" b="0" i="0" dirty="0">
                <a:solidFill>
                  <a:srgbClr val="374151"/>
                </a:solidFill>
                <a:effectLst/>
                <a:latin typeface="Söhne"/>
              </a:rPr>
              <a:t> </a:t>
            </a:r>
            <a:r>
              <a:rPr lang="en-US" altLang="zh-CN" b="0" i="0" dirty="0">
                <a:solidFill>
                  <a:srgbClr val="374151"/>
                </a:solidFill>
                <a:effectLst/>
                <a:latin typeface="Söhne"/>
              </a:rPr>
              <a:t>bypassed.</a:t>
            </a:r>
          </a:p>
        </p:txBody>
      </p:sp>
      <p:sp>
        <p:nvSpPr>
          <p:cNvPr id="4" name="灯片编号占位符 3"/>
          <p:cNvSpPr>
            <a:spLocks noGrp="1"/>
          </p:cNvSpPr>
          <p:nvPr>
            <p:ph type="sldNum" sz="quarter" idx="5"/>
          </p:nvPr>
        </p:nvSpPr>
        <p:spPr/>
        <p:txBody>
          <a:bodyPr/>
          <a:lstStyle/>
          <a:p>
            <a:fld id="{9E420758-0572-0948-BC66-823DA4FB7C08}" type="slidenum">
              <a:rPr lang="en-US" smtClean="0"/>
              <a:t>24</a:t>
            </a:fld>
            <a:endParaRPr lang="en-US" dirty="0"/>
          </a:p>
        </p:txBody>
      </p:sp>
    </p:spTree>
    <p:extLst>
      <p:ext uri="{BB962C8B-B14F-4D97-AF65-F5344CB8AC3E}">
        <p14:creationId xmlns:p14="http://schemas.microsoft.com/office/powerpoint/2010/main" val="1314101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a:t>
            </a:r>
            <a:r>
              <a:rPr kumimoji="1" lang="zh-CN" altLang="en-US" dirty="0"/>
              <a:t> </a:t>
            </a:r>
            <a:r>
              <a:rPr kumimoji="1" lang="en-US" altLang="zh-CN" dirty="0"/>
              <a:t>use</a:t>
            </a:r>
            <a:r>
              <a:rPr kumimoji="1" lang="zh-CN" altLang="en-US" dirty="0"/>
              <a:t> </a:t>
            </a:r>
            <a:r>
              <a:rPr kumimoji="1" lang="en-US" altLang="zh-CN" dirty="0"/>
              <a:t>gem5</a:t>
            </a:r>
            <a:r>
              <a:rPr kumimoji="1" lang="zh-CN" altLang="en-US" dirty="0"/>
              <a:t> </a:t>
            </a:r>
            <a:r>
              <a:rPr kumimoji="1" lang="en-US" altLang="zh-CN" dirty="0"/>
              <a:t>as</a:t>
            </a:r>
            <a:r>
              <a:rPr kumimoji="1" lang="zh-CN" altLang="en-US" dirty="0"/>
              <a:t> </a:t>
            </a:r>
            <a:r>
              <a:rPr kumimoji="1" lang="en-US" altLang="zh-CN" dirty="0"/>
              <a:t>our</a:t>
            </a:r>
            <a:r>
              <a:rPr kumimoji="1" lang="zh-CN" altLang="en-US" dirty="0"/>
              <a:t> </a:t>
            </a:r>
            <a:r>
              <a:rPr kumimoji="1" lang="en-US" altLang="zh-CN" dirty="0"/>
              <a:t>simulator</a:t>
            </a:r>
            <a:r>
              <a:rPr kumimoji="1" lang="zh-CN" altLang="en-US" dirty="0"/>
              <a:t> </a:t>
            </a:r>
            <a:r>
              <a:rPr kumimoji="1" lang="en-US" altLang="zh-CN" dirty="0"/>
              <a:t>and</a:t>
            </a:r>
            <a:r>
              <a:rPr kumimoji="1" lang="zh-CN" altLang="en-US" dirty="0"/>
              <a:t> </a:t>
            </a:r>
            <a:r>
              <a:rPr kumimoji="1" lang="en-US" altLang="zh-CN" dirty="0" err="1"/>
              <a:t>llvm</a:t>
            </a:r>
            <a:r>
              <a:rPr kumimoji="1" lang="zh-CN" altLang="en-US" dirty="0"/>
              <a:t> </a:t>
            </a:r>
            <a:r>
              <a:rPr kumimoji="1" lang="en-US" altLang="zh-CN" dirty="0"/>
              <a:t>as</a:t>
            </a:r>
            <a:r>
              <a:rPr kumimoji="1" lang="zh-CN" altLang="en-US" dirty="0"/>
              <a:t> </a:t>
            </a:r>
            <a:r>
              <a:rPr kumimoji="1" lang="en-US" altLang="zh-CN" dirty="0"/>
              <a:t>our</a:t>
            </a:r>
            <a:r>
              <a:rPr kumimoji="1" lang="zh-CN" altLang="en-US" dirty="0"/>
              <a:t> </a:t>
            </a:r>
            <a:r>
              <a:rPr kumimoji="1" lang="en-US" altLang="zh-CN" dirty="0"/>
              <a:t>compiler,</a:t>
            </a:r>
            <a:r>
              <a:rPr kumimoji="1" lang="zh-CN" altLang="en-US" dirty="0"/>
              <a:t> </a:t>
            </a:r>
            <a:r>
              <a:rPr kumimoji="1" lang="en-US" altLang="zh-CN" dirty="0"/>
              <a:t>and</a:t>
            </a:r>
            <a:r>
              <a:rPr kumimoji="1" lang="zh-CN" altLang="en-US" dirty="0"/>
              <a:t> </a:t>
            </a:r>
            <a:r>
              <a:rPr kumimoji="1" lang="en-US" altLang="zh-CN" dirty="0"/>
              <a:t>employ</a:t>
            </a:r>
            <a:r>
              <a:rPr kumimoji="1" lang="zh-CN" altLang="en-US" dirty="0"/>
              <a:t> </a:t>
            </a:r>
            <a:r>
              <a:rPr kumimoji="1" lang="en-US" altLang="zh-CN" dirty="0" err="1"/>
              <a:t>mibench</a:t>
            </a:r>
            <a:r>
              <a:rPr kumimoji="1" lang="zh-CN" altLang="en-US" dirty="0"/>
              <a:t> </a:t>
            </a:r>
            <a:r>
              <a:rPr kumimoji="1" lang="en-US" altLang="zh-CN" dirty="0"/>
              <a:t>and</a:t>
            </a:r>
            <a:r>
              <a:rPr kumimoji="1" lang="zh-CN" altLang="en-US" dirty="0"/>
              <a:t> </a:t>
            </a:r>
            <a:r>
              <a:rPr kumimoji="1" lang="en-US" altLang="zh-CN" dirty="0" err="1"/>
              <a:t>mediabench</a:t>
            </a:r>
            <a:r>
              <a:rPr kumimoji="1" lang="zh-CN" altLang="en-US" dirty="0"/>
              <a:t> </a:t>
            </a:r>
            <a:r>
              <a:rPr kumimoji="1" lang="en-US" altLang="zh-CN" dirty="0"/>
              <a:t>as</a:t>
            </a:r>
            <a:r>
              <a:rPr kumimoji="1" lang="zh-CN" altLang="en-US" dirty="0"/>
              <a:t> </a:t>
            </a:r>
            <a:r>
              <a:rPr kumimoji="1" lang="en-US" altLang="zh-CN" dirty="0"/>
              <a:t>our</a:t>
            </a:r>
            <a:r>
              <a:rPr kumimoji="1" lang="zh-CN" altLang="en-US" dirty="0"/>
              <a:t> </a:t>
            </a:r>
            <a:r>
              <a:rPr kumimoji="1" lang="en-US" altLang="zh-CN" dirty="0"/>
              <a:t>benchmarks.</a:t>
            </a:r>
            <a:r>
              <a:rPr kumimoji="1" lang="zh-CN" altLang="en-US" dirty="0"/>
              <a:t> </a:t>
            </a:r>
            <a:r>
              <a:rPr kumimoji="1" lang="en-US" altLang="zh-CN" dirty="0"/>
              <a:t>Our</a:t>
            </a:r>
            <a:r>
              <a:rPr kumimoji="1" lang="zh-CN" altLang="en-US" dirty="0"/>
              <a:t> </a:t>
            </a:r>
            <a:r>
              <a:rPr kumimoji="1" lang="en-US" altLang="zh-CN" dirty="0"/>
              <a:t>baseline</a:t>
            </a:r>
            <a:r>
              <a:rPr kumimoji="1" lang="zh-CN" altLang="en-US" dirty="0"/>
              <a:t> </a:t>
            </a:r>
            <a:r>
              <a:rPr kumimoji="1" lang="en-US" altLang="zh-CN" dirty="0"/>
              <a:t>is</a:t>
            </a:r>
            <a:r>
              <a:rPr kumimoji="1" lang="zh-CN" altLang="en-US" dirty="0"/>
              <a:t> </a:t>
            </a:r>
            <a:r>
              <a:rPr kumimoji="1" lang="en-US" altLang="zh-CN" dirty="0"/>
              <a:t>NVP</a:t>
            </a:r>
            <a:r>
              <a:rPr kumimoji="1" lang="zh-CN" altLang="en-US" dirty="0"/>
              <a:t> </a:t>
            </a:r>
            <a:r>
              <a:rPr kumimoji="1" lang="en-US" altLang="zh-CN" dirty="0"/>
              <a:t>while</a:t>
            </a:r>
            <a:r>
              <a:rPr kumimoji="1" lang="zh-CN" altLang="en-US" dirty="0"/>
              <a:t> </a:t>
            </a:r>
            <a:r>
              <a:rPr kumimoji="1" lang="en-US" altLang="zh-CN" dirty="0"/>
              <a:t>using</a:t>
            </a:r>
            <a:r>
              <a:rPr kumimoji="1" lang="zh-CN" altLang="en-US" dirty="0"/>
              <a:t> </a:t>
            </a:r>
            <a:r>
              <a:rPr kumimoji="1" lang="en-US" altLang="zh-CN" dirty="0"/>
              <a:t>the</a:t>
            </a:r>
            <a:r>
              <a:rPr kumimoji="1" lang="zh-CN" altLang="en-US" dirty="0"/>
              <a:t> </a:t>
            </a:r>
            <a:r>
              <a:rPr kumimoji="1" lang="en-US" altLang="zh-CN" dirty="0"/>
              <a:t>RF</a:t>
            </a:r>
            <a:r>
              <a:rPr kumimoji="1" lang="zh-CN" altLang="en-US" dirty="0"/>
              <a:t> </a:t>
            </a:r>
            <a:r>
              <a:rPr kumimoji="1" lang="en-US" altLang="zh-CN" dirty="0"/>
              <a:t>traces</a:t>
            </a:r>
            <a:r>
              <a:rPr kumimoji="1" lang="zh-CN" altLang="en-US" dirty="0"/>
              <a:t> </a:t>
            </a:r>
            <a:r>
              <a:rPr kumimoji="1" lang="en-US" altLang="zh-CN" dirty="0"/>
              <a:t>as</a:t>
            </a:r>
            <a:r>
              <a:rPr kumimoji="1" lang="zh-CN" altLang="en-US" dirty="0"/>
              <a:t> </a:t>
            </a:r>
            <a:r>
              <a:rPr kumimoji="1" lang="en-US" altLang="zh-CN" dirty="0"/>
              <a:t>our</a:t>
            </a:r>
            <a:r>
              <a:rPr kumimoji="1" lang="zh-CN" altLang="en-US" dirty="0"/>
              <a:t> </a:t>
            </a:r>
            <a:r>
              <a:rPr kumimoji="1" lang="en-US" altLang="zh-CN" dirty="0"/>
              <a:t>power</a:t>
            </a:r>
            <a:r>
              <a:rPr kumimoji="1" lang="zh-CN" altLang="en-US" dirty="0"/>
              <a:t> </a:t>
            </a:r>
            <a:r>
              <a:rPr kumimoji="1" lang="en-US" altLang="zh-CN" dirty="0"/>
              <a:t>traces.</a:t>
            </a:r>
            <a:endParaRPr kumimoji="1" lang="zh-CN" altLang="en-US" dirty="0"/>
          </a:p>
        </p:txBody>
      </p:sp>
      <p:sp>
        <p:nvSpPr>
          <p:cNvPr id="4" name="灯片编号占位符 3"/>
          <p:cNvSpPr>
            <a:spLocks noGrp="1"/>
          </p:cNvSpPr>
          <p:nvPr>
            <p:ph type="sldNum" sz="quarter" idx="5"/>
          </p:nvPr>
        </p:nvSpPr>
        <p:spPr/>
        <p:txBody>
          <a:bodyPr/>
          <a:lstStyle/>
          <a:p>
            <a:fld id="{9E420758-0572-0948-BC66-823DA4FB7C08}" type="slidenum">
              <a:rPr lang="en-US" smtClean="0"/>
              <a:t>25</a:t>
            </a:fld>
            <a:endParaRPr lang="en-US" dirty="0"/>
          </a:p>
        </p:txBody>
      </p:sp>
    </p:spTree>
    <p:extLst>
      <p:ext uri="{BB962C8B-B14F-4D97-AF65-F5344CB8AC3E}">
        <p14:creationId xmlns:p14="http://schemas.microsoft.com/office/powerpoint/2010/main" val="1216302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All</a:t>
            </a:r>
            <a:r>
              <a:rPr lang="zh-CN" altLang="en-US" dirty="0"/>
              <a:t> </a:t>
            </a:r>
            <a:r>
              <a:rPr lang="en-US" altLang="zh-CN" dirty="0"/>
              <a:t>of</a:t>
            </a:r>
            <a:r>
              <a:rPr lang="zh-CN" altLang="en-US" dirty="0"/>
              <a:t> </a:t>
            </a:r>
            <a:r>
              <a:rPr lang="en-US" altLang="zh-CN" dirty="0"/>
              <a:t>these</a:t>
            </a:r>
            <a:r>
              <a:rPr lang="zh-CN" altLang="en-US" dirty="0"/>
              <a:t> </a:t>
            </a:r>
            <a:r>
              <a:rPr lang="en-US" altLang="zh-CN" dirty="0"/>
              <a:t>designs</a:t>
            </a:r>
            <a:r>
              <a:rPr lang="zh-CN" altLang="en-US" dirty="0"/>
              <a:t> </a:t>
            </a:r>
            <a:r>
              <a:rPr lang="en-US" altLang="zh-CN" dirty="0"/>
              <a:t>rely</a:t>
            </a:r>
            <a:r>
              <a:rPr lang="zh-CN" altLang="en-US" dirty="0"/>
              <a:t> </a:t>
            </a:r>
            <a:r>
              <a:rPr lang="en-US" altLang="zh-CN" dirty="0"/>
              <a:t>on</a:t>
            </a:r>
            <a:r>
              <a:rPr lang="zh-CN" altLang="en-US" dirty="0"/>
              <a:t> </a:t>
            </a:r>
            <a:r>
              <a:rPr lang="en-US" altLang="zh-CN" dirty="0"/>
              <a:t>JIT-checkpointing.</a:t>
            </a:r>
          </a:p>
          <a:p>
            <a:r>
              <a:rPr lang="en-US" altLang="zh-CN" dirty="0"/>
              <a:t>We</a:t>
            </a:r>
            <a:r>
              <a:rPr lang="zh-CN" altLang="en-US" dirty="0"/>
              <a:t> </a:t>
            </a:r>
            <a:r>
              <a:rPr lang="en-US" altLang="zh-CN" dirty="0"/>
              <a:t>already</a:t>
            </a:r>
            <a:r>
              <a:rPr lang="zh-CN" altLang="en-US" dirty="0"/>
              <a:t> </a:t>
            </a:r>
            <a:r>
              <a:rPr lang="en-US" altLang="zh-CN" dirty="0"/>
              <a:t>introduce</a:t>
            </a:r>
            <a:r>
              <a:rPr lang="zh-CN" altLang="en-US" dirty="0"/>
              <a:t> </a:t>
            </a:r>
            <a:r>
              <a:rPr lang="en-US" altLang="zh-CN" dirty="0"/>
              <a:t>NVSRAM</a:t>
            </a:r>
            <a:r>
              <a:rPr lang="zh-CN" altLang="en-US" dirty="0"/>
              <a:t> </a:t>
            </a:r>
            <a:r>
              <a:rPr lang="en-US" altLang="zh-CN" dirty="0"/>
              <a:t>before;</a:t>
            </a:r>
            <a:r>
              <a:rPr lang="zh-CN" altLang="en-US" dirty="0"/>
              <a:t> </a:t>
            </a:r>
            <a:r>
              <a:rPr lang="en-US" altLang="zh-CN" dirty="0"/>
              <a:t>NVMR</a:t>
            </a:r>
            <a:r>
              <a:rPr lang="zh-CN" altLang="en-US" dirty="0"/>
              <a:t> </a:t>
            </a:r>
            <a:r>
              <a:rPr lang="en-US" altLang="zh-CN" dirty="0"/>
              <a:t>is</a:t>
            </a:r>
            <a:r>
              <a:rPr lang="zh-CN" altLang="en-US" dirty="0"/>
              <a:t> </a:t>
            </a:r>
            <a:r>
              <a:rPr lang="en-US" altLang="zh-CN" dirty="0"/>
              <a:t>the</a:t>
            </a:r>
            <a:r>
              <a:rPr lang="zh-CN" altLang="en-US" dirty="0"/>
              <a:t> </a:t>
            </a:r>
            <a:r>
              <a:rPr lang="en-US" altLang="zh-CN" dirty="0"/>
              <a:t>state-art-of</a:t>
            </a:r>
            <a:r>
              <a:rPr lang="zh-CN" altLang="en-US" dirty="0"/>
              <a:t> </a:t>
            </a:r>
            <a:r>
              <a:rPr lang="en-US" altLang="zh-CN" dirty="0"/>
              <a:t>the</a:t>
            </a:r>
            <a:r>
              <a:rPr lang="zh-CN" altLang="en-US" dirty="0"/>
              <a:t> </a:t>
            </a:r>
            <a:r>
              <a:rPr lang="en-US" altLang="zh-CN" dirty="0"/>
              <a:t>work,</a:t>
            </a:r>
            <a:r>
              <a:rPr lang="zh-CN" altLang="en-US" dirty="0"/>
              <a:t> </a:t>
            </a:r>
            <a:r>
              <a:rPr lang="en-US" altLang="zh-CN" dirty="0"/>
              <a:t>which</a:t>
            </a:r>
            <a:r>
              <a:rPr lang="zh-CN" altLang="en-US" dirty="0"/>
              <a:t> </a:t>
            </a:r>
            <a:r>
              <a:rPr lang="en-US" altLang="zh-CN" dirty="0"/>
              <a:t>eliminated</a:t>
            </a:r>
            <a:r>
              <a:rPr lang="zh-CN" altLang="en-US" dirty="0"/>
              <a:t> </a:t>
            </a:r>
            <a:r>
              <a:rPr lang="en-US" altLang="zh-CN" dirty="0"/>
              <a:t>WAR</a:t>
            </a:r>
            <a:r>
              <a:rPr lang="zh-CN" altLang="en-US" dirty="0"/>
              <a:t> </a:t>
            </a:r>
            <a:r>
              <a:rPr lang="en-US" altLang="zh-CN" dirty="0"/>
              <a:t>by</a:t>
            </a:r>
            <a:r>
              <a:rPr lang="zh-CN" altLang="en-US" dirty="0"/>
              <a:t> </a:t>
            </a:r>
            <a:r>
              <a:rPr lang="en-US" altLang="zh-CN" dirty="0"/>
              <a:t>hardware</a:t>
            </a:r>
            <a:r>
              <a:rPr lang="zh-CN" altLang="en-US" dirty="0"/>
              <a:t> </a:t>
            </a:r>
            <a:r>
              <a:rPr lang="en-US" altLang="zh-CN" dirty="0"/>
              <a:t>memory</a:t>
            </a:r>
            <a:r>
              <a:rPr lang="zh-CN" altLang="en-US" dirty="0"/>
              <a:t> </a:t>
            </a:r>
            <a:r>
              <a:rPr lang="en-US" altLang="zh-CN" dirty="0"/>
              <a:t>renaming</a:t>
            </a:r>
            <a:r>
              <a:rPr lang="zh-CN" altLang="en-US" dirty="0"/>
              <a:t> </a:t>
            </a:r>
            <a:r>
              <a:rPr lang="en-US" altLang="zh-CN" dirty="0"/>
              <a:t>which</a:t>
            </a:r>
            <a:r>
              <a:rPr lang="zh-CN" altLang="en-US" dirty="0"/>
              <a:t> </a:t>
            </a:r>
            <a:r>
              <a:rPr lang="en-US" altLang="zh-CN" dirty="0"/>
              <a:t>is</a:t>
            </a:r>
            <a:r>
              <a:rPr lang="zh-CN" altLang="en-US" dirty="0"/>
              <a:t> </a:t>
            </a:r>
            <a:r>
              <a:rPr lang="en-US" altLang="zh-CN" dirty="0"/>
              <a:t>more</a:t>
            </a:r>
            <a:r>
              <a:rPr lang="zh-CN" altLang="en-US" dirty="0"/>
              <a:t> </a:t>
            </a:r>
            <a:r>
              <a:rPr lang="en-US" altLang="zh-CN" dirty="0"/>
              <a:t>like</a:t>
            </a:r>
            <a:r>
              <a:rPr lang="zh-CN" altLang="en-US" dirty="0"/>
              <a:t> </a:t>
            </a:r>
            <a:r>
              <a:rPr lang="en-US" altLang="zh-CN" dirty="0"/>
              <a:t>hardware-oriented</a:t>
            </a:r>
            <a:r>
              <a:rPr lang="zh-CN" altLang="en-US" dirty="0"/>
              <a:t> </a:t>
            </a:r>
            <a:r>
              <a:rPr lang="en-US" altLang="zh-CN" dirty="0"/>
              <a:t>approach;</a:t>
            </a:r>
            <a:r>
              <a:rPr lang="zh-CN" altLang="en-US" dirty="0"/>
              <a:t> </a:t>
            </a:r>
            <a:r>
              <a:rPr lang="en-US" altLang="zh-CN" dirty="0" err="1"/>
              <a:t>ReplayCache</a:t>
            </a:r>
            <a:r>
              <a:rPr lang="zh-CN" altLang="en-US" dirty="0"/>
              <a:t> </a:t>
            </a:r>
            <a:r>
              <a:rPr lang="en-US" altLang="zh-CN" dirty="0"/>
              <a:t>utilizes</a:t>
            </a:r>
            <a:r>
              <a:rPr lang="zh-CN" altLang="en-US" dirty="0"/>
              <a:t> </a:t>
            </a:r>
            <a:r>
              <a:rPr lang="en-US" altLang="zh-CN" dirty="0"/>
              <a:t>the</a:t>
            </a:r>
            <a:r>
              <a:rPr lang="zh-CN" altLang="en-US" dirty="0"/>
              <a:t> </a:t>
            </a:r>
            <a:r>
              <a:rPr lang="en-US" altLang="zh-CN" dirty="0"/>
              <a:t>compiler</a:t>
            </a:r>
            <a:r>
              <a:rPr lang="zh-CN" altLang="en-US" dirty="0"/>
              <a:t> </a:t>
            </a:r>
            <a:r>
              <a:rPr lang="en-US" altLang="zh-CN" dirty="0"/>
              <a:t>to</a:t>
            </a:r>
            <a:r>
              <a:rPr lang="zh-CN" altLang="en-US" dirty="0"/>
              <a:t> </a:t>
            </a:r>
            <a:r>
              <a:rPr lang="en-US" altLang="zh-CN" dirty="0"/>
              <a:t>generate</a:t>
            </a:r>
            <a:r>
              <a:rPr lang="zh-CN" altLang="en-US" dirty="0"/>
              <a:t> </a:t>
            </a:r>
            <a:r>
              <a:rPr lang="en-US" altLang="zh-CN" dirty="0"/>
              <a:t>a sequence of</a:t>
            </a:r>
            <a:r>
              <a:rPr lang="zh-CN" altLang="en-US" dirty="0"/>
              <a:t> </a:t>
            </a:r>
            <a:r>
              <a:rPr lang="en-US" altLang="zh-CN" dirty="0"/>
              <a:t>regions</a:t>
            </a:r>
            <a:r>
              <a:rPr lang="zh-CN" altLang="en-US" dirty="0"/>
              <a:t> </a:t>
            </a:r>
            <a:r>
              <a:rPr lang="en-US" altLang="zh-CN" dirty="0"/>
              <a:t>in which none of the</a:t>
            </a:r>
            <a:r>
              <a:rPr lang="zh-CN" altLang="en-US" dirty="0"/>
              <a:t> </a:t>
            </a:r>
            <a:r>
              <a:rPr lang="en-US" altLang="zh-CN" dirty="0"/>
              <a:t>store</a:t>
            </a:r>
            <a:r>
              <a:rPr lang="zh-CN" altLang="en-US" dirty="0"/>
              <a:t> </a:t>
            </a:r>
            <a:r>
              <a:rPr lang="en-US" altLang="zh-CN" dirty="0"/>
              <a:t>registers</a:t>
            </a:r>
            <a:r>
              <a:rPr lang="zh-CN" altLang="en-US" dirty="0"/>
              <a:t> </a:t>
            </a:r>
            <a:r>
              <a:rPr lang="en-US" altLang="zh-CN" dirty="0"/>
              <a:t>can</a:t>
            </a:r>
            <a:r>
              <a:rPr lang="zh-CN" altLang="en-US" dirty="0"/>
              <a:t> </a:t>
            </a:r>
            <a:r>
              <a:rPr lang="en-US" altLang="zh-CN" dirty="0"/>
              <a:t>be</a:t>
            </a:r>
            <a:r>
              <a:rPr lang="zh-CN" altLang="en-US" dirty="0"/>
              <a:t> </a:t>
            </a:r>
            <a:r>
              <a:rPr lang="en-US" altLang="zh-CN" dirty="0"/>
              <a:t>overwritten;</a:t>
            </a:r>
            <a:r>
              <a:rPr lang="zh-CN" altLang="en-US" dirty="0"/>
              <a:t> </a:t>
            </a:r>
            <a:r>
              <a:rPr lang="en-US" altLang="zh-CN" dirty="0"/>
              <a:t>so</a:t>
            </a:r>
            <a:r>
              <a:rPr lang="zh-CN" altLang="en-US" dirty="0"/>
              <a:t> </a:t>
            </a:r>
            <a:r>
              <a:rPr lang="en-US" altLang="zh-CN" dirty="0"/>
              <a:t>that</a:t>
            </a:r>
            <a:r>
              <a:rPr lang="zh-CN" altLang="en-US" dirty="0"/>
              <a:t> </a:t>
            </a:r>
            <a:r>
              <a:rPr lang="en-US" altLang="zh-CN" dirty="0"/>
              <a:t>it</a:t>
            </a:r>
            <a:r>
              <a:rPr lang="zh-CN" altLang="en-US" dirty="0"/>
              <a:t> </a:t>
            </a:r>
            <a:r>
              <a:rPr lang="en-US" altLang="zh-CN" dirty="0"/>
              <a:t>can</a:t>
            </a:r>
            <a:r>
              <a:rPr lang="zh-CN" altLang="en-US" dirty="0"/>
              <a:t> </a:t>
            </a:r>
            <a:r>
              <a:rPr lang="en-US" altLang="zh-CN" dirty="0"/>
              <a:t>replay</a:t>
            </a:r>
            <a:r>
              <a:rPr lang="zh-CN" altLang="en-US" dirty="0"/>
              <a:t> </a:t>
            </a:r>
            <a:r>
              <a:rPr lang="en-US" altLang="zh-CN" dirty="0"/>
              <a:t>the</a:t>
            </a:r>
            <a:r>
              <a:rPr lang="zh-CN" altLang="en-US" dirty="0"/>
              <a:t> </a:t>
            </a:r>
            <a:r>
              <a:rPr lang="en-US" altLang="zh-CN" dirty="0"/>
              <a:t>un-persisted</a:t>
            </a:r>
            <a:r>
              <a:rPr lang="zh-CN" altLang="en-US" dirty="0"/>
              <a:t> </a:t>
            </a:r>
            <a:r>
              <a:rPr lang="en-US" altLang="zh-CN" dirty="0"/>
              <a:t>stores</a:t>
            </a:r>
            <a:r>
              <a:rPr lang="zh-CN" altLang="en-US" dirty="0"/>
              <a:t> </a:t>
            </a:r>
            <a:r>
              <a:rPr lang="en-US" altLang="zh-CN" dirty="0"/>
              <a:t>across</a:t>
            </a:r>
            <a:r>
              <a:rPr lang="zh-CN" altLang="en-US" dirty="0"/>
              <a:t> </a:t>
            </a:r>
            <a:r>
              <a:rPr lang="en-US" altLang="zh-CN" dirty="0"/>
              <a:t>power</a:t>
            </a:r>
            <a:r>
              <a:rPr lang="zh-CN" altLang="en-US" dirty="0"/>
              <a:t> </a:t>
            </a:r>
            <a:r>
              <a:rPr lang="en-US" altLang="zh-CN" dirty="0"/>
              <a:t>failure,</a:t>
            </a:r>
            <a:r>
              <a:rPr lang="zh-CN" altLang="en-US" dirty="0"/>
              <a:t> </a:t>
            </a:r>
            <a:r>
              <a:rPr lang="en-US" altLang="zh-CN" dirty="0"/>
              <a:t>it’s</a:t>
            </a:r>
            <a:r>
              <a:rPr lang="zh-CN" altLang="en-US" dirty="0"/>
              <a:t> </a:t>
            </a:r>
            <a:r>
              <a:rPr lang="en-US" altLang="zh-CN" dirty="0"/>
              <a:t>more</a:t>
            </a:r>
            <a:r>
              <a:rPr lang="zh-CN" altLang="en-US" dirty="0"/>
              <a:t> </a:t>
            </a:r>
            <a:r>
              <a:rPr lang="en-US" altLang="zh-CN" dirty="0"/>
              <a:t>like</a:t>
            </a:r>
            <a:r>
              <a:rPr lang="zh-CN" altLang="en-US" dirty="0"/>
              <a:t> </a:t>
            </a:r>
            <a:r>
              <a:rPr lang="en-US" altLang="zh-CN" dirty="0"/>
              <a:t>software-oriented</a:t>
            </a:r>
            <a:r>
              <a:rPr lang="zh-CN" altLang="en-US" dirty="0"/>
              <a:t> </a:t>
            </a:r>
            <a:r>
              <a:rPr lang="en-US" altLang="zh-CN" dirty="0"/>
              <a:t>approach;</a:t>
            </a:r>
            <a:endParaRPr lang="zh-CN" altLang="en-US" dirty="0"/>
          </a:p>
        </p:txBody>
      </p:sp>
      <p:sp>
        <p:nvSpPr>
          <p:cNvPr id="4" name="灯片编号占位符 3"/>
          <p:cNvSpPr>
            <a:spLocks noGrp="1"/>
          </p:cNvSpPr>
          <p:nvPr>
            <p:ph type="sldNum" sz="quarter" idx="5"/>
          </p:nvPr>
        </p:nvSpPr>
        <p:spPr/>
        <p:txBody>
          <a:bodyPr/>
          <a:lstStyle/>
          <a:p>
            <a:fld id="{9E420758-0572-0948-BC66-823DA4FB7C08}" type="slidenum">
              <a:rPr lang="en-US" smtClean="0"/>
              <a:t>26</a:t>
            </a:fld>
            <a:endParaRPr lang="en-US" dirty="0"/>
          </a:p>
        </p:txBody>
      </p:sp>
    </p:spTree>
    <p:extLst>
      <p:ext uri="{BB962C8B-B14F-4D97-AF65-F5344CB8AC3E}">
        <p14:creationId xmlns:p14="http://schemas.microsoft.com/office/powerpoint/2010/main" val="419965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They can collect energy from various sources without battery</a:t>
            </a:r>
            <a:r>
              <a:rPr lang="en-US" sz="1200" b="0" i="0" kern="1200" baseline="0" dirty="0">
                <a:solidFill>
                  <a:schemeClr val="tx1"/>
                </a:solidFill>
                <a:effectLst/>
                <a:latin typeface="+mn-lt"/>
                <a:ea typeface="+mn-ea"/>
                <a:cs typeface="+mn-cs"/>
              </a:rPr>
              <a:t>, such as WIFI, radio frequency, and solar. However, those energy sources are not stable!</a:t>
            </a:r>
          </a:p>
        </p:txBody>
      </p:sp>
      <p:sp>
        <p:nvSpPr>
          <p:cNvPr id="4" name="Slide Number Placeholder 3"/>
          <p:cNvSpPr>
            <a:spLocks noGrp="1"/>
          </p:cNvSpPr>
          <p:nvPr>
            <p:ph type="sldNum" sz="quarter" idx="10"/>
          </p:nvPr>
        </p:nvSpPr>
        <p:spPr/>
        <p:txBody>
          <a:bodyPr/>
          <a:lstStyle/>
          <a:p>
            <a:fld id="{CC2647B7-5BF1-4651-AE87-9036F07C116C}" type="slidenum">
              <a:rPr lang="zh-CN" altLang="en-US" smtClean="0"/>
              <a:pPr/>
              <a:t>3</a:t>
            </a:fld>
            <a:endParaRPr lang="zh-CN" altLang="en-US"/>
          </a:p>
        </p:txBody>
      </p:sp>
    </p:spTree>
    <p:extLst>
      <p:ext uri="{BB962C8B-B14F-4D97-AF65-F5344CB8AC3E}">
        <p14:creationId xmlns:p14="http://schemas.microsoft.com/office/powerpoint/2010/main" val="217735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these energy sources are very unstable. These two figures show the real RF and solar power traces which are inconsistent, leading to frequent power outages.</a:t>
            </a:r>
          </a:p>
        </p:txBody>
      </p:sp>
      <p:sp>
        <p:nvSpPr>
          <p:cNvPr id="4" name="Slide Number Placeholder 3"/>
          <p:cNvSpPr>
            <a:spLocks noGrp="1"/>
          </p:cNvSpPr>
          <p:nvPr>
            <p:ph type="sldNum" sz="quarter" idx="5"/>
          </p:nvPr>
        </p:nvSpPr>
        <p:spPr/>
        <p:txBody>
          <a:bodyPr/>
          <a:lstStyle/>
          <a:p>
            <a:fld id="{9E420758-0572-0948-BC66-823DA4FB7C08}" type="slidenum">
              <a:rPr lang="en-US" smtClean="0"/>
              <a:t>4</a:t>
            </a:fld>
            <a:endParaRPr lang="en-US" dirty="0"/>
          </a:p>
        </p:txBody>
      </p:sp>
    </p:spTree>
    <p:extLst>
      <p:ext uri="{BB962C8B-B14F-4D97-AF65-F5344CB8AC3E}">
        <p14:creationId xmlns:p14="http://schemas.microsoft.com/office/powerpoint/2010/main" val="234339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that [click]</a:t>
            </a:r>
          </a:p>
          <a:p>
            <a:r>
              <a:rPr lang="en-US" dirty="0"/>
              <a:t>During the program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r>
              <a:rPr lang="en-US" dirty="0"/>
              <a:t>If a power failure happens in the middle of program execution, [click] all the program status is gone. The only way the program can recover is to restart from the program beginning.</a:t>
            </a:r>
          </a:p>
          <a:p>
            <a:r>
              <a:rPr lang="en-US" dirty="0"/>
              <a:t>[click]</a:t>
            </a:r>
          </a:p>
          <a:p>
            <a:r>
              <a:rPr lang="en-US" dirty="0"/>
              <a:t>If the power failure happens again and again before reaching the end of program [click], program never finishes</a:t>
            </a:r>
            <a:r>
              <a:rPr lang="en-US" altLang="zh-CN" dirty="0"/>
              <a:t>,</a:t>
            </a:r>
            <a:r>
              <a:rPr lang="en-US" dirty="0"/>
              <a:t> causing a so-called stagnation problem. [click]</a:t>
            </a:r>
          </a:p>
        </p:txBody>
      </p:sp>
      <p:sp>
        <p:nvSpPr>
          <p:cNvPr id="4" name="Slide Number Placeholder 3"/>
          <p:cNvSpPr>
            <a:spLocks noGrp="1"/>
          </p:cNvSpPr>
          <p:nvPr>
            <p:ph type="sldNum" sz="quarter" idx="5"/>
          </p:nvPr>
        </p:nvSpPr>
        <p:spPr/>
        <p:txBody>
          <a:bodyPr/>
          <a:lstStyle/>
          <a:p>
            <a:fld id="{9E420758-0572-0948-BC66-823DA4FB7C08}" type="slidenum">
              <a:rPr lang="en-US" smtClean="0"/>
              <a:t>5</a:t>
            </a:fld>
            <a:endParaRPr lang="en-US" dirty="0"/>
          </a:p>
        </p:txBody>
      </p:sp>
    </p:spTree>
    <p:extLst>
      <p:ext uri="{BB962C8B-B14F-4D97-AF65-F5344CB8AC3E}">
        <p14:creationId xmlns:p14="http://schemas.microsoft.com/office/powerpoint/2010/main" val="257075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run a program</a:t>
            </a:r>
            <a:r>
              <a:rPr lang="zh-CN" altLang="en-US" dirty="0"/>
              <a:t> </a:t>
            </a:r>
            <a:r>
              <a:rPr lang="en-US" altLang="zh-CN" dirty="0"/>
              <a:t>in the presence of so many power failures.</a:t>
            </a:r>
          </a:p>
          <a:p>
            <a:r>
              <a:rPr lang="en-US" altLang="zh-CN" dirty="0"/>
              <a:t> </a:t>
            </a:r>
          </a:p>
          <a:p>
            <a:r>
              <a:rPr lang="en-US" altLang="zh-CN" dirty="0"/>
              <a:t>EHSs leverage a capacitor as their energy buffer and utilize NVM as the main memory to protect their data against power outages. </a:t>
            </a:r>
          </a:p>
          <a:p>
            <a:endParaRPr lang="en-US" altLang="zh-CN" dirty="0"/>
          </a:p>
          <a:p>
            <a:r>
              <a:rPr lang="en-US" altLang="zh-CN" dirty="0"/>
              <a:t>While energy is harvested, it is piled in the capacitor. Once it is fully charged, the microprocessor starts to run the program by consuming the energy in the capacitor. When energy is fully depleted, it hyphenates the capacitor to charge again. And this cycle repeats forever. </a:t>
            </a:r>
          </a:p>
          <a:p>
            <a:r>
              <a:rPr lang="zh-CN" altLang="en-US" dirty="0"/>
              <a:t> </a:t>
            </a:r>
            <a:endParaRPr lang="en-US" altLang="zh-CN" dirty="0"/>
          </a:p>
          <a:p>
            <a:r>
              <a:rPr lang="en-US" altLang="zh-CN" dirty="0"/>
              <a:t>In particular, program execution is often described as intermittent computation due to the discrete execution caused by frequent power failure.</a:t>
            </a:r>
          </a:p>
          <a:p>
            <a:endParaRPr lang="en-US" altLang="zh-CN" dirty="0"/>
          </a:p>
          <a:p>
            <a:r>
              <a:rPr lang="en-US" altLang="zh-CN" dirty="0"/>
              <a:t>However, the NVM itself cannot provide crash consistency because volatile</a:t>
            </a:r>
            <a:r>
              <a:rPr lang="zh-CN" altLang="en-US" dirty="0"/>
              <a:t> </a:t>
            </a:r>
            <a:r>
              <a:rPr lang="en-US" altLang="zh-CN" dirty="0"/>
              <a:t>registers</a:t>
            </a:r>
            <a:r>
              <a:rPr lang="zh-CN" altLang="en-US" dirty="0"/>
              <a:t> </a:t>
            </a:r>
            <a:r>
              <a:rPr lang="en-US" altLang="zh-CN" dirty="0"/>
              <a:t>are</a:t>
            </a:r>
            <a:r>
              <a:rPr lang="zh-CN" altLang="en-US" dirty="0"/>
              <a:t> </a:t>
            </a:r>
            <a:r>
              <a:rPr lang="en-US" altLang="zh-CN" dirty="0"/>
              <a:t>gone</a:t>
            </a:r>
            <a:r>
              <a:rPr lang="zh-CN" altLang="en-US" dirty="0"/>
              <a:t> </a:t>
            </a:r>
            <a:r>
              <a:rPr lang="en-US" altLang="zh-CN" dirty="0"/>
              <a:t>at</a:t>
            </a:r>
            <a:r>
              <a:rPr lang="zh-CN" altLang="en-US" dirty="0"/>
              <a:t> </a:t>
            </a:r>
            <a:r>
              <a:rPr lang="en-US" altLang="zh-CN" dirty="0"/>
              <a:t>moment</a:t>
            </a:r>
            <a:r>
              <a:rPr lang="zh-CN" altLang="en-US" dirty="0"/>
              <a:t> </a:t>
            </a:r>
            <a:r>
              <a:rPr lang="en-US" altLang="zh-CN" dirty="0"/>
              <a:t>of</a:t>
            </a:r>
            <a:r>
              <a:rPr lang="zh-CN" altLang="en-US" dirty="0"/>
              <a:t> </a:t>
            </a:r>
            <a:r>
              <a:rPr lang="en-US" altLang="zh-CN" dirty="0"/>
              <a:t>a</a:t>
            </a:r>
            <a:r>
              <a:rPr lang="zh-CN" altLang="en-US" dirty="0"/>
              <a:t> </a:t>
            </a:r>
            <a:r>
              <a:rPr lang="en-US" altLang="zh-CN" dirty="0"/>
              <a:t>power</a:t>
            </a:r>
            <a:r>
              <a:rPr lang="zh-CN" altLang="en-US" dirty="0"/>
              <a:t> </a:t>
            </a:r>
            <a:r>
              <a:rPr lang="en-US" altLang="zh-CN" dirty="0"/>
              <a:t>outage. With</a:t>
            </a:r>
            <a:r>
              <a:rPr lang="zh-CN" altLang="en-US" dirty="0"/>
              <a:t> </a:t>
            </a:r>
            <a:r>
              <a:rPr lang="en-US" altLang="zh-CN" dirty="0"/>
              <a:t>that</a:t>
            </a:r>
            <a:r>
              <a:rPr lang="zh-CN" altLang="en-US" dirty="0"/>
              <a:t> </a:t>
            </a:r>
            <a:r>
              <a:rPr lang="en-US" altLang="zh-CN" dirty="0"/>
              <a:t>in</a:t>
            </a:r>
            <a:r>
              <a:rPr lang="zh-CN" altLang="en-US" dirty="0"/>
              <a:t> </a:t>
            </a:r>
            <a:r>
              <a:rPr lang="en-US" altLang="zh-CN" dirty="0"/>
              <a:t>mind, people come up with</a:t>
            </a:r>
            <a:r>
              <a:rPr lang="zh-CN" altLang="en-US" dirty="0"/>
              <a:t> </a:t>
            </a:r>
            <a:r>
              <a:rPr lang="en-US" altLang="zh-CN" dirty="0"/>
              <a:t>(full</a:t>
            </a:r>
            <a:r>
              <a:rPr lang="zh-CN" altLang="en-US" dirty="0"/>
              <a:t> </a:t>
            </a:r>
            <a:r>
              <a:rPr lang="en-US" altLang="zh-CN" dirty="0"/>
              <a:t>name)NVP,</a:t>
            </a:r>
            <a:r>
              <a:rPr lang="zh-CN" altLang="en-US" dirty="0"/>
              <a:t> </a:t>
            </a:r>
            <a:r>
              <a:rPr lang="en-US" altLang="zh-CN" dirty="0"/>
              <a:t>leveraging JIT checkpointing to save registers just before a</a:t>
            </a:r>
            <a:r>
              <a:rPr lang="zh-CN" altLang="en-US" dirty="0"/>
              <a:t> </a:t>
            </a:r>
            <a:r>
              <a:rPr lang="en-US" altLang="zh-CN" dirty="0"/>
              <a:t>power outage. Let’s</a:t>
            </a:r>
            <a:r>
              <a:rPr lang="zh-CN" altLang="en-US" dirty="0"/>
              <a:t> </a:t>
            </a:r>
            <a:r>
              <a:rPr lang="en-US" altLang="zh-CN" dirty="0"/>
              <a:t>take</a:t>
            </a:r>
            <a:r>
              <a:rPr lang="zh-CN" altLang="en-US" dirty="0"/>
              <a:t> </a:t>
            </a:r>
            <a:r>
              <a:rPr lang="en-US" altLang="zh-CN" dirty="0"/>
              <a:t>a</a:t>
            </a:r>
            <a:r>
              <a:rPr lang="zh-CN" altLang="en-US" dirty="0"/>
              <a:t> </a:t>
            </a:r>
            <a:r>
              <a:rPr lang="en-US" altLang="zh-CN" dirty="0"/>
              <a:t>look at how</a:t>
            </a:r>
            <a:r>
              <a:rPr lang="zh-CN" altLang="en-US" dirty="0"/>
              <a:t> </a:t>
            </a:r>
            <a:r>
              <a:rPr lang="en-US" altLang="zh-CN" dirty="0"/>
              <a:t>it</a:t>
            </a:r>
            <a:r>
              <a:rPr lang="zh-CN" altLang="en-US" dirty="0"/>
              <a:t> </a:t>
            </a:r>
            <a:r>
              <a:rPr lang="en-US" altLang="zh-CN" dirty="0"/>
              <a:t>works.</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9E420758-0572-0948-BC66-823DA4FB7C08}" type="slidenum">
              <a:rPr lang="en-US" smtClean="0"/>
              <a:t>6</a:t>
            </a:fld>
            <a:endParaRPr lang="en-US" dirty="0"/>
          </a:p>
        </p:txBody>
      </p:sp>
    </p:spTree>
    <p:extLst>
      <p:ext uri="{BB962C8B-B14F-4D97-AF65-F5344CB8AC3E}">
        <p14:creationId xmlns:p14="http://schemas.microsoft.com/office/powerpoint/2010/main" val="206214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NV</a:t>
            </a:r>
            <a:r>
              <a:rPr lang="en-US" altLang="zh-CN" dirty="0"/>
              <a:t>M</a:t>
            </a:r>
            <a:r>
              <a:rPr lang="en-US" dirty="0"/>
              <a:t> itself cannot provide crash consistency </a:t>
            </a:r>
            <a:r>
              <a:rPr lang="en-US" altLang="zh-CN" dirty="0"/>
              <a:t>because</a:t>
            </a:r>
            <a:r>
              <a:rPr lang="en-US" dirty="0"/>
              <a:t> </a:t>
            </a:r>
            <a:r>
              <a:rPr lang="en-US" altLang="zh-CN" dirty="0"/>
              <a:t>volatile</a:t>
            </a:r>
            <a:r>
              <a:rPr lang="zh-CN" altLang="en-US" dirty="0"/>
              <a:t>  </a:t>
            </a:r>
            <a:r>
              <a:rPr lang="en-US" dirty="0"/>
              <a:t>registers</a:t>
            </a:r>
            <a:r>
              <a:rPr lang="zh-CN" altLang="en-US" dirty="0"/>
              <a:t> </a:t>
            </a:r>
            <a:r>
              <a:rPr lang="en-US" altLang="zh-CN" dirty="0"/>
              <a:t>are</a:t>
            </a:r>
            <a:r>
              <a:rPr lang="zh-CN" altLang="en-US" dirty="0"/>
              <a:t> </a:t>
            </a:r>
            <a:r>
              <a:rPr lang="en-US" altLang="zh-CN" dirty="0"/>
              <a:t>gone</a:t>
            </a:r>
            <a:r>
              <a:rPr lang="zh-CN" altLang="en-US" dirty="0"/>
              <a:t> </a:t>
            </a:r>
            <a:r>
              <a:rPr lang="en-US" altLang="zh-CN" dirty="0"/>
              <a:t>at</a:t>
            </a:r>
            <a:r>
              <a:rPr lang="zh-CN" altLang="en-US" dirty="0"/>
              <a:t> </a:t>
            </a:r>
            <a:r>
              <a:rPr lang="en-US" altLang="zh-CN" dirty="0"/>
              <a:t>moment</a:t>
            </a:r>
            <a:r>
              <a:rPr lang="zh-CN" altLang="en-US" dirty="0"/>
              <a:t> </a:t>
            </a:r>
            <a:r>
              <a:rPr lang="en-US" altLang="zh-CN" dirty="0"/>
              <a:t>of</a:t>
            </a:r>
            <a:r>
              <a:rPr lang="zh-CN" altLang="en-US" dirty="0"/>
              <a:t> </a:t>
            </a:r>
            <a:r>
              <a:rPr lang="en-US" altLang="zh-CN" dirty="0"/>
              <a:t>power</a:t>
            </a:r>
            <a:r>
              <a:rPr lang="zh-CN" altLang="en-US" dirty="0"/>
              <a:t> </a:t>
            </a:r>
            <a:r>
              <a:rPr lang="en-US" altLang="zh-CN" dirty="0"/>
              <a:t>outage</a:t>
            </a:r>
            <a:r>
              <a:rPr lang="en-US" dirty="0"/>
              <a:t>. </a:t>
            </a:r>
            <a:r>
              <a:rPr lang="en-US" altLang="zh-CN" dirty="0"/>
              <a:t>With</a:t>
            </a:r>
            <a:r>
              <a:rPr lang="zh-CN" altLang="en-US" dirty="0"/>
              <a:t> </a:t>
            </a:r>
            <a:r>
              <a:rPr lang="en-US" altLang="zh-CN" dirty="0"/>
              <a:t>that</a:t>
            </a:r>
            <a:r>
              <a:rPr lang="zh-CN" altLang="en-US" dirty="0"/>
              <a:t> </a:t>
            </a:r>
            <a:r>
              <a:rPr lang="en-US" altLang="zh-CN" dirty="0"/>
              <a:t>in</a:t>
            </a:r>
            <a:r>
              <a:rPr lang="zh-CN" altLang="en-US" dirty="0"/>
              <a:t> </a:t>
            </a:r>
            <a:r>
              <a:rPr lang="en-US" altLang="zh-CN" dirty="0"/>
              <a:t>mind</a:t>
            </a:r>
            <a:r>
              <a:rPr lang="en-US" dirty="0"/>
              <a:t>, people come up with NVP</a:t>
            </a:r>
            <a:r>
              <a:rPr lang="zh-CN" altLang="en-US" dirty="0"/>
              <a:t> </a:t>
            </a:r>
            <a:r>
              <a:rPr lang="en-US" altLang="zh-CN" dirty="0"/>
              <a:t>(full</a:t>
            </a:r>
            <a:r>
              <a:rPr lang="zh-CN" altLang="en-US" dirty="0"/>
              <a:t> </a:t>
            </a:r>
            <a:r>
              <a:rPr lang="en-US" altLang="zh-CN" dirty="0"/>
              <a:t>name),</a:t>
            </a:r>
            <a:r>
              <a:rPr lang="zh-CN" altLang="en-US" dirty="0"/>
              <a:t> </a:t>
            </a:r>
            <a:r>
              <a:rPr lang="en-US" dirty="0"/>
              <a:t>leverag</a:t>
            </a:r>
            <a:r>
              <a:rPr lang="en-US" altLang="zh-CN" dirty="0"/>
              <a:t>ing</a:t>
            </a:r>
            <a:r>
              <a:rPr lang="en-US" dirty="0"/>
              <a:t> JIT checkpointing to </a:t>
            </a:r>
            <a:r>
              <a:rPr lang="en-US" altLang="zh-CN" dirty="0"/>
              <a:t>save</a:t>
            </a:r>
            <a:r>
              <a:rPr lang="en-US" dirty="0"/>
              <a:t> registers just before </a:t>
            </a:r>
            <a:r>
              <a:rPr lang="zh-CN" altLang="en-US" dirty="0"/>
              <a:t> </a:t>
            </a:r>
            <a:r>
              <a:rPr lang="en-US" altLang="zh-CN" dirty="0"/>
              <a:t>a</a:t>
            </a:r>
            <a:r>
              <a:rPr lang="zh-CN" altLang="en-US" dirty="0"/>
              <a:t> </a:t>
            </a:r>
            <a:r>
              <a:rPr lang="en-US" dirty="0"/>
              <a:t>power outage. </a:t>
            </a:r>
          </a:p>
          <a:p>
            <a:endParaRPr lang="en-US" dirty="0"/>
          </a:p>
          <a:p>
            <a:r>
              <a:rPr lang="en-US" dirty="0"/>
              <a:t>[click] To </a:t>
            </a:r>
            <a:r>
              <a:rPr lang="en-US" altLang="zh-CN" dirty="0"/>
              <a:t>realize this</a:t>
            </a:r>
            <a:r>
              <a:rPr lang="en-US" dirty="0"/>
              <a:t>, it uses a voltage monitor to checkpoint and restore RF.</a:t>
            </a:r>
          </a:p>
          <a:p>
            <a:endParaRPr lang="en-US" dirty="0"/>
          </a:p>
          <a:p>
            <a:r>
              <a:rPr lang="en-US" dirty="0"/>
              <a:t>[click, click]</a:t>
            </a:r>
          </a:p>
          <a:p>
            <a:endParaRPr lang="en-US" dirty="0"/>
          </a:p>
          <a:p>
            <a:r>
              <a:rPr lang="en-US" dirty="0"/>
              <a:t>When input voltage drops below backup threshold, [click] it stops the pipeline, voltage monitor signals backup controller to [click] checkpoint entire RF to (nonvolatile flip-flop) NVFF which is slower than RF because of non-volatile technology used.</a:t>
            </a:r>
          </a:p>
          <a:p>
            <a:endParaRPr lang="en-US" dirty="0"/>
          </a:p>
          <a:p>
            <a:r>
              <a:rPr lang="en-US" dirty="0"/>
              <a:t>[click]</a:t>
            </a:r>
          </a:p>
          <a:p>
            <a:r>
              <a:rPr lang="en-US" dirty="0"/>
              <a:t>At the time of power off, [click] volatile register content are lost.</a:t>
            </a:r>
          </a:p>
          <a:p>
            <a:endParaRPr lang="en-US" dirty="0"/>
          </a:p>
          <a:p>
            <a:r>
              <a:rPr lang="en-US" dirty="0"/>
              <a:t>[click] Once power comes back,</a:t>
            </a:r>
            <a:r>
              <a:rPr lang="zh-CN" altLang="en-US" dirty="0"/>
              <a:t> </a:t>
            </a:r>
            <a:r>
              <a:rPr lang="en-US" dirty="0"/>
              <a:t>[click] NVP reversely restores [click] register content from NVFF to the register file as we can see from the figure.</a:t>
            </a:r>
          </a:p>
          <a:p>
            <a:endParaRPr lang="en-US" dirty="0"/>
          </a:p>
          <a:p>
            <a:r>
              <a:rPr lang="en-US" dirty="0"/>
              <a:t>[click]</a:t>
            </a:r>
          </a:p>
          <a:p>
            <a:r>
              <a:rPr lang="en-US" dirty="0"/>
              <a:t>The beauty of NVP is</a:t>
            </a:r>
            <a:r>
              <a:rPr lang="en-US" altLang="zh-CN" dirty="0"/>
              <a:t>,</a:t>
            </a:r>
            <a:r>
              <a:rPr lang="zh-CN" altLang="en-US" dirty="0"/>
              <a:t> </a:t>
            </a:r>
            <a:r>
              <a:rPr lang="en-US" altLang="zh-CN" dirty="0"/>
              <a:t>first,</a:t>
            </a:r>
            <a:r>
              <a:rPr lang="zh-CN" altLang="en-US" dirty="0"/>
              <a:t> </a:t>
            </a:r>
            <a:r>
              <a:rPr lang="en-US" dirty="0"/>
              <a:t>it never delay</a:t>
            </a:r>
            <a:r>
              <a:rPr lang="en-US" altLang="zh-CN" dirty="0"/>
              <a:t>s</a:t>
            </a:r>
            <a:r>
              <a:rPr lang="en-US" dirty="0"/>
              <a:t> the register access</a:t>
            </a:r>
            <a:r>
              <a:rPr lang="zh-CN" altLang="en-US" dirty="0"/>
              <a:t> </a:t>
            </a:r>
            <a:r>
              <a:rPr lang="en-US" altLang="zh-CN" dirty="0"/>
              <a:t>since</a:t>
            </a:r>
            <a:r>
              <a:rPr lang="zh-CN" altLang="en-US" dirty="0"/>
              <a:t> </a:t>
            </a:r>
            <a:r>
              <a:rPr lang="en-US" altLang="zh-CN" dirty="0"/>
              <a:t>NVFF</a:t>
            </a:r>
            <a:r>
              <a:rPr lang="zh-CN" altLang="en-US" dirty="0"/>
              <a:t> </a:t>
            </a:r>
            <a:r>
              <a:rPr lang="en-US" altLang="zh-CN" dirty="0"/>
              <a:t>is</a:t>
            </a:r>
            <a:r>
              <a:rPr lang="zh-CN" altLang="en-US" dirty="0"/>
              <a:t> </a:t>
            </a:r>
            <a:r>
              <a:rPr lang="en-US" altLang="zh-CN" dirty="0"/>
              <a:t>never</a:t>
            </a:r>
            <a:r>
              <a:rPr lang="zh-CN" altLang="en-US" dirty="0"/>
              <a:t> </a:t>
            </a:r>
            <a:r>
              <a:rPr lang="en-US" altLang="zh-CN" dirty="0"/>
              <a:t>used</a:t>
            </a:r>
            <a:r>
              <a:rPr lang="zh-CN" altLang="en-US" dirty="0"/>
              <a:t> </a:t>
            </a:r>
            <a:r>
              <a:rPr lang="en-US" altLang="zh-CN" dirty="0"/>
              <a:t>during</a:t>
            </a:r>
            <a:r>
              <a:rPr lang="zh-CN" altLang="en-US" dirty="0"/>
              <a:t> </a:t>
            </a:r>
            <a:r>
              <a:rPr lang="en-US" altLang="zh-CN" dirty="0"/>
              <a:t>the</a:t>
            </a:r>
            <a:r>
              <a:rPr lang="zh-CN" altLang="en-US" dirty="0"/>
              <a:t> </a:t>
            </a:r>
            <a:r>
              <a:rPr lang="en-US" altLang="zh-CN" dirty="0"/>
              <a:t>program</a:t>
            </a:r>
            <a:r>
              <a:rPr lang="zh-CN" altLang="en-US" dirty="0"/>
              <a:t> </a:t>
            </a:r>
            <a:r>
              <a:rPr lang="en-US" altLang="zh-CN" dirty="0"/>
              <a:t>execution.</a:t>
            </a:r>
            <a:endParaRPr lang="en-US" dirty="0"/>
          </a:p>
          <a:p>
            <a:endParaRPr lang="en-US" sz="1200" b="0" i="0" u="none" strike="noStrike" kern="1200" dirty="0">
              <a:solidFill>
                <a:schemeClr val="tx1"/>
              </a:solidFill>
              <a:effectLst/>
              <a:latin typeface="+mn-lt"/>
              <a:ea typeface="+mn-ea"/>
              <a:cs typeface="+mn-cs"/>
            </a:endParaRPr>
          </a:p>
          <a:p>
            <a:r>
              <a:rPr lang="en-US" altLang="zh-CN" sz="1200" b="0" i="0" u="none" strike="noStrike" kern="1200" dirty="0">
                <a:solidFill>
                  <a:schemeClr val="tx1"/>
                </a:solidFill>
                <a:effectLst/>
                <a:latin typeface="+mn-lt"/>
                <a:ea typeface="+mn-ea"/>
                <a:cs typeface="+mn-cs"/>
              </a:rPr>
              <a:t>Second,</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n the wake of power failure</a:t>
            </a:r>
            <a:r>
              <a:rPr lang="en-US" dirty="0"/>
              <a:t>, NVP can </a:t>
            </a:r>
            <a:r>
              <a:rPr lang="en-US" altLang="zh-CN" dirty="0"/>
              <a:t>always</a:t>
            </a:r>
            <a:r>
              <a:rPr lang="zh-CN" altLang="en-US" dirty="0"/>
              <a:t> </a:t>
            </a:r>
            <a:r>
              <a:rPr lang="en-US" altLang="zh-CN" dirty="0"/>
              <a:t>resume</a:t>
            </a:r>
            <a:r>
              <a:rPr lang="zh-CN" altLang="en-US" dirty="0"/>
              <a:t> </a:t>
            </a:r>
            <a:r>
              <a:rPr lang="en-US" altLang="zh-CN" dirty="0"/>
              <a:t>the</a:t>
            </a:r>
            <a:r>
              <a:rPr lang="zh-CN" altLang="en-US" dirty="0"/>
              <a:t> </a:t>
            </a:r>
            <a:r>
              <a:rPr lang="en-US" altLang="zh-CN" dirty="0"/>
              <a:t>program</a:t>
            </a:r>
            <a:r>
              <a:rPr lang="zh-CN" altLang="en-US" dirty="0"/>
              <a:t> </a:t>
            </a:r>
            <a:r>
              <a:rPr lang="en-US" altLang="zh-CN" dirty="0"/>
              <a:t>where</a:t>
            </a:r>
            <a:r>
              <a:rPr lang="zh-CN" altLang="en-US" dirty="0"/>
              <a:t> </a:t>
            </a:r>
            <a:r>
              <a:rPr lang="en-US" altLang="zh-CN" dirty="0"/>
              <a:t>it</a:t>
            </a:r>
            <a:r>
              <a:rPr lang="zh-CN" altLang="en-US" dirty="0"/>
              <a:t> </a:t>
            </a:r>
            <a:r>
              <a:rPr lang="en-US" altLang="zh-CN" dirty="0"/>
              <a:t>is</a:t>
            </a:r>
            <a:r>
              <a:rPr lang="zh-CN" altLang="en-US" dirty="0"/>
              <a:t> </a:t>
            </a:r>
            <a:r>
              <a:rPr lang="en-US" altLang="zh-CN" dirty="0"/>
              <a:t>exactly</a:t>
            </a:r>
            <a:r>
              <a:rPr lang="zh-CN" altLang="en-US" dirty="0"/>
              <a:t> </a:t>
            </a:r>
            <a:r>
              <a:rPr lang="en-US" altLang="zh-CN" dirty="0"/>
              <a:t>interrupted.</a:t>
            </a:r>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7</a:t>
            </a:fld>
            <a:endParaRPr lang="en-US" dirty="0"/>
          </a:p>
        </p:txBody>
      </p:sp>
    </p:spTree>
    <p:extLst>
      <p:ext uri="{BB962C8B-B14F-4D97-AF65-F5344CB8AC3E}">
        <p14:creationId xmlns:p14="http://schemas.microsoft.com/office/powerpoint/2010/main" val="432806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r>
              <a:rPr lang="en-US" sz="1200" b="0" i="0" u="none" strike="noStrike" kern="1200" dirty="0">
                <a:solidFill>
                  <a:schemeClr val="tx1"/>
                </a:solidFill>
                <a:effectLst/>
                <a:latin typeface="+mn-lt"/>
                <a:ea typeface="+mn-ea"/>
                <a:cs typeface="+mn-cs"/>
              </a:rPr>
              <a:t> NVP usually doesn‘t have a cache even though NVM access latency is so long. The reason is volatile cache puts more pressure on crash consistency guarantee.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For example, [click] when the power is to be cut off, all RF content are checkpointed to NVFF. But cache content are lost.</a:t>
            </a:r>
          </a:p>
          <a:p>
            <a:endParaRPr lang="en-US" dirty="0"/>
          </a:p>
          <a:p>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8</a:t>
            </a:fld>
            <a:endParaRPr lang="en-US" dirty="0"/>
          </a:p>
        </p:txBody>
      </p:sp>
    </p:spTree>
    <p:extLst>
      <p:ext uri="{BB962C8B-B14F-4D97-AF65-F5344CB8AC3E}">
        <p14:creationId xmlns:p14="http://schemas.microsoft.com/office/powerpoint/2010/main" val="250470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deal with this issue, in addition to checkpoint registers, NVSRAM also backups the SRAM Cache right before an impending power failure.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When the power is of, all volatile data is gone.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[click]In the wake of power failure, [click] it reversely  restores registers as well a SRAM Cache.</a:t>
            </a:r>
          </a:p>
          <a:p>
            <a:endParaRPr lang="en-US" dirty="0"/>
          </a:p>
          <a:p>
            <a:r>
              <a:rPr lang="en-US" dirty="0"/>
              <a:t>[click] </a:t>
            </a:r>
            <a:r>
              <a:rPr lang="en-US" altLang="zh-CN" dirty="0"/>
              <a:t>Compared</a:t>
            </a:r>
            <a:r>
              <a:rPr lang="zh-CN" altLang="en-US" dirty="0"/>
              <a:t> </a:t>
            </a:r>
            <a:r>
              <a:rPr lang="en-US" dirty="0"/>
              <a:t>with NVP, </a:t>
            </a:r>
            <a:r>
              <a:rPr lang="en-US" altLang="zh-CN" dirty="0"/>
              <a:t>NVSRAM</a:t>
            </a:r>
            <a:r>
              <a:rPr lang="zh-CN" altLang="en-US" dirty="0"/>
              <a:t> </a:t>
            </a:r>
            <a:r>
              <a:rPr lang="en-US" altLang="zh-CN" dirty="0"/>
              <a:t>has</a:t>
            </a:r>
            <a:r>
              <a:rPr lang="zh-CN" altLang="en-US" dirty="0"/>
              <a:t> </a:t>
            </a:r>
            <a:r>
              <a:rPr lang="en-US" altLang="zh-CN" dirty="0"/>
              <a:t>more</a:t>
            </a:r>
            <a:r>
              <a:rPr lang="zh-CN" altLang="en-US" dirty="0"/>
              <a:t> </a:t>
            </a:r>
            <a:r>
              <a:rPr lang="en-US" altLang="zh-CN" dirty="0"/>
              <a:t>work</a:t>
            </a:r>
            <a:r>
              <a:rPr lang="zh-CN" altLang="en-US" dirty="0"/>
              <a:t> </a:t>
            </a:r>
            <a:r>
              <a:rPr lang="en-US" altLang="zh-CN" dirty="0"/>
              <a:t>to</a:t>
            </a:r>
            <a:r>
              <a:rPr lang="zh-CN" altLang="en-US" dirty="0"/>
              <a:t> </a:t>
            </a:r>
            <a:r>
              <a:rPr lang="en-US" altLang="zh-CN" dirty="0"/>
              <a:t>do</a:t>
            </a:r>
            <a:r>
              <a:rPr lang="zh-CN" altLang="en-US" dirty="0"/>
              <a:t> </a:t>
            </a:r>
            <a:r>
              <a:rPr lang="en-US" altLang="zh-CN" dirty="0"/>
              <a:t>since</a:t>
            </a:r>
            <a:r>
              <a:rPr lang="zh-CN" altLang="en-US" dirty="0"/>
              <a:t> </a:t>
            </a:r>
            <a:r>
              <a:rPr lang="en-US" altLang="zh-CN" dirty="0"/>
              <a:t>it</a:t>
            </a:r>
            <a:r>
              <a:rPr lang="zh-CN" altLang="en-US" dirty="0"/>
              <a:t> </a:t>
            </a:r>
            <a:r>
              <a:rPr lang="en-US" altLang="zh-CN" dirty="0"/>
              <a:t>must</a:t>
            </a:r>
            <a:r>
              <a:rPr lang="zh-CN" altLang="en-US" dirty="0"/>
              <a:t> </a:t>
            </a:r>
            <a:r>
              <a:rPr lang="en-US" altLang="zh-CN" dirty="0"/>
              <a:t>checkpoint</a:t>
            </a:r>
            <a:r>
              <a:rPr lang="zh-CN" altLang="en-US" dirty="0"/>
              <a:t> </a:t>
            </a:r>
            <a:r>
              <a:rPr lang="en-US" altLang="zh-CN" dirty="0"/>
              <a:t>the</a:t>
            </a:r>
            <a:r>
              <a:rPr lang="zh-CN" altLang="en-US" dirty="0"/>
              <a:t> </a:t>
            </a:r>
            <a:r>
              <a:rPr lang="en-US" altLang="zh-CN" dirty="0"/>
              <a:t>entire</a:t>
            </a:r>
            <a:r>
              <a:rPr lang="zh-CN" altLang="en-US" dirty="0"/>
              <a:t> </a:t>
            </a:r>
            <a:r>
              <a:rPr lang="en-US" altLang="zh-CN" dirty="0"/>
              <a:t>cache</a:t>
            </a:r>
            <a:r>
              <a:rPr lang="zh-CN" altLang="en-US" dirty="0"/>
              <a:t> </a:t>
            </a:r>
            <a:r>
              <a:rPr lang="en-US" altLang="zh-CN" dirty="0"/>
              <a:t>apart</a:t>
            </a:r>
            <a:r>
              <a:rPr lang="zh-CN" altLang="en-US" dirty="0"/>
              <a:t> </a:t>
            </a:r>
            <a:r>
              <a:rPr lang="en-US" altLang="zh-CN" dirty="0"/>
              <a:t>from</a:t>
            </a:r>
            <a:r>
              <a:rPr lang="zh-CN" altLang="en-US" dirty="0"/>
              <a:t> </a:t>
            </a:r>
            <a:r>
              <a:rPr lang="en-US" altLang="zh-CN" dirty="0"/>
              <a:t>registers.</a:t>
            </a:r>
            <a:r>
              <a:rPr lang="zh-CN" altLang="en-US" dirty="0"/>
              <a:t> </a:t>
            </a:r>
            <a:r>
              <a:rPr lang="en-US" altLang="zh-CN" dirty="0"/>
              <a:t>That’s</a:t>
            </a:r>
            <a:r>
              <a:rPr lang="zh-CN" altLang="en-US" dirty="0"/>
              <a:t> </a:t>
            </a:r>
            <a:r>
              <a:rPr lang="en-US" altLang="zh-CN" dirty="0"/>
              <a:t>why</a:t>
            </a:r>
            <a:r>
              <a:rPr lang="zh-CN" altLang="en-US" dirty="0"/>
              <a:t> </a:t>
            </a:r>
            <a:r>
              <a:rPr lang="en-US" altLang="zh-CN" dirty="0"/>
              <a:t>NVSRAM</a:t>
            </a:r>
            <a:r>
              <a:rPr lang="zh-CN" altLang="en-US" dirty="0"/>
              <a:t> </a:t>
            </a:r>
            <a:r>
              <a:rPr lang="en-US" dirty="0"/>
              <a:t>must increase backup voltage to secure </a:t>
            </a:r>
            <a:r>
              <a:rPr lang="en-US" altLang="zh-CN" dirty="0"/>
              <a:t>more</a:t>
            </a:r>
            <a:r>
              <a:rPr lang="zh-CN" altLang="en-US" dirty="0"/>
              <a:t> </a:t>
            </a:r>
            <a:r>
              <a:rPr lang="en-US" dirty="0"/>
              <a:t>energ</a:t>
            </a:r>
            <a:r>
              <a:rPr lang="en-US" altLang="zh-CN" dirty="0"/>
              <a:t>y</a:t>
            </a:r>
            <a:r>
              <a:rPr lang="zh-CN" altLang="en-US" dirty="0"/>
              <a:t> </a:t>
            </a:r>
            <a:r>
              <a:rPr lang="en-US" altLang="zh-CN" dirty="0"/>
              <a:t>which</a:t>
            </a:r>
            <a:r>
              <a:rPr lang="zh-CN" altLang="en-US" dirty="0"/>
              <a:t> </a:t>
            </a:r>
            <a:r>
              <a:rPr lang="en-US" altLang="zh-CN" dirty="0"/>
              <a:t>would</a:t>
            </a:r>
            <a:r>
              <a:rPr lang="zh-CN" altLang="en-US" dirty="0"/>
              <a:t> </a:t>
            </a:r>
            <a:r>
              <a:rPr lang="en-US" dirty="0"/>
              <a:t>otherwise can be used for making </a:t>
            </a:r>
            <a:r>
              <a:rPr lang="en-US" altLang="zh-CN" dirty="0"/>
              <a:t>further</a:t>
            </a:r>
            <a:r>
              <a:rPr lang="en-US" dirty="0"/>
              <a:t> program progress. Except that, it takes more time to secure high energy, leading to slow boot</a:t>
            </a:r>
            <a:r>
              <a:rPr lang="en-US" altLang="zh-CN" dirty="0"/>
              <a:t>i</a:t>
            </a:r>
            <a:r>
              <a:rPr lang="en-US" dirty="0"/>
              <a:t>n</a:t>
            </a:r>
            <a:r>
              <a:rPr lang="en-US" altLang="zh-CN" dirty="0"/>
              <a:t>g</a:t>
            </a:r>
            <a:r>
              <a:rPr lang="en-US" dirty="0"/>
              <a:t>. </a:t>
            </a:r>
          </a:p>
          <a:p>
            <a:endParaRPr lang="en-US" dirty="0"/>
          </a:p>
          <a:p>
            <a:endParaRPr lang="en-US" dirty="0"/>
          </a:p>
          <a:p>
            <a:r>
              <a:rPr lang="en-US" dirty="0"/>
              <a:t>What’s more, JIT checkpointing causes </a:t>
            </a:r>
            <a:r>
              <a:rPr lang="en-US" altLang="zh-CN" dirty="0"/>
              <a:t>significant</a:t>
            </a:r>
            <a:r>
              <a:rPr lang="en-US" dirty="0"/>
              <a:t> hardware complexity, such as ….</a:t>
            </a:r>
          </a:p>
          <a:p>
            <a:endParaRPr lang="en-US" dirty="0"/>
          </a:p>
          <a:p>
            <a:r>
              <a:rPr lang="en-US" dirty="0"/>
              <a:t>So the question is ?</a:t>
            </a:r>
          </a:p>
        </p:txBody>
      </p:sp>
      <p:sp>
        <p:nvSpPr>
          <p:cNvPr id="4" name="Slide Number Placeholder 3"/>
          <p:cNvSpPr>
            <a:spLocks noGrp="1"/>
          </p:cNvSpPr>
          <p:nvPr>
            <p:ph type="sldNum" sz="quarter" idx="5"/>
          </p:nvPr>
        </p:nvSpPr>
        <p:spPr/>
        <p:txBody>
          <a:bodyPr/>
          <a:lstStyle/>
          <a:p>
            <a:fld id="{9E420758-0572-0948-BC66-823DA4FB7C08}" type="slidenum">
              <a:rPr lang="en-US" smtClean="0"/>
              <a:t>9</a:t>
            </a:fld>
            <a:endParaRPr lang="en-US" dirty="0"/>
          </a:p>
        </p:txBody>
      </p:sp>
    </p:spTree>
    <p:extLst>
      <p:ext uri="{BB962C8B-B14F-4D97-AF65-F5344CB8AC3E}">
        <p14:creationId xmlns:p14="http://schemas.microsoft.com/office/powerpoint/2010/main" val="2705224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2E6F-9F4E-4655-931D-9FE0A693D171}"/>
              </a:ext>
            </a:extLst>
          </p:cNvPr>
          <p:cNvSpPr>
            <a:spLocks noGrp="1"/>
          </p:cNvSpPr>
          <p:nvPr>
            <p:ph type="ctrTitle"/>
          </p:nvPr>
        </p:nvSpPr>
        <p:spPr>
          <a:xfrm>
            <a:off x="1524000" y="1122363"/>
            <a:ext cx="9144000" cy="2387600"/>
          </a:xfrm>
        </p:spPr>
        <p:txBody>
          <a:bodyPr anchor="b"/>
          <a:lstStyle>
            <a:lvl1pPr algn="ctr">
              <a:defRPr sz="6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40DD0C-1C7A-4EB5-893E-89209A250E42}"/>
              </a:ext>
            </a:extLst>
          </p:cNvPr>
          <p:cNvSpPr>
            <a:spLocks noGrp="1"/>
          </p:cNvSpPr>
          <p:nvPr>
            <p:ph type="subTitle" idx="1"/>
          </p:nvPr>
        </p:nvSpPr>
        <p:spPr>
          <a:xfrm>
            <a:off x="1524000" y="3602038"/>
            <a:ext cx="9144000" cy="1655762"/>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FB73E4-5AEB-4B02-85C8-73D7397ECDFD}"/>
              </a:ext>
            </a:extLst>
          </p:cNvPr>
          <p:cNvSpPr>
            <a:spLocks noGrp="1"/>
          </p:cNvSpPr>
          <p:nvPr>
            <p:ph type="dt" sz="half" idx="10"/>
          </p:nvPr>
        </p:nvSpPr>
        <p:spPr>
          <a:xfrm>
            <a:off x="838200" y="6428920"/>
            <a:ext cx="2743200" cy="365125"/>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EA7105FF-25C7-6240-BA24-EC40B6DDAA13}" type="datetime1">
              <a:rPr lang="en-US" smtClean="0"/>
              <a:pPr/>
              <a:t>10/29/23</a:t>
            </a:fld>
            <a:endParaRPr lang="en-US"/>
          </a:p>
        </p:txBody>
      </p:sp>
      <p:sp>
        <p:nvSpPr>
          <p:cNvPr id="5" name="Footer Placeholder 4">
            <a:extLst>
              <a:ext uri="{FF2B5EF4-FFF2-40B4-BE49-F238E27FC236}">
                <a16:creationId xmlns:a16="http://schemas.microsoft.com/office/drawing/2014/main" id="{DE48C379-697A-43B1-A6D1-D1A199D0A831}"/>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56th IEEE/ACM International Symposium on Microarchitecture</a:t>
            </a:r>
          </a:p>
        </p:txBody>
      </p:sp>
      <p:sp>
        <p:nvSpPr>
          <p:cNvPr id="6" name="Slide Number Placeholder 5">
            <a:extLst>
              <a:ext uri="{FF2B5EF4-FFF2-40B4-BE49-F238E27FC236}">
                <a16:creationId xmlns:a16="http://schemas.microsoft.com/office/drawing/2014/main" id="{83FB8E7A-4070-47EC-AFBF-4BD4AD30D47F}"/>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255010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2885-14AD-47E9-A80F-49DAC9637C17}"/>
              </a:ext>
            </a:extLst>
          </p:cNvPr>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309FF32E-FDE7-4A47-881E-ECFC373CC6D7}"/>
              </a:ext>
            </a:extLst>
          </p:cNvPr>
          <p:cNvSpPr>
            <a:spLocks noGrp="1"/>
          </p:cNvSpPr>
          <p:nvPr>
            <p:ph type="body" orient="vert" idx="1"/>
          </p:nvPr>
        </p:nvSpPr>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52217-161F-4565-B88A-F40CDE6D7514}"/>
              </a:ext>
            </a:extLst>
          </p:cNvPr>
          <p:cNvSpPr>
            <a:spLocks noGrp="1"/>
          </p:cNvSpPr>
          <p:nvPr>
            <p:ph type="dt" sz="half" idx="10"/>
          </p:nvPr>
        </p:nvSpPr>
        <p:spPr>
          <a:xfrm>
            <a:off x="838200" y="6428920"/>
            <a:ext cx="2743200" cy="365125"/>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AE199AE-3376-8640-B516-82DFC9D42671}" type="datetime1">
              <a:rPr lang="en-US" smtClean="0"/>
              <a:pPr/>
              <a:t>10/29/23</a:t>
            </a:fld>
            <a:endParaRPr lang="en-US"/>
          </a:p>
        </p:txBody>
      </p:sp>
      <p:sp>
        <p:nvSpPr>
          <p:cNvPr id="5" name="Footer Placeholder 4">
            <a:extLst>
              <a:ext uri="{FF2B5EF4-FFF2-40B4-BE49-F238E27FC236}">
                <a16:creationId xmlns:a16="http://schemas.microsoft.com/office/drawing/2014/main" id="{421F933E-0FC9-4B54-BFD0-97D1FF886BE3}"/>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56th IEEE/ACM International Symposium on Microarchitecture</a:t>
            </a:r>
          </a:p>
        </p:txBody>
      </p:sp>
      <p:sp>
        <p:nvSpPr>
          <p:cNvPr id="6" name="Slide Number Placeholder 5">
            <a:extLst>
              <a:ext uri="{FF2B5EF4-FFF2-40B4-BE49-F238E27FC236}">
                <a16:creationId xmlns:a16="http://schemas.microsoft.com/office/drawing/2014/main" id="{38C0B729-9526-407D-8F10-99C9E975C87A}"/>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333401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55A6-FAF3-4BE9-A37C-59CF4F787AF3}"/>
              </a:ext>
            </a:extLst>
          </p:cNvPr>
          <p:cNvSpPr>
            <a:spLocks noGrp="1"/>
          </p:cNvSpPr>
          <p:nvPr>
            <p:ph type="title" orient="vert"/>
          </p:nvPr>
        </p:nvSpPr>
        <p:spPr>
          <a:xfrm>
            <a:off x="8724900" y="365125"/>
            <a:ext cx="2628900" cy="5811838"/>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42B86473-0AD6-4D39-B2B0-835D14E5C8ED}"/>
              </a:ext>
            </a:extLst>
          </p:cNvPr>
          <p:cNvSpPr>
            <a:spLocks noGrp="1"/>
          </p:cNvSpPr>
          <p:nvPr>
            <p:ph type="body" orient="vert" idx="1"/>
          </p:nvPr>
        </p:nvSpPr>
        <p:spPr>
          <a:xfrm>
            <a:off x="838200" y="365125"/>
            <a:ext cx="7734300" cy="5811838"/>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915C4-FB27-487A-90E4-D093092F6F65}"/>
              </a:ext>
            </a:extLst>
          </p:cNvPr>
          <p:cNvSpPr>
            <a:spLocks noGrp="1"/>
          </p:cNvSpPr>
          <p:nvPr>
            <p:ph type="dt" sz="half" idx="10"/>
          </p:nvPr>
        </p:nvSpPr>
        <p:spPr>
          <a:xfrm>
            <a:off x="838200" y="6428920"/>
            <a:ext cx="2743200" cy="365125"/>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0D6FCF2F-36B0-8F41-A6C6-C9C039A0CE3C}" type="datetime1">
              <a:rPr lang="en-US" smtClean="0"/>
              <a:pPr/>
              <a:t>10/29/23</a:t>
            </a:fld>
            <a:endParaRPr lang="en-US"/>
          </a:p>
        </p:txBody>
      </p:sp>
      <p:sp>
        <p:nvSpPr>
          <p:cNvPr id="5" name="Footer Placeholder 4">
            <a:extLst>
              <a:ext uri="{FF2B5EF4-FFF2-40B4-BE49-F238E27FC236}">
                <a16:creationId xmlns:a16="http://schemas.microsoft.com/office/drawing/2014/main" id="{8E34D677-D105-4ED0-A942-D21422C277B2}"/>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56th IEEE/ACM International Symposium on Microarchitecture</a:t>
            </a:r>
          </a:p>
        </p:txBody>
      </p:sp>
      <p:sp>
        <p:nvSpPr>
          <p:cNvPr id="6" name="Slide Number Placeholder 5">
            <a:extLst>
              <a:ext uri="{FF2B5EF4-FFF2-40B4-BE49-F238E27FC236}">
                <a16:creationId xmlns:a16="http://schemas.microsoft.com/office/drawing/2014/main" id="{8EBFDCB1-D22E-48E5-A21B-15DE48B180D4}"/>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222132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DC68-6205-4502-A7A8-63F842BBF1FA}"/>
              </a:ext>
            </a:extLst>
          </p:cNvPr>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5D4D970-7EF1-4706-AC83-D2664FCEF923}"/>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503D562-C030-4961-842C-8EA73EF493A5}"/>
              </a:ext>
            </a:extLst>
          </p:cNvPr>
          <p:cNvSpPr>
            <a:spLocks noGrp="1"/>
          </p:cNvSpPr>
          <p:nvPr>
            <p:ph type="dt" sz="half" idx="10"/>
          </p:nvPr>
        </p:nvSpPr>
        <p:spPr>
          <a:xfrm>
            <a:off x="838200" y="6428920"/>
            <a:ext cx="2743200" cy="365125"/>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093270C-3D48-6F4C-962E-E9C40794EA4F}" type="datetime1">
              <a:rPr lang="en-US" smtClean="0"/>
              <a:pPr/>
              <a:t>10/29/23</a:t>
            </a:fld>
            <a:endParaRPr lang="en-US" dirty="0"/>
          </a:p>
        </p:txBody>
      </p:sp>
      <p:sp>
        <p:nvSpPr>
          <p:cNvPr id="5" name="Footer Placeholder 4">
            <a:extLst>
              <a:ext uri="{FF2B5EF4-FFF2-40B4-BE49-F238E27FC236}">
                <a16:creationId xmlns:a16="http://schemas.microsoft.com/office/drawing/2014/main" id="{91181B88-B90B-459B-8B19-DEE21BCA7CF9}"/>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56th IEEE/ACM International Symposium on Microarchitecture</a:t>
            </a:r>
          </a:p>
        </p:txBody>
      </p:sp>
      <p:sp>
        <p:nvSpPr>
          <p:cNvPr id="6" name="Slide Number Placeholder 5">
            <a:extLst>
              <a:ext uri="{FF2B5EF4-FFF2-40B4-BE49-F238E27FC236}">
                <a16:creationId xmlns:a16="http://schemas.microsoft.com/office/drawing/2014/main" id="{758DDE5D-0768-4260-8A7F-333A0F0652A3}"/>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dirty="0"/>
          </a:p>
        </p:txBody>
      </p:sp>
    </p:spTree>
    <p:extLst>
      <p:ext uri="{BB962C8B-B14F-4D97-AF65-F5344CB8AC3E}">
        <p14:creationId xmlns:p14="http://schemas.microsoft.com/office/powerpoint/2010/main" val="387418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210CF-FE50-469A-AB7A-B85714EDEA99}"/>
              </a:ext>
            </a:extLst>
          </p:cNvPr>
          <p:cNvSpPr>
            <a:spLocks noGrp="1"/>
          </p:cNvSpPr>
          <p:nvPr>
            <p:ph type="title"/>
          </p:nvPr>
        </p:nvSpPr>
        <p:spPr>
          <a:xfrm>
            <a:off x="831850" y="1709738"/>
            <a:ext cx="10515600" cy="2852737"/>
          </a:xfrm>
        </p:spPr>
        <p:txBody>
          <a:bodyPr anchor="b"/>
          <a:lstStyle>
            <a:lvl1pPr>
              <a:defRPr sz="60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72185DB-C605-409F-BBE6-4AD52BACA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151C01-A12D-455F-8119-FF95D9B2920D}"/>
              </a:ext>
            </a:extLst>
          </p:cNvPr>
          <p:cNvSpPr>
            <a:spLocks noGrp="1"/>
          </p:cNvSpPr>
          <p:nvPr>
            <p:ph type="dt" sz="half" idx="10"/>
          </p:nvPr>
        </p:nvSpPr>
        <p:spPr>
          <a:xfrm>
            <a:off x="838200" y="6428920"/>
            <a:ext cx="2743200" cy="365125"/>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1A7187F1-171C-9241-ABFF-3D7BE69A9CEE}" type="datetime1">
              <a:rPr lang="en-US" smtClean="0"/>
              <a:pPr/>
              <a:t>10/29/23</a:t>
            </a:fld>
            <a:endParaRPr lang="en-US"/>
          </a:p>
        </p:txBody>
      </p:sp>
      <p:sp>
        <p:nvSpPr>
          <p:cNvPr id="5" name="Footer Placeholder 4">
            <a:extLst>
              <a:ext uri="{FF2B5EF4-FFF2-40B4-BE49-F238E27FC236}">
                <a16:creationId xmlns:a16="http://schemas.microsoft.com/office/drawing/2014/main" id="{612A2BDD-5B99-4C1E-A4E1-1CD814FE9C2E}"/>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56th IEEE/ACM International Symposium on Microarchitecture</a:t>
            </a:r>
          </a:p>
        </p:txBody>
      </p:sp>
      <p:sp>
        <p:nvSpPr>
          <p:cNvPr id="6" name="Slide Number Placeholder 5">
            <a:extLst>
              <a:ext uri="{FF2B5EF4-FFF2-40B4-BE49-F238E27FC236}">
                <a16:creationId xmlns:a16="http://schemas.microsoft.com/office/drawing/2014/main" id="{FF486B77-9E01-43B9-BEB7-9B29FCAF17EA}"/>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53793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3A2A-72AE-4BAC-BBAA-33C95D2FAB4C}"/>
              </a:ext>
            </a:extLst>
          </p:cNvPr>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EBD40DA-F5D5-40E1-B009-3B29D570FE64}"/>
              </a:ext>
            </a:extLst>
          </p:cNvPr>
          <p:cNvSpPr>
            <a:spLocks noGrp="1"/>
          </p:cNvSpPr>
          <p:nvPr>
            <p:ph sz="half" idx="1"/>
          </p:nvPr>
        </p:nvSpPr>
        <p:spPr>
          <a:xfrm>
            <a:off x="838200" y="1825625"/>
            <a:ext cx="51816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259A82D-08B7-49E6-B49F-F59A9E0897CA}"/>
              </a:ext>
            </a:extLst>
          </p:cNvPr>
          <p:cNvSpPr>
            <a:spLocks noGrp="1"/>
          </p:cNvSpPr>
          <p:nvPr>
            <p:ph sz="half" idx="2"/>
          </p:nvPr>
        </p:nvSpPr>
        <p:spPr>
          <a:xfrm>
            <a:off x="6172200" y="1825625"/>
            <a:ext cx="51816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50DB14-CCF5-410D-B0B6-80BDF153D94B}"/>
              </a:ext>
            </a:extLst>
          </p:cNvPr>
          <p:cNvSpPr>
            <a:spLocks noGrp="1"/>
          </p:cNvSpPr>
          <p:nvPr>
            <p:ph type="dt" sz="half" idx="10"/>
          </p:nvPr>
        </p:nvSpPr>
        <p:spPr>
          <a:xfrm>
            <a:off x="838200" y="6428920"/>
            <a:ext cx="2743200" cy="365125"/>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4B218C31-088E-6D4B-BFBA-13C245D6832C}" type="datetime1">
              <a:rPr lang="en-US" smtClean="0"/>
              <a:pPr/>
              <a:t>10/29/23</a:t>
            </a:fld>
            <a:endParaRPr lang="en-US"/>
          </a:p>
        </p:txBody>
      </p:sp>
      <p:sp>
        <p:nvSpPr>
          <p:cNvPr id="6" name="Footer Placeholder 5">
            <a:extLst>
              <a:ext uri="{FF2B5EF4-FFF2-40B4-BE49-F238E27FC236}">
                <a16:creationId xmlns:a16="http://schemas.microsoft.com/office/drawing/2014/main" id="{BB16A00E-E025-4DB1-B985-E3F335C6ACD9}"/>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56th IEEE/ACM International Symposium on Microarchitecture</a:t>
            </a:r>
          </a:p>
        </p:txBody>
      </p:sp>
      <p:sp>
        <p:nvSpPr>
          <p:cNvPr id="7" name="Slide Number Placeholder 6">
            <a:extLst>
              <a:ext uri="{FF2B5EF4-FFF2-40B4-BE49-F238E27FC236}">
                <a16:creationId xmlns:a16="http://schemas.microsoft.com/office/drawing/2014/main" id="{BFA94FAB-B093-47EB-87F3-0A82A6A168B6}"/>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30555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0F7B-BE85-4746-AD74-E3F420E20793}"/>
              </a:ext>
            </a:extLst>
          </p:cNvPr>
          <p:cNvSpPr>
            <a:spLocks noGrp="1"/>
          </p:cNvSpPr>
          <p:nvPr>
            <p:ph type="title"/>
          </p:nvPr>
        </p:nvSpPr>
        <p:spPr>
          <a:xfrm>
            <a:off x="839788" y="365125"/>
            <a:ext cx="10515600" cy="13255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54AC7080-BCDF-437E-BBDF-F765E34F3903}"/>
              </a:ext>
            </a:extLst>
          </p:cNvPr>
          <p:cNvSpPr>
            <a:spLocks noGrp="1"/>
          </p:cNvSpPr>
          <p:nvPr>
            <p:ph type="body" idx="1"/>
          </p:nvPr>
        </p:nvSpPr>
        <p:spPr>
          <a:xfrm>
            <a:off x="839788" y="1681163"/>
            <a:ext cx="51577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74060-5742-42A4-8A1D-B0D210A12A6F}"/>
              </a:ext>
            </a:extLst>
          </p:cNvPr>
          <p:cNvSpPr>
            <a:spLocks noGrp="1"/>
          </p:cNvSpPr>
          <p:nvPr>
            <p:ph sz="half" idx="2"/>
          </p:nvPr>
        </p:nvSpPr>
        <p:spPr>
          <a:xfrm>
            <a:off x="839788" y="2505075"/>
            <a:ext cx="5157787"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99FF7-DBAF-4015-9C12-8AA8C947AF49}"/>
              </a:ext>
            </a:extLst>
          </p:cNvPr>
          <p:cNvSpPr>
            <a:spLocks noGrp="1"/>
          </p:cNvSpPr>
          <p:nvPr>
            <p:ph type="body" sz="quarter" idx="3"/>
          </p:nvPr>
        </p:nvSpPr>
        <p:spPr>
          <a:xfrm>
            <a:off x="6172200" y="1681163"/>
            <a:ext cx="5183188"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0EAA7-13B5-44BA-9E10-0566E4B09E7A}"/>
              </a:ext>
            </a:extLst>
          </p:cNvPr>
          <p:cNvSpPr>
            <a:spLocks noGrp="1"/>
          </p:cNvSpPr>
          <p:nvPr>
            <p:ph sz="quarter" idx="4"/>
          </p:nvPr>
        </p:nvSpPr>
        <p:spPr>
          <a:xfrm>
            <a:off x="6172200" y="2505075"/>
            <a:ext cx="5183188"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FCE263-3411-4B10-8D0B-8BE07342404A}"/>
              </a:ext>
            </a:extLst>
          </p:cNvPr>
          <p:cNvSpPr>
            <a:spLocks noGrp="1"/>
          </p:cNvSpPr>
          <p:nvPr>
            <p:ph type="dt" sz="half" idx="10"/>
          </p:nvPr>
        </p:nvSpPr>
        <p:spPr>
          <a:xfrm>
            <a:off x="838200" y="6428920"/>
            <a:ext cx="2743200" cy="365125"/>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CB0A49B1-EDEB-B040-95AC-29834C20B0CF}" type="datetime1">
              <a:rPr lang="en-US" smtClean="0"/>
              <a:pPr/>
              <a:t>10/29/23</a:t>
            </a:fld>
            <a:endParaRPr lang="en-US"/>
          </a:p>
        </p:txBody>
      </p:sp>
      <p:sp>
        <p:nvSpPr>
          <p:cNvPr id="8" name="Footer Placeholder 7">
            <a:extLst>
              <a:ext uri="{FF2B5EF4-FFF2-40B4-BE49-F238E27FC236}">
                <a16:creationId xmlns:a16="http://schemas.microsoft.com/office/drawing/2014/main" id="{33E61381-30B5-4A98-B8CA-70B852FAFE95}"/>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56th IEEE/ACM International Symposium on Microarchitecture</a:t>
            </a:r>
          </a:p>
        </p:txBody>
      </p:sp>
      <p:sp>
        <p:nvSpPr>
          <p:cNvPr id="9" name="Slide Number Placeholder 8">
            <a:extLst>
              <a:ext uri="{FF2B5EF4-FFF2-40B4-BE49-F238E27FC236}">
                <a16:creationId xmlns:a16="http://schemas.microsoft.com/office/drawing/2014/main" id="{63AEE641-7B6C-450E-BE45-94940B9397DE}"/>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19581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8933-F905-4D80-9EE4-49C63987E28B}"/>
              </a:ext>
            </a:extLst>
          </p:cNvPr>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1C737299-DEF4-419D-8608-04B91314D049}"/>
              </a:ext>
            </a:extLst>
          </p:cNvPr>
          <p:cNvSpPr>
            <a:spLocks noGrp="1"/>
          </p:cNvSpPr>
          <p:nvPr>
            <p:ph type="dt" sz="half" idx="10"/>
          </p:nvPr>
        </p:nvSpPr>
        <p:spPr>
          <a:xfrm>
            <a:off x="838200" y="6428920"/>
            <a:ext cx="2743200" cy="365125"/>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C295963-D273-C74D-834B-A797EF15DAAA}" type="datetime1">
              <a:rPr lang="en-US" smtClean="0"/>
              <a:pPr/>
              <a:t>10/29/23</a:t>
            </a:fld>
            <a:endParaRPr lang="en-US"/>
          </a:p>
        </p:txBody>
      </p:sp>
      <p:sp>
        <p:nvSpPr>
          <p:cNvPr id="4" name="Footer Placeholder 3">
            <a:extLst>
              <a:ext uri="{FF2B5EF4-FFF2-40B4-BE49-F238E27FC236}">
                <a16:creationId xmlns:a16="http://schemas.microsoft.com/office/drawing/2014/main" id="{7246AE54-C0F9-4C1B-9845-2A7D3EC14248}"/>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56th IEEE/ACM International Symposium on Microarchitecture</a:t>
            </a:r>
          </a:p>
        </p:txBody>
      </p:sp>
      <p:sp>
        <p:nvSpPr>
          <p:cNvPr id="5" name="Slide Number Placeholder 4">
            <a:extLst>
              <a:ext uri="{FF2B5EF4-FFF2-40B4-BE49-F238E27FC236}">
                <a16:creationId xmlns:a16="http://schemas.microsoft.com/office/drawing/2014/main" id="{40D961F2-377A-4F39-B67B-E22267490826}"/>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53699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75B88-56CF-4F8D-8379-E24EFDDC3BD5}"/>
              </a:ext>
            </a:extLst>
          </p:cNvPr>
          <p:cNvSpPr>
            <a:spLocks noGrp="1"/>
          </p:cNvSpPr>
          <p:nvPr>
            <p:ph type="dt" sz="half" idx="10"/>
          </p:nvPr>
        </p:nvSpPr>
        <p:spPr>
          <a:xfrm>
            <a:off x="838200" y="6428920"/>
            <a:ext cx="2743200" cy="365125"/>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DE89BEC8-4E80-B54C-B5C3-DC618F8706E7}" type="datetime1">
              <a:rPr lang="en-US" smtClean="0"/>
              <a:pPr/>
              <a:t>10/29/23</a:t>
            </a:fld>
            <a:endParaRPr lang="en-US"/>
          </a:p>
        </p:txBody>
      </p:sp>
      <p:sp>
        <p:nvSpPr>
          <p:cNvPr id="3" name="Footer Placeholder 2">
            <a:extLst>
              <a:ext uri="{FF2B5EF4-FFF2-40B4-BE49-F238E27FC236}">
                <a16:creationId xmlns:a16="http://schemas.microsoft.com/office/drawing/2014/main" id="{4993F9BA-82AB-42A9-AF59-2AED077AB441}"/>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56th IEEE/ACM International Symposium on Microarchitecture</a:t>
            </a:r>
          </a:p>
        </p:txBody>
      </p:sp>
      <p:sp>
        <p:nvSpPr>
          <p:cNvPr id="4" name="Slide Number Placeholder 3">
            <a:extLst>
              <a:ext uri="{FF2B5EF4-FFF2-40B4-BE49-F238E27FC236}">
                <a16:creationId xmlns:a16="http://schemas.microsoft.com/office/drawing/2014/main" id="{918FB4E3-0397-47A4-BCF7-B53B2E59B77D}"/>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301680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FEAC-54FA-4FB0-853B-0FA8D69C8509}"/>
              </a:ext>
            </a:extLst>
          </p:cNvPr>
          <p:cNvSpPr>
            <a:spLocks noGrp="1"/>
          </p:cNvSpPr>
          <p:nvPr>
            <p:ph type="title"/>
          </p:nvPr>
        </p:nvSpPr>
        <p:spPr>
          <a:xfrm>
            <a:off x="839788" y="457200"/>
            <a:ext cx="3932237" cy="1600200"/>
          </a:xfrm>
        </p:spPr>
        <p:txBody>
          <a:bodyPr anchor="b"/>
          <a:lstStyle>
            <a:lvl1pPr>
              <a:defRPr sz="32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523592-3480-42BB-97C3-2F5D2A8086BC}"/>
              </a:ext>
            </a:extLst>
          </p:cNvPr>
          <p:cNvSpPr>
            <a:spLocks noGrp="1"/>
          </p:cNvSpPr>
          <p:nvPr>
            <p:ph idx="1"/>
          </p:nvPr>
        </p:nvSpPr>
        <p:spPr>
          <a:xfrm>
            <a:off x="5183188" y="987425"/>
            <a:ext cx="6172200" cy="4873625"/>
          </a:xfrm>
        </p:spPr>
        <p:txBody>
          <a:bodyPr/>
          <a:lstStyle>
            <a:lvl1pPr>
              <a:defRPr sz="3200">
                <a:latin typeface="Tahoma" panose="020B0604030504040204" pitchFamily="34" charset="0"/>
                <a:ea typeface="Tahoma" panose="020B0604030504040204" pitchFamily="34" charset="0"/>
                <a:cs typeface="Tahoma" panose="020B0604030504040204" pitchFamily="34" charset="0"/>
              </a:defRPr>
            </a:lvl1pPr>
            <a:lvl2pPr>
              <a:defRPr sz="2800">
                <a:latin typeface="Tahoma" panose="020B0604030504040204" pitchFamily="34" charset="0"/>
                <a:ea typeface="Tahoma" panose="020B0604030504040204" pitchFamily="34" charset="0"/>
                <a:cs typeface="Tahoma" panose="020B0604030504040204" pitchFamily="34" charset="0"/>
              </a:defRPr>
            </a:lvl2pPr>
            <a:lvl3pPr>
              <a:defRPr sz="24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E4EA90-225D-4D54-8CA5-021A0B66118A}"/>
              </a:ext>
            </a:extLst>
          </p:cNvPr>
          <p:cNvSpPr>
            <a:spLocks noGrp="1"/>
          </p:cNvSpPr>
          <p:nvPr>
            <p:ph type="body" sz="half" idx="2"/>
          </p:nvPr>
        </p:nvSpPr>
        <p:spPr>
          <a:xfrm>
            <a:off x="839788" y="2057400"/>
            <a:ext cx="3932237" cy="3811588"/>
          </a:xfrm>
        </p:spPr>
        <p:txBody>
          <a:bodyPr/>
          <a:lstStyle>
            <a:lvl1pPr marL="0" indent="0">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DC463-B8EA-4904-911F-E5959762FEBA}"/>
              </a:ext>
            </a:extLst>
          </p:cNvPr>
          <p:cNvSpPr>
            <a:spLocks noGrp="1"/>
          </p:cNvSpPr>
          <p:nvPr>
            <p:ph type="dt" sz="half" idx="10"/>
          </p:nvPr>
        </p:nvSpPr>
        <p:spPr>
          <a:xfrm>
            <a:off x="838200" y="6428920"/>
            <a:ext cx="2743200" cy="365125"/>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A0A0740-E193-834C-8237-53BE815BDD2D}" type="datetime1">
              <a:rPr lang="en-US" smtClean="0"/>
              <a:pPr/>
              <a:t>10/29/23</a:t>
            </a:fld>
            <a:endParaRPr lang="en-US"/>
          </a:p>
        </p:txBody>
      </p:sp>
      <p:sp>
        <p:nvSpPr>
          <p:cNvPr id="6" name="Footer Placeholder 5">
            <a:extLst>
              <a:ext uri="{FF2B5EF4-FFF2-40B4-BE49-F238E27FC236}">
                <a16:creationId xmlns:a16="http://schemas.microsoft.com/office/drawing/2014/main" id="{E5819993-C114-4E31-8438-AC75A5F3DEA0}"/>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56th IEEE/ACM International Symposium on Microarchitecture</a:t>
            </a:r>
          </a:p>
        </p:txBody>
      </p:sp>
      <p:sp>
        <p:nvSpPr>
          <p:cNvPr id="7" name="Slide Number Placeholder 6">
            <a:extLst>
              <a:ext uri="{FF2B5EF4-FFF2-40B4-BE49-F238E27FC236}">
                <a16:creationId xmlns:a16="http://schemas.microsoft.com/office/drawing/2014/main" id="{EE2FDAF4-6D20-4F8D-B184-763FEAD91B30}"/>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98757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D723-8061-4138-900A-3E3A07B3CD0E}"/>
              </a:ext>
            </a:extLst>
          </p:cNvPr>
          <p:cNvSpPr>
            <a:spLocks noGrp="1"/>
          </p:cNvSpPr>
          <p:nvPr>
            <p:ph type="title"/>
          </p:nvPr>
        </p:nvSpPr>
        <p:spPr>
          <a:xfrm>
            <a:off x="839788" y="457200"/>
            <a:ext cx="3932237" cy="1600200"/>
          </a:xfrm>
        </p:spPr>
        <p:txBody>
          <a:bodyPr anchor="b"/>
          <a:lstStyle>
            <a:lvl1pPr>
              <a:defRPr sz="32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EB06B69-2167-4BD6-96C4-D9B6DEA390E5}"/>
              </a:ext>
            </a:extLst>
          </p:cNvPr>
          <p:cNvSpPr>
            <a:spLocks noGrp="1"/>
          </p:cNvSpPr>
          <p:nvPr>
            <p:ph type="pic" idx="1"/>
          </p:nvPr>
        </p:nvSpPr>
        <p:spPr>
          <a:xfrm>
            <a:off x="5183188" y="987425"/>
            <a:ext cx="6172200" cy="4873625"/>
          </a:xfrm>
        </p:spPr>
        <p:txBody>
          <a:bodyPr/>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A6404E-3D2A-49E6-9BC7-0318662F2107}"/>
              </a:ext>
            </a:extLst>
          </p:cNvPr>
          <p:cNvSpPr>
            <a:spLocks noGrp="1"/>
          </p:cNvSpPr>
          <p:nvPr>
            <p:ph type="body" sz="half" idx="2"/>
          </p:nvPr>
        </p:nvSpPr>
        <p:spPr>
          <a:xfrm>
            <a:off x="839788" y="2057400"/>
            <a:ext cx="3932237" cy="3811588"/>
          </a:xfrm>
        </p:spPr>
        <p:txBody>
          <a:bodyPr/>
          <a:lstStyle>
            <a:lvl1pPr marL="0" indent="0">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EA6DD2-E767-4900-9035-E1C5EDD9360D}"/>
              </a:ext>
            </a:extLst>
          </p:cNvPr>
          <p:cNvSpPr>
            <a:spLocks noGrp="1"/>
          </p:cNvSpPr>
          <p:nvPr>
            <p:ph type="dt" sz="half" idx="10"/>
          </p:nvPr>
        </p:nvSpPr>
        <p:spPr>
          <a:xfrm>
            <a:off x="838200" y="6428920"/>
            <a:ext cx="2743200" cy="365125"/>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FA441-E6E7-4345-B215-7061511BC43B}" type="datetime1">
              <a:rPr lang="en-US" smtClean="0"/>
              <a:pPr/>
              <a:t>10/29/23</a:t>
            </a:fld>
            <a:endParaRPr lang="en-US"/>
          </a:p>
        </p:txBody>
      </p:sp>
      <p:sp>
        <p:nvSpPr>
          <p:cNvPr id="6" name="Footer Placeholder 5">
            <a:extLst>
              <a:ext uri="{FF2B5EF4-FFF2-40B4-BE49-F238E27FC236}">
                <a16:creationId xmlns:a16="http://schemas.microsoft.com/office/drawing/2014/main" id="{8BBE4B98-B99D-4128-BA63-4E542CA27364}"/>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56th IEEE/ACM International Symposium on Microarchitecture</a:t>
            </a:r>
          </a:p>
        </p:txBody>
      </p:sp>
      <p:sp>
        <p:nvSpPr>
          <p:cNvPr id="7" name="Slide Number Placeholder 6">
            <a:extLst>
              <a:ext uri="{FF2B5EF4-FFF2-40B4-BE49-F238E27FC236}">
                <a16:creationId xmlns:a16="http://schemas.microsoft.com/office/drawing/2014/main" id="{19E4C372-88B0-4F92-92FF-2F817BCA2179}"/>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292854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F1B123-0E00-4ED4-BF7B-7ADCD0F7CE25}"/>
              </a:ext>
            </a:extLst>
          </p:cNvPr>
          <p:cNvSpPr>
            <a:spLocks noGrp="1"/>
          </p:cNvSpPr>
          <p:nvPr>
            <p:ph type="title"/>
          </p:nvPr>
        </p:nvSpPr>
        <p:spPr>
          <a:xfrm>
            <a:off x="41728" y="138234"/>
            <a:ext cx="9655629" cy="6941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C17CB4F-A1FB-432E-8F71-B9CAF85F174C}"/>
              </a:ext>
            </a:extLst>
          </p:cNvPr>
          <p:cNvSpPr>
            <a:spLocks noGrp="1"/>
          </p:cNvSpPr>
          <p:nvPr>
            <p:ph type="body" idx="1"/>
          </p:nvPr>
        </p:nvSpPr>
        <p:spPr>
          <a:xfrm>
            <a:off x="41728" y="960903"/>
            <a:ext cx="12147731" cy="53040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BE0CE5C-152A-41F9-B8BB-A80152DBDDCA}"/>
              </a:ext>
            </a:extLst>
          </p:cNvPr>
          <p:cNvSpPr>
            <a:spLocks noGrp="1"/>
          </p:cNvSpPr>
          <p:nvPr>
            <p:ph type="ftr" sz="quarter" idx="3"/>
          </p:nvPr>
        </p:nvSpPr>
        <p:spPr>
          <a:xfrm>
            <a:off x="3779520" y="6373548"/>
            <a:ext cx="4373880" cy="42049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dirty="0"/>
              <a:t>56th IEEE/ACM International Symposium on Microarchitecture</a:t>
            </a:r>
          </a:p>
        </p:txBody>
      </p:sp>
      <p:sp>
        <p:nvSpPr>
          <p:cNvPr id="6" name="Slide Number Placeholder 5">
            <a:extLst>
              <a:ext uri="{FF2B5EF4-FFF2-40B4-BE49-F238E27FC236}">
                <a16:creationId xmlns:a16="http://schemas.microsoft.com/office/drawing/2014/main" id="{FC41B0C6-20AA-4E8A-BBBD-1E089AAF7A01}"/>
              </a:ext>
            </a:extLst>
          </p:cNvPr>
          <p:cNvSpPr>
            <a:spLocks noGrp="1"/>
          </p:cNvSpPr>
          <p:nvPr>
            <p:ph type="sldNum" sz="quarter" idx="4"/>
          </p:nvPr>
        </p:nvSpPr>
        <p:spPr>
          <a:xfrm>
            <a:off x="8610600" y="6428920"/>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EF5F9A7-FFD9-4159-A58F-AE73538ED447}" type="slidenum">
              <a:rPr lang="en-US" smtClean="0"/>
              <a:pPr/>
              <a:t>‹#›</a:t>
            </a:fld>
            <a:endParaRPr lang="en-US" dirty="0"/>
          </a:p>
        </p:txBody>
      </p:sp>
      <p:sp>
        <p:nvSpPr>
          <p:cNvPr id="7" name="object 7" descr="Purdue University Logo" title="Purdue University Logo">
            <a:extLst>
              <a:ext uri="{FF2B5EF4-FFF2-40B4-BE49-F238E27FC236}">
                <a16:creationId xmlns:a16="http://schemas.microsoft.com/office/drawing/2014/main" id="{C8B78A54-7187-40F3-B3A1-A1F6EBBB1584}"/>
              </a:ext>
            </a:extLst>
          </p:cNvPr>
          <p:cNvSpPr/>
          <p:nvPr userDrawn="1"/>
        </p:nvSpPr>
        <p:spPr>
          <a:xfrm>
            <a:off x="71999" y="6362167"/>
            <a:ext cx="1575904" cy="470673"/>
          </a:xfrm>
          <a:prstGeom prst="rect">
            <a:avLst/>
          </a:prstGeom>
          <a:blipFill>
            <a:blip r:embed="rId13" cstate="print"/>
            <a:stretch>
              <a:fillRect/>
            </a:stretch>
          </a:blipFill>
        </p:spPr>
        <p:txBody>
          <a:bodyPr wrap="square" lIns="0" tIns="0" rIns="0" bIns="0" rtlCol="0"/>
          <a:lstStyle/>
          <a:p>
            <a:endParaRPr/>
          </a:p>
        </p:txBody>
      </p:sp>
      <p:sp>
        <p:nvSpPr>
          <p:cNvPr id="11" name="object 95">
            <a:extLst>
              <a:ext uri="{FF2B5EF4-FFF2-40B4-BE49-F238E27FC236}">
                <a16:creationId xmlns:a16="http://schemas.microsoft.com/office/drawing/2014/main" id="{3A04983A-3BE9-4191-9A56-37CD35078BF5}"/>
              </a:ext>
            </a:extLst>
          </p:cNvPr>
          <p:cNvSpPr/>
          <p:nvPr userDrawn="1"/>
        </p:nvSpPr>
        <p:spPr>
          <a:xfrm>
            <a:off x="-2541" y="6310084"/>
            <a:ext cx="12192000" cy="18288"/>
          </a:xfrm>
          <a:custGeom>
            <a:avLst/>
            <a:gdLst/>
            <a:ahLst/>
            <a:cxnLst/>
            <a:rect l="l" t="t" r="r" b="b"/>
            <a:pathLst>
              <a:path w="9144000" h="73659">
                <a:moveTo>
                  <a:pt x="0" y="73151"/>
                </a:moveTo>
                <a:lnTo>
                  <a:pt x="9144000" y="73151"/>
                </a:lnTo>
                <a:lnTo>
                  <a:pt x="9144000" y="0"/>
                </a:lnTo>
                <a:lnTo>
                  <a:pt x="0" y="0"/>
                </a:lnTo>
                <a:lnTo>
                  <a:pt x="0" y="73151"/>
                </a:lnTo>
                <a:close/>
              </a:path>
            </a:pathLst>
          </a:custGeom>
          <a:solidFill>
            <a:srgbClr val="231F20"/>
          </a:solidFill>
        </p:spPr>
        <p:txBody>
          <a:bodyPr wrap="square" lIns="0" tIns="0" rIns="0" bIns="0" rtlCol="0"/>
          <a:lstStyle/>
          <a:p>
            <a:endParaRPr sz="1800"/>
          </a:p>
        </p:txBody>
      </p:sp>
    </p:spTree>
    <p:extLst>
      <p:ext uri="{BB962C8B-B14F-4D97-AF65-F5344CB8AC3E}">
        <p14:creationId xmlns:p14="http://schemas.microsoft.com/office/powerpoint/2010/main" val="1718710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C4495BB6-3D0B-DDD6-130B-F36F457666A0}"/>
              </a:ext>
            </a:extLst>
          </p:cNvPr>
          <p:cNvSpPr>
            <a:spLocks noGrp="1"/>
          </p:cNvSpPr>
          <p:nvPr>
            <p:ph type="ftr" sz="quarter" idx="11"/>
          </p:nvPr>
        </p:nvSpPr>
        <p:spPr/>
        <p:txBody>
          <a:bodyPr/>
          <a:lstStyle/>
          <a:p>
            <a:r>
              <a:rPr lang="en-US"/>
              <a:t>56th IEEE/ACM International Symposium on Microarchitecture</a:t>
            </a:r>
            <a:endParaRPr lang="en-US" dirty="0"/>
          </a:p>
        </p:txBody>
      </p:sp>
      <p:sp>
        <p:nvSpPr>
          <p:cNvPr id="6" name="灯片编号占位符 5">
            <a:extLst>
              <a:ext uri="{FF2B5EF4-FFF2-40B4-BE49-F238E27FC236}">
                <a16:creationId xmlns:a16="http://schemas.microsoft.com/office/drawing/2014/main" id="{D800D047-E091-82E8-6E6E-800FEB88EC0F}"/>
              </a:ext>
            </a:extLst>
          </p:cNvPr>
          <p:cNvSpPr>
            <a:spLocks noGrp="1"/>
          </p:cNvSpPr>
          <p:nvPr>
            <p:ph type="sldNum" sz="quarter" idx="12"/>
          </p:nvPr>
        </p:nvSpPr>
        <p:spPr/>
        <p:txBody>
          <a:bodyPr/>
          <a:lstStyle/>
          <a:p>
            <a:fld id="{BEF5F9A7-FFD9-4159-A58F-AE73538ED447}" type="slidenum">
              <a:rPr lang="en-US" smtClean="0"/>
              <a:pPr/>
              <a:t>1</a:t>
            </a:fld>
            <a:endParaRPr lang="en-US"/>
          </a:p>
        </p:txBody>
      </p:sp>
      <p:sp>
        <p:nvSpPr>
          <p:cNvPr id="7" name="Title">
            <a:extLst>
              <a:ext uri="{FF2B5EF4-FFF2-40B4-BE49-F238E27FC236}">
                <a16:creationId xmlns:a16="http://schemas.microsoft.com/office/drawing/2014/main" id="{DB596EE5-F628-B4CB-1770-2BADD246323C}"/>
              </a:ext>
            </a:extLst>
          </p:cNvPr>
          <p:cNvSpPr txBox="1">
            <a:spLocks/>
          </p:cNvSpPr>
          <p:nvPr/>
        </p:nvSpPr>
        <p:spPr>
          <a:xfrm>
            <a:off x="319651" y="406781"/>
            <a:ext cx="11293618" cy="16406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defRPr/>
            </a:pPr>
            <a:r>
              <a:rPr lang="en-US" sz="4800" dirty="0" err="1">
                <a:solidFill>
                  <a:srgbClr val="2F2FD7"/>
                </a:solidFill>
              </a:rPr>
              <a:t>SweepCache</a:t>
            </a:r>
            <a:r>
              <a:rPr lang="en-US" sz="4800" dirty="0">
                <a:solidFill>
                  <a:srgbClr val="2F2FD7"/>
                </a:solidFill>
              </a:rPr>
              <a:t>: </a:t>
            </a:r>
          </a:p>
          <a:p>
            <a:pPr algn="ctr">
              <a:defRPr/>
            </a:pPr>
            <a:r>
              <a:rPr lang="en-US" sz="4800" dirty="0">
                <a:solidFill>
                  <a:srgbClr val="2F2FD7"/>
                </a:solidFill>
              </a:rPr>
              <a:t>I</a:t>
            </a:r>
            <a:r>
              <a:rPr lang="en-US" altLang="zh-CN" sz="4800" dirty="0">
                <a:solidFill>
                  <a:srgbClr val="2F2FD7"/>
                </a:solidFill>
              </a:rPr>
              <a:t>ntermittence-Aware Cache on the Cheap</a:t>
            </a:r>
            <a:endParaRPr lang="en-US" sz="4800" dirty="0">
              <a:solidFill>
                <a:srgbClr val="2F2FD7"/>
              </a:solidFill>
            </a:endParaRPr>
          </a:p>
        </p:txBody>
      </p:sp>
      <p:sp>
        <p:nvSpPr>
          <p:cNvPr id="8" name="Subtitle">
            <a:extLst>
              <a:ext uri="{FF2B5EF4-FFF2-40B4-BE49-F238E27FC236}">
                <a16:creationId xmlns:a16="http://schemas.microsoft.com/office/drawing/2014/main" id="{0B557493-55C6-1D08-763F-F948310A101A}"/>
              </a:ext>
            </a:extLst>
          </p:cNvPr>
          <p:cNvSpPr txBox="1">
            <a:spLocks noChangeArrowheads="1"/>
          </p:cNvSpPr>
          <p:nvPr/>
        </p:nvSpPr>
        <p:spPr>
          <a:xfrm>
            <a:off x="1335463" y="3283176"/>
            <a:ext cx="9322844" cy="1242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3200" b="1" i="1" u="sng"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Yuchen Zhou</a:t>
            </a:r>
            <a:r>
              <a:rPr lang="en-US" altLang="en-US" sz="3200" b="1" i="1" u="sng" baseline="300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1</a:t>
            </a:r>
            <a:r>
              <a:rPr lang="en-US" altLang="en-US" sz="3200" b="1" i="1" u="sng"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altLang="en-US" sz="3200" dirty="0" err="1">
                <a:latin typeface="Calibri" panose="020F0502020204030204" pitchFamily="34" charset="0"/>
                <a:ea typeface="Calibri" panose="020F0502020204030204" pitchFamily="34" charset="0"/>
                <a:cs typeface="Calibri" panose="020F0502020204030204" pitchFamily="34" charset="0"/>
              </a:rPr>
              <a:t>Jianping</a:t>
            </a:r>
            <a:r>
              <a:rPr lang="en-US" altLang="en-US" sz="3200" dirty="0">
                <a:latin typeface="Calibri" panose="020F0502020204030204" pitchFamily="34" charset="0"/>
                <a:ea typeface="Calibri" panose="020F0502020204030204" pitchFamily="34" charset="0"/>
                <a:cs typeface="Calibri" panose="020F0502020204030204" pitchFamily="34" charset="0"/>
              </a:rPr>
              <a:t> Zeng</a:t>
            </a:r>
            <a:r>
              <a:rPr lang="en-US" altLang="en-US" sz="3200" baseline="30000" dirty="0">
                <a:latin typeface="Calibri" panose="020F0502020204030204" pitchFamily="34" charset="0"/>
                <a:ea typeface="Calibri" panose="020F0502020204030204" pitchFamily="34" charset="0"/>
                <a:cs typeface="Calibri" panose="020F0502020204030204" pitchFamily="34" charset="0"/>
              </a:rPr>
              <a:t>1</a:t>
            </a:r>
            <a:r>
              <a:rPr lang="en-US" altLang="en-US" sz="3200" dirty="0">
                <a:latin typeface="Calibri" panose="020F0502020204030204" pitchFamily="34" charset="0"/>
                <a:ea typeface="Calibri" panose="020F0502020204030204" pitchFamily="34" charset="0"/>
                <a:cs typeface="Calibri" panose="020F0502020204030204" pitchFamily="34" charset="0"/>
              </a:rPr>
              <a:t>, </a:t>
            </a:r>
            <a:r>
              <a:rPr lang="en-US" altLang="en-US" sz="3200" dirty="0" err="1">
                <a:latin typeface="Calibri" panose="020F0502020204030204" pitchFamily="34" charset="0"/>
                <a:ea typeface="Calibri" panose="020F0502020204030204" pitchFamily="34" charset="0"/>
                <a:cs typeface="Calibri" panose="020F0502020204030204" pitchFamily="34" charset="0"/>
              </a:rPr>
              <a:t>Jungi</a:t>
            </a:r>
            <a:r>
              <a:rPr lang="en-US" altLang="en-US" sz="3200" dirty="0">
                <a:latin typeface="Calibri" panose="020F0502020204030204" pitchFamily="34" charset="0"/>
                <a:ea typeface="Calibri" panose="020F0502020204030204" pitchFamily="34" charset="0"/>
                <a:cs typeface="Calibri" panose="020F0502020204030204" pitchFamily="34" charset="0"/>
              </a:rPr>
              <a:t> Jeong</a:t>
            </a:r>
            <a:r>
              <a:rPr lang="en-US" altLang="en-US" sz="3200" baseline="30000" dirty="0">
                <a:latin typeface="Calibri" panose="020F0502020204030204" pitchFamily="34" charset="0"/>
                <a:ea typeface="Calibri" panose="020F0502020204030204" pitchFamily="34" charset="0"/>
                <a:cs typeface="Calibri" panose="020F0502020204030204" pitchFamily="34" charset="0"/>
              </a:rPr>
              <a:t>2</a:t>
            </a:r>
            <a:r>
              <a:rPr lang="en-US" altLang="en-US" sz="3200" dirty="0">
                <a:latin typeface="Calibri" panose="020F0502020204030204" pitchFamily="34" charset="0"/>
                <a:ea typeface="Calibri" panose="020F0502020204030204" pitchFamily="34" charset="0"/>
                <a:cs typeface="Calibri" panose="020F0502020204030204" pitchFamily="34" charset="0"/>
              </a:rPr>
              <a:t>, </a:t>
            </a:r>
          </a:p>
          <a:p>
            <a:pPr marL="0" indent="0" algn="ctr">
              <a:buNone/>
            </a:pPr>
            <a:r>
              <a:rPr lang="en-US" altLang="en-US" sz="3200" dirty="0" err="1">
                <a:latin typeface="Calibri" panose="020F0502020204030204" pitchFamily="34" charset="0"/>
                <a:ea typeface="Calibri" panose="020F0502020204030204" pitchFamily="34" charset="0"/>
                <a:cs typeface="Calibri" panose="020F0502020204030204" pitchFamily="34" charset="0"/>
              </a:rPr>
              <a:t>Jongouk</a:t>
            </a:r>
            <a:r>
              <a:rPr lang="en-US" altLang="en-US" sz="3200" dirty="0">
                <a:latin typeface="Calibri" panose="020F0502020204030204" pitchFamily="34" charset="0"/>
                <a:ea typeface="Calibri" panose="020F0502020204030204" pitchFamily="34" charset="0"/>
                <a:cs typeface="Calibri" panose="020F0502020204030204" pitchFamily="34" charset="0"/>
              </a:rPr>
              <a:t> Choi</a:t>
            </a:r>
            <a:r>
              <a:rPr lang="en-US" altLang="en-US" sz="3200" baseline="30000" dirty="0">
                <a:latin typeface="Calibri" panose="020F0502020204030204" pitchFamily="34" charset="0"/>
                <a:ea typeface="Calibri" panose="020F0502020204030204" pitchFamily="34" charset="0"/>
                <a:cs typeface="Calibri" panose="020F0502020204030204" pitchFamily="34" charset="0"/>
              </a:rPr>
              <a:t>3</a:t>
            </a:r>
            <a:r>
              <a:rPr lang="en-US" altLang="en-US" sz="3200" dirty="0">
                <a:latin typeface="Calibri" panose="020F0502020204030204" pitchFamily="34" charset="0"/>
                <a:ea typeface="Calibri" panose="020F0502020204030204" pitchFamily="34" charset="0"/>
                <a:cs typeface="Calibri" panose="020F0502020204030204" pitchFamily="34" charset="0"/>
              </a:rPr>
              <a:t>, </a:t>
            </a:r>
            <a:r>
              <a:rPr lang="en-US" altLang="en-US" sz="3200" dirty="0" err="1">
                <a:latin typeface="Calibri" panose="020F0502020204030204" pitchFamily="34" charset="0"/>
                <a:ea typeface="Calibri" panose="020F0502020204030204" pitchFamily="34" charset="0"/>
                <a:cs typeface="Calibri" panose="020F0502020204030204" pitchFamily="34" charset="0"/>
              </a:rPr>
              <a:t>Changhee</a:t>
            </a:r>
            <a:r>
              <a:rPr lang="en-US" altLang="en-US" sz="3200" dirty="0">
                <a:latin typeface="Calibri" panose="020F0502020204030204" pitchFamily="34" charset="0"/>
                <a:ea typeface="Calibri" panose="020F0502020204030204" pitchFamily="34" charset="0"/>
                <a:cs typeface="Calibri" panose="020F0502020204030204" pitchFamily="34" charset="0"/>
              </a:rPr>
              <a:t>  Jung</a:t>
            </a:r>
            <a:r>
              <a:rPr lang="en-US" altLang="en-US" sz="3200" baseline="30000" dirty="0">
                <a:latin typeface="Calibri" panose="020F0502020204030204" pitchFamily="34" charset="0"/>
                <a:ea typeface="Calibri" panose="020F0502020204030204" pitchFamily="34" charset="0"/>
                <a:cs typeface="Calibri" panose="020F0502020204030204" pitchFamily="34" charset="0"/>
              </a:rPr>
              <a:t>1</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4BDCDB4-8C9F-E2F4-96E0-DC8BE93467DA}"/>
                  </a:ext>
                </a:extLst>
              </p:cNvPr>
              <p:cNvSpPr txBox="1"/>
              <p:nvPr/>
            </p:nvSpPr>
            <p:spPr>
              <a:xfrm>
                <a:off x="3025630" y="4452594"/>
                <a:ext cx="6140740" cy="1242648"/>
              </a:xfrm>
              <a:prstGeom prst="rect">
                <a:avLst/>
              </a:prstGeom>
              <a:noFill/>
            </p:spPr>
            <p:txBody>
              <a:bodyPr wrap="square">
                <a:spAutoFit/>
              </a:bodyPr>
              <a:lstStyle/>
              <a:p>
                <a:pPr marL="0" indent="0" algn="ctr">
                  <a:buNone/>
                </a:pPr>
                <a:endParaRPr lang="en-US" altLang="zh-CN" sz="1800" b="0" i="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altLang="zh-CN" sz="1800" b="0" dirty="0">
                    <a:latin typeface="Aptos" panose="020B0004020202020204" pitchFamily="34" charset="0"/>
                  </a:rPr>
                  <a:t>1. </a:t>
                </a:r>
                <a14:m>
                  <m:oMath xmlns:m="http://schemas.openxmlformats.org/officeDocument/2006/math">
                    <m:r>
                      <m:rPr>
                        <m:sty m:val="p"/>
                      </m:rPr>
                      <a:rPr lang="en-US" altLang="zh-CN" sz="1800" b="0" i="0" smtClean="0">
                        <a:latin typeface="Cambria Math" panose="02040503050406030204" pitchFamily="18" charset="0"/>
                      </a:rPr>
                      <m:t>Purdue</m:t>
                    </m:r>
                    <m:r>
                      <a:rPr lang="en-US" altLang="zh-CN" sz="1800" b="0" i="0" smtClean="0">
                        <a:latin typeface="Cambria Math" panose="02040503050406030204" pitchFamily="18" charset="0"/>
                      </a:rPr>
                      <m:t> </m:t>
                    </m:r>
                    <m:r>
                      <m:rPr>
                        <m:sty m:val="p"/>
                      </m:rPr>
                      <a:rPr lang="en-US" altLang="zh-CN" sz="1800" b="0" i="0" smtClean="0">
                        <a:latin typeface="Cambria Math" panose="02040503050406030204" pitchFamily="18" charset="0"/>
                      </a:rPr>
                      <m:t>University</m:t>
                    </m:r>
                  </m:oMath>
                </a14:m>
                <a:endParaRPr lang="en-US" altLang="zh-CN" sz="1800" dirty="0">
                  <a:latin typeface="Aptos" panose="020B0004020202020204" pitchFamily="34" charset="0"/>
                  <a:ea typeface="Tahoma" panose="020B0604030504040204" pitchFamily="34" charset="0"/>
                  <a:cs typeface="Tahoma" panose="020B0604030504040204" pitchFamily="34" charset="0"/>
                </a:endParaRPr>
              </a:p>
              <a:p>
                <a:pPr algn="ctr"/>
                <a:r>
                  <a:rPr lang="en-US" altLang="zh-CN" dirty="0">
                    <a:latin typeface="Aptos" panose="020B0004020202020204" pitchFamily="34" charset="0"/>
                  </a:rPr>
                  <a:t>2. Google</a:t>
                </a:r>
              </a:p>
              <a:p>
                <a:pPr algn="ctr"/>
                <a:r>
                  <a:rPr lang="en-US" altLang="zh-CN" dirty="0">
                    <a:latin typeface="Aptos" panose="020B0004020202020204" pitchFamily="34" charset="0"/>
                  </a:rPr>
                  <a:t>3. University of Central Florida</a:t>
                </a:r>
              </a:p>
            </p:txBody>
          </p:sp>
        </mc:Choice>
        <mc:Fallback xmlns="">
          <p:sp>
            <p:nvSpPr>
              <p:cNvPr id="11" name="文本框 10">
                <a:extLst>
                  <a:ext uri="{FF2B5EF4-FFF2-40B4-BE49-F238E27FC236}">
                    <a16:creationId xmlns:a16="http://schemas.microsoft.com/office/drawing/2014/main" id="{94BDCDB4-8C9F-E2F4-96E0-DC8BE93467DA}"/>
                  </a:ext>
                </a:extLst>
              </p:cNvPr>
              <p:cNvSpPr txBox="1">
                <a:spLocks noRot="1" noChangeAspect="1" noMove="1" noResize="1" noEditPoints="1" noAdjustHandles="1" noChangeArrowheads="1" noChangeShapeType="1" noTextEdit="1"/>
              </p:cNvSpPr>
              <p:nvPr/>
            </p:nvSpPr>
            <p:spPr>
              <a:xfrm>
                <a:off x="3025630" y="4452594"/>
                <a:ext cx="6140740" cy="1242648"/>
              </a:xfrm>
              <a:prstGeom prst="rect">
                <a:avLst/>
              </a:prstGeom>
              <a:blipFill>
                <a:blip r:embed="rId3"/>
                <a:stretch>
                  <a:fillRect b="-39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306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F09664-0080-4C53-31F6-1B0CE53BADC1}"/>
              </a:ext>
            </a:extLst>
          </p:cNvPr>
          <p:cNvSpPr>
            <a:spLocks noGrp="1"/>
          </p:cNvSpPr>
          <p:nvPr>
            <p:ph type="title"/>
          </p:nvPr>
        </p:nvSpPr>
        <p:spPr>
          <a:xfrm>
            <a:off x="1705541" y="45000"/>
            <a:ext cx="11651797" cy="1513499"/>
          </a:xfrm>
        </p:spPr>
        <p:txBody>
          <a:bodyPr>
            <a:normAutofit/>
          </a:bodyPr>
          <a:lstStyle/>
          <a:p>
            <a:r>
              <a:rPr lang="en-US" altLang="zh-CN" dirty="0"/>
              <a:t>SweepCache</a:t>
            </a:r>
            <a:r>
              <a:rPr lang="en-US" altLang="zh-CN" dirty="0">
                <a:solidFill>
                  <a:srgbClr val="3B31BD"/>
                </a:solidFill>
              </a:rPr>
              <a:t>: Enabling a Cache for EHS without JIT checkpointing</a:t>
            </a:r>
            <a:endParaRPr lang="zh-CN" altLang="en-US" dirty="0">
              <a:solidFill>
                <a:srgbClr val="3B31BD"/>
              </a:solidFill>
            </a:endParaRPr>
          </a:p>
        </p:txBody>
      </p:sp>
      <p:sp>
        <p:nvSpPr>
          <p:cNvPr id="5" name="页脚占位符 4">
            <a:extLst>
              <a:ext uri="{FF2B5EF4-FFF2-40B4-BE49-F238E27FC236}">
                <a16:creationId xmlns:a16="http://schemas.microsoft.com/office/drawing/2014/main" id="{D5743AEC-77C2-0954-5753-A6BB7BA2C972}"/>
              </a:ext>
            </a:extLst>
          </p:cNvPr>
          <p:cNvSpPr>
            <a:spLocks noGrp="1"/>
          </p:cNvSpPr>
          <p:nvPr>
            <p:ph type="ftr" sz="quarter" idx="11"/>
          </p:nvPr>
        </p:nvSpPr>
        <p:spPr/>
        <p:txBody>
          <a:bodyPr/>
          <a:lstStyle/>
          <a:p>
            <a:r>
              <a:rPr lang="en-US" dirty="0"/>
              <a:t>56th IEEE/ACM International Symposium on Microarchitecture</a:t>
            </a:r>
          </a:p>
        </p:txBody>
      </p:sp>
      <p:sp>
        <p:nvSpPr>
          <p:cNvPr id="6" name="灯片编号占位符 5">
            <a:extLst>
              <a:ext uri="{FF2B5EF4-FFF2-40B4-BE49-F238E27FC236}">
                <a16:creationId xmlns:a16="http://schemas.microsoft.com/office/drawing/2014/main" id="{30E4287F-F266-14BD-145A-C5D93321FEA7}"/>
              </a:ext>
            </a:extLst>
          </p:cNvPr>
          <p:cNvSpPr>
            <a:spLocks noGrp="1"/>
          </p:cNvSpPr>
          <p:nvPr>
            <p:ph type="sldNum" sz="quarter" idx="12"/>
          </p:nvPr>
        </p:nvSpPr>
        <p:spPr/>
        <p:txBody>
          <a:bodyPr/>
          <a:lstStyle/>
          <a:p>
            <a:fld id="{BEF5F9A7-FFD9-4159-A58F-AE73538ED447}" type="slidenum">
              <a:rPr lang="en-US" smtClean="0"/>
              <a:pPr/>
              <a:t>10</a:t>
            </a:fld>
            <a:endParaRPr lang="en-US"/>
          </a:p>
        </p:txBody>
      </p:sp>
      <p:sp>
        <p:nvSpPr>
          <p:cNvPr id="9" name="Rounded Rectangle 51">
            <a:extLst>
              <a:ext uri="{FF2B5EF4-FFF2-40B4-BE49-F238E27FC236}">
                <a16:creationId xmlns:a16="http://schemas.microsoft.com/office/drawing/2014/main" id="{63FA8F29-22C5-EBAD-8D88-9BF46920450A}"/>
              </a:ext>
            </a:extLst>
          </p:cNvPr>
          <p:cNvSpPr/>
          <p:nvPr/>
        </p:nvSpPr>
        <p:spPr>
          <a:xfrm>
            <a:off x="7884600" y="5026519"/>
            <a:ext cx="1210780" cy="793695"/>
          </a:xfrm>
          <a:prstGeom prst="roundRect">
            <a:avLst/>
          </a:prstGeom>
          <a:solidFill>
            <a:srgbClr val="A9D1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NVFF</a:t>
            </a:r>
          </a:p>
        </p:txBody>
      </p:sp>
      <p:cxnSp>
        <p:nvCxnSpPr>
          <p:cNvPr id="10" name="Straight Arrow Connector 52">
            <a:extLst>
              <a:ext uri="{FF2B5EF4-FFF2-40B4-BE49-F238E27FC236}">
                <a16:creationId xmlns:a16="http://schemas.microsoft.com/office/drawing/2014/main" id="{6D102EDC-BC4F-80CB-8FE5-39449A28EE2E}"/>
              </a:ext>
            </a:extLst>
          </p:cNvPr>
          <p:cNvCxnSpPr>
            <a:cxnSpLocks/>
          </p:cNvCxnSpPr>
          <p:nvPr/>
        </p:nvCxnSpPr>
        <p:spPr>
          <a:xfrm>
            <a:off x="8065903" y="2997185"/>
            <a:ext cx="0" cy="31601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53">
            <a:extLst>
              <a:ext uri="{FF2B5EF4-FFF2-40B4-BE49-F238E27FC236}">
                <a16:creationId xmlns:a16="http://schemas.microsoft.com/office/drawing/2014/main" id="{E59519D4-CF02-A568-943E-3BCBFA2B4374}"/>
              </a:ext>
            </a:extLst>
          </p:cNvPr>
          <p:cNvCxnSpPr>
            <a:cxnSpLocks/>
            <a:endCxn id="13" idx="1"/>
          </p:cNvCxnSpPr>
          <p:nvPr/>
        </p:nvCxnSpPr>
        <p:spPr>
          <a:xfrm>
            <a:off x="7522012" y="4203127"/>
            <a:ext cx="0" cy="108992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Rounded Rectangle 54">
            <a:extLst>
              <a:ext uri="{FF2B5EF4-FFF2-40B4-BE49-F238E27FC236}">
                <a16:creationId xmlns:a16="http://schemas.microsoft.com/office/drawing/2014/main" id="{F5187643-EFF3-21CF-CD0F-241FF6D3D168}"/>
              </a:ext>
            </a:extLst>
          </p:cNvPr>
          <p:cNvSpPr/>
          <p:nvPr/>
        </p:nvSpPr>
        <p:spPr>
          <a:xfrm>
            <a:off x="5940815" y="5046169"/>
            <a:ext cx="1214437" cy="786324"/>
          </a:xfrm>
          <a:prstGeom prst="round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Volatile register</a:t>
            </a:r>
          </a:p>
        </p:txBody>
      </p:sp>
      <p:sp>
        <p:nvSpPr>
          <p:cNvPr id="13" name="Left-Right Arrow 55">
            <a:extLst>
              <a:ext uri="{FF2B5EF4-FFF2-40B4-BE49-F238E27FC236}">
                <a16:creationId xmlns:a16="http://schemas.microsoft.com/office/drawing/2014/main" id="{F8F64E2B-3D20-B354-DCF0-6197C2456C3E}"/>
              </a:ext>
            </a:extLst>
          </p:cNvPr>
          <p:cNvSpPr/>
          <p:nvPr/>
        </p:nvSpPr>
        <p:spPr>
          <a:xfrm>
            <a:off x="7151080" y="5209991"/>
            <a:ext cx="741864" cy="332241"/>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ounded Rectangle 56">
            <a:extLst>
              <a:ext uri="{FF2B5EF4-FFF2-40B4-BE49-F238E27FC236}">
                <a16:creationId xmlns:a16="http://schemas.microsoft.com/office/drawing/2014/main" id="{C359D21C-3FA9-9FA3-F159-6D52FE3A4DFC}"/>
              </a:ext>
            </a:extLst>
          </p:cNvPr>
          <p:cNvSpPr/>
          <p:nvPr/>
        </p:nvSpPr>
        <p:spPr>
          <a:xfrm>
            <a:off x="5357970" y="3273089"/>
            <a:ext cx="697240" cy="4233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Core</a:t>
            </a:r>
          </a:p>
        </p:txBody>
      </p:sp>
      <p:cxnSp>
        <p:nvCxnSpPr>
          <p:cNvPr id="15" name="Elbow Connector 57">
            <a:extLst>
              <a:ext uri="{FF2B5EF4-FFF2-40B4-BE49-F238E27FC236}">
                <a16:creationId xmlns:a16="http://schemas.microsoft.com/office/drawing/2014/main" id="{146AA2E8-81B8-9C0F-0F95-45C922C28BB2}"/>
              </a:ext>
            </a:extLst>
          </p:cNvPr>
          <p:cNvCxnSpPr>
            <a:cxnSpLocks/>
          </p:cNvCxnSpPr>
          <p:nvPr/>
        </p:nvCxnSpPr>
        <p:spPr>
          <a:xfrm>
            <a:off x="3104841" y="1897114"/>
            <a:ext cx="4953587" cy="323674"/>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Connector 58">
            <a:extLst>
              <a:ext uri="{FF2B5EF4-FFF2-40B4-BE49-F238E27FC236}">
                <a16:creationId xmlns:a16="http://schemas.microsoft.com/office/drawing/2014/main" id="{03AC1E05-4D74-1528-9208-8FEB7EA5C9DF}"/>
              </a:ext>
            </a:extLst>
          </p:cNvPr>
          <p:cNvCxnSpPr>
            <a:cxnSpLocks/>
          </p:cNvCxnSpPr>
          <p:nvPr/>
        </p:nvCxnSpPr>
        <p:spPr>
          <a:xfrm>
            <a:off x="5341641" y="2214519"/>
            <a:ext cx="47998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7" name="Straight Connector 59">
            <a:extLst>
              <a:ext uri="{FF2B5EF4-FFF2-40B4-BE49-F238E27FC236}">
                <a16:creationId xmlns:a16="http://schemas.microsoft.com/office/drawing/2014/main" id="{FCDCF958-902F-8D27-D97B-834DC7F22349}"/>
              </a:ext>
            </a:extLst>
          </p:cNvPr>
          <p:cNvCxnSpPr>
            <a:cxnSpLocks/>
          </p:cNvCxnSpPr>
          <p:nvPr/>
        </p:nvCxnSpPr>
        <p:spPr>
          <a:xfrm>
            <a:off x="5426429" y="2871727"/>
            <a:ext cx="29722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60">
            <a:extLst>
              <a:ext uri="{FF2B5EF4-FFF2-40B4-BE49-F238E27FC236}">
                <a16:creationId xmlns:a16="http://schemas.microsoft.com/office/drawing/2014/main" id="{6247B010-9A4F-F51C-D1CC-7ED143C5262C}"/>
              </a:ext>
            </a:extLst>
          </p:cNvPr>
          <p:cNvCxnSpPr>
            <a:cxnSpLocks/>
          </p:cNvCxnSpPr>
          <p:nvPr/>
        </p:nvCxnSpPr>
        <p:spPr>
          <a:xfrm>
            <a:off x="5511379" y="2962074"/>
            <a:ext cx="152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61">
            <a:extLst>
              <a:ext uri="{FF2B5EF4-FFF2-40B4-BE49-F238E27FC236}">
                <a16:creationId xmlns:a16="http://schemas.microsoft.com/office/drawing/2014/main" id="{199BA876-6207-B58F-7FFE-95892B52575A}"/>
              </a:ext>
            </a:extLst>
          </p:cNvPr>
          <p:cNvCxnSpPr>
            <a:cxnSpLocks/>
          </p:cNvCxnSpPr>
          <p:nvPr/>
        </p:nvCxnSpPr>
        <p:spPr>
          <a:xfrm>
            <a:off x="5357970" y="2775627"/>
            <a:ext cx="4582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62">
            <a:extLst>
              <a:ext uri="{FF2B5EF4-FFF2-40B4-BE49-F238E27FC236}">
                <a16:creationId xmlns:a16="http://schemas.microsoft.com/office/drawing/2014/main" id="{8E42C9D7-B44D-644F-B902-3B4CE553BDF7}"/>
              </a:ext>
            </a:extLst>
          </p:cNvPr>
          <p:cNvCxnSpPr>
            <a:cxnSpLocks/>
          </p:cNvCxnSpPr>
          <p:nvPr/>
        </p:nvCxnSpPr>
        <p:spPr>
          <a:xfrm>
            <a:off x="5590052" y="1899332"/>
            <a:ext cx="0" cy="315187"/>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63">
            <a:extLst>
              <a:ext uri="{FF2B5EF4-FFF2-40B4-BE49-F238E27FC236}">
                <a16:creationId xmlns:a16="http://schemas.microsoft.com/office/drawing/2014/main" id="{5E016481-8CAF-EB76-1CBB-BD4AA7E0B296}"/>
              </a:ext>
            </a:extLst>
          </p:cNvPr>
          <p:cNvCxnSpPr>
            <a:cxnSpLocks/>
          </p:cNvCxnSpPr>
          <p:nvPr/>
        </p:nvCxnSpPr>
        <p:spPr>
          <a:xfrm>
            <a:off x="5581635" y="2352581"/>
            <a:ext cx="8417" cy="423046"/>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67">
            <a:extLst>
              <a:ext uri="{FF2B5EF4-FFF2-40B4-BE49-F238E27FC236}">
                <a16:creationId xmlns:a16="http://schemas.microsoft.com/office/drawing/2014/main" id="{DC449F91-F4DF-3046-6BCB-6F49EB1501BC}"/>
              </a:ext>
            </a:extLst>
          </p:cNvPr>
          <p:cNvCxnSpPr>
            <a:cxnSpLocks/>
          </p:cNvCxnSpPr>
          <p:nvPr/>
        </p:nvCxnSpPr>
        <p:spPr>
          <a:xfrm>
            <a:off x="5347080" y="2366919"/>
            <a:ext cx="479988" cy="0"/>
          </a:xfrm>
          <a:prstGeom prst="line">
            <a:avLst/>
          </a:prstGeom>
          <a:ln w="57150"/>
        </p:spPr>
        <p:style>
          <a:lnRef idx="1">
            <a:schemeClr val="dk1"/>
          </a:lnRef>
          <a:fillRef idx="0">
            <a:schemeClr val="dk1"/>
          </a:fillRef>
          <a:effectRef idx="0">
            <a:schemeClr val="dk1"/>
          </a:effectRef>
          <a:fontRef idx="minor">
            <a:schemeClr val="tx1"/>
          </a:fontRef>
        </p:style>
      </p:cxnSp>
      <p:sp>
        <p:nvSpPr>
          <p:cNvPr id="23" name="Rounded Rectangle 77">
            <a:extLst>
              <a:ext uri="{FF2B5EF4-FFF2-40B4-BE49-F238E27FC236}">
                <a16:creationId xmlns:a16="http://schemas.microsoft.com/office/drawing/2014/main" id="{D10030C7-28B3-E11F-B4E1-ADD772908ADD}"/>
              </a:ext>
            </a:extLst>
          </p:cNvPr>
          <p:cNvSpPr/>
          <p:nvPr/>
        </p:nvSpPr>
        <p:spPr>
          <a:xfrm rot="5400000">
            <a:off x="2463329" y="4420117"/>
            <a:ext cx="1761728" cy="980376"/>
          </a:xfrm>
          <a:prstGeom prst="roundRect">
            <a:avLst/>
          </a:prstGeom>
          <a:solidFill>
            <a:srgbClr val="A9D1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NVM</a:t>
            </a:r>
          </a:p>
        </p:txBody>
      </p:sp>
      <p:sp>
        <p:nvSpPr>
          <p:cNvPr id="24" name="Left-Up Arrow 78">
            <a:extLst>
              <a:ext uri="{FF2B5EF4-FFF2-40B4-BE49-F238E27FC236}">
                <a16:creationId xmlns:a16="http://schemas.microsoft.com/office/drawing/2014/main" id="{E23FC14E-B0CE-CBB0-602B-97604533AE62}"/>
              </a:ext>
            </a:extLst>
          </p:cNvPr>
          <p:cNvSpPr/>
          <p:nvPr/>
        </p:nvSpPr>
        <p:spPr>
          <a:xfrm rot="16200000">
            <a:off x="5507379" y="3938646"/>
            <a:ext cx="1663987" cy="528960"/>
          </a:xfrm>
          <a:prstGeom prst="leftUpArrow">
            <a:avLst>
              <a:gd name="adj1" fmla="val 25000"/>
              <a:gd name="adj2" fmla="val 25902"/>
              <a:gd name="adj3" fmla="val 25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5" name="Left-Up Arrow 79">
            <a:extLst>
              <a:ext uri="{FF2B5EF4-FFF2-40B4-BE49-F238E27FC236}">
                <a16:creationId xmlns:a16="http://schemas.microsoft.com/office/drawing/2014/main" id="{9814EEC5-AAE8-09B1-0969-4CC191BC6410}"/>
              </a:ext>
            </a:extLst>
          </p:cNvPr>
          <p:cNvSpPr/>
          <p:nvPr/>
        </p:nvSpPr>
        <p:spPr>
          <a:xfrm rot="10800000">
            <a:off x="4881306" y="3360792"/>
            <a:ext cx="452719" cy="668644"/>
          </a:xfrm>
          <a:prstGeom prst="leftUpArrow">
            <a:avLst>
              <a:gd name="adj1" fmla="val 25000"/>
              <a:gd name="adj2" fmla="val 25902"/>
              <a:gd name="adj3" fmla="val 25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6" name="Rounded Rectangle 82">
            <a:extLst>
              <a:ext uri="{FF2B5EF4-FFF2-40B4-BE49-F238E27FC236}">
                <a16:creationId xmlns:a16="http://schemas.microsoft.com/office/drawing/2014/main" id="{0DDEB895-E492-7516-16F5-0F0FE2E8BB49}"/>
              </a:ext>
            </a:extLst>
          </p:cNvPr>
          <p:cNvSpPr/>
          <p:nvPr/>
        </p:nvSpPr>
        <p:spPr>
          <a:xfrm>
            <a:off x="4255502" y="4031154"/>
            <a:ext cx="1214432" cy="787836"/>
          </a:xfrm>
          <a:prstGeom prst="round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SRAM</a:t>
            </a:r>
          </a:p>
          <a:p>
            <a:pPr algn="ct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Cache</a:t>
            </a:r>
          </a:p>
        </p:txBody>
      </p:sp>
      <p:sp>
        <p:nvSpPr>
          <p:cNvPr id="27" name="Rounded Rectangle 83">
            <a:extLst>
              <a:ext uri="{FF2B5EF4-FFF2-40B4-BE49-F238E27FC236}">
                <a16:creationId xmlns:a16="http://schemas.microsoft.com/office/drawing/2014/main" id="{9118F4ED-8D66-56DE-3962-2B1FC1314E5F}"/>
              </a:ext>
            </a:extLst>
          </p:cNvPr>
          <p:cNvSpPr/>
          <p:nvPr/>
        </p:nvSpPr>
        <p:spPr>
          <a:xfrm>
            <a:off x="4283342" y="5068641"/>
            <a:ext cx="1214433" cy="787837"/>
          </a:xfrm>
          <a:prstGeom prst="roundRect">
            <a:avLst/>
          </a:prstGeom>
          <a:solidFill>
            <a:srgbClr val="A9D1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NVM</a:t>
            </a:r>
          </a:p>
          <a:p>
            <a:pPr algn="ct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backup</a:t>
            </a:r>
          </a:p>
        </p:txBody>
      </p:sp>
      <p:sp>
        <p:nvSpPr>
          <p:cNvPr id="28" name="Left-Right Arrow 89">
            <a:extLst>
              <a:ext uri="{FF2B5EF4-FFF2-40B4-BE49-F238E27FC236}">
                <a16:creationId xmlns:a16="http://schemas.microsoft.com/office/drawing/2014/main" id="{721D95FC-7DAD-2DC2-29AE-34FA7559B3AE}"/>
              </a:ext>
            </a:extLst>
          </p:cNvPr>
          <p:cNvSpPr/>
          <p:nvPr/>
        </p:nvSpPr>
        <p:spPr>
          <a:xfrm rot="5400000">
            <a:off x="4663937" y="4789807"/>
            <a:ext cx="404568" cy="298776"/>
          </a:xfrm>
          <a:prstGeom prst="leftRightArrow">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cxnSp>
        <p:nvCxnSpPr>
          <p:cNvPr id="29" name="Elbow Connector 92">
            <a:extLst>
              <a:ext uri="{FF2B5EF4-FFF2-40B4-BE49-F238E27FC236}">
                <a16:creationId xmlns:a16="http://schemas.microsoft.com/office/drawing/2014/main" id="{7A659FF3-9374-3C0F-167C-5B78679A374C}"/>
              </a:ext>
            </a:extLst>
          </p:cNvPr>
          <p:cNvCxnSpPr>
            <a:cxnSpLocks/>
          </p:cNvCxnSpPr>
          <p:nvPr/>
        </p:nvCxnSpPr>
        <p:spPr>
          <a:xfrm rot="10800000" flipV="1">
            <a:off x="4950343" y="4203127"/>
            <a:ext cx="2581097" cy="689583"/>
          </a:xfrm>
          <a:prstGeom prst="bentConnector3">
            <a:avLst>
              <a:gd name="adj1" fmla="val 79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49">
            <a:extLst>
              <a:ext uri="{FF2B5EF4-FFF2-40B4-BE49-F238E27FC236}">
                <a16:creationId xmlns:a16="http://schemas.microsoft.com/office/drawing/2014/main" id="{4DDFAB23-76E2-7394-7E2D-CB2694086CA8}"/>
              </a:ext>
            </a:extLst>
          </p:cNvPr>
          <p:cNvSpPr/>
          <p:nvPr/>
        </p:nvSpPr>
        <p:spPr>
          <a:xfrm>
            <a:off x="7241999" y="2176405"/>
            <a:ext cx="1632857" cy="7878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Voltage Monitor</a:t>
            </a:r>
          </a:p>
        </p:txBody>
      </p:sp>
      <p:sp>
        <p:nvSpPr>
          <p:cNvPr id="31" name="Rounded Rectangle 50">
            <a:extLst>
              <a:ext uri="{FF2B5EF4-FFF2-40B4-BE49-F238E27FC236}">
                <a16:creationId xmlns:a16="http://schemas.microsoft.com/office/drawing/2014/main" id="{E9E083C9-3C13-28CB-83B1-0FE27BD301D3}"/>
              </a:ext>
            </a:extLst>
          </p:cNvPr>
          <p:cNvSpPr/>
          <p:nvPr/>
        </p:nvSpPr>
        <p:spPr>
          <a:xfrm>
            <a:off x="6759240" y="3276205"/>
            <a:ext cx="2552374" cy="9140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Backup/recovery Controller</a:t>
            </a:r>
          </a:p>
        </p:txBody>
      </p:sp>
      <p:sp>
        <p:nvSpPr>
          <p:cNvPr id="32" name="Rounded Rectangle 13">
            <a:extLst>
              <a:ext uri="{FF2B5EF4-FFF2-40B4-BE49-F238E27FC236}">
                <a16:creationId xmlns:a16="http://schemas.microsoft.com/office/drawing/2014/main" id="{C2563D28-AD33-B4E2-F5D4-026FCE3FF71B}"/>
              </a:ext>
            </a:extLst>
          </p:cNvPr>
          <p:cNvSpPr/>
          <p:nvPr/>
        </p:nvSpPr>
        <p:spPr>
          <a:xfrm>
            <a:off x="2593536" y="1564949"/>
            <a:ext cx="6923348" cy="468093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8" name="Slide Number">
            <a:extLst>
              <a:ext uri="{FF2B5EF4-FFF2-40B4-BE49-F238E27FC236}">
                <a16:creationId xmlns:a16="http://schemas.microsoft.com/office/drawing/2014/main" id="{F386A385-B5D6-6539-2361-394C6EFCADB3}"/>
              </a:ext>
            </a:extLst>
          </p:cNvPr>
          <p:cNvSpPr txBox="1">
            <a:spLocks noChangeArrowheads="1"/>
          </p:cNvSpPr>
          <p:nvPr/>
        </p:nvSpPr>
        <p:spPr bwMode="auto">
          <a:xfrm>
            <a:off x="11206163" y="6181725"/>
            <a:ext cx="4873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000" kern="1200">
                <a:solidFill>
                  <a:schemeClr val="tx1"/>
                </a:solidFill>
                <a:latin typeface="Acumin Pro" panose="020B0504020202020204" pitchFamily="34" charset="77"/>
                <a:ea typeface="+mn-ea"/>
                <a:cs typeface="+mn-cs"/>
              </a:defRPr>
            </a:lvl1pPr>
            <a:lvl2pPr marL="742950" indent="-285750" algn="l" defTabSz="457200" rtl="0" eaLnBrk="0" fontAlgn="base" hangingPunct="0">
              <a:spcBef>
                <a:spcPct val="0"/>
              </a:spcBef>
              <a:spcAft>
                <a:spcPct val="0"/>
              </a:spcAft>
              <a:defRPr kern="1200">
                <a:solidFill>
                  <a:schemeClr val="tx1"/>
                </a:solidFill>
                <a:latin typeface="Acumin Pro" panose="020B0504020202020204" pitchFamily="34" charset="77"/>
                <a:ea typeface="+mn-ea"/>
                <a:cs typeface="+mn-cs"/>
              </a:defRPr>
            </a:lvl2pPr>
            <a:lvl3pPr marL="1143000" indent="-228600" algn="l" defTabSz="457200" rtl="0" eaLnBrk="0" fontAlgn="base" hangingPunct="0">
              <a:spcBef>
                <a:spcPct val="0"/>
              </a:spcBef>
              <a:spcAft>
                <a:spcPct val="0"/>
              </a:spcAft>
              <a:defRPr kern="1200">
                <a:solidFill>
                  <a:schemeClr val="tx1"/>
                </a:solidFill>
                <a:latin typeface="Acumin Pro" panose="020B0504020202020204" pitchFamily="34" charset="77"/>
                <a:ea typeface="+mn-ea"/>
                <a:cs typeface="+mn-cs"/>
              </a:defRPr>
            </a:lvl3pPr>
            <a:lvl4pPr marL="1600200" indent="-228600" algn="l" defTabSz="457200" rtl="0" eaLnBrk="0" fontAlgn="base" hangingPunct="0">
              <a:spcBef>
                <a:spcPct val="0"/>
              </a:spcBef>
              <a:spcAft>
                <a:spcPct val="0"/>
              </a:spcAft>
              <a:defRPr kern="1200">
                <a:solidFill>
                  <a:schemeClr val="tx1"/>
                </a:solidFill>
                <a:latin typeface="Acumin Pro" panose="020B0504020202020204" pitchFamily="34" charset="77"/>
                <a:ea typeface="+mn-ea"/>
                <a:cs typeface="+mn-cs"/>
              </a:defRPr>
            </a:lvl4pPr>
            <a:lvl5pPr marL="2057400" indent="-228600" algn="l" defTabSz="457200" rtl="0" eaLnBrk="0" fontAlgn="base" hangingPunct="0">
              <a:spcBef>
                <a:spcPct val="0"/>
              </a:spcBef>
              <a:spcAft>
                <a:spcPct val="0"/>
              </a:spcAft>
              <a:defRPr kern="1200">
                <a:solidFill>
                  <a:schemeClr val="tx1"/>
                </a:solidFill>
                <a:latin typeface="Acumin Pro" panose="020B0504020202020204" pitchFamily="34" charset="77"/>
                <a:ea typeface="+mn-ea"/>
                <a:cs typeface="+mn-cs"/>
              </a:defRPr>
            </a:lvl5pPr>
            <a:lvl6pPr marL="2514600" indent="-228600" algn="l" defTabSz="457200" rtl="0" eaLnBrk="1" fontAlgn="base" latinLnBrk="0" hangingPunct="1">
              <a:spcBef>
                <a:spcPct val="0"/>
              </a:spcBef>
              <a:spcAft>
                <a:spcPct val="0"/>
              </a:spcAft>
              <a:defRPr kern="1200">
                <a:solidFill>
                  <a:schemeClr val="tx1"/>
                </a:solidFill>
                <a:latin typeface="Acumin Pro" panose="020B0504020202020204" pitchFamily="34" charset="77"/>
                <a:ea typeface="+mn-ea"/>
                <a:cs typeface="+mn-cs"/>
              </a:defRPr>
            </a:lvl6pPr>
            <a:lvl7pPr marL="2971800" indent="-228600" algn="l" defTabSz="457200" rtl="0" eaLnBrk="1" fontAlgn="base" latinLnBrk="0" hangingPunct="1">
              <a:spcBef>
                <a:spcPct val="0"/>
              </a:spcBef>
              <a:spcAft>
                <a:spcPct val="0"/>
              </a:spcAft>
              <a:defRPr kern="1200">
                <a:solidFill>
                  <a:schemeClr val="tx1"/>
                </a:solidFill>
                <a:latin typeface="Acumin Pro" panose="020B0504020202020204" pitchFamily="34" charset="77"/>
                <a:ea typeface="+mn-ea"/>
                <a:cs typeface="+mn-cs"/>
              </a:defRPr>
            </a:lvl7pPr>
            <a:lvl8pPr marL="3429000" indent="-228600" algn="l" defTabSz="457200" rtl="0" eaLnBrk="1" fontAlgn="base" latinLnBrk="0" hangingPunct="1">
              <a:spcBef>
                <a:spcPct val="0"/>
              </a:spcBef>
              <a:spcAft>
                <a:spcPct val="0"/>
              </a:spcAft>
              <a:defRPr kern="1200">
                <a:solidFill>
                  <a:schemeClr val="tx1"/>
                </a:solidFill>
                <a:latin typeface="Acumin Pro" panose="020B0504020202020204" pitchFamily="34" charset="77"/>
                <a:ea typeface="+mn-ea"/>
                <a:cs typeface="+mn-cs"/>
              </a:defRPr>
            </a:lvl8pPr>
            <a:lvl9pPr marL="3886200" indent="-228600" algn="l" defTabSz="457200" rtl="0" eaLnBrk="1" fontAlgn="base" latinLnBrk="0" hangingPunct="1">
              <a:spcBef>
                <a:spcPct val="0"/>
              </a:spcBef>
              <a:spcAft>
                <a:spcPct val="0"/>
              </a:spcAft>
              <a:defRPr kern="1200">
                <a:solidFill>
                  <a:schemeClr val="tx1"/>
                </a:solidFill>
                <a:latin typeface="Acumin Pro" panose="020B0504020202020204" pitchFamily="34" charset="77"/>
                <a:ea typeface="+mn-ea"/>
                <a:cs typeface="+mn-cs"/>
              </a:defRPr>
            </a:lvl9pPr>
          </a:lstStyle>
          <a:p>
            <a:pPr fontAlgn="base">
              <a:spcBef>
                <a:spcPct val="0"/>
              </a:spcBef>
              <a:spcAft>
                <a:spcPct val="0"/>
              </a:spcAft>
            </a:pPr>
            <a:fld id="{404C8CEB-3E58-F348-9440-0ADF5348FFF2}" type="slidenum">
              <a:rPr lang="en-US" altLang="en-US" smtClean="0">
                <a:solidFill>
                  <a:schemeClr val="bg1"/>
                </a:solidFill>
                <a:latin typeface="Acumin Pro Semibold" panose="020B0504020202020204" pitchFamily="34" charset="77"/>
              </a:rPr>
              <a:pPr fontAlgn="base">
                <a:spcBef>
                  <a:spcPct val="0"/>
                </a:spcBef>
                <a:spcAft>
                  <a:spcPct val="0"/>
                </a:spcAft>
              </a:pPr>
              <a:t>10</a:t>
            </a:fld>
            <a:endParaRPr lang="en-US" altLang="en-US">
              <a:solidFill>
                <a:schemeClr val="bg1"/>
              </a:solidFill>
              <a:latin typeface="Acumin Pro Semibold" panose="020B0504020202020204" pitchFamily="34" charset="77"/>
            </a:endParaRPr>
          </a:p>
        </p:txBody>
      </p:sp>
      <p:pic>
        <p:nvPicPr>
          <p:cNvPr id="3" name="图片 2" descr="图片包含 游戏机, 鸟, 刷子&#10;&#10;描述已自动生成">
            <a:extLst>
              <a:ext uri="{FF2B5EF4-FFF2-40B4-BE49-F238E27FC236}">
                <a16:creationId xmlns:a16="http://schemas.microsoft.com/office/drawing/2014/main" id="{577B80BB-FBED-8CFC-08E6-F34CF802667C}"/>
              </a:ext>
            </a:extLst>
          </p:cNvPr>
          <p:cNvPicPr>
            <a:picLocks noChangeAspect="1"/>
          </p:cNvPicPr>
          <p:nvPr/>
        </p:nvPicPr>
        <p:blipFill>
          <a:blip r:embed="rId3"/>
          <a:stretch>
            <a:fillRect/>
          </a:stretch>
        </p:blipFill>
        <p:spPr>
          <a:xfrm>
            <a:off x="196148" y="45000"/>
            <a:ext cx="1246890" cy="1290158"/>
          </a:xfrm>
          <a:prstGeom prst="rect">
            <a:avLst/>
          </a:prstGeom>
        </p:spPr>
      </p:pic>
      <p:pic>
        <p:nvPicPr>
          <p:cNvPr id="4" name="Picture 2" descr="Sweeping Broom Gif">
            <a:extLst>
              <a:ext uri="{FF2B5EF4-FFF2-40B4-BE49-F238E27FC236}">
                <a16:creationId xmlns:a16="http://schemas.microsoft.com/office/drawing/2014/main" id="{A9D26D9C-9F40-2B3C-9810-7F747AD77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405" y="1864441"/>
            <a:ext cx="1246890" cy="1083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weeping Broom Gif">
            <a:extLst>
              <a:ext uri="{FF2B5EF4-FFF2-40B4-BE49-F238E27FC236}">
                <a16:creationId xmlns:a16="http://schemas.microsoft.com/office/drawing/2014/main" id="{E130BBC1-A154-F5B4-7DBC-31DD3A50C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5742" y="3195198"/>
            <a:ext cx="1246890" cy="1083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weeping Broom Gif">
            <a:extLst>
              <a:ext uri="{FF2B5EF4-FFF2-40B4-BE49-F238E27FC236}">
                <a16:creationId xmlns:a16="http://schemas.microsoft.com/office/drawing/2014/main" id="{A08B80B6-C1AA-1451-1007-9F0708E0FA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7845" y="4729789"/>
            <a:ext cx="1246890" cy="10835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weeping Broom Gif">
            <a:extLst>
              <a:ext uri="{FF2B5EF4-FFF2-40B4-BE49-F238E27FC236}">
                <a16:creationId xmlns:a16="http://schemas.microsoft.com/office/drawing/2014/main" id="{9166997A-A63D-D0A3-9E74-FF68FD992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718" y="4920778"/>
            <a:ext cx="1246890" cy="108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76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anim calcmode="lin" valueType="num">
                                      <p:cBhvr>
                                        <p:cTn id="88" dur="1000" fill="hold"/>
                                        <p:tgtEl>
                                          <p:spTgt spid="25"/>
                                        </p:tgtEl>
                                        <p:attrNameLst>
                                          <p:attrName>ppt_x</p:attrName>
                                        </p:attrNameLst>
                                      </p:cBhvr>
                                      <p:tavLst>
                                        <p:tav tm="0">
                                          <p:val>
                                            <p:strVal val="#ppt_x"/>
                                          </p:val>
                                        </p:tav>
                                        <p:tav tm="100000">
                                          <p:val>
                                            <p:strVal val="#ppt_x"/>
                                          </p:val>
                                        </p:tav>
                                      </p:tavLst>
                                    </p:anim>
                                    <p:anim calcmode="lin" valueType="num">
                                      <p:cBhvr>
                                        <p:cTn id="89" dur="1000" fill="hold"/>
                                        <p:tgtEl>
                                          <p:spTgt spid="2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1000"/>
                                        <p:tgtEl>
                                          <p:spTgt spid="26"/>
                                        </p:tgtEl>
                                      </p:cBhvr>
                                    </p:animEffect>
                                    <p:anim calcmode="lin" valueType="num">
                                      <p:cBhvr>
                                        <p:cTn id="93" dur="1000" fill="hold"/>
                                        <p:tgtEl>
                                          <p:spTgt spid="26"/>
                                        </p:tgtEl>
                                        <p:attrNameLst>
                                          <p:attrName>ppt_x</p:attrName>
                                        </p:attrNameLst>
                                      </p:cBhvr>
                                      <p:tavLst>
                                        <p:tav tm="0">
                                          <p:val>
                                            <p:strVal val="#ppt_x"/>
                                          </p:val>
                                        </p:tav>
                                        <p:tav tm="100000">
                                          <p:val>
                                            <p:strVal val="#ppt_x"/>
                                          </p:val>
                                        </p:tav>
                                      </p:tavLst>
                                    </p:anim>
                                    <p:anim calcmode="lin" valueType="num">
                                      <p:cBhvr>
                                        <p:cTn id="94" dur="1000" fill="hold"/>
                                        <p:tgtEl>
                                          <p:spTgt spid="2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000"/>
                                        <p:tgtEl>
                                          <p:spTgt spid="27"/>
                                        </p:tgtEl>
                                      </p:cBhvr>
                                    </p:animEffect>
                                    <p:anim calcmode="lin" valueType="num">
                                      <p:cBhvr>
                                        <p:cTn id="98" dur="1000" fill="hold"/>
                                        <p:tgtEl>
                                          <p:spTgt spid="27"/>
                                        </p:tgtEl>
                                        <p:attrNameLst>
                                          <p:attrName>ppt_x</p:attrName>
                                        </p:attrNameLst>
                                      </p:cBhvr>
                                      <p:tavLst>
                                        <p:tav tm="0">
                                          <p:val>
                                            <p:strVal val="#ppt_x"/>
                                          </p:val>
                                        </p:tav>
                                        <p:tav tm="100000">
                                          <p:val>
                                            <p:strVal val="#ppt_x"/>
                                          </p:val>
                                        </p:tav>
                                      </p:tavLst>
                                    </p:anim>
                                    <p:anim calcmode="lin" valueType="num">
                                      <p:cBhvr>
                                        <p:cTn id="99" dur="1000" fill="hold"/>
                                        <p:tgtEl>
                                          <p:spTgt spid="2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1000"/>
                                        <p:tgtEl>
                                          <p:spTgt spid="28"/>
                                        </p:tgtEl>
                                      </p:cBhvr>
                                    </p:animEffect>
                                    <p:anim calcmode="lin" valueType="num">
                                      <p:cBhvr>
                                        <p:cTn id="103" dur="1000" fill="hold"/>
                                        <p:tgtEl>
                                          <p:spTgt spid="28"/>
                                        </p:tgtEl>
                                        <p:attrNameLst>
                                          <p:attrName>ppt_x</p:attrName>
                                        </p:attrNameLst>
                                      </p:cBhvr>
                                      <p:tavLst>
                                        <p:tav tm="0">
                                          <p:val>
                                            <p:strVal val="#ppt_x"/>
                                          </p:val>
                                        </p:tav>
                                        <p:tav tm="100000">
                                          <p:val>
                                            <p:strVal val="#ppt_x"/>
                                          </p:val>
                                        </p:tav>
                                      </p:tavLst>
                                    </p:anim>
                                    <p:anim calcmode="lin" valueType="num">
                                      <p:cBhvr>
                                        <p:cTn id="104" dur="1000" fill="hold"/>
                                        <p:tgtEl>
                                          <p:spTgt spid="2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1000"/>
                                        <p:tgtEl>
                                          <p:spTgt spid="30"/>
                                        </p:tgtEl>
                                      </p:cBhvr>
                                    </p:animEffect>
                                    <p:anim calcmode="lin" valueType="num">
                                      <p:cBhvr>
                                        <p:cTn id="113" dur="1000" fill="hold"/>
                                        <p:tgtEl>
                                          <p:spTgt spid="30"/>
                                        </p:tgtEl>
                                        <p:attrNameLst>
                                          <p:attrName>ppt_x</p:attrName>
                                        </p:attrNameLst>
                                      </p:cBhvr>
                                      <p:tavLst>
                                        <p:tav tm="0">
                                          <p:val>
                                            <p:strVal val="#ppt_x"/>
                                          </p:val>
                                        </p:tav>
                                        <p:tav tm="100000">
                                          <p:val>
                                            <p:strVal val="#ppt_x"/>
                                          </p:val>
                                        </p:tav>
                                      </p:tavLst>
                                    </p:anim>
                                    <p:anim calcmode="lin" valueType="num">
                                      <p:cBhvr>
                                        <p:cTn id="114" dur="1000" fill="hold"/>
                                        <p:tgtEl>
                                          <p:spTgt spid="3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000"/>
                                        <p:tgtEl>
                                          <p:spTgt spid="31"/>
                                        </p:tgtEl>
                                      </p:cBhvr>
                                    </p:animEffect>
                                    <p:anim calcmode="lin" valueType="num">
                                      <p:cBhvr>
                                        <p:cTn id="118" dur="1000" fill="hold"/>
                                        <p:tgtEl>
                                          <p:spTgt spid="31"/>
                                        </p:tgtEl>
                                        <p:attrNameLst>
                                          <p:attrName>ppt_x</p:attrName>
                                        </p:attrNameLst>
                                      </p:cBhvr>
                                      <p:tavLst>
                                        <p:tav tm="0">
                                          <p:val>
                                            <p:strVal val="#ppt_x"/>
                                          </p:val>
                                        </p:tav>
                                        <p:tav tm="100000">
                                          <p:val>
                                            <p:strVal val="#ppt_x"/>
                                          </p:val>
                                        </p:tav>
                                      </p:tavLst>
                                    </p:anim>
                                    <p:anim calcmode="lin" valueType="num">
                                      <p:cBhvr>
                                        <p:cTn id="119" dur="1000" fill="hold"/>
                                        <p:tgtEl>
                                          <p:spTgt spid="31"/>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1000"/>
                                        <p:tgtEl>
                                          <p:spTgt spid="32"/>
                                        </p:tgtEl>
                                      </p:cBhvr>
                                    </p:animEffect>
                                    <p:anim calcmode="lin" valueType="num">
                                      <p:cBhvr>
                                        <p:cTn id="123" dur="1000" fill="hold"/>
                                        <p:tgtEl>
                                          <p:spTgt spid="32"/>
                                        </p:tgtEl>
                                        <p:attrNameLst>
                                          <p:attrName>ppt_x</p:attrName>
                                        </p:attrNameLst>
                                      </p:cBhvr>
                                      <p:tavLst>
                                        <p:tav tm="0">
                                          <p:val>
                                            <p:strVal val="#ppt_x"/>
                                          </p:val>
                                        </p:tav>
                                        <p:tav tm="100000">
                                          <p:val>
                                            <p:strVal val="#ppt_x"/>
                                          </p:val>
                                        </p:tav>
                                      </p:tavLst>
                                    </p:anim>
                                    <p:anim calcmode="lin" valueType="num">
                                      <p:cBhvr>
                                        <p:cTn id="1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7"/>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3" presetClass="exit" presetSubtype="10" fill="hold" grpId="1" nodeType="clickEffect">
                                  <p:stCondLst>
                                    <p:cond delay="0"/>
                                  </p:stCondLst>
                                  <p:childTnLst>
                                    <p:animEffect transition="out" filter="blinds(horizontal)">
                                      <p:cBhvr>
                                        <p:cTn id="138" dur="500"/>
                                        <p:tgtEl>
                                          <p:spTgt spid="30"/>
                                        </p:tgtEl>
                                      </p:cBhvr>
                                    </p:animEffect>
                                    <p:set>
                                      <p:cBhvr>
                                        <p:cTn id="139" dur="1" fill="hold">
                                          <p:stCondLst>
                                            <p:cond delay="499"/>
                                          </p:stCondLst>
                                        </p:cTn>
                                        <p:tgtEl>
                                          <p:spTgt spid="30"/>
                                        </p:tgtEl>
                                        <p:attrNameLst>
                                          <p:attrName>style.visibility</p:attrName>
                                        </p:attrNameLst>
                                      </p:cBhvr>
                                      <p:to>
                                        <p:strVal val="hidden"/>
                                      </p:to>
                                    </p:set>
                                  </p:childTnLst>
                                </p:cTn>
                              </p:par>
                              <p:par>
                                <p:cTn id="140" presetID="3" presetClass="exit" presetSubtype="10" fill="hold" grpId="1" nodeType="withEffect">
                                  <p:stCondLst>
                                    <p:cond delay="0"/>
                                  </p:stCondLst>
                                  <p:childTnLst>
                                    <p:animEffect transition="out" filter="blinds(horizontal)">
                                      <p:cBhvr>
                                        <p:cTn id="141" dur="500"/>
                                        <p:tgtEl>
                                          <p:spTgt spid="31"/>
                                        </p:tgtEl>
                                      </p:cBhvr>
                                    </p:animEffect>
                                    <p:set>
                                      <p:cBhvr>
                                        <p:cTn id="142" dur="1" fill="hold">
                                          <p:stCondLst>
                                            <p:cond delay="499"/>
                                          </p:stCondLst>
                                        </p:cTn>
                                        <p:tgtEl>
                                          <p:spTgt spid="31"/>
                                        </p:tgtEl>
                                        <p:attrNameLst>
                                          <p:attrName>style.visibility</p:attrName>
                                        </p:attrNameLst>
                                      </p:cBhvr>
                                      <p:to>
                                        <p:strVal val="hidden"/>
                                      </p:to>
                                    </p:set>
                                  </p:childTnLst>
                                </p:cTn>
                              </p:par>
                              <p:par>
                                <p:cTn id="143" presetID="3" presetClass="exit" presetSubtype="10" fill="hold" grpId="1" nodeType="withEffect">
                                  <p:stCondLst>
                                    <p:cond delay="0"/>
                                  </p:stCondLst>
                                  <p:childTnLst>
                                    <p:animEffect transition="out" filter="blinds(horizontal)">
                                      <p:cBhvr>
                                        <p:cTn id="144" dur="500"/>
                                        <p:tgtEl>
                                          <p:spTgt spid="9"/>
                                        </p:tgtEl>
                                      </p:cBhvr>
                                    </p:animEffect>
                                    <p:set>
                                      <p:cBhvr>
                                        <p:cTn id="145" dur="1" fill="hold">
                                          <p:stCondLst>
                                            <p:cond delay="499"/>
                                          </p:stCondLst>
                                        </p:cTn>
                                        <p:tgtEl>
                                          <p:spTgt spid="9"/>
                                        </p:tgtEl>
                                        <p:attrNameLst>
                                          <p:attrName>style.visibility</p:attrName>
                                        </p:attrNameLst>
                                      </p:cBhvr>
                                      <p:to>
                                        <p:strVal val="hidden"/>
                                      </p:to>
                                    </p:set>
                                  </p:childTnLst>
                                </p:cTn>
                              </p:par>
                              <p:par>
                                <p:cTn id="146" presetID="3" presetClass="exit" presetSubtype="10" fill="hold" grpId="1" nodeType="withEffect">
                                  <p:stCondLst>
                                    <p:cond delay="0"/>
                                  </p:stCondLst>
                                  <p:childTnLst>
                                    <p:animEffect transition="out" filter="blinds(horizontal)">
                                      <p:cBhvr>
                                        <p:cTn id="147" dur="500"/>
                                        <p:tgtEl>
                                          <p:spTgt spid="27"/>
                                        </p:tgtEl>
                                      </p:cBhvr>
                                    </p:animEffect>
                                    <p:set>
                                      <p:cBhvr>
                                        <p:cTn id="148" dur="1" fill="hold">
                                          <p:stCondLst>
                                            <p:cond delay="499"/>
                                          </p:stCondLst>
                                        </p:cTn>
                                        <p:tgtEl>
                                          <p:spTgt spid="27"/>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 presetClass="exit" presetSubtype="0" fill="hold" nodeType="clickEffect">
                                  <p:stCondLst>
                                    <p:cond delay="0"/>
                                  </p:stCondLst>
                                  <p:childTnLst>
                                    <p:set>
                                      <p:cBhvr>
                                        <p:cTn id="152" dur="1" fill="hold">
                                          <p:stCondLst>
                                            <p:cond delay="0"/>
                                          </p:stCondLst>
                                        </p:cTn>
                                        <p:tgtEl>
                                          <p:spTgt spid="7"/>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4"/>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8"/>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37"/>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3" grpId="0" animBg="1"/>
      <p:bldP spid="14" grpId="0" animBg="1"/>
      <p:bldP spid="23" grpId="0" animBg="1"/>
      <p:bldP spid="24" grpId="0" animBg="1"/>
      <p:bldP spid="25" grpId="0" animBg="1"/>
      <p:bldP spid="26" grpId="0" animBg="1"/>
      <p:bldP spid="27" grpId="0" animBg="1"/>
      <p:bldP spid="27" grpId="1" animBg="1"/>
      <p:bldP spid="28" grpId="0" animBg="1"/>
      <p:bldP spid="30" grpId="0" animBg="1"/>
      <p:bldP spid="30" grpId="1" animBg="1"/>
      <p:bldP spid="31" grpId="0" animBg="1"/>
      <p:bldP spid="31" grpId="1"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39CE97-6FCD-1688-5C8B-234773BABA88}"/>
              </a:ext>
            </a:extLst>
          </p:cNvPr>
          <p:cNvSpPr>
            <a:spLocks noGrp="1"/>
          </p:cNvSpPr>
          <p:nvPr>
            <p:ph type="title"/>
          </p:nvPr>
        </p:nvSpPr>
        <p:spPr>
          <a:xfrm>
            <a:off x="41728" y="89893"/>
            <a:ext cx="11243192" cy="694117"/>
          </a:xfrm>
        </p:spPr>
        <p:txBody>
          <a:bodyPr>
            <a:normAutofit fontScale="90000"/>
          </a:bodyPr>
          <a:lstStyle/>
          <a:p>
            <a:r>
              <a:rPr lang="en-US" altLang="zh-CN" dirty="0">
                <a:solidFill>
                  <a:srgbClr val="2F2FD7"/>
                </a:solidFill>
              </a:rPr>
              <a:t>Challenges for JIT-Checkpoint-Free Design</a:t>
            </a:r>
            <a:endParaRPr lang="zh-CN" altLang="en-US" dirty="0">
              <a:solidFill>
                <a:srgbClr val="2F2FD7"/>
              </a:solidFill>
            </a:endParaRPr>
          </a:p>
        </p:txBody>
      </p:sp>
      <p:sp>
        <p:nvSpPr>
          <p:cNvPr id="5" name="页脚占位符 4">
            <a:extLst>
              <a:ext uri="{FF2B5EF4-FFF2-40B4-BE49-F238E27FC236}">
                <a16:creationId xmlns:a16="http://schemas.microsoft.com/office/drawing/2014/main" id="{53519964-DEFA-223A-0662-EC61FDEFD7C2}"/>
              </a:ext>
            </a:extLst>
          </p:cNvPr>
          <p:cNvSpPr>
            <a:spLocks noGrp="1"/>
          </p:cNvSpPr>
          <p:nvPr>
            <p:ph type="ftr" sz="quarter" idx="11"/>
          </p:nvPr>
        </p:nvSpPr>
        <p:spPr/>
        <p:txBody>
          <a:bodyPr/>
          <a:lstStyle/>
          <a:p>
            <a:r>
              <a:rPr lang="en-US" dirty="0"/>
              <a:t>56th IEEE/ACM International Symposium on Microarchitecture</a:t>
            </a:r>
          </a:p>
        </p:txBody>
      </p:sp>
      <p:sp>
        <p:nvSpPr>
          <p:cNvPr id="6" name="灯片编号占位符 5">
            <a:extLst>
              <a:ext uri="{FF2B5EF4-FFF2-40B4-BE49-F238E27FC236}">
                <a16:creationId xmlns:a16="http://schemas.microsoft.com/office/drawing/2014/main" id="{1BE000B7-3FA5-45B0-269C-8315D38711A7}"/>
              </a:ext>
            </a:extLst>
          </p:cNvPr>
          <p:cNvSpPr>
            <a:spLocks noGrp="1"/>
          </p:cNvSpPr>
          <p:nvPr>
            <p:ph type="sldNum" sz="quarter" idx="12"/>
          </p:nvPr>
        </p:nvSpPr>
        <p:spPr/>
        <p:txBody>
          <a:bodyPr/>
          <a:lstStyle/>
          <a:p>
            <a:fld id="{BEF5F9A7-FFD9-4159-A58F-AE73538ED447}" type="slidenum">
              <a:rPr lang="en-US" smtClean="0"/>
              <a:pPr/>
              <a:t>11</a:t>
            </a:fld>
            <a:endParaRPr lang="en-US"/>
          </a:p>
        </p:txBody>
      </p:sp>
      <p:sp>
        <p:nvSpPr>
          <p:cNvPr id="3" name="文本框 2">
            <a:extLst>
              <a:ext uri="{FF2B5EF4-FFF2-40B4-BE49-F238E27FC236}">
                <a16:creationId xmlns:a16="http://schemas.microsoft.com/office/drawing/2014/main" id="{121D5526-E8C4-7EBA-9034-793549A02446}"/>
              </a:ext>
            </a:extLst>
          </p:cNvPr>
          <p:cNvSpPr txBox="1"/>
          <p:nvPr/>
        </p:nvSpPr>
        <p:spPr>
          <a:xfrm>
            <a:off x="3480266" y="1828762"/>
            <a:ext cx="8461829" cy="3970318"/>
          </a:xfrm>
          <a:prstGeom prst="rect">
            <a:avLst/>
          </a:prstGeom>
          <a:noFill/>
        </p:spPr>
        <p:txBody>
          <a:bodyPr wrap="square" rtlCol="0">
            <a:spAutoFit/>
          </a:bodyPr>
          <a:lstStyle/>
          <a:p>
            <a:r>
              <a:rPr kumimoji="1" lang="en-US" altLang="zh-CN" sz="3600" dirty="0">
                <a:solidFill>
                  <a:srgbClr val="2F2FD7"/>
                </a:solidFill>
                <a:latin typeface="Tahoma" panose="020B0604030504040204" pitchFamily="34" charset="0"/>
                <a:ea typeface="Tahoma" panose="020B0604030504040204" pitchFamily="34" charset="0"/>
                <a:cs typeface="Tahoma" panose="020B0604030504040204" pitchFamily="34" charset="0"/>
              </a:rPr>
              <a:t>Q1:</a:t>
            </a:r>
            <a:r>
              <a:rPr kumimoji="1" lang="en-US" altLang="zh-CN" sz="3600" dirty="0">
                <a:latin typeface="Tahoma" panose="020B0604030504040204" pitchFamily="34" charset="0"/>
                <a:ea typeface="Tahoma" panose="020B0604030504040204" pitchFamily="34" charset="0"/>
                <a:cs typeface="Tahoma" panose="020B0604030504040204" pitchFamily="34" charset="0"/>
              </a:rPr>
              <a:t> How to recover from power failure?</a:t>
            </a:r>
          </a:p>
          <a:p>
            <a:endParaRPr kumimoji="1" lang="en-US" altLang="zh-CN" sz="3600" dirty="0">
              <a:latin typeface="Tahoma" panose="020B0604030504040204" pitchFamily="34" charset="0"/>
              <a:ea typeface="Tahoma" panose="020B0604030504040204" pitchFamily="34" charset="0"/>
              <a:cs typeface="Tahoma" panose="020B0604030504040204" pitchFamily="34" charset="0"/>
            </a:endParaRPr>
          </a:p>
          <a:p>
            <a:r>
              <a:rPr kumimoji="1" lang="en-US" altLang="zh-CN" sz="3600" dirty="0">
                <a:solidFill>
                  <a:srgbClr val="2F2FD7"/>
                </a:solidFill>
                <a:latin typeface="Tahoma" panose="020B0604030504040204" pitchFamily="34" charset="0"/>
                <a:ea typeface="Tahoma" panose="020B0604030504040204" pitchFamily="34" charset="0"/>
                <a:cs typeface="Tahoma" panose="020B0604030504040204" pitchFamily="34" charset="0"/>
              </a:rPr>
              <a:t>Q2:</a:t>
            </a:r>
            <a:r>
              <a:rPr kumimoji="1" lang="en-US" altLang="zh-CN" sz="3600" dirty="0">
                <a:latin typeface="Tahoma" panose="020B0604030504040204" pitchFamily="34" charset="0"/>
                <a:ea typeface="Tahoma" panose="020B0604030504040204" pitchFamily="34" charset="0"/>
                <a:cs typeface="Tahoma" panose="020B0604030504040204" pitchFamily="34" charset="0"/>
              </a:rPr>
              <a:t> How to keep</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registers</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from</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power</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loss?</a:t>
            </a:r>
          </a:p>
          <a:p>
            <a:endParaRPr kumimoji="1" lang="en-US" altLang="zh-CN" sz="3600" dirty="0">
              <a:latin typeface="Tahoma" panose="020B0604030504040204" pitchFamily="34" charset="0"/>
              <a:ea typeface="Tahoma" panose="020B0604030504040204" pitchFamily="34" charset="0"/>
              <a:cs typeface="Tahoma" panose="020B0604030504040204" pitchFamily="34" charset="0"/>
            </a:endParaRPr>
          </a:p>
          <a:p>
            <a:r>
              <a:rPr kumimoji="1" lang="en-US" altLang="zh-CN" sz="3600" dirty="0">
                <a:solidFill>
                  <a:srgbClr val="2F2FD7"/>
                </a:solidFill>
                <a:latin typeface="Tahoma" panose="020B0604030504040204" pitchFamily="34" charset="0"/>
                <a:ea typeface="Tahoma" panose="020B0604030504040204" pitchFamily="34" charset="0"/>
                <a:cs typeface="Tahoma" panose="020B0604030504040204" pitchFamily="34" charset="0"/>
              </a:rPr>
              <a:t>Q3:</a:t>
            </a:r>
            <a:r>
              <a:rPr kumimoji="1" lang="en-US" altLang="zh-CN" sz="3600" dirty="0">
                <a:latin typeface="Tahoma" panose="020B0604030504040204" pitchFamily="34" charset="0"/>
                <a:ea typeface="Tahoma" panose="020B0604030504040204" pitchFamily="34" charset="0"/>
                <a:cs typeface="Tahoma" panose="020B0604030504040204" pitchFamily="34" charset="0"/>
              </a:rPr>
              <a:t> How to deal</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with cache states</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upon</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power</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outages?</a:t>
            </a:r>
            <a:endParaRPr kumimoji="1" lang="zh-CN" altLang="en-US" sz="3600" dirty="0">
              <a:latin typeface="Tahoma" panose="020B0604030504040204" pitchFamily="34" charset="0"/>
              <a:cs typeface="Tahoma" panose="020B0604030504040204" pitchFamily="34" charset="0"/>
            </a:endParaRPr>
          </a:p>
        </p:txBody>
      </p:sp>
      <p:pic>
        <p:nvPicPr>
          <p:cNvPr id="7" name="图片 6" descr="图标&#10;&#10;描述已自动生成">
            <a:extLst>
              <a:ext uri="{FF2B5EF4-FFF2-40B4-BE49-F238E27FC236}">
                <a16:creationId xmlns:a16="http://schemas.microsoft.com/office/drawing/2014/main" id="{CD168D21-5874-67B4-1FD6-17776B982FBC}"/>
              </a:ext>
            </a:extLst>
          </p:cNvPr>
          <p:cNvPicPr>
            <a:picLocks noChangeAspect="1"/>
          </p:cNvPicPr>
          <p:nvPr/>
        </p:nvPicPr>
        <p:blipFill>
          <a:blip r:embed="rId3"/>
          <a:stretch>
            <a:fillRect/>
          </a:stretch>
        </p:blipFill>
        <p:spPr>
          <a:xfrm>
            <a:off x="249905" y="1683039"/>
            <a:ext cx="3429479" cy="3791479"/>
          </a:xfrm>
          <a:prstGeom prst="rect">
            <a:avLst/>
          </a:prstGeom>
        </p:spPr>
      </p:pic>
    </p:spTree>
    <p:extLst>
      <p:ext uri="{BB962C8B-B14F-4D97-AF65-F5344CB8AC3E}">
        <p14:creationId xmlns:p14="http://schemas.microsoft.com/office/powerpoint/2010/main" val="53977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98896" y="3013925"/>
            <a:ext cx="2448272" cy="133917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r2 = …</a:t>
            </a:r>
          </a:p>
          <a:p>
            <a:pPr algn="ct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r3 (dead) = …</a:t>
            </a:r>
          </a:p>
        </p:txBody>
      </p:sp>
      <p:sp>
        <p:nvSpPr>
          <p:cNvPr id="13" name="Rectangle 12"/>
          <p:cNvSpPr/>
          <p:nvPr/>
        </p:nvSpPr>
        <p:spPr>
          <a:xfrm>
            <a:off x="3098895" y="4578940"/>
            <a:ext cx="2448273" cy="169208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 r1</a:t>
            </a:r>
          </a:p>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 r2</a:t>
            </a:r>
          </a:p>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r3 = …</a:t>
            </a:r>
          </a:p>
        </p:txBody>
      </p:sp>
      <p:sp>
        <p:nvSpPr>
          <p:cNvPr id="16" name="TextBox 15"/>
          <p:cNvSpPr txBox="1"/>
          <p:nvPr/>
        </p:nvSpPr>
        <p:spPr>
          <a:xfrm>
            <a:off x="5783094" y="3514177"/>
            <a:ext cx="1276242"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Region</a:t>
            </a:r>
            <a:r>
              <a:rPr lang="en-US" altLang="zh-CN" sz="2400" dirty="0">
                <a:latin typeface="Tahoma" panose="020B0604030504040204" pitchFamily="34" charset="0"/>
                <a:ea typeface="Tahoma" panose="020B0604030504040204" pitchFamily="34" charset="0"/>
                <a:cs typeface="Tahoma" panose="020B0604030504040204" pitchFamily="34" charset="0"/>
              </a:rPr>
              <a:t>2</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5790909" y="5228497"/>
            <a:ext cx="1430699"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Region</a:t>
            </a:r>
            <a:r>
              <a:rPr lang="en-US" altLang="zh-CN" sz="2400" dirty="0">
                <a:latin typeface="Tahoma" panose="020B0604030504040204" pitchFamily="34" charset="0"/>
                <a:ea typeface="Tahoma" panose="020B0604030504040204" pitchFamily="34" charset="0"/>
                <a:cs typeface="Tahoma" panose="020B0604030504040204" pitchFamily="34" charset="0"/>
              </a:rPr>
              <a:t>3</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3098896" y="1436765"/>
            <a:ext cx="2448272" cy="1330407"/>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r1 = …</a:t>
            </a:r>
          </a:p>
          <a:p>
            <a:pPr algn="ct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5790908" y="1809265"/>
            <a:ext cx="1430700"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Region</a:t>
            </a:r>
            <a:r>
              <a:rPr lang="en-US" altLang="zh-CN" sz="2400" dirty="0">
                <a:latin typeface="Tahoma" panose="020B0604030504040204" pitchFamily="34" charset="0"/>
                <a:ea typeface="Tahoma" panose="020B0604030504040204" pitchFamily="34" charset="0"/>
                <a:cs typeface="Tahoma" panose="020B0604030504040204" pitchFamily="34" charset="0"/>
              </a:rPr>
              <a:t>1</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8" name="Footer Placeholder 4">
            <a:extLst>
              <a:ext uri="{FF2B5EF4-FFF2-40B4-BE49-F238E27FC236}">
                <a16:creationId xmlns:a16="http://schemas.microsoft.com/office/drawing/2014/main" id="{7DA20268-5CD9-0D42-A835-375110F036CC}"/>
              </a:ext>
            </a:extLst>
          </p:cNvPr>
          <p:cNvSpPr>
            <a:spLocks noGrp="1"/>
          </p:cNvSpPr>
          <p:nvPr>
            <p:ph type="ftr" sz="quarter" idx="11"/>
          </p:nvPr>
        </p:nvSpPr>
        <p:spPr>
          <a:xfrm>
            <a:off x="3779520" y="6373548"/>
            <a:ext cx="4373880" cy="420498"/>
          </a:xfrm>
        </p:spPr>
        <p:txBody>
          <a:bodyPr/>
          <a:lstStyle/>
          <a:p>
            <a:r>
              <a:rPr lang="en-US" dirty="0"/>
              <a:t>5</a:t>
            </a:r>
            <a:r>
              <a:rPr lang="en-US" altLang="zh-CN" dirty="0"/>
              <a:t>6</a:t>
            </a:r>
            <a:r>
              <a:rPr lang="en-US" dirty="0"/>
              <a:t>th IEEE/ACM International Symposium on Microarchitecture</a:t>
            </a:r>
          </a:p>
        </p:txBody>
      </p:sp>
      <p:sp>
        <p:nvSpPr>
          <p:cNvPr id="29" name="Slide Number Placeholder 5">
            <a:extLst>
              <a:ext uri="{FF2B5EF4-FFF2-40B4-BE49-F238E27FC236}">
                <a16:creationId xmlns:a16="http://schemas.microsoft.com/office/drawing/2014/main" id="{83104966-ECEB-C548-ADF8-B3FF83E44B62}"/>
              </a:ext>
            </a:extLst>
          </p:cNvPr>
          <p:cNvSpPr>
            <a:spLocks noGrp="1"/>
          </p:cNvSpPr>
          <p:nvPr>
            <p:ph type="sldNum" sz="quarter" idx="12"/>
          </p:nvPr>
        </p:nvSpPr>
        <p:spPr>
          <a:xfrm>
            <a:off x="8610600" y="6428920"/>
            <a:ext cx="2743200" cy="365125"/>
          </a:xfrm>
        </p:spPr>
        <p:txBody>
          <a:bodyPr/>
          <a:lstStyle/>
          <a:p>
            <a:fld id="{BEF5F9A7-FFD9-4159-A58F-AE73538ED447}" type="slidenum">
              <a:rPr lang="en-US" smtClean="0"/>
              <a:pPr/>
              <a:t>12</a:t>
            </a:fld>
            <a:endParaRPr lang="en-US" dirty="0"/>
          </a:p>
        </p:txBody>
      </p:sp>
      <p:sp>
        <p:nvSpPr>
          <p:cNvPr id="4" name="Rectangle 3">
            <a:extLst>
              <a:ext uri="{FF2B5EF4-FFF2-40B4-BE49-F238E27FC236}">
                <a16:creationId xmlns:a16="http://schemas.microsoft.com/office/drawing/2014/main" id="{79E57461-1DA9-7647-9F71-214971A5E3BD}"/>
              </a:ext>
            </a:extLst>
          </p:cNvPr>
          <p:cNvSpPr/>
          <p:nvPr/>
        </p:nvSpPr>
        <p:spPr>
          <a:xfrm>
            <a:off x="1010646" y="0"/>
            <a:ext cx="537327" cy="769441"/>
          </a:xfrm>
          <a:prstGeom prst="rect">
            <a:avLst/>
          </a:prstGeom>
        </p:spPr>
        <p:txBody>
          <a:bodyPr wrap="none">
            <a:spAutoFit/>
          </a:bodyPr>
          <a:lstStyle/>
          <a:p>
            <a:r>
              <a:rPr lang="zh-CN" altLang="en-US" sz="4400" dirty="0">
                <a:latin typeface="Tahoma" panose="020B0604030504040204" pitchFamily="34" charset="0"/>
                <a:ea typeface="Tahoma" panose="020B0604030504040204" pitchFamily="34" charset="0"/>
                <a:cs typeface="Tahoma" panose="020B0604030504040204" pitchFamily="34" charset="0"/>
              </a:rPr>
              <a:t>  </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BBCEF61E-38EA-C746-9A20-4C542123E204}"/>
              </a:ext>
            </a:extLst>
          </p:cNvPr>
          <p:cNvSpPr txBox="1"/>
          <p:nvPr/>
        </p:nvSpPr>
        <p:spPr>
          <a:xfrm>
            <a:off x="6267248" y="3952201"/>
            <a:ext cx="1756852" cy="584775"/>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Live-out</a:t>
            </a:r>
          </a:p>
        </p:txBody>
      </p:sp>
      <p:cxnSp>
        <p:nvCxnSpPr>
          <p:cNvPr id="31" name="Straight Arrow Connector 30">
            <a:extLst>
              <a:ext uri="{FF2B5EF4-FFF2-40B4-BE49-F238E27FC236}">
                <a16:creationId xmlns:a16="http://schemas.microsoft.com/office/drawing/2014/main" id="{C93A2A7D-6ABB-C54E-A3CD-239E709D4243}"/>
              </a:ext>
            </a:extLst>
          </p:cNvPr>
          <p:cNvCxnSpPr/>
          <p:nvPr/>
        </p:nvCxnSpPr>
        <p:spPr>
          <a:xfrm flipH="1" flipV="1">
            <a:off x="4908556" y="3472020"/>
            <a:ext cx="1080120" cy="648072"/>
          </a:xfrm>
          <a:prstGeom prst="straightConnector1">
            <a:avLst/>
          </a:prstGeom>
          <a:ln w="50800">
            <a:solidFill>
              <a:srgbClr val="2F2FD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27A44A7-0E8B-FB45-B0BE-A9D26547C408}"/>
              </a:ext>
            </a:extLst>
          </p:cNvPr>
          <p:cNvCxnSpPr/>
          <p:nvPr/>
        </p:nvCxnSpPr>
        <p:spPr>
          <a:xfrm flipH="1">
            <a:off x="4875222" y="4384248"/>
            <a:ext cx="1152128" cy="1008112"/>
          </a:xfrm>
          <a:prstGeom prst="straightConnector1">
            <a:avLst/>
          </a:prstGeom>
          <a:ln w="50800">
            <a:solidFill>
              <a:srgbClr val="2F2FD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6E6DF8D-340A-F648-A972-F88760C1855A}"/>
              </a:ext>
            </a:extLst>
          </p:cNvPr>
          <p:cNvCxnSpPr/>
          <p:nvPr/>
        </p:nvCxnSpPr>
        <p:spPr>
          <a:xfrm flipH="1" flipV="1">
            <a:off x="4773336" y="1955024"/>
            <a:ext cx="1421904" cy="574297"/>
          </a:xfrm>
          <a:prstGeom prst="straightConnector1">
            <a:avLst/>
          </a:prstGeom>
          <a:ln w="508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ED886E4-1A24-0640-8917-1CB962046C39}"/>
              </a:ext>
            </a:extLst>
          </p:cNvPr>
          <p:cNvSpPr txBox="1"/>
          <p:nvPr/>
        </p:nvSpPr>
        <p:spPr>
          <a:xfrm>
            <a:off x="3649126" y="3383020"/>
            <a:ext cx="1285929" cy="523220"/>
          </a:xfrm>
          <a:prstGeom prst="rect">
            <a:avLst/>
          </a:prstGeom>
          <a:noFill/>
        </p:spPr>
        <p:txBody>
          <a:bodyPr wrap="none" rtlCol="0">
            <a:spAutoFit/>
          </a:bodyPr>
          <a:lstStyle/>
          <a:p>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ckpt</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r2</a:t>
            </a:r>
          </a:p>
        </p:txBody>
      </p:sp>
      <p:sp>
        <p:nvSpPr>
          <p:cNvPr id="36" name="TextBox 35">
            <a:extLst>
              <a:ext uri="{FF2B5EF4-FFF2-40B4-BE49-F238E27FC236}">
                <a16:creationId xmlns:a16="http://schemas.microsoft.com/office/drawing/2014/main" id="{9387112C-5EA6-F44C-B63A-A9E77D09D60F}"/>
              </a:ext>
            </a:extLst>
          </p:cNvPr>
          <p:cNvSpPr txBox="1"/>
          <p:nvPr/>
        </p:nvSpPr>
        <p:spPr>
          <a:xfrm>
            <a:off x="3649127" y="2216268"/>
            <a:ext cx="1285929" cy="523220"/>
          </a:xfrm>
          <a:prstGeom prst="rect">
            <a:avLst/>
          </a:prstGeom>
          <a:noFill/>
        </p:spPr>
        <p:txBody>
          <a:bodyPr wrap="none" rtlCol="0">
            <a:spAutoFit/>
          </a:bodyPr>
          <a:lstStyle/>
          <a:p>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ckpt</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r1</a:t>
            </a:r>
          </a:p>
        </p:txBody>
      </p:sp>
      <p:cxnSp>
        <p:nvCxnSpPr>
          <p:cNvPr id="34" name="Straight Arrow Connector 33">
            <a:extLst>
              <a:ext uri="{FF2B5EF4-FFF2-40B4-BE49-F238E27FC236}">
                <a16:creationId xmlns:a16="http://schemas.microsoft.com/office/drawing/2014/main" id="{AB7DC697-2E05-1342-93D4-5C916FC01813}"/>
              </a:ext>
            </a:extLst>
          </p:cNvPr>
          <p:cNvCxnSpPr/>
          <p:nvPr/>
        </p:nvCxnSpPr>
        <p:spPr>
          <a:xfrm flipH="1">
            <a:off x="4908556" y="2941308"/>
            <a:ext cx="1430700" cy="1893684"/>
          </a:xfrm>
          <a:prstGeom prst="straightConnector1">
            <a:avLst/>
          </a:prstGeom>
          <a:ln w="508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77BC55B-7A08-714C-92C0-FA52EC93B875}"/>
              </a:ext>
            </a:extLst>
          </p:cNvPr>
          <p:cNvSpPr txBox="1"/>
          <p:nvPr/>
        </p:nvSpPr>
        <p:spPr>
          <a:xfrm>
            <a:off x="6264662" y="2294978"/>
            <a:ext cx="1699946" cy="584775"/>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Live-out</a:t>
            </a:r>
          </a:p>
        </p:txBody>
      </p:sp>
      <p:sp>
        <p:nvSpPr>
          <p:cNvPr id="2" name="标题 1">
            <a:extLst>
              <a:ext uri="{FF2B5EF4-FFF2-40B4-BE49-F238E27FC236}">
                <a16:creationId xmlns:a16="http://schemas.microsoft.com/office/drawing/2014/main" id="{9D0E5EE6-00C6-FB31-DF9F-E5EDC03839BC}"/>
              </a:ext>
            </a:extLst>
          </p:cNvPr>
          <p:cNvSpPr>
            <a:spLocks noGrp="1"/>
          </p:cNvSpPr>
          <p:nvPr>
            <p:ph type="title"/>
          </p:nvPr>
        </p:nvSpPr>
        <p:spPr>
          <a:xfrm>
            <a:off x="-28017" y="69684"/>
            <a:ext cx="9655629" cy="694117"/>
          </a:xfrm>
        </p:spPr>
        <p:txBody>
          <a:bodyPr>
            <a:normAutofit fontScale="90000"/>
          </a:bodyPr>
          <a:lstStyle/>
          <a:p>
            <a:r>
              <a:rPr lang="en-US" altLang="zh-CN" dirty="0">
                <a:solidFill>
                  <a:srgbClr val="2F2FD7"/>
                </a:solidFill>
              </a:rPr>
              <a:t>Recovery</a:t>
            </a:r>
            <a:r>
              <a:rPr lang="zh-CN" altLang="en-US" dirty="0">
                <a:solidFill>
                  <a:srgbClr val="2F2FD7"/>
                </a:solidFill>
              </a:rPr>
              <a:t> </a:t>
            </a:r>
            <a:r>
              <a:rPr lang="en-US" altLang="zh-CN" dirty="0">
                <a:solidFill>
                  <a:srgbClr val="2F2FD7"/>
                </a:solidFill>
              </a:rPr>
              <a:t>without</a:t>
            </a:r>
            <a:r>
              <a:rPr lang="zh-CN" altLang="en-US" dirty="0">
                <a:solidFill>
                  <a:srgbClr val="2F2FD7"/>
                </a:solidFill>
              </a:rPr>
              <a:t> </a:t>
            </a:r>
            <a:r>
              <a:rPr lang="en-US" altLang="zh-CN" dirty="0">
                <a:solidFill>
                  <a:srgbClr val="2F2FD7"/>
                </a:solidFill>
              </a:rPr>
              <a:t>JIT</a:t>
            </a:r>
            <a:r>
              <a:rPr lang="zh-CN" altLang="en-US" dirty="0">
                <a:solidFill>
                  <a:srgbClr val="2F2FD7"/>
                </a:solidFill>
              </a:rPr>
              <a:t> </a:t>
            </a:r>
            <a:r>
              <a:rPr lang="en-US" altLang="zh-CN" dirty="0">
                <a:solidFill>
                  <a:srgbClr val="2F2FD7"/>
                </a:solidFill>
              </a:rPr>
              <a:t>Checkpointing</a:t>
            </a:r>
            <a:endParaRPr lang="zh-CN" altLang="en-US" dirty="0">
              <a:solidFill>
                <a:srgbClr val="2F2FD7"/>
              </a:solidFill>
            </a:endParaRPr>
          </a:p>
        </p:txBody>
      </p:sp>
      <p:sp>
        <p:nvSpPr>
          <p:cNvPr id="5" name="矩形 4">
            <a:extLst>
              <a:ext uri="{FF2B5EF4-FFF2-40B4-BE49-F238E27FC236}">
                <a16:creationId xmlns:a16="http://schemas.microsoft.com/office/drawing/2014/main" id="{8ADA66C5-741A-97B8-7286-904A66A85F1E}"/>
              </a:ext>
            </a:extLst>
          </p:cNvPr>
          <p:cNvSpPr/>
          <p:nvPr/>
        </p:nvSpPr>
        <p:spPr>
          <a:xfrm flipV="1">
            <a:off x="3086959" y="2821140"/>
            <a:ext cx="2460209" cy="14215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ahoma" panose="020B0604030504040204" pitchFamily="34" charset="0"/>
              <a:cs typeface="Tahoma" panose="020B0604030504040204" pitchFamily="34" charset="0"/>
            </a:endParaRPr>
          </a:p>
        </p:txBody>
      </p:sp>
      <p:sp>
        <p:nvSpPr>
          <p:cNvPr id="7" name="矩形 6">
            <a:extLst>
              <a:ext uri="{FF2B5EF4-FFF2-40B4-BE49-F238E27FC236}">
                <a16:creationId xmlns:a16="http://schemas.microsoft.com/office/drawing/2014/main" id="{61AD3542-007B-678E-2A1B-74DD63C1A828}"/>
              </a:ext>
            </a:extLst>
          </p:cNvPr>
          <p:cNvSpPr/>
          <p:nvPr/>
        </p:nvSpPr>
        <p:spPr>
          <a:xfrm flipV="1">
            <a:off x="3086959" y="4405639"/>
            <a:ext cx="2448272" cy="1254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ahoma" panose="020B0604030504040204" pitchFamily="34" charset="0"/>
              <a:cs typeface="Tahoma" panose="020B0604030504040204" pitchFamily="34" charset="0"/>
            </a:endParaRPr>
          </a:p>
        </p:txBody>
      </p:sp>
      <p:sp>
        <p:nvSpPr>
          <p:cNvPr id="8" name="矩形 7">
            <a:extLst>
              <a:ext uri="{FF2B5EF4-FFF2-40B4-BE49-F238E27FC236}">
                <a16:creationId xmlns:a16="http://schemas.microsoft.com/office/drawing/2014/main" id="{3FAA7B5B-36AE-C951-88DE-D0FA1E9184F5}"/>
              </a:ext>
            </a:extLst>
          </p:cNvPr>
          <p:cNvSpPr/>
          <p:nvPr/>
        </p:nvSpPr>
        <p:spPr>
          <a:xfrm>
            <a:off x="8351104" y="5311883"/>
            <a:ext cx="164571" cy="69411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Tahoma" panose="020B0604030504040204" pitchFamily="34" charset="0"/>
              <a:cs typeface="Tahoma" panose="020B0604030504040204" pitchFamily="34" charset="0"/>
            </a:endParaRPr>
          </a:p>
        </p:txBody>
      </p:sp>
      <p:sp>
        <p:nvSpPr>
          <p:cNvPr id="9" name="文本框 8">
            <a:extLst>
              <a:ext uri="{FF2B5EF4-FFF2-40B4-BE49-F238E27FC236}">
                <a16:creationId xmlns:a16="http://schemas.microsoft.com/office/drawing/2014/main" id="{3126177F-6FB3-EB0C-0208-9C93845C79FF}"/>
              </a:ext>
            </a:extLst>
          </p:cNvPr>
          <p:cNvSpPr txBox="1"/>
          <p:nvPr/>
        </p:nvSpPr>
        <p:spPr>
          <a:xfrm>
            <a:off x="8622050" y="5366553"/>
            <a:ext cx="3569950" cy="584775"/>
          </a:xfrm>
          <a:prstGeom prst="rect">
            <a:avLst/>
          </a:prstGeom>
          <a:noFill/>
        </p:spPr>
        <p:txBody>
          <a:bodyPr wrap="square" rtlCol="0">
            <a:spAutoFit/>
          </a:bodyPr>
          <a:lstStyle/>
          <a:p>
            <a:r>
              <a:rPr lang="en-US" altLang="zh-CN" sz="3200" dirty="0">
                <a:latin typeface="Tahoma" panose="020B0604030504040204" pitchFamily="34" charset="0"/>
                <a:ea typeface="Tahoma" panose="020B0604030504040204" pitchFamily="34" charset="0"/>
                <a:cs typeface="Tahoma" panose="020B0604030504040204" pitchFamily="34" charset="0"/>
              </a:rPr>
              <a:t>: Region boundary</a:t>
            </a:r>
            <a:endParaRPr lang="zh-CN" altLang="en-US" sz="3200" dirty="0">
              <a:latin typeface="Tahoma" panose="020B0604030504040204" pitchFamily="34" charset="0"/>
              <a:cs typeface="Tahoma" panose="020B0604030504040204" pitchFamily="34" charset="0"/>
            </a:endParaRPr>
          </a:p>
        </p:txBody>
      </p:sp>
      <p:cxnSp>
        <p:nvCxnSpPr>
          <p:cNvPr id="10" name="直线箭头连接符 9">
            <a:extLst>
              <a:ext uri="{FF2B5EF4-FFF2-40B4-BE49-F238E27FC236}">
                <a16:creationId xmlns:a16="http://schemas.microsoft.com/office/drawing/2014/main" id="{DC92A472-AF7B-A59C-073A-5833CE25EEA9}"/>
              </a:ext>
            </a:extLst>
          </p:cNvPr>
          <p:cNvCxnSpPr/>
          <p:nvPr/>
        </p:nvCxnSpPr>
        <p:spPr>
          <a:xfrm flipH="1">
            <a:off x="2486884" y="4120092"/>
            <a:ext cx="600075" cy="0"/>
          </a:xfrm>
          <a:prstGeom prst="straightConnector1">
            <a:avLst/>
          </a:prstGeom>
          <a:ln w="666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power outage">
            <a:extLst>
              <a:ext uri="{FF2B5EF4-FFF2-40B4-BE49-F238E27FC236}">
                <a16:creationId xmlns:a16="http://schemas.microsoft.com/office/drawing/2014/main" id="{6C7B5855-CCD6-A6C1-5B08-E7FCD36F1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133" y="4205344"/>
            <a:ext cx="857026" cy="76943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下弧形箭头 14">
            <a:extLst>
              <a:ext uri="{FF2B5EF4-FFF2-40B4-BE49-F238E27FC236}">
                <a16:creationId xmlns:a16="http://schemas.microsoft.com/office/drawing/2014/main" id="{2C6C3867-B04A-04EC-B786-FBDDDEE915D4}"/>
              </a:ext>
            </a:extLst>
          </p:cNvPr>
          <p:cNvSpPr/>
          <p:nvPr/>
        </p:nvSpPr>
        <p:spPr>
          <a:xfrm rot="16200000">
            <a:off x="2177365" y="3152892"/>
            <a:ext cx="1245367" cy="550127"/>
          </a:xfrm>
          <a:prstGeom prst="curvedDownArrow">
            <a:avLst/>
          </a:prstGeom>
          <a:solidFill>
            <a:srgbClr val="92D05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solidFill>
                <a:schemeClr val="tx1"/>
              </a:solidFill>
            </a:endParaRPr>
          </a:p>
        </p:txBody>
      </p:sp>
      <p:pic>
        <p:nvPicPr>
          <p:cNvPr id="37" name="Picture 2" descr="Image result for power">
            <a:extLst>
              <a:ext uri="{FF2B5EF4-FFF2-40B4-BE49-F238E27FC236}">
                <a16:creationId xmlns:a16="http://schemas.microsoft.com/office/drawing/2014/main" id="{E39DBC49-196F-7612-078E-A466B9649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304" y="4243072"/>
            <a:ext cx="781639" cy="733152"/>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文本框 38">
            <a:extLst>
              <a:ext uri="{FF2B5EF4-FFF2-40B4-BE49-F238E27FC236}">
                <a16:creationId xmlns:a16="http://schemas.microsoft.com/office/drawing/2014/main" id="{BDC220D3-A720-B010-CC71-8E2CB0A55C4E}"/>
              </a:ext>
            </a:extLst>
          </p:cNvPr>
          <p:cNvSpPr txBox="1"/>
          <p:nvPr/>
        </p:nvSpPr>
        <p:spPr>
          <a:xfrm>
            <a:off x="8072325" y="1416415"/>
            <a:ext cx="4393740" cy="1077218"/>
          </a:xfrm>
          <a:prstGeom prst="rect">
            <a:avLst/>
          </a:prstGeom>
          <a:noFill/>
        </p:spPr>
        <p:txBody>
          <a:bodyPr wrap="square" rtlCol="0">
            <a:spAutoFit/>
          </a:bodyPr>
          <a:lstStyle/>
          <a:p>
            <a:r>
              <a:rPr kumimoji="1" lang="en-US" altLang="zh-CN" sz="3200" dirty="0">
                <a:latin typeface="Tahoma" panose="020B0604030504040204" pitchFamily="34" charset="0"/>
                <a:ea typeface="Tahoma" panose="020B0604030504040204" pitchFamily="34" charset="0"/>
                <a:cs typeface="Tahoma" panose="020B0604030504040204" pitchFamily="34" charset="0"/>
              </a:rPr>
              <a:t>Q1: How to recover from power failure? </a:t>
            </a:r>
            <a:endParaRPr kumimoji="1" lang="zh-CN" altLang="en-US" sz="3200" dirty="0">
              <a:latin typeface="Tahoma" panose="020B0604030504040204" pitchFamily="34" charset="0"/>
              <a:cs typeface="Tahoma" panose="020B0604030504040204" pitchFamily="34" charset="0"/>
            </a:endParaRPr>
          </a:p>
        </p:txBody>
      </p:sp>
      <p:sp>
        <p:nvSpPr>
          <p:cNvPr id="40" name="文本框 39">
            <a:extLst>
              <a:ext uri="{FF2B5EF4-FFF2-40B4-BE49-F238E27FC236}">
                <a16:creationId xmlns:a16="http://schemas.microsoft.com/office/drawing/2014/main" id="{D32307D2-3E82-60D3-5511-88363B5C3FFF}"/>
              </a:ext>
            </a:extLst>
          </p:cNvPr>
          <p:cNvSpPr txBox="1"/>
          <p:nvPr/>
        </p:nvSpPr>
        <p:spPr>
          <a:xfrm>
            <a:off x="8097536" y="2878657"/>
            <a:ext cx="4014252" cy="1569660"/>
          </a:xfrm>
          <a:prstGeom prst="rect">
            <a:avLst/>
          </a:prstGeom>
          <a:noFill/>
        </p:spPr>
        <p:txBody>
          <a:bodyPr wrap="square" rtlCol="0">
            <a:spAutoFit/>
          </a:bodyPr>
          <a:lstStyle/>
          <a:p>
            <a:r>
              <a:rPr kumimoji="1" lang="en-US" altLang="zh-CN" sz="3200" dirty="0">
                <a:latin typeface="Tahoma" panose="020B0604030504040204" pitchFamily="34" charset="0"/>
                <a:ea typeface="Tahoma" panose="020B0604030504040204" pitchFamily="34" charset="0"/>
                <a:cs typeface="Tahoma" panose="020B0604030504040204" pitchFamily="34" charset="0"/>
              </a:rPr>
              <a:t>Q2: How to keep</a:t>
            </a:r>
            <a:r>
              <a:rPr kumimoji="1" lang="zh-CN" altLang="en-US" sz="3200" dirty="0">
                <a:latin typeface="Tahoma" panose="020B0604030504040204" pitchFamily="34" charset="0"/>
                <a:ea typeface="Tahoma" panose="020B0604030504040204" pitchFamily="34" charset="0"/>
                <a:cs typeface="Tahoma" panose="020B0604030504040204" pitchFamily="34" charset="0"/>
              </a:rPr>
              <a:t> </a:t>
            </a:r>
            <a:r>
              <a:rPr kumimoji="1" lang="en-US" altLang="zh-CN" sz="3200" dirty="0">
                <a:latin typeface="Tahoma" panose="020B0604030504040204" pitchFamily="34" charset="0"/>
                <a:ea typeface="Tahoma" panose="020B0604030504040204" pitchFamily="34" charset="0"/>
                <a:cs typeface="Tahoma" panose="020B0604030504040204" pitchFamily="34" charset="0"/>
              </a:rPr>
              <a:t>registers</a:t>
            </a:r>
            <a:r>
              <a:rPr kumimoji="1" lang="zh-CN" altLang="en-US" sz="3200" dirty="0">
                <a:latin typeface="Tahoma" panose="020B0604030504040204" pitchFamily="34" charset="0"/>
                <a:ea typeface="Tahoma" panose="020B0604030504040204" pitchFamily="34" charset="0"/>
                <a:cs typeface="Tahoma" panose="020B0604030504040204" pitchFamily="34" charset="0"/>
              </a:rPr>
              <a:t> </a:t>
            </a:r>
            <a:r>
              <a:rPr kumimoji="1" lang="en-US" altLang="zh-CN" sz="3200" dirty="0">
                <a:latin typeface="Tahoma" panose="020B0604030504040204" pitchFamily="34" charset="0"/>
                <a:ea typeface="Tahoma" panose="020B0604030504040204" pitchFamily="34" charset="0"/>
                <a:cs typeface="Tahoma" panose="020B0604030504040204" pitchFamily="34" charset="0"/>
              </a:rPr>
              <a:t>from</a:t>
            </a:r>
            <a:r>
              <a:rPr kumimoji="1" lang="zh-CN" altLang="en-US" sz="3200" dirty="0">
                <a:latin typeface="Tahoma" panose="020B0604030504040204" pitchFamily="34" charset="0"/>
                <a:ea typeface="Tahoma" panose="020B0604030504040204" pitchFamily="34" charset="0"/>
                <a:cs typeface="Tahoma" panose="020B0604030504040204" pitchFamily="34" charset="0"/>
              </a:rPr>
              <a:t> </a:t>
            </a:r>
            <a:r>
              <a:rPr kumimoji="1" lang="en-US" altLang="zh-CN" sz="3200" dirty="0">
                <a:latin typeface="Tahoma" panose="020B0604030504040204" pitchFamily="34" charset="0"/>
                <a:ea typeface="Tahoma" panose="020B0604030504040204" pitchFamily="34" charset="0"/>
                <a:cs typeface="Tahoma" panose="020B0604030504040204" pitchFamily="34" charset="0"/>
              </a:rPr>
              <a:t>power</a:t>
            </a:r>
            <a:r>
              <a:rPr kumimoji="1" lang="zh-CN" altLang="en-US" sz="3200" dirty="0">
                <a:latin typeface="Tahoma" panose="020B0604030504040204" pitchFamily="34" charset="0"/>
                <a:ea typeface="Tahoma" panose="020B0604030504040204" pitchFamily="34" charset="0"/>
                <a:cs typeface="Tahoma" panose="020B0604030504040204" pitchFamily="34" charset="0"/>
              </a:rPr>
              <a:t> </a:t>
            </a:r>
            <a:r>
              <a:rPr kumimoji="1" lang="en-US" altLang="zh-CN" sz="3200" dirty="0">
                <a:latin typeface="Tahoma" panose="020B0604030504040204" pitchFamily="34" charset="0"/>
                <a:ea typeface="Tahoma" panose="020B0604030504040204" pitchFamily="34" charset="0"/>
                <a:cs typeface="Tahoma" panose="020B0604030504040204" pitchFamily="34" charset="0"/>
              </a:rPr>
              <a:t>loss?</a:t>
            </a:r>
            <a:endParaRPr kumimoji="1" lang="zh-CN" altLang="en-US" sz="3200" dirty="0">
              <a:latin typeface="Tahoma" panose="020B0604030504040204" pitchFamily="34" charset="0"/>
              <a:cs typeface="Tahoma" panose="020B0604030504040204" pitchFamily="34" charset="0"/>
            </a:endParaRPr>
          </a:p>
        </p:txBody>
      </p:sp>
      <p:sp>
        <p:nvSpPr>
          <p:cNvPr id="3" name="圆角矩形 7">
            <a:extLst>
              <a:ext uri="{FF2B5EF4-FFF2-40B4-BE49-F238E27FC236}">
                <a16:creationId xmlns:a16="http://schemas.microsoft.com/office/drawing/2014/main" id="{732838AE-EFE0-4AA2-00C5-5B1003A5A272}"/>
              </a:ext>
            </a:extLst>
          </p:cNvPr>
          <p:cNvSpPr/>
          <p:nvPr/>
        </p:nvSpPr>
        <p:spPr>
          <a:xfrm>
            <a:off x="17938" y="3136232"/>
            <a:ext cx="2160551" cy="1004807"/>
          </a:xfrm>
          <a:prstGeom prst="roundRect">
            <a:avLst/>
          </a:prstGeom>
          <a:solidFill>
            <a:schemeClr val="bg2">
              <a:lumMod val="60000"/>
              <a:lumOff val="40000"/>
            </a:schemeClr>
          </a:solid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solidFill>
                  <a:schemeClr val="tx1"/>
                </a:solidFill>
                <a:latin typeface="Calibri" panose="020F0502020204030204" pitchFamily="34" charset="0"/>
                <a:ea typeface="Calibri" panose="020F0502020204030204" pitchFamily="34" charset="0"/>
                <a:cs typeface="Calibri" panose="020F0502020204030204" pitchFamily="34" charset="0"/>
              </a:rPr>
              <a:t>SweepCache</a:t>
            </a:r>
          </a:p>
          <a:p>
            <a:pPr algn="ctr"/>
            <a:r>
              <a:rPr kumimoji="1" lang="en-US" altLang="zh-CN" sz="2800" b="1" dirty="0">
                <a:solidFill>
                  <a:schemeClr val="tx1"/>
                </a:solidFill>
                <a:latin typeface="Calibri" panose="020F0502020204030204" pitchFamily="34" charset="0"/>
                <a:ea typeface="Calibri" panose="020F0502020204030204" pitchFamily="34" charset="0"/>
                <a:cs typeface="Calibri" panose="020F0502020204030204" pitchFamily="34" charset="0"/>
              </a:rPr>
              <a:t>Compiler</a:t>
            </a:r>
            <a:endParaRPr kumimoji="1" lang="zh-CN" altLang="en-US" sz="2800" b="1" dirty="0">
              <a:solidFill>
                <a:schemeClr val="tx1"/>
              </a:solidFill>
              <a:latin typeface="Calibri" panose="020F0502020204030204" pitchFamily="34" charset="0"/>
              <a:cs typeface="Calibri" panose="020F0502020204030204" pitchFamily="34" charset="0"/>
            </a:endParaRPr>
          </a:p>
        </p:txBody>
      </p:sp>
      <p:sp>
        <p:nvSpPr>
          <p:cNvPr id="26" name="箭头: 右 25">
            <a:extLst>
              <a:ext uri="{FF2B5EF4-FFF2-40B4-BE49-F238E27FC236}">
                <a16:creationId xmlns:a16="http://schemas.microsoft.com/office/drawing/2014/main" id="{E40458AD-63F8-B326-014E-68A657D6F64F}"/>
              </a:ext>
            </a:extLst>
          </p:cNvPr>
          <p:cNvSpPr/>
          <p:nvPr/>
        </p:nvSpPr>
        <p:spPr>
          <a:xfrm>
            <a:off x="2294021" y="3503391"/>
            <a:ext cx="635025" cy="267605"/>
          </a:xfrm>
          <a:prstGeom prst="rightArrow">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Tree>
    <p:extLst>
      <p:ext uri="{BB962C8B-B14F-4D97-AF65-F5344CB8AC3E}">
        <p14:creationId xmlns:p14="http://schemas.microsoft.com/office/powerpoint/2010/main" val="2007212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39"/>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0" nodeType="clickEffect">
                                  <p:stCondLst>
                                    <p:cond delay="0"/>
                                  </p:stCondLst>
                                  <p:childTnLst>
                                    <p:animClr clrSpc="rgb" dir="cw">
                                      <p:cBhvr override="childStyle">
                                        <p:cTn id="58" dur="2000" fill="hold"/>
                                        <p:tgtEl>
                                          <p:spTgt spid="40"/>
                                        </p:tgtEl>
                                        <p:attrNameLst>
                                          <p:attrName>style.color</p:attrName>
                                        </p:attrNameLst>
                                      </p:cBhvr>
                                      <p:to>
                                        <a:schemeClr val="accent2"/>
                                      </p:to>
                                    </p:animClr>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linds(horizontal)">
                                      <p:cBhvr>
                                        <p:cTn id="63" dur="500"/>
                                        <p:tgtEl>
                                          <p:spTgt spid="30"/>
                                        </p:tgtEl>
                                      </p:cBhvr>
                                    </p:animEffect>
                                  </p:childTnLst>
                                </p:cTn>
                              </p:par>
                              <p:par>
                                <p:cTn id="64" presetID="3" presetClass="entr" presetSubtype="1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linds(horizontal)">
                                      <p:cBhvr>
                                        <p:cTn id="66" dur="500"/>
                                        <p:tgtEl>
                                          <p:spTgt spid="31"/>
                                        </p:tgtEl>
                                      </p:cBhvr>
                                    </p:animEffect>
                                  </p:childTnLst>
                                </p:cTn>
                              </p:par>
                              <p:par>
                                <p:cTn id="67" presetID="3" presetClass="entr" presetSubtype="1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linds(horizontal)">
                                      <p:cBhvr>
                                        <p:cTn id="69" dur="500"/>
                                        <p:tgtEl>
                                          <p:spTgt spid="32"/>
                                        </p:tgtEl>
                                      </p:cBhvr>
                                    </p:animEffect>
                                  </p:childTnLst>
                                </p:cTn>
                              </p:par>
                              <p:par>
                                <p:cTn id="70" presetID="3" presetClass="entr" presetSubtype="1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linds(horizontal)">
                                      <p:cBhvr>
                                        <p:cTn id="72" dur="500"/>
                                        <p:tgtEl>
                                          <p:spTgt spid="33"/>
                                        </p:tgtEl>
                                      </p:cBhvr>
                                    </p:animEffect>
                                  </p:childTnLst>
                                </p:cTn>
                              </p:par>
                              <p:par>
                                <p:cTn id="73" presetID="3" presetClass="entr" presetSubtype="1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linds(horizontal)">
                                      <p:cBhvr>
                                        <p:cTn id="75" dur="500"/>
                                        <p:tgtEl>
                                          <p:spTgt spid="34"/>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blinds(horizontal)">
                                      <p:cBhvr>
                                        <p:cTn id="78" dur="500"/>
                                        <p:tgtEl>
                                          <p:spTgt spid="3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blinds(horizontal)">
                                      <p:cBhvr>
                                        <p:cTn id="81" dur="500"/>
                                        <p:tgtEl>
                                          <p:spTgt spid="6"/>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blinds(horizontal)">
                                      <p:cBhvr>
                                        <p:cTn id="8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0" grpId="0"/>
      <p:bldP spid="6" grpId="0"/>
      <p:bldP spid="36" grpId="0"/>
      <p:bldP spid="35" grpId="0"/>
      <p:bldP spid="5" grpId="0" animBg="1"/>
      <p:bldP spid="7" grpId="0" animBg="1"/>
      <p:bldP spid="15" grpId="0" animBg="1"/>
      <p:bldP spid="15" grpId="1" animBg="1"/>
      <p:bldP spid="39" grpId="0"/>
      <p:bldP spid="40" grpId="0"/>
      <p:bldP spid="40" grpId="1"/>
      <p:bldP spid="3"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8">
            <a:extLst>
              <a:ext uri="{FF2B5EF4-FFF2-40B4-BE49-F238E27FC236}">
                <a16:creationId xmlns:a16="http://schemas.microsoft.com/office/drawing/2014/main" id="{E7DE9334-8E49-4DD0-ABA8-B9A41DB57970}"/>
              </a:ext>
            </a:extLst>
          </p:cNvPr>
          <p:cNvSpPr/>
          <p:nvPr/>
        </p:nvSpPr>
        <p:spPr>
          <a:xfrm>
            <a:off x="923251" y="1812766"/>
            <a:ext cx="3057855" cy="4395483"/>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125000"/>
              </a:lnSpc>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r1 = Load [</a:t>
            </a:r>
            <a:r>
              <a:rPr lang="en-US" sz="3200" dirty="0">
                <a:solidFill>
                  <a:srgbClr val="81CAF0"/>
                </a:solidFill>
                <a:latin typeface="Tahoma" panose="020B0604030504040204" pitchFamily="34" charset="0"/>
                <a:ea typeface="Tahoma" panose="020B0604030504040204" pitchFamily="34" charset="0"/>
                <a:cs typeface="Tahoma" panose="020B0604030504040204" pitchFamily="34" charset="0"/>
              </a:rPr>
              <a:t>m1</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lnSpc>
                <a:spcPct val="125000"/>
              </a:lnSpc>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r1 = r1+1</a:t>
            </a:r>
          </a:p>
          <a:p>
            <a:pPr algn="ctr">
              <a:lnSpc>
                <a:spcPct val="125000"/>
              </a:lnSpc>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Store r1, [</a:t>
            </a:r>
            <a:r>
              <a:rPr lang="en-US" sz="3200" dirty="0">
                <a:solidFill>
                  <a:srgbClr val="81CAF0"/>
                </a:solidFill>
                <a:latin typeface="Tahoma" panose="020B0604030504040204" pitchFamily="34" charset="0"/>
                <a:ea typeface="Tahoma" panose="020B0604030504040204" pitchFamily="34" charset="0"/>
                <a:cs typeface="Tahoma" panose="020B0604030504040204" pitchFamily="34" charset="0"/>
              </a:rPr>
              <a:t>m1</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3200" dirty="0">
                <a:solidFill>
                  <a:schemeClr val="tx1"/>
                </a:solidFill>
                <a:latin typeface="Tahoma" panose="020B0604030504040204" pitchFamily="34" charset="0"/>
                <a:ea typeface="Tahoma" panose="020B0604030504040204" pitchFamily="34" charset="0"/>
                <a:cs typeface="Tahoma" panose="020B0604030504040204" pitchFamily="34" charset="0"/>
              </a:rPr>
              <a:t>r2</a:t>
            </a:r>
            <a:r>
              <a:rPr lang="zh-CN" alt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zh-CN"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zh-CN" alt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Load [</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m2</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8" name="Rectangle 12">
            <a:extLst>
              <a:ext uri="{FF2B5EF4-FFF2-40B4-BE49-F238E27FC236}">
                <a16:creationId xmlns:a16="http://schemas.microsoft.com/office/drawing/2014/main" id="{5F0E937E-813F-D96A-B249-34DF811F7BBF}"/>
              </a:ext>
            </a:extLst>
          </p:cNvPr>
          <p:cNvSpPr/>
          <p:nvPr/>
        </p:nvSpPr>
        <p:spPr>
          <a:xfrm>
            <a:off x="8453220" y="3700074"/>
            <a:ext cx="1997439" cy="2181349"/>
          </a:xfrm>
          <a:prstGeom prst="rect">
            <a:avLst/>
          </a:prstGeom>
          <a:solidFill>
            <a:srgbClr val="A9D18E"/>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latin typeface="Calibri" panose="020F0502020204030204" pitchFamily="34" charset="0"/>
              <a:ea typeface="Calibri" panose="020F0502020204030204" pitchFamily="34" charset="0"/>
              <a:cs typeface="Calibri" panose="020F0502020204030204" pitchFamily="34" charset="0"/>
            </a:endParaRPr>
          </a:p>
          <a:p>
            <a:pPr algn="ctr"/>
            <a:endParaRPr lang="en-US" sz="4000" dirty="0">
              <a:latin typeface="Calibri" panose="020F0502020204030204" pitchFamily="34" charset="0"/>
              <a:ea typeface="Calibri" panose="020F0502020204030204" pitchFamily="34" charset="0"/>
              <a:cs typeface="Calibri" panose="020F0502020204030204" pitchFamily="34" charset="0"/>
            </a:endParaRPr>
          </a:p>
          <a:p>
            <a:pPr algn="ctr"/>
            <a:r>
              <a:rPr lang="en-US" sz="4400" dirty="0">
                <a:latin typeface="Tahoma" panose="020B0604030504040204" pitchFamily="34" charset="0"/>
                <a:ea typeface="Tahoma" panose="020B0604030504040204" pitchFamily="34" charset="0"/>
                <a:cs typeface="Tahoma" panose="020B0604030504040204" pitchFamily="34" charset="0"/>
              </a:rPr>
              <a:t>NVM</a:t>
            </a:r>
          </a:p>
        </p:txBody>
      </p:sp>
      <p:sp>
        <p:nvSpPr>
          <p:cNvPr id="2" name="标题 1">
            <a:extLst>
              <a:ext uri="{FF2B5EF4-FFF2-40B4-BE49-F238E27FC236}">
                <a16:creationId xmlns:a16="http://schemas.microsoft.com/office/drawing/2014/main" id="{A64EDF4A-BA70-C867-6ACB-519499D7B502}"/>
              </a:ext>
            </a:extLst>
          </p:cNvPr>
          <p:cNvSpPr>
            <a:spLocks noGrp="1"/>
          </p:cNvSpPr>
          <p:nvPr>
            <p:ph type="title"/>
          </p:nvPr>
        </p:nvSpPr>
        <p:spPr>
          <a:xfrm>
            <a:off x="4206" y="50307"/>
            <a:ext cx="9655629" cy="694117"/>
          </a:xfrm>
        </p:spPr>
        <p:txBody>
          <a:bodyPr>
            <a:normAutofit fontScale="90000"/>
          </a:bodyPr>
          <a:lstStyle/>
          <a:p>
            <a:r>
              <a:rPr lang="en-US" altLang="zh-CN" dirty="0">
                <a:solidFill>
                  <a:srgbClr val="2F2FD7"/>
                </a:solidFill>
              </a:rPr>
              <a:t>Challenges for Rollback Recovery</a:t>
            </a:r>
            <a:endParaRPr lang="zh-CN" altLang="en-US" dirty="0">
              <a:solidFill>
                <a:srgbClr val="2F2FD7"/>
              </a:solidFill>
            </a:endParaRPr>
          </a:p>
        </p:txBody>
      </p:sp>
      <p:sp>
        <p:nvSpPr>
          <p:cNvPr id="5" name="页脚占位符 4">
            <a:extLst>
              <a:ext uri="{FF2B5EF4-FFF2-40B4-BE49-F238E27FC236}">
                <a16:creationId xmlns:a16="http://schemas.microsoft.com/office/drawing/2014/main" id="{B3136703-9C97-5E31-9ECE-7A38C25089A7}"/>
              </a:ext>
            </a:extLst>
          </p:cNvPr>
          <p:cNvSpPr>
            <a:spLocks noGrp="1"/>
          </p:cNvSpPr>
          <p:nvPr>
            <p:ph type="ftr" sz="quarter" idx="11"/>
          </p:nvPr>
        </p:nvSpPr>
        <p:spPr/>
        <p:txBody>
          <a:bodyPr/>
          <a:lstStyle/>
          <a:p>
            <a:r>
              <a:rPr lang="en-US"/>
              <a:t>56th IEEE/ACM International Symposium on Microarchitecture</a:t>
            </a:r>
            <a:endParaRPr lang="en-US" dirty="0"/>
          </a:p>
        </p:txBody>
      </p:sp>
      <p:sp>
        <p:nvSpPr>
          <p:cNvPr id="6" name="灯片编号占位符 5">
            <a:extLst>
              <a:ext uri="{FF2B5EF4-FFF2-40B4-BE49-F238E27FC236}">
                <a16:creationId xmlns:a16="http://schemas.microsoft.com/office/drawing/2014/main" id="{58D5002F-3312-C867-E7C8-88100D815CD4}"/>
              </a:ext>
            </a:extLst>
          </p:cNvPr>
          <p:cNvSpPr>
            <a:spLocks noGrp="1"/>
          </p:cNvSpPr>
          <p:nvPr>
            <p:ph type="sldNum" sz="quarter" idx="12"/>
          </p:nvPr>
        </p:nvSpPr>
        <p:spPr/>
        <p:txBody>
          <a:bodyPr/>
          <a:lstStyle/>
          <a:p>
            <a:fld id="{BEF5F9A7-FFD9-4159-A58F-AE73538ED447}" type="slidenum">
              <a:rPr lang="en-US" smtClean="0"/>
              <a:pPr/>
              <a:t>13</a:t>
            </a:fld>
            <a:endParaRPr lang="en-US"/>
          </a:p>
        </p:txBody>
      </p:sp>
      <p:sp>
        <p:nvSpPr>
          <p:cNvPr id="9" name="Rectangle 16">
            <a:extLst>
              <a:ext uri="{FF2B5EF4-FFF2-40B4-BE49-F238E27FC236}">
                <a16:creationId xmlns:a16="http://schemas.microsoft.com/office/drawing/2014/main" id="{98A24C00-322A-3D39-E85F-F72170D31DEE}"/>
              </a:ext>
            </a:extLst>
          </p:cNvPr>
          <p:cNvSpPr/>
          <p:nvPr/>
        </p:nvSpPr>
        <p:spPr>
          <a:xfrm>
            <a:off x="8516868" y="2163014"/>
            <a:ext cx="1933792" cy="773766"/>
          </a:xfrm>
          <a:prstGeom prst="rect">
            <a:avLst/>
          </a:prstGeom>
          <a:solidFill>
            <a:srgbClr val="FFE699"/>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10" name="Up-Down Arrow 17">
            <a:extLst>
              <a:ext uri="{FF2B5EF4-FFF2-40B4-BE49-F238E27FC236}">
                <a16:creationId xmlns:a16="http://schemas.microsoft.com/office/drawing/2014/main" id="{51491399-0419-B2A5-937B-06918D874691}"/>
              </a:ext>
            </a:extLst>
          </p:cNvPr>
          <p:cNvSpPr/>
          <p:nvPr/>
        </p:nvSpPr>
        <p:spPr>
          <a:xfrm>
            <a:off x="9353006" y="2936980"/>
            <a:ext cx="237223" cy="74118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2" name="Curved Right Arrow 24">
            <a:extLst>
              <a:ext uri="{FF2B5EF4-FFF2-40B4-BE49-F238E27FC236}">
                <a16:creationId xmlns:a16="http://schemas.microsoft.com/office/drawing/2014/main" id="{1639E2C1-FEC8-4406-C434-FA4824EBBA56}"/>
              </a:ext>
            </a:extLst>
          </p:cNvPr>
          <p:cNvSpPr/>
          <p:nvPr/>
        </p:nvSpPr>
        <p:spPr>
          <a:xfrm rot="10800000">
            <a:off x="3993949" y="1466488"/>
            <a:ext cx="1143219" cy="4236770"/>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26">
            <a:extLst>
              <a:ext uri="{FF2B5EF4-FFF2-40B4-BE49-F238E27FC236}">
                <a16:creationId xmlns:a16="http://schemas.microsoft.com/office/drawing/2014/main" id="{8AA095F9-31D2-BEF6-6A8D-3870E0CFAF35}"/>
              </a:ext>
            </a:extLst>
          </p:cNvPr>
          <p:cNvSpPr/>
          <p:nvPr/>
        </p:nvSpPr>
        <p:spPr>
          <a:xfrm>
            <a:off x="2886119" y="3601006"/>
            <a:ext cx="1094987" cy="492482"/>
          </a:xfrm>
          <a:prstGeom prst="rect">
            <a:avLst/>
          </a:prstGeom>
          <a:solidFill>
            <a:srgbClr val="81CAF0">
              <a:alpha val="3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[m1] = 1</a:t>
            </a:r>
          </a:p>
        </p:txBody>
      </p:sp>
      <p:sp>
        <p:nvSpPr>
          <p:cNvPr id="19" name="Rectangle 36">
            <a:extLst>
              <a:ext uri="{FF2B5EF4-FFF2-40B4-BE49-F238E27FC236}">
                <a16:creationId xmlns:a16="http://schemas.microsoft.com/office/drawing/2014/main" id="{436BD657-ED0C-1738-1AF0-EB23C269B298}"/>
              </a:ext>
            </a:extLst>
          </p:cNvPr>
          <p:cNvSpPr/>
          <p:nvPr/>
        </p:nvSpPr>
        <p:spPr>
          <a:xfrm>
            <a:off x="8890950" y="2413932"/>
            <a:ext cx="1091250" cy="492482"/>
          </a:xfrm>
          <a:prstGeom prst="rect">
            <a:avLst/>
          </a:prstGeom>
          <a:solidFill>
            <a:srgbClr val="81CAF0">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[m1] =</a:t>
            </a: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1</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文本框 23">
            <a:extLst>
              <a:ext uri="{FF2B5EF4-FFF2-40B4-BE49-F238E27FC236}">
                <a16:creationId xmlns:a16="http://schemas.microsoft.com/office/drawing/2014/main" id="{E0DD8300-66AE-7B97-33C5-17A68AD67F74}"/>
              </a:ext>
            </a:extLst>
          </p:cNvPr>
          <p:cNvSpPr txBox="1"/>
          <p:nvPr/>
        </p:nvSpPr>
        <p:spPr>
          <a:xfrm>
            <a:off x="934511" y="1049217"/>
            <a:ext cx="2933001" cy="707886"/>
          </a:xfrm>
          <a:prstGeom prst="rect">
            <a:avLst/>
          </a:prstGeom>
          <a:noFill/>
        </p:spPr>
        <p:txBody>
          <a:bodyPr wrap="square" rtlCol="0">
            <a:spAutoFit/>
          </a:bodyPr>
          <a:lstStyle/>
          <a:p>
            <a:pPr algn="ctr"/>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algn="ctr"/>
            <a:r>
              <a:rPr lang="en-US" altLang="zh-CN" sz="2000" dirty="0">
                <a:latin typeface="Tahoma" panose="020B0604030504040204" pitchFamily="34" charset="0"/>
                <a:ea typeface="Tahoma" panose="020B0604030504040204" pitchFamily="34" charset="0"/>
                <a:cs typeface="Tahoma" panose="020B0604030504040204" pitchFamily="34" charset="0"/>
              </a:rPr>
              <a:t>Initial Mem[m1] = 0</a:t>
            </a:r>
            <a:endParaRPr lang="zh-CN" altLang="en-US" sz="2000" dirty="0">
              <a:latin typeface="Tahoma" panose="020B0604030504040204" pitchFamily="34" charset="0"/>
              <a:cs typeface="Tahoma" panose="020B0604030504040204" pitchFamily="34" charset="0"/>
            </a:endParaRPr>
          </a:p>
        </p:txBody>
      </p:sp>
      <p:sp>
        <p:nvSpPr>
          <p:cNvPr id="25" name="文本框 24">
            <a:extLst>
              <a:ext uri="{FF2B5EF4-FFF2-40B4-BE49-F238E27FC236}">
                <a16:creationId xmlns:a16="http://schemas.microsoft.com/office/drawing/2014/main" id="{107F70AD-5688-54CB-CA5D-BC08E97AFA4D}"/>
              </a:ext>
            </a:extLst>
          </p:cNvPr>
          <p:cNvSpPr txBox="1"/>
          <p:nvPr/>
        </p:nvSpPr>
        <p:spPr>
          <a:xfrm>
            <a:off x="4979171" y="1659012"/>
            <a:ext cx="3750458" cy="1506887"/>
          </a:xfrm>
          <a:prstGeom prst="rect">
            <a:avLst/>
          </a:prstGeom>
          <a:noFill/>
        </p:spPr>
        <p:txBody>
          <a:bodyPr wrap="square" rtlCol="0">
            <a:spAutoFit/>
          </a:bodyPr>
          <a:lstStyle/>
          <a:p>
            <a:pPr algn="ctr">
              <a:lnSpc>
                <a:spcPct val="150000"/>
              </a:lnSpc>
            </a:pPr>
            <a:r>
              <a:rPr lang="en-US" altLang="zh-CN" sz="2400" b="1" i="1" dirty="0">
                <a:solidFill>
                  <a:srgbClr val="FF0000"/>
                </a:solidFill>
                <a:latin typeface="Tahoma" panose="020B0604030504040204" pitchFamily="34" charset="0"/>
                <a:ea typeface="Tahoma" panose="020B0604030504040204" pitchFamily="34" charset="0"/>
                <a:cs typeface="Tahoma" panose="020B0604030504040204" pitchFamily="34" charset="0"/>
              </a:rPr>
              <a:t>Memory inconsistency!!</a:t>
            </a:r>
          </a:p>
          <a:p>
            <a:pPr algn="ctr">
              <a:lnSpc>
                <a:spcPct val="150000"/>
              </a:lnSpc>
            </a:pPr>
            <a:r>
              <a:rPr lang="zh-CN" alt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[m1] is</a:t>
            </a:r>
            <a:r>
              <a:rPr lang="zh-CN" alt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supposed</a:t>
            </a:r>
            <a:r>
              <a:rPr lang="zh-CN" alt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be</a:t>
            </a:r>
            <a:r>
              <a:rPr lang="zh-CN" alt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1</a:t>
            </a:r>
            <a:r>
              <a:rPr lang="zh-CN" alt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But</a:t>
            </a:r>
            <a:r>
              <a:rPr lang="zh-CN" alt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due</a:t>
            </a:r>
            <a:r>
              <a:rPr lang="zh-CN" alt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to</a:t>
            </a:r>
            <a:r>
              <a:rPr lang="zh-CN" alt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WAR,</a:t>
            </a:r>
            <a:r>
              <a:rPr lang="zh-CN" alt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it</a:t>
            </a:r>
            <a:r>
              <a:rPr lang="zh-CN" alt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becomes</a:t>
            </a:r>
            <a:r>
              <a:rPr lang="zh-CN" alt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lang="zh-CN" alt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21">
            <a:extLst>
              <a:ext uri="{FF2B5EF4-FFF2-40B4-BE49-F238E27FC236}">
                <a16:creationId xmlns:a16="http://schemas.microsoft.com/office/drawing/2014/main" id="{C914A857-FB29-6D3E-8E8B-62C8B9DAFA27}"/>
              </a:ext>
            </a:extLst>
          </p:cNvPr>
          <p:cNvSpPr txBox="1"/>
          <p:nvPr/>
        </p:nvSpPr>
        <p:spPr>
          <a:xfrm>
            <a:off x="3250415" y="5011277"/>
            <a:ext cx="5914535" cy="600164"/>
          </a:xfrm>
          <a:prstGeom prst="rect">
            <a:avLst/>
          </a:prstGeom>
          <a:noFill/>
        </p:spPr>
        <p:txBody>
          <a:bodyPr wrap="square" rtlCol="0">
            <a:spAutoFit/>
          </a:bodyPr>
          <a:lstStyle/>
          <a:p>
            <a:pPr algn="ct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Who moves my cake?</a:t>
            </a:r>
          </a:p>
        </p:txBody>
      </p:sp>
      <p:pic>
        <p:nvPicPr>
          <p:cNvPr id="34" name="Picture 22">
            <a:extLst>
              <a:ext uri="{FF2B5EF4-FFF2-40B4-BE49-F238E27FC236}">
                <a16:creationId xmlns:a16="http://schemas.microsoft.com/office/drawing/2014/main" id="{1B2E49E0-231F-F7DB-0B87-873FEE3B49FE}"/>
              </a:ext>
            </a:extLst>
          </p:cNvPr>
          <p:cNvPicPr>
            <a:picLocks noChangeAspect="1"/>
          </p:cNvPicPr>
          <p:nvPr/>
        </p:nvPicPr>
        <p:blipFill>
          <a:blip r:embed="rId3"/>
          <a:stretch>
            <a:fillRect/>
          </a:stretch>
        </p:blipFill>
        <p:spPr>
          <a:xfrm>
            <a:off x="5760545" y="3496498"/>
            <a:ext cx="1636793" cy="1112857"/>
          </a:xfrm>
          <a:prstGeom prst="rect">
            <a:avLst/>
          </a:prstGeom>
        </p:spPr>
      </p:pic>
      <p:sp>
        <p:nvSpPr>
          <p:cNvPr id="3" name="文本框 2">
            <a:extLst>
              <a:ext uri="{FF2B5EF4-FFF2-40B4-BE49-F238E27FC236}">
                <a16:creationId xmlns:a16="http://schemas.microsoft.com/office/drawing/2014/main" id="{E020A19A-5276-CA23-EC0C-63A6B6E83055}"/>
              </a:ext>
            </a:extLst>
          </p:cNvPr>
          <p:cNvSpPr txBox="1"/>
          <p:nvPr/>
        </p:nvSpPr>
        <p:spPr>
          <a:xfrm>
            <a:off x="3305698" y="2987821"/>
            <a:ext cx="3681222" cy="400110"/>
          </a:xfrm>
          <a:prstGeom prst="rect">
            <a:avLst/>
          </a:prstGeom>
          <a:noFill/>
        </p:spPr>
        <p:txBody>
          <a:bodyPr wrap="square" rtlCol="0">
            <a:spAutoFit/>
          </a:bodyPr>
          <a:lstStyle/>
          <a:p>
            <a:r>
              <a:rPr kumimoji="1" lang="en-US" altLang="zh-CN" sz="2000" dirty="0">
                <a:solidFill>
                  <a:srgbClr val="2F2FD7"/>
                </a:solidFill>
                <a:latin typeface="Tahoma" panose="020B0604030504040204" pitchFamily="34" charset="0"/>
                <a:cs typeface="Tahoma" panose="020B0604030504040204" pitchFamily="34" charset="0"/>
              </a:rPr>
              <a:t>WAR</a:t>
            </a:r>
            <a:endParaRPr kumimoji="1" lang="zh-CN" altLang="en-US" sz="2000" dirty="0">
              <a:solidFill>
                <a:srgbClr val="2F2FD7"/>
              </a:solidFill>
              <a:latin typeface="Tahoma" panose="020B0604030504040204" pitchFamily="34" charset="0"/>
              <a:cs typeface="Tahoma" panose="020B0604030504040204" pitchFamily="34" charset="0"/>
            </a:endParaRPr>
          </a:p>
        </p:txBody>
      </p:sp>
      <p:sp>
        <p:nvSpPr>
          <p:cNvPr id="17" name="矩形 16">
            <a:extLst>
              <a:ext uri="{FF2B5EF4-FFF2-40B4-BE49-F238E27FC236}">
                <a16:creationId xmlns:a16="http://schemas.microsoft.com/office/drawing/2014/main" id="{6E5FA626-50A8-08F8-00E6-793CB627E9EC}"/>
              </a:ext>
            </a:extLst>
          </p:cNvPr>
          <p:cNvSpPr/>
          <p:nvPr/>
        </p:nvSpPr>
        <p:spPr>
          <a:xfrm>
            <a:off x="923251" y="1805546"/>
            <a:ext cx="3070697" cy="14863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a:extLst>
              <a:ext uri="{FF2B5EF4-FFF2-40B4-BE49-F238E27FC236}">
                <a16:creationId xmlns:a16="http://schemas.microsoft.com/office/drawing/2014/main" id="{7FE0A40F-A336-79F0-435B-18596A024651}"/>
              </a:ext>
            </a:extLst>
          </p:cNvPr>
          <p:cNvGrpSpPr/>
          <p:nvPr/>
        </p:nvGrpSpPr>
        <p:grpSpPr>
          <a:xfrm>
            <a:off x="2892086" y="2297499"/>
            <a:ext cx="862165" cy="1957604"/>
            <a:chOff x="2917355" y="2249830"/>
            <a:chExt cx="862165" cy="1957604"/>
          </a:xfrm>
        </p:grpSpPr>
        <p:sp>
          <p:nvSpPr>
            <p:cNvPr id="41" name="椭圆 40">
              <a:extLst>
                <a:ext uri="{FF2B5EF4-FFF2-40B4-BE49-F238E27FC236}">
                  <a16:creationId xmlns:a16="http://schemas.microsoft.com/office/drawing/2014/main" id="{B243A9B1-5938-653E-6259-F2FB81713811}"/>
                </a:ext>
              </a:extLst>
            </p:cNvPr>
            <p:cNvSpPr/>
            <p:nvPr/>
          </p:nvSpPr>
          <p:spPr>
            <a:xfrm>
              <a:off x="3020375" y="2249830"/>
              <a:ext cx="759145" cy="646593"/>
            </a:xfrm>
            <a:prstGeom prst="ellipse">
              <a:avLst/>
            </a:prstGeom>
            <a:ln w="19050">
              <a:solidFill>
                <a:srgbClr val="2F2FD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42" name="椭圆 41">
              <a:extLst>
                <a:ext uri="{FF2B5EF4-FFF2-40B4-BE49-F238E27FC236}">
                  <a16:creationId xmlns:a16="http://schemas.microsoft.com/office/drawing/2014/main" id="{4BEF41C5-0206-C905-00BD-0F4825320CA0}"/>
                </a:ext>
              </a:extLst>
            </p:cNvPr>
            <p:cNvSpPr/>
            <p:nvPr/>
          </p:nvSpPr>
          <p:spPr>
            <a:xfrm>
              <a:off x="2917355" y="3560841"/>
              <a:ext cx="759145" cy="646593"/>
            </a:xfrm>
            <a:prstGeom prst="ellipse">
              <a:avLst/>
            </a:prstGeom>
            <a:ln w="19050">
              <a:solidFill>
                <a:srgbClr val="2F2FD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cxnSp>
          <p:nvCxnSpPr>
            <p:cNvPr id="44" name="直线连接符 43">
              <a:extLst>
                <a:ext uri="{FF2B5EF4-FFF2-40B4-BE49-F238E27FC236}">
                  <a16:creationId xmlns:a16="http://schemas.microsoft.com/office/drawing/2014/main" id="{083E3495-3A9C-AEFC-0574-6677F93E8FF4}"/>
                </a:ext>
              </a:extLst>
            </p:cNvPr>
            <p:cNvCxnSpPr/>
            <p:nvPr/>
          </p:nvCxnSpPr>
          <p:spPr>
            <a:xfrm flipH="1">
              <a:off x="3283849" y="2896423"/>
              <a:ext cx="116098" cy="692309"/>
            </a:xfrm>
            <a:prstGeom prst="line">
              <a:avLst/>
            </a:prstGeom>
            <a:ln w="19050">
              <a:solidFill>
                <a:srgbClr val="2F2FD7"/>
              </a:solidFill>
            </a:ln>
          </p:spPr>
          <p:style>
            <a:lnRef idx="1">
              <a:schemeClr val="accent1"/>
            </a:lnRef>
            <a:fillRef idx="0">
              <a:schemeClr val="accent1"/>
            </a:fillRef>
            <a:effectRef idx="0">
              <a:schemeClr val="accent1"/>
            </a:effectRef>
            <a:fontRef idx="minor">
              <a:schemeClr val="tx1"/>
            </a:fontRef>
          </p:style>
        </p:cxnSp>
      </p:grpSp>
      <p:pic>
        <p:nvPicPr>
          <p:cNvPr id="56" name="Picture 2" descr="Image result for power outage">
            <a:extLst>
              <a:ext uri="{FF2B5EF4-FFF2-40B4-BE49-F238E27FC236}">
                <a16:creationId xmlns:a16="http://schemas.microsoft.com/office/drawing/2014/main" id="{A409C9BE-EB88-94FC-91EA-7A630F6A7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8" y="5449203"/>
            <a:ext cx="773129" cy="69411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Image result for power">
            <a:extLst>
              <a:ext uri="{FF2B5EF4-FFF2-40B4-BE49-F238E27FC236}">
                <a16:creationId xmlns:a16="http://schemas.microsoft.com/office/drawing/2014/main" id="{690EA536-7BF0-AD59-5AF9-703BD67FA3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7864" y="1423320"/>
            <a:ext cx="1179867" cy="110667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House eviction notice legal document icon sign Vector Image">
            <a:extLst>
              <a:ext uri="{FF2B5EF4-FFF2-40B4-BE49-F238E27FC236}">
                <a16:creationId xmlns:a16="http://schemas.microsoft.com/office/drawing/2014/main" id="{BA4E2D47-9520-3985-FC46-C944247CBB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4300"/>
          <a:stretch/>
        </p:blipFill>
        <p:spPr bwMode="auto">
          <a:xfrm>
            <a:off x="10577827" y="1957593"/>
            <a:ext cx="1494129" cy="1291464"/>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ACDDF116-A0A2-4E9D-1048-984B7B132A90}"/>
              </a:ext>
            </a:extLst>
          </p:cNvPr>
          <p:cNvSpPr txBox="1"/>
          <p:nvPr/>
        </p:nvSpPr>
        <p:spPr>
          <a:xfrm>
            <a:off x="77528" y="768163"/>
            <a:ext cx="11542972" cy="523220"/>
          </a:xfrm>
          <a:prstGeom prst="rect">
            <a:avLst/>
          </a:prstGeom>
          <a:noFill/>
        </p:spPr>
        <p:txBody>
          <a:bodyPr wrap="square" rtlCol="0">
            <a:spAutoFit/>
          </a:bodyPr>
          <a:lstStyle/>
          <a:p>
            <a:pPr marL="457200" indent="-457200">
              <a:buFont typeface="Wingdings" pitchFamily="2" charset="2"/>
              <a:buChar char="l"/>
            </a:pPr>
            <a:r>
              <a:rPr kumimoji="1" lang="en-US" altLang="zh-CN" sz="2800" dirty="0">
                <a:latin typeface="Tahoma" panose="020B0604030504040204" pitchFamily="34" charset="0"/>
                <a:ea typeface="Tahoma" panose="020B0604030504040204" pitchFamily="34" charset="0"/>
                <a:cs typeface="Tahoma" panose="020B0604030504040204" pitchFamily="34" charset="0"/>
              </a:rPr>
              <a:t>Write-after-read</a:t>
            </a:r>
            <a:r>
              <a:rPr kumimoji="1" lang="zh-CN" altLang="en-US" sz="2800" dirty="0">
                <a:latin typeface="Tahoma" panose="020B0604030504040204" pitchFamily="34" charset="0"/>
                <a:cs typeface="Tahoma" panose="020B0604030504040204" pitchFamily="34" charset="0"/>
              </a:rPr>
              <a:t> </a:t>
            </a:r>
            <a:r>
              <a:rPr kumimoji="1" lang="en-US" altLang="zh-CN" sz="2800" dirty="0">
                <a:latin typeface="Tahoma" panose="020B0604030504040204" pitchFamily="34" charset="0"/>
                <a:ea typeface="Tahoma" panose="020B0604030504040204" pitchFamily="34" charset="0"/>
                <a:cs typeface="Tahoma" panose="020B0604030504040204" pitchFamily="34" charset="0"/>
              </a:rPr>
              <a:t>(WAR)</a:t>
            </a:r>
            <a:r>
              <a:rPr kumimoji="1" lang="zh-CN" altLang="en-US" sz="2800" dirty="0">
                <a:latin typeface="Tahoma" panose="020B0604030504040204" pitchFamily="34" charset="0"/>
                <a:cs typeface="Tahoma" panose="020B0604030504040204" pitchFamily="34" charset="0"/>
              </a:rPr>
              <a:t> </a:t>
            </a:r>
            <a:r>
              <a:rPr kumimoji="1" lang="en-US" altLang="zh-CN" sz="2800" dirty="0">
                <a:latin typeface="Tahoma" panose="020B0604030504040204" pitchFamily="34" charset="0"/>
                <a:ea typeface="Tahoma" panose="020B0604030504040204" pitchFamily="34" charset="0"/>
                <a:cs typeface="Tahoma" panose="020B0604030504040204" pitchFamily="34" charset="0"/>
              </a:rPr>
              <a:t>dependence</a:t>
            </a:r>
            <a:r>
              <a:rPr kumimoji="1" lang="zh-CN" altLang="en-US" sz="2800" dirty="0">
                <a:latin typeface="Tahoma" panose="020B0604030504040204" pitchFamily="34" charset="0"/>
                <a:cs typeface="Tahoma" panose="020B0604030504040204" pitchFamily="34" charset="0"/>
              </a:rPr>
              <a:t> </a:t>
            </a:r>
            <a:r>
              <a:rPr kumimoji="1" lang="en-US" altLang="zh-CN" sz="2800" dirty="0">
                <a:latin typeface="Tahoma" panose="020B0604030504040204" pitchFamily="34" charset="0"/>
                <a:ea typeface="Tahoma" panose="020B0604030504040204" pitchFamily="34" charset="0"/>
                <a:cs typeface="Tahoma" panose="020B0604030504040204" pitchFamily="34" charset="0"/>
              </a:rPr>
              <a:t>can</a:t>
            </a:r>
            <a:r>
              <a:rPr kumimoji="1" lang="zh-CN" altLang="en-US" sz="2800" dirty="0">
                <a:latin typeface="Tahoma" panose="020B0604030504040204" pitchFamily="34" charset="0"/>
                <a:cs typeface="Tahoma" panose="020B0604030504040204" pitchFamily="34" charset="0"/>
              </a:rPr>
              <a:t> </a:t>
            </a:r>
            <a:r>
              <a:rPr kumimoji="1" lang="en-US" altLang="zh-CN" sz="2800" dirty="0">
                <a:latin typeface="Tahoma" panose="020B0604030504040204" pitchFamily="34" charset="0"/>
                <a:ea typeface="Tahoma" panose="020B0604030504040204" pitchFamily="34" charset="0"/>
                <a:cs typeface="Tahoma" panose="020B0604030504040204" pitchFamily="34" charset="0"/>
              </a:rPr>
              <a:t>cause</a:t>
            </a:r>
            <a:r>
              <a:rPr kumimoji="1" lang="zh-CN" altLang="en-US" sz="2800" dirty="0">
                <a:latin typeface="Tahoma" panose="020B0604030504040204" pitchFamily="34" charset="0"/>
                <a:cs typeface="Tahoma" panose="020B0604030504040204" pitchFamily="34" charset="0"/>
              </a:rPr>
              <a:t> </a:t>
            </a:r>
            <a:r>
              <a:rPr kumimoji="1" lang="en-US" altLang="zh-CN" sz="2800" b="1" dirty="0">
                <a:solidFill>
                  <a:srgbClr val="FF0000"/>
                </a:solidFill>
                <a:latin typeface="Tahoma" panose="020B0604030504040204" pitchFamily="34" charset="0"/>
                <a:ea typeface="Tahoma" panose="020B0604030504040204" pitchFamily="34" charset="0"/>
                <a:cs typeface="Tahoma" panose="020B0604030504040204" pitchFamily="34" charset="0"/>
              </a:rPr>
              <a:t>incorrect</a:t>
            </a:r>
            <a:r>
              <a:rPr kumimoji="1" lang="zh-CN" altLang="en-US" sz="2800" b="1" dirty="0">
                <a:solidFill>
                  <a:srgbClr val="FF0000"/>
                </a:solidFill>
                <a:latin typeface="Tahoma" panose="020B0604030504040204" pitchFamily="34" charset="0"/>
                <a:cs typeface="Tahoma" panose="020B0604030504040204" pitchFamily="34" charset="0"/>
              </a:rPr>
              <a:t> </a:t>
            </a:r>
            <a:r>
              <a:rPr kumimoji="1" lang="en-US" altLang="zh-CN" sz="2800" b="1" dirty="0">
                <a:solidFill>
                  <a:srgbClr val="FF0000"/>
                </a:solidFill>
                <a:latin typeface="Tahoma" panose="020B0604030504040204" pitchFamily="34" charset="0"/>
                <a:ea typeface="Tahoma" panose="020B0604030504040204" pitchFamily="34" charset="0"/>
                <a:cs typeface="Tahoma" panose="020B0604030504040204" pitchFamily="34" charset="0"/>
              </a:rPr>
              <a:t>recovery</a:t>
            </a:r>
            <a:endParaRPr kumimoji="1" lang="zh-CN" altLang="en-US" sz="2800" b="1" dirty="0">
              <a:solidFill>
                <a:srgbClr val="FF0000"/>
              </a:solidFill>
              <a:latin typeface="Tahoma" panose="020B0604030504040204" pitchFamily="34" charset="0"/>
              <a:cs typeface="Tahoma" panose="020B0604030504040204" pitchFamily="34" charset="0"/>
            </a:endParaRPr>
          </a:p>
        </p:txBody>
      </p:sp>
      <p:sp>
        <p:nvSpPr>
          <p:cNvPr id="15" name="文本框 14">
            <a:extLst>
              <a:ext uri="{FF2B5EF4-FFF2-40B4-BE49-F238E27FC236}">
                <a16:creationId xmlns:a16="http://schemas.microsoft.com/office/drawing/2014/main" id="{7F6C270C-94C9-9F14-1D5A-F959A57F7543}"/>
              </a:ext>
            </a:extLst>
          </p:cNvPr>
          <p:cNvSpPr txBox="1"/>
          <p:nvPr/>
        </p:nvSpPr>
        <p:spPr>
          <a:xfrm>
            <a:off x="8705364" y="1569866"/>
            <a:ext cx="1701800" cy="646331"/>
          </a:xfrm>
          <a:prstGeom prst="rect">
            <a:avLst/>
          </a:prstGeom>
          <a:noFill/>
        </p:spPr>
        <p:txBody>
          <a:bodyPr wrap="square" rtlCol="0">
            <a:spAutoFit/>
          </a:bodyPr>
          <a:lstStyle/>
          <a:p>
            <a:r>
              <a:rPr kumimoji="1" lang="en-US" altLang="zh-CN" sz="3600" dirty="0">
                <a:latin typeface="Tahoma" panose="020B0604030504040204" pitchFamily="34" charset="0"/>
                <a:ea typeface="Tahoma" panose="020B0604030504040204" pitchFamily="34" charset="0"/>
                <a:cs typeface="Tahoma" panose="020B0604030504040204" pitchFamily="34" charset="0"/>
              </a:rPr>
              <a:t>Cache</a:t>
            </a:r>
            <a:endParaRPr kumimoji="1" lang="zh-CN" altLang="en-US" sz="3600" dirty="0">
              <a:latin typeface="Tahoma" panose="020B0604030504040204" pitchFamily="34" charset="0"/>
              <a:cs typeface="Tahoma" panose="020B0604030504040204" pitchFamily="34" charset="0"/>
            </a:endParaRPr>
          </a:p>
        </p:txBody>
      </p:sp>
      <p:sp>
        <p:nvSpPr>
          <p:cNvPr id="22" name="矩形 21">
            <a:extLst>
              <a:ext uri="{FF2B5EF4-FFF2-40B4-BE49-F238E27FC236}">
                <a16:creationId xmlns:a16="http://schemas.microsoft.com/office/drawing/2014/main" id="{10771115-4B7B-EACD-AF06-D749D7B70987}"/>
              </a:ext>
            </a:extLst>
          </p:cNvPr>
          <p:cNvSpPr/>
          <p:nvPr/>
        </p:nvSpPr>
        <p:spPr>
          <a:xfrm>
            <a:off x="910409" y="6069003"/>
            <a:ext cx="3070697" cy="14863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877A9FDE-B78A-95D9-0D84-5F43D6253676}"/>
              </a:ext>
            </a:extLst>
          </p:cNvPr>
          <p:cNvGrpSpPr/>
          <p:nvPr/>
        </p:nvGrpSpPr>
        <p:grpSpPr>
          <a:xfrm>
            <a:off x="-64347" y="2419357"/>
            <a:ext cx="1034716" cy="725628"/>
            <a:chOff x="-64347" y="2419357"/>
            <a:chExt cx="1034716" cy="725628"/>
          </a:xfrm>
        </p:grpSpPr>
        <p:cxnSp>
          <p:nvCxnSpPr>
            <p:cNvPr id="7" name="直线箭头连接符 6">
              <a:extLst>
                <a:ext uri="{FF2B5EF4-FFF2-40B4-BE49-F238E27FC236}">
                  <a16:creationId xmlns:a16="http://schemas.microsoft.com/office/drawing/2014/main" id="{5746DA48-5061-3726-8918-2DD014733C37}"/>
                </a:ext>
              </a:extLst>
            </p:cNvPr>
            <p:cNvCxnSpPr/>
            <p:nvPr/>
          </p:nvCxnSpPr>
          <p:spPr>
            <a:xfrm>
              <a:off x="408901" y="3144985"/>
              <a:ext cx="51435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0E871521-6F6B-A608-7361-63BE1647995A}"/>
                </a:ext>
              </a:extLst>
            </p:cNvPr>
            <p:cNvSpPr txBox="1"/>
            <p:nvPr/>
          </p:nvSpPr>
          <p:spPr>
            <a:xfrm>
              <a:off x="-64347" y="2419357"/>
              <a:ext cx="1034716" cy="646331"/>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Program  control</a:t>
              </a:r>
              <a:endParaRPr lang="zh-CN" altLang="en-US" dirty="0">
                <a:latin typeface="Tahoma" panose="020B0604030504040204" pitchFamily="34" charset="0"/>
                <a:cs typeface="Tahoma" panose="020B0604030504040204" pitchFamily="34" charset="0"/>
              </a:endParaRPr>
            </a:p>
          </p:txBody>
        </p:sp>
      </p:grpSp>
      <p:sp>
        <p:nvSpPr>
          <p:cNvPr id="23" name="Rectangle 26">
            <a:extLst>
              <a:ext uri="{FF2B5EF4-FFF2-40B4-BE49-F238E27FC236}">
                <a16:creationId xmlns:a16="http://schemas.microsoft.com/office/drawing/2014/main" id="{E785CF21-CD5B-5688-802B-53B294C80910}"/>
              </a:ext>
            </a:extLst>
          </p:cNvPr>
          <p:cNvSpPr/>
          <p:nvPr/>
        </p:nvSpPr>
        <p:spPr>
          <a:xfrm>
            <a:off x="8887213" y="4615783"/>
            <a:ext cx="1094987" cy="492482"/>
          </a:xfrm>
          <a:prstGeom prst="rect">
            <a:avLst/>
          </a:prstGeom>
          <a:solidFill>
            <a:srgbClr val="81CAF0">
              <a:alpha val="3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[m2]</a:t>
            </a:r>
          </a:p>
        </p:txBody>
      </p:sp>
      <p:sp>
        <p:nvSpPr>
          <p:cNvPr id="26" name="爆炸形: 8 pt  10">
            <a:extLst>
              <a:ext uri="{FF2B5EF4-FFF2-40B4-BE49-F238E27FC236}">
                <a16:creationId xmlns:a16="http://schemas.microsoft.com/office/drawing/2014/main" id="{C3E15245-EF60-F4AE-3926-15841C6A3FD2}"/>
              </a:ext>
            </a:extLst>
          </p:cNvPr>
          <p:cNvSpPr/>
          <p:nvPr/>
        </p:nvSpPr>
        <p:spPr>
          <a:xfrm>
            <a:off x="4009060" y="4353202"/>
            <a:ext cx="1645920" cy="1132514"/>
          </a:xfrm>
          <a:prstGeom prst="irregularSeal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Cache miss!</a:t>
            </a:r>
            <a:endParaRPr lang="zh-CN"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911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6.25E-7 4.44444E-6 L 0.00143 0.10439 " pathEditMode="relative" rAng="0" ptsTypes="AA">
                                      <p:cBhvr>
                                        <p:cTn id="28" dur="2000" fill="hold"/>
                                        <p:tgtEl>
                                          <p:spTgt spid="21"/>
                                        </p:tgtEl>
                                        <p:attrNameLst>
                                          <p:attrName>ppt_x</p:attrName>
                                          <p:attrName>ppt_y</p:attrName>
                                        </p:attrNameLst>
                                      </p:cBhvr>
                                      <p:rCtr x="65" y="5208"/>
                                    </p:animMotion>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6.25E-7 3.7037E-7 L 0.49778 -0.17014 " pathEditMode="relative" rAng="0" ptsTypes="AA">
                                      <p:cBhvr>
                                        <p:cTn id="38" dur="2000" fill="hold"/>
                                        <p:tgtEl>
                                          <p:spTgt spid="16"/>
                                        </p:tgtEl>
                                        <p:attrNameLst>
                                          <p:attrName>ppt_x</p:attrName>
                                          <p:attrName>ppt_y</p:attrName>
                                        </p:attrNameLst>
                                      </p:cBhvr>
                                      <p:rCtr x="24427" y="-9167"/>
                                    </p:animMotion>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2"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0.00143 0.1044 L 6.25E-7 0.25 " pathEditMode="relative" rAng="0" ptsTypes="AA">
                                      <p:cBhvr>
                                        <p:cTn id="48" dur="2000" fill="hold"/>
                                        <p:tgtEl>
                                          <p:spTgt spid="21"/>
                                        </p:tgtEl>
                                        <p:attrNameLst>
                                          <p:attrName>ppt_x</p:attrName>
                                          <p:attrName>ppt_y</p:attrName>
                                        </p:attrNameLst>
                                      </p:cBhvr>
                                      <p:rCtr x="169" y="7778"/>
                                    </p:animMotion>
                                  </p:childTnLst>
                                </p:cTn>
                              </p:par>
                              <p:par>
                                <p:cTn id="49" presetID="1" presetClass="entr" presetSubtype="0" fill="hold" grpId="0" nodeType="withEffect">
                                  <p:stCondLst>
                                    <p:cond delay="100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5"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0" presetClass="path" presetSubtype="0" accel="50000" decel="50000" fill="hold" grpId="4" nodeType="withEffect">
                                  <p:stCondLst>
                                    <p:cond delay="0"/>
                                  </p:stCondLst>
                                  <p:childTnLst>
                                    <p:animMotion origin="layout" path="M 1.875E-6 2.22222E-6 L 0.00013 -0.32107 " pathEditMode="relative" rAng="0" ptsTypes="AA">
                                      <p:cBhvr>
                                        <p:cTn id="56" dur="2000" fill="hold"/>
                                        <p:tgtEl>
                                          <p:spTgt spid="23"/>
                                        </p:tgtEl>
                                        <p:attrNameLst>
                                          <p:attrName>ppt_x</p:attrName>
                                          <p:attrName>ppt_y</p:attrName>
                                        </p:attrNameLst>
                                      </p:cBhvr>
                                      <p:rCtr x="299" y="-17014"/>
                                    </p:animMotion>
                                  </p:childTnLst>
                                </p:cTn>
                              </p:par>
                              <p:par>
                                <p:cTn id="57" presetID="1" presetClass="entr" presetSubtype="0" fill="hold" grpId="3"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42" presetClass="path" presetSubtype="0" accel="50000" decel="50000" fill="hold" grpId="1" nodeType="withEffect">
                                  <p:stCondLst>
                                    <p:cond delay="1000"/>
                                  </p:stCondLst>
                                  <p:childTnLst>
                                    <p:animMotion origin="layout" path="M -2.70833E-6 3.7037E-7 L 0.00143 0.23843 " pathEditMode="relative" rAng="0" ptsTypes="AA">
                                      <p:cBhvr>
                                        <p:cTn id="60" dur="2000" fill="hold"/>
                                        <p:tgtEl>
                                          <p:spTgt spid="19"/>
                                        </p:tgtEl>
                                        <p:attrNameLst>
                                          <p:attrName>ppt_x</p:attrName>
                                          <p:attrName>ppt_y</p:attrName>
                                        </p:attrNameLst>
                                      </p:cBhvr>
                                      <p:rCtr x="1185" y="12014"/>
                                    </p:animMotion>
                                  </p:childTnLst>
                                </p:cTn>
                              </p:par>
                              <p:par>
                                <p:cTn id="61" presetID="1"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3.75E-6 0.25 L 0.00065 0.33935 " pathEditMode="relative" rAng="0" ptsTypes="AA">
                                      <p:cBhvr>
                                        <p:cTn id="72" dur="2000" fill="hold"/>
                                        <p:tgtEl>
                                          <p:spTgt spid="21"/>
                                        </p:tgtEl>
                                        <p:attrNameLst>
                                          <p:attrName>ppt_x</p:attrName>
                                          <p:attrName>ppt_y</p:attrName>
                                        </p:attrNameLst>
                                      </p:cBhvr>
                                      <p:rCtr x="208" y="4375"/>
                                    </p:animMotion>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2" nodeType="clickEffect">
                                  <p:stCondLst>
                                    <p:cond delay="0"/>
                                  </p:stCondLst>
                                  <p:childTnLst>
                                    <p:set>
                                      <p:cBhvr>
                                        <p:cTn id="80" dur="1" fill="hold">
                                          <p:stCondLst>
                                            <p:cond delay="0"/>
                                          </p:stCondLst>
                                        </p:cTn>
                                        <p:tgtEl>
                                          <p:spTgt spid="2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arn(inVertical)">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wipe(down)">
                                      <p:cBhvr>
                                        <p:cTn id="90" dur="5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grpId="3" nodeType="clickEffect">
                                  <p:stCondLst>
                                    <p:cond delay="0"/>
                                  </p:stCondLst>
                                  <p:childTnLst>
                                    <p:animMotion origin="layout" path="M 0.00273 0.23843 L -0.40391 -0.00625 " pathEditMode="relative" rAng="0" ptsTypes="AA">
                                      <p:cBhvr>
                                        <p:cTn id="94" dur="2000" fill="hold"/>
                                        <p:tgtEl>
                                          <p:spTgt spid="19"/>
                                        </p:tgtEl>
                                        <p:attrNameLst>
                                          <p:attrName>ppt_x</p:attrName>
                                          <p:attrName>ppt_y</p:attrName>
                                        </p:attrNameLst>
                                      </p:cBhvr>
                                      <p:rCtr x="-20339" y="-12245"/>
                                    </p:animMotion>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1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barn(inVertical)">
                                      <p:cBhvr>
                                        <p:cTn id="103" dur="500"/>
                                        <p:tgtEl>
                                          <p:spTgt spid="25"/>
                                        </p:tgtEl>
                                      </p:cBhvr>
                                    </p:animEffect>
                                  </p:childTnLst>
                                </p:cTn>
                              </p:par>
                            </p:childTnLst>
                          </p:cTn>
                        </p:par>
                        <p:par>
                          <p:cTn id="104" fill="hold">
                            <p:stCondLst>
                              <p:cond delay="500"/>
                            </p:stCondLst>
                            <p:childTnLst>
                              <p:par>
                                <p:cTn id="105" presetID="2" presetClass="entr" presetSubtype="4"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500" fill="hold"/>
                                        <p:tgtEl>
                                          <p:spTgt spid="33"/>
                                        </p:tgtEl>
                                        <p:attrNameLst>
                                          <p:attrName>ppt_x</p:attrName>
                                        </p:attrNameLst>
                                      </p:cBhvr>
                                      <p:tavLst>
                                        <p:tav tm="0">
                                          <p:val>
                                            <p:strVal val="#ppt_x"/>
                                          </p:val>
                                        </p:tav>
                                        <p:tav tm="100000">
                                          <p:val>
                                            <p:strVal val="#ppt_x"/>
                                          </p:val>
                                        </p:tav>
                                      </p:tavLst>
                                    </p:anim>
                                    <p:anim calcmode="lin" valueType="num">
                                      <p:cBhvr additive="base">
                                        <p:cTn id="108" dur="500" fill="hold"/>
                                        <p:tgtEl>
                                          <p:spTgt spid="33"/>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additive="base">
                                        <p:cTn id="111" dur="500" fill="hold"/>
                                        <p:tgtEl>
                                          <p:spTgt spid="34"/>
                                        </p:tgtEl>
                                        <p:attrNameLst>
                                          <p:attrName>ppt_x</p:attrName>
                                        </p:attrNameLst>
                                      </p:cBhvr>
                                      <p:tavLst>
                                        <p:tav tm="0">
                                          <p:val>
                                            <p:strVal val="#ppt_x"/>
                                          </p:val>
                                        </p:tav>
                                        <p:tav tm="100000">
                                          <p:val>
                                            <p:strVal val="#ppt_x"/>
                                          </p:val>
                                        </p:tav>
                                      </p:tavLst>
                                    </p:anim>
                                    <p:anim calcmode="lin" valueType="num">
                                      <p:cBhvr additive="base">
                                        <p:cTn id="1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6" grpId="0" animBg="1"/>
      <p:bldP spid="16" grpId="1" animBg="1"/>
      <p:bldP spid="16" grpId="2" animBg="1"/>
      <p:bldP spid="19" grpId="0" animBg="1"/>
      <p:bldP spid="19" grpId="1" animBg="1"/>
      <p:bldP spid="19" grpId="3" animBg="1"/>
      <p:bldP spid="24" grpId="0"/>
      <p:bldP spid="25" grpId="0"/>
      <p:bldP spid="33" grpId="0"/>
      <p:bldP spid="3" grpId="0"/>
      <p:bldP spid="3" grpId="1"/>
      <p:bldP spid="17" grpId="0" animBg="1"/>
      <p:bldP spid="13" grpId="0"/>
      <p:bldP spid="22" grpId="0" animBg="1"/>
      <p:bldP spid="23" grpId="2" animBg="1"/>
      <p:bldP spid="23" grpId="3" animBg="1"/>
      <p:bldP spid="23" grpId="4" animBg="1"/>
      <p:bldP spid="23" grpId="5" animBg="1"/>
      <p:bldP spid="26" grpId="0" animBg="1"/>
      <p:bldP spid="2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2704943A-293E-6D75-D778-28F60AD8F8AD}"/>
              </a:ext>
            </a:extLst>
          </p:cNvPr>
          <p:cNvGrpSpPr/>
          <p:nvPr/>
        </p:nvGrpSpPr>
        <p:grpSpPr>
          <a:xfrm>
            <a:off x="8221076" y="2763907"/>
            <a:ext cx="2820380" cy="923048"/>
            <a:chOff x="8153400" y="949369"/>
            <a:chExt cx="2820380" cy="923048"/>
          </a:xfrm>
        </p:grpSpPr>
        <p:sp>
          <p:nvSpPr>
            <p:cNvPr id="3" name="矩形 2">
              <a:extLst>
                <a:ext uri="{FF2B5EF4-FFF2-40B4-BE49-F238E27FC236}">
                  <a16:creationId xmlns:a16="http://schemas.microsoft.com/office/drawing/2014/main" id="{2B212509-72CF-52ED-549A-1E5C7AE3FE59}"/>
                </a:ext>
              </a:extLst>
            </p:cNvPr>
            <p:cNvSpPr/>
            <p:nvPr/>
          </p:nvSpPr>
          <p:spPr>
            <a:xfrm>
              <a:off x="8153400" y="1410752"/>
              <a:ext cx="2820380" cy="461665"/>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endParaRPr lang="en-US" altLang="zh-CN" dirty="0"/>
            </a:p>
            <a:p>
              <a:pPr algn="ct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矩形 8">
              <a:extLst>
                <a:ext uri="{FF2B5EF4-FFF2-40B4-BE49-F238E27FC236}">
                  <a16:creationId xmlns:a16="http://schemas.microsoft.com/office/drawing/2014/main" id="{FE12ECAC-34DE-C2AC-2183-79ECB525B64E}"/>
                </a:ext>
              </a:extLst>
            </p:cNvPr>
            <p:cNvSpPr/>
            <p:nvPr/>
          </p:nvSpPr>
          <p:spPr>
            <a:xfrm>
              <a:off x="8153400" y="949369"/>
              <a:ext cx="2820380" cy="461665"/>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endParaRPr lang="en-US" altLang="zh-CN" dirty="0"/>
            </a:p>
            <a:p>
              <a:pPr algn="ct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2" name="标题 1">
            <a:extLst>
              <a:ext uri="{FF2B5EF4-FFF2-40B4-BE49-F238E27FC236}">
                <a16:creationId xmlns:a16="http://schemas.microsoft.com/office/drawing/2014/main" id="{FF7B2A65-85E1-4E45-AE59-B21F1A21C607}"/>
              </a:ext>
            </a:extLst>
          </p:cNvPr>
          <p:cNvSpPr>
            <a:spLocks noGrp="1"/>
          </p:cNvSpPr>
          <p:nvPr>
            <p:ph type="title"/>
          </p:nvPr>
        </p:nvSpPr>
        <p:spPr>
          <a:xfrm>
            <a:off x="0" y="128442"/>
            <a:ext cx="10595080" cy="694117"/>
          </a:xfrm>
        </p:spPr>
        <p:txBody>
          <a:bodyPr>
            <a:normAutofit fontScale="90000"/>
          </a:bodyPr>
          <a:lstStyle/>
          <a:p>
            <a:r>
              <a:rPr lang="en-US" altLang="zh-CN" dirty="0">
                <a:solidFill>
                  <a:srgbClr val="2F2FD7"/>
                </a:solidFill>
              </a:rPr>
              <a:t>Leverage Redo Buffer to Remove WAR Effect</a:t>
            </a:r>
            <a:endParaRPr lang="zh-CN" altLang="en-US" dirty="0">
              <a:solidFill>
                <a:srgbClr val="2F2FD7"/>
              </a:solidFill>
            </a:endParaRPr>
          </a:p>
        </p:txBody>
      </p:sp>
      <p:sp>
        <p:nvSpPr>
          <p:cNvPr id="5" name="页脚占位符 4">
            <a:extLst>
              <a:ext uri="{FF2B5EF4-FFF2-40B4-BE49-F238E27FC236}">
                <a16:creationId xmlns:a16="http://schemas.microsoft.com/office/drawing/2014/main" id="{56764AA3-DAFC-8155-B6C1-B661F61DE29A}"/>
              </a:ext>
            </a:extLst>
          </p:cNvPr>
          <p:cNvSpPr>
            <a:spLocks noGrp="1"/>
          </p:cNvSpPr>
          <p:nvPr>
            <p:ph type="ftr" sz="quarter" idx="11"/>
          </p:nvPr>
        </p:nvSpPr>
        <p:spPr/>
        <p:txBody>
          <a:bodyPr/>
          <a:lstStyle/>
          <a:p>
            <a:r>
              <a:rPr lang="en-US"/>
              <a:t>56th IEEE/ACM International Symposium on Microarchitecture</a:t>
            </a:r>
            <a:endParaRPr lang="en-US" dirty="0"/>
          </a:p>
        </p:txBody>
      </p:sp>
      <p:sp>
        <p:nvSpPr>
          <p:cNvPr id="6" name="灯片编号占位符 5">
            <a:extLst>
              <a:ext uri="{FF2B5EF4-FFF2-40B4-BE49-F238E27FC236}">
                <a16:creationId xmlns:a16="http://schemas.microsoft.com/office/drawing/2014/main" id="{5F34BF22-F72D-3BD7-0BF3-9E93FE8EFF8E}"/>
              </a:ext>
            </a:extLst>
          </p:cNvPr>
          <p:cNvSpPr>
            <a:spLocks noGrp="1"/>
          </p:cNvSpPr>
          <p:nvPr>
            <p:ph type="sldNum" sz="quarter" idx="12"/>
          </p:nvPr>
        </p:nvSpPr>
        <p:spPr/>
        <p:txBody>
          <a:bodyPr/>
          <a:lstStyle/>
          <a:p>
            <a:fld id="{BEF5F9A7-FFD9-4159-A58F-AE73538ED447}" type="slidenum">
              <a:rPr lang="en-US" smtClean="0"/>
              <a:pPr/>
              <a:t>14</a:t>
            </a:fld>
            <a:endParaRPr lang="en-US"/>
          </a:p>
        </p:txBody>
      </p:sp>
      <p:sp>
        <p:nvSpPr>
          <p:cNvPr id="11" name="Rectangle 16">
            <a:extLst>
              <a:ext uri="{FF2B5EF4-FFF2-40B4-BE49-F238E27FC236}">
                <a16:creationId xmlns:a16="http://schemas.microsoft.com/office/drawing/2014/main" id="{FB124101-B448-CE5B-FA44-99215177CE56}"/>
              </a:ext>
            </a:extLst>
          </p:cNvPr>
          <p:cNvSpPr/>
          <p:nvPr/>
        </p:nvSpPr>
        <p:spPr>
          <a:xfrm>
            <a:off x="4992824" y="2837198"/>
            <a:ext cx="2542768" cy="1662546"/>
          </a:xfrm>
          <a:prstGeom prst="rect">
            <a:avLst/>
          </a:prstGeom>
          <a:solidFill>
            <a:srgbClr val="F5E3A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latin typeface="Calibri" panose="020F0502020204030204" pitchFamily="34" charset="0"/>
              <a:ea typeface="Calibri" panose="020F0502020204030204" pitchFamily="34" charset="0"/>
              <a:cs typeface="Calibri" panose="020F0502020204030204" pitchFamily="34" charset="0"/>
            </a:endParaRPr>
          </a:p>
          <a:p>
            <a:pPr algn="ctr"/>
            <a:r>
              <a:rPr lang="en-US" sz="4000" dirty="0">
                <a:latin typeface="Tahoma" panose="020B0604030504040204" pitchFamily="34" charset="0"/>
                <a:ea typeface="Tahoma" panose="020B0604030504040204" pitchFamily="34" charset="0"/>
                <a:cs typeface="Tahoma" panose="020B0604030504040204" pitchFamily="34" charset="0"/>
              </a:rPr>
              <a:t>Cache</a:t>
            </a:r>
          </a:p>
        </p:txBody>
      </p:sp>
      <p:sp>
        <p:nvSpPr>
          <p:cNvPr id="13" name="矩形 12">
            <a:extLst>
              <a:ext uri="{FF2B5EF4-FFF2-40B4-BE49-F238E27FC236}">
                <a16:creationId xmlns:a16="http://schemas.microsoft.com/office/drawing/2014/main" id="{F3CC6BFE-CEF0-C524-40CF-3462DA137821}"/>
              </a:ext>
            </a:extLst>
          </p:cNvPr>
          <p:cNvSpPr/>
          <p:nvPr/>
        </p:nvSpPr>
        <p:spPr>
          <a:xfrm>
            <a:off x="8218800" y="3689286"/>
            <a:ext cx="2820378" cy="1731818"/>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p>
          <a:p>
            <a:pPr algn="ctr"/>
            <a:endParaRPr lang="en-US" altLang="zh-CN" dirty="0"/>
          </a:p>
          <a:p>
            <a:pPr algn="ctr"/>
            <a:endParaRPr lang="en-US" altLang="zh-CN" dirty="0"/>
          </a:p>
          <a:p>
            <a:pPr algn="ctr"/>
            <a:endParaRPr lang="en-US" altLang="zh-CN" dirty="0"/>
          </a:p>
          <a:p>
            <a:pPr algn="ctr"/>
            <a:r>
              <a:rPr lang="en-US" altLang="zh-CN" sz="4400" dirty="0">
                <a:solidFill>
                  <a:schemeClr val="tx1"/>
                </a:solidFill>
                <a:latin typeface="Tahoma" panose="020B0604030504040204" pitchFamily="34" charset="0"/>
                <a:ea typeface="Tahoma" panose="020B0604030504040204" pitchFamily="34" charset="0"/>
                <a:cs typeface="Tahoma" panose="020B0604030504040204" pitchFamily="34" charset="0"/>
              </a:rPr>
              <a:t>NVM</a:t>
            </a:r>
            <a:endParaRPr lang="zh-CN" altLang="en-US" sz="4400" dirty="0">
              <a:solidFill>
                <a:schemeClr val="tx1"/>
              </a:solidFill>
              <a:latin typeface="Tahoma" panose="020B0604030504040204" pitchFamily="34" charset="0"/>
              <a:cs typeface="Tahoma" panose="020B0604030504040204" pitchFamily="34" charset="0"/>
            </a:endParaRPr>
          </a:p>
        </p:txBody>
      </p:sp>
      <p:cxnSp>
        <p:nvCxnSpPr>
          <p:cNvPr id="14" name="直线箭头连接符 30">
            <a:extLst>
              <a:ext uri="{FF2B5EF4-FFF2-40B4-BE49-F238E27FC236}">
                <a16:creationId xmlns:a16="http://schemas.microsoft.com/office/drawing/2014/main" id="{D9853600-929F-E3F0-B91B-762DF8085FEB}"/>
              </a:ext>
            </a:extLst>
          </p:cNvPr>
          <p:cNvCxnSpPr/>
          <p:nvPr/>
        </p:nvCxnSpPr>
        <p:spPr>
          <a:xfrm flipH="1">
            <a:off x="3554690" y="4620492"/>
            <a:ext cx="743915"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上弧形箭头 35">
            <a:extLst>
              <a:ext uri="{FF2B5EF4-FFF2-40B4-BE49-F238E27FC236}">
                <a16:creationId xmlns:a16="http://schemas.microsoft.com/office/drawing/2014/main" id="{F12EB164-8AED-E3D5-DF7C-5F6D3C60A6F0}"/>
              </a:ext>
            </a:extLst>
          </p:cNvPr>
          <p:cNvSpPr/>
          <p:nvPr/>
        </p:nvSpPr>
        <p:spPr>
          <a:xfrm rot="16200000">
            <a:off x="2468484" y="3117620"/>
            <a:ext cx="3424988" cy="879981"/>
          </a:xfrm>
          <a:prstGeom prst="curvedUp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 name="文本框 17">
            <a:extLst>
              <a:ext uri="{FF2B5EF4-FFF2-40B4-BE49-F238E27FC236}">
                <a16:creationId xmlns:a16="http://schemas.microsoft.com/office/drawing/2014/main" id="{42EC7369-5DD4-7CF1-7533-32C8FA5599BE}"/>
              </a:ext>
            </a:extLst>
          </p:cNvPr>
          <p:cNvSpPr txBox="1"/>
          <p:nvPr/>
        </p:nvSpPr>
        <p:spPr>
          <a:xfrm>
            <a:off x="4376704" y="938668"/>
            <a:ext cx="7289983" cy="461665"/>
          </a:xfrm>
          <a:prstGeom prst="rect">
            <a:avLst/>
          </a:prstGeom>
          <a:noFill/>
        </p:spPr>
        <p:txBody>
          <a:bodyPr wrap="square" rtlCol="0">
            <a:spAutoFit/>
          </a:bodyPr>
          <a:lstStyle/>
          <a:p>
            <a:r>
              <a:rPr kumimoji="1" lang="en-US" altLang="zh-CN" sz="2400" dirty="0">
                <a:solidFill>
                  <a:srgbClr val="00B050"/>
                </a:solidFill>
                <a:latin typeface="Tahoma" panose="020B0604030504040204" pitchFamily="34" charset="0"/>
                <a:ea typeface="Tahoma" panose="020B0604030504040204" pitchFamily="34" charset="0"/>
                <a:cs typeface="Tahoma" panose="020B0604030504040204" pitchFamily="34" charset="0"/>
              </a:rPr>
              <a:t>WAR never</a:t>
            </a:r>
            <a:r>
              <a:rPr kumimoji="1" lang="zh-CN" altLang="en-US" sz="2400" dirty="0">
                <a:solidFill>
                  <a:srgbClr val="00B050"/>
                </a:solidFill>
                <a:latin typeface="Tahoma" panose="020B0604030504040204" pitchFamily="34" charset="0"/>
                <a:cs typeface="Tahoma" panose="020B0604030504040204" pitchFamily="34" charset="0"/>
              </a:rPr>
              <a:t> </a:t>
            </a:r>
            <a:r>
              <a:rPr kumimoji="1" lang="en-US" altLang="zh-CN" sz="2400" dirty="0">
                <a:solidFill>
                  <a:srgbClr val="00B050"/>
                </a:solidFill>
                <a:latin typeface="Tahoma" panose="020B0604030504040204" pitchFamily="34" charset="0"/>
                <a:ea typeface="Tahoma" panose="020B0604030504040204" pitchFamily="34" charset="0"/>
                <a:cs typeface="Tahoma" panose="020B0604030504040204" pitchFamily="34" charset="0"/>
              </a:rPr>
              <a:t>affects</a:t>
            </a:r>
            <a:r>
              <a:rPr kumimoji="1" lang="zh-CN" altLang="en-US" sz="2400" dirty="0">
                <a:solidFill>
                  <a:srgbClr val="00B050"/>
                </a:solidFill>
                <a:latin typeface="Tahoma" panose="020B0604030504040204" pitchFamily="34" charset="0"/>
                <a:cs typeface="Tahoma" panose="020B0604030504040204" pitchFamily="34" charset="0"/>
              </a:rPr>
              <a:t> </a:t>
            </a:r>
            <a:r>
              <a:rPr kumimoji="1" lang="en-US" altLang="zh-CN" sz="2400" dirty="0">
                <a:solidFill>
                  <a:srgbClr val="00B050"/>
                </a:solidFill>
                <a:latin typeface="Tahoma" panose="020B0604030504040204" pitchFamily="34" charset="0"/>
                <a:ea typeface="Tahoma" panose="020B0604030504040204" pitchFamily="34" charset="0"/>
                <a:cs typeface="Tahoma" panose="020B0604030504040204" pitchFamily="34" charset="0"/>
              </a:rPr>
              <a:t>NVM</a:t>
            </a:r>
            <a:r>
              <a:rPr kumimoji="1" lang="zh-CN" altLang="en-US" sz="2400" dirty="0">
                <a:solidFill>
                  <a:srgbClr val="00B050"/>
                </a:solidFill>
                <a:latin typeface="Tahoma" panose="020B0604030504040204" pitchFamily="34" charset="0"/>
                <a:cs typeface="Tahoma" panose="020B0604030504040204" pitchFamily="34" charset="0"/>
              </a:rPr>
              <a:t> </a:t>
            </a:r>
          </a:p>
        </p:txBody>
      </p:sp>
      <p:sp>
        <p:nvSpPr>
          <p:cNvPr id="20" name="文本框 19">
            <a:extLst>
              <a:ext uri="{FF2B5EF4-FFF2-40B4-BE49-F238E27FC236}">
                <a16:creationId xmlns:a16="http://schemas.microsoft.com/office/drawing/2014/main" id="{5C2BAFB2-35A0-8A3B-1E47-9DB4EDCB1FBE}"/>
              </a:ext>
            </a:extLst>
          </p:cNvPr>
          <p:cNvSpPr txBox="1"/>
          <p:nvPr/>
        </p:nvSpPr>
        <p:spPr>
          <a:xfrm>
            <a:off x="6694093" y="1703563"/>
            <a:ext cx="4659707" cy="461665"/>
          </a:xfrm>
          <a:prstGeom prst="rect">
            <a:avLst/>
          </a:prstGeom>
          <a:noFill/>
        </p:spPr>
        <p:txBody>
          <a:bodyPr wrap="square" rtlCol="0">
            <a:spAutoFit/>
          </a:bodyPr>
          <a:lstStyle/>
          <a:p>
            <a:r>
              <a:rPr kumimoji="1" lang="en-US" altLang="zh-CN" sz="2400" dirty="0">
                <a:solidFill>
                  <a:srgbClr val="FF0000"/>
                </a:solidFill>
                <a:latin typeface="Tahoma" panose="020B0604030504040204" pitchFamily="34" charset="0"/>
                <a:ea typeface="Tahoma" panose="020B0604030504040204" pitchFamily="34" charset="0"/>
                <a:cs typeface="Tahoma" panose="020B0604030504040204" pitchFamily="34" charset="0"/>
              </a:rPr>
              <a:t>No one moves my Cake </a:t>
            </a:r>
            <a:r>
              <a:rPr lang="en-US" altLang="zh-CN" sz="2400"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kumimoji="1" lang="en-US" altLang="zh-CN"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kumimoji="1" lang="zh-CN" altLang="en-US" sz="2400" dirty="0">
              <a:solidFill>
                <a:srgbClr val="FF0000"/>
              </a:solidFill>
              <a:latin typeface="Tahoma" panose="020B0604030504040204" pitchFamily="34" charset="0"/>
              <a:cs typeface="Tahoma" panose="020B0604030504040204" pitchFamily="34" charset="0"/>
            </a:endParaRPr>
          </a:p>
        </p:txBody>
      </p:sp>
      <p:pic>
        <p:nvPicPr>
          <p:cNvPr id="21" name="Picture 2" descr="Image result for power outage">
            <a:extLst>
              <a:ext uri="{FF2B5EF4-FFF2-40B4-BE49-F238E27FC236}">
                <a16:creationId xmlns:a16="http://schemas.microsoft.com/office/drawing/2014/main" id="{DA16CB76-73EF-9F42-E67E-0C1DCABD3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33" y="5421104"/>
            <a:ext cx="674562" cy="605622"/>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文本框 21">
            <a:extLst>
              <a:ext uri="{FF2B5EF4-FFF2-40B4-BE49-F238E27FC236}">
                <a16:creationId xmlns:a16="http://schemas.microsoft.com/office/drawing/2014/main" id="{812812AC-0912-EFFD-05F7-FE8608A4FBED}"/>
              </a:ext>
            </a:extLst>
          </p:cNvPr>
          <p:cNvSpPr txBox="1"/>
          <p:nvPr/>
        </p:nvSpPr>
        <p:spPr>
          <a:xfrm>
            <a:off x="1133853" y="954992"/>
            <a:ext cx="2589281" cy="400110"/>
          </a:xfrm>
          <a:prstGeom prst="rect">
            <a:avLst/>
          </a:prstGeom>
          <a:noFill/>
        </p:spPr>
        <p:txBody>
          <a:bodyPr wrap="square" rtlCol="0">
            <a:spAutoFit/>
          </a:bodyPr>
          <a:lstStyle/>
          <a:p>
            <a:pPr algn="ctr"/>
            <a:r>
              <a:rPr lang="en-US" altLang="zh-CN" sz="2000" dirty="0">
                <a:latin typeface="Tahoma" panose="020B0604030504040204" pitchFamily="34" charset="0"/>
                <a:ea typeface="Tahoma" panose="020B0604030504040204" pitchFamily="34" charset="0"/>
                <a:cs typeface="Tahoma" panose="020B0604030504040204" pitchFamily="34" charset="0"/>
              </a:rPr>
              <a:t>Initial: [m1] = 0</a:t>
            </a:r>
          </a:p>
        </p:txBody>
      </p:sp>
      <p:sp>
        <p:nvSpPr>
          <p:cNvPr id="23" name="文本框 22">
            <a:extLst>
              <a:ext uri="{FF2B5EF4-FFF2-40B4-BE49-F238E27FC236}">
                <a16:creationId xmlns:a16="http://schemas.microsoft.com/office/drawing/2014/main" id="{EC9E52AB-8D91-E543-0F52-61FDC67C67AC}"/>
              </a:ext>
            </a:extLst>
          </p:cNvPr>
          <p:cNvSpPr txBox="1"/>
          <p:nvPr/>
        </p:nvSpPr>
        <p:spPr>
          <a:xfrm>
            <a:off x="1132917" y="1365009"/>
            <a:ext cx="2739148" cy="677108"/>
          </a:xfrm>
          <a:prstGeom prst="rect">
            <a:avLst/>
          </a:prstGeom>
          <a:noFill/>
        </p:spPr>
        <p:txBody>
          <a:bodyPr wrap="square" rtlCol="0">
            <a:spAutoFit/>
          </a:bodyPr>
          <a:lstStyle/>
          <a:p>
            <a:r>
              <a:rPr lang="en-US" altLang="zh-CN" sz="2000" dirty="0">
                <a:latin typeface="Tahoma" panose="020B0604030504040204" pitchFamily="34" charset="0"/>
                <a:ea typeface="Tahoma" panose="020B0604030504040204" pitchFamily="34" charset="0"/>
                <a:cs typeface="Tahoma" panose="020B0604030504040204" pitchFamily="34" charset="0"/>
              </a:rPr>
              <a:t>After reboot: [m1] = 1</a:t>
            </a:r>
            <a:endParaRPr lang="zh-CN" altLang="en-US" sz="2000" dirty="0">
              <a:latin typeface="Tahoma" panose="020B0604030504040204" pitchFamily="34" charset="0"/>
              <a:cs typeface="Tahoma" panose="020B0604030504040204" pitchFamily="34" charset="0"/>
            </a:endParaRPr>
          </a:p>
          <a:p>
            <a:endParaRPr lang="zh-CN" altLang="en-US" dirty="0"/>
          </a:p>
        </p:txBody>
      </p:sp>
      <p:sp>
        <p:nvSpPr>
          <p:cNvPr id="29" name="矩形 28">
            <a:extLst>
              <a:ext uri="{FF2B5EF4-FFF2-40B4-BE49-F238E27FC236}">
                <a16:creationId xmlns:a16="http://schemas.microsoft.com/office/drawing/2014/main" id="{02D3C14C-06C5-05AC-27FB-5BC00A82F263}"/>
              </a:ext>
            </a:extLst>
          </p:cNvPr>
          <p:cNvSpPr/>
          <p:nvPr/>
        </p:nvSpPr>
        <p:spPr>
          <a:xfrm>
            <a:off x="1127728" y="2042117"/>
            <a:ext cx="2591828" cy="3832445"/>
          </a:xfrm>
          <a:prstGeom prst="rect">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2800" dirty="0">
                <a:solidFill>
                  <a:schemeClr val="tx1"/>
                </a:solidFill>
                <a:latin typeface="Tahoma" panose="020B0604030504040204" pitchFamily="34" charset="0"/>
                <a:ea typeface="Tahoma" panose="020B0604030504040204" pitchFamily="34" charset="0"/>
                <a:cs typeface="Tahoma" panose="020B0604030504040204" pitchFamily="34" charset="0"/>
              </a:rPr>
              <a:t>r1 = Load [</a:t>
            </a:r>
            <a:r>
              <a:rPr lang="en-US" altLang="zh-CN" sz="2800" dirty="0">
                <a:solidFill>
                  <a:srgbClr val="81CAF0"/>
                </a:solidFill>
                <a:latin typeface="Tahoma" panose="020B0604030504040204" pitchFamily="34" charset="0"/>
                <a:ea typeface="Tahoma" panose="020B0604030504040204" pitchFamily="34" charset="0"/>
                <a:cs typeface="Tahoma" panose="020B0604030504040204" pitchFamily="34" charset="0"/>
              </a:rPr>
              <a:t>m1</a:t>
            </a:r>
            <a:r>
              <a:rPr lang="en-US" altLang="zh-CN" sz="2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lnSpc>
                <a:spcPct val="125000"/>
              </a:lnSpc>
            </a:pPr>
            <a:r>
              <a:rPr lang="en-US" altLang="zh-CN" sz="2800" dirty="0">
                <a:solidFill>
                  <a:schemeClr val="tx1"/>
                </a:solidFill>
                <a:latin typeface="Tahoma" panose="020B0604030504040204" pitchFamily="34" charset="0"/>
                <a:ea typeface="Tahoma" panose="020B0604030504040204" pitchFamily="34" charset="0"/>
                <a:cs typeface="Tahoma" panose="020B0604030504040204" pitchFamily="34" charset="0"/>
              </a:rPr>
              <a:t>r1 = r1+1</a:t>
            </a:r>
          </a:p>
          <a:p>
            <a:pPr algn="ctr">
              <a:lnSpc>
                <a:spcPct val="125000"/>
              </a:lnSpc>
            </a:pPr>
            <a:r>
              <a:rPr lang="en-US" altLang="zh-CN" sz="2800" dirty="0">
                <a:solidFill>
                  <a:schemeClr val="tx1"/>
                </a:solidFill>
                <a:latin typeface="Tahoma" panose="020B0604030504040204" pitchFamily="34" charset="0"/>
                <a:ea typeface="Tahoma" panose="020B0604030504040204" pitchFamily="34" charset="0"/>
                <a:cs typeface="Tahoma" panose="020B0604030504040204" pitchFamily="34" charset="0"/>
              </a:rPr>
              <a:t>Store r1, [</a:t>
            </a:r>
            <a:r>
              <a:rPr lang="en-US" altLang="zh-CN" sz="2800" dirty="0">
                <a:solidFill>
                  <a:srgbClr val="81CAF0"/>
                </a:solidFill>
                <a:latin typeface="Tahoma" panose="020B0604030504040204" pitchFamily="34" charset="0"/>
                <a:ea typeface="Tahoma" panose="020B0604030504040204" pitchFamily="34" charset="0"/>
                <a:cs typeface="Tahoma" panose="020B0604030504040204" pitchFamily="34" charset="0"/>
              </a:rPr>
              <a:t>m1</a:t>
            </a:r>
            <a:r>
              <a:rPr lang="en-US" altLang="zh-CN" sz="2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800" dirty="0">
                <a:solidFill>
                  <a:schemeClr val="tx1"/>
                </a:solidFill>
                <a:latin typeface="Tahoma" panose="020B0604030504040204" pitchFamily="34" charset="0"/>
                <a:ea typeface="Tahoma" panose="020B0604030504040204" pitchFamily="34" charset="0"/>
                <a:cs typeface="Tahoma" panose="020B0604030504040204" pitchFamily="34" charset="0"/>
              </a:rPr>
              <a:t>r2</a:t>
            </a:r>
            <a:r>
              <a:rPr lang="zh-CN" alt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zh-CN"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zh-CN" alt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zh-CN" sz="2800" dirty="0">
                <a:solidFill>
                  <a:schemeClr val="tx1"/>
                </a:solidFill>
                <a:latin typeface="Tahoma" panose="020B0604030504040204" pitchFamily="34" charset="0"/>
                <a:ea typeface="Tahoma" panose="020B0604030504040204" pitchFamily="34" charset="0"/>
                <a:cs typeface="Tahoma" panose="020B0604030504040204" pitchFamily="34" charset="0"/>
              </a:rPr>
              <a:t>Load [</a:t>
            </a:r>
            <a:r>
              <a:rPr lang="en-US" altLang="zh-CN" sz="2800" dirty="0">
                <a:solidFill>
                  <a:srgbClr val="FF0000"/>
                </a:solidFill>
                <a:latin typeface="Tahoma" panose="020B0604030504040204" pitchFamily="34" charset="0"/>
                <a:ea typeface="Tahoma" panose="020B0604030504040204" pitchFamily="34" charset="0"/>
                <a:cs typeface="Tahoma" panose="020B0604030504040204" pitchFamily="34" charset="0"/>
              </a:rPr>
              <a:t>m2</a:t>
            </a:r>
            <a:r>
              <a:rPr lang="en-US" altLang="zh-CN" sz="2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dirty="0"/>
              <a:t> </a:t>
            </a:r>
            <a:endParaRPr lang="zh-CN" altLang="en-US" dirty="0"/>
          </a:p>
        </p:txBody>
      </p:sp>
      <p:pic>
        <p:nvPicPr>
          <p:cNvPr id="52" name="Picture 2" descr="Image result for power">
            <a:extLst>
              <a:ext uri="{FF2B5EF4-FFF2-40B4-BE49-F238E27FC236}">
                <a16:creationId xmlns:a16="http://schemas.microsoft.com/office/drawing/2014/main" id="{B97EC06B-20F2-CAD6-6C91-C6F90FE82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2719" y="993692"/>
            <a:ext cx="1123158" cy="1053486"/>
          </a:xfrm>
          <a:prstGeom prst="rect">
            <a:avLst/>
          </a:prstGeom>
          <a:noFill/>
          <a:extLst>
            <a:ext uri="{909E8E84-426E-40dd-AFC4-6F175D3DCCD1}">
              <a14:hiddenFill xmlns="" xmlns:a14="http://schemas.microsoft.com/office/drawing/2010/main">
                <a:solidFill>
                  <a:srgbClr val="FFFFFF"/>
                </a:solidFill>
              </a14:hiddenFill>
            </a:ext>
          </a:extLst>
        </p:spPr>
      </p:pic>
      <p:sp>
        <p:nvSpPr>
          <p:cNvPr id="53" name="文本框 52">
            <a:extLst>
              <a:ext uri="{FF2B5EF4-FFF2-40B4-BE49-F238E27FC236}">
                <a16:creationId xmlns:a16="http://schemas.microsoft.com/office/drawing/2014/main" id="{1DC4CE19-7DD1-C538-784B-6D100CA6AA31}"/>
              </a:ext>
            </a:extLst>
          </p:cNvPr>
          <p:cNvSpPr txBox="1"/>
          <p:nvPr/>
        </p:nvSpPr>
        <p:spPr>
          <a:xfrm>
            <a:off x="8021695" y="5546475"/>
            <a:ext cx="3434451" cy="369332"/>
          </a:xfrm>
          <a:prstGeom prst="rect">
            <a:avLst/>
          </a:prstGeom>
          <a:noFill/>
        </p:spPr>
        <p:txBody>
          <a:bodyPr wrap="square" rtlCol="0">
            <a:spAutoFit/>
          </a:bodyPr>
          <a:lstStyle/>
          <a:p>
            <a:pPr algn="ctr"/>
            <a:r>
              <a:rPr lang="en-US" altLang="zh-CN" dirty="0">
                <a:latin typeface="Times New Roman" panose="02020603050405020304" pitchFamily="18" charset="0"/>
                <a:ea typeface="Tahoma" panose="020B0604030504040204" pitchFamily="34" charset="0"/>
                <a:cs typeface="Times New Roman" panose="02020603050405020304" pitchFamily="18" charset="0"/>
              </a:rPr>
              <a:t>Redo Buffer is resident in NVM</a:t>
            </a:r>
            <a:endParaRPr lang="zh-CN" altLang="en-US" dirty="0">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D1EC4295-36B5-21A0-8B7B-CAC54F74D8F5}"/>
              </a:ext>
            </a:extLst>
          </p:cNvPr>
          <p:cNvSpPr/>
          <p:nvPr/>
        </p:nvSpPr>
        <p:spPr>
          <a:xfrm>
            <a:off x="10057652" y="4161741"/>
            <a:ext cx="965484" cy="42307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[m1] = 0</a:t>
            </a:r>
            <a:endParaRPr lang="zh-CN" altLang="en-US" dirty="0">
              <a:solidFill>
                <a:schemeClr val="tx1"/>
              </a:solidFill>
              <a:latin typeface="Calibri" panose="020F0502020204030204" pitchFamily="34" charset="0"/>
              <a:cs typeface="Calibri" panose="020F0502020204030204" pitchFamily="34" charset="0"/>
            </a:endParaRPr>
          </a:p>
        </p:txBody>
      </p:sp>
      <p:pic>
        <p:nvPicPr>
          <p:cNvPr id="4" name="Picture 57">
            <a:extLst>
              <a:ext uri="{FF2B5EF4-FFF2-40B4-BE49-F238E27FC236}">
                <a16:creationId xmlns:a16="http://schemas.microsoft.com/office/drawing/2014/main" id="{FC03B6B9-FE0B-03EF-8E14-6CCCAFC04A06}"/>
              </a:ext>
            </a:extLst>
          </p:cNvPr>
          <p:cNvPicPr>
            <a:picLocks noChangeAspect="1"/>
          </p:cNvPicPr>
          <p:nvPr/>
        </p:nvPicPr>
        <p:blipFill>
          <a:blip r:embed="rId5"/>
          <a:stretch>
            <a:fillRect/>
          </a:stretch>
        </p:blipFill>
        <p:spPr>
          <a:xfrm>
            <a:off x="5084499" y="1490598"/>
            <a:ext cx="1636793" cy="1112857"/>
          </a:xfrm>
          <a:prstGeom prst="rect">
            <a:avLst/>
          </a:prstGeom>
        </p:spPr>
      </p:pic>
      <p:sp>
        <p:nvSpPr>
          <p:cNvPr id="34" name="文本框 33">
            <a:extLst>
              <a:ext uri="{FF2B5EF4-FFF2-40B4-BE49-F238E27FC236}">
                <a16:creationId xmlns:a16="http://schemas.microsoft.com/office/drawing/2014/main" id="{73E6D5A2-3282-C1E8-7F12-703E28261CBA}"/>
              </a:ext>
            </a:extLst>
          </p:cNvPr>
          <p:cNvSpPr txBox="1"/>
          <p:nvPr/>
        </p:nvSpPr>
        <p:spPr>
          <a:xfrm>
            <a:off x="10336708" y="2620980"/>
            <a:ext cx="2820378" cy="1124988"/>
          </a:xfrm>
          <a:prstGeom prst="rect">
            <a:avLst/>
          </a:prstGeom>
          <a:noFill/>
        </p:spPr>
        <p:txBody>
          <a:bodyPr wrap="square" rtlCol="0">
            <a:spAutoFit/>
          </a:bodyPr>
          <a:lstStyle/>
          <a:p>
            <a:pPr algn="ctr">
              <a:lnSpc>
                <a:spcPct val="150000"/>
              </a:lnSpc>
            </a:pPr>
            <a:r>
              <a:rPr kumimoji="1" lang="en-US" altLang="zh-CN" sz="2400" dirty="0">
                <a:latin typeface="Tahoma" panose="020B0604030504040204" pitchFamily="34" charset="0"/>
                <a:ea typeface="Tahoma" panose="020B0604030504040204" pitchFamily="34" charset="0"/>
                <a:cs typeface="Tahoma" panose="020B0604030504040204" pitchFamily="34" charset="0"/>
              </a:rPr>
              <a:t>Redo</a:t>
            </a:r>
            <a:r>
              <a:rPr kumimoji="1" lang="zh-CN" altLang="en-US" sz="2400" dirty="0">
                <a:latin typeface="Tahoma" panose="020B0604030504040204" pitchFamily="34" charset="0"/>
                <a:ea typeface="Tahoma" panose="020B0604030504040204" pitchFamily="34" charset="0"/>
                <a:cs typeface="Tahoma" panose="020B0604030504040204" pitchFamily="34" charset="0"/>
              </a:rPr>
              <a:t> </a:t>
            </a:r>
            <a:endParaRPr kumimoji="1" lang="en-US" altLang="zh-CN" sz="24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kumimoji="1" lang="en-US" altLang="zh-CN" sz="2400" dirty="0">
                <a:latin typeface="Tahoma" panose="020B0604030504040204" pitchFamily="34" charset="0"/>
                <a:ea typeface="Tahoma" panose="020B0604030504040204" pitchFamily="34" charset="0"/>
                <a:cs typeface="Tahoma" panose="020B0604030504040204" pitchFamily="34" charset="0"/>
              </a:rPr>
              <a:t>Buffer</a:t>
            </a:r>
            <a:endParaRPr kumimoji="1" lang="zh-CN" altLang="en-US" sz="2400" dirty="0">
              <a:latin typeface="Tahoma" panose="020B0604030504040204" pitchFamily="34" charset="0"/>
              <a:cs typeface="Tahoma" panose="020B0604030504040204" pitchFamily="34" charset="0"/>
            </a:endParaRPr>
          </a:p>
        </p:txBody>
      </p:sp>
      <p:sp>
        <p:nvSpPr>
          <p:cNvPr id="7" name="矩形 6">
            <a:extLst>
              <a:ext uri="{FF2B5EF4-FFF2-40B4-BE49-F238E27FC236}">
                <a16:creationId xmlns:a16="http://schemas.microsoft.com/office/drawing/2014/main" id="{F8DF1D01-9CBA-F352-9527-CC2053132F99}"/>
              </a:ext>
            </a:extLst>
          </p:cNvPr>
          <p:cNvSpPr/>
          <p:nvPr/>
        </p:nvSpPr>
        <p:spPr>
          <a:xfrm>
            <a:off x="1132173" y="1916538"/>
            <a:ext cx="2598981" cy="13257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5B9CBA13-EBC1-0327-142E-593CEE254884}"/>
              </a:ext>
            </a:extLst>
          </p:cNvPr>
          <p:cNvSpPr/>
          <p:nvPr/>
        </p:nvSpPr>
        <p:spPr>
          <a:xfrm>
            <a:off x="8213428" y="2737915"/>
            <a:ext cx="2833771" cy="487559"/>
          </a:xfrm>
          <a:prstGeom prst="rect">
            <a:avLst/>
          </a:prstGeom>
          <a:solidFill>
            <a:srgbClr val="81CA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3A8D0D28-8335-87F4-6A3B-E58DDA88468D}"/>
              </a:ext>
            </a:extLst>
          </p:cNvPr>
          <p:cNvSpPr/>
          <p:nvPr/>
        </p:nvSpPr>
        <p:spPr>
          <a:xfrm>
            <a:off x="5167258" y="2942119"/>
            <a:ext cx="992035" cy="414961"/>
          </a:xfrm>
          <a:prstGeom prst="rect">
            <a:avLst/>
          </a:prstGeom>
          <a:solidFill>
            <a:srgbClr val="78C7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[m1] = 1</a:t>
            </a:r>
            <a:endParaRPr lang="zh-CN" altLang="en-US" dirty="0">
              <a:solidFill>
                <a:schemeClr val="tx1"/>
              </a:solidFill>
              <a:latin typeface="Calibri" panose="020F0502020204030204" pitchFamily="34" charset="0"/>
              <a:cs typeface="Calibri" panose="020F0502020204030204" pitchFamily="34" charset="0"/>
            </a:endParaRPr>
          </a:p>
        </p:txBody>
      </p:sp>
      <p:grpSp>
        <p:nvGrpSpPr>
          <p:cNvPr id="19" name="组合 18">
            <a:extLst>
              <a:ext uri="{FF2B5EF4-FFF2-40B4-BE49-F238E27FC236}">
                <a16:creationId xmlns:a16="http://schemas.microsoft.com/office/drawing/2014/main" id="{1D3DAD73-40CA-8B9C-86D7-960A1F65D535}"/>
              </a:ext>
            </a:extLst>
          </p:cNvPr>
          <p:cNvGrpSpPr/>
          <p:nvPr/>
        </p:nvGrpSpPr>
        <p:grpSpPr>
          <a:xfrm>
            <a:off x="2736350" y="2328474"/>
            <a:ext cx="862165" cy="1786148"/>
            <a:chOff x="2917355" y="2249830"/>
            <a:chExt cx="862165" cy="1786148"/>
          </a:xfrm>
        </p:grpSpPr>
        <p:sp>
          <p:nvSpPr>
            <p:cNvPr id="25" name="椭圆 24">
              <a:extLst>
                <a:ext uri="{FF2B5EF4-FFF2-40B4-BE49-F238E27FC236}">
                  <a16:creationId xmlns:a16="http://schemas.microsoft.com/office/drawing/2014/main" id="{6F09F7E8-678E-CB9A-F932-AC99CA9F7D4D}"/>
                </a:ext>
              </a:extLst>
            </p:cNvPr>
            <p:cNvSpPr/>
            <p:nvPr/>
          </p:nvSpPr>
          <p:spPr>
            <a:xfrm>
              <a:off x="3020375" y="2249830"/>
              <a:ext cx="759145" cy="646593"/>
            </a:xfrm>
            <a:prstGeom prst="ellipse">
              <a:avLst/>
            </a:prstGeom>
            <a:ln w="19050">
              <a:solidFill>
                <a:srgbClr val="2F2FD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30" name="椭圆 29">
              <a:extLst>
                <a:ext uri="{FF2B5EF4-FFF2-40B4-BE49-F238E27FC236}">
                  <a16:creationId xmlns:a16="http://schemas.microsoft.com/office/drawing/2014/main" id="{A3FBFD15-94F9-D76B-598B-88C299F5344E}"/>
                </a:ext>
              </a:extLst>
            </p:cNvPr>
            <p:cNvSpPr/>
            <p:nvPr/>
          </p:nvSpPr>
          <p:spPr>
            <a:xfrm>
              <a:off x="2917355" y="3389385"/>
              <a:ext cx="759145" cy="646593"/>
            </a:xfrm>
            <a:prstGeom prst="ellipse">
              <a:avLst/>
            </a:prstGeom>
            <a:ln w="19050">
              <a:solidFill>
                <a:srgbClr val="2F2FD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cxnSp>
          <p:nvCxnSpPr>
            <p:cNvPr id="33" name="直线连接符 32">
              <a:extLst>
                <a:ext uri="{FF2B5EF4-FFF2-40B4-BE49-F238E27FC236}">
                  <a16:creationId xmlns:a16="http://schemas.microsoft.com/office/drawing/2014/main" id="{A879483A-0BAC-ACCF-1731-9774237D9809}"/>
                </a:ext>
              </a:extLst>
            </p:cNvPr>
            <p:cNvCxnSpPr>
              <a:cxnSpLocks/>
            </p:cNvCxnSpPr>
            <p:nvPr/>
          </p:nvCxnSpPr>
          <p:spPr>
            <a:xfrm flipH="1">
              <a:off x="3315224" y="2896423"/>
              <a:ext cx="84723" cy="494973"/>
            </a:xfrm>
            <a:prstGeom prst="line">
              <a:avLst/>
            </a:prstGeom>
            <a:ln w="19050">
              <a:solidFill>
                <a:srgbClr val="2F2FD7"/>
              </a:solidFill>
            </a:ln>
          </p:spPr>
          <p:style>
            <a:lnRef idx="1">
              <a:schemeClr val="accent1"/>
            </a:lnRef>
            <a:fillRef idx="0">
              <a:schemeClr val="accent1"/>
            </a:fillRef>
            <a:effectRef idx="0">
              <a:schemeClr val="accent1"/>
            </a:effectRef>
            <a:fontRef idx="minor">
              <a:schemeClr val="tx1"/>
            </a:fontRef>
          </p:style>
        </p:cxnSp>
      </p:grpSp>
      <p:sp>
        <p:nvSpPr>
          <p:cNvPr id="37" name="文本框 36">
            <a:extLst>
              <a:ext uri="{FF2B5EF4-FFF2-40B4-BE49-F238E27FC236}">
                <a16:creationId xmlns:a16="http://schemas.microsoft.com/office/drawing/2014/main" id="{A29BE6C0-3FB3-3125-4BF8-1AB404C9CEB3}"/>
              </a:ext>
            </a:extLst>
          </p:cNvPr>
          <p:cNvSpPr txBox="1"/>
          <p:nvPr/>
        </p:nvSpPr>
        <p:spPr>
          <a:xfrm>
            <a:off x="3083814" y="3197382"/>
            <a:ext cx="743915" cy="400110"/>
          </a:xfrm>
          <a:prstGeom prst="rect">
            <a:avLst/>
          </a:prstGeom>
          <a:noFill/>
        </p:spPr>
        <p:txBody>
          <a:bodyPr wrap="square" rtlCol="0">
            <a:spAutoFit/>
          </a:bodyPr>
          <a:lstStyle/>
          <a:p>
            <a:r>
              <a:rPr kumimoji="1" lang="en-US" altLang="zh-CN" sz="2000" dirty="0">
                <a:solidFill>
                  <a:srgbClr val="2F2FD7"/>
                </a:solidFill>
                <a:latin typeface="Tahoma" panose="020B0604030504040204" pitchFamily="34" charset="0"/>
                <a:cs typeface="Tahoma" panose="020B0604030504040204" pitchFamily="34" charset="0"/>
              </a:rPr>
              <a:t>WAR</a:t>
            </a:r>
            <a:endParaRPr kumimoji="1" lang="zh-CN" altLang="en-US" sz="2000" dirty="0">
              <a:solidFill>
                <a:srgbClr val="2F2FD7"/>
              </a:solidFill>
              <a:latin typeface="Tahoma" panose="020B0604030504040204" pitchFamily="34" charset="0"/>
              <a:cs typeface="Tahoma" panose="020B0604030504040204" pitchFamily="34" charset="0"/>
            </a:endParaRPr>
          </a:p>
        </p:txBody>
      </p:sp>
      <p:pic>
        <p:nvPicPr>
          <p:cNvPr id="8" name="Picture 2" descr="House eviction notice legal document icon sign Vector Image">
            <a:extLst>
              <a:ext uri="{FF2B5EF4-FFF2-40B4-BE49-F238E27FC236}">
                <a16:creationId xmlns:a16="http://schemas.microsoft.com/office/drawing/2014/main" id="{1E77120A-EBF4-FCB7-6AAC-D8FD6EFEDCA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4300"/>
          <a:stretch/>
        </p:blipFill>
        <p:spPr bwMode="auto">
          <a:xfrm>
            <a:off x="5167258" y="4521983"/>
            <a:ext cx="2264532" cy="1716872"/>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a16="http://schemas.microsoft.com/office/drawing/2014/main" id="{2950DE54-7ACF-B37B-879E-3182A6C59309}"/>
              </a:ext>
            </a:extLst>
          </p:cNvPr>
          <p:cNvSpPr/>
          <p:nvPr/>
        </p:nvSpPr>
        <p:spPr>
          <a:xfrm>
            <a:off x="1126277" y="5767714"/>
            <a:ext cx="2598981" cy="13257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大括号 26">
            <a:extLst>
              <a:ext uri="{FF2B5EF4-FFF2-40B4-BE49-F238E27FC236}">
                <a16:creationId xmlns:a16="http://schemas.microsoft.com/office/drawing/2014/main" id="{F16A7B8C-66DF-686A-A4F3-6FC97E7F3D05}"/>
              </a:ext>
            </a:extLst>
          </p:cNvPr>
          <p:cNvSpPr/>
          <p:nvPr/>
        </p:nvSpPr>
        <p:spPr>
          <a:xfrm>
            <a:off x="11049104" y="2726490"/>
            <a:ext cx="340790" cy="96279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2" name="组合 31">
            <a:extLst>
              <a:ext uri="{FF2B5EF4-FFF2-40B4-BE49-F238E27FC236}">
                <a16:creationId xmlns:a16="http://schemas.microsoft.com/office/drawing/2014/main" id="{CC428D8A-A161-E6C8-E7D2-84A1FD080657}"/>
              </a:ext>
            </a:extLst>
          </p:cNvPr>
          <p:cNvGrpSpPr/>
          <p:nvPr/>
        </p:nvGrpSpPr>
        <p:grpSpPr>
          <a:xfrm>
            <a:off x="146840" y="2976577"/>
            <a:ext cx="1034716" cy="725628"/>
            <a:chOff x="-64347" y="2419357"/>
            <a:chExt cx="1034716" cy="725628"/>
          </a:xfrm>
        </p:grpSpPr>
        <p:cxnSp>
          <p:nvCxnSpPr>
            <p:cNvPr id="36" name="直线箭头连接符 6">
              <a:extLst>
                <a:ext uri="{FF2B5EF4-FFF2-40B4-BE49-F238E27FC236}">
                  <a16:creationId xmlns:a16="http://schemas.microsoft.com/office/drawing/2014/main" id="{41E5E730-7E23-27D6-CD0B-DE7A16BEAD1E}"/>
                </a:ext>
              </a:extLst>
            </p:cNvPr>
            <p:cNvCxnSpPr/>
            <p:nvPr/>
          </p:nvCxnSpPr>
          <p:spPr>
            <a:xfrm>
              <a:off x="408901" y="3144985"/>
              <a:ext cx="51435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0BAB9C5C-B928-6E4E-9B38-21C05820FF04}"/>
                </a:ext>
              </a:extLst>
            </p:cNvPr>
            <p:cNvSpPr txBox="1"/>
            <p:nvPr/>
          </p:nvSpPr>
          <p:spPr>
            <a:xfrm>
              <a:off x="-64347" y="2419357"/>
              <a:ext cx="1034716" cy="646331"/>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Program  control</a:t>
              </a:r>
              <a:endParaRPr lang="zh-CN" altLang="en-US" dirty="0">
                <a:latin typeface="Tahoma" panose="020B0604030504040204" pitchFamily="34" charset="0"/>
                <a:cs typeface="Tahoma" panose="020B0604030504040204" pitchFamily="34" charset="0"/>
              </a:endParaRPr>
            </a:p>
          </p:txBody>
        </p:sp>
      </p:grpSp>
      <p:sp>
        <p:nvSpPr>
          <p:cNvPr id="40" name="矩形 39">
            <a:extLst>
              <a:ext uri="{FF2B5EF4-FFF2-40B4-BE49-F238E27FC236}">
                <a16:creationId xmlns:a16="http://schemas.microsoft.com/office/drawing/2014/main" id="{8D7754CC-E8E3-3B3B-95EB-EE95568AF1F8}"/>
              </a:ext>
            </a:extLst>
          </p:cNvPr>
          <p:cNvSpPr/>
          <p:nvPr/>
        </p:nvSpPr>
        <p:spPr>
          <a:xfrm>
            <a:off x="8536406" y="4169853"/>
            <a:ext cx="975079" cy="414961"/>
          </a:xfrm>
          <a:prstGeom prst="rect">
            <a:avLst/>
          </a:prstGeom>
          <a:solidFill>
            <a:srgbClr val="78C7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[m2]</a:t>
            </a:r>
            <a:endParaRPr lang="zh-CN" altLang="en-US" dirty="0">
              <a:solidFill>
                <a:srgbClr val="FF0000"/>
              </a:solidFill>
              <a:latin typeface="Calibri" panose="020F0502020204030204" pitchFamily="34" charset="0"/>
              <a:cs typeface="Calibri" panose="020F0502020204030204" pitchFamily="34" charset="0"/>
            </a:endParaRPr>
          </a:p>
        </p:txBody>
      </p:sp>
      <p:sp>
        <p:nvSpPr>
          <p:cNvPr id="16" name="爆炸形: 8 pt  10">
            <a:extLst>
              <a:ext uri="{FF2B5EF4-FFF2-40B4-BE49-F238E27FC236}">
                <a16:creationId xmlns:a16="http://schemas.microsoft.com/office/drawing/2014/main" id="{0C23E314-78FC-4FBE-F087-97F9E9217183}"/>
              </a:ext>
            </a:extLst>
          </p:cNvPr>
          <p:cNvSpPr/>
          <p:nvPr/>
        </p:nvSpPr>
        <p:spPr>
          <a:xfrm>
            <a:off x="3740987" y="4178456"/>
            <a:ext cx="1645920" cy="1132514"/>
          </a:xfrm>
          <a:prstGeom prst="irregularSeal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Cache miss!</a:t>
            </a:r>
            <a:endParaRPr lang="zh-CN"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69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2.91667E-6 4.44444E-6 L 2.91667E-6 0.14004 " pathEditMode="relative" rAng="0" ptsTypes="AA">
                                      <p:cBhvr>
                                        <p:cTn id="12" dur="2000" fill="hold"/>
                                        <p:tgtEl>
                                          <p:spTgt spid="32"/>
                                        </p:tgtEl>
                                        <p:attrNameLst>
                                          <p:attrName>ppt_x</p:attrName>
                                          <p:attrName>ppt_y</p:attrName>
                                        </p:attrNameLst>
                                      </p:cBhvr>
                                      <p:rCtr x="0" y="6991"/>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0" presetClass="path" presetSubtype="0" accel="50000" decel="50000" fill="hold" grpId="2" nodeType="withEffect">
                                  <p:stCondLst>
                                    <p:cond delay="0"/>
                                  </p:stCondLst>
                                  <p:childTnLst>
                                    <p:animMotion origin="layout" path="M 0 0 L -0.27565 -0.18449 " pathEditMode="relative" ptsTypes="AA">
                                      <p:cBhvr>
                                        <p:cTn id="20" dur="2000" fill="hold"/>
                                        <p:tgtEl>
                                          <p:spTgt spid="40"/>
                                        </p:tgtEl>
                                        <p:attrNameLst>
                                          <p:attrName>ppt_x</p:attrName>
                                          <p:attrName>ppt_y</p:attrName>
                                        </p:attrNameLst>
                                      </p:cBhvr>
                                    </p:animMotion>
                                  </p:childTnLst>
                                </p:cTn>
                              </p:par>
                              <p:par>
                                <p:cTn id="21" presetID="42" presetClass="path" presetSubtype="0" accel="50000" decel="50000" fill="hold" grpId="0" nodeType="withEffect">
                                  <p:stCondLst>
                                    <p:cond delay="1500"/>
                                  </p:stCondLst>
                                  <p:childTnLst>
                                    <p:animMotion origin="layout" path="M -3.125E-6 7.40741E-7 L 0.32722 -0.02523 " pathEditMode="relative" rAng="0" ptsTypes="AA">
                                      <p:cBhvr>
                                        <p:cTn id="22" dur="2000" fill="hold"/>
                                        <p:tgtEl>
                                          <p:spTgt spid="15"/>
                                        </p:tgtEl>
                                        <p:attrNameLst>
                                          <p:attrName>ppt_x</p:attrName>
                                          <p:attrName>ppt_y</p:attrName>
                                        </p:attrNameLst>
                                      </p:cBhvr>
                                      <p:rCtr x="16354" y="-1273"/>
                                    </p:animMotion>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300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91667E-6 0.14004 L 2.91667E-6 0.2125 " pathEditMode="relative" rAng="0" ptsTypes="AA">
                                      <p:cBhvr>
                                        <p:cTn id="36" dur="2000" fill="hold"/>
                                        <p:tgtEl>
                                          <p:spTgt spid="32"/>
                                        </p:tgtEl>
                                        <p:attrNameLst>
                                          <p:attrName>ppt_x</p:attrName>
                                          <p:attrName>ppt_y</p:attrName>
                                        </p:attrNameLst>
                                      </p:cBhvr>
                                      <p:rCtr x="0" y="3611"/>
                                    </p:animMotion>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40"/>
                                        </p:tgtEl>
                                        <p:attrNameLst>
                                          <p:attrName>ppt_x</p:attrName>
                                        </p:attrNameLst>
                                      </p:cBhvr>
                                      <p:tavLst>
                                        <p:tav tm="0">
                                          <p:val>
                                            <p:strVal val="ppt_x"/>
                                          </p:val>
                                        </p:tav>
                                        <p:tav tm="100000">
                                          <p:val>
                                            <p:strVal val="ppt_x"/>
                                          </p:val>
                                        </p:tav>
                                      </p:tavLst>
                                    </p:anim>
                                    <p:anim calcmode="lin" valueType="num">
                                      <p:cBhvr additive="base">
                                        <p:cTn id="47" dur="500"/>
                                        <p:tgtEl>
                                          <p:spTgt spid="40"/>
                                        </p:tgtEl>
                                        <p:attrNameLst>
                                          <p:attrName>ppt_y</p:attrName>
                                        </p:attrNameLst>
                                      </p:cBhvr>
                                      <p:tavLst>
                                        <p:tav tm="0">
                                          <p:val>
                                            <p:strVal val="ppt_y"/>
                                          </p:val>
                                        </p:tav>
                                        <p:tav tm="100000">
                                          <p:val>
                                            <p:strVal val="1+ppt_h/2"/>
                                          </p:val>
                                        </p:tav>
                                      </p:tavLst>
                                    </p:anim>
                                    <p:set>
                                      <p:cBhvr>
                                        <p:cTn id="48" dur="1" fill="hold">
                                          <p:stCondLst>
                                            <p:cond delay="499"/>
                                          </p:stCondLst>
                                        </p:cTn>
                                        <p:tgtEl>
                                          <p:spTgt spid="4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500" fill="hold"/>
                                        <p:tgtEl>
                                          <p:spTgt spid="52"/>
                                        </p:tgtEl>
                                        <p:attrNameLst>
                                          <p:attrName>ppt_x</p:attrName>
                                        </p:attrNameLst>
                                      </p:cBhvr>
                                      <p:tavLst>
                                        <p:tav tm="0">
                                          <p:val>
                                            <p:strVal val="#ppt_x"/>
                                          </p:val>
                                        </p:tav>
                                        <p:tav tm="100000">
                                          <p:val>
                                            <p:strVal val="#ppt_x"/>
                                          </p:val>
                                        </p:tav>
                                      </p:tavLst>
                                    </p:anim>
                                    <p:anim calcmode="lin" valueType="num">
                                      <p:cBhvr additive="base">
                                        <p:cTn id="5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0" nodeType="clickEffect">
                                  <p:stCondLst>
                                    <p:cond delay="0"/>
                                  </p:stCondLst>
                                  <p:childTnLst>
                                    <p:animMotion origin="layout" path="M -3.33333E-6 -1.48148E-6 L -0.5194 -0.25208 " pathEditMode="relative" rAng="0" ptsTypes="AA">
                                      <p:cBhvr>
                                        <p:cTn id="64" dur="2000" fill="hold"/>
                                        <p:tgtEl>
                                          <p:spTgt spid="24"/>
                                        </p:tgtEl>
                                        <p:attrNameLst>
                                          <p:attrName>ppt_x</p:attrName>
                                          <p:attrName>ppt_y</p:attrName>
                                        </p:attrNameLst>
                                      </p:cBhvr>
                                      <p:rCtr x="-25977" y="-12616"/>
                                    </p:animMotion>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0" grpId="0"/>
      <p:bldP spid="23" grpId="0"/>
      <p:bldP spid="24" grpId="0" animBg="1"/>
      <p:bldP spid="10" grpId="0" animBg="1"/>
      <p:bldP spid="15" grpId="0" animBg="1"/>
      <p:bldP spid="15" grpId="1" animBg="1"/>
      <p:bldP spid="40" grpId="0" animBg="1"/>
      <p:bldP spid="40" grpId="1" animBg="1"/>
      <p:bldP spid="40" grpId="2"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ABF299C1-2E81-5782-68E3-245C98D891A7}"/>
              </a:ext>
            </a:extLst>
          </p:cNvPr>
          <p:cNvGrpSpPr/>
          <p:nvPr/>
        </p:nvGrpSpPr>
        <p:grpSpPr>
          <a:xfrm>
            <a:off x="8176379" y="2353194"/>
            <a:ext cx="2820380" cy="923048"/>
            <a:chOff x="8153400" y="949369"/>
            <a:chExt cx="2820380" cy="923048"/>
          </a:xfrm>
        </p:grpSpPr>
        <p:sp>
          <p:nvSpPr>
            <p:cNvPr id="9" name="矩形 8">
              <a:extLst>
                <a:ext uri="{FF2B5EF4-FFF2-40B4-BE49-F238E27FC236}">
                  <a16:creationId xmlns:a16="http://schemas.microsoft.com/office/drawing/2014/main" id="{B474B460-A253-4A38-D0F7-9D029E2597E0}"/>
                </a:ext>
              </a:extLst>
            </p:cNvPr>
            <p:cNvSpPr/>
            <p:nvPr/>
          </p:nvSpPr>
          <p:spPr>
            <a:xfrm>
              <a:off x="8153400" y="1410752"/>
              <a:ext cx="2820380" cy="461665"/>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endPar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矩形 10">
              <a:extLst>
                <a:ext uri="{FF2B5EF4-FFF2-40B4-BE49-F238E27FC236}">
                  <a16:creationId xmlns:a16="http://schemas.microsoft.com/office/drawing/2014/main" id="{3F24366F-8E8B-D24A-FA4B-F3BC9F02A2D0}"/>
                </a:ext>
              </a:extLst>
            </p:cNvPr>
            <p:cNvSpPr/>
            <p:nvPr/>
          </p:nvSpPr>
          <p:spPr>
            <a:xfrm>
              <a:off x="8153400" y="949369"/>
              <a:ext cx="2820380" cy="461665"/>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endParaRPr lang="en-US" altLang="zh-CN" dirty="0"/>
            </a:p>
            <a:p>
              <a:pPr algn="ct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25" name="矩形 24">
            <a:extLst>
              <a:ext uri="{FF2B5EF4-FFF2-40B4-BE49-F238E27FC236}">
                <a16:creationId xmlns:a16="http://schemas.microsoft.com/office/drawing/2014/main" id="{076D759E-44F1-9781-C8B6-42E20E826653}"/>
              </a:ext>
            </a:extLst>
          </p:cNvPr>
          <p:cNvSpPr/>
          <p:nvPr/>
        </p:nvSpPr>
        <p:spPr>
          <a:xfrm>
            <a:off x="8179706" y="2811690"/>
            <a:ext cx="2820380" cy="478918"/>
          </a:xfrm>
          <a:prstGeom prst="rect">
            <a:avLst/>
          </a:prstGeom>
          <a:solidFill>
            <a:srgbClr val="81CA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latin typeface="Consolas" panose="020B0609020204030204" pitchFamily="49" charset="0"/>
              </a:rPr>
              <a:t>[m2] = 2</a:t>
            </a:r>
            <a:endParaRPr lang="zh-CN" altLang="en-US" dirty="0">
              <a:solidFill>
                <a:srgbClr val="FF0000"/>
              </a:solidFill>
              <a:latin typeface="Consolas" panose="020B0609020204030204" pitchFamily="49" charset="0"/>
            </a:endParaRPr>
          </a:p>
        </p:txBody>
      </p:sp>
      <p:sp>
        <p:nvSpPr>
          <p:cNvPr id="2" name="标题 1">
            <a:extLst>
              <a:ext uri="{FF2B5EF4-FFF2-40B4-BE49-F238E27FC236}">
                <a16:creationId xmlns:a16="http://schemas.microsoft.com/office/drawing/2014/main" id="{6E49ACC1-C0E0-1B22-B918-6F252368AB32}"/>
              </a:ext>
            </a:extLst>
          </p:cNvPr>
          <p:cNvSpPr>
            <a:spLocks noGrp="1"/>
          </p:cNvSpPr>
          <p:nvPr>
            <p:ph type="title"/>
          </p:nvPr>
        </p:nvSpPr>
        <p:spPr>
          <a:xfrm>
            <a:off x="127456" y="138234"/>
            <a:ext cx="9655629" cy="694117"/>
          </a:xfrm>
        </p:spPr>
        <p:txBody>
          <a:bodyPr>
            <a:normAutofit fontScale="90000"/>
          </a:bodyPr>
          <a:lstStyle/>
          <a:p>
            <a:r>
              <a:rPr lang="en-US" altLang="zh-CN" dirty="0">
                <a:solidFill>
                  <a:srgbClr val="2F2FD7"/>
                </a:solidFill>
              </a:rPr>
              <a:t>Redo Buffer Must Not Overflow</a:t>
            </a:r>
            <a:endParaRPr lang="zh-CN" altLang="en-US" dirty="0">
              <a:solidFill>
                <a:srgbClr val="2F2FD7"/>
              </a:solidFill>
            </a:endParaRPr>
          </a:p>
        </p:txBody>
      </p:sp>
      <p:sp>
        <p:nvSpPr>
          <p:cNvPr id="5" name="页脚占位符 4">
            <a:extLst>
              <a:ext uri="{FF2B5EF4-FFF2-40B4-BE49-F238E27FC236}">
                <a16:creationId xmlns:a16="http://schemas.microsoft.com/office/drawing/2014/main" id="{83155AA7-E3DC-BEF0-D038-D518020FD6A0}"/>
              </a:ext>
            </a:extLst>
          </p:cNvPr>
          <p:cNvSpPr>
            <a:spLocks noGrp="1"/>
          </p:cNvSpPr>
          <p:nvPr>
            <p:ph type="ftr" sz="quarter" idx="11"/>
          </p:nvPr>
        </p:nvSpPr>
        <p:spPr>
          <a:xfrm>
            <a:off x="3893824" y="6373548"/>
            <a:ext cx="4373880" cy="420498"/>
          </a:xfrm>
        </p:spPr>
        <p:txBody>
          <a:bodyPr/>
          <a:lstStyle/>
          <a:p>
            <a:r>
              <a:rPr lang="en-US"/>
              <a:t>56th IEEE/ACM International Symposium on Microarchitecture</a:t>
            </a:r>
            <a:endParaRPr lang="en-US" dirty="0"/>
          </a:p>
        </p:txBody>
      </p:sp>
      <p:sp>
        <p:nvSpPr>
          <p:cNvPr id="6" name="灯片编号占位符 5">
            <a:extLst>
              <a:ext uri="{FF2B5EF4-FFF2-40B4-BE49-F238E27FC236}">
                <a16:creationId xmlns:a16="http://schemas.microsoft.com/office/drawing/2014/main" id="{AC0EB483-1479-DFFD-5ABE-51BFFCB9DEC0}"/>
              </a:ext>
            </a:extLst>
          </p:cNvPr>
          <p:cNvSpPr>
            <a:spLocks noGrp="1"/>
          </p:cNvSpPr>
          <p:nvPr>
            <p:ph type="sldNum" sz="quarter" idx="12"/>
          </p:nvPr>
        </p:nvSpPr>
        <p:spPr>
          <a:xfrm>
            <a:off x="8724904" y="6428920"/>
            <a:ext cx="2743200" cy="365125"/>
          </a:xfrm>
        </p:spPr>
        <p:txBody>
          <a:bodyPr/>
          <a:lstStyle/>
          <a:p>
            <a:fld id="{BEF5F9A7-FFD9-4159-A58F-AE73538ED447}" type="slidenum">
              <a:rPr lang="en-US" smtClean="0"/>
              <a:pPr/>
              <a:t>15</a:t>
            </a:fld>
            <a:endParaRPr lang="en-US"/>
          </a:p>
        </p:txBody>
      </p:sp>
      <p:sp>
        <p:nvSpPr>
          <p:cNvPr id="3" name="矩形 2">
            <a:extLst>
              <a:ext uri="{FF2B5EF4-FFF2-40B4-BE49-F238E27FC236}">
                <a16:creationId xmlns:a16="http://schemas.microsoft.com/office/drawing/2014/main" id="{67E1D6B8-924D-4262-750B-4545A3EBB385}"/>
              </a:ext>
            </a:extLst>
          </p:cNvPr>
          <p:cNvSpPr/>
          <p:nvPr/>
        </p:nvSpPr>
        <p:spPr>
          <a:xfrm>
            <a:off x="1045669" y="1843084"/>
            <a:ext cx="2777117" cy="4429379"/>
          </a:xfrm>
          <a:prstGeom prst="rect">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r1 = Load [</a:t>
            </a:r>
            <a:r>
              <a:rPr lang="en-US" altLang="zh-CN" sz="2000" dirty="0">
                <a:solidFill>
                  <a:srgbClr val="81CAF0"/>
                </a:solidFill>
                <a:latin typeface="Tahoma" panose="020B0604030504040204" pitchFamily="34" charset="0"/>
                <a:ea typeface="Tahoma" panose="020B0604030504040204" pitchFamily="34" charset="0"/>
                <a:cs typeface="Tahoma" panose="020B0604030504040204" pitchFamily="34" charset="0"/>
              </a:rPr>
              <a:t>m1</a:t>
            </a: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r2 = Load [</a:t>
            </a:r>
            <a:r>
              <a:rPr lang="en-US" altLang="zh-CN" sz="2000" dirty="0">
                <a:solidFill>
                  <a:srgbClr val="00B050"/>
                </a:solidFill>
                <a:latin typeface="Tahoma" panose="020B0604030504040204" pitchFamily="34" charset="0"/>
                <a:ea typeface="Tahoma" panose="020B0604030504040204" pitchFamily="34" charset="0"/>
                <a:cs typeface="Tahoma" panose="020B0604030504040204" pitchFamily="34" charset="0"/>
              </a:rPr>
              <a:t>m3</a:t>
            </a: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r1 = r1 + 1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r1, [</a:t>
            </a:r>
            <a:r>
              <a:rPr lang="en-US" altLang="zh-CN" sz="2000" dirty="0">
                <a:solidFill>
                  <a:srgbClr val="81CAF0"/>
                </a:solidFill>
                <a:latin typeface="Tahoma" panose="020B0604030504040204" pitchFamily="34" charset="0"/>
                <a:ea typeface="Tahoma" panose="020B0604030504040204" pitchFamily="34" charset="0"/>
                <a:cs typeface="Tahoma" panose="020B0604030504040204" pitchFamily="34" charset="0"/>
              </a:rPr>
              <a:t>m1</a:t>
            </a: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r1 = r1 +</a:t>
            </a:r>
            <a:r>
              <a:rPr lang="zh-CN" altLang="en-US" sz="2000" dirty="0">
                <a:solidFill>
                  <a:schemeClr val="tx1"/>
                </a:solidFill>
                <a:latin typeface="Tahoma" panose="020B0604030504040204" pitchFamily="34" charset="0"/>
                <a:ea typeface="Calibri" panose="020F0502020204030204" pitchFamily="34" charset="0"/>
                <a:cs typeface="Tahoma" panose="020B0604030504040204" pitchFamily="34" charset="0"/>
              </a:rPr>
              <a:t> </a:t>
            </a: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r1,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m2</a:t>
            </a: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r2=</a:t>
            </a:r>
            <a:r>
              <a:rPr lang="zh-CN" altLang="en-US" sz="2000" dirty="0">
                <a:solidFill>
                  <a:schemeClr val="tx1"/>
                </a:solidFill>
                <a:latin typeface="Tahoma" panose="020B0604030504040204" pitchFamily="34" charset="0"/>
                <a:ea typeface="Calibri" panose="020F0502020204030204" pitchFamily="34" charset="0"/>
                <a:cs typeface="Tahoma" panose="020B0604030504040204" pitchFamily="34" charset="0"/>
              </a:rPr>
              <a:t> </a:t>
            </a: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r2</a:t>
            </a:r>
            <a:r>
              <a:rPr lang="zh-CN" altLang="en-US" sz="2000" dirty="0">
                <a:solidFill>
                  <a:schemeClr val="tx1"/>
                </a:solidFill>
                <a:latin typeface="Tahoma" panose="020B0604030504040204" pitchFamily="34" charset="0"/>
                <a:ea typeface="Calibri" panose="020F0502020204030204" pitchFamily="34" charset="0"/>
                <a:cs typeface="Tahoma" panose="020B0604030504040204" pitchFamily="34" charset="0"/>
              </a:rPr>
              <a:t> </a:t>
            </a: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zh-CN" altLang="en-US" sz="2000" dirty="0">
                <a:solidFill>
                  <a:schemeClr val="tx1"/>
                </a:solidFill>
                <a:latin typeface="Tahoma" panose="020B0604030504040204" pitchFamily="34" charset="0"/>
                <a:ea typeface="Calibri" panose="020F0502020204030204" pitchFamily="34" charset="0"/>
                <a:cs typeface="Tahoma" panose="020B0604030504040204" pitchFamily="34" charset="0"/>
              </a:rPr>
              <a:t> </a:t>
            </a: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r2, [</a:t>
            </a:r>
            <a:r>
              <a:rPr lang="en-US" altLang="zh-CN" sz="2000" dirty="0">
                <a:solidFill>
                  <a:srgbClr val="00B050"/>
                </a:solidFill>
                <a:latin typeface="Tahoma" panose="020B0604030504040204" pitchFamily="34" charset="0"/>
                <a:ea typeface="Tahoma" panose="020B0604030504040204" pitchFamily="34" charset="0"/>
                <a:cs typeface="Tahoma" panose="020B0604030504040204" pitchFamily="34" charset="0"/>
              </a:rPr>
              <a:t>m3</a:t>
            </a: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r3 = Load [</a:t>
            </a:r>
            <a:r>
              <a:rPr lang="en-US" altLang="zh-CN" sz="2000" dirty="0">
                <a:solidFill>
                  <a:srgbClr val="FF9A9F"/>
                </a:solidFill>
                <a:latin typeface="Tahoma" panose="020B0604030504040204" pitchFamily="34" charset="0"/>
                <a:ea typeface="Tahoma" panose="020B0604030504040204" pitchFamily="34" charset="0"/>
                <a:cs typeface="Tahoma" panose="020B0604030504040204" pitchFamily="34" charset="0"/>
              </a:rPr>
              <a:t>m4</a:t>
            </a: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zh-CN" altLang="en-US" sz="2000" dirty="0">
              <a:solidFill>
                <a:schemeClr val="tx1"/>
              </a:solidFill>
              <a:latin typeface="Tahoma" panose="020B0604030504040204" pitchFamily="34" charset="0"/>
              <a:cs typeface="Tahoma" panose="020B0604030504040204" pitchFamily="34" charset="0"/>
            </a:endParaRPr>
          </a:p>
        </p:txBody>
      </p:sp>
      <p:sp>
        <p:nvSpPr>
          <p:cNvPr id="4" name="文本框 3">
            <a:extLst>
              <a:ext uri="{FF2B5EF4-FFF2-40B4-BE49-F238E27FC236}">
                <a16:creationId xmlns:a16="http://schemas.microsoft.com/office/drawing/2014/main" id="{E22B37A8-995F-DA3C-BF87-DE07D70245F3}"/>
              </a:ext>
            </a:extLst>
          </p:cNvPr>
          <p:cNvSpPr txBox="1"/>
          <p:nvPr/>
        </p:nvSpPr>
        <p:spPr>
          <a:xfrm>
            <a:off x="824704" y="1274172"/>
            <a:ext cx="3389010" cy="400110"/>
          </a:xfrm>
          <a:prstGeom prst="rect">
            <a:avLst/>
          </a:prstGeom>
          <a:noFill/>
        </p:spPr>
        <p:txBody>
          <a:bodyPr wrap="square" rtlCol="0">
            <a:spAutoFit/>
          </a:bodyPr>
          <a:lstStyle/>
          <a:p>
            <a:pPr algn="ctr"/>
            <a:r>
              <a:rPr lang="en-US" altLang="zh-CN" sz="2000" dirty="0">
                <a:latin typeface="Tahoma" panose="020B0604030504040204" pitchFamily="34" charset="0"/>
                <a:ea typeface="Tahoma" panose="020B0604030504040204" pitchFamily="34" charset="0"/>
                <a:cs typeface="Tahoma" panose="020B0604030504040204" pitchFamily="34" charset="0"/>
              </a:rPr>
              <a:t>Initial: [m1] = 0,</a:t>
            </a:r>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a:latin typeface="Tahoma" panose="020B0604030504040204" pitchFamily="34" charset="0"/>
                <a:ea typeface="Tahoma" panose="020B0604030504040204" pitchFamily="34" charset="0"/>
                <a:cs typeface="Tahoma" panose="020B0604030504040204" pitchFamily="34" charset="0"/>
              </a:rPr>
              <a:t>[m3]</a:t>
            </a:r>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a:latin typeface="Tahoma" panose="020B0604030504040204" pitchFamily="34" charset="0"/>
                <a:ea typeface="Tahoma" panose="020B0604030504040204" pitchFamily="34" charset="0"/>
                <a:cs typeface="Tahoma" panose="020B0604030504040204" pitchFamily="34" charset="0"/>
              </a:rPr>
              <a:t>=</a:t>
            </a:r>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a:latin typeface="Tahoma" panose="020B0604030504040204" pitchFamily="34" charset="0"/>
                <a:ea typeface="Tahoma" panose="020B0604030504040204" pitchFamily="34" charset="0"/>
                <a:cs typeface="Tahoma" panose="020B0604030504040204" pitchFamily="34" charset="0"/>
              </a:rPr>
              <a:t>1</a:t>
            </a:r>
          </a:p>
        </p:txBody>
      </p:sp>
      <p:sp>
        <p:nvSpPr>
          <p:cNvPr id="7" name="Rectangle 16">
            <a:extLst>
              <a:ext uri="{FF2B5EF4-FFF2-40B4-BE49-F238E27FC236}">
                <a16:creationId xmlns:a16="http://schemas.microsoft.com/office/drawing/2014/main" id="{A924F86B-3098-16BD-E1F3-B2453E231063}"/>
              </a:ext>
            </a:extLst>
          </p:cNvPr>
          <p:cNvSpPr/>
          <p:nvPr/>
        </p:nvSpPr>
        <p:spPr>
          <a:xfrm>
            <a:off x="4832745" y="2648702"/>
            <a:ext cx="2542768" cy="1662546"/>
          </a:xfrm>
          <a:prstGeom prst="rect">
            <a:avLst/>
          </a:prstGeom>
          <a:solidFill>
            <a:srgbClr val="F5E3A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latin typeface="Calibri" panose="020F0502020204030204" pitchFamily="34" charset="0"/>
              <a:ea typeface="Calibri" panose="020F0502020204030204" pitchFamily="34" charset="0"/>
              <a:cs typeface="Calibri" panose="020F0502020204030204" pitchFamily="34" charset="0"/>
            </a:endParaRPr>
          </a:p>
          <a:p>
            <a:pPr algn="ctr"/>
            <a:r>
              <a:rPr lang="en-US" sz="5400" dirty="0">
                <a:latin typeface="Tahoma" panose="020B0604030504040204" pitchFamily="34" charset="0"/>
                <a:ea typeface="Tahoma" panose="020B0604030504040204" pitchFamily="34" charset="0"/>
                <a:cs typeface="Tahoma" panose="020B0604030504040204" pitchFamily="34" charset="0"/>
              </a:rPr>
              <a:t>Cache</a:t>
            </a:r>
          </a:p>
        </p:txBody>
      </p:sp>
      <p:sp>
        <p:nvSpPr>
          <p:cNvPr id="12" name="矩形 11">
            <a:extLst>
              <a:ext uri="{FF2B5EF4-FFF2-40B4-BE49-F238E27FC236}">
                <a16:creationId xmlns:a16="http://schemas.microsoft.com/office/drawing/2014/main" id="{24495CA4-274E-B9A6-F123-AE4E92D3DE89}"/>
              </a:ext>
            </a:extLst>
          </p:cNvPr>
          <p:cNvSpPr/>
          <p:nvPr/>
        </p:nvSpPr>
        <p:spPr>
          <a:xfrm>
            <a:off x="8172871" y="3276340"/>
            <a:ext cx="2820378" cy="2418106"/>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p>
          <a:p>
            <a:pPr algn="ctr"/>
            <a:endParaRPr lang="en-US" altLang="zh-CN" dirty="0"/>
          </a:p>
          <a:p>
            <a:pPr algn="ctr"/>
            <a:endParaRPr lang="en-US" altLang="zh-CN" dirty="0"/>
          </a:p>
          <a:p>
            <a:pPr algn="ctr"/>
            <a:endParaRPr lang="en-US" altLang="zh-CN" dirty="0"/>
          </a:p>
          <a:p>
            <a:pPr algn="ctr"/>
            <a:r>
              <a:rPr lang="en-US" altLang="zh-CN" sz="5400" dirty="0">
                <a:solidFill>
                  <a:schemeClr val="tx1"/>
                </a:solidFill>
                <a:latin typeface="Tahoma" panose="020B0604030504040204" pitchFamily="34" charset="0"/>
                <a:ea typeface="Tahoma" panose="020B0604030504040204" pitchFamily="34" charset="0"/>
                <a:cs typeface="Tahoma" panose="020B0604030504040204" pitchFamily="34" charset="0"/>
              </a:rPr>
              <a:t>NVM</a:t>
            </a:r>
            <a:endParaRPr lang="zh-CN" altLang="en-US" sz="5400" dirty="0">
              <a:solidFill>
                <a:schemeClr val="tx1"/>
              </a:solidFill>
              <a:latin typeface="Tahoma" panose="020B0604030504040204" pitchFamily="34" charset="0"/>
              <a:cs typeface="Tahoma" panose="020B0604030504040204" pitchFamily="34" charset="0"/>
            </a:endParaRPr>
          </a:p>
        </p:txBody>
      </p:sp>
      <p:pic>
        <p:nvPicPr>
          <p:cNvPr id="70" name="Picture 2" descr="Image result for power">
            <a:extLst>
              <a:ext uri="{FF2B5EF4-FFF2-40B4-BE49-F238E27FC236}">
                <a16:creationId xmlns:a16="http://schemas.microsoft.com/office/drawing/2014/main" id="{0C5925AA-E7E4-3D99-A0BC-7CD3D63CF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282" y="1030374"/>
            <a:ext cx="1439093" cy="1349823"/>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矩形 19">
            <a:extLst>
              <a:ext uri="{FF2B5EF4-FFF2-40B4-BE49-F238E27FC236}">
                <a16:creationId xmlns:a16="http://schemas.microsoft.com/office/drawing/2014/main" id="{948564DC-5B3C-28CC-89D0-3EEA5972F472}"/>
              </a:ext>
            </a:extLst>
          </p:cNvPr>
          <p:cNvSpPr/>
          <p:nvPr/>
        </p:nvSpPr>
        <p:spPr>
          <a:xfrm>
            <a:off x="8172869" y="2342706"/>
            <a:ext cx="2820380" cy="483349"/>
          </a:xfrm>
          <a:prstGeom prst="rect">
            <a:avLst/>
          </a:prstGeom>
          <a:solidFill>
            <a:srgbClr val="81CA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onsolas" panose="020B0609020204030204" pitchFamily="49" charset="0"/>
                <a:ea typeface="Tahoma" panose="020B0604030504040204" pitchFamily="34" charset="0"/>
                <a:cs typeface="Tahoma" panose="020B0604030504040204" pitchFamily="34" charset="0"/>
              </a:rPr>
              <a:t>[m1] = 1</a:t>
            </a:r>
            <a:endParaRPr lang="zh-CN" altLang="en-US" dirty="0">
              <a:solidFill>
                <a:schemeClr val="tx1"/>
              </a:solidFill>
              <a:latin typeface="Consolas" panose="020B0609020204030204" pitchFamily="49" charset="0"/>
              <a:cs typeface="Tahoma" panose="020B0604030504040204" pitchFamily="34" charset="0"/>
            </a:endParaRPr>
          </a:p>
        </p:txBody>
      </p:sp>
      <p:sp>
        <p:nvSpPr>
          <p:cNvPr id="23" name="矩形 22">
            <a:extLst>
              <a:ext uri="{FF2B5EF4-FFF2-40B4-BE49-F238E27FC236}">
                <a16:creationId xmlns:a16="http://schemas.microsoft.com/office/drawing/2014/main" id="{8FE987DC-2A9B-A019-B565-51C57E1A6FE4}"/>
              </a:ext>
            </a:extLst>
          </p:cNvPr>
          <p:cNvSpPr/>
          <p:nvPr/>
        </p:nvSpPr>
        <p:spPr>
          <a:xfrm>
            <a:off x="5448666" y="2930961"/>
            <a:ext cx="1294668" cy="400110"/>
          </a:xfrm>
          <a:prstGeom prst="rect">
            <a:avLst/>
          </a:prstGeom>
          <a:solidFill>
            <a:srgbClr val="81CA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00B050"/>
                </a:solidFill>
                <a:latin typeface="Consolas" panose="020B0609020204030204" pitchFamily="49" charset="0"/>
                <a:cs typeface="Consolas" panose="020B0609020204030204" pitchFamily="49" charset="0"/>
              </a:rPr>
              <a:t>[m3]</a:t>
            </a:r>
            <a:r>
              <a:rPr kumimoji="1" lang="zh-CN" altLang="en-US" dirty="0">
                <a:solidFill>
                  <a:srgbClr val="00B050"/>
                </a:solidFill>
                <a:latin typeface="Consolas" panose="020B0609020204030204" pitchFamily="49" charset="0"/>
                <a:cs typeface="Consolas" panose="020B0609020204030204" pitchFamily="49" charset="0"/>
              </a:rPr>
              <a:t> </a:t>
            </a:r>
            <a:r>
              <a:rPr kumimoji="1" lang="en-US" altLang="zh-CN" dirty="0">
                <a:solidFill>
                  <a:srgbClr val="00B050"/>
                </a:solidFill>
                <a:latin typeface="Consolas" panose="020B0609020204030204" pitchFamily="49" charset="0"/>
                <a:cs typeface="Consolas" panose="020B0609020204030204" pitchFamily="49" charset="0"/>
              </a:rPr>
              <a:t>=</a:t>
            </a:r>
            <a:r>
              <a:rPr kumimoji="1" lang="zh-CN" altLang="en-US" dirty="0">
                <a:solidFill>
                  <a:srgbClr val="00B050"/>
                </a:solidFill>
                <a:latin typeface="Consolas" panose="020B0609020204030204" pitchFamily="49" charset="0"/>
                <a:cs typeface="Consolas" panose="020B0609020204030204" pitchFamily="49" charset="0"/>
              </a:rPr>
              <a:t> </a:t>
            </a:r>
            <a:r>
              <a:rPr kumimoji="1" lang="en-US" altLang="zh-CN" dirty="0">
                <a:solidFill>
                  <a:srgbClr val="00B050"/>
                </a:solidFill>
                <a:latin typeface="Consolas" panose="020B0609020204030204" pitchFamily="49" charset="0"/>
                <a:cs typeface="Consolas" panose="020B0609020204030204" pitchFamily="49" charset="0"/>
              </a:rPr>
              <a:t>2</a:t>
            </a:r>
            <a:endParaRPr kumimoji="1" lang="zh-CN" altLang="en-US" dirty="0">
              <a:solidFill>
                <a:srgbClr val="00B050"/>
              </a:solidFill>
              <a:latin typeface="Consolas" panose="020B0609020204030204" pitchFamily="49" charset="0"/>
              <a:cs typeface="Consolas" panose="020B0609020204030204" pitchFamily="49" charset="0"/>
            </a:endParaRPr>
          </a:p>
        </p:txBody>
      </p:sp>
      <p:sp>
        <p:nvSpPr>
          <p:cNvPr id="51" name="文本框 50">
            <a:extLst>
              <a:ext uri="{FF2B5EF4-FFF2-40B4-BE49-F238E27FC236}">
                <a16:creationId xmlns:a16="http://schemas.microsoft.com/office/drawing/2014/main" id="{3D34ED0E-2310-C8CA-82B7-FC02270F510F}"/>
              </a:ext>
            </a:extLst>
          </p:cNvPr>
          <p:cNvSpPr txBox="1"/>
          <p:nvPr/>
        </p:nvSpPr>
        <p:spPr>
          <a:xfrm>
            <a:off x="8215894" y="1590139"/>
            <a:ext cx="2952171" cy="730521"/>
          </a:xfrm>
          <a:prstGeom prst="rect">
            <a:avLst/>
          </a:prstGeom>
          <a:noFill/>
        </p:spPr>
        <p:txBody>
          <a:bodyPr wrap="square" rtlCol="0">
            <a:spAutoFit/>
          </a:bodyPr>
          <a:lstStyle/>
          <a:p>
            <a:pPr algn="ctr">
              <a:lnSpc>
                <a:spcPct val="150000"/>
              </a:lnSpc>
            </a:pPr>
            <a:r>
              <a:rPr kumimoji="1" lang="en-US" altLang="zh-CN" sz="3200" dirty="0">
                <a:latin typeface="Tahoma" panose="020B0604030504040204" pitchFamily="34" charset="0"/>
                <a:ea typeface="Tahoma" panose="020B0604030504040204" pitchFamily="34" charset="0"/>
                <a:cs typeface="Tahoma" panose="020B0604030504040204" pitchFamily="34" charset="0"/>
              </a:rPr>
              <a:t>Redo</a:t>
            </a:r>
            <a:r>
              <a:rPr kumimoji="1" lang="zh-CN" altLang="en-US" sz="3200" dirty="0">
                <a:latin typeface="Tahoma" panose="020B0604030504040204" pitchFamily="34" charset="0"/>
                <a:ea typeface="Tahoma" panose="020B0604030504040204" pitchFamily="34" charset="0"/>
                <a:cs typeface="Tahoma" panose="020B0604030504040204" pitchFamily="34" charset="0"/>
              </a:rPr>
              <a:t> </a:t>
            </a:r>
            <a:r>
              <a:rPr kumimoji="1" lang="en-US" altLang="zh-CN" sz="3200" dirty="0">
                <a:latin typeface="Tahoma" panose="020B0604030504040204" pitchFamily="34" charset="0"/>
                <a:ea typeface="Tahoma" panose="020B0604030504040204" pitchFamily="34" charset="0"/>
                <a:cs typeface="Tahoma" panose="020B0604030504040204" pitchFamily="34" charset="0"/>
              </a:rPr>
              <a:t>Buffer</a:t>
            </a:r>
            <a:endParaRPr kumimoji="1" lang="zh-CN" altLang="en-US" sz="3200" dirty="0">
              <a:latin typeface="Tahoma" panose="020B0604030504040204" pitchFamily="34" charset="0"/>
              <a:cs typeface="Tahoma" panose="020B0604030504040204" pitchFamily="34" charset="0"/>
            </a:endParaRPr>
          </a:p>
        </p:txBody>
      </p:sp>
      <p:grpSp>
        <p:nvGrpSpPr>
          <p:cNvPr id="73" name="组合 72">
            <a:extLst>
              <a:ext uri="{FF2B5EF4-FFF2-40B4-BE49-F238E27FC236}">
                <a16:creationId xmlns:a16="http://schemas.microsoft.com/office/drawing/2014/main" id="{A7D2DD2F-D452-AF57-AE98-B90011232946}"/>
              </a:ext>
            </a:extLst>
          </p:cNvPr>
          <p:cNvGrpSpPr/>
          <p:nvPr/>
        </p:nvGrpSpPr>
        <p:grpSpPr>
          <a:xfrm>
            <a:off x="2664009" y="2403050"/>
            <a:ext cx="624214" cy="2852120"/>
            <a:chOff x="4580469" y="1899980"/>
            <a:chExt cx="624214" cy="2852120"/>
          </a:xfrm>
        </p:grpSpPr>
        <p:grpSp>
          <p:nvGrpSpPr>
            <p:cNvPr id="61" name="组合 60">
              <a:extLst>
                <a:ext uri="{FF2B5EF4-FFF2-40B4-BE49-F238E27FC236}">
                  <a16:creationId xmlns:a16="http://schemas.microsoft.com/office/drawing/2014/main" id="{D38970B2-6835-2ED8-2584-4D635EA68BE1}"/>
                </a:ext>
              </a:extLst>
            </p:cNvPr>
            <p:cNvGrpSpPr/>
            <p:nvPr/>
          </p:nvGrpSpPr>
          <p:grpSpPr>
            <a:xfrm>
              <a:off x="4580469" y="1899980"/>
              <a:ext cx="624214" cy="2852120"/>
              <a:chOff x="2926392" y="2249830"/>
              <a:chExt cx="853128" cy="3714424"/>
            </a:xfrm>
          </p:grpSpPr>
          <p:sp>
            <p:nvSpPr>
              <p:cNvPr id="62" name="椭圆 61">
                <a:extLst>
                  <a:ext uri="{FF2B5EF4-FFF2-40B4-BE49-F238E27FC236}">
                    <a16:creationId xmlns:a16="http://schemas.microsoft.com/office/drawing/2014/main" id="{1B7EB3BB-BCC0-A7CA-92B2-23A560AAD7B6}"/>
                  </a:ext>
                </a:extLst>
              </p:cNvPr>
              <p:cNvSpPr/>
              <p:nvPr/>
            </p:nvSpPr>
            <p:spPr>
              <a:xfrm>
                <a:off x="3020375" y="2249830"/>
                <a:ext cx="759145" cy="646593"/>
              </a:xfrm>
              <a:prstGeom prst="ellipse">
                <a:avLst/>
              </a:prstGeom>
              <a:ln w="12700">
                <a:solidFill>
                  <a:srgbClr val="2F2FD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63" name="椭圆 62">
                <a:extLst>
                  <a:ext uri="{FF2B5EF4-FFF2-40B4-BE49-F238E27FC236}">
                    <a16:creationId xmlns:a16="http://schemas.microsoft.com/office/drawing/2014/main" id="{8E2781B1-E3E6-7C49-621D-B19097CF4D6E}"/>
                  </a:ext>
                </a:extLst>
              </p:cNvPr>
              <p:cNvSpPr/>
              <p:nvPr/>
            </p:nvSpPr>
            <p:spPr>
              <a:xfrm>
                <a:off x="2926392" y="5317661"/>
                <a:ext cx="759145" cy="646593"/>
              </a:xfrm>
              <a:prstGeom prst="ellipse">
                <a:avLst/>
              </a:prstGeom>
              <a:ln w="12700">
                <a:solidFill>
                  <a:srgbClr val="2F2FD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grpSp>
        <p:cxnSp>
          <p:nvCxnSpPr>
            <p:cNvPr id="68" name="连接符: 曲线 67">
              <a:extLst>
                <a:ext uri="{FF2B5EF4-FFF2-40B4-BE49-F238E27FC236}">
                  <a16:creationId xmlns:a16="http://schemas.microsoft.com/office/drawing/2014/main" id="{0C7D6F1B-2230-79FC-4D1A-F89D9A659525}"/>
                </a:ext>
              </a:extLst>
            </p:cNvPr>
            <p:cNvCxnSpPr>
              <a:stCxn id="62" idx="6"/>
              <a:endCxn id="63" idx="6"/>
            </p:cNvCxnSpPr>
            <p:nvPr/>
          </p:nvCxnSpPr>
          <p:spPr>
            <a:xfrm flipH="1">
              <a:off x="5135918" y="2148223"/>
              <a:ext cx="68765" cy="2355634"/>
            </a:xfrm>
            <a:prstGeom prst="curvedConnector3">
              <a:avLst>
                <a:gd name="adj1" fmla="val -495739"/>
              </a:avLst>
            </a:prstGeom>
            <a:ln w="12700">
              <a:solidFill>
                <a:srgbClr val="2F2FD7"/>
              </a:solidFill>
            </a:ln>
          </p:spPr>
          <p:style>
            <a:lnRef idx="1">
              <a:schemeClr val="accent1"/>
            </a:lnRef>
            <a:fillRef idx="0">
              <a:schemeClr val="accent1"/>
            </a:fillRef>
            <a:effectRef idx="0">
              <a:schemeClr val="accent1"/>
            </a:effectRef>
            <a:fontRef idx="minor">
              <a:schemeClr val="tx1"/>
            </a:fontRef>
          </p:style>
        </p:cxnSp>
      </p:grpSp>
      <p:sp>
        <p:nvSpPr>
          <p:cNvPr id="75" name="文本框 74">
            <a:extLst>
              <a:ext uri="{FF2B5EF4-FFF2-40B4-BE49-F238E27FC236}">
                <a16:creationId xmlns:a16="http://schemas.microsoft.com/office/drawing/2014/main" id="{81F087BC-4603-C1D7-B303-7DB70293D6AC}"/>
              </a:ext>
            </a:extLst>
          </p:cNvPr>
          <p:cNvSpPr txBox="1"/>
          <p:nvPr/>
        </p:nvSpPr>
        <p:spPr>
          <a:xfrm>
            <a:off x="2956839" y="3292150"/>
            <a:ext cx="1011818" cy="400110"/>
          </a:xfrm>
          <a:prstGeom prst="rect">
            <a:avLst/>
          </a:prstGeom>
          <a:noFill/>
        </p:spPr>
        <p:txBody>
          <a:bodyPr wrap="square" rtlCol="0">
            <a:spAutoFit/>
          </a:bodyPr>
          <a:lstStyle/>
          <a:p>
            <a:r>
              <a:rPr kumimoji="1" lang="en-US" altLang="zh-CN" sz="2000" dirty="0">
                <a:solidFill>
                  <a:srgbClr val="2F2FD7"/>
                </a:solidFill>
                <a:latin typeface="Tahoma" panose="020B0604030504040204" pitchFamily="34" charset="0"/>
                <a:cs typeface="Tahoma" panose="020B0604030504040204" pitchFamily="34" charset="0"/>
              </a:rPr>
              <a:t>WAR</a:t>
            </a:r>
            <a:endParaRPr kumimoji="1" lang="zh-CN" altLang="en-US" sz="2000" dirty="0">
              <a:solidFill>
                <a:srgbClr val="2F2FD7"/>
              </a:solidFill>
              <a:latin typeface="Tahoma" panose="020B0604030504040204" pitchFamily="34" charset="0"/>
              <a:cs typeface="Tahoma" panose="020B0604030504040204" pitchFamily="34" charset="0"/>
            </a:endParaRPr>
          </a:p>
        </p:txBody>
      </p:sp>
      <p:grpSp>
        <p:nvGrpSpPr>
          <p:cNvPr id="79" name="组合 78">
            <a:extLst>
              <a:ext uri="{FF2B5EF4-FFF2-40B4-BE49-F238E27FC236}">
                <a16:creationId xmlns:a16="http://schemas.microsoft.com/office/drawing/2014/main" id="{9E150915-E457-6B70-81F4-B0E7F4C873B1}"/>
              </a:ext>
            </a:extLst>
          </p:cNvPr>
          <p:cNvGrpSpPr/>
          <p:nvPr/>
        </p:nvGrpSpPr>
        <p:grpSpPr>
          <a:xfrm>
            <a:off x="2661130" y="2019381"/>
            <a:ext cx="655580" cy="1402097"/>
            <a:chOff x="4277153" y="1213979"/>
            <a:chExt cx="630826" cy="1402097"/>
          </a:xfrm>
        </p:grpSpPr>
        <p:grpSp>
          <p:nvGrpSpPr>
            <p:cNvPr id="57" name="组合 56">
              <a:extLst>
                <a:ext uri="{FF2B5EF4-FFF2-40B4-BE49-F238E27FC236}">
                  <a16:creationId xmlns:a16="http://schemas.microsoft.com/office/drawing/2014/main" id="{2730E95D-5E5C-CC63-5F5E-0A1A08D677AD}"/>
                </a:ext>
              </a:extLst>
            </p:cNvPr>
            <p:cNvGrpSpPr/>
            <p:nvPr/>
          </p:nvGrpSpPr>
          <p:grpSpPr>
            <a:xfrm>
              <a:off x="4277153" y="1213979"/>
              <a:ext cx="630826" cy="1402097"/>
              <a:chOff x="2917355" y="2249830"/>
              <a:chExt cx="862165" cy="1957604"/>
            </a:xfrm>
          </p:grpSpPr>
          <p:sp>
            <p:nvSpPr>
              <p:cNvPr id="58" name="椭圆 57">
                <a:extLst>
                  <a:ext uri="{FF2B5EF4-FFF2-40B4-BE49-F238E27FC236}">
                    <a16:creationId xmlns:a16="http://schemas.microsoft.com/office/drawing/2014/main" id="{F0CEF660-E354-AFA8-33C3-9EB19D3BBD12}"/>
                  </a:ext>
                </a:extLst>
              </p:cNvPr>
              <p:cNvSpPr/>
              <p:nvPr/>
            </p:nvSpPr>
            <p:spPr>
              <a:xfrm>
                <a:off x="3020375" y="2249830"/>
                <a:ext cx="759145" cy="646593"/>
              </a:xfrm>
              <a:prstGeom prst="ellipse">
                <a:avLst/>
              </a:prstGeom>
              <a:ln w="12700">
                <a:solidFill>
                  <a:srgbClr val="2F2FD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59" name="椭圆 58">
                <a:extLst>
                  <a:ext uri="{FF2B5EF4-FFF2-40B4-BE49-F238E27FC236}">
                    <a16:creationId xmlns:a16="http://schemas.microsoft.com/office/drawing/2014/main" id="{42982D4E-9207-9CB2-0B0D-511F60E3FE67}"/>
                  </a:ext>
                </a:extLst>
              </p:cNvPr>
              <p:cNvSpPr/>
              <p:nvPr/>
            </p:nvSpPr>
            <p:spPr>
              <a:xfrm>
                <a:off x="2917355" y="3560841"/>
                <a:ext cx="759145" cy="646593"/>
              </a:xfrm>
              <a:prstGeom prst="ellipse">
                <a:avLst/>
              </a:prstGeom>
              <a:ln w="12700">
                <a:solidFill>
                  <a:srgbClr val="2F2FD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grpSp>
        <p:cxnSp>
          <p:nvCxnSpPr>
            <p:cNvPr id="78" name="连接符: 曲线 77">
              <a:extLst>
                <a:ext uri="{FF2B5EF4-FFF2-40B4-BE49-F238E27FC236}">
                  <a16:creationId xmlns:a16="http://schemas.microsoft.com/office/drawing/2014/main" id="{D281B237-1C4B-59EC-5545-3A1FE103BD48}"/>
                </a:ext>
              </a:extLst>
            </p:cNvPr>
            <p:cNvCxnSpPr>
              <a:stCxn id="58" idx="6"/>
              <a:endCxn id="59" idx="6"/>
            </p:cNvCxnSpPr>
            <p:nvPr/>
          </p:nvCxnSpPr>
          <p:spPr>
            <a:xfrm flipH="1">
              <a:off x="4832602" y="1445534"/>
              <a:ext cx="75377" cy="938987"/>
            </a:xfrm>
            <a:prstGeom prst="curvedConnector3">
              <a:avLst>
                <a:gd name="adj1" fmla="val -303276"/>
              </a:avLst>
            </a:prstGeom>
            <a:ln w="12700">
              <a:solidFill>
                <a:srgbClr val="2F2FD7"/>
              </a:solidFill>
            </a:ln>
          </p:spPr>
          <p:style>
            <a:lnRef idx="1">
              <a:schemeClr val="accent1"/>
            </a:lnRef>
            <a:fillRef idx="0">
              <a:schemeClr val="accent1"/>
            </a:fillRef>
            <a:effectRef idx="0">
              <a:schemeClr val="accent1"/>
            </a:effectRef>
            <a:fontRef idx="minor">
              <a:schemeClr val="tx1"/>
            </a:fontRef>
          </p:style>
        </p:cxnSp>
      </p:grpSp>
      <p:pic>
        <p:nvPicPr>
          <p:cNvPr id="1026" name="Picture 2" descr="House eviction notice legal document icon sign Vector Image">
            <a:extLst>
              <a:ext uri="{FF2B5EF4-FFF2-40B4-BE49-F238E27FC236}">
                <a16:creationId xmlns:a16="http://schemas.microsoft.com/office/drawing/2014/main" id="{EE3AACEA-8D4B-53FF-57DE-F9049D1FE9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300"/>
          <a:stretch/>
        </p:blipFill>
        <p:spPr bwMode="auto">
          <a:xfrm>
            <a:off x="5250741" y="4475884"/>
            <a:ext cx="1772359" cy="1531954"/>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descr="图片包含 游戏机, 黑暗, 标志, 衬衫&#10;&#10;描述已自动生成">
            <a:extLst>
              <a:ext uri="{FF2B5EF4-FFF2-40B4-BE49-F238E27FC236}">
                <a16:creationId xmlns:a16="http://schemas.microsoft.com/office/drawing/2014/main" id="{3BC0D5A7-4B6B-CFC7-A958-1B17B73D2DBD}"/>
              </a:ext>
            </a:extLst>
          </p:cNvPr>
          <p:cNvPicPr>
            <a:picLocks noChangeAspect="1"/>
          </p:cNvPicPr>
          <p:nvPr/>
        </p:nvPicPr>
        <p:blipFill rotWithShape="1">
          <a:blip r:embed="rId5"/>
          <a:srcRect l="30171" t="46148" r="31092" b="17139"/>
          <a:stretch/>
        </p:blipFill>
        <p:spPr>
          <a:xfrm>
            <a:off x="11000267" y="2250936"/>
            <a:ext cx="1047354" cy="992623"/>
          </a:xfrm>
          <a:prstGeom prst="rect">
            <a:avLst/>
          </a:prstGeom>
        </p:spPr>
      </p:pic>
      <p:pic>
        <p:nvPicPr>
          <p:cNvPr id="21" name="图片 20" descr="图标&#10;&#10;描述已自动生成">
            <a:extLst>
              <a:ext uri="{FF2B5EF4-FFF2-40B4-BE49-F238E27FC236}">
                <a16:creationId xmlns:a16="http://schemas.microsoft.com/office/drawing/2014/main" id="{3F8BE053-E004-6751-E491-441B2843FB03}"/>
              </a:ext>
            </a:extLst>
          </p:cNvPr>
          <p:cNvPicPr>
            <a:picLocks noChangeAspect="1"/>
          </p:cNvPicPr>
          <p:nvPr/>
        </p:nvPicPr>
        <p:blipFill>
          <a:blip r:embed="rId6"/>
          <a:stretch>
            <a:fillRect/>
          </a:stretch>
        </p:blipFill>
        <p:spPr>
          <a:xfrm>
            <a:off x="7103912" y="1376873"/>
            <a:ext cx="1125761" cy="1125761"/>
          </a:xfrm>
          <a:prstGeom prst="rect">
            <a:avLst/>
          </a:prstGeom>
        </p:spPr>
      </p:pic>
      <p:grpSp>
        <p:nvGrpSpPr>
          <p:cNvPr id="29" name="组合 28">
            <a:extLst>
              <a:ext uri="{FF2B5EF4-FFF2-40B4-BE49-F238E27FC236}">
                <a16:creationId xmlns:a16="http://schemas.microsoft.com/office/drawing/2014/main" id="{CB2A5AC2-C3D3-4047-9D36-365FC2A00759}"/>
              </a:ext>
            </a:extLst>
          </p:cNvPr>
          <p:cNvGrpSpPr/>
          <p:nvPr/>
        </p:nvGrpSpPr>
        <p:grpSpPr>
          <a:xfrm>
            <a:off x="35710" y="4211819"/>
            <a:ext cx="1034716" cy="725628"/>
            <a:chOff x="-64347" y="2419357"/>
            <a:chExt cx="1034716" cy="725628"/>
          </a:xfrm>
        </p:grpSpPr>
        <p:cxnSp>
          <p:nvCxnSpPr>
            <p:cNvPr id="30" name="直线箭头连接符 6">
              <a:extLst>
                <a:ext uri="{FF2B5EF4-FFF2-40B4-BE49-F238E27FC236}">
                  <a16:creationId xmlns:a16="http://schemas.microsoft.com/office/drawing/2014/main" id="{E4E1803E-8B66-B5D1-DFE5-7F3719A532DD}"/>
                </a:ext>
              </a:extLst>
            </p:cNvPr>
            <p:cNvCxnSpPr/>
            <p:nvPr/>
          </p:nvCxnSpPr>
          <p:spPr>
            <a:xfrm>
              <a:off x="408901" y="3144985"/>
              <a:ext cx="51435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52C3C64F-7FDD-3AD4-E61F-5DFDD13D0A78}"/>
                </a:ext>
              </a:extLst>
            </p:cNvPr>
            <p:cNvSpPr txBox="1"/>
            <p:nvPr/>
          </p:nvSpPr>
          <p:spPr>
            <a:xfrm>
              <a:off x="-64347" y="2419357"/>
              <a:ext cx="1034716" cy="646331"/>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Program  control</a:t>
              </a:r>
              <a:endParaRPr lang="zh-CN" altLang="en-US" dirty="0">
                <a:latin typeface="Tahoma" panose="020B0604030504040204" pitchFamily="34" charset="0"/>
                <a:cs typeface="Tahoma" panose="020B0604030504040204" pitchFamily="34" charset="0"/>
              </a:endParaRPr>
            </a:p>
          </p:txBody>
        </p:sp>
      </p:grpSp>
      <p:sp>
        <p:nvSpPr>
          <p:cNvPr id="32" name="矩形 31">
            <a:extLst>
              <a:ext uri="{FF2B5EF4-FFF2-40B4-BE49-F238E27FC236}">
                <a16:creationId xmlns:a16="http://schemas.microsoft.com/office/drawing/2014/main" id="{DD9F7AD5-9A83-EA12-42FC-3D22E9D5C15C}"/>
              </a:ext>
            </a:extLst>
          </p:cNvPr>
          <p:cNvSpPr/>
          <p:nvPr/>
        </p:nvSpPr>
        <p:spPr>
          <a:xfrm>
            <a:off x="8931855" y="3657035"/>
            <a:ext cx="1302408" cy="400738"/>
          </a:xfrm>
          <a:prstGeom prst="rect">
            <a:avLst/>
          </a:prstGeom>
          <a:solidFill>
            <a:srgbClr val="81CA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FF9A9F"/>
                </a:solidFill>
                <a:latin typeface="Consolas" panose="020B0609020204030204" pitchFamily="49" charset="0"/>
              </a:rPr>
              <a:t>[m4]</a:t>
            </a:r>
            <a:endParaRPr kumimoji="1" lang="zh-CN" altLang="en-US" dirty="0">
              <a:solidFill>
                <a:srgbClr val="FF9A9F"/>
              </a:solidFill>
              <a:latin typeface="Consolas" panose="020B0609020204030204" pitchFamily="49" charset="0"/>
            </a:endParaRPr>
          </a:p>
        </p:txBody>
      </p:sp>
      <p:sp>
        <p:nvSpPr>
          <p:cNvPr id="10" name="文本框 9">
            <a:extLst>
              <a:ext uri="{FF2B5EF4-FFF2-40B4-BE49-F238E27FC236}">
                <a16:creationId xmlns:a16="http://schemas.microsoft.com/office/drawing/2014/main" id="{4200D409-1ED6-1168-A0D4-7F3E1D4F8C28}"/>
              </a:ext>
            </a:extLst>
          </p:cNvPr>
          <p:cNvSpPr txBox="1"/>
          <p:nvPr/>
        </p:nvSpPr>
        <p:spPr>
          <a:xfrm>
            <a:off x="3182066" y="1900713"/>
            <a:ext cx="1011818" cy="400110"/>
          </a:xfrm>
          <a:prstGeom prst="rect">
            <a:avLst/>
          </a:prstGeom>
          <a:noFill/>
        </p:spPr>
        <p:txBody>
          <a:bodyPr wrap="square" rtlCol="0">
            <a:spAutoFit/>
          </a:bodyPr>
          <a:lstStyle/>
          <a:p>
            <a:r>
              <a:rPr kumimoji="1" lang="en-US" altLang="zh-CN" sz="2000" dirty="0">
                <a:solidFill>
                  <a:srgbClr val="2F2FD7"/>
                </a:solidFill>
                <a:latin typeface="Tahoma" panose="020B0604030504040204" pitchFamily="34" charset="0"/>
                <a:cs typeface="Tahoma" panose="020B0604030504040204" pitchFamily="34" charset="0"/>
              </a:rPr>
              <a:t>WAR</a:t>
            </a:r>
            <a:endParaRPr kumimoji="1" lang="zh-CN" altLang="en-US" sz="2000" dirty="0">
              <a:solidFill>
                <a:srgbClr val="2F2FD7"/>
              </a:solidFill>
              <a:latin typeface="Tahoma" panose="020B0604030504040204" pitchFamily="34" charset="0"/>
              <a:cs typeface="Tahoma" panose="020B0604030504040204" pitchFamily="34" charset="0"/>
            </a:endParaRPr>
          </a:p>
        </p:txBody>
      </p:sp>
      <p:sp>
        <p:nvSpPr>
          <p:cNvPr id="13" name="爆炸形: 8 pt  10">
            <a:extLst>
              <a:ext uri="{FF2B5EF4-FFF2-40B4-BE49-F238E27FC236}">
                <a16:creationId xmlns:a16="http://schemas.microsoft.com/office/drawing/2014/main" id="{5BF8CA3E-6628-368E-DBEA-7D601E472BDE}"/>
              </a:ext>
            </a:extLst>
          </p:cNvPr>
          <p:cNvSpPr/>
          <p:nvPr/>
        </p:nvSpPr>
        <p:spPr>
          <a:xfrm>
            <a:off x="3852896" y="5061485"/>
            <a:ext cx="1645920" cy="1132514"/>
          </a:xfrm>
          <a:prstGeom prst="irregularSeal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Cache miss!</a:t>
            </a:r>
            <a:endParaRPr lang="zh-CN"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823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5E-6 1.85185E-6 L 0.00209 0.0993 " pathEditMode="relative" rAng="0" ptsTypes="AA">
                                      <p:cBhvr>
                                        <p:cTn id="16" dur="2000" fill="hold"/>
                                        <p:tgtEl>
                                          <p:spTgt spid="29"/>
                                        </p:tgtEl>
                                        <p:attrNameLst>
                                          <p:attrName>ppt_x</p:attrName>
                                          <p:attrName>ppt_y</p:attrName>
                                        </p:attrNameLst>
                                      </p:cBhvr>
                                      <p:rCtr x="104" y="4954"/>
                                    </p:animMotion>
                                  </p:childTnLst>
                                </p:cTn>
                              </p:par>
                              <p:par>
                                <p:cTn id="17" presetID="1" presetClass="entr" presetSubtype="0" fill="hold" grpId="0" nodeType="withEffect">
                                  <p:stCondLst>
                                    <p:cond delay="10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0" presetClass="path" presetSubtype="0" accel="50000" decel="50000" fill="hold" grpId="1" nodeType="withEffect">
                                  <p:stCondLst>
                                    <p:cond delay="0"/>
                                  </p:stCondLst>
                                  <p:childTnLst>
                                    <p:animMotion origin="layout" path="M 2.5E-6 0 L -0.28594 -0.10601 " pathEditMode="relative" rAng="0" ptsTypes="AA">
                                      <p:cBhvr>
                                        <p:cTn id="24" dur="2000" fill="hold"/>
                                        <p:tgtEl>
                                          <p:spTgt spid="32"/>
                                        </p:tgtEl>
                                        <p:attrNameLst>
                                          <p:attrName>ppt_x</p:attrName>
                                          <p:attrName>ppt_y</p:attrName>
                                        </p:attrNameLst>
                                      </p:cBhvr>
                                      <p:rCtr x="-14336" y="-5046"/>
                                    </p:animMotion>
                                  </p:childTnLst>
                                </p:cTn>
                              </p:par>
                              <p:par>
                                <p:cTn id="25" presetID="42" presetClass="path" presetSubtype="0" accel="50000" decel="50000" fill="hold" grpId="1" nodeType="withEffect">
                                  <p:stCondLst>
                                    <p:cond delay="1500"/>
                                  </p:stCondLst>
                                  <p:childTnLst>
                                    <p:animMotion origin="layout" path="M 0 -1.48148E-6 L 0.11862 -0.06134 " pathEditMode="relative" rAng="0" ptsTypes="AA">
                                      <p:cBhvr>
                                        <p:cTn id="26" dur="2000" fill="hold"/>
                                        <p:tgtEl>
                                          <p:spTgt spid="23"/>
                                        </p:tgtEl>
                                        <p:attrNameLst>
                                          <p:attrName>ppt_x</p:attrName>
                                          <p:attrName>ppt_y</p:attrName>
                                        </p:attrNameLst>
                                      </p:cBhvr>
                                      <p:rCtr x="5924" y="-3079"/>
                                    </p:animMotion>
                                  </p:childTnLst>
                                </p:cTn>
                              </p:par>
                              <p:par>
                                <p:cTn id="27" presetID="1" presetClass="entr" presetSubtype="0" fill="hold" nodeType="withEffect">
                                  <p:stCondLst>
                                    <p:cond delay="100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nodeType="withEffect">
                                  <p:stCondLst>
                                    <p:cond delay="250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animBg="1"/>
      <p:bldP spid="23" grpId="1" animBg="1"/>
      <p:bldP spid="23" grpId="2" animBg="1"/>
      <p:bldP spid="32" grpId="0" animBg="1"/>
      <p:bldP spid="32" grpId="1"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C17222-3068-760F-C9BF-55C27951BCC4}"/>
              </a:ext>
            </a:extLst>
          </p:cNvPr>
          <p:cNvSpPr>
            <a:spLocks noGrp="1"/>
          </p:cNvSpPr>
          <p:nvPr>
            <p:ph type="title"/>
          </p:nvPr>
        </p:nvSpPr>
        <p:spPr>
          <a:xfrm>
            <a:off x="226213" y="172194"/>
            <a:ext cx="9655629" cy="694117"/>
          </a:xfrm>
        </p:spPr>
        <p:txBody>
          <a:bodyPr>
            <a:noAutofit/>
          </a:bodyPr>
          <a:lstStyle/>
          <a:p>
            <a:r>
              <a:rPr lang="en-US" altLang="zh-CN" dirty="0">
                <a:solidFill>
                  <a:srgbClr val="2F2FD7"/>
                </a:solidFill>
              </a:rPr>
              <a:t>Buffer Size Aware Region Partitioning</a:t>
            </a:r>
            <a:endParaRPr lang="zh-CN" altLang="en-US" dirty="0">
              <a:solidFill>
                <a:srgbClr val="2F2FD7"/>
              </a:solidFill>
            </a:endParaRPr>
          </a:p>
        </p:txBody>
      </p:sp>
      <p:sp>
        <p:nvSpPr>
          <p:cNvPr id="5" name="页脚占位符 4">
            <a:extLst>
              <a:ext uri="{FF2B5EF4-FFF2-40B4-BE49-F238E27FC236}">
                <a16:creationId xmlns:a16="http://schemas.microsoft.com/office/drawing/2014/main" id="{6683D1E7-AEF4-A941-085E-A9778C693801}"/>
              </a:ext>
            </a:extLst>
          </p:cNvPr>
          <p:cNvSpPr>
            <a:spLocks noGrp="1"/>
          </p:cNvSpPr>
          <p:nvPr>
            <p:ph type="ftr" sz="quarter" idx="11"/>
          </p:nvPr>
        </p:nvSpPr>
        <p:spPr/>
        <p:txBody>
          <a:bodyPr/>
          <a:lstStyle/>
          <a:p>
            <a:r>
              <a:rPr lang="en-US"/>
              <a:t>56th IEEE/ACM International Symposium on Microarchitecture</a:t>
            </a:r>
            <a:endParaRPr lang="en-US" dirty="0"/>
          </a:p>
        </p:txBody>
      </p:sp>
      <p:sp>
        <p:nvSpPr>
          <p:cNvPr id="6" name="灯片编号占位符 5">
            <a:extLst>
              <a:ext uri="{FF2B5EF4-FFF2-40B4-BE49-F238E27FC236}">
                <a16:creationId xmlns:a16="http://schemas.microsoft.com/office/drawing/2014/main" id="{0BA429D2-31DC-9B5D-6958-FACEAE24E52A}"/>
              </a:ext>
            </a:extLst>
          </p:cNvPr>
          <p:cNvSpPr>
            <a:spLocks noGrp="1"/>
          </p:cNvSpPr>
          <p:nvPr>
            <p:ph type="sldNum" sz="quarter" idx="12"/>
          </p:nvPr>
        </p:nvSpPr>
        <p:spPr/>
        <p:txBody>
          <a:bodyPr/>
          <a:lstStyle/>
          <a:p>
            <a:fld id="{BEF5F9A7-FFD9-4159-A58F-AE73538ED447}" type="slidenum">
              <a:rPr lang="en-US" smtClean="0"/>
              <a:pPr/>
              <a:t>16</a:t>
            </a:fld>
            <a:endParaRPr lang="en-US"/>
          </a:p>
        </p:txBody>
      </p:sp>
      <p:sp>
        <p:nvSpPr>
          <p:cNvPr id="8" name="文本框 7">
            <a:extLst>
              <a:ext uri="{FF2B5EF4-FFF2-40B4-BE49-F238E27FC236}">
                <a16:creationId xmlns:a16="http://schemas.microsoft.com/office/drawing/2014/main" id="{D8F1CB91-5FAF-C33F-2FAF-187BA8110D58}"/>
              </a:ext>
            </a:extLst>
          </p:cNvPr>
          <p:cNvSpPr txBox="1"/>
          <p:nvPr/>
        </p:nvSpPr>
        <p:spPr>
          <a:xfrm>
            <a:off x="866765" y="5789214"/>
            <a:ext cx="3034146" cy="461665"/>
          </a:xfrm>
          <a:prstGeom prst="rect">
            <a:avLst/>
          </a:prstGeom>
          <a:noFill/>
        </p:spPr>
        <p:txBody>
          <a:bodyPr wrap="square" rtlCol="0">
            <a:spAutoFit/>
          </a:bodyPr>
          <a:lstStyle/>
          <a:p>
            <a:r>
              <a:rPr kumimoji="1" lang="en-US" altLang="zh-CN" sz="2400" b="1" dirty="0">
                <a:latin typeface="Tahoma" panose="020B0604030504040204" pitchFamily="34" charset="0"/>
                <a:ea typeface="Tahoma" panose="020B0604030504040204" pitchFamily="34" charset="0"/>
                <a:cs typeface="Tahoma" panose="020B0604030504040204" pitchFamily="34" charset="0"/>
              </a:rPr>
              <a:t>Program</a:t>
            </a:r>
            <a:endParaRPr kumimoji="1" lang="zh-CN" altLang="en-US" sz="2400" b="1" dirty="0">
              <a:latin typeface="Tahoma" panose="020B0604030504040204" pitchFamily="34" charset="0"/>
              <a:cs typeface="Tahoma" panose="020B0604030504040204" pitchFamily="34" charset="0"/>
            </a:endParaRPr>
          </a:p>
        </p:txBody>
      </p:sp>
      <p:sp>
        <p:nvSpPr>
          <p:cNvPr id="9" name="圆角矩形 7">
            <a:extLst>
              <a:ext uri="{FF2B5EF4-FFF2-40B4-BE49-F238E27FC236}">
                <a16:creationId xmlns:a16="http://schemas.microsoft.com/office/drawing/2014/main" id="{BE758FE8-E8E5-625E-7B22-54453A67626A}"/>
              </a:ext>
            </a:extLst>
          </p:cNvPr>
          <p:cNvSpPr/>
          <p:nvPr/>
        </p:nvSpPr>
        <p:spPr>
          <a:xfrm>
            <a:off x="3779521" y="2791657"/>
            <a:ext cx="2167292" cy="1151049"/>
          </a:xfrm>
          <a:prstGeom prst="roundRect">
            <a:avLst/>
          </a:prstGeom>
          <a:solidFill>
            <a:schemeClr val="bg2">
              <a:lumMod val="60000"/>
              <a:lumOff val="40000"/>
            </a:schemeClr>
          </a:solid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solidFill>
                  <a:schemeClr val="tx1"/>
                </a:solidFill>
                <a:latin typeface="Calibri" panose="020F0502020204030204" pitchFamily="34" charset="0"/>
                <a:ea typeface="Calibri" panose="020F0502020204030204" pitchFamily="34" charset="0"/>
                <a:cs typeface="Calibri" panose="020F0502020204030204" pitchFamily="34" charset="0"/>
              </a:rPr>
              <a:t>SweepCache</a:t>
            </a:r>
          </a:p>
          <a:p>
            <a:pPr algn="ctr"/>
            <a:r>
              <a:rPr kumimoji="1" lang="en-US" altLang="zh-CN" sz="2800" b="1" dirty="0">
                <a:solidFill>
                  <a:schemeClr val="tx1"/>
                </a:solidFill>
                <a:latin typeface="Calibri" panose="020F0502020204030204" pitchFamily="34" charset="0"/>
                <a:ea typeface="Calibri" panose="020F0502020204030204" pitchFamily="34" charset="0"/>
                <a:cs typeface="Calibri" panose="020F0502020204030204" pitchFamily="34" charset="0"/>
              </a:rPr>
              <a:t>Compiler</a:t>
            </a:r>
            <a:endParaRPr kumimoji="1" lang="zh-CN" altLang="en-US" sz="2800" b="1" dirty="0">
              <a:solidFill>
                <a:schemeClr val="tx1"/>
              </a:solidFill>
              <a:latin typeface="Calibri" panose="020F0502020204030204" pitchFamily="34" charset="0"/>
              <a:cs typeface="Calibri" panose="020F0502020204030204" pitchFamily="34" charset="0"/>
            </a:endParaRPr>
          </a:p>
        </p:txBody>
      </p:sp>
      <p:sp>
        <p:nvSpPr>
          <p:cNvPr id="10" name="右箭头 11">
            <a:extLst>
              <a:ext uri="{FF2B5EF4-FFF2-40B4-BE49-F238E27FC236}">
                <a16:creationId xmlns:a16="http://schemas.microsoft.com/office/drawing/2014/main" id="{7397E431-D895-EB10-8440-B3F1C5600B93}"/>
              </a:ext>
            </a:extLst>
          </p:cNvPr>
          <p:cNvSpPr/>
          <p:nvPr/>
        </p:nvSpPr>
        <p:spPr>
          <a:xfrm>
            <a:off x="2801367" y="3245488"/>
            <a:ext cx="960186" cy="332957"/>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12" name="右箭头 13">
            <a:extLst>
              <a:ext uri="{FF2B5EF4-FFF2-40B4-BE49-F238E27FC236}">
                <a16:creationId xmlns:a16="http://schemas.microsoft.com/office/drawing/2014/main" id="{AFA97C23-87F0-FF5A-A6DA-451377A38AF2}"/>
              </a:ext>
            </a:extLst>
          </p:cNvPr>
          <p:cNvSpPr/>
          <p:nvPr/>
        </p:nvSpPr>
        <p:spPr>
          <a:xfrm>
            <a:off x="5964781" y="3229258"/>
            <a:ext cx="1132422" cy="332957"/>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E33D23CC-4BA5-9DF6-E92C-6B7BA76057D8}"/>
              </a:ext>
            </a:extLst>
          </p:cNvPr>
          <p:cNvSpPr txBox="1"/>
          <p:nvPr/>
        </p:nvSpPr>
        <p:spPr>
          <a:xfrm>
            <a:off x="3271452" y="2146919"/>
            <a:ext cx="2376016" cy="461665"/>
          </a:xfrm>
          <a:prstGeom prst="rect">
            <a:avLst/>
          </a:prstGeom>
          <a:noFill/>
        </p:spPr>
        <p:txBody>
          <a:bodyPr wrap="square" rtlCol="0">
            <a:spAutoFit/>
          </a:bodyPr>
          <a:lstStyle/>
          <a:p>
            <a:r>
              <a:rPr kumimoji="1" lang="en-US" altLang="zh-CN" sz="2400" dirty="0">
                <a:latin typeface="Tahoma" panose="020B0604030504040204" pitchFamily="34" charset="0"/>
                <a:ea typeface="Tahoma" panose="020B0604030504040204" pitchFamily="34" charset="0"/>
                <a:cs typeface="Tahoma" panose="020B0604030504040204" pitchFamily="34" charset="0"/>
              </a:rPr>
              <a:t>Buffer</a:t>
            </a:r>
            <a:r>
              <a:rPr kumimoji="1" lang="zh-CN" altLang="en-US" sz="2400" dirty="0">
                <a:latin typeface="Tahoma" panose="020B0604030504040204" pitchFamily="34" charset="0"/>
                <a:cs typeface="Tahoma" panose="020B0604030504040204" pitchFamily="34" charset="0"/>
              </a:rPr>
              <a:t> </a:t>
            </a:r>
            <a:r>
              <a:rPr kumimoji="1" lang="en-US" altLang="zh-CN" sz="2400" dirty="0">
                <a:latin typeface="Tahoma" panose="020B0604030504040204" pitchFamily="34" charset="0"/>
                <a:ea typeface="Tahoma" panose="020B0604030504040204" pitchFamily="34" charset="0"/>
                <a:cs typeface="Tahoma" panose="020B0604030504040204" pitchFamily="34" charset="0"/>
              </a:rPr>
              <a:t>size   </a:t>
            </a:r>
            <a:r>
              <a:rPr kumimoji="1" lang="en-US" altLang="zh-CN" sz="2400" dirty="0">
                <a:solidFill>
                  <a:srgbClr val="FFC000"/>
                </a:solidFill>
                <a:latin typeface="Tahoma" panose="020B0604030504040204" pitchFamily="34" charset="0"/>
                <a:ea typeface="Tahoma" panose="020B0604030504040204" pitchFamily="34" charset="0"/>
                <a:cs typeface="Tahoma" panose="020B0604030504040204" pitchFamily="34" charset="0"/>
              </a:rPr>
              <a:t>N</a:t>
            </a:r>
            <a:endParaRPr kumimoji="1" lang="zh-CN" altLang="en-US" sz="2400" dirty="0">
              <a:solidFill>
                <a:srgbClr val="FFC000"/>
              </a:solidFill>
              <a:latin typeface="Tahoma" panose="020B0604030504040204" pitchFamily="34" charset="0"/>
              <a:cs typeface="Tahoma" panose="020B0604030504040204" pitchFamily="34" charset="0"/>
            </a:endParaRPr>
          </a:p>
        </p:txBody>
      </p:sp>
      <p:cxnSp>
        <p:nvCxnSpPr>
          <p:cNvPr id="19" name="直接箭头连接符 18">
            <a:extLst>
              <a:ext uri="{FF2B5EF4-FFF2-40B4-BE49-F238E27FC236}">
                <a16:creationId xmlns:a16="http://schemas.microsoft.com/office/drawing/2014/main" id="{18B8E420-F375-E027-DD82-0EAA47B85C95}"/>
              </a:ext>
            </a:extLst>
          </p:cNvPr>
          <p:cNvCxnSpPr>
            <a:cxnSpLocks/>
          </p:cNvCxnSpPr>
          <p:nvPr/>
        </p:nvCxnSpPr>
        <p:spPr>
          <a:xfrm>
            <a:off x="4895763" y="1963845"/>
            <a:ext cx="0" cy="839725"/>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A26E56C5-C4AA-0E5D-E4DA-146C2006A6CE}"/>
              </a:ext>
            </a:extLst>
          </p:cNvPr>
          <p:cNvSpPr/>
          <p:nvPr/>
        </p:nvSpPr>
        <p:spPr>
          <a:xfrm>
            <a:off x="7083026" y="2517114"/>
            <a:ext cx="2427376" cy="12768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highlight>
                <a:srgbClr val="FFFF00"/>
              </a:highlight>
            </a:endParaRPr>
          </a:p>
        </p:txBody>
      </p:sp>
      <p:sp>
        <p:nvSpPr>
          <p:cNvPr id="11" name="矩形 10">
            <a:extLst>
              <a:ext uri="{FF2B5EF4-FFF2-40B4-BE49-F238E27FC236}">
                <a16:creationId xmlns:a16="http://schemas.microsoft.com/office/drawing/2014/main" id="{A512A43D-85DE-CAE7-A9AD-732B007B4FA2}"/>
              </a:ext>
            </a:extLst>
          </p:cNvPr>
          <p:cNvSpPr/>
          <p:nvPr/>
        </p:nvSpPr>
        <p:spPr>
          <a:xfrm>
            <a:off x="379445" y="1331143"/>
            <a:ext cx="2427376" cy="4426424"/>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r1, [m1]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r2, [m2]</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r3, [m3]</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r4, [m4]</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r5, [m5]</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r6, [m6]</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13" name="矩形 12">
            <a:extLst>
              <a:ext uri="{FF2B5EF4-FFF2-40B4-BE49-F238E27FC236}">
                <a16:creationId xmlns:a16="http://schemas.microsoft.com/office/drawing/2014/main" id="{3EAE4938-E993-7CEF-17B4-579F5C2AFF0A}"/>
              </a:ext>
            </a:extLst>
          </p:cNvPr>
          <p:cNvSpPr/>
          <p:nvPr/>
        </p:nvSpPr>
        <p:spPr>
          <a:xfrm>
            <a:off x="7083026" y="1032276"/>
            <a:ext cx="2427376" cy="1484838"/>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r1, [m1]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r2, [m2]</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17" name="矩形 16">
            <a:extLst>
              <a:ext uri="{FF2B5EF4-FFF2-40B4-BE49-F238E27FC236}">
                <a16:creationId xmlns:a16="http://schemas.microsoft.com/office/drawing/2014/main" id="{186BC43E-CE9A-2AFE-0C69-1EAE7BDB1191}"/>
              </a:ext>
            </a:extLst>
          </p:cNvPr>
          <p:cNvSpPr/>
          <p:nvPr/>
        </p:nvSpPr>
        <p:spPr>
          <a:xfrm>
            <a:off x="7083026" y="2640579"/>
            <a:ext cx="2427376" cy="1484838"/>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r3, [m3]</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r4, [m4]</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18" name="矩形 17">
            <a:extLst>
              <a:ext uri="{FF2B5EF4-FFF2-40B4-BE49-F238E27FC236}">
                <a16:creationId xmlns:a16="http://schemas.microsoft.com/office/drawing/2014/main" id="{D8419D2F-22F8-0C27-2DD9-59C60444C1ED}"/>
              </a:ext>
            </a:extLst>
          </p:cNvPr>
          <p:cNvSpPr/>
          <p:nvPr/>
        </p:nvSpPr>
        <p:spPr>
          <a:xfrm>
            <a:off x="7083026" y="4121194"/>
            <a:ext cx="2427376" cy="12768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highlight>
                <a:srgbClr val="FFFF00"/>
              </a:highlight>
            </a:endParaRPr>
          </a:p>
        </p:txBody>
      </p:sp>
      <p:sp>
        <p:nvSpPr>
          <p:cNvPr id="20" name="矩形 19">
            <a:extLst>
              <a:ext uri="{FF2B5EF4-FFF2-40B4-BE49-F238E27FC236}">
                <a16:creationId xmlns:a16="http://schemas.microsoft.com/office/drawing/2014/main" id="{8660399D-E582-4819-913E-6C35235B72DF}"/>
              </a:ext>
            </a:extLst>
          </p:cNvPr>
          <p:cNvSpPr/>
          <p:nvPr/>
        </p:nvSpPr>
        <p:spPr>
          <a:xfrm>
            <a:off x="7083026" y="4231822"/>
            <a:ext cx="2427376" cy="1484838"/>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r5, [m5]</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r6, [m6]</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29" name="文本框 28">
            <a:extLst>
              <a:ext uri="{FF2B5EF4-FFF2-40B4-BE49-F238E27FC236}">
                <a16:creationId xmlns:a16="http://schemas.microsoft.com/office/drawing/2014/main" id="{F720B823-B2FB-9DCD-8159-1F44B308CB7F}"/>
              </a:ext>
            </a:extLst>
          </p:cNvPr>
          <p:cNvSpPr txBox="1"/>
          <p:nvPr/>
        </p:nvSpPr>
        <p:spPr>
          <a:xfrm>
            <a:off x="5825985" y="1841275"/>
            <a:ext cx="1410013" cy="400110"/>
          </a:xfrm>
          <a:prstGeom prst="rect">
            <a:avLst/>
          </a:prstGeom>
          <a:noFill/>
        </p:spPr>
        <p:txBody>
          <a:bodyPr wrap="square" rtlCol="0">
            <a:spAutoFit/>
          </a:bodyPr>
          <a:lstStyle/>
          <a:p>
            <a:r>
              <a:rPr lang="en-US" altLang="zh-CN" sz="2000" dirty="0">
                <a:latin typeface="Tahoma" panose="020B0604030504040204" pitchFamily="34" charset="0"/>
                <a:ea typeface="Tahoma" panose="020B0604030504040204" pitchFamily="34" charset="0"/>
                <a:cs typeface="Tahoma" panose="020B0604030504040204" pitchFamily="34" charset="0"/>
              </a:rPr>
              <a:t>Buffer full</a:t>
            </a:r>
            <a:endParaRPr lang="zh-CN" altLang="en-US" sz="2000" dirty="0">
              <a:latin typeface="Tahoma" panose="020B0604030504040204" pitchFamily="34" charset="0"/>
              <a:cs typeface="Tahoma" panose="020B0604030504040204" pitchFamily="34" charset="0"/>
            </a:endParaRPr>
          </a:p>
        </p:txBody>
      </p:sp>
      <p:sp>
        <p:nvSpPr>
          <p:cNvPr id="30" name="文本框 29">
            <a:extLst>
              <a:ext uri="{FF2B5EF4-FFF2-40B4-BE49-F238E27FC236}">
                <a16:creationId xmlns:a16="http://schemas.microsoft.com/office/drawing/2014/main" id="{D599E58D-496F-5B5D-6E4E-ED916D5ACE9C}"/>
              </a:ext>
            </a:extLst>
          </p:cNvPr>
          <p:cNvSpPr txBox="1"/>
          <p:nvPr/>
        </p:nvSpPr>
        <p:spPr>
          <a:xfrm>
            <a:off x="5818897" y="3880531"/>
            <a:ext cx="1410013" cy="400110"/>
          </a:xfrm>
          <a:prstGeom prst="rect">
            <a:avLst/>
          </a:prstGeom>
          <a:noFill/>
        </p:spPr>
        <p:txBody>
          <a:bodyPr wrap="square" rtlCol="0">
            <a:spAutoFit/>
          </a:bodyPr>
          <a:lstStyle/>
          <a:p>
            <a:r>
              <a:rPr lang="en-US" altLang="zh-CN" sz="2000" dirty="0">
                <a:latin typeface="Tahoma" panose="020B0604030504040204" pitchFamily="34" charset="0"/>
                <a:ea typeface="Tahoma" panose="020B0604030504040204" pitchFamily="34" charset="0"/>
                <a:cs typeface="Tahoma" panose="020B0604030504040204" pitchFamily="34" charset="0"/>
              </a:rPr>
              <a:t>Buffer full</a:t>
            </a:r>
            <a:endParaRPr lang="zh-CN" altLang="en-US" sz="2000" dirty="0">
              <a:latin typeface="Tahoma" panose="020B0604030504040204" pitchFamily="34" charset="0"/>
              <a:cs typeface="Tahoma" panose="020B0604030504040204" pitchFamily="34" charset="0"/>
            </a:endParaRPr>
          </a:p>
        </p:txBody>
      </p:sp>
      <p:sp>
        <p:nvSpPr>
          <p:cNvPr id="34" name="文本框 33">
            <a:extLst>
              <a:ext uri="{FF2B5EF4-FFF2-40B4-BE49-F238E27FC236}">
                <a16:creationId xmlns:a16="http://schemas.microsoft.com/office/drawing/2014/main" id="{FFE43281-A931-C49D-65E4-934F1B555989}"/>
              </a:ext>
            </a:extLst>
          </p:cNvPr>
          <p:cNvSpPr txBox="1"/>
          <p:nvPr/>
        </p:nvSpPr>
        <p:spPr>
          <a:xfrm>
            <a:off x="5478891" y="3860727"/>
            <a:ext cx="1643949" cy="400110"/>
          </a:xfrm>
          <a:prstGeom prst="rect">
            <a:avLst/>
          </a:prstGeom>
          <a:noFill/>
        </p:spPr>
        <p:txBody>
          <a:bodyPr wrap="square" rtlCol="0">
            <a:spAutoFit/>
          </a:bodyPr>
          <a:lstStyle/>
          <a:p>
            <a:r>
              <a:rPr lang="en-US" altLang="zh-CN" sz="2000" dirty="0">
                <a:latin typeface="Tahoma" panose="020B0604030504040204" pitchFamily="34" charset="0"/>
                <a:ea typeface="Tahoma" panose="020B0604030504040204" pitchFamily="34" charset="0"/>
                <a:cs typeface="Tahoma" panose="020B0604030504040204" pitchFamily="34" charset="0"/>
              </a:rPr>
              <a:t>Buffer empty</a:t>
            </a:r>
            <a:endParaRPr lang="zh-CN" altLang="en-US" sz="2000" dirty="0">
              <a:latin typeface="Tahoma" panose="020B0604030504040204" pitchFamily="34" charset="0"/>
              <a:cs typeface="Tahoma" panose="020B0604030504040204" pitchFamily="34" charset="0"/>
            </a:endParaRPr>
          </a:p>
        </p:txBody>
      </p:sp>
      <p:sp>
        <p:nvSpPr>
          <p:cNvPr id="35" name="文本框 34">
            <a:extLst>
              <a:ext uri="{FF2B5EF4-FFF2-40B4-BE49-F238E27FC236}">
                <a16:creationId xmlns:a16="http://schemas.microsoft.com/office/drawing/2014/main" id="{04BAAC57-0AED-6E43-12EF-D8AF8C40E333}"/>
              </a:ext>
            </a:extLst>
          </p:cNvPr>
          <p:cNvSpPr txBox="1"/>
          <p:nvPr/>
        </p:nvSpPr>
        <p:spPr>
          <a:xfrm>
            <a:off x="5478890" y="1810455"/>
            <a:ext cx="1643949" cy="400110"/>
          </a:xfrm>
          <a:prstGeom prst="rect">
            <a:avLst/>
          </a:prstGeom>
          <a:noFill/>
        </p:spPr>
        <p:txBody>
          <a:bodyPr wrap="square" rtlCol="0">
            <a:spAutoFit/>
          </a:bodyPr>
          <a:lstStyle/>
          <a:p>
            <a:r>
              <a:rPr lang="en-US" altLang="zh-CN" sz="2000" dirty="0">
                <a:latin typeface="Tahoma" panose="020B0604030504040204" pitchFamily="34" charset="0"/>
                <a:ea typeface="Tahoma" panose="020B0604030504040204" pitchFamily="34" charset="0"/>
                <a:cs typeface="Tahoma" panose="020B0604030504040204" pitchFamily="34" charset="0"/>
              </a:rPr>
              <a:t>Buffer empty</a:t>
            </a:r>
            <a:endParaRPr lang="zh-CN" altLang="en-US" sz="2000" dirty="0">
              <a:latin typeface="Tahoma" panose="020B0604030504040204" pitchFamily="34" charset="0"/>
              <a:cs typeface="Tahoma" panose="020B0604030504040204" pitchFamily="34" charset="0"/>
            </a:endParaRPr>
          </a:p>
        </p:txBody>
      </p:sp>
      <p:sp>
        <p:nvSpPr>
          <p:cNvPr id="3" name="右大括号 2">
            <a:extLst>
              <a:ext uri="{FF2B5EF4-FFF2-40B4-BE49-F238E27FC236}">
                <a16:creationId xmlns:a16="http://schemas.microsoft.com/office/drawing/2014/main" id="{1541F2C8-2DFF-5D11-E0D1-618A564931A5}"/>
              </a:ext>
            </a:extLst>
          </p:cNvPr>
          <p:cNvSpPr/>
          <p:nvPr/>
        </p:nvSpPr>
        <p:spPr>
          <a:xfrm>
            <a:off x="9510402" y="1015082"/>
            <a:ext cx="393031" cy="1484838"/>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右大括号 6">
            <a:extLst>
              <a:ext uri="{FF2B5EF4-FFF2-40B4-BE49-F238E27FC236}">
                <a16:creationId xmlns:a16="http://schemas.microsoft.com/office/drawing/2014/main" id="{2B5608B8-1F9B-8D17-68BF-D11DEAD16B6E}"/>
              </a:ext>
            </a:extLst>
          </p:cNvPr>
          <p:cNvSpPr/>
          <p:nvPr/>
        </p:nvSpPr>
        <p:spPr>
          <a:xfrm>
            <a:off x="9520054" y="2623452"/>
            <a:ext cx="393031" cy="1484838"/>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右大括号 14">
            <a:extLst>
              <a:ext uri="{FF2B5EF4-FFF2-40B4-BE49-F238E27FC236}">
                <a16:creationId xmlns:a16="http://schemas.microsoft.com/office/drawing/2014/main" id="{4B773C11-3D41-0695-3448-5B628F7C75B8}"/>
              </a:ext>
            </a:extLst>
          </p:cNvPr>
          <p:cNvSpPr/>
          <p:nvPr/>
        </p:nvSpPr>
        <p:spPr>
          <a:xfrm>
            <a:off x="9509466" y="4231822"/>
            <a:ext cx="393031" cy="1484838"/>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1255BA52-C635-B472-7C65-E6C9A081FF29}"/>
              </a:ext>
            </a:extLst>
          </p:cNvPr>
          <p:cNvSpPr txBox="1"/>
          <p:nvPr/>
        </p:nvSpPr>
        <p:spPr>
          <a:xfrm>
            <a:off x="9915464" y="1540042"/>
            <a:ext cx="477253" cy="461665"/>
          </a:xfrm>
          <a:prstGeom prst="rect">
            <a:avLst/>
          </a:prstGeom>
          <a:noFill/>
        </p:spPr>
        <p:txBody>
          <a:bodyPr wrap="square" rtlCol="0">
            <a:spAutoFit/>
          </a:bodyPr>
          <a:lstStyle/>
          <a:p>
            <a:r>
              <a:rPr kumimoji="1" lang="en-US" altLang="zh-CN" sz="2400" dirty="0">
                <a:solidFill>
                  <a:srgbClr val="FFC000"/>
                </a:solidFill>
                <a:latin typeface="Tahoma" panose="020B0604030504040204" pitchFamily="34" charset="0"/>
                <a:ea typeface="Tahoma" panose="020B0604030504040204" pitchFamily="34" charset="0"/>
                <a:cs typeface="Tahoma" panose="020B0604030504040204" pitchFamily="34" charset="0"/>
              </a:rPr>
              <a:t>N</a:t>
            </a:r>
            <a:endParaRPr lang="zh-CN" altLang="en-US" sz="2400" dirty="0"/>
          </a:p>
        </p:txBody>
      </p:sp>
      <p:sp>
        <p:nvSpPr>
          <p:cNvPr id="25" name="文本框 24">
            <a:extLst>
              <a:ext uri="{FF2B5EF4-FFF2-40B4-BE49-F238E27FC236}">
                <a16:creationId xmlns:a16="http://schemas.microsoft.com/office/drawing/2014/main" id="{ACEBAA7D-55A5-B40A-8F71-02B706F1C200}"/>
              </a:ext>
            </a:extLst>
          </p:cNvPr>
          <p:cNvSpPr txBox="1"/>
          <p:nvPr/>
        </p:nvSpPr>
        <p:spPr>
          <a:xfrm>
            <a:off x="9913085" y="3143636"/>
            <a:ext cx="477253" cy="461665"/>
          </a:xfrm>
          <a:prstGeom prst="rect">
            <a:avLst/>
          </a:prstGeom>
          <a:noFill/>
        </p:spPr>
        <p:txBody>
          <a:bodyPr wrap="square" rtlCol="0">
            <a:spAutoFit/>
          </a:bodyPr>
          <a:lstStyle/>
          <a:p>
            <a:r>
              <a:rPr kumimoji="1" lang="en-US" altLang="zh-CN" sz="2400" dirty="0">
                <a:solidFill>
                  <a:srgbClr val="FFC000"/>
                </a:solidFill>
                <a:latin typeface="Tahoma" panose="020B0604030504040204" pitchFamily="34" charset="0"/>
                <a:ea typeface="Tahoma" panose="020B0604030504040204" pitchFamily="34" charset="0"/>
                <a:cs typeface="Tahoma" panose="020B0604030504040204" pitchFamily="34" charset="0"/>
              </a:rPr>
              <a:t>N</a:t>
            </a:r>
            <a:endParaRPr lang="zh-CN" altLang="en-US" sz="2400" dirty="0"/>
          </a:p>
        </p:txBody>
      </p:sp>
      <p:sp>
        <p:nvSpPr>
          <p:cNvPr id="26" name="文本框 25">
            <a:extLst>
              <a:ext uri="{FF2B5EF4-FFF2-40B4-BE49-F238E27FC236}">
                <a16:creationId xmlns:a16="http://schemas.microsoft.com/office/drawing/2014/main" id="{C5EA7F42-F58B-E652-B493-54A63FE45FCC}"/>
              </a:ext>
            </a:extLst>
          </p:cNvPr>
          <p:cNvSpPr txBox="1"/>
          <p:nvPr/>
        </p:nvSpPr>
        <p:spPr>
          <a:xfrm>
            <a:off x="9903433" y="4730035"/>
            <a:ext cx="477253" cy="461665"/>
          </a:xfrm>
          <a:prstGeom prst="rect">
            <a:avLst/>
          </a:prstGeom>
          <a:noFill/>
        </p:spPr>
        <p:txBody>
          <a:bodyPr wrap="square" rtlCol="0">
            <a:spAutoFit/>
          </a:bodyPr>
          <a:lstStyle/>
          <a:p>
            <a:r>
              <a:rPr kumimoji="1" lang="en-US" altLang="zh-CN" sz="2400" dirty="0">
                <a:solidFill>
                  <a:srgbClr val="FFC000"/>
                </a:solidFill>
                <a:latin typeface="Tahoma" panose="020B0604030504040204" pitchFamily="34" charset="0"/>
                <a:ea typeface="Tahoma" panose="020B0604030504040204" pitchFamily="34" charset="0"/>
                <a:cs typeface="Tahoma" panose="020B0604030504040204" pitchFamily="34" charset="0"/>
              </a:rPr>
              <a:t>N</a:t>
            </a:r>
            <a:endParaRPr lang="zh-CN" altLang="en-US" sz="2400" dirty="0"/>
          </a:p>
        </p:txBody>
      </p:sp>
      <p:grpSp>
        <p:nvGrpSpPr>
          <p:cNvPr id="40" name="组合 39">
            <a:extLst>
              <a:ext uri="{FF2B5EF4-FFF2-40B4-BE49-F238E27FC236}">
                <a16:creationId xmlns:a16="http://schemas.microsoft.com/office/drawing/2014/main" id="{D880F107-3316-1750-F52C-C3C79908BACF}"/>
              </a:ext>
            </a:extLst>
          </p:cNvPr>
          <p:cNvGrpSpPr/>
          <p:nvPr/>
        </p:nvGrpSpPr>
        <p:grpSpPr>
          <a:xfrm>
            <a:off x="6367619" y="2311284"/>
            <a:ext cx="360696" cy="499946"/>
            <a:chOff x="5887453" y="4636168"/>
            <a:chExt cx="360696" cy="499946"/>
          </a:xfrm>
        </p:grpSpPr>
        <p:sp>
          <p:nvSpPr>
            <p:cNvPr id="37" name="流程图: 磁盘 36">
              <a:extLst>
                <a:ext uri="{FF2B5EF4-FFF2-40B4-BE49-F238E27FC236}">
                  <a16:creationId xmlns:a16="http://schemas.microsoft.com/office/drawing/2014/main" id="{123D17D7-9B75-C033-C563-1E29FB6817D7}"/>
                </a:ext>
              </a:extLst>
            </p:cNvPr>
            <p:cNvSpPr/>
            <p:nvPr/>
          </p:nvSpPr>
          <p:spPr>
            <a:xfrm>
              <a:off x="5887453" y="4636168"/>
              <a:ext cx="352926" cy="163481"/>
            </a:xfrm>
            <a:prstGeom prst="flowChartMagneticDisk">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38" name="流程图: 磁盘 37">
              <a:extLst>
                <a:ext uri="{FF2B5EF4-FFF2-40B4-BE49-F238E27FC236}">
                  <a16:creationId xmlns:a16="http://schemas.microsoft.com/office/drawing/2014/main" id="{07C5A348-B008-5BBC-3D97-FC1A9C6DC891}"/>
                </a:ext>
              </a:extLst>
            </p:cNvPr>
            <p:cNvSpPr/>
            <p:nvPr/>
          </p:nvSpPr>
          <p:spPr>
            <a:xfrm>
              <a:off x="5887453" y="4788568"/>
              <a:ext cx="352926" cy="163481"/>
            </a:xfrm>
            <a:prstGeom prst="flowChartMagneticDisk">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39" name="流程图: 磁盘 38">
              <a:extLst>
                <a:ext uri="{FF2B5EF4-FFF2-40B4-BE49-F238E27FC236}">
                  <a16:creationId xmlns:a16="http://schemas.microsoft.com/office/drawing/2014/main" id="{F63637B2-0AED-EFDA-6D79-DE773A62486C}"/>
                </a:ext>
              </a:extLst>
            </p:cNvPr>
            <p:cNvSpPr/>
            <p:nvPr/>
          </p:nvSpPr>
          <p:spPr>
            <a:xfrm>
              <a:off x="5895223" y="4972633"/>
              <a:ext cx="352926" cy="163481"/>
            </a:xfrm>
            <a:prstGeom prst="flowChartMagneticDisk">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grpSp>
      <p:grpSp>
        <p:nvGrpSpPr>
          <p:cNvPr id="41" name="组合 40">
            <a:extLst>
              <a:ext uri="{FF2B5EF4-FFF2-40B4-BE49-F238E27FC236}">
                <a16:creationId xmlns:a16="http://schemas.microsoft.com/office/drawing/2014/main" id="{F5FBEABA-11A7-9793-727A-B091846D1B52}"/>
              </a:ext>
            </a:extLst>
          </p:cNvPr>
          <p:cNvGrpSpPr/>
          <p:nvPr/>
        </p:nvGrpSpPr>
        <p:grpSpPr>
          <a:xfrm>
            <a:off x="6375389" y="4291648"/>
            <a:ext cx="360696" cy="499946"/>
            <a:chOff x="5887453" y="4636168"/>
            <a:chExt cx="360696" cy="499946"/>
          </a:xfrm>
        </p:grpSpPr>
        <p:sp>
          <p:nvSpPr>
            <p:cNvPr id="42" name="流程图: 磁盘 41">
              <a:extLst>
                <a:ext uri="{FF2B5EF4-FFF2-40B4-BE49-F238E27FC236}">
                  <a16:creationId xmlns:a16="http://schemas.microsoft.com/office/drawing/2014/main" id="{894D5716-3B75-9423-1B03-46B73889DB68}"/>
                </a:ext>
              </a:extLst>
            </p:cNvPr>
            <p:cNvSpPr/>
            <p:nvPr/>
          </p:nvSpPr>
          <p:spPr>
            <a:xfrm>
              <a:off x="5887453" y="4636168"/>
              <a:ext cx="352926" cy="163481"/>
            </a:xfrm>
            <a:prstGeom prst="flowChartMagneticDisk">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43" name="流程图: 磁盘 42">
              <a:extLst>
                <a:ext uri="{FF2B5EF4-FFF2-40B4-BE49-F238E27FC236}">
                  <a16:creationId xmlns:a16="http://schemas.microsoft.com/office/drawing/2014/main" id="{67307A30-93F1-847A-A3DA-40327051683D}"/>
                </a:ext>
              </a:extLst>
            </p:cNvPr>
            <p:cNvSpPr/>
            <p:nvPr/>
          </p:nvSpPr>
          <p:spPr>
            <a:xfrm>
              <a:off x="5887453" y="4788568"/>
              <a:ext cx="352926" cy="163481"/>
            </a:xfrm>
            <a:prstGeom prst="flowChartMagneticDisk">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44" name="流程图: 磁盘 43">
              <a:extLst>
                <a:ext uri="{FF2B5EF4-FFF2-40B4-BE49-F238E27FC236}">
                  <a16:creationId xmlns:a16="http://schemas.microsoft.com/office/drawing/2014/main" id="{09653335-8617-0810-1F8C-401F51F9183E}"/>
                </a:ext>
              </a:extLst>
            </p:cNvPr>
            <p:cNvSpPr/>
            <p:nvPr/>
          </p:nvSpPr>
          <p:spPr>
            <a:xfrm>
              <a:off x="5895223" y="4972633"/>
              <a:ext cx="352926" cy="163481"/>
            </a:xfrm>
            <a:prstGeom prst="flowChartMagneticDisk">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grpSp>
      <p:sp>
        <p:nvSpPr>
          <p:cNvPr id="45" name="矩形: 圆角 44">
            <a:extLst>
              <a:ext uri="{FF2B5EF4-FFF2-40B4-BE49-F238E27FC236}">
                <a16:creationId xmlns:a16="http://schemas.microsoft.com/office/drawing/2014/main" id="{625061E7-943C-42B5-75C4-8E09A6117A66}"/>
              </a:ext>
            </a:extLst>
          </p:cNvPr>
          <p:cNvSpPr/>
          <p:nvPr/>
        </p:nvSpPr>
        <p:spPr>
          <a:xfrm>
            <a:off x="6376047" y="4260837"/>
            <a:ext cx="352926" cy="530757"/>
          </a:xfrm>
          <a:prstGeom prst="roundRect">
            <a:avLst/>
          </a:prstGeom>
          <a:solidFill>
            <a:srgbClr val="81CAF0">
              <a:alpha val="46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46" name="矩形: 圆角 45">
            <a:extLst>
              <a:ext uri="{FF2B5EF4-FFF2-40B4-BE49-F238E27FC236}">
                <a16:creationId xmlns:a16="http://schemas.microsoft.com/office/drawing/2014/main" id="{04B7A322-667D-305A-7318-2E4339326F29}"/>
              </a:ext>
            </a:extLst>
          </p:cNvPr>
          <p:cNvSpPr/>
          <p:nvPr/>
        </p:nvSpPr>
        <p:spPr>
          <a:xfrm>
            <a:off x="6367619" y="2299307"/>
            <a:ext cx="352926" cy="530757"/>
          </a:xfrm>
          <a:prstGeom prst="roundRect">
            <a:avLst/>
          </a:prstGeom>
          <a:solidFill>
            <a:srgbClr val="81CAF0">
              <a:alpha val="46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pic>
        <p:nvPicPr>
          <p:cNvPr id="67" name="图片 66" descr="黑白色的标志&#10;&#10;描述已自动生成">
            <a:extLst>
              <a:ext uri="{FF2B5EF4-FFF2-40B4-BE49-F238E27FC236}">
                <a16:creationId xmlns:a16="http://schemas.microsoft.com/office/drawing/2014/main" id="{E16FC5CC-23B0-A311-3A54-C0C0084A5E9A}"/>
              </a:ext>
            </a:extLst>
          </p:cNvPr>
          <p:cNvPicPr>
            <a:picLocks noChangeAspect="1"/>
          </p:cNvPicPr>
          <p:nvPr/>
        </p:nvPicPr>
        <p:blipFill rotWithShape="1">
          <a:blip r:embed="rId3"/>
          <a:srcRect t="14267" b="13171"/>
          <a:stretch/>
        </p:blipFill>
        <p:spPr>
          <a:xfrm>
            <a:off x="10344591" y="2605639"/>
            <a:ext cx="1745515" cy="1266575"/>
          </a:xfrm>
          <a:prstGeom prst="rect">
            <a:avLst/>
          </a:prstGeom>
        </p:spPr>
      </p:pic>
    </p:spTree>
    <p:extLst>
      <p:ext uri="{BB962C8B-B14F-4D97-AF65-F5344CB8AC3E}">
        <p14:creationId xmlns:p14="http://schemas.microsoft.com/office/powerpoint/2010/main" val="365430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0-#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2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0"/>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46"/>
                                        </p:tgtEl>
                                        <p:attrNameLst>
                                          <p:attrName>ppt_x</p:attrName>
                                        </p:attrNameLst>
                                      </p:cBhvr>
                                      <p:tavLst>
                                        <p:tav tm="0">
                                          <p:val>
                                            <p:strVal val="ppt_x"/>
                                          </p:val>
                                        </p:tav>
                                        <p:tav tm="100000">
                                          <p:val>
                                            <p:strVal val="ppt_x"/>
                                          </p:val>
                                        </p:tav>
                                      </p:tavLst>
                                    </p:anim>
                                    <p:anim calcmode="lin" valueType="num">
                                      <p:cBhvr additive="base">
                                        <p:cTn id="63" dur="500"/>
                                        <p:tgtEl>
                                          <p:spTgt spid="46"/>
                                        </p:tgtEl>
                                        <p:attrNameLst>
                                          <p:attrName>ppt_y</p:attrName>
                                        </p:attrNameLst>
                                      </p:cBhvr>
                                      <p:tavLst>
                                        <p:tav tm="0">
                                          <p:val>
                                            <p:strVal val="ppt_y"/>
                                          </p:val>
                                        </p:tav>
                                        <p:tav tm="100000">
                                          <p:val>
                                            <p:strVal val="1+ppt_h/2"/>
                                          </p:val>
                                        </p:tav>
                                      </p:tavLst>
                                    </p:anim>
                                    <p:set>
                                      <p:cBhvr>
                                        <p:cTn id="64" dur="1" fill="hold">
                                          <p:stCondLst>
                                            <p:cond delay="499"/>
                                          </p:stCondLst>
                                        </p:cTn>
                                        <p:tgtEl>
                                          <p:spTgt spid="46"/>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45"/>
                                        </p:tgtEl>
                                        <p:attrNameLst>
                                          <p:attrName>ppt_x</p:attrName>
                                        </p:attrNameLst>
                                      </p:cBhvr>
                                      <p:tavLst>
                                        <p:tav tm="0">
                                          <p:val>
                                            <p:strVal val="ppt_x"/>
                                          </p:val>
                                        </p:tav>
                                        <p:tav tm="100000">
                                          <p:val>
                                            <p:strVal val="ppt_x"/>
                                          </p:val>
                                        </p:tav>
                                      </p:tavLst>
                                    </p:anim>
                                    <p:anim calcmode="lin" valueType="num">
                                      <p:cBhvr additive="base">
                                        <p:cTn id="67" dur="500"/>
                                        <p:tgtEl>
                                          <p:spTgt spid="45"/>
                                        </p:tgtEl>
                                        <p:attrNameLst>
                                          <p:attrName>ppt_y</p:attrName>
                                        </p:attrNameLst>
                                      </p:cBhvr>
                                      <p:tavLst>
                                        <p:tav tm="0">
                                          <p:val>
                                            <p:strVal val="ppt_y"/>
                                          </p:val>
                                        </p:tav>
                                        <p:tav tm="100000">
                                          <p:val>
                                            <p:strVal val="1+ppt_h/2"/>
                                          </p:val>
                                        </p:tav>
                                      </p:tavLst>
                                    </p:anim>
                                    <p:set>
                                      <p:cBhvr>
                                        <p:cTn id="68"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18" grpId="0" animBg="1"/>
      <p:bldP spid="29" grpId="0"/>
      <p:bldP spid="29" grpId="1"/>
      <p:bldP spid="30" grpId="0"/>
      <p:bldP spid="30" grpId="1"/>
      <p:bldP spid="34" grpId="0"/>
      <p:bldP spid="35" grpId="0"/>
      <p:bldP spid="3" grpId="0" animBg="1"/>
      <p:bldP spid="7" grpId="0" animBg="1"/>
      <p:bldP spid="15" grpId="0" animBg="1"/>
      <p:bldP spid="16" grpId="0"/>
      <p:bldP spid="25" grpId="0"/>
      <p:bldP spid="26" grpId="0"/>
      <p:bldP spid="45" grpId="0" animBg="1"/>
      <p:bldP spid="45" grpId="1" animBg="1"/>
      <p:bldP spid="46" grpId="0" animBg="1"/>
      <p:bldP spid="4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39CE97-6FCD-1688-5C8B-234773BABA88}"/>
              </a:ext>
            </a:extLst>
          </p:cNvPr>
          <p:cNvSpPr>
            <a:spLocks noGrp="1"/>
          </p:cNvSpPr>
          <p:nvPr>
            <p:ph type="title"/>
          </p:nvPr>
        </p:nvSpPr>
        <p:spPr>
          <a:xfrm>
            <a:off x="41728" y="89893"/>
            <a:ext cx="11243192" cy="694117"/>
          </a:xfrm>
        </p:spPr>
        <p:txBody>
          <a:bodyPr>
            <a:normAutofit fontScale="90000"/>
          </a:bodyPr>
          <a:lstStyle/>
          <a:p>
            <a:r>
              <a:rPr lang="en-US" altLang="zh-CN" dirty="0">
                <a:solidFill>
                  <a:srgbClr val="2F2FD7"/>
                </a:solidFill>
              </a:rPr>
              <a:t>Challenges for JIT-Checkpoint-Free Design</a:t>
            </a:r>
            <a:endParaRPr lang="zh-CN" altLang="en-US" dirty="0">
              <a:solidFill>
                <a:srgbClr val="2F2FD7"/>
              </a:solidFill>
            </a:endParaRPr>
          </a:p>
        </p:txBody>
      </p:sp>
      <p:sp>
        <p:nvSpPr>
          <p:cNvPr id="5" name="页脚占位符 4">
            <a:extLst>
              <a:ext uri="{FF2B5EF4-FFF2-40B4-BE49-F238E27FC236}">
                <a16:creationId xmlns:a16="http://schemas.microsoft.com/office/drawing/2014/main" id="{53519964-DEFA-223A-0662-EC61FDEFD7C2}"/>
              </a:ext>
            </a:extLst>
          </p:cNvPr>
          <p:cNvSpPr>
            <a:spLocks noGrp="1"/>
          </p:cNvSpPr>
          <p:nvPr>
            <p:ph type="ftr" sz="quarter" idx="11"/>
          </p:nvPr>
        </p:nvSpPr>
        <p:spPr/>
        <p:txBody>
          <a:bodyPr/>
          <a:lstStyle/>
          <a:p>
            <a:r>
              <a:rPr lang="en-US" dirty="0"/>
              <a:t>56th IEEE/ACM International Symposium on Microarchitecture</a:t>
            </a:r>
          </a:p>
        </p:txBody>
      </p:sp>
      <p:sp>
        <p:nvSpPr>
          <p:cNvPr id="6" name="灯片编号占位符 5">
            <a:extLst>
              <a:ext uri="{FF2B5EF4-FFF2-40B4-BE49-F238E27FC236}">
                <a16:creationId xmlns:a16="http://schemas.microsoft.com/office/drawing/2014/main" id="{1BE000B7-3FA5-45B0-269C-8315D38711A7}"/>
              </a:ext>
            </a:extLst>
          </p:cNvPr>
          <p:cNvSpPr>
            <a:spLocks noGrp="1"/>
          </p:cNvSpPr>
          <p:nvPr>
            <p:ph type="sldNum" sz="quarter" idx="12"/>
          </p:nvPr>
        </p:nvSpPr>
        <p:spPr/>
        <p:txBody>
          <a:bodyPr/>
          <a:lstStyle/>
          <a:p>
            <a:fld id="{BEF5F9A7-FFD9-4159-A58F-AE73538ED447}" type="slidenum">
              <a:rPr lang="en-US" smtClean="0"/>
              <a:pPr/>
              <a:t>17</a:t>
            </a:fld>
            <a:endParaRPr lang="en-US"/>
          </a:p>
        </p:txBody>
      </p:sp>
      <p:sp>
        <p:nvSpPr>
          <p:cNvPr id="3" name="文本框 2">
            <a:extLst>
              <a:ext uri="{FF2B5EF4-FFF2-40B4-BE49-F238E27FC236}">
                <a16:creationId xmlns:a16="http://schemas.microsoft.com/office/drawing/2014/main" id="{121D5526-E8C4-7EBA-9034-793549A02446}"/>
              </a:ext>
            </a:extLst>
          </p:cNvPr>
          <p:cNvSpPr txBox="1"/>
          <p:nvPr/>
        </p:nvSpPr>
        <p:spPr>
          <a:xfrm>
            <a:off x="2823091" y="1408264"/>
            <a:ext cx="8461829" cy="3970318"/>
          </a:xfrm>
          <a:prstGeom prst="rect">
            <a:avLst/>
          </a:prstGeom>
          <a:noFill/>
        </p:spPr>
        <p:txBody>
          <a:bodyPr wrap="square" rtlCol="0">
            <a:spAutoFit/>
          </a:bodyPr>
          <a:lstStyle/>
          <a:p>
            <a:r>
              <a:rPr kumimoji="1" lang="en-US" altLang="zh-CN" sz="3600" dirty="0">
                <a:solidFill>
                  <a:srgbClr val="2F2FD7"/>
                </a:solidFill>
                <a:latin typeface="Tahoma" panose="020B0604030504040204" pitchFamily="34" charset="0"/>
                <a:ea typeface="Tahoma" panose="020B0604030504040204" pitchFamily="34" charset="0"/>
                <a:cs typeface="Tahoma" panose="020B0604030504040204" pitchFamily="34" charset="0"/>
              </a:rPr>
              <a:t>Q1:</a:t>
            </a:r>
            <a:r>
              <a:rPr kumimoji="1" lang="en-US" altLang="zh-CN" sz="3600" dirty="0">
                <a:latin typeface="Tahoma" panose="020B0604030504040204" pitchFamily="34" charset="0"/>
                <a:ea typeface="Tahoma" panose="020B0604030504040204" pitchFamily="34" charset="0"/>
                <a:cs typeface="Tahoma" panose="020B0604030504040204" pitchFamily="34" charset="0"/>
              </a:rPr>
              <a:t> How to recover from power failure?</a:t>
            </a:r>
          </a:p>
          <a:p>
            <a:endParaRPr kumimoji="1" lang="en-US" altLang="zh-CN" sz="3600" dirty="0">
              <a:latin typeface="Tahoma" panose="020B0604030504040204" pitchFamily="34" charset="0"/>
              <a:ea typeface="Tahoma" panose="020B0604030504040204" pitchFamily="34" charset="0"/>
              <a:cs typeface="Tahoma" panose="020B0604030504040204" pitchFamily="34" charset="0"/>
            </a:endParaRPr>
          </a:p>
          <a:p>
            <a:r>
              <a:rPr kumimoji="1" lang="en-US" altLang="zh-CN" sz="3600" dirty="0">
                <a:solidFill>
                  <a:srgbClr val="2F2FD7"/>
                </a:solidFill>
                <a:latin typeface="Tahoma" panose="020B0604030504040204" pitchFamily="34" charset="0"/>
                <a:ea typeface="Tahoma" panose="020B0604030504040204" pitchFamily="34" charset="0"/>
                <a:cs typeface="Tahoma" panose="020B0604030504040204" pitchFamily="34" charset="0"/>
              </a:rPr>
              <a:t>Q2:</a:t>
            </a:r>
            <a:r>
              <a:rPr kumimoji="1" lang="en-US" altLang="zh-CN" sz="3600" dirty="0">
                <a:latin typeface="Tahoma" panose="020B0604030504040204" pitchFamily="34" charset="0"/>
                <a:ea typeface="Tahoma" panose="020B0604030504040204" pitchFamily="34" charset="0"/>
                <a:cs typeface="Tahoma" panose="020B0604030504040204" pitchFamily="34" charset="0"/>
              </a:rPr>
              <a:t> How to keep</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registers</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from</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power</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loss?</a:t>
            </a:r>
          </a:p>
          <a:p>
            <a:endParaRPr kumimoji="1" lang="en-US" altLang="zh-CN" sz="3600" dirty="0">
              <a:latin typeface="Tahoma" panose="020B0604030504040204" pitchFamily="34" charset="0"/>
              <a:ea typeface="Tahoma" panose="020B0604030504040204" pitchFamily="34" charset="0"/>
              <a:cs typeface="Tahoma" panose="020B0604030504040204" pitchFamily="34" charset="0"/>
            </a:endParaRPr>
          </a:p>
          <a:p>
            <a:r>
              <a:rPr kumimoji="1" lang="en-US" altLang="zh-CN" sz="3600" dirty="0">
                <a:solidFill>
                  <a:srgbClr val="2F2FD7"/>
                </a:solidFill>
                <a:latin typeface="Tahoma" panose="020B0604030504040204" pitchFamily="34" charset="0"/>
                <a:ea typeface="Tahoma" panose="020B0604030504040204" pitchFamily="34" charset="0"/>
                <a:cs typeface="Tahoma" panose="020B0604030504040204" pitchFamily="34" charset="0"/>
              </a:rPr>
              <a:t>Q3:</a:t>
            </a:r>
            <a:r>
              <a:rPr kumimoji="1" lang="en-US" altLang="zh-CN" sz="3600" dirty="0">
                <a:latin typeface="Tahoma" panose="020B0604030504040204" pitchFamily="34" charset="0"/>
                <a:ea typeface="Tahoma" panose="020B0604030504040204" pitchFamily="34" charset="0"/>
                <a:cs typeface="Tahoma" panose="020B0604030504040204" pitchFamily="34" charset="0"/>
              </a:rPr>
              <a:t> How to deal</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with cache states</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upon</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power</a:t>
            </a:r>
            <a:r>
              <a:rPr kumimoji="1" lang="zh-CN" altLang="en-US" sz="3600" dirty="0">
                <a:latin typeface="Tahoma" panose="020B0604030504040204" pitchFamily="34" charset="0"/>
                <a:ea typeface="Tahoma" panose="020B0604030504040204" pitchFamily="34" charset="0"/>
                <a:cs typeface="Tahoma" panose="020B0604030504040204" pitchFamily="34" charset="0"/>
              </a:rPr>
              <a:t> </a:t>
            </a:r>
            <a:r>
              <a:rPr kumimoji="1" lang="en-US" altLang="zh-CN" sz="3600" dirty="0">
                <a:latin typeface="Tahoma" panose="020B0604030504040204" pitchFamily="34" charset="0"/>
                <a:ea typeface="Tahoma" panose="020B0604030504040204" pitchFamily="34" charset="0"/>
                <a:cs typeface="Tahoma" panose="020B0604030504040204" pitchFamily="34" charset="0"/>
              </a:rPr>
              <a:t>outages?</a:t>
            </a:r>
            <a:endParaRPr kumimoji="1" lang="zh-CN" altLang="en-US" sz="3600" dirty="0">
              <a:latin typeface="Tahoma" panose="020B0604030504040204" pitchFamily="34" charset="0"/>
              <a:cs typeface="Tahoma" panose="020B0604030504040204" pitchFamily="34" charset="0"/>
            </a:endParaRPr>
          </a:p>
        </p:txBody>
      </p:sp>
      <p:pic>
        <p:nvPicPr>
          <p:cNvPr id="7" name="图片 6" descr="图标&#10;&#10;描述已自动生成">
            <a:extLst>
              <a:ext uri="{FF2B5EF4-FFF2-40B4-BE49-F238E27FC236}">
                <a16:creationId xmlns:a16="http://schemas.microsoft.com/office/drawing/2014/main" id="{CD168D21-5874-67B4-1FD6-17776B982FBC}"/>
              </a:ext>
            </a:extLst>
          </p:cNvPr>
          <p:cNvPicPr>
            <a:picLocks noChangeAspect="1"/>
          </p:cNvPicPr>
          <p:nvPr/>
        </p:nvPicPr>
        <p:blipFill>
          <a:blip r:embed="rId3"/>
          <a:stretch>
            <a:fillRect/>
          </a:stretch>
        </p:blipFill>
        <p:spPr>
          <a:xfrm>
            <a:off x="0" y="1739187"/>
            <a:ext cx="2859808" cy="3161676"/>
          </a:xfrm>
          <a:prstGeom prst="rect">
            <a:avLst/>
          </a:prstGeom>
        </p:spPr>
      </p:pic>
      <p:pic>
        <p:nvPicPr>
          <p:cNvPr id="4" name="Picture 20">
            <a:extLst>
              <a:ext uri="{FF2B5EF4-FFF2-40B4-BE49-F238E27FC236}">
                <a16:creationId xmlns:a16="http://schemas.microsoft.com/office/drawing/2014/main" id="{FDF9A7BD-0B14-FCCC-7A1C-AA9A6091E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978" y="1064029"/>
            <a:ext cx="1238022" cy="1238022"/>
          </a:xfrm>
          <a:prstGeom prst="rect">
            <a:avLst/>
          </a:prstGeom>
        </p:spPr>
      </p:pic>
      <p:pic>
        <p:nvPicPr>
          <p:cNvPr id="8" name="Picture 20">
            <a:extLst>
              <a:ext uri="{FF2B5EF4-FFF2-40B4-BE49-F238E27FC236}">
                <a16:creationId xmlns:a16="http://schemas.microsoft.com/office/drawing/2014/main" id="{B6045158-0185-801A-C399-4C8CE3BD12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978" y="2362768"/>
            <a:ext cx="1238022" cy="1238022"/>
          </a:xfrm>
          <a:prstGeom prst="rect">
            <a:avLst/>
          </a:prstGeom>
        </p:spPr>
      </p:pic>
    </p:spTree>
    <p:extLst>
      <p:ext uri="{BB962C8B-B14F-4D97-AF65-F5344CB8AC3E}">
        <p14:creationId xmlns:p14="http://schemas.microsoft.com/office/powerpoint/2010/main" val="41513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2" end="2"/>
                                            </p:txEl>
                                          </p:spTgt>
                                        </p:tgtEl>
                                        <p:attrNameLst>
                                          <p:attrName>style.opacity</p:attrName>
                                        </p:attrNameLst>
                                      </p:cBhvr>
                                      <p:to>
                                        <p:strVal val="0.5"/>
                                      </p:to>
                                    </p:set>
                                    <p:animEffect filter="image" prLst="opacity: 0.5">
                                      <p:cBhvr rctx="IE">
                                        <p:cTn id="10"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50E4259-4CB3-E827-5035-4D8B7F730048}"/>
              </a:ext>
            </a:extLst>
          </p:cNvPr>
          <p:cNvGrpSpPr/>
          <p:nvPr/>
        </p:nvGrpSpPr>
        <p:grpSpPr>
          <a:xfrm>
            <a:off x="8193986" y="2161747"/>
            <a:ext cx="2820380" cy="911996"/>
            <a:chOff x="8153400" y="1410752"/>
            <a:chExt cx="2820380" cy="911996"/>
          </a:xfrm>
        </p:grpSpPr>
        <p:sp>
          <p:nvSpPr>
            <p:cNvPr id="7" name="矩形 6">
              <a:extLst>
                <a:ext uri="{FF2B5EF4-FFF2-40B4-BE49-F238E27FC236}">
                  <a16:creationId xmlns:a16="http://schemas.microsoft.com/office/drawing/2014/main" id="{81513D97-335A-B0D5-62F5-37B48C5F5A85}"/>
                </a:ext>
              </a:extLst>
            </p:cNvPr>
            <p:cNvSpPr/>
            <p:nvPr/>
          </p:nvSpPr>
          <p:spPr>
            <a:xfrm>
              <a:off x="8153400" y="1410752"/>
              <a:ext cx="2820380" cy="461665"/>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endParaRPr lang="en-US" altLang="zh-CN" dirty="0"/>
            </a:p>
            <a:p>
              <a:pPr algn="ct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矩形 7">
              <a:extLst>
                <a:ext uri="{FF2B5EF4-FFF2-40B4-BE49-F238E27FC236}">
                  <a16:creationId xmlns:a16="http://schemas.microsoft.com/office/drawing/2014/main" id="{A23F620E-9CBA-9624-D882-165BCE9FF8DB}"/>
                </a:ext>
              </a:extLst>
            </p:cNvPr>
            <p:cNvSpPr/>
            <p:nvPr/>
          </p:nvSpPr>
          <p:spPr>
            <a:xfrm>
              <a:off x="8153400" y="1861083"/>
              <a:ext cx="2820380" cy="461665"/>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048" name="矩形 1047">
            <a:extLst>
              <a:ext uri="{FF2B5EF4-FFF2-40B4-BE49-F238E27FC236}">
                <a16:creationId xmlns:a16="http://schemas.microsoft.com/office/drawing/2014/main" id="{D0E8DFE9-72D2-51F9-B069-957F478152C0}"/>
              </a:ext>
            </a:extLst>
          </p:cNvPr>
          <p:cNvSpPr/>
          <p:nvPr/>
        </p:nvSpPr>
        <p:spPr>
          <a:xfrm>
            <a:off x="8181182" y="2621527"/>
            <a:ext cx="2833182" cy="482007"/>
          </a:xfrm>
          <a:prstGeom prst="rect">
            <a:avLst/>
          </a:prstGeom>
          <a:solidFill>
            <a:srgbClr val="81CAF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0" name="矩形 19">
            <a:extLst>
              <a:ext uri="{FF2B5EF4-FFF2-40B4-BE49-F238E27FC236}">
                <a16:creationId xmlns:a16="http://schemas.microsoft.com/office/drawing/2014/main" id="{E3B350E6-1B55-A540-0FAE-F58E8350D278}"/>
              </a:ext>
            </a:extLst>
          </p:cNvPr>
          <p:cNvSpPr/>
          <p:nvPr/>
        </p:nvSpPr>
        <p:spPr>
          <a:xfrm>
            <a:off x="8193986" y="2151556"/>
            <a:ext cx="2820378" cy="482007"/>
          </a:xfrm>
          <a:prstGeom prst="rect">
            <a:avLst/>
          </a:prstGeom>
          <a:solidFill>
            <a:srgbClr val="81CA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C9125DDA-B145-68A1-B8FF-BAD69AB8C559}"/>
              </a:ext>
            </a:extLst>
          </p:cNvPr>
          <p:cNvSpPr>
            <a:spLocks noGrp="1"/>
          </p:cNvSpPr>
          <p:nvPr>
            <p:ph type="title"/>
          </p:nvPr>
        </p:nvSpPr>
        <p:spPr>
          <a:xfrm>
            <a:off x="0" y="88184"/>
            <a:ext cx="11070350" cy="694117"/>
          </a:xfrm>
        </p:spPr>
        <p:txBody>
          <a:bodyPr>
            <a:noAutofit/>
          </a:bodyPr>
          <a:lstStyle/>
          <a:p>
            <a:r>
              <a:rPr lang="en-US" altLang="zh-CN" dirty="0">
                <a:solidFill>
                  <a:srgbClr val="2F2FD7"/>
                </a:solidFill>
              </a:rPr>
              <a:t>Sweep Cache</a:t>
            </a:r>
            <a:r>
              <a:rPr lang="zh-CN" altLang="en-US" dirty="0">
                <a:solidFill>
                  <a:srgbClr val="2F2FD7"/>
                </a:solidFill>
              </a:rPr>
              <a:t> </a:t>
            </a:r>
            <a:r>
              <a:rPr lang="en-US" altLang="zh-CN" dirty="0">
                <a:solidFill>
                  <a:srgbClr val="2F2FD7"/>
                </a:solidFill>
              </a:rPr>
              <a:t>at</a:t>
            </a:r>
            <a:r>
              <a:rPr lang="zh-CN" altLang="en-US" dirty="0">
                <a:solidFill>
                  <a:srgbClr val="2F2FD7"/>
                </a:solidFill>
              </a:rPr>
              <a:t> </a:t>
            </a:r>
            <a:r>
              <a:rPr lang="en-US" altLang="zh-CN" dirty="0">
                <a:solidFill>
                  <a:srgbClr val="2F2FD7"/>
                </a:solidFill>
              </a:rPr>
              <a:t>Each</a:t>
            </a:r>
            <a:r>
              <a:rPr lang="zh-CN" altLang="en-US" dirty="0">
                <a:solidFill>
                  <a:srgbClr val="2F2FD7"/>
                </a:solidFill>
              </a:rPr>
              <a:t> </a:t>
            </a:r>
            <a:r>
              <a:rPr lang="en-US" altLang="zh-CN" dirty="0">
                <a:solidFill>
                  <a:srgbClr val="2F2FD7"/>
                </a:solidFill>
              </a:rPr>
              <a:t>Region</a:t>
            </a:r>
            <a:r>
              <a:rPr lang="zh-CN" altLang="en-US" dirty="0">
                <a:solidFill>
                  <a:srgbClr val="2F2FD7"/>
                </a:solidFill>
              </a:rPr>
              <a:t> </a:t>
            </a:r>
            <a:r>
              <a:rPr lang="en-US" altLang="zh-CN" dirty="0">
                <a:solidFill>
                  <a:srgbClr val="2F2FD7"/>
                </a:solidFill>
              </a:rPr>
              <a:t>Boundary</a:t>
            </a:r>
            <a:endParaRPr lang="zh-CN" altLang="en-US" dirty="0">
              <a:solidFill>
                <a:srgbClr val="2F2FD7"/>
              </a:solidFill>
            </a:endParaRPr>
          </a:p>
        </p:txBody>
      </p:sp>
      <p:sp>
        <p:nvSpPr>
          <p:cNvPr id="5" name="页脚占位符 4">
            <a:extLst>
              <a:ext uri="{FF2B5EF4-FFF2-40B4-BE49-F238E27FC236}">
                <a16:creationId xmlns:a16="http://schemas.microsoft.com/office/drawing/2014/main" id="{2A736918-3569-400F-E5E7-F9CC0A7E8E0C}"/>
              </a:ext>
            </a:extLst>
          </p:cNvPr>
          <p:cNvSpPr>
            <a:spLocks noGrp="1"/>
          </p:cNvSpPr>
          <p:nvPr>
            <p:ph type="ftr" sz="quarter" idx="11"/>
          </p:nvPr>
        </p:nvSpPr>
        <p:spPr/>
        <p:txBody>
          <a:bodyPr/>
          <a:lstStyle/>
          <a:p>
            <a:r>
              <a:rPr lang="en-US"/>
              <a:t>56th IEEE/ACM International Symposium on Microarchitecture</a:t>
            </a:r>
            <a:endParaRPr lang="en-US" dirty="0"/>
          </a:p>
        </p:txBody>
      </p:sp>
      <p:sp>
        <p:nvSpPr>
          <p:cNvPr id="6" name="灯片编号占位符 5">
            <a:extLst>
              <a:ext uri="{FF2B5EF4-FFF2-40B4-BE49-F238E27FC236}">
                <a16:creationId xmlns:a16="http://schemas.microsoft.com/office/drawing/2014/main" id="{A62641D6-33C5-4C4D-168F-2A964E39A7E8}"/>
              </a:ext>
            </a:extLst>
          </p:cNvPr>
          <p:cNvSpPr>
            <a:spLocks noGrp="1"/>
          </p:cNvSpPr>
          <p:nvPr>
            <p:ph type="sldNum" sz="quarter" idx="12"/>
          </p:nvPr>
        </p:nvSpPr>
        <p:spPr/>
        <p:txBody>
          <a:bodyPr/>
          <a:lstStyle/>
          <a:p>
            <a:fld id="{BEF5F9A7-FFD9-4159-A58F-AE73538ED447}" type="slidenum">
              <a:rPr lang="en-US" smtClean="0"/>
              <a:pPr/>
              <a:t>18</a:t>
            </a:fld>
            <a:endParaRPr lang="en-US"/>
          </a:p>
        </p:txBody>
      </p:sp>
      <p:sp>
        <p:nvSpPr>
          <p:cNvPr id="12" name="页脚占位符 4">
            <a:extLst>
              <a:ext uri="{FF2B5EF4-FFF2-40B4-BE49-F238E27FC236}">
                <a16:creationId xmlns:a16="http://schemas.microsoft.com/office/drawing/2014/main" id="{32BDE1F6-A6FD-0073-6B5F-7475454D9A3F}"/>
              </a:ext>
            </a:extLst>
          </p:cNvPr>
          <p:cNvSpPr txBox="1">
            <a:spLocks/>
          </p:cNvSpPr>
          <p:nvPr/>
        </p:nvSpPr>
        <p:spPr>
          <a:xfrm>
            <a:off x="3779520" y="6373548"/>
            <a:ext cx="4373880" cy="420498"/>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56th IEEE/ACM International Symposium on Microarchitecture</a:t>
            </a:r>
            <a:endParaRPr lang="en-US" dirty="0"/>
          </a:p>
        </p:txBody>
      </p:sp>
      <p:sp>
        <p:nvSpPr>
          <p:cNvPr id="13" name="灯片编号占位符 5">
            <a:extLst>
              <a:ext uri="{FF2B5EF4-FFF2-40B4-BE49-F238E27FC236}">
                <a16:creationId xmlns:a16="http://schemas.microsoft.com/office/drawing/2014/main" id="{6F33045F-B99A-0893-8045-CB0845F23FD9}"/>
              </a:ext>
            </a:extLst>
          </p:cNvPr>
          <p:cNvSpPr txBox="1">
            <a:spLocks/>
          </p:cNvSpPr>
          <p:nvPr/>
        </p:nvSpPr>
        <p:spPr>
          <a:xfrm>
            <a:off x="8610600" y="64289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F5F9A7-FFD9-4159-A58F-AE73538ED447}" type="slidenum">
              <a:rPr lang="en-US" smtClean="0"/>
              <a:pPr/>
              <a:t>18</a:t>
            </a:fld>
            <a:endParaRPr lang="en-US"/>
          </a:p>
        </p:txBody>
      </p:sp>
      <p:sp>
        <p:nvSpPr>
          <p:cNvPr id="14" name="Rectangle 16">
            <a:extLst>
              <a:ext uri="{FF2B5EF4-FFF2-40B4-BE49-F238E27FC236}">
                <a16:creationId xmlns:a16="http://schemas.microsoft.com/office/drawing/2014/main" id="{1035DDEE-EAFC-4D64-1949-27324C9EE17F}"/>
              </a:ext>
            </a:extLst>
          </p:cNvPr>
          <p:cNvSpPr/>
          <p:nvPr/>
        </p:nvSpPr>
        <p:spPr>
          <a:xfrm>
            <a:off x="4325034" y="2315272"/>
            <a:ext cx="2542768" cy="1662546"/>
          </a:xfrm>
          <a:prstGeom prst="rect">
            <a:avLst/>
          </a:prstGeom>
          <a:solidFill>
            <a:srgbClr val="F5E3A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latin typeface="Calibri" panose="020F0502020204030204" pitchFamily="34" charset="0"/>
              <a:ea typeface="Calibri" panose="020F0502020204030204" pitchFamily="34" charset="0"/>
              <a:cs typeface="Calibri" panose="020F0502020204030204" pitchFamily="34" charset="0"/>
            </a:endParaRPr>
          </a:p>
          <a:p>
            <a:pPr algn="ctr"/>
            <a:r>
              <a:rPr lang="en-US" sz="4000" dirty="0">
                <a:latin typeface="Tahoma" panose="020B0604030504040204" pitchFamily="34" charset="0"/>
                <a:ea typeface="Tahoma" panose="020B0604030504040204" pitchFamily="34" charset="0"/>
                <a:cs typeface="Tahoma" panose="020B0604030504040204" pitchFamily="34" charset="0"/>
              </a:rPr>
              <a:t>Cache</a:t>
            </a:r>
          </a:p>
        </p:txBody>
      </p:sp>
      <p:sp>
        <p:nvSpPr>
          <p:cNvPr id="15" name="矩形 14">
            <a:extLst>
              <a:ext uri="{FF2B5EF4-FFF2-40B4-BE49-F238E27FC236}">
                <a16:creationId xmlns:a16="http://schemas.microsoft.com/office/drawing/2014/main" id="{4D0D690F-16E3-02F0-15B1-F89895985531}"/>
              </a:ext>
            </a:extLst>
          </p:cNvPr>
          <p:cNvSpPr/>
          <p:nvPr/>
        </p:nvSpPr>
        <p:spPr>
          <a:xfrm>
            <a:off x="8193986" y="3075709"/>
            <a:ext cx="2820378" cy="1731818"/>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Calibri" panose="020F0502020204030204" pitchFamily="34" charset="0"/>
              <a:ea typeface="Calibri" panose="020F0502020204030204" pitchFamily="34" charset="0"/>
              <a:cs typeface="Calibri" panose="020F0502020204030204" pitchFamily="34" charset="0"/>
            </a:endParaRPr>
          </a:p>
          <a:p>
            <a:pPr algn="ctr"/>
            <a:endParaRPr lang="en-US" altLang="zh-CN" dirty="0">
              <a:latin typeface="Calibri" panose="020F0502020204030204" pitchFamily="34" charset="0"/>
              <a:ea typeface="Calibri" panose="020F0502020204030204" pitchFamily="34" charset="0"/>
              <a:cs typeface="Calibri" panose="020F0502020204030204" pitchFamily="34" charset="0"/>
            </a:endParaRPr>
          </a:p>
          <a:p>
            <a:pPr algn="ctr"/>
            <a:endParaRPr lang="en-US" altLang="zh-CN" dirty="0">
              <a:latin typeface="Calibri" panose="020F0502020204030204" pitchFamily="34" charset="0"/>
              <a:ea typeface="Calibri" panose="020F0502020204030204" pitchFamily="34" charset="0"/>
              <a:cs typeface="Calibri" panose="020F0502020204030204" pitchFamily="34" charset="0"/>
            </a:endParaRPr>
          </a:p>
          <a:p>
            <a:pPr algn="ctr"/>
            <a:endParaRPr lang="en-US" altLang="zh-CN" dirty="0">
              <a:latin typeface="Calibri" panose="020F0502020204030204" pitchFamily="34" charset="0"/>
              <a:ea typeface="Calibri" panose="020F0502020204030204" pitchFamily="34" charset="0"/>
              <a:cs typeface="Calibri" panose="020F0502020204030204" pitchFamily="34" charset="0"/>
            </a:endParaRPr>
          </a:p>
          <a:p>
            <a:pPr algn="ctr"/>
            <a:r>
              <a:rPr lang="en-US" altLang="zh-CN" sz="3600" dirty="0">
                <a:solidFill>
                  <a:schemeClr val="tx1"/>
                </a:solidFill>
                <a:latin typeface="Tahoma" panose="020B0604030504040204" pitchFamily="34" charset="0"/>
                <a:ea typeface="Tahoma" panose="020B0604030504040204" pitchFamily="34" charset="0"/>
                <a:cs typeface="Tahoma" panose="020B0604030504040204" pitchFamily="34" charset="0"/>
              </a:rPr>
              <a:t>NVM</a:t>
            </a:r>
            <a:endParaRPr lang="zh-CN" altLang="en-US" sz="3600" dirty="0">
              <a:solidFill>
                <a:schemeClr val="tx1"/>
              </a:solidFill>
              <a:latin typeface="Tahoma" panose="020B0604030504040204" pitchFamily="34" charset="0"/>
              <a:cs typeface="Tahoma" panose="020B0604030504040204" pitchFamily="34" charset="0"/>
            </a:endParaRPr>
          </a:p>
        </p:txBody>
      </p:sp>
      <p:sp>
        <p:nvSpPr>
          <p:cNvPr id="17" name="矩形 16">
            <a:extLst>
              <a:ext uri="{FF2B5EF4-FFF2-40B4-BE49-F238E27FC236}">
                <a16:creationId xmlns:a16="http://schemas.microsoft.com/office/drawing/2014/main" id="{B1AD529E-DDEC-DB04-E81A-82A2805B3FAA}"/>
              </a:ext>
            </a:extLst>
          </p:cNvPr>
          <p:cNvSpPr/>
          <p:nvPr/>
        </p:nvSpPr>
        <p:spPr>
          <a:xfrm>
            <a:off x="5786866" y="2499463"/>
            <a:ext cx="962919" cy="387760"/>
          </a:xfrm>
          <a:prstGeom prst="rect">
            <a:avLst/>
          </a:prstGeom>
          <a:solidFill>
            <a:srgbClr val="78C7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[m2]</a:t>
            </a:r>
            <a:r>
              <a:rPr lang="zh-CN" altLang="en-US"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zh-CN" altLang="en-US"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2</a:t>
            </a:r>
            <a:endParaRPr lang="zh-CN" altLang="en-US" dirty="0">
              <a:solidFill>
                <a:srgbClr val="FF0000"/>
              </a:solidFill>
              <a:latin typeface="Calibri" panose="020F0502020204030204" pitchFamily="34" charset="0"/>
              <a:cs typeface="Calibri" panose="020F0502020204030204" pitchFamily="34" charset="0"/>
            </a:endParaRPr>
          </a:p>
        </p:txBody>
      </p:sp>
      <p:sp>
        <p:nvSpPr>
          <p:cNvPr id="24" name="矩形 23">
            <a:extLst>
              <a:ext uri="{FF2B5EF4-FFF2-40B4-BE49-F238E27FC236}">
                <a16:creationId xmlns:a16="http://schemas.microsoft.com/office/drawing/2014/main" id="{5EE28DC0-C604-528A-9BE5-5ADB4B4B8C8D}"/>
              </a:ext>
            </a:extLst>
          </p:cNvPr>
          <p:cNvSpPr/>
          <p:nvPr/>
        </p:nvSpPr>
        <p:spPr>
          <a:xfrm>
            <a:off x="150915" y="1361884"/>
            <a:ext cx="2470484" cy="2661019"/>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r1 = Load </a:t>
            </a:r>
            <a:r>
              <a:rPr lang="en-US" altLang="zh-CN" sz="2000" dirty="0">
                <a:solidFill>
                  <a:srgbClr val="00BEF0"/>
                </a:solidFill>
                <a:latin typeface="Tahoma" panose="020B0604030504040204" pitchFamily="34" charset="0"/>
                <a:ea typeface="Tahoma" panose="020B0604030504040204" pitchFamily="34" charset="0"/>
                <a:cs typeface="Tahoma" panose="020B0604030504040204" pitchFamily="34" charset="0"/>
              </a:rPr>
              <a:t>[m1]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r1 = r1 + 1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r1,</a:t>
            </a:r>
            <a:r>
              <a:rPr lang="en-US" altLang="zh-CN" sz="2000" dirty="0">
                <a:solidFill>
                  <a:srgbClr val="00B0F0"/>
                </a:solidFill>
                <a:latin typeface="Tahoma" panose="020B0604030504040204" pitchFamily="34" charset="0"/>
                <a:ea typeface="Tahoma" panose="020B0604030504040204" pitchFamily="34" charset="0"/>
                <a:cs typeface="Tahoma" panose="020B0604030504040204" pitchFamily="34" charset="0"/>
              </a:rPr>
              <a:t> [m1]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r2 = Load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[m2]</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r2 = r2 + 1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r2,</a:t>
            </a:r>
            <a:r>
              <a:rPr lang="en-US" altLang="zh-CN" sz="2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[m2]</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25" name="矩形 24">
            <a:extLst>
              <a:ext uri="{FF2B5EF4-FFF2-40B4-BE49-F238E27FC236}">
                <a16:creationId xmlns:a16="http://schemas.microsoft.com/office/drawing/2014/main" id="{BBEC8EBE-AE95-8A0B-5F6F-3F8A5E47414C}"/>
              </a:ext>
            </a:extLst>
          </p:cNvPr>
          <p:cNvSpPr/>
          <p:nvPr/>
        </p:nvSpPr>
        <p:spPr>
          <a:xfrm>
            <a:off x="136105" y="4022903"/>
            <a:ext cx="2484001" cy="12768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highlight>
                <a:srgbClr val="FFFF00"/>
              </a:highlight>
            </a:endParaRPr>
          </a:p>
        </p:txBody>
      </p:sp>
      <p:sp>
        <p:nvSpPr>
          <p:cNvPr id="26" name="矩形 25">
            <a:extLst>
              <a:ext uri="{FF2B5EF4-FFF2-40B4-BE49-F238E27FC236}">
                <a16:creationId xmlns:a16="http://schemas.microsoft.com/office/drawing/2014/main" id="{14ED8F24-44BC-0B54-B786-4B425D4F2A74}"/>
              </a:ext>
            </a:extLst>
          </p:cNvPr>
          <p:cNvSpPr/>
          <p:nvPr/>
        </p:nvSpPr>
        <p:spPr>
          <a:xfrm>
            <a:off x="143559" y="4144048"/>
            <a:ext cx="2470484" cy="1604131"/>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000" dirty="0">
              <a:solidFill>
                <a:schemeClr val="tx1"/>
              </a:solidFill>
              <a:latin typeface="Consolas" panose="020B0609020204030204" pitchFamily="49" charset="0"/>
              <a:ea typeface="Calibri" panose="020F0502020204030204" pitchFamily="34" charset="0"/>
              <a:cs typeface="Calibri" panose="020F0502020204030204" pitchFamily="34" charset="0"/>
            </a:endParaRPr>
          </a:p>
          <a:p>
            <a:pPr algn="ctr"/>
            <a:r>
              <a:rPr lang="en-US" altLang="zh-CN" sz="2400" dirty="0">
                <a:solidFill>
                  <a:schemeClr val="tx1"/>
                </a:solidFill>
                <a:latin typeface="Tahoma" panose="020B0604030504040204" pitchFamily="34" charset="0"/>
                <a:ea typeface="Tahoma" panose="020B0604030504040204" pitchFamily="34" charset="0"/>
                <a:cs typeface="Tahoma" panose="020B0604030504040204" pitchFamily="34" charset="0"/>
              </a:rPr>
              <a:t>r2 = Load [m2]</a:t>
            </a:r>
          </a:p>
          <a:p>
            <a:pPr algn="ctr"/>
            <a:r>
              <a:rPr lang="en-US" altLang="zh-CN" sz="24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39" name="文本框 38">
            <a:extLst>
              <a:ext uri="{FF2B5EF4-FFF2-40B4-BE49-F238E27FC236}">
                <a16:creationId xmlns:a16="http://schemas.microsoft.com/office/drawing/2014/main" id="{FE9F4CA9-8601-E1B6-F79B-37E9C268FB66}"/>
              </a:ext>
            </a:extLst>
          </p:cNvPr>
          <p:cNvSpPr txBox="1"/>
          <p:nvPr/>
        </p:nvSpPr>
        <p:spPr>
          <a:xfrm>
            <a:off x="-44639" y="858197"/>
            <a:ext cx="3343280" cy="400110"/>
          </a:xfrm>
          <a:prstGeom prst="rect">
            <a:avLst/>
          </a:prstGeom>
          <a:noFill/>
        </p:spPr>
        <p:txBody>
          <a:bodyPr wrap="square" rtlCol="0">
            <a:spAutoFit/>
          </a:bodyPr>
          <a:lstStyle/>
          <a:p>
            <a:pPr algn="ctr"/>
            <a:r>
              <a:rPr lang="en-US" altLang="zh-CN" sz="2000" dirty="0">
                <a:latin typeface="Tahoma" panose="020B0604030504040204" pitchFamily="34" charset="0"/>
                <a:ea typeface="Tahoma" panose="020B0604030504040204" pitchFamily="34" charset="0"/>
                <a:cs typeface="Tahoma" panose="020B0604030504040204" pitchFamily="34" charset="0"/>
              </a:rPr>
              <a:t>Initial: [m1] = 0,</a:t>
            </a:r>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a:latin typeface="Tahoma" panose="020B0604030504040204" pitchFamily="34" charset="0"/>
                <a:ea typeface="Tahoma" panose="020B0604030504040204" pitchFamily="34" charset="0"/>
                <a:cs typeface="Tahoma" panose="020B0604030504040204" pitchFamily="34" charset="0"/>
              </a:rPr>
              <a:t>[m2]</a:t>
            </a:r>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a:latin typeface="Tahoma" panose="020B0604030504040204" pitchFamily="34" charset="0"/>
                <a:ea typeface="Tahoma" panose="020B0604030504040204" pitchFamily="34" charset="0"/>
                <a:cs typeface="Tahoma" panose="020B0604030504040204" pitchFamily="34" charset="0"/>
              </a:rPr>
              <a:t>=</a:t>
            </a:r>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a:latin typeface="Tahoma" panose="020B0604030504040204" pitchFamily="34" charset="0"/>
                <a:ea typeface="Tahoma" panose="020B0604030504040204" pitchFamily="34" charset="0"/>
                <a:cs typeface="Tahoma" panose="020B0604030504040204" pitchFamily="34" charset="0"/>
              </a:rPr>
              <a:t>1</a:t>
            </a:r>
          </a:p>
        </p:txBody>
      </p:sp>
      <p:sp>
        <p:nvSpPr>
          <p:cNvPr id="51" name="矩形 50">
            <a:extLst>
              <a:ext uri="{FF2B5EF4-FFF2-40B4-BE49-F238E27FC236}">
                <a16:creationId xmlns:a16="http://schemas.microsoft.com/office/drawing/2014/main" id="{F6BF5729-122A-68AA-28D7-EA810946A30D}"/>
              </a:ext>
            </a:extLst>
          </p:cNvPr>
          <p:cNvSpPr/>
          <p:nvPr/>
        </p:nvSpPr>
        <p:spPr>
          <a:xfrm>
            <a:off x="9118461" y="2188397"/>
            <a:ext cx="1084318" cy="363956"/>
          </a:xfrm>
          <a:prstGeom prst="rect">
            <a:avLst/>
          </a:prstGeom>
          <a:solidFill>
            <a:srgbClr val="81CA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Calibri" panose="020F0502020204030204" pitchFamily="34" charset="0"/>
                <a:cs typeface="Calibri" panose="020F0502020204030204" pitchFamily="34" charset="0"/>
              </a:rPr>
              <a:t>[m1]</a:t>
            </a:r>
            <a:r>
              <a:rPr kumimoji="1" lang="zh-CN" altLang="en-US" dirty="0">
                <a:solidFill>
                  <a:schemeClr val="tx1"/>
                </a:solidFill>
                <a:latin typeface="Calibri" panose="020F0502020204030204" pitchFamily="34" charset="0"/>
                <a:cs typeface="Calibri" panose="020F0502020204030204" pitchFamily="34" charset="0"/>
              </a:rPr>
              <a:t> </a:t>
            </a:r>
            <a:r>
              <a:rPr kumimoji="1" lang="en-US" altLang="zh-CN" dirty="0">
                <a:solidFill>
                  <a:schemeClr val="tx1"/>
                </a:solidFill>
                <a:latin typeface="Calibri" panose="020F0502020204030204" pitchFamily="34" charset="0"/>
                <a:cs typeface="Calibri" panose="020F0502020204030204" pitchFamily="34" charset="0"/>
              </a:rPr>
              <a:t>=</a:t>
            </a:r>
            <a:r>
              <a:rPr kumimoji="1" lang="zh-CN" altLang="en-US" dirty="0">
                <a:solidFill>
                  <a:schemeClr val="tx1"/>
                </a:solidFill>
                <a:latin typeface="Calibri" panose="020F0502020204030204" pitchFamily="34" charset="0"/>
                <a:cs typeface="Calibri" panose="020F0502020204030204" pitchFamily="34" charset="0"/>
              </a:rPr>
              <a:t> </a:t>
            </a:r>
            <a:r>
              <a:rPr kumimoji="1" lang="en-US" altLang="zh-CN" dirty="0">
                <a:solidFill>
                  <a:schemeClr val="tx1"/>
                </a:solidFill>
                <a:latin typeface="Calibri" panose="020F0502020204030204" pitchFamily="34" charset="0"/>
                <a:cs typeface="Calibri" panose="020F0502020204030204" pitchFamily="34" charset="0"/>
              </a:rPr>
              <a:t>1</a:t>
            </a:r>
            <a:endParaRPr kumimoji="1" lang="zh-CN" altLang="en-US" dirty="0">
              <a:solidFill>
                <a:schemeClr val="tx1"/>
              </a:solidFill>
              <a:latin typeface="Calibri" panose="020F0502020204030204" pitchFamily="34" charset="0"/>
              <a:cs typeface="Calibri" panose="020F0502020204030204" pitchFamily="34" charset="0"/>
            </a:endParaRPr>
          </a:p>
        </p:txBody>
      </p:sp>
      <p:sp>
        <p:nvSpPr>
          <p:cNvPr id="52" name="矩形 51">
            <a:extLst>
              <a:ext uri="{FF2B5EF4-FFF2-40B4-BE49-F238E27FC236}">
                <a16:creationId xmlns:a16="http://schemas.microsoft.com/office/drawing/2014/main" id="{070F51BB-47FB-74A9-82B0-4F75516E86D2}"/>
              </a:ext>
            </a:extLst>
          </p:cNvPr>
          <p:cNvSpPr/>
          <p:nvPr/>
        </p:nvSpPr>
        <p:spPr>
          <a:xfrm>
            <a:off x="5787167" y="2474917"/>
            <a:ext cx="962919" cy="360744"/>
          </a:xfrm>
          <a:prstGeom prst="rect">
            <a:avLst/>
          </a:prstGeom>
          <a:solidFill>
            <a:srgbClr val="81CA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FF0000"/>
                </a:solidFill>
                <a:latin typeface="Calibri" panose="020F0502020204030204" pitchFamily="34" charset="0"/>
                <a:cs typeface="Calibri" panose="020F0502020204030204" pitchFamily="34" charset="0"/>
              </a:rPr>
              <a:t>[m2]</a:t>
            </a:r>
            <a:r>
              <a:rPr kumimoji="1" lang="zh-CN" altLang="en-US" dirty="0">
                <a:solidFill>
                  <a:srgbClr val="FF0000"/>
                </a:solidFill>
                <a:latin typeface="Calibri" panose="020F0502020204030204" pitchFamily="34" charset="0"/>
                <a:cs typeface="Calibri" panose="020F0502020204030204" pitchFamily="34" charset="0"/>
              </a:rPr>
              <a:t> </a:t>
            </a:r>
            <a:r>
              <a:rPr kumimoji="1" lang="en-US" altLang="zh-CN" dirty="0">
                <a:solidFill>
                  <a:srgbClr val="FF0000"/>
                </a:solidFill>
                <a:latin typeface="Calibri" panose="020F0502020204030204" pitchFamily="34" charset="0"/>
                <a:cs typeface="Calibri" panose="020F0502020204030204" pitchFamily="34" charset="0"/>
              </a:rPr>
              <a:t>=</a:t>
            </a:r>
            <a:r>
              <a:rPr kumimoji="1" lang="zh-CN" altLang="en-US" dirty="0">
                <a:solidFill>
                  <a:srgbClr val="FF0000"/>
                </a:solidFill>
                <a:latin typeface="Calibri" panose="020F0502020204030204" pitchFamily="34" charset="0"/>
                <a:cs typeface="Calibri" panose="020F0502020204030204" pitchFamily="34" charset="0"/>
              </a:rPr>
              <a:t> </a:t>
            </a:r>
            <a:r>
              <a:rPr kumimoji="1" lang="en-US" altLang="zh-CN" dirty="0">
                <a:solidFill>
                  <a:srgbClr val="FF0000"/>
                </a:solidFill>
                <a:latin typeface="Calibri" panose="020F0502020204030204" pitchFamily="34" charset="0"/>
                <a:cs typeface="Calibri" panose="020F0502020204030204" pitchFamily="34" charset="0"/>
              </a:rPr>
              <a:t>2</a:t>
            </a:r>
            <a:endParaRPr kumimoji="1" lang="zh-CN" altLang="en-US" dirty="0">
              <a:solidFill>
                <a:srgbClr val="FF0000"/>
              </a:solidFill>
              <a:latin typeface="Calibri" panose="020F0502020204030204" pitchFamily="34" charset="0"/>
              <a:cs typeface="Calibri" panose="020F0502020204030204" pitchFamily="34" charset="0"/>
            </a:endParaRPr>
          </a:p>
        </p:txBody>
      </p:sp>
      <p:pic>
        <p:nvPicPr>
          <p:cNvPr id="1026" name="Picture 2" descr="Sweeping Broom Gif">
            <a:extLst>
              <a:ext uri="{FF2B5EF4-FFF2-40B4-BE49-F238E27FC236}">
                <a16:creationId xmlns:a16="http://schemas.microsoft.com/office/drawing/2014/main" id="{4747255B-12FE-A9A9-6481-9D727D1CE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823" y="1319900"/>
            <a:ext cx="1628787" cy="1606148"/>
          </a:xfrm>
          <a:prstGeom prst="rect">
            <a:avLst/>
          </a:prstGeom>
          <a:noFill/>
          <a:extLst>
            <a:ext uri="{909E8E84-426E-40DD-AFC4-6F175D3DCCD1}">
              <a14:hiddenFill xmlns:a14="http://schemas.microsoft.com/office/drawing/2010/main">
                <a:solidFill>
                  <a:srgbClr val="FFFFFF"/>
                </a:solidFill>
              </a14:hiddenFill>
            </a:ext>
          </a:extLst>
        </p:spPr>
      </p:pic>
      <p:sp>
        <p:nvSpPr>
          <p:cNvPr id="54" name="文本框 53">
            <a:extLst>
              <a:ext uri="{FF2B5EF4-FFF2-40B4-BE49-F238E27FC236}">
                <a16:creationId xmlns:a16="http://schemas.microsoft.com/office/drawing/2014/main" id="{53094762-476B-F9A5-D40F-60A0F5ADC04D}"/>
              </a:ext>
            </a:extLst>
          </p:cNvPr>
          <p:cNvSpPr txBox="1"/>
          <p:nvPr/>
        </p:nvSpPr>
        <p:spPr>
          <a:xfrm>
            <a:off x="3954371" y="1584552"/>
            <a:ext cx="3343280" cy="523220"/>
          </a:xfrm>
          <a:prstGeom prst="rect">
            <a:avLst/>
          </a:prstGeom>
          <a:noFill/>
        </p:spPr>
        <p:txBody>
          <a:bodyPr wrap="square" rtlCol="0">
            <a:spAutoFit/>
          </a:bodyPr>
          <a:lstStyle/>
          <a:p>
            <a:pPr algn="ctr"/>
            <a:r>
              <a:rPr kumimoji="1" lang="en-US" altLang="zh-CN" sz="2800" dirty="0">
                <a:solidFill>
                  <a:srgbClr val="FF0000"/>
                </a:solidFill>
                <a:latin typeface="Tahoma" panose="020B0604030504040204" pitchFamily="34" charset="0"/>
                <a:ea typeface="Tahoma" panose="020B0604030504040204" pitchFamily="34" charset="0"/>
                <a:cs typeface="Tahoma" panose="020B0604030504040204" pitchFamily="34" charset="0"/>
              </a:rPr>
              <a:t>Sweep Cache</a:t>
            </a:r>
          </a:p>
        </p:txBody>
      </p:sp>
      <p:sp>
        <p:nvSpPr>
          <p:cNvPr id="3" name="文本框 2">
            <a:extLst>
              <a:ext uri="{FF2B5EF4-FFF2-40B4-BE49-F238E27FC236}">
                <a16:creationId xmlns:a16="http://schemas.microsoft.com/office/drawing/2014/main" id="{670CA9C7-F4E5-66DE-E3D8-7178BCD965CF}"/>
              </a:ext>
            </a:extLst>
          </p:cNvPr>
          <p:cNvSpPr txBox="1"/>
          <p:nvPr/>
        </p:nvSpPr>
        <p:spPr>
          <a:xfrm>
            <a:off x="2599829" y="1334566"/>
            <a:ext cx="1144767" cy="369332"/>
          </a:xfrm>
          <a:prstGeom prst="rect">
            <a:avLst/>
          </a:prstGeom>
          <a:noFill/>
        </p:spPr>
        <p:txBody>
          <a:bodyPr wrap="square" rtlCol="0">
            <a:spAutoFit/>
          </a:bodyPr>
          <a:lstStyle/>
          <a:p>
            <a:r>
              <a:rPr lang="en-US" altLang="zh-CN" dirty="0">
                <a:latin typeface="Times New Roman" panose="02020603050405020304" pitchFamily="18" charset="0"/>
                <a:ea typeface="Tahoma" panose="020B0604030504040204" pitchFamily="34" charset="0"/>
                <a:cs typeface="Times New Roman" panose="02020603050405020304" pitchFamily="18" charset="0"/>
              </a:rPr>
              <a:t>Region1</a:t>
            </a:r>
            <a:endParaRPr lang="zh-CN" altLang="en-US"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FEB033EF-4F59-6959-CF40-EA781AE14791}"/>
              </a:ext>
            </a:extLst>
          </p:cNvPr>
          <p:cNvSpPr txBox="1"/>
          <p:nvPr/>
        </p:nvSpPr>
        <p:spPr>
          <a:xfrm>
            <a:off x="2614043" y="4222016"/>
            <a:ext cx="1030705" cy="369332"/>
          </a:xfrm>
          <a:prstGeom prst="rect">
            <a:avLst/>
          </a:prstGeom>
          <a:noFill/>
        </p:spPr>
        <p:txBody>
          <a:bodyPr wrap="square" rtlCol="0">
            <a:spAutoFit/>
          </a:bodyPr>
          <a:lstStyle/>
          <a:p>
            <a:r>
              <a:rPr lang="en-US" altLang="zh-CN" dirty="0">
                <a:latin typeface="Times New Roman" panose="02020603050405020304" pitchFamily="18" charset="0"/>
                <a:ea typeface="Tahoma" panose="020B0604030504040204" pitchFamily="34" charset="0"/>
                <a:cs typeface="Times New Roman" panose="02020603050405020304" pitchFamily="18" charset="0"/>
              </a:rPr>
              <a:t>Region2</a:t>
            </a:r>
            <a:endParaRPr lang="zh-CN" altLang="en-US" dirty="0">
              <a:latin typeface="Times New Roman" panose="02020603050405020304" pitchFamily="18" charset="0"/>
              <a:cs typeface="Times New Roman" panose="02020603050405020304" pitchFamily="18" charset="0"/>
            </a:endParaRPr>
          </a:p>
        </p:txBody>
      </p:sp>
      <p:pic>
        <p:nvPicPr>
          <p:cNvPr id="1044" name="Picture 2" descr="Image result for power outage">
            <a:extLst>
              <a:ext uri="{FF2B5EF4-FFF2-40B4-BE49-F238E27FC236}">
                <a16:creationId xmlns:a16="http://schemas.microsoft.com/office/drawing/2014/main" id="{00710565-803D-CCE7-347C-FCD48E808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607" y="5235507"/>
            <a:ext cx="761927" cy="68405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矩形 15">
            <a:extLst>
              <a:ext uri="{FF2B5EF4-FFF2-40B4-BE49-F238E27FC236}">
                <a16:creationId xmlns:a16="http://schemas.microsoft.com/office/drawing/2014/main" id="{ED38EAAD-FE5E-0FB9-D51C-1F4E2214FD61}"/>
              </a:ext>
            </a:extLst>
          </p:cNvPr>
          <p:cNvSpPr/>
          <p:nvPr/>
        </p:nvSpPr>
        <p:spPr>
          <a:xfrm>
            <a:off x="9154556" y="2182034"/>
            <a:ext cx="962919" cy="379768"/>
          </a:xfrm>
          <a:prstGeom prst="rect">
            <a:avLst/>
          </a:prstGeom>
          <a:solidFill>
            <a:srgbClr val="78C7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[m1]</a:t>
            </a:r>
            <a:r>
              <a:rPr lang="zh-CN" alt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zh-CN" alt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1</a:t>
            </a:r>
            <a:r>
              <a:rPr lang="zh-CN" alt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zh-CN" altLang="en-US" dirty="0">
              <a:solidFill>
                <a:schemeClr val="tx1"/>
              </a:solidFill>
              <a:latin typeface="Calibri" panose="020F0502020204030204" pitchFamily="34" charset="0"/>
              <a:cs typeface="Calibri" panose="020F0502020204030204" pitchFamily="34" charset="0"/>
            </a:endParaRPr>
          </a:p>
        </p:txBody>
      </p:sp>
      <p:pic>
        <p:nvPicPr>
          <p:cNvPr id="1063" name="图片 1062" descr="形状&#10;&#10;描述已自动生成">
            <a:extLst>
              <a:ext uri="{FF2B5EF4-FFF2-40B4-BE49-F238E27FC236}">
                <a16:creationId xmlns:a16="http://schemas.microsoft.com/office/drawing/2014/main" id="{6D966001-D78A-01F3-2411-2DD3B64D8E5E}"/>
              </a:ext>
            </a:extLst>
          </p:cNvPr>
          <p:cNvPicPr>
            <a:picLocks noChangeAspect="1"/>
          </p:cNvPicPr>
          <p:nvPr/>
        </p:nvPicPr>
        <p:blipFill>
          <a:blip r:embed="rId5"/>
          <a:stretch>
            <a:fillRect/>
          </a:stretch>
        </p:blipFill>
        <p:spPr>
          <a:xfrm>
            <a:off x="4709935" y="4137463"/>
            <a:ext cx="1832151" cy="1846244"/>
          </a:xfrm>
          <a:prstGeom prst="rect">
            <a:avLst/>
          </a:prstGeom>
        </p:spPr>
      </p:pic>
      <p:grpSp>
        <p:nvGrpSpPr>
          <p:cNvPr id="9" name="组合 8">
            <a:extLst>
              <a:ext uri="{FF2B5EF4-FFF2-40B4-BE49-F238E27FC236}">
                <a16:creationId xmlns:a16="http://schemas.microsoft.com/office/drawing/2014/main" id="{2FBA4BFC-F5B4-6BD7-B4CE-ACF9823099A9}"/>
              </a:ext>
            </a:extLst>
          </p:cNvPr>
          <p:cNvGrpSpPr/>
          <p:nvPr/>
        </p:nvGrpSpPr>
        <p:grpSpPr>
          <a:xfrm>
            <a:off x="2622564" y="2783731"/>
            <a:ext cx="1066791" cy="725628"/>
            <a:chOff x="-96422" y="2419357"/>
            <a:chExt cx="1066791" cy="725628"/>
          </a:xfrm>
        </p:grpSpPr>
        <p:cxnSp>
          <p:nvCxnSpPr>
            <p:cNvPr id="11" name="直线箭头连接符 6">
              <a:extLst>
                <a:ext uri="{FF2B5EF4-FFF2-40B4-BE49-F238E27FC236}">
                  <a16:creationId xmlns:a16="http://schemas.microsoft.com/office/drawing/2014/main" id="{6F000A17-235A-A3C0-40DD-0B56079EC447}"/>
                </a:ext>
              </a:extLst>
            </p:cNvPr>
            <p:cNvCxnSpPr/>
            <p:nvPr/>
          </p:nvCxnSpPr>
          <p:spPr>
            <a:xfrm>
              <a:off x="-96422" y="3144985"/>
              <a:ext cx="514350" cy="0"/>
            </a:xfrm>
            <a:prstGeom prst="straightConnector1">
              <a:avLst/>
            </a:prstGeom>
            <a:ln w="476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1485B6D2-0B00-7C63-64BA-06EA68E15205}"/>
                </a:ext>
              </a:extLst>
            </p:cNvPr>
            <p:cNvSpPr txBox="1"/>
            <p:nvPr/>
          </p:nvSpPr>
          <p:spPr>
            <a:xfrm>
              <a:off x="-64347" y="2419357"/>
              <a:ext cx="1034716" cy="646331"/>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Program  control</a:t>
              </a:r>
              <a:endParaRPr lang="zh-CN" altLang="en-US" dirty="0">
                <a:latin typeface="Tahoma" panose="020B0604030504040204" pitchFamily="34" charset="0"/>
                <a:cs typeface="Tahoma" panose="020B0604030504040204" pitchFamily="34" charset="0"/>
              </a:endParaRPr>
            </a:p>
          </p:txBody>
        </p:sp>
      </p:grpSp>
      <p:sp>
        <p:nvSpPr>
          <p:cNvPr id="21" name="右大括号 20">
            <a:extLst>
              <a:ext uri="{FF2B5EF4-FFF2-40B4-BE49-F238E27FC236}">
                <a16:creationId xmlns:a16="http://schemas.microsoft.com/office/drawing/2014/main" id="{CE88F17A-9ACB-3ED1-785D-A7EA4F5138B6}"/>
              </a:ext>
            </a:extLst>
          </p:cNvPr>
          <p:cNvSpPr/>
          <p:nvPr/>
        </p:nvSpPr>
        <p:spPr>
          <a:xfrm>
            <a:off x="11003104" y="2167656"/>
            <a:ext cx="340790" cy="89691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137230D3-CDF7-6923-42DD-D35E19179566}"/>
              </a:ext>
            </a:extLst>
          </p:cNvPr>
          <p:cNvSpPr txBox="1"/>
          <p:nvPr/>
        </p:nvSpPr>
        <p:spPr>
          <a:xfrm>
            <a:off x="10238874" y="1946567"/>
            <a:ext cx="2820378" cy="1124988"/>
          </a:xfrm>
          <a:prstGeom prst="rect">
            <a:avLst/>
          </a:prstGeom>
          <a:noFill/>
        </p:spPr>
        <p:txBody>
          <a:bodyPr wrap="square" rtlCol="0">
            <a:spAutoFit/>
          </a:bodyPr>
          <a:lstStyle/>
          <a:p>
            <a:pPr algn="ctr">
              <a:lnSpc>
                <a:spcPct val="150000"/>
              </a:lnSpc>
            </a:pPr>
            <a:r>
              <a:rPr kumimoji="1" lang="en-US" altLang="zh-CN" sz="2400" dirty="0">
                <a:latin typeface="Tahoma" panose="020B0604030504040204" pitchFamily="34" charset="0"/>
                <a:ea typeface="Tahoma" panose="020B0604030504040204" pitchFamily="34" charset="0"/>
                <a:cs typeface="Tahoma" panose="020B0604030504040204" pitchFamily="34" charset="0"/>
              </a:rPr>
              <a:t>Redo</a:t>
            </a:r>
            <a:r>
              <a:rPr kumimoji="1" lang="zh-CN" altLang="en-US" sz="2400" dirty="0">
                <a:latin typeface="Tahoma" panose="020B0604030504040204" pitchFamily="34" charset="0"/>
                <a:ea typeface="Tahoma" panose="020B0604030504040204" pitchFamily="34" charset="0"/>
                <a:cs typeface="Tahoma" panose="020B0604030504040204" pitchFamily="34" charset="0"/>
              </a:rPr>
              <a:t> </a:t>
            </a:r>
            <a:endParaRPr kumimoji="1" lang="en-US" altLang="zh-CN" sz="24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kumimoji="1" lang="en-US" altLang="zh-CN" sz="2400" dirty="0">
                <a:latin typeface="Tahoma" panose="020B0604030504040204" pitchFamily="34" charset="0"/>
                <a:ea typeface="Tahoma" panose="020B0604030504040204" pitchFamily="34" charset="0"/>
                <a:cs typeface="Tahoma" panose="020B0604030504040204" pitchFamily="34" charset="0"/>
              </a:rPr>
              <a:t>Buffer</a:t>
            </a:r>
            <a:endParaRPr kumimoji="1" lang="zh-CN" altLang="en-US" sz="2400" dirty="0">
              <a:latin typeface="Tahoma" panose="020B0604030504040204" pitchFamily="34" charset="0"/>
              <a:cs typeface="Tahoma" panose="020B0604030504040204" pitchFamily="34" charset="0"/>
            </a:endParaRPr>
          </a:p>
        </p:txBody>
      </p:sp>
      <p:grpSp>
        <p:nvGrpSpPr>
          <p:cNvPr id="29" name="组合 28">
            <a:extLst>
              <a:ext uri="{FF2B5EF4-FFF2-40B4-BE49-F238E27FC236}">
                <a16:creationId xmlns:a16="http://schemas.microsoft.com/office/drawing/2014/main" id="{D9AA285E-7471-6285-1C62-E47D12611CFD}"/>
              </a:ext>
            </a:extLst>
          </p:cNvPr>
          <p:cNvGrpSpPr/>
          <p:nvPr/>
        </p:nvGrpSpPr>
        <p:grpSpPr>
          <a:xfrm>
            <a:off x="2620106" y="3357848"/>
            <a:ext cx="1066791" cy="725628"/>
            <a:chOff x="-96422" y="2419357"/>
            <a:chExt cx="1066791" cy="725628"/>
          </a:xfrm>
        </p:grpSpPr>
        <p:cxnSp>
          <p:nvCxnSpPr>
            <p:cNvPr id="30" name="直线箭头连接符 6">
              <a:extLst>
                <a:ext uri="{FF2B5EF4-FFF2-40B4-BE49-F238E27FC236}">
                  <a16:creationId xmlns:a16="http://schemas.microsoft.com/office/drawing/2014/main" id="{B98747CC-F21B-4E04-AD00-5BAEA8336568}"/>
                </a:ext>
              </a:extLst>
            </p:cNvPr>
            <p:cNvCxnSpPr/>
            <p:nvPr/>
          </p:nvCxnSpPr>
          <p:spPr>
            <a:xfrm>
              <a:off x="-96422" y="3144985"/>
              <a:ext cx="514350" cy="0"/>
            </a:xfrm>
            <a:prstGeom prst="straightConnector1">
              <a:avLst/>
            </a:prstGeom>
            <a:ln w="476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4886E19C-F80A-3663-7887-3D8715EEA464}"/>
                </a:ext>
              </a:extLst>
            </p:cNvPr>
            <p:cNvSpPr txBox="1"/>
            <p:nvPr/>
          </p:nvSpPr>
          <p:spPr>
            <a:xfrm>
              <a:off x="-64347" y="2419357"/>
              <a:ext cx="1034716" cy="646331"/>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Program  control</a:t>
              </a:r>
              <a:endParaRPr lang="zh-CN" altLang="en-US" dirty="0">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1507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4"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6"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5"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3.7037E-6 L -0.00156 0.07754 " pathEditMode="relative" rAng="0" ptsTypes="AA">
                                      <p:cBhvr>
                                        <p:cTn id="16" dur="2000" fill="hold"/>
                                        <p:tgtEl>
                                          <p:spTgt spid="9"/>
                                        </p:tgtEl>
                                        <p:attrNameLst>
                                          <p:attrName>ppt_x</p:attrName>
                                          <p:attrName>ppt_y</p:attrName>
                                        </p:attrNameLst>
                                      </p:cBhvr>
                                      <p:rCtr x="-78" y="3866"/>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4" nodeType="clickEffect">
                                  <p:stCondLst>
                                    <p:cond delay="0"/>
                                  </p:stCondLst>
                                  <p:childTnLst>
                                    <p:animMotion origin="layout" path="M -4.58333E-6 -3.33333E-6 L -0.06276 0.2176 " pathEditMode="relative" rAng="0" ptsTypes="AA">
                                      <p:cBhvr>
                                        <p:cTn id="20" dur="2000" fill="hold"/>
                                        <p:tgtEl>
                                          <p:spTgt spid="16"/>
                                        </p:tgtEl>
                                        <p:attrNameLst>
                                          <p:attrName>ppt_x</p:attrName>
                                          <p:attrName>ppt_y</p:attrName>
                                        </p:attrNameLst>
                                      </p:cBhvr>
                                      <p:rCtr x="-3138" y="10880"/>
                                    </p:animMotion>
                                  </p:childTnLst>
                                </p:cTn>
                              </p:par>
                              <p:par>
                                <p:cTn id="21" presetID="1" presetClass="exit" presetSubtype="0" fill="hold" grpId="3"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00156 0.07754 L -4.16667E-6 0.25 " pathEditMode="relative" rAng="0" ptsTypes="AA">
                                      <p:cBhvr>
                                        <p:cTn id="26" dur="2000" fill="hold"/>
                                        <p:tgtEl>
                                          <p:spTgt spid="9"/>
                                        </p:tgtEl>
                                        <p:attrNameLst>
                                          <p:attrName>ppt_x</p:attrName>
                                          <p:attrName>ppt_y</p:attrName>
                                        </p:attrNameLst>
                                      </p:cBhvr>
                                      <p:rCtr x="78" y="8148"/>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3" nodeType="clickEffect">
                                  <p:stCondLst>
                                    <p:cond delay="0"/>
                                  </p:stCondLst>
                                  <p:childTnLst>
                                    <p:anim calcmode="lin" valueType="num">
                                      <p:cBhvr additive="base">
                                        <p:cTn id="34" dur="500"/>
                                        <p:tgtEl>
                                          <p:spTgt spid="17"/>
                                        </p:tgtEl>
                                        <p:attrNameLst>
                                          <p:attrName>ppt_x</p:attrName>
                                        </p:attrNameLst>
                                      </p:cBhvr>
                                      <p:tavLst>
                                        <p:tav tm="0">
                                          <p:val>
                                            <p:strVal val="ppt_x"/>
                                          </p:val>
                                        </p:tav>
                                        <p:tav tm="100000">
                                          <p:val>
                                            <p:strVal val="ppt_x"/>
                                          </p:val>
                                        </p:tav>
                                      </p:tavLst>
                                    </p:anim>
                                    <p:anim calcmode="lin" valueType="num">
                                      <p:cBhvr additive="base">
                                        <p:cTn id="35" dur="500"/>
                                        <p:tgtEl>
                                          <p:spTgt spid="17"/>
                                        </p:tgtEl>
                                        <p:attrNameLst>
                                          <p:attrName>ppt_y</p:attrName>
                                        </p:attrNameLst>
                                      </p:cBhvr>
                                      <p:tavLst>
                                        <p:tav tm="0">
                                          <p:val>
                                            <p:strVal val="ppt_y"/>
                                          </p:val>
                                        </p:tav>
                                        <p:tav tm="100000">
                                          <p:val>
                                            <p:strVal val="1+ppt_h/2"/>
                                          </p:val>
                                        </p:tav>
                                      </p:tavLst>
                                    </p:anim>
                                    <p:set>
                                      <p:cBhvr>
                                        <p:cTn id="36" dur="1" fill="hold">
                                          <p:stCondLst>
                                            <p:cond delay="499"/>
                                          </p:stCondLst>
                                        </p:cTn>
                                        <p:tgtEl>
                                          <p:spTgt spid="1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063"/>
                                        </p:tgtEl>
                                        <p:attrNameLst>
                                          <p:attrName>style.visibility</p:attrName>
                                        </p:attrNameLst>
                                      </p:cBhvr>
                                      <p:to>
                                        <p:strVal val="visible"/>
                                      </p:to>
                                    </p:set>
                                  </p:childTnLst>
                                </p:cTn>
                              </p:par>
                              <p:par>
                                <p:cTn id="39" presetID="1" presetClass="exit" presetSubtype="0" fill="hold" grpId="3"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4"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106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2.5E-6 2.96296E-6 L 0.28008 0.0294 " pathEditMode="relative" rAng="0" ptsTypes="AA">
                                      <p:cBhvr>
                                        <p:cTn id="64" dur="2000" fill="hold"/>
                                        <p:tgtEl>
                                          <p:spTgt spid="52"/>
                                        </p:tgtEl>
                                        <p:attrNameLst>
                                          <p:attrName>ppt_x</p:attrName>
                                          <p:attrName>ppt_y</p:attrName>
                                        </p:attrNameLst>
                                      </p:cBhvr>
                                      <p:rCtr x="13997" y="1458"/>
                                    </p:animMotion>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02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1" nodeType="clickEffect">
                                  <p:stCondLst>
                                    <p:cond delay="0"/>
                                  </p:stCondLst>
                                  <p:childTnLst>
                                    <p:animMotion origin="layout" path="M 2.29167E-6 -1.85185E-6 L -0.07188 0.22523 " pathEditMode="relative" rAng="0" ptsTypes="AA">
                                      <p:cBhvr>
                                        <p:cTn id="76" dur="2000" fill="hold"/>
                                        <p:tgtEl>
                                          <p:spTgt spid="51"/>
                                        </p:tgtEl>
                                        <p:attrNameLst>
                                          <p:attrName>ppt_x</p:attrName>
                                          <p:attrName>ppt_y</p:attrName>
                                        </p:attrNameLst>
                                      </p:cBhvr>
                                      <p:rCtr x="-3594" y="11250"/>
                                    </p:animMotion>
                                  </p:childTnLst>
                                </p:cTn>
                              </p:par>
                              <p:par>
                                <p:cTn id="77" presetID="1" presetClass="exit"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grpId="2" nodeType="clickEffect">
                                  <p:stCondLst>
                                    <p:cond delay="0"/>
                                  </p:stCondLst>
                                  <p:childTnLst>
                                    <p:animMotion origin="layout" path="M 0.28008 0.0294 L 0.32279 0.18264 " pathEditMode="relative" rAng="0" ptsTypes="AA">
                                      <p:cBhvr>
                                        <p:cTn id="82" dur="2000" fill="hold"/>
                                        <p:tgtEl>
                                          <p:spTgt spid="52"/>
                                        </p:tgtEl>
                                        <p:attrNameLst>
                                          <p:attrName>ppt_x</p:attrName>
                                          <p:attrName>ppt_y</p:attrName>
                                        </p:attrNameLst>
                                      </p:cBhvr>
                                      <p:rCtr x="2135" y="7662"/>
                                    </p:animMotion>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0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 grpId="0" animBg="1"/>
      <p:bldP spid="1048" grpId="1" animBg="1"/>
      <p:bldP spid="20" grpId="1" animBg="1"/>
      <p:bldP spid="20" grpId="3" animBg="1"/>
      <p:bldP spid="20" grpId="4" animBg="1"/>
      <p:bldP spid="20" grpId="6" animBg="1"/>
      <p:bldP spid="17" grpId="3" animBg="1"/>
      <p:bldP spid="17" grpId="4" animBg="1"/>
      <p:bldP spid="51" grpId="0" animBg="1"/>
      <p:bldP spid="51" grpId="1" animBg="1"/>
      <p:bldP spid="52" grpId="0" animBg="1"/>
      <p:bldP spid="52" grpId="1" animBg="1"/>
      <p:bldP spid="52" grpId="2" animBg="1"/>
      <p:bldP spid="54" grpId="0"/>
      <p:bldP spid="16" grpId="3" animBg="1"/>
      <p:bldP spid="16" grpId="4" animBg="1"/>
      <p:bldP spid="16" grpId="5"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1E80A282-12AD-322B-F4D4-A54C7B0BA07C}"/>
              </a:ext>
            </a:extLst>
          </p:cNvPr>
          <p:cNvGrpSpPr/>
          <p:nvPr/>
        </p:nvGrpSpPr>
        <p:grpSpPr>
          <a:xfrm>
            <a:off x="8193986" y="2651980"/>
            <a:ext cx="2820380" cy="911996"/>
            <a:chOff x="8153400" y="1410752"/>
            <a:chExt cx="2820380" cy="911996"/>
          </a:xfrm>
        </p:grpSpPr>
        <p:sp>
          <p:nvSpPr>
            <p:cNvPr id="7" name="矩形 6">
              <a:extLst>
                <a:ext uri="{FF2B5EF4-FFF2-40B4-BE49-F238E27FC236}">
                  <a16:creationId xmlns:a16="http://schemas.microsoft.com/office/drawing/2014/main" id="{C7011A31-009E-4D90-8F34-F376E3EB4B18}"/>
                </a:ext>
              </a:extLst>
            </p:cNvPr>
            <p:cNvSpPr/>
            <p:nvPr/>
          </p:nvSpPr>
          <p:spPr>
            <a:xfrm>
              <a:off x="8153400" y="1410752"/>
              <a:ext cx="2820380" cy="461665"/>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endParaRPr lang="en-US" altLang="zh-CN" dirty="0"/>
            </a:p>
            <a:p>
              <a:pPr algn="ct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矩形 24">
              <a:extLst>
                <a:ext uri="{FF2B5EF4-FFF2-40B4-BE49-F238E27FC236}">
                  <a16:creationId xmlns:a16="http://schemas.microsoft.com/office/drawing/2014/main" id="{8CA45337-D2AA-78AB-13AD-8846AD9915E7}"/>
                </a:ext>
              </a:extLst>
            </p:cNvPr>
            <p:cNvSpPr/>
            <p:nvPr/>
          </p:nvSpPr>
          <p:spPr>
            <a:xfrm>
              <a:off x="8153400" y="1861083"/>
              <a:ext cx="2820380" cy="461665"/>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 name="矩形 3">
            <a:extLst>
              <a:ext uri="{FF2B5EF4-FFF2-40B4-BE49-F238E27FC236}">
                <a16:creationId xmlns:a16="http://schemas.microsoft.com/office/drawing/2014/main" id="{BB90F840-809D-7AA3-7F89-7B8E62F10B9D}"/>
              </a:ext>
            </a:extLst>
          </p:cNvPr>
          <p:cNvSpPr/>
          <p:nvPr/>
        </p:nvSpPr>
        <p:spPr>
          <a:xfrm>
            <a:off x="661717" y="2514200"/>
            <a:ext cx="2470484" cy="2989073"/>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r1 = Load </a:t>
            </a:r>
            <a:r>
              <a:rPr lang="en-US" altLang="zh-CN" sz="2000" dirty="0">
                <a:solidFill>
                  <a:srgbClr val="00BEF0"/>
                </a:solidFill>
                <a:latin typeface="Tahoma" panose="020B0604030504040204" pitchFamily="34" charset="0"/>
                <a:ea typeface="Tahoma" panose="020B0604030504040204" pitchFamily="34" charset="0"/>
                <a:cs typeface="Tahoma" panose="020B0604030504040204" pitchFamily="34" charset="0"/>
              </a:rPr>
              <a:t>[m1]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r1 = r1 + 1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r1, </a:t>
            </a:r>
            <a:r>
              <a:rPr lang="en-US" altLang="zh-CN" sz="2000" dirty="0">
                <a:solidFill>
                  <a:srgbClr val="00B0F0"/>
                </a:solidFill>
                <a:latin typeface="Tahoma" panose="020B0604030504040204" pitchFamily="34" charset="0"/>
                <a:ea typeface="Tahoma" panose="020B0604030504040204" pitchFamily="34" charset="0"/>
                <a:cs typeface="Tahoma" panose="020B0604030504040204" pitchFamily="34" charset="0"/>
              </a:rPr>
              <a:t>[m1]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r2 = Load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[m2]</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r2 = r2 + 1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r2,</a:t>
            </a:r>
            <a:r>
              <a:rPr lang="en-US" altLang="zh-CN" sz="2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[m2]</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endParaRPr lang="en-US" altLang="zh-CN" sz="2000" dirty="0">
              <a:solidFill>
                <a:schemeClr val="tx1"/>
              </a:solidFill>
              <a:latin typeface="Consolas" panose="020B0609020204030204" pitchFamily="49" charset="0"/>
              <a:ea typeface="Calibri" panose="020F0502020204030204" pitchFamily="34" charset="0"/>
              <a:cs typeface="Calibri" panose="020F0502020204030204" pitchFamily="34" charset="0"/>
            </a:endParaRPr>
          </a:p>
        </p:txBody>
      </p:sp>
      <p:sp>
        <p:nvSpPr>
          <p:cNvPr id="15" name="矩形 14">
            <a:extLst>
              <a:ext uri="{FF2B5EF4-FFF2-40B4-BE49-F238E27FC236}">
                <a16:creationId xmlns:a16="http://schemas.microsoft.com/office/drawing/2014/main" id="{AC93754E-4CAD-C886-FB23-5E53DC1284AC}"/>
              </a:ext>
            </a:extLst>
          </p:cNvPr>
          <p:cNvSpPr/>
          <p:nvPr/>
        </p:nvSpPr>
        <p:spPr>
          <a:xfrm>
            <a:off x="8193986" y="2657531"/>
            <a:ext cx="2820380" cy="462982"/>
          </a:xfrm>
          <a:prstGeom prst="rect">
            <a:avLst/>
          </a:prstGeom>
          <a:solidFill>
            <a:srgbClr val="81CA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EBE07C6-35F1-3523-0228-B6964AD58296}"/>
              </a:ext>
            </a:extLst>
          </p:cNvPr>
          <p:cNvSpPr>
            <a:spLocks noGrp="1"/>
          </p:cNvSpPr>
          <p:nvPr>
            <p:ph type="title"/>
          </p:nvPr>
        </p:nvSpPr>
        <p:spPr>
          <a:xfrm>
            <a:off x="42468" y="138712"/>
            <a:ext cx="12398925" cy="694117"/>
          </a:xfrm>
        </p:spPr>
        <p:txBody>
          <a:bodyPr>
            <a:noAutofit/>
          </a:bodyPr>
          <a:lstStyle/>
          <a:p>
            <a:r>
              <a:rPr lang="en-US" altLang="zh-CN" dirty="0">
                <a:solidFill>
                  <a:srgbClr val="2F2FD7"/>
                </a:solidFill>
              </a:rPr>
              <a:t>Failure Recovery (Case 1) </a:t>
            </a:r>
            <a:endParaRPr lang="zh-CN" altLang="en-US" dirty="0">
              <a:solidFill>
                <a:srgbClr val="2F2FD7"/>
              </a:solidFill>
            </a:endParaRPr>
          </a:p>
        </p:txBody>
      </p:sp>
      <p:sp>
        <p:nvSpPr>
          <p:cNvPr id="5" name="页脚占位符 4">
            <a:extLst>
              <a:ext uri="{FF2B5EF4-FFF2-40B4-BE49-F238E27FC236}">
                <a16:creationId xmlns:a16="http://schemas.microsoft.com/office/drawing/2014/main" id="{8E74AE9C-9E3B-4392-BE49-845EA0AE0E92}"/>
              </a:ext>
            </a:extLst>
          </p:cNvPr>
          <p:cNvSpPr>
            <a:spLocks noGrp="1"/>
          </p:cNvSpPr>
          <p:nvPr>
            <p:ph type="ftr" sz="quarter" idx="11"/>
          </p:nvPr>
        </p:nvSpPr>
        <p:spPr/>
        <p:txBody>
          <a:bodyPr/>
          <a:lstStyle/>
          <a:p>
            <a:r>
              <a:rPr lang="en-US"/>
              <a:t>56th IEEE/ACM International Symposium on Microarchitecture</a:t>
            </a:r>
            <a:endParaRPr lang="en-US" dirty="0"/>
          </a:p>
        </p:txBody>
      </p:sp>
      <p:sp>
        <p:nvSpPr>
          <p:cNvPr id="6" name="灯片编号占位符 5">
            <a:extLst>
              <a:ext uri="{FF2B5EF4-FFF2-40B4-BE49-F238E27FC236}">
                <a16:creationId xmlns:a16="http://schemas.microsoft.com/office/drawing/2014/main" id="{88E4D697-143E-DB30-2649-EB7D6E099EC2}"/>
              </a:ext>
            </a:extLst>
          </p:cNvPr>
          <p:cNvSpPr>
            <a:spLocks noGrp="1"/>
          </p:cNvSpPr>
          <p:nvPr>
            <p:ph type="sldNum" sz="quarter" idx="12"/>
          </p:nvPr>
        </p:nvSpPr>
        <p:spPr/>
        <p:txBody>
          <a:bodyPr/>
          <a:lstStyle/>
          <a:p>
            <a:fld id="{BEF5F9A7-FFD9-4159-A58F-AE73538ED447}" type="slidenum">
              <a:rPr lang="en-US" smtClean="0"/>
              <a:pPr/>
              <a:t>19</a:t>
            </a:fld>
            <a:endParaRPr lang="en-US"/>
          </a:p>
        </p:txBody>
      </p:sp>
      <p:sp>
        <p:nvSpPr>
          <p:cNvPr id="8" name="Rectangle 16">
            <a:extLst>
              <a:ext uri="{FF2B5EF4-FFF2-40B4-BE49-F238E27FC236}">
                <a16:creationId xmlns:a16="http://schemas.microsoft.com/office/drawing/2014/main" id="{CEB29DCC-BFD2-6E01-330A-EFCEAAD2BFD9}"/>
              </a:ext>
            </a:extLst>
          </p:cNvPr>
          <p:cNvSpPr/>
          <p:nvPr/>
        </p:nvSpPr>
        <p:spPr>
          <a:xfrm>
            <a:off x="4560562" y="3116598"/>
            <a:ext cx="2542768" cy="1662546"/>
          </a:xfrm>
          <a:prstGeom prst="rect">
            <a:avLst/>
          </a:prstGeom>
          <a:solidFill>
            <a:srgbClr val="F5E3A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400" dirty="0">
              <a:latin typeface="Calibri" panose="020F0502020204030204" pitchFamily="34" charset="0"/>
              <a:ea typeface="Calibri" panose="020F0502020204030204" pitchFamily="34" charset="0"/>
              <a:cs typeface="Calibri" panose="020F0502020204030204" pitchFamily="34" charset="0"/>
            </a:endParaRPr>
          </a:p>
          <a:p>
            <a:pPr algn="ctr"/>
            <a:r>
              <a:rPr lang="en-US" sz="4800" dirty="0">
                <a:latin typeface="Tahoma" panose="020B0604030504040204" pitchFamily="34" charset="0"/>
                <a:ea typeface="Tahoma" panose="020B0604030504040204" pitchFamily="34" charset="0"/>
                <a:cs typeface="Tahoma" panose="020B0604030504040204" pitchFamily="34" charset="0"/>
              </a:rPr>
              <a:t>Cache</a:t>
            </a:r>
          </a:p>
        </p:txBody>
      </p:sp>
      <p:sp>
        <p:nvSpPr>
          <p:cNvPr id="10" name="矩形 9">
            <a:extLst>
              <a:ext uri="{FF2B5EF4-FFF2-40B4-BE49-F238E27FC236}">
                <a16:creationId xmlns:a16="http://schemas.microsoft.com/office/drawing/2014/main" id="{79E7497D-60A9-65A1-57A3-62557C8E0254}"/>
              </a:ext>
            </a:extLst>
          </p:cNvPr>
          <p:cNvSpPr/>
          <p:nvPr/>
        </p:nvSpPr>
        <p:spPr>
          <a:xfrm>
            <a:off x="8193986" y="3563976"/>
            <a:ext cx="2820378" cy="1731818"/>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4400" dirty="0">
                <a:solidFill>
                  <a:schemeClr val="tx1"/>
                </a:solidFill>
                <a:latin typeface="Tahoma" panose="020B0604030504040204" pitchFamily="34" charset="0"/>
                <a:ea typeface="Tahoma" panose="020B0604030504040204" pitchFamily="34" charset="0"/>
                <a:cs typeface="Tahoma" panose="020B0604030504040204" pitchFamily="34" charset="0"/>
              </a:rPr>
              <a:t>NVM</a:t>
            </a:r>
            <a:endParaRPr lang="zh-CN" altLang="en-US" sz="4400" dirty="0">
              <a:solidFill>
                <a:schemeClr val="tx1"/>
              </a:solidFill>
              <a:latin typeface="Tahoma" panose="020B0604030504040204" pitchFamily="34" charset="0"/>
              <a:cs typeface="Tahoma" panose="020B0604030504040204" pitchFamily="34" charset="0"/>
            </a:endParaRPr>
          </a:p>
        </p:txBody>
      </p:sp>
      <p:sp>
        <p:nvSpPr>
          <p:cNvPr id="16" name="笑脸 15">
            <a:extLst>
              <a:ext uri="{FF2B5EF4-FFF2-40B4-BE49-F238E27FC236}">
                <a16:creationId xmlns:a16="http://schemas.microsoft.com/office/drawing/2014/main" id="{1C787E18-4231-2E57-F85F-76E1ED8B6010}"/>
              </a:ext>
            </a:extLst>
          </p:cNvPr>
          <p:cNvSpPr/>
          <p:nvPr/>
        </p:nvSpPr>
        <p:spPr>
          <a:xfrm>
            <a:off x="7091721" y="1680334"/>
            <a:ext cx="936942" cy="897387"/>
          </a:xfrm>
          <a:prstGeom prst="smileyFace">
            <a:avLst/>
          </a:prstGeom>
          <a:noFill/>
          <a:ln w="412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00B050"/>
              </a:solidFill>
              <a:latin typeface="Calibri" panose="020F0502020204030204" pitchFamily="34" charset="0"/>
              <a:cs typeface="Calibri" panose="020F0502020204030204" pitchFamily="34" charset="0"/>
            </a:endParaRPr>
          </a:p>
        </p:txBody>
      </p:sp>
      <p:sp>
        <p:nvSpPr>
          <p:cNvPr id="17" name="文本框 16">
            <a:extLst>
              <a:ext uri="{FF2B5EF4-FFF2-40B4-BE49-F238E27FC236}">
                <a16:creationId xmlns:a16="http://schemas.microsoft.com/office/drawing/2014/main" id="{F37E3C78-E757-FDDA-B304-3D9C28CCC61C}"/>
              </a:ext>
            </a:extLst>
          </p:cNvPr>
          <p:cNvSpPr txBox="1"/>
          <p:nvPr/>
        </p:nvSpPr>
        <p:spPr>
          <a:xfrm>
            <a:off x="4462372" y="1506473"/>
            <a:ext cx="2739148" cy="1323439"/>
          </a:xfrm>
          <a:prstGeom prst="rect">
            <a:avLst/>
          </a:prstGeom>
          <a:noFill/>
        </p:spPr>
        <p:txBody>
          <a:bodyPr wrap="square" rtlCol="0">
            <a:spAutoFit/>
          </a:bodyPr>
          <a:lstStyle/>
          <a:p>
            <a:pPr algn="ctr"/>
            <a:r>
              <a:rPr kumimoji="1" lang="en-US" altLang="zh-CN" sz="4000" b="1" dirty="0">
                <a:solidFill>
                  <a:srgbClr val="92D050"/>
                </a:solidFill>
                <a:latin typeface="Calibri" panose="020F0502020204030204" pitchFamily="34" charset="0"/>
                <a:ea typeface="Calibri" panose="020F0502020204030204" pitchFamily="34" charset="0"/>
                <a:cs typeface="Calibri" panose="020F0502020204030204" pitchFamily="34" charset="0"/>
              </a:rPr>
              <a:t>Correct</a:t>
            </a:r>
            <a:r>
              <a:rPr kumimoji="1" lang="zh-CN" altLang="en-US" sz="4000" b="1" dirty="0">
                <a:solidFill>
                  <a:srgbClr val="92D050"/>
                </a:solidFill>
                <a:latin typeface="Calibri" panose="020F0502020204030204" pitchFamily="34" charset="0"/>
                <a:cs typeface="Calibri" panose="020F0502020204030204" pitchFamily="34" charset="0"/>
              </a:rPr>
              <a:t> </a:t>
            </a:r>
            <a:r>
              <a:rPr kumimoji="1" lang="en-US" altLang="zh-CN" sz="4000" b="1" dirty="0">
                <a:solidFill>
                  <a:srgbClr val="92D050"/>
                </a:solidFill>
                <a:latin typeface="Calibri" panose="020F0502020204030204" pitchFamily="34" charset="0"/>
                <a:ea typeface="Calibri" panose="020F0502020204030204" pitchFamily="34" charset="0"/>
                <a:cs typeface="Calibri" panose="020F0502020204030204" pitchFamily="34" charset="0"/>
              </a:rPr>
              <a:t>Recovery!</a:t>
            </a:r>
            <a:endParaRPr kumimoji="1" lang="zh-CN" altLang="en-US" sz="4000" b="1" dirty="0">
              <a:solidFill>
                <a:srgbClr val="92D050"/>
              </a:solidFill>
              <a:latin typeface="Calibri" panose="020F0502020204030204" pitchFamily="34" charset="0"/>
              <a:cs typeface="Calibri" panose="020F0502020204030204" pitchFamily="34" charset="0"/>
            </a:endParaRPr>
          </a:p>
        </p:txBody>
      </p:sp>
      <p:pic>
        <p:nvPicPr>
          <p:cNvPr id="18" name="Picture 2" descr="Image result for power outage">
            <a:extLst>
              <a:ext uri="{FF2B5EF4-FFF2-40B4-BE49-F238E27FC236}">
                <a16:creationId xmlns:a16="http://schemas.microsoft.com/office/drawing/2014/main" id="{EACA80AC-913B-CDCE-DDBF-5E79EC021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659" y="5120044"/>
            <a:ext cx="789976" cy="709241"/>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文本框 18">
            <a:extLst>
              <a:ext uri="{FF2B5EF4-FFF2-40B4-BE49-F238E27FC236}">
                <a16:creationId xmlns:a16="http://schemas.microsoft.com/office/drawing/2014/main" id="{E3CB0DE2-BDCD-0798-215E-0C4BAB837F88}"/>
              </a:ext>
            </a:extLst>
          </p:cNvPr>
          <p:cNvSpPr txBox="1"/>
          <p:nvPr/>
        </p:nvSpPr>
        <p:spPr>
          <a:xfrm>
            <a:off x="251848" y="1530919"/>
            <a:ext cx="3483451" cy="400110"/>
          </a:xfrm>
          <a:prstGeom prst="rect">
            <a:avLst/>
          </a:prstGeom>
          <a:noFill/>
        </p:spPr>
        <p:txBody>
          <a:bodyPr wrap="square" rtlCol="0">
            <a:spAutoFit/>
          </a:bodyPr>
          <a:lstStyle/>
          <a:p>
            <a:pPr algn="ctr"/>
            <a:r>
              <a:rPr lang="en-US" altLang="zh-CN" sz="2000" dirty="0">
                <a:latin typeface="Tahoma" panose="020B0604030504040204" pitchFamily="34" charset="0"/>
                <a:ea typeface="Tahoma" panose="020B0604030504040204" pitchFamily="34" charset="0"/>
                <a:cs typeface="Tahoma" panose="020B0604030504040204" pitchFamily="34" charset="0"/>
              </a:rPr>
              <a:t>Initial: [m1] = 0, [m2] = 1</a:t>
            </a:r>
          </a:p>
        </p:txBody>
      </p:sp>
      <p:sp>
        <p:nvSpPr>
          <p:cNvPr id="20" name="文本框 19">
            <a:extLst>
              <a:ext uri="{FF2B5EF4-FFF2-40B4-BE49-F238E27FC236}">
                <a16:creationId xmlns:a16="http://schemas.microsoft.com/office/drawing/2014/main" id="{6D9E6A09-180F-103D-32CA-F8F4ADB40AC7}"/>
              </a:ext>
            </a:extLst>
          </p:cNvPr>
          <p:cNvSpPr txBox="1"/>
          <p:nvPr/>
        </p:nvSpPr>
        <p:spPr>
          <a:xfrm>
            <a:off x="544511" y="1917771"/>
            <a:ext cx="2739148" cy="707886"/>
          </a:xfrm>
          <a:prstGeom prst="rect">
            <a:avLst/>
          </a:prstGeom>
          <a:noFill/>
        </p:spPr>
        <p:txBody>
          <a:bodyPr wrap="square" rtlCol="0">
            <a:spAutoFit/>
          </a:bodyPr>
          <a:lstStyle/>
          <a:p>
            <a:r>
              <a:rPr lang="en-US" altLang="zh-CN" sz="2000" dirty="0">
                <a:latin typeface="Tahoma" panose="020B0604030504040204" pitchFamily="34" charset="0"/>
                <a:ea typeface="Tahoma" panose="020B0604030504040204" pitchFamily="34" charset="0"/>
                <a:cs typeface="Tahoma" panose="020B0604030504040204" pitchFamily="34" charset="0"/>
              </a:rPr>
              <a:t>After reboot: [m1] = 0</a:t>
            </a:r>
            <a:endParaRPr lang="zh-CN" altLang="en-US" sz="2000" dirty="0">
              <a:latin typeface="Tahoma" panose="020B0604030504040204" pitchFamily="34" charset="0"/>
              <a:cs typeface="Tahoma" panose="020B0604030504040204" pitchFamily="34" charset="0"/>
            </a:endParaRPr>
          </a:p>
          <a:p>
            <a:endParaRPr lang="zh-CN" altLang="en-US" sz="2000" dirty="0">
              <a:latin typeface="Calibri" panose="020F0502020204030204" pitchFamily="34" charset="0"/>
              <a:cs typeface="Calibri" panose="020F0502020204030204" pitchFamily="34" charset="0"/>
            </a:endParaRPr>
          </a:p>
        </p:txBody>
      </p:sp>
      <p:sp>
        <p:nvSpPr>
          <p:cNvPr id="22" name="矩形 21">
            <a:extLst>
              <a:ext uri="{FF2B5EF4-FFF2-40B4-BE49-F238E27FC236}">
                <a16:creationId xmlns:a16="http://schemas.microsoft.com/office/drawing/2014/main" id="{E2993D85-F075-4593-210D-2E137F8D40AF}"/>
              </a:ext>
            </a:extLst>
          </p:cNvPr>
          <p:cNvSpPr/>
          <p:nvPr/>
        </p:nvSpPr>
        <p:spPr>
          <a:xfrm>
            <a:off x="9876458" y="4789176"/>
            <a:ext cx="1090655" cy="475939"/>
          </a:xfrm>
          <a:prstGeom prst="rect">
            <a:avLst/>
          </a:prstGeom>
          <a:solidFill>
            <a:srgbClr val="FFF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[m2 ]= 1 </a:t>
            </a:r>
            <a:endParaRPr lang="zh-CN" altLang="en-US" sz="2000" dirty="0">
              <a:solidFill>
                <a:srgbClr val="FF0000"/>
              </a:solidFill>
              <a:latin typeface="Calibri" panose="020F0502020204030204" pitchFamily="34" charset="0"/>
              <a:cs typeface="Calibri" panose="020F0502020204030204" pitchFamily="34" charset="0"/>
            </a:endParaRPr>
          </a:p>
        </p:txBody>
      </p:sp>
      <p:pic>
        <p:nvPicPr>
          <p:cNvPr id="59" name="Picture 2" descr="Image result for power">
            <a:extLst>
              <a:ext uri="{FF2B5EF4-FFF2-40B4-BE49-F238E27FC236}">
                <a16:creationId xmlns:a16="http://schemas.microsoft.com/office/drawing/2014/main" id="{3E5DFB1B-B266-E0BB-81A5-6A6A8B55EE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8128" y="1207132"/>
            <a:ext cx="1377613" cy="1292157"/>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矩形 20">
            <a:extLst>
              <a:ext uri="{FF2B5EF4-FFF2-40B4-BE49-F238E27FC236}">
                <a16:creationId xmlns:a16="http://schemas.microsoft.com/office/drawing/2014/main" id="{939F456F-D81E-96C0-D4CC-28E0E08DB62F}"/>
              </a:ext>
            </a:extLst>
          </p:cNvPr>
          <p:cNvSpPr/>
          <p:nvPr/>
        </p:nvSpPr>
        <p:spPr>
          <a:xfrm>
            <a:off x="9876457" y="3709901"/>
            <a:ext cx="1090655" cy="475939"/>
          </a:xfrm>
          <a:prstGeom prst="rect">
            <a:avLst/>
          </a:prstGeom>
          <a:solidFill>
            <a:srgbClr val="FFF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BEF0"/>
                </a:solidFill>
                <a:latin typeface="Calibri" panose="020F0502020204030204" pitchFamily="34" charset="0"/>
                <a:ea typeface="Calibri" panose="020F0502020204030204" pitchFamily="34" charset="0"/>
                <a:cs typeface="Calibri" panose="020F0502020204030204" pitchFamily="34" charset="0"/>
              </a:rPr>
              <a:t>[m1 ]= 0</a:t>
            </a:r>
            <a:endParaRPr lang="zh-CN" altLang="en-US" sz="2000" dirty="0">
              <a:solidFill>
                <a:srgbClr val="00BEF0"/>
              </a:solidFill>
              <a:latin typeface="Calibri" panose="020F0502020204030204" pitchFamily="34" charset="0"/>
              <a:cs typeface="Calibri" panose="020F0502020204030204" pitchFamily="34" charset="0"/>
            </a:endParaRPr>
          </a:p>
        </p:txBody>
      </p:sp>
      <p:sp>
        <p:nvSpPr>
          <p:cNvPr id="9" name="矩形 8">
            <a:extLst>
              <a:ext uri="{FF2B5EF4-FFF2-40B4-BE49-F238E27FC236}">
                <a16:creationId xmlns:a16="http://schemas.microsoft.com/office/drawing/2014/main" id="{64AEBA1D-351F-1C1C-C160-7936C586B327}"/>
              </a:ext>
            </a:extLst>
          </p:cNvPr>
          <p:cNvSpPr/>
          <p:nvPr/>
        </p:nvSpPr>
        <p:spPr>
          <a:xfrm>
            <a:off x="648198" y="2398034"/>
            <a:ext cx="2484001" cy="12768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highlight>
                <a:srgbClr val="FFFF00"/>
              </a:highlight>
            </a:endParaRPr>
          </a:p>
        </p:txBody>
      </p:sp>
      <p:sp>
        <p:nvSpPr>
          <p:cNvPr id="12" name="矩形 11">
            <a:extLst>
              <a:ext uri="{FF2B5EF4-FFF2-40B4-BE49-F238E27FC236}">
                <a16:creationId xmlns:a16="http://schemas.microsoft.com/office/drawing/2014/main" id="{131399AC-1D61-5855-53FD-0AAF5B49BD1B}"/>
              </a:ext>
            </a:extLst>
          </p:cNvPr>
          <p:cNvSpPr/>
          <p:nvPr/>
        </p:nvSpPr>
        <p:spPr>
          <a:xfrm>
            <a:off x="9004477" y="2698336"/>
            <a:ext cx="1199396" cy="342457"/>
          </a:xfrm>
          <a:prstGeom prst="rect">
            <a:avLst/>
          </a:prstGeom>
          <a:solidFill>
            <a:srgbClr val="78C7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[m1] = 1 </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3" name="矩形 12">
            <a:extLst>
              <a:ext uri="{FF2B5EF4-FFF2-40B4-BE49-F238E27FC236}">
                <a16:creationId xmlns:a16="http://schemas.microsoft.com/office/drawing/2014/main" id="{F70106C6-2443-221F-3E12-23A655E4E5CC}"/>
              </a:ext>
            </a:extLst>
          </p:cNvPr>
          <p:cNvSpPr/>
          <p:nvPr/>
        </p:nvSpPr>
        <p:spPr>
          <a:xfrm>
            <a:off x="5879432" y="3221519"/>
            <a:ext cx="1091723" cy="488381"/>
          </a:xfrm>
          <a:prstGeom prst="rect">
            <a:avLst/>
          </a:prstGeom>
          <a:solidFill>
            <a:srgbClr val="78C7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[m2] = 2</a:t>
            </a:r>
            <a:endParaRPr lang="zh-CN" altLang="en-US" sz="2000" dirty="0">
              <a:solidFill>
                <a:srgbClr val="FF0000"/>
              </a:solidFill>
              <a:latin typeface="Calibri" panose="020F0502020204030204" pitchFamily="34" charset="0"/>
              <a:cs typeface="Calibri" panose="020F0502020204030204" pitchFamily="34" charset="0"/>
            </a:endParaRPr>
          </a:p>
        </p:txBody>
      </p:sp>
      <p:cxnSp>
        <p:nvCxnSpPr>
          <p:cNvPr id="30" name="直接箭头连接符 29">
            <a:extLst>
              <a:ext uri="{FF2B5EF4-FFF2-40B4-BE49-F238E27FC236}">
                <a16:creationId xmlns:a16="http://schemas.microsoft.com/office/drawing/2014/main" id="{F4E38795-E2E3-8291-9CD3-F6103B35F08D}"/>
              </a:ext>
            </a:extLst>
          </p:cNvPr>
          <p:cNvCxnSpPr>
            <a:cxnSpLocks/>
          </p:cNvCxnSpPr>
          <p:nvPr/>
        </p:nvCxnSpPr>
        <p:spPr>
          <a:xfrm>
            <a:off x="6698441" y="587160"/>
            <a:ext cx="5084485" cy="11992"/>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7251DFF1-9E8F-0B24-7833-B0DA04E939D0}"/>
              </a:ext>
            </a:extLst>
          </p:cNvPr>
          <p:cNvSpPr txBox="1"/>
          <p:nvPr/>
        </p:nvSpPr>
        <p:spPr>
          <a:xfrm>
            <a:off x="10405741" y="689929"/>
            <a:ext cx="2330116" cy="369332"/>
          </a:xfrm>
          <a:prstGeom prst="rect">
            <a:avLst/>
          </a:prstGeom>
          <a:noFill/>
        </p:spPr>
        <p:txBody>
          <a:bodyPr wrap="square" rtlCol="0">
            <a:spAutoFit/>
          </a:bodyPr>
          <a:lstStyle/>
          <a:p>
            <a:pPr algn="ctr"/>
            <a:r>
              <a:rPr lang="en-US" altLang="zh-CN" b="1" dirty="0">
                <a:latin typeface="Tahoma" panose="020B0604030504040204" pitchFamily="34" charset="0"/>
                <a:ea typeface="Tahoma" panose="020B0604030504040204" pitchFamily="34" charset="0"/>
                <a:cs typeface="Tahoma" panose="020B0604030504040204" pitchFamily="34" charset="0"/>
              </a:rPr>
              <a:t>Timeline</a:t>
            </a:r>
            <a:endParaRPr lang="zh-CN" altLang="en-US" b="1" dirty="0">
              <a:latin typeface="Tahoma" panose="020B0604030504040204" pitchFamily="34" charset="0"/>
              <a:cs typeface="Tahoma" panose="020B0604030504040204" pitchFamily="34" charset="0"/>
            </a:endParaRPr>
          </a:p>
        </p:txBody>
      </p:sp>
      <p:sp>
        <p:nvSpPr>
          <p:cNvPr id="32" name="矩形 31">
            <a:extLst>
              <a:ext uri="{FF2B5EF4-FFF2-40B4-BE49-F238E27FC236}">
                <a16:creationId xmlns:a16="http://schemas.microsoft.com/office/drawing/2014/main" id="{2BBF6656-ECB6-6CE2-EA74-BF118A55AC79}"/>
              </a:ext>
            </a:extLst>
          </p:cNvPr>
          <p:cNvSpPr/>
          <p:nvPr/>
        </p:nvSpPr>
        <p:spPr>
          <a:xfrm>
            <a:off x="6928805" y="232612"/>
            <a:ext cx="3053395" cy="355696"/>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zh-CN" dirty="0">
                <a:latin typeface="Consolas" panose="020B0609020204030204" pitchFamily="49" charset="0"/>
              </a:rPr>
              <a:t>    Region execution</a:t>
            </a:r>
            <a:endParaRPr kumimoji="1" lang="zh-CN" altLang="en-US" dirty="0">
              <a:latin typeface="Consolas" panose="020B0609020204030204" pitchFamily="49" charset="0"/>
            </a:endParaRPr>
          </a:p>
        </p:txBody>
      </p:sp>
      <p:sp>
        <p:nvSpPr>
          <p:cNvPr id="37" name="矩形 36">
            <a:extLst>
              <a:ext uri="{FF2B5EF4-FFF2-40B4-BE49-F238E27FC236}">
                <a16:creationId xmlns:a16="http://schemas.microsoft.com/office/drawing/2014/main" id="{923B39F0-5FC0-AD6D-FB0A-47CEE66DCB82}"/>
              </a:ext>
            </a:extLst>
          </p:cNvPr>
          <p:cNvSpPr/>
          <p:nvPr/>
        </p:nvSpPr>
        <p:spPr>
          <a:xfrm>
            <a:off x="9982200" y="231464"/>
            <a:ext cx="1118834" cy="355696"/>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zh-CN" dirty="0">
                <a:latin typeface="Consolas" panose="020B0609020204030204" pitchFamily="49" charset="0"/>
              </a:rPr>
              <a:t>commit</a:t>
            </a:r>
            <a:endParaRPr kumimoji="1" lang="zh-CN" altLang="en-US" dirty="0">
              <a:latin typeface="Consolas" panose="020B0609020204030204" pitchFamily="49" charset="0"/>
            </a:endParaRPr>
          </a:p>
        </p:txBody>
      </p:sp>
      <p:cxnSp>
        <p:nvCxnSpPr>
          <p:cNvPr id="41" name="直接箭头连接符 40">
            <a:extLst>
              <a:ext uri="{FF2B5EF4-FFF2-40B4-BE49-F238E27FC236}">
                <a16:creationId xmlns:a16="http://schemas.microsoft.com/office/drawing/2014/main" id="{077E5DE4-1BC9-47E4-9147-C1405EC0AA87}"/>
              </a:ext>
            </a:extLst>
          </p:cNvPr>
          <p:cNvCxnSpPr>
            <a:cxnSpLocks/>
          </p:cNvCxnSpPr>
          <p:nvPr/>
        </p:nvCxnSpPr>
        <p:spPr>
          <a:xfrm flipV="1">
            <a:off x="8448011" y="686912"/>
            <a:ext cx="0" cy="27936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2" descr="Image result for power outage">
            <a:extLst>
              <a:ext uri="{FF2B5EF4-FFF2-40B4-BE49-F238E27FC236}">
                <a16:creationId xmlns:a16="http://schemas.microsoft.com/office/drawing/2014/main" id="{218BA6C6-A59A-DD84-4F26-AC9740FA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0030" y="879754"/>
            <a:ext cx="602509" cy="540933"/>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图片 26" descr="图片包含 鸟, 游戏机, 鹦鹉&#10;&#10;描述已自动生成">
            <a:extLst>
              <a:ext uri="{FF2B5EF4-FFF2-40B4-BE49-F238E27FC236}">
                <a16:creationId xmlns:a16="http://schemas.microsoft.com/office/drawing/2014/main" id="{83F8E238-371C-741D-9C63-1B62FECB19CE}"/>
              </a:ext>
            </a:extLst>
          </p:cNvPr>
          <p:cNvPicPr>
            <a:picLocks noChangeAspect="1"/>
          </p:cNvPicPr>
          <p:nvPr/>
        </p:nvPicPr>
        <p:blipFill>
          <a:blip r:embed="rId5"/>
          <a:stretch>
            <a:fillRect/>
          </a:stretch>
        </p:blipFill>
        <p:spPr>
          <a:xfrm>
            <a:off x="9531450" y="175641"/>
            <a:ext cx="450750" cy="442735"/>
          </a:xfrm>
          <a:prstGeom prst="rect">
            <a:avLst/>
          </a:prstGeom>
        </p:spPr>
      </p:pic>
      <p:sp>
        <p:nvSpPr>
          <p:cNvPr id="28" name="右大括号 27">
            <a:extLst>
              <a:ext uri="{FF2B5EF4-FFF2-40B4-BE49-F238E27FC236}">
                <a16:creationId xmlns:a16="http://schemas.microsoft.com/office/drawing/2014/main" id="{DCAC567C-F1F4-995A-CB87-021B1B8E9642}"/>
              </a:ext>
            </a:extLst>
          </p:cNvPr>
          <p:cNvSpPr/>
          <p:nvPr/>
        </p:nvSpPr>
        <p:spPr>
          <a:xfrm>
            <a:off x="11016492" y="2659231"/>
            <a:ext cx="340790" cy="89691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8D4A96F9-FC5E-22D9-F1DF-327F4D51491A}"/>
              </a:ext>
            </a:extLst>
          </p:cNvPr>
          <p:cNvSpPr txBox="1"/>
          <p:nvPr/>
        </p:nvSpPr>
        <p:spPr>
          <a:xfrm>
            <a:off x="10372737" y="2461878"/>
            <a:ext cx="2820378" cy="1124988"/>
          </a:xfrm>
          <a:prstGeom prst="rect">
            <a:avLst/>
          </a:prstGeom>
          <a:noFill/>
        </p:spPr>
        <p:txBody>
          <a:bodyPr wrap="square" rtlCol="0">
            <a:spAutoFit/>
          </a:bodyPr>
          <a:lstStyle/>
          <a:p>
            <a:pPr algn="ctr">
              <a:lnSpc>
                <a:spcPct val="150000"/>
              </a:lnSpc>
            </a:pPr>
            <a:r>
              <a:rPr kumimoji="1" lang="en-US" altLang="zh-CN" sz="2400" dirty="0">
                <a:latin typeface="Tahoma" panose="020B0604030504040204" pitchFamily="34" charset="0"/>
                <a:ea typeface="Tahoma" panose="020B0604030504040204" pitchFamily="34" charset="0"/>
                <a:cs typeface="Tahoma" panose="020B0604030504040204" pitchFamily="34" charset="0"/>
              </a:rPr>
              <a:t>Redo</a:t>
            </a:r>
            <a:r>
              <a:rPr kumimoji="1" lang="zh-CN" altLang="en-US" sz="2400" dirty="0">
                <a:latin typeface="Tahoma" panose="020B0604030504040204" pitchFamily="34" charset="0"/>
                <a:ea typeface="Tahoma" panose="020B0604030504040204" pitchFamily="34" charset="0"/>
                <a:cs typeface="Tahoma" panose="020B0604030504040204" pitchFamily="34" charset="0"/>
              </a:rPr>
              <a:t> </a:t>
            </a:r>
            <a:endParaRPr kumimoji="1" lang="en-US" altLang="zh-CN" sz="24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kumimoji="1" lang="en-US" altLang="zh-CN" sz="2400" dirty="0">
                <a:latin typeface="Tahoma" panose="020B0604030504040204" pitchFamily="34" charset="0"/>
                <a:ea typeface="Tahoma" panose="020B0604030504040204" pitchFamily="34" charset="0"/>
                <a:cs typeface="Tahoma" panose="020B0604030504040204" pitchFamily="34" charset="0"/>
              </a:rPr>
              <a:t>Buffer</a:t>
            </a:r>
            <a:endParaRPr kumimoji="1" lang="zh-CN" altLang="en-US" sz="2400" dirty="0">
              <a:latin typeface="Tahoma" panose="020B0604030504040204" pitchFamily="34" charset="0"/>
              <a:cs typeface="Tahoma" panose="020B0604030504040204" pitchFamily="34" charset="0"/>
            </a:endParaRPr>
          </a:p>
        </p:txBody>
      </p:sp>
      <p:grpSp>
        <p:nvGrpSpPr>
          <p:cNvPr id="33" name="组合 32">
            <a:extLst>
              <a:ext uri="{FF2B5EF4-FFF2-40B4-BE49-F238E27FC236}">
                <a16:creationId xmlns:a16="http://schemas.microsoft.com/office/drawing/2014/main" id="{1501E1F3-43EE-A085-D6CE-3E513A97BC46}"/>
              </a:ext>
            </a:extLst>
          </p:cNvPr>
          <p:cNvGrpSpPr/>
          <p:nvPr/>
        </p:nvGrpSpPr>
        <p:grpSpPr>
          <a:xfrm>
            <a:off x="3106750" y="4354691"/>
            <a:ext cx="1066791" cy="725628"/>
            <a:chOff x="-96422" y="2419357"/>
            <a:chExt cx="1066791" cy="725628"/>
          </a:xfrm>
        </p:grpSpPr>
        <p:cxnSp>
          <p:nvCxnSpPr>
            <p:cNvPr id="35" name="直线箭头连接符 6">
              <a:extLst>
                <a:ext uri="{FF2B5EF4-FFF2-40B4-BE49-F238E27FC236}">
                  <a16:creationId xmlns:a16="http://schemas.microsoft.com/office/drawing/2014/main" id="{8EB31D7D-A6E5-C419-CBCA-F66CD61111E4}"/>
                </a:ext>
              </a:extLst>
            </p:cNvPr>
            <p:cNvCxnSpPr/>
            <p:nvPr/>
          </p:nvCxnSpPr>
          <p:spPr>
            <a:xfrm>
              <a:off x="-96422" y="3144985"/>
              <a:ext cx="514350" cy="0"/>
            </a:xfrm>
            <a:prstGeom prst="straightConnector1">
              <a:avLst/>
            </a:prstGeom>
            <a:ln w="476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051DE142-6B84-2393-028D-C362EEB890BA}"/>
                </a:ext>
              </a:extLst>
            </p:cNvPr>
            <p:cNvSpPr txBox="1"/>
            <p:nvPr/>
          </p:nvSpPr>
          <p:spPr>
            <a:xfrm>
              <a:off x="-64347" y="2419357"/>
              <a:ext cx="1034716" cy="646331"/>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Program  control</a:t>
              </a:r>
              <a:endParaRPr lang="zh-CN" altLang="en-US" dirty="0">
                <a:latin typeface="Tahoma" panose="020B0604030504040204" pitchFamily="34" charset="0"/>
                <a:cs typeface="Tahoma" panose="020B0604030504040204" pitchFamily="34" charset="0"/>
              </a:endParaRPr>
            </a:p>
          </p:txBody>
        </p:sp>
      </p:grpSp>
      <p:sp>
        <p:nvSpPr>
          <p:cNvPr id="38" name="箭头: 下弧形 37">
            <a:extLst>
              <a:ext uri="{FF2B5EF4-FFF2-40B4-BE49-F238E27FC236}">
                <a16:creationId xmlns:a16="http://schemas.microsoft.com/office/drawing/2014/main" id="{A5C22EE6-B4F4-6C6B-9C3F-0E3E2D27A093}"/>
              </a:ext>
            </a:extLst>
          </p:cNvPr>
          <p:cNvSpPr/>
          <p:nvPr/>
        </p:nvSpPr>
        <p:spPr>
          <a:xfrm rot="16200000">
            <a:off x="2252288" y="3254161"/>
            <a:ext cx="2677475" cy="965221"/>
          </a:xfrm>
          <a:prstGeom prst="curvedUpArrow">
            <a:avLst/>
          </a:prstGeom>
          <a:solidFill>
            <a:srgbClr val="92D050">
              <a:alpha val="57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solidFill>
                <a:schemeClr val="tx1"/>
              </a:solidFill>
            </a:endParaRPr>
          </a:p>
        </p:txBody>
      </p:sp>
      <p:sp>
        <p:nvSpPr>
          <p:cNvPr id="23" name="右中括号 22">
            <a:extLst>
              <a:ext uri="{FF2B5EF4-FFF2-40B4-BE49-F238E27FC236}">
                <a16:creationId xmlns:a16="http://schemas.microsoft.com/office/drawing/2014/main" id="{1C804FB0-B1E5-10BB-B4EA-852F45FEEF07}"/>
              </a:ext>
            </a:extLst>
          </p:cNvPr>
          <p:cNvSpPr/>
          <p:nvPr/>
        </p:nvSpPr>
        <p:spPr>
          <a:xfrm rot="5400000">
            <a:off x="8420388" y="-871882"/>
            <a:ext cx="70229" cy="3053397"/>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Tree>
    <p:extLst>
      <p:ext uri="{BB962C8B-B14F-4D97-AF65-F5344CB8AC3E}">
        <p14:creationId xmlns:p14="http://schemas.microsoft.com/office/powerpoint/2010/main" val="546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4.375E-6 3.7037E-7 L -0.55287 -0.1662 " pathEditMode="relative" rAng="0" ptsTypes="AA">
                                      <p:cBhvr>
                                        <p:cTn id="25" dur="2000" fill="hold"/>
                                        <p:tgtEl>
                                          <p:spTgt spid="21"/>
                                        </p:tgtEl>
                                        <p:attrNameLst>
                                          <p:attrName>ppt_x</p:attrName>
                                          <p:attrName>ppt_y</p:attrName>
                                        </p:attrNameLst>
                                      </p:cBhvr>
                                      <p:rCtr x="-27591" y="-8194"/>
                                    </p:animMotion>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p:bldP spid="21" grpId="0" animBg="1"/>
      <p:bldP spid="13"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8E53C43C-EC9C-74E7-465D-5FDDE5B59FCB}"/>
              </a:ext>
            </a:extLst>
          </p:cNvPr>
          <p:cNvSpPr>
            <a:spLocks noGrp="1"/>
          </p:cNvSpPr>
          <p:nvPr>
            <p:ph type="ftr" sz="quarter" idx="11"/>
          </p:nvPr>
        </p:nvSpPr>
        <p:spPr/>
        <p:txBody>
          <a:bodyPr/>
          <a:lstStyle/>
          <a:p>
            <a:r>
              <a:rPr lang="en-US" dirty="0"/>
              <a:t>56th IEEE/ACM International Symposium on Microarchitecture</a:t>
            </a:r>
          </a:p>
        </p:txBody>
      </p:sp>
      <p:sp>
        <p:nvSpPr>
          <p:cNvPr id="6" name="灯片编号占位符 5">
            <a:extLst>
              <a:ext uri="{FF2B5EF4-FFF2-40B4-BE49-F238E27FC236}">
                <a16:creationId xmlns:a16="http://schemas.microsoft.com/office/drawing/2014/main" id="{6E86C345-DC01-98ED-BFDF-95450F7CC3FC}"/>
              </a:ext>
            </a:extLst>
          </p:cNvPr>
          <p:cNvSpPr>
            <a:spLocks noGrp="1"/>
          </p:cNvSpPr>
          <p:nvPr>
            <p:ph type="sldNum" sz="quarter" idx="12"/>
          </p:nvPr>
        </p:nvSpPr>
        <p:spPr/>
        <p:txBody>
          <a:bodyPr/>
          <a:lstStyle/>
          <a:p>
            <a:fld id="{BEF5F9A7-FFD9-4159-A58F-AE73538ED447}" type="slidenum">
              <a:rPr lang="en-US" smtClean="0"/>
              <a:pPr/>
              <a:t>2</a:t>
            </a:fld>
            <a:endParaRPr lang="en-US"/>
          </a:p>
        </p:txBody>
      </p:sp>
      <p:sp>
        <p:nvSpPr>
          <p:cNvPr id="7" name="Slide Number">
            <a:extLst>
              <a:ext uri="{FF2B5EF4-FFF2-40B4-BE49-F238E27FC236}">
                <a16:creationId xmlns:a16="http://schemas.microsoft.com/office/drawing/2014/main" id="{CE0F984A-CC01-D7E3-59DD-9CE74495BA11}"/>
              </a:ext>
            </a:extLst>
          </p:cNvPr>
          <p:cNvSpPr txBox="1">
            <a:spLocks/>
          </p:cNvSpPr>
          <p:nvPr/>
        </p:nvSpPr>
        <p:spPr>
          <a:xfrm>
            <a:off x="11206163" y="6181725"/>
            <a:ext cx="487362" cy="365125"/>
          </a:xfrm>
          <a:prstGeom prst="ellipse">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a:solidFill>
                  <a:schemeClr val="bg1"/>
                </a:solidFill>
              </a:rPr>
              <a:t>2</a:t>
            </a:r>
            <a:endParaRPr lang="en-US" sz="1200" dirty="0">
              <a:solidFill>
                <a:schemeClr val="bg1"/>
              </a:solidFill>
            </a:endParaRPr>
          </a:p>
        </p:txBody>
      </p:sp>
      <p:sp>
        <p:nvSpPr>
          <p:cNvPr id="31" name="标题 1">
            <a:extLst>
              <a:ext uri="{FF2B5EF4-FFF2-40B4-BE49-F238E27FC236}">
                <a16:creationId xmlns:a16="http://schemas.microsoft.com/office/drawing/2014/main" id="{8CF93AB4-B78F-34D3-1AD4-4AF97815ACE5}"/>
              </a:ext>
            </a:extLst>
          </p:cNvPr>
          <p:cNvSpPr txBox="1">
            <a:spLocks/>
          </p:cNvSpPr>
          <p:nvPr/>
        </p:nvSpPr>
        <p:spPr>
          <a:xfrm>
            <a:off x="6848643" y="618554"/>
            <a:ext cx="4017793" cy="1333820"/>
          </a:xfrm>
          <a:prstGeom prst="rect">
            <a:avLst/>
          </a:prstGeom>
        </p:spPr>
        <p:txBody>
          <a:bodyPr vert="horz" lIns="91440" tIns="45720" rIns="91440" bIns="45720" rtlCol="0" anchor="ctr">
            <a:normAutofit fontScale="77500" lnSpcReduction="20000"/>
          </a:bodyPr>
          <a:lstStyle/>
          <a:p>
            <a:pPr lvl="0" defTabSz="914400">
              <a:lnSpc>
                <a:spcPct val="90000"/>
              </a:lnSpc>
              <a:spcBef>
                <a:spcPct val="0"/>
              </a:spcBef>
              <a:spcAft>
                <a:spcPts val="600"/>
              </a:spcAft>
              <a:defRPr/>
            </a:pPr>
            <a:r>
              <a:rPr lang="en-US" altLang="zh-CN" sz="6000" kern="1200" dirty="0">
                <a:solidFill>
                  <a:srgbClr val="2F2FD7"/>
                </a:solidFill>
                <a:latin typeface="Tahoma" panose="020B0604030504040204" pitchFamily="34" charset="0"/>
                <a:ea typeface="Tahoma" panose="020B0604030504040204" pitchFamily="34" charset="0"/>
                <a:cs typeface="Tahoma" panose="020B0604030504040204" pitchFamily="34" charset="0"/>
              </a:rPr>
              <a:t>Battery is Not the Way to Go!</a:t>
            </a:r>
          </a:p>
        </p:txBody>
      </p:sp>
      <p:pic>
        <p:nvPicPr>
          <p:cNvPr id="32" name="Picture 2">
            <a:extLst>
              <a:ext uri="{FF2B5EF4-FFF2-40B4-BE49-F238E27FC236}">
                <a16:creationId xmlns:a16="http://schemas.microsoft.com/office/drawing/2014/main" id="{5726E39D-44C4-36FF-C0AE-5C87C2BAF0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50" r="14242"/>
          <a:stretch/>
        </p:blipFill>
        <p:spPr bwMode="auto">
          <a:xfrm>
            <a:off x="498475" y="16799"/>
            <a:ext cx="2540789" cy="266336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ead Gear – The Evolution of the Helmet Cam - Video &amp; Filmmaker  magazineVideo &amp; Filmmaker magazine">
            <a:extLst>
              <a:ext uri="{FF2B5EF4-FFF2-40B4-BE49-F238E27FC236}">
                <a16:creationId xmlns:a16="http://schemas.microsoft.com/office/drawing/2014/main" id="{922F6D5E-5461-6B61-D018-5644FAB549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 b="4821"/>
          <a:stretch/>
        </p:blipFill>
        <p:spPr bwMode="auto">
          <a:xfrm>
            <a:off x="3698867" y="16794"/>
            <a:ext cx="2528134" cy="2663366"/>
          </a:xfrm>
          <a:prstGeom prst="rect">
            <a:avLst/>
          </a:prstGeom>
          <a:noFill/>
          <a:extLst>
            <a:ext uri="{909E8E84-426E-40DD-AFC4-6F175D3DCCD1}">
              <a14:hiddenFill xmlns:a14="http://schemas.microsoft.com/office/drawing/2010/main">
                <a:solidFill>
                  <a:srgbClr val="FFFFFF"/>
                </a:solidFill>
              </a14:hiddenFill>
            </a:ext>
          </a:extLst>
        </p:spPr>
      </p:pic>
      <p:sp>
        <p:nvSpPr>
          <p:cNvPr id="35" name="Content Placeholder 2">
            <a:extLst>
              <a:ext uri="{FF2B5EF4-FFF2-40B4-BE49-F238E27FC236}">
                <a16:creationId xmlns:a16="http://schemas.microsoft.com/office/drawing/2014/main" id="{DCD7C75D-834A-A1EE-7C42-C9813DE54B1E}"/>
              </a:ext>
            </a:extLst>
          </p:cNvPr>
          <p:cNvSpPr>
            <a:spLocks noGrp="1"/>
          </p:cNvSpPr>
          <p:nvPr>
            <p:ph idx="1"/>
          </p:nvPr>
        </p:nvSpPr>
        <p:spPr>
          <a:xfrm>
            <a:off x="6739709" y="2733890"/>
            <a:ext cx="4726258" cy="2946555"/>
          </a:xfrm>
        </p:spPr>
        <p:txBody>
          <a:bodyPr vert="horz" lIns="91440" tIns="45720" rIns="91440" bIns="45720" rtlCol="0">
            <a:normAutofit lnSpcReduction="10000"/>
          </a:bodyPr>
          <a:lstStyle/>
          <a:p>
            <a:r>
              <a:rPr lang="en-US" sz="4000" dirty="0"/>
              <a:t>Batteries are bulky</a:t>
            </a:r>
          </a:p>
          <a:p>
            <a:r>
              <a:rPr lang="en-US" sz="4000" dirty="0"/>
              <a:t>Environmental-unfriendly</a:t>
            </a:r>
          </a:p>
          <a:p>
            <a:r>
              <a:rPr lang="en-US" sz="4000" dirty="0"/>
              <a:t>Cause significant maintenance cost</a:t>
            </a:r>
          </a:p>
          <a:p>
            <a:endParaRPr lang="en-US" sz="4000" dirty="0">
              <a:latin typeface="+mn-lt"/>
              <a:ea typeface="+mn-ea"/>
              <a:cs typeface="+mn-cs"/>
            </a:endParaRPr>
          </a:p>
          <a:p>
            <a:endParaRPr lang="en-US" sz="4000" dirty="0">
              <a:latin typeface="+mn-lt"/>
              <a:ea typeface="+mn-ea"/>
              <a:cs typeface="+mn-cs"/>
            </a:endParaRPr>
          </a:p>
        </p:txBody>
      </p:sp>
      <p:sp>
        <p:nvSpPr>
          <p:cNvPr id="36" name="Right Arrow 1">
            <a:extLst>
              <a:ext uri="{FF2B5EF4-FFF2-40B4-BE49-F238E27FC236}">
                <a16:creationId xmlns:a16="http://schemas.microsoft.com/office/drawing/2014/main" id="{100B72B2-E7FD-285E-3FB3-DCBF42DCD657}"/>
              </a:ext>
            </a:extLst>
          </p:cNvPr>
          <p:cNvSpPr/>
          <p:nvPr/>
        </p:nvSpPr>
        <p:spPr>
          <a:xfrm rot="10800000">
            <a:off x="6306357" y="863908"/>
            <a:ext cx="433352" cy="3054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7" name="Rounded Rectangle 7">
            <a:extLst>
              <a:ext uri="{FF2B5EF4-FFF2-40B4-BE49-F238E27FC236}">
                <a16:creationId xmlns:a16="http://schemas.microsoft.com/office/drawing/2014/main" id="{70678E27-44EF-5514-C63B-3718545A6030}"/>
              </a:ext>
            </a:extLst>
          </p:cNvPr>
          <p:cNvSpPr/>
          <p:nvPr/>
        </p:nvSpPr>
        <p:spPr>
          <a:xfrm rot="20894499">
            <a:off x="5593041" y="529156"/>
            <a:ext cx="573795" cy="1069028"/>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9">
            <a:extLst>
              <a:ext uri="{FF2B5EF4-FFF2-40B4-BE49-F238E27FC236}">
                <a16:creationId xmlns:a16="http://schemas.microsoft.com/office/drawing/2014/main" id="{1CFBC4E5-A428-CB1C-57DB-805A4525EB98}"/>
              </a:ext>
            </a:extLst>
          </p:cNvPr>
          <p:cNvCxnSpPr>
            <a:cxnSpLocks/>
          </p:cNvCxnSpPr>
          <p:nvPr/>
        </p:nvCxnSpPr>
        <p:spPr>
          <a:xfrm>
            <a:off x="7006721" y="1223164"/>
            <a:ext cx="1730879"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3">
            <a:extLst>
              <a:ext uri="{FF2B5EF4-FFF2-40B4-BE49-F238E27FC236}">
                <a16:creationId xmlns:a16="http://schemas.microsoft.com/office/drawing/2014/main" id="{D08A7720-EB47-F877-CF50-47765065626E}"/>
              </a:ext>
            </a:extLst>
          </p:cNvPr>
          <p:cNvPicPr>
            <a:picLocks noChangeAspect="1"/>
          </p:cNvPicPr>
          <p:nvPr/>
        </p:nvPicPr>
        <p:blipFill>
          <a:blip r:embed="rId5"/>
          <a:stretch>
            <a:fillRect/>
          </a:stretch>
        </p:blipFill>
        <p:spPr>
          <a:xfrm>
            <a:off x="926121" y="2959991"/>
            <a:ext cx="4953817" cy="3133725"/>
          </a:xfrm>
          <a:prstGeom prst="rect">
            <a:avLst/>
          </a:prstGeom>
          <a:ln w="38100">
            <a:solidFill>
              <a:schemeClr val="tx1"/>
            </a:solidFill>
          </a:ln>
        </p:spPr>
      </p:pic>
    </p:spTree>
    <p:extLst>
      <p:ext uri="{BB962C8B-B14F-4D97-AF65-F5344CB8AC3E}">
        <p14:creationId xmlns:p14="http://schemas.microsoft.com/office/powerpoint/2010/main" val="17088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D95755A9-AFA6-84A9-62D3-9079AE48534E}"/>
              </a:ext>
            </a:extLst>
          </p:cNvPr>
          <p:cNvGrpSpPr/>
          <p:nvPr/>
        </p:nvGrpSpPr>
        <p:grpSpPr>
          <a:xfrm>
            <a:off x="8193984" y="2633232"/>
            <a:ext cx="2820380" cy="923048"/>
            <a:chOff x="8153400" y="949369"/>
            <a:chExt cx="2820380" cy="923048"/>
          </a:xfrm>
        </p:grpSpPr>
        <p:sp>
          <p:nvSpPr>
            <p:cNvPr id="9" name="矩形 8">
              <a:extLst>
                <a:ext uri="{FF2B5EF4-FFF2-40B4-BE49-F238E27FC236}">
                  <a16:creationId xmlns:a16="http://schemas.microsoft.com/office/drawing/2014/main" id="{A8D8D5DC-E063-5271-459E-400188376067}"/>
                </a:ext>
              </a:extLst>
            </p:cNvPr>
            <p:cNvSpPr/>
            <p:nvPr/>
          </p:nvSpPr>
          <p:spPr>
            <a:xfrm>
              <a:off x="8153400" y="949369"/>
              <a:ext cx="2820380" cy="461665"/>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endParaRPr lang="en-US" altLang="zh-CN" dirty="0"/>
            </a:p>
            <a:p>
              <a:pPr algn="ct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矩形 6">
              <a:extLst>
                <a:ext uri="{FF2B5EF4-FFF2-40B4-BE49-F238E27FC236}">
                  <a16:creationId xmlns:a16="http://schemas.microsoft.com/office/drawing/2014/main" id="{E99A0628-B3A3-FB47-C4B2-A6193147DD07}"/>
                </a:ext>
              </a:extLst>
            </p:cNvPr>
            <p:cNvSpPr/>
            <p:nvPr/>
          </p:nvSpPr>
          <p:spPr>
            <a:xfrm>
              <a:off x="8153400" y="1410752"/>
              <a:ext cx="2820380" cy="461665"/>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endParaRPr lang="en-US" altLang="zh-CN" dirty="0"/>
            </a:p>
            <a:p>
              <a:pPr algn="ct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22" name="矩形 21">
            <a:extLst>
              <a:ext uri="{FF2B5EF4-FFF2-40B4-BE49-F238E27FC236}">
                <a16:creationId xmlns:a16="http://schemas.microsoft.com/office/drawing/2014/main" id="{C9F8CA28-9F60-36E5-728F-CB6A012271EC}"/>
              </a:ext>
            </a:extLst>
          </p:cNvPr>
          <p:cNvSpPr/>
          <p:nvPr/>
        </p:nvSpPr>
        <p:spPr>
          <a:xfrm>
            <a:off x="8193986" y="3092588"/>
            <a:ext cx="2820378" cy="461383"/>
          </a:xfrm>
          <a:prstGeom prst="rect">
            <a:avLst/>
          </a:prstGeom>
          <a:solidFill>
            <a:srgbClr val="81CA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a:extLst>
              <a:ext uri="{FF2B5EF4-FFF2-40B4-BE49-F238E27FC236}">
                <a16:creationId xmlns:a16="http://schemas.microsoft.com/office/drawing/2014/main" id="{B9DDC205-564F-C6D6-AC37-14928D447B30}"/>
              </a:ext>
            </a:extLst>
          </p:cNvPr>
          <p:cNvSpPr/>
          <p:nvPr/>
        </p:nvSpPr>
        <p:spPr>
          <a:xfrm>
            <a:off x="8196825" y="2625401"/>
            <a:ext cx="2820378" cy="461383"/>
          </a:xfrm>
          <a:prstGeom prst="rect">
            <a:avLst/>
          </a:prstGeom>
          <a:solidFill>
            <a:srgbClr val="81CA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4018ED4D-B7C4-48F2-6D8D-429D05471BFC}"/>
              </a:ext>
            </a:extLst>
          </p:cNvPr>
          <p:cNvSpPr>
            <a:spLocks noGrp="1"/>
          </p:cNvSpPr>
          <p:nvPr>
            <p:ph type="title"/>
          </p:nvPr>
        </p:nvSpPr>
        <p:spPr>
          <a:xfrm>
            <a:off x="88787" y="122705"/>
            <a:ext cx="9655629" cy="1125194"/>
          </a:xfrm>
        </p:spPr>
        <p:txBody>
          <a:bodyPr>
            <a:normAutofit fontScale="90000"/>
          </a:bodyPr>
          <a:lstStyle/>
          <a:p>
            <a:r>
              <a:rPr lang="en-US" altLang="zh-CN" sz="4900" dirty="0">
                <a:solidFill>
                  <a:srgbClr val="2F2FD7"/>
                </a:solidFill>
              </a:rPr>
              <a:t>Failure Recovery (Case 2)</a:t>
            </a:r>
            <a:br>
              <a:rPr lang="zh-CN" altLang="en-US" dirty="0"/>
            </a:br>
            <a:endParaRPr lang="zh-CN" altLang="en-US" dirty="0"/>
          </a:p>
        </p:txBody>
      </p:sp>
      <p:sp>
        <p:nvSpPr>
          <p:cNvPr id="5" name="页脚占位符 4">
            <a:extLst>
              <a:ext uri="{FF2B5EF4-FFF2-40B4-BE49-F238E27FC236}">
                <a16:creationId xmlns:a16="http://schemas.microsoft.com/office/drawing/2014/main" id="{7A00A6F4-954F-70C0-6240-6B75684A7BEF}"/>
              </a:ext>
            </a:extLst>
          </p:cNvPr>
          <p:cNvSpPr>
            <a:spLocks noGrp="1"/>
          </p:cNvSpPr>
          <p:nvPr>
            <p:ph type="ftr" sz="quarter" idx="11"/>
          </p:nvPr>
        </p:nvSpPr>
        <p:spPr/>
        <p:txBody>
          <a:bodyPr/>
          <a:lstStyle/>
          <a:p>
            <a:r>
              <a:rPr lang="en-US"/>
              <a:t>56th IEEE/ACM International Symposium on Microarchitecture</a:t>
            </a:r>
            <a:endParaRPr lang="en-US" dirty="0"/>
          </a:p>
        </p:txBody>
      </p:sp>
      <p:sp>
        <p:nvSpPr>
          <p:cNvPr id="6" name="灯片编号占位符 5">
            <a:extLst>
              <a:ext uri="{FF2B5EF4-FFF2-40B4-BE49-F238E27FC236}">
                <a16:creationId xmlns:a16="http://schemas.microsoft.com/office/drawing/2014/main" id="{66BAE8E6-4AA8-2E53-AE18-D1B908DEC0BB}"/>
              </a:ext>
            </a:extLst>
          </p:cNvPr>
          <p:cNvSpPr>
            <a:spLocks noGrp="1"/>
          </p:cNvSpPr>
          <p:nvPr>
            <p:ph type="sldNum" sz="quarter" idx="12"/>
          </p:nvPr>
        </p:nvSpPr>
        <p:spPr/>
        <p:txBody>
          <a:bodyPr/>
          <a:lstStyle/>
          <a:p>
            <a:fld id="{BEF5F9A7-FFD9-4159-A58F-AE73538ED447}" type="slidenum">
              <a:rPr lang="en-US" smtClean="0"/>
              <a:pPr/>
              <a:t>20</a:t>
            </a:fld>
            <a:endParaRPr lang="en-US"/>
          </a:p>
        </p:txBody>
      </p:sp>
      <p:sp>
        <p:nvSpPr>
          <p:cNvPr id="10" name="Rectangle 16">
            <a:extLst>
              <a:ext uri="{FF2B5EF4-FFF2-40B4-BE49-F238E27FC236}">
                <a16:creationId xmlns:a16="http://schemas.microsoft.com/office/drawing/2014/main" id="{F12CB64F-5796-03C4-D6F1-EB7AC3994EE5}"/>
              </a:ext>
            </a:extLst>
          </p:cNvPr>
          <p:cNvSpPr/>
          <p:nvPr/>
        </p:nvSpPr>
        <p:spPr>
          <a:xfrm>
            <a:off x="4449722" y="3116598"/>
            <a:ext cx="2542768" cy="1662546"/>
          </a:xfrm>
          <a:prstGeom prst="rect">
            <a:avLst/>
          </a:prstGeom>
          <a:solidFill>
            <a:srgbClr val="F5E3A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latin typeface="Calibri" panose="020F0502020204030204" pitchFamily="34" charset="0"/>
              <a:ea typeface="Calibri" panose="020F0502020204030204" pitchFamily="34" charset="0"/>
              <a:cs typeface="Calibri" panose="020F0502020204030204" pitchFamily="34" charset="0"/>
            </a:endParaRPr>
          </a:p>
          <a:p>
            <a:pPr algn="ctr"/>
            <a:r>
              <a:rPr lang="en-US" sz="4000" dirty="0">
                <a:latin typeface="Tahoma" panose="020B0604030504040204" pitchFamily="34" charset="0"/>
                <a:ea typeface="Tahoma" panose="020B0604030504040204" pitchFamily="34" charset="0"/>
                <a:cs typeface="Tahoma" panose="020B0604030504040204" pitchFamily="34" charset="0"/>
              </a:rPr>
              <a:t>Cache</a:t>
            </a:r>
          </a:p>
        </p:txBody>
      </p:sp>
      <p:sp>
        <p:nvSpPr>
          <p:cNvPr id="12" name="矩形 11">
            <a:extLst>
              <a:ext uri="{FF2B5EF4-FFF2-40B4-BE49-F238E27FC236}">
                <a16:creationId xmlns:a16="http://schemas.microsoft.com/office/drawing/2014/main" id="{B6E5F8F0-0072-E0EF-79A7-8CE2858C56E9}"/>
              </a:ext>
            </a:extLst>
          </p:cNvPr>
          <p:cNvSpPr/>
          <p:nvPr/>
        </p:nvSpPr>
        <p:spPr>
          <a:xfrm>
            <a:off x="8193984" y="3564746"/>
            <a:ext cx="2820378" cy="1731818"/>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Calibri" panose="020F0502020204030204" pitchFamily="34" charset="0"/>
              <a:ea typeface="Calibri" panose="020F0502020204030204" pitchFamily="34" charset="0"/>
              <a:cs typeface="Calibri" panose="020F0502020204030204" pitchFamily="34" charset="0"/>
            </a:endParaRPr>
          </a:p>
          <a:p>
            <a:pPr algn="ctr"/>
            <a:endParaRPr lang="en-US" altLang="zh-CN" dirty="0">
              <a:latin typeface="Calibri" panose="020F0502020204030204" pitchFamily="34" charset="0"/>
              <a:ea typeface="Calibri" panose="020F0502020204030204" pitchFamily="34" charset="0"/>
              <a:cs typeface="Calibri" panose="020F0502020204030204" pitchFamily="34" charset="0"/>
            </a:endParaRPr>
          </a:p>
          <a:p>
            <a:pPr algn="ctr"/>
            <a:endParaRPr lang="en-US" altLang="zh-CN" dirty="0">
              <a:latin typeface="Calibri" panose="020F0502020204030204" pitchFamily="34" charset="0"/>
              <a:ea typeface="Calibri" panose="020F0502020204030204" pitchFamily="34" charset="0"/>
              <a:cs typeface="Calibri" panose="020F0502020204030204" pitchFamily="34" charset="0"/>
            </a:endParaRPr>
          </a:p>
          <a:p>
            <a:pPr algn="ctr"/>
            <a:endParaRPr lang="en-US" altLang="zh-CN" dirty="0">
              <a:latin typeface="Calibri" panose="020F0502020204030204" pitchFamily="34" charset="0"/>
              <a:ea typeface="Calibri" panose="020F0502020204030204" pitchFamily="34" charset="0"/>
              <a:cs typeface="Calibri" panose="020F0502020204030204" pitchFamily="34" charset="0"/>
            </a:endParaRPr>
          </a:p>
          <a:p>
            <a:pPr algn="ctr"/>
            <a:r>
              <a:rPr lang="en-US" altLang="zh-CN" sz="3600" dirty="0">
                <a:solidFill>
                  <a:schemeClr val="tx1"/>
                </a:solidFill>
                <a:latin typeface="Tahoma" panose="020B0604030504040204" pitchFamily="34" charset="0"/>
                <a:ea typeface="Tahoma" panose="020B0604030504040204" pitchFamily="34" charset="0"/>
                <a:cs typeface="Tahoma" panose="020B0604030504040204" pitchFamily="34" charset="0"/>
              </a:rPr>
              <a:t>NVM</a:t>
            </a:r>
            <a:endParaRPr lang="zh-CN" altLang="en-US" sz="3600" dirty="0">
              <a:solidFill>
                <a:schemeClr val="tx1"/>
              </a:solidFill>
              <a:latin typeface="Tahoma" panose="020B0604030504040204" pitchFamily="34" charset="0"/>
              <a:cs typeface="Tahoma" panose="020B0604030504040204" pitchFamily="34" charset="0"/>
            </a:endParaRPr>
          </a:p>
        </p:txBody>
      </p:sp>
      <p:sp>
        <p:nvSpPr>
          <p:cNvPr id="13" name="矩形 12">
            <a:extLst>
              <a:ext uri="{FF2B5EF4-FFF2-40B4-BE49-F238E27FC236}">
                <a16:creationId xmlns:a16="http://schemas.microsoft.com/office/drawing/2014/main" id="{3F6671E9-B3C3-C649-1A95-CE9886CCF783}"/>
              </a:ext>
            </a:extLst>
          </p:cNvPr>
          <p:cNvSpPr/>
          <p:nvPr/>
        </p:nvSpPr>
        <p:spPr>
          <a:xfrm>
            <a:off x="9165389" y="2658856"/>
            <a:ext cx="775855" cy="406082"/>
          </a:xfrm>
          <a:prstGeom prst="rect">
            <a:avLst/>
          </a:prstGeom>
          <a:solidFill>
            <a:srgbClr val="78C7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[m1]</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4" name="矩形 13">
            <a:extLst>
              <a:ext uri="{FF2B5EF4-FFF2-40B4-BE49-F238E27FC236}">
                <a16:creationId xmlns:a16="http://schemas.microsoft.com/office/drawing/2014/main" id="{D65734B1-390E-33B3-83AE-60CFD08EA002}"/>
              </a:ext>
            </a:extLst>
          </p:cNvPr>
          <p:cNvSpPr/>
          <p:nvPr/>
        </p:nvSpPr>
        <p:spPr>
          <a:xfrm>
            <a:off x="9185444" y="3129337"/>
            <a:ext cx="775855" cy="399277"/>
          </a:xfrm>
          <a:prstGeom prst="rect">
            <a:avLst/>
          </a:prstGeom>
          <a:solidFill>
            <a:srgbClr val="78C7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[m2]</a:t>
            </a:r>
            <a:endParaRPr lang="zh-CN" altLang="en-US" sz="2000" dirty="0">
              <a:solidFill>
                <a:srgbClr val="FF0000"/>
              </a:solidFill>
              <a:latin typeface="Calibri" panose="020F0502020204030204" pitchFamily="34" charset="0"/>
              <a:cs typeface="Calibri" panose="020F0502020204030204" pitchFamily="34" charset="0"/>
            </a:endParaRPr>
          </a:p>
        </p:txBody>
      </p:sp>
      <p:sp>
        <p:nvSpPr>
          <p:cNvPr id="15" name="矩形 14">
            <a:extLst>
              <a:ext uri="{FF2B5EF4-FFF2-40B4-BE49-F238E27FC236}">
                <a16:creationId xmlns:a16="http://schemas.microsoft.com/office/drawing/2014/main" id="{4DAE8DEF-A30E-03CB-582A-82AF804EDED6}"/>
              </a:ext>
            </a:extLst>
          </p:cNvPr>
          <p:cNvSpPr/>
          <p:nvPr/>
        </p:nvSpPr>
        <p:spPr>
          <a:xfrm>
            <a:off x="631165" y="4769314"/>
            <a:ext cx="2456896" cy="1329808"/>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commit</a:t>
            </a:r>
          </a:p>
          <a:p>
            <a:pPr algn="ctr">
              <a:lnSpc>
                <a:spcPct val="150000"/>
              </a:lnSpc>
            </a:pPr>
            <a:r>
              <a:rPr kumimoji="1"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flush</a:t>
            </a:r>
            <a:r>
              <a:rPr kumimoji="1" lang="zh-CN" altLang="en-US" sz="2000" dirty="0">
                <a:solidFill>
                  <a:schemeClr val="tx1"/>
                </a:solidFill>
                <a:latin typeface="Tahoma" panose="020B0604030504040204" pitchFamily="34" charset="0"/>
                <a:cs typeface="Tahoma" panose="020B0604030504040204" pitchFamily="34" charset="0"/>
              </a:rPr>
              <a:t> </a:t>
            </a:r>
            <a:r>
              <a:rPr kumimoji="1"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m1</a:t>
            </a:r>
          </a:p>
          <a:p>
            <a:pPr algn="ctr">
              <a:lnSpc>
                <a:spcPct val="150000"/>
              </a:lnSpc>
            </a:pPr>
            <a:r>
              <a:rPr kumimoji="1"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flush</a:t>
            </a:r>
            <a:r>
              <a:rPr kumimoji="1" lang="zh-CN" altLang="en-US" sz="2000" dirty="0">
                <a:solidFill>
                  <a:schemeClr val="tx1"/>
                </a:solidFill>
                <a:latin typeface="Tahoma" panose="020B0604030504040204" pitchFamily="34" charset="0"/>
                <a:cs typeface="Tahoma" panose="020B0604030504040204" pitchFamily="34" charset="0"/>
              </a:rPr>
              <a:t> </a:t>
            </a:r>
            <a:r>
              <a:rPr kumimoji="1"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m2</a:t>
            </a:r>
            <a:endParaRPr kumimoji="1" lang="zh-CN" altLang="en-US" sz="2000" dirty="0">
              <a:solidFill>
                <a:schemeClr val="tx1"/>
              </a:solidFill>
              <a:latin typeface="Tahoma" panose="020B0604030504040204" pitchFamily="34" charset="0"/>
              <a:cs typeface="Tahoma" panose="020B0604030504040204" pitchFamily="34" charset="0"/>
            </a:endParaRPr>
          </a:p>
        </p:txBody>
      </p:sp>
      <p:sp>
        <p:nvSpPr>
          <p:cNvPr id="16" name="文本框 15">
            <a:extLst>
              <a:ext uri="{FF2B5EF4-FFF2-40B4-BE49-F238E27FC236}">
                <a16:creationId xmlns:a16="http://schemas.microsoft.com/office/drawing/2014/main" id="{613A26BB-28DA-49AF-ECBC-CD4D51C79FCA}"/>
              </a:ext>
            </a:extLst>
          </p:cNvPr>
          <p:cNvSpPr txBox="1"/>
          <p:nvPr/>
        </p:nvSpPr>
        <p:spPr>
          <a:xfrm>
            <a:off x="8334226" y="1949139"/>
            <a:ext cx="2820380" cy="461665"/>
          </a:xfrm>
          <a:prstGeom prst="rect">
            <a:avLst/>
          </a:prstGeom>
          <a:noFill/>
        </p:spPr>
        <p:txBody>
          <a:bodyPr wrap="square" rtlCol="0">
            <a:spAutoFit/>
          </a:bodyPr>
          <a:lstStyle/>
          <a:p>
            <a:r>
              <a:rPr kumimoji="1" lang="en-US" altLang="zh-CN" sz="2400" dirty="0">
                <a:latin typeface="Tahoma" panose="020B0604030504040204" pitchFamily="34" charset="0"/>
                <a:ea typeface="Tahoma" panose="020B0604030504040204" pitchFamily="34" charset="0"/>
                <a:cs typeface="Tahoma" panose="020B0604030504040204" pitchFamily="34" charset="0"/>
              </a:rPr>
              <a:t>Redo</a:t>
            </a:r>
            <a:r>
              <a:rPr kumimoji="1" lang="zh-CN" altLang="en-US" sz="2400" dirty="0">
                <a:latin typeface="Tahoma" panose="020B0604030504040204" pitchFamily="34" charset="0"/>
                <a:cs typeface="Tahoma" panose="020B0604030504040204" pitchFamily="34" charset="0"/>
              </a:rPr>
              <a:t> </a:t>
            </a:r>
            <a:r>
              <a:rPr kumimoji="1" lang="en-US" altLang="zh-CN" sz="2400" dirty="0">
                <a:latin typeface="Tahoma" panose="020B0604030504040204" pitchFamily="34" charset="0"/>
                <a:ea typeface="Tahoma" panose="020B0604030504040204" pitchFamily="34" charset="0"/>
                <a:cs typeface="Tahoma" panose="020B0604030504040204" pitchFamily="34" charset="0"/>
              </a:rPr>
              <a:t>the commit</a:t>
            </a:r>
            <a:endParaRPr kumimoji="1" lang="zh-CN" altLang="en-US" sz="2400" dirty="0">
              <a:latin typeface="Tahoma" panose="020B0604030504040204" pitchFamily="34" charset="0"/>
              <a:cs typeface="Tahoma" panose="020B0604030504040204" pitchFamily="34" charset="0"/>
            </a:endParaRPr>
          </a:p>
        </p:txBody>
      </p:sp>
      <p:pic>
        <p:nvPicPr>
          <p:cNvPr id="18" name="Picture 2" descr="Image result for power outage">
            <a:extLst>
              <a:ext uri="{FF2B5EF4-FFF2-40B4-BE49-F238E27FC236}">
                <a16:creationId xmlns:a16="http://schemas.microsoft.com/office/drawing/2014/main" id="{3AD74FBE-4844-941D-420A-48AD5F8F5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2606" y="5725488"/>
            <a:ext cx="602509" cy="540933"/>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文本框 18">
            <a:extLst>
              <a:ext uri="{FF2B5EF4-FFF2-40B4-BE49-F238E27FC236}">
                <a16:creationId xmlns:a16="http://schemas.microsoft.com/office/drawing/2014/main" id="{441EF418-6C98-E21C-1899-3E38FB46F43F}"/>
              </a:ext>
            </a:extLst>
          </p:cNvPr>
          <p:cNvSpPr txBox="1"/>
          <p:nvPr/>
        </p:nvSpPr>
        <p:spPr>
          <a:xfrm>
            <a:off x="2333633" y="1155291"/>
            <a:ext cx="6332195" cy="461665"/>
          </a:xfrm>
          <a:prstGeom prst="rect">
            <a:avLst/>
          </a:prstGeom>
          <a:noFill/>
        </p:spPr>
        <p:txBody>
          <a:bodyPr wrap="square" rtlCol="0">
            <a:spAutoFit/>
          </a:bodyPr>
          <a:lstStyle/>
          <a:p>
            <a:r>
              <a:rPr lang="en-US" altLang="zh-CN" sz="2400" dirty="0">
                <a:solidFill>
                  <a:srgbClr val="00B050"/>
                </a:solidFill>
                <a:latin typeface="Tahoma" panose="020B0604030504040204" pitchFamily="34" charset="0"/>
                <a:ea typeface="Tahoma" panose="020B0604030504040204" pitchFamily="34" charset="0"/>
                <a:cs typeface="Tahoma" panose="020B0604030504040204" pitchFamily="34" charset="0"/>
              </a:rPr>
              <a:t>Redo buffer </a:t>
            </a:r>
            <a:r>
              <a:rPr kumimoji="1" lang="en-US" altLang="zh-CN" sz="2400" dirty="0">
                <a:solidFill>
                  <a:srgbClr val="00B050"/>
                </a:solidFill>
                <a:latin typeface="Tahoma" panose="020B0604030504040204" pitchFamily="34" charset="0"/>
                <a:ea typeface="Tahoma" panose="020B0604030504040204" pitchFamily="34" charset="0"/>
                <a:cs typeface="Tahoma" panose="020B0604030504040204" pitchFamily="34" charset="0"/>
              </a:rPr>
              <a:t>helps</a:t>
            </a:r>
            <a:r>
              <a:rPr lang="en-US" altLang="zh-CN" sz="2400" dirty="0">
                <a:solidFill>
                  <a:srgbClr val="00B050"/>
                </a:solidFill>
                <a:latin typeface="Tahoma" panose="020B0604030504040204" pitchFamily="34" charset="0"/>
                <a:ea typeface="Tahoma" panose="020B0604030504040204" pitchFamily="34" charset="0"/>
                <a:cs typeface="Tahoma" panose="020B0604030504040204" pitchFamily="34" charset="0"/>
              </a:rPr>
              <a:t> to achieve safe recovery</a:t>
            </a:r>
            <a:endParaRPr lang="zh-CN" altLang="en-US" sz="2400" dirty="0">
              <a:solidFill>
                <a:srgbClr val="00B050"/>
              </a:solidFill>
              <a:latin typeface="Tahoma" panose="020B0604030504040204" pitchFamily="34" charset="0"/>
              <a:cs typeface="Tahoma" panose="020B0604030504040204" pitchFamily="34" charset="0"/>
            </a:endParaRPr>
          </a:p>
        </p:txBody>
      </p:sp>
      <p:sp>
        <p:nvSpPr>
          <p:cNvPr id="20" name="笑脸 19">
            <a:extLst>
              <a:ext uri="{FF2B5EF4-FFF2-40B4-BE49-F238E27FC236}">
                <a16:creationId xmlns:a16="http://schemas.microsoft.com/office/drawing/2014/main" id="{E1DBBB52-0A10-A0B4-CCA0-0570D7307D12}"/>
              </a:ext>
            </a:extLst>
          </p:cNvPr>
          <p:cNvSpPr/>
          <p:nvPr/>
        </p:nvSpPr>
        <p:spPr>
          <a:xfrm>
            <a:off x="8291756" y="1248181"/>
            <a:ext cx="374072" cy="369332"/>
          </a:xfrm>
          <a:prstGeom prst="smileyFace">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00B050"/>
              </a:solidFill>
              <a:latin typeface="Calibri" panose="020F0502020204030204" pitchFamily="34" charset="0"/>
              <a:cs typeface="Calibri" panose="020F0502020204030204" pitchFamily="34" charset="0"/>
            </a:endParaRPr>
          </a:p>
        </p:txBody>
      </p:sp>
      <p:pic>
        <p:nvPicPr>
          <p:cNvPr id="21" name="Picture 2" descr="Image result for power">
            <a:extLst>
              <a:ext uri="{FF2B5EF4-FFF2-40B4-BE49-F238E27FC236}">
                <a16:creationId xmlns:a16="http://schemas.microsoft.com/office/drawing/2014/main" id="{CF396D29-63DA-0BB3-EC25-128EECE6AF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4043" y="1876093"/>
            <a:ext cx="1123158" cy="105348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4E5FF5E9-BB60-97F3-F7C5-455B367D62AB}"/>
              </a:ext>
            </a:extLst>
          </p:cNvPr>
          <p:cNvSpPr/>
          <p:nvPr/>
        </p:nvSpPr>
        <p:spPr>
          <a:xfrm>
            <a:off x="633860" y="1981200"/>
            <a:ext cx="2456896" cy="2629934"/>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r1 = Load </a:t>
            </a:r>
            <a:r>
              <a:rPr lang="en-US" altLang="zh-CN" sz="2000" dirty="0">
                <a:solidFill>
                  <a:srgbClr val="00BEF0"/>
                </a:solidFill>
                <a:latin typeface="Tahoma" panose="020B0604030504040204" pitchFamily="34" charset="0"/>
                <a:ea typeface="Tahoma" panose="020B0604030504040204" pitchFamily="34" charset="0"/>
                <a:cs typeface="Tahoma" panose="020B0604030504040204" pitchFamily="34" charset="0"/>
              </a:rPr>
              <a:t>[m1]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r1 = r1 + 1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r1, </a:t>
            </a:r>
            <a:r>
              <a:rPr lang="en-US" altLang="zh-CN" sz="2000" dirty="0">
                <a:solidFill>
                  <a:srgbClr val="00B0F0"/>
                </a:solidFill>
                <a:latin typeface="Tahoma" panose="020B0604030504040204" pitchFamily="34" charset="0"/>
                <a:ea typeface="Tahoma" panose="020B0604030504040204" pitchFamily="34" charset="0"/>
                <a:cs typeface="Tahoma" panose="020B0604030504040204" pitchFamily="34" charset="0"/>
              </a:rPr>
              <a:t>[m1]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r2 = Load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[m2]</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r2 = r2 + 1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r2,</a:t>
            </a:r>
            <a:r>
              <a:rPr lang="en-US" altLang="zh-CN" sz="2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[m2]</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37" name="文本框 36">
            <a:extLst>
              <a:ext uri="{FF2B5EF4-FFF2-40B4-BE49-F238E27FC236}">
                <a16:creationId xmlns:a16="http://schemas.microsoft.com/office/drawing/2014/main" id="{1224C5DF-304B-74DB-5ECF-2FF35F1438F9}"/>
              </a:ext>
            </a:extLst>
          </p:cNvPr>
          <p:cNvSpPr txBox="1"/>
          <p:nvPr/>
        </p:nvSpPr>
        <p:spPr>
          <a:xfrm>
            <a:off x="10537599" y="626749"/>
            <a:ext cx="2330116" cy="369332"/>
          </a:xfrm>
          <a:prstGeom prst="rect">
            <a:avLst/>
          </a:prstGeom>
          <a:noFill/>
        </p:spPr>
        <p:txBody>
          <a:bodyPr wrap="square" rtlCol="0">
            <a:spAutoFit/>
          </a:bodyPr>
          <a:lstStyle/>
          <a:p>
            <a:pPr algn="ctr"/>
            <a:r>
              <a:rPr lang="en-US" altLang="zh-CN" b="1" dirty="0">
                <a:latin typeface="Tahoma" panose="020B0604030504040204" pitchFamily="34" charset="0"/>
                <a:ea typeface="Tahoma" panose="020B0604030504040204" pitchFamily="34" charset="0"/>
                <a:cs typeface="Tahoma" panose="020B0604030504040204" pitchFamily="34" charset="0"/>
              </a:rPr>
              <a:t>Timeline</a:t>
            </a:r>
            <a:endParaRPr lang="zh-CN" altLang="en-US" b="1" dirty="0">
              <a:latin typeface="Tahoma" panose="020B0604030504040204" pitchFamily="34" charset="0"/>
              <a:cs typeface="Tahoma" panose="020B0604030504040204" pitchFamily="34" charset="0"/>
            </a:endParaRPr>
          </a:p>
        </p:txBody>
      </p:sp>
      <p:sp>
        <p:nvSpPr>
          <p:cNvPr id="38" name="矩形 37">
            <a:extLst>
              <a:ext uri="{FF2B5EF4-FFF2-40B4-BE49-F238E27FC236}">
                <a16:creationId xmlns:a16="http://schemas.microsoft.com/office/drawing/2014/main" id="{031CEF64-9477-4E91-280C-D2883BB0C5F3}"/>
              </a:ext>
            </a:extLst>
          </p:cNvPr>
          <p:cNvSpPr/>
          <p:nvPr/>
        </p:nvSpPr>
        <p:spPr>
          <a:xfrm>
            <a:off x="6928805" y="232612"/>
            <a:ext cx="3053395" cy="355696"/>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zh-CN" dirty="0">
                <a:latin typeface="Consolas" panose="020B0609020204030204" pitchFamily="49" charset="0"/>
              </a:rPr>
              <a:t>    Region execution</a:t>
            </a:r>
            <a:endParaRPr kumimoji="1" lang="zh-CN" altLang="en-US" dirty="0">
              <a:latin typeface="Consolas" panose="020B0609020204030204" pitchFamily="49" charset="0"/>
            </a:endParaRPr>
          </a:p>
        </p:txBody>
      </p:sp>
      <p:sp>
        <p:nvSpPr>
          <p:cNvPr id="39" name="矩形 38">
            <a:extLst>
              <a:ext uri="{FF2B5EF4-FFF2-40B4-BE49-F238E27FC236}">
                <a16:creationId xmlns:a16="http://schemas.microsoft.com/office/drawing/2014/main" id="{9A53ACC0-A036-0077-21D9-D83DCB9E7627}"/>
              </a:ext>
            </a:extLst>
          </p:cNvPr>
          <p:cNvSpPr/>
          <p:nvPr/>
        </p:nvSpPr>
        <p:spPr>
          <a:xfrm>
            <a:off x="9982200" y="231464"/>
            <a:ext cx="1118834" cy="355696"/>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zh-CN" dirty="0">
                <a:latin typeface="Consolas" panose="020B0609020204030204" pitchFamily="49" charset="0"/>
              </a:rPr>
              <a:t>commit</a:t>
            </a:r>
            <a:endParaRPr kumimoji="1" lang="zh-CN" altLang="en-US" dirty="0">
              <a:latin typeface="Consolas" panose="020B0609020204030204" pitchFamily="49" charset="0"/>
            </a:endParaRPr>
          </a:p>
        </p:txBody>
      </p:sp>
      <p:cxnSp>
        <p:nvCxnSpPr>
          <p:cNvPr id="40" name="直接箭头连接符 39">
            <a:extLst>
              <a:ext uri="{FF2B5EF4-FFF2-40B4-BE49-F238E27FC236}">
                <a16:creationId xmlns:a16="http://schemas.microsoft.com/office/drawing/2014/main" id="{464CC94F-6545-1084-1574-7B477B67434C}"/>
              </a:ext>
            </a:extLst>
          </p:cNvPr>
          <p:cNvCxnSpPr/>
          <p:nvPr/>
        </p:nvCxnSpPr>
        <p:spPr>
          <a:xfrm flipV="1">
            <a:off x="10537599" y="687481"/>
            <a:ext cx="0" cy="41538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2" descr="Image result for power outage">
            <a:extLst>
              <a:ext uri="{FF2B5EF4-FFF2-40B4-BE49-F238E27FC236}">
                <a16:creationId xmlns:a16="http://schemas.microsoft.com/office/drawing/2014/main" id="{D711FCEF-2664-C698-9807-1D4C1584A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6738" y="950633"/>
            <a:ext cx="602509" cy="540933"/>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图片 41" descr="图片包含 鸟, 游戏机, 鹦鹉&#10;&#10;描述已自动生成">
            <a:extLst>
              <a:ext uri="{FF2B5EF4-FFF2-40B4-BE49-F238E27FC236}">
                <a16:creationId xmlns:a16="http://schemas.microsoft.com/office/drawing/2014/main" id="{2F2A3624-AA04-8EF6-250A-E005A2335A86}"/>
              </a:ext>
            </a:extLst>
          </p:cNvPr>
          <p:cNvPicPr>
            <a:picLocks noChangeAspect="1"/>
          </p:cNvPicPr>
          <p:nvPr/>
        </p:nvPicPr>
        <p:blipFill>
          <a:blip r:embed="rId5"/>
          <a:stretch>
            <a:fillRect/>
          </a:stretch>
        </p:blipFill>
        <p:spPr>
          <a:xfrm>
            <a:off x="9531450" y="175641"/>
            <a:ext cx="450750" cy="442735"/>
          </a:xfrm>
          <a:prstGeom prst="rect">
            <a:avLst/>
          </a:prstGeom>
        </p:spPr>
      </p:pic>
      <p:cxnSp>
        <p:nvCxnSpPr>
          <p:cNvPr id="43" name="直接箭头连接符 42">
            <a:extLst>
              <a:ext uri="{FF2B5EF4-FFF2-40B4-BE49-F238E27FC236}">
                <a16:creationId xmlns:a16="http://schemas.microsoft.com/office/drawing/2014/main" id="{A105117E-3563-A4C7-A2DD-07093BD6C713}"/>
              </a:ext>
            </a:extLst>
          </p:cNvPr>
          <p:cNvCxnSpPr>
            <a:cxnSpLocks/>
          </p:cNvCxnSpPr>
          <p:nvPr/>
        </p:nvCxnSpPr>
        <p:spPr>
          <a:xfrm>
            <a:off x="6698441" y="587160"/>
            <a:ext cx="5084485" cy="11992"/>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9A83E849-FBCC-46E4-4AF1-370A91D431EF}"/>
              </a:ext>
            </a:extLst>
          </p:cNvPr>
          <p:cNvSpPr txBox="1"/>
          <p:nvPr/>
        </p:nvSpPr>
        <p:spPr>
          <a:xfrm>
            <a:off x="10308165" y="2439758"/>
            <a:ext cx="2820378" cy="1124988"/>
          </a:xfrm>
          <a:prstGeom prst="rect">
            <a:avLst/>
          </a:prstGeom>
          <a:noFill/>
        </p:spPr>
        <p:txBody>
          <a:bodyPr wrap="square" rtlCol="0">
            <a:spAutoFit/>
          </a:bodyPr>
          <a:lstStyle/>
          <a:p>
            <a:pPr algn="ctr">
              <a:lnSpc>
                <a:spcPct val="150000"/>
              </a:lnSpc>
            </a:pPr>
            <a:r>
              <a:rPr kumimoji="1" lang="en-US" altLang="zh-CN" sz="2400" dirty="0">
                <a:latin typeface="Tahoma" panose="020B0604030504040204" pitchFamily="34" charset="0"/>
                <a:ea typeface="Tahoma" panose="020B0604030504040204" pitchFamily="34" charset="0"/>
                <a:cs typeface="Tahoma" panose="020B0604030504040204" pitchFamily="34" charset="0"/>
              </a:rPr>
              <a:t>Redo</a:t>
            </a:r>
            <a:r>
              <a:rPr kumimoji="1" lang="zh-CN" altLang="en-US" sz="2400" dirty="0">
                <a:latin typeface="Tahoma" panose="020B0604030504040204" pitchFamily="34" charset="0"/>
                <a:ea typeface="Tahoma" panose="020B0604030504040204" pitchFamily="34" charset="0"/>
                <a:cs typeface="Tahoma" panose="020B0604030504040204" pitchFamily="34" charset="0"/>
              </a:rPr>
              <a:t> </a:t>
            </a:r>
            <a:endParaRPr kumimoji="1" lang="en-US" altLang="zh-CN" sz="24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kumimoji="1" lang="en-US" altLang="zh-CN" sz="2400" dirty="0">
                <a:latin typeface="Tahoma" panose="020B0604030504040204" pitchFamily="34" charset="0"/>
                <a:ea typeface="Tahoma" panose="020B0604030504040204" pitchFamily="34" charset="0"/>
                <a:cs typeface="Tahoma" panose="020B0604030504040204" pitchFamily="34" charset="0"/>
              </a:rPr>
              <a:t>Buffer</a:t>
            </a:r>
            <a:endParaRPr kumimoji="1" lang="zh-CN" altLang="en-US" sz="2400" dirty="0">
              <a:latin typeface="Tahoma" panose="020B0604030504040204" pitchFamily="34" charset="0"/>
              <a:cs typeface="Tahoma" panose="020B0604030504040204" pitchFamily="34" charset="0"/>
            </a:endParaRPr>
          </a:p>
        </p:txBody>
      </p:sp>
      <p:sp>
        <p:nvSpPr>
          <p:cNvPr id="45" name="右大括号 44">
            <a:extLst>
              <a:ext uri="{FF2B5EF4-FFF2-40B4-BE49-F238E27FC236}">
                <a16:creationId xmlns:a16="http://schemas.microsoft.com/office/drawing/2014/main" id="{8038778B-A6B0-365D-20F6-D4B2A20D999A}"/>
              </a:ext>
            </a:extLst>
          </p:cNvPr>
          <p:cNvSpPr/>
          <p:nvPr/>
        </p:nvSpPr>
        <p:spPr>
          <a:xfrm>
            <a:off x="11020440" y="2625401"/>
            <a:ext cx="340790" cy="92857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46" name="组合 45">
            <a:extLst>
              <a:ext uri="{FF2B5EF4-FFF2-40B4-BE49-F238E27FC236}">
                <a16:creationId xmlns:a16="http://schemas.microsoft.com/office/drawing/2014/main" id="{9C1D667F-C7C4-F709-E96C-B31E2E78B72E}"/>
              </a:ext>
            </a:extLst>
          </p:cNvPr>
          <p:cNvGrpSpPr/>
          <p:nvPr/>
        </p:nvGrpSpPr>
        <p:grpSpPr>
          <a:xfrm>
            <a:off x="3098267" y="4053516"/>
            <a:ext cx="1066791" cy="725628"/>
            <a:chOff x="-96422" y="2419357"/>
            <a:chExt cx="1066791" cy="725628"/>
          </a:xfrm>
        </p:grpSpPr>
        <p:cxnSp>
          <p:nvCxnSpPr>
            <p:cNvPr id="47" name="直线箭头连接符 6">
              <a:extLst>
                <a:ext uri="{FF2B5EF4-FFF2-40B4-BE49-F238E27FC236}">
                  <a16:creationId xmlns:a16="http://schemas.microsoft.com/office/drawing/2014/main" id="{C1D8D828-4E55-1236-6C89-B17BC398CAD2}"/>
                </a:ext>
              </a:extLst>
            </p:cNvPr>
            <p:cNvCxnSpPr/>
            <p:nvPr/>
          </p:nvCxnSpPr>
          <p:spPr>
            <a:xfrm>
              <a:off x="-96422" y="3144985"/>
              <a:ext cx="514350" cy="0"/>
            </a:xfrm>
            <a:prstGeom prst="straightConnector1">
              <a:avLst/>
            </a:prstGeom>
            <a:ln w="476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D8A8695A-E383-247A-1048-055F29AE428E}"/>
                </a:ext>
              </a:extLst>
            </p:cNvPr>
            <p:cNvSpPr txBox="1"/>
            <p:nvPr/>
          </p:nvSpPr>
          <p:spPr>
            <a:xfrm>
              <a:off x="-64347" y="2419357"/>
              <a:ext cx="1034716" cy="646331"/>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Program  control</a:t>
              </a:r>
              <a:endParaRPr lang="zh-CN" altLang="en-US" dirty="0">
                <a:latin typeface="Tahoma" panose="020B0604030504040204" pitchFamily="34" charset="0"/>
                <a:cs typeface="Tahoma" panose="020B0604030504040204" pitchFamily="34" charset="0"/>
              </a:endParaRPr>
            </a:p>
          </p:txBody>
        </p:sp>
      </p:grpSp>
      <p:sp>
        <p:nvSpPr>
          <p:cNvPr id="8" name="右中括号 7">
            <a:extLst>
              <a:ext uri="{FF2B5EF4-FFF2-40B4-BE49-F238E27FC236}">
                <a16:creationId xmlns:a16="http://schemas.microsoft.com/office/drawing/2014/main" id="{01444531-4DB1-2975-DA64-EAE3DA42272C}"/>
              </a:ext>
            </a:extLst>
          </p:cNvPr>
          <p:cNvSpPr/>
          <p:nvPr/>
        </p:nvSpPr>
        <p:spPr>
          <a:xfrm rot="5400000">
            <a:off x="10501189" y="87637"/>
            <a:ext cx="80853" cy="1118834"/>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pic>
        <p:nvPicPr>
          <p:cNvPr id="24" name="图片 23">
            <a:extLst>
              <a:ext uri="{FF2B5EF4-FFF2-40B4-BE49-F238E27FC236}">
                <a16:creationId xmlns:a16="http://schemas.microsoft.com/office/drawing/2014/main" id="{26A0225F-75FD-DB19-C6FD-45B1F582AB8C}"/>
              </a:ext>
            </a:extLst>
          </p:cNvPr>
          <p:cNvPicPr>
            <a:picLocks noChangeAspect="1"/>
          </p:cNvPicPr>
          <p:nvPr/>
        </p:nvPicPr>
        <p:blipFill>
          <a:blip r:embed="rId6"/>
          <a:stretch>
            <a:fillRect/>
          </a:stretch>
        </p:blipFill>
        <p:spPr>
          <a:xfrm>
            <a:off x="9718439" y="3160270"/>
            <a:ext cx="907309" cy="812798"/>
          </a:xfrm>
          <a:prstGeom prst="rect">
            <a:avLst/>
          </a:prstGeom>
        </p:spPr>
      </p:pic>
    </p:spTree>
    <p:extLst>
      <p:ext uri="{BB962C8B-B14F-4D97-AF65-F5344CB8AC3E}">
        <p14:creationId xmlns:p14="http://schemas.microsoft.com/office/powerpoint/2010/main" val="279532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1.11022E-16 L -0.00157 0.10301 " pathEditMode="relative" rAng="0" ptsTypes="AA">
                                      <p:cBhvr>
                                        <p:cTn id="6" dur="2000" fill="hold"/>
                                        <p:tgtEl>
                                          <p:spTgt spid="46"/>
                                        </p:tgtEl>
                                        <p:attrNameLst>
                                          <p:attrName>ppt_x</p:attrName>
                                          <p:attrName>ppt_y</p:attrName>
                                        </p:attrNameLst>
                                      </p:cBhvr>
                                      <p:rCtr x="-78" y="513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54167E-6 -1.11111E-6 L -0.05677 0.24236 " pathEditMode="relative" rAng="0" ptsTypes="AA">
                                      <p:cBhvr>
                                        <p:cTn id="10" dur="2000" fill="hold"/>
                                        <p:tgtEl>
                                          <p:spTgt spid="13"/>
                                        </p:tgtEl>
                                        <p:attrNameLst>
                                          <p:attrName>ppt_x</p:attrName>
                                          <p:attrName>ppt_y</p:attrName>
                                        </p:attrNameLst>
                                      </p:cBhvr>
                                      <p:rCtr x="-2839" y="12106"/>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0157 0.10301 L -0.00078 0.17361 " pathEditMode="relative" rAng="0" ptsTypes="AA">
                                      <p:cBhvr>
                                        <p:cTn id="18" dur="2000" fill="hold"/>
                                        <p:tgtEl>
                                          <p:spTgt spid="46"/>
                                        </p:tgtEl>
                                        <p:attrNameLst>
                                          <p:attrName>ppt_x</p:attrName>
                                          <p:attrName>ppt_y</p:attrName>
                                        </p:attrNameLst>
                                      </p:cBhvr>
                                      <p:rCtr x="-247" y="3403"/>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 presetClass="exit" presetSubtype="0" fill="hold" nodeType="withEffect">
                                  <p:stCondLst>
                                    <p:cond delay="0"/>
                                  </p:stCondLst>
                                  <p:childTnLst>
                                    <p:set>
                                      <p:cBhvr>
                                        <p:cTn id="35" dur="1" fill="hold">
                                          <p:stCondLst>
                                            <p:cond delay="0"/>
                                          </p:stCondLst>
                                        </p:cTn>
                                        <p:tgtEl>
                                          <p:spTgt spid="2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3.75E-6 3.33333E-6 L 0.05143 0.17523 " pathEditMode="relative" rAng="0" ptsTypes="AA">
                                      <p:cBhvr>
                                        <p:cTn id="44" dur="2000" fill="hold"/>
                                        <p:tgtEl>
                                          <p:spTgt spid="14"/>
                                        </p:tgtEl>
                                        <p:attrNameLst>
                                          <p:attrName>ppt_x</p:attrName>
                                          <p:attrName>ppt_y</p:attrName>
                                        </p:attrNameLst>
                                      </p:cBhvr>
                                      <p:rCtr x="2565" y="8750"/>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P spid="13" grpId="0" animBg="1"/>
      <p:bldP spid="14" grpId="1" animBg="1"/>
      <p:bldP spid="16" grpId="0"/>
      <p:bldP spid="19"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2DCFAB-5FCB-DB0B-1744-9695CCCC7DDA}"/>
              </a:ext>
            </a:extLst>
          </p:cNvPr>
          <p:cNvSpPr>
            <a:spLocks noGrp="1"/>
          </p:cNvSpPr>
          <p:nvPr>
            <p:ph type="title"/>
          </p:nvPr>
        </p:nvSpPr>
        <p:spPr>
          <a:xfrm>
            <a:off x="41727" y="138234"/>
            <a:ext cx="11448657" cy="694117"/>
          </a:xfrm>
        </p:spPr>
        <p:txBody>
          <a:bodyPr>
            <a:normAutofit fontScale="90000"/>
          </a:bodyPr>
          <a:lstStyle/>
          <a:p>
            <a:r>
              <a:rPr lang="en-US" altLang="zh-CN" dirty="0">
                <a:solidFill>
                  <a:srgbClr val="2F2FD7"/>
                </a:solidFill>
              </a:rPr>
              <a:t>Redo Commit Slows Down Program Execution</a:t>
            </a:r>
            <a:endParaRPr lang="zh-CN" altLang="en-US" dirty="0">
              <a:solidFill>
                <a:srgbClr val="2F2FD7"/>
              </a:solidFill>
            </a:endParaRPr>
          </a:p>
        </p:txBody>
      </p:sp>
      <p:sp>
        <p:nvSpPr>
          <p:cNvPr id="5" name="页脚占位符 4">
            <a:extLst>
              <a:ext uri="{FF2B5EF4-FFF2-40B4-BE49-F238E27FC236}">
                <a16:creationId xmlns:a16="http://schemas.microsoft.com/office/drawing/2014/main" id="{04F77E8E-6746-34B9-4B18-4627082D3C38}"/>
              </a:ext>
            </a:extLst>
          </p:cNvPr>
          <p:cNvSpPr>
            <a:spLocks noGrp="1"/>
          </p:cNvSpPr>
          <p:nvPr>
            <p:ph type="ftr" sz="quarter" idx="11"/>
          </p:nvPr>
        </p:nvSpPr>
        <p:spPr/>
        <p:txBody>
          <a:bodyPr/>
          <a:lstStyle/>
          <a:p>
            <a:r>
              <a:rPr lang="en-US" dirty="0"/>
              <a:t>56th IEEE/ACM International Symposium on Microarchitecture</a:t>
            </a:r>
          </a:p>
        </p:txBody>
      </p:sp>
      <p:sp>
        <p:nvSpPr>
          <p:cNvPr id="6" name="灯片编号占位符 5">
            <a:extLst>
              <a:ext uri="{FF2B5EF4-FFF2-40B4-BE49-F238E27FC236}">
                <a16:creationId xmlns:a16="http://schemas.microsoft.com/office/drawing/2014/main" id="{C15D9320-372A-3464-8A4E-563C22B8D087}"/>
              </a:ext>
            </a:extLst>
          </p:cNvPr>
          <p:cNvSpPr>
            <a:spLocks noGrp="1"/>
          </p:cNvSpPr>
          <p:nvPr>
            <p:ph type="sldNum" sz="quarter" idx="12"/>
          </p:nvPr>
        </p:nvSpPr>
        <p:spPr/>
        <p:txBody>
          <a:bodyPr/>
          <a:lstStyle/>
          <a:p>
            <a:fld id="{BEF5F9A7-FFD9-4159-A58F-AE73538ED447}" type="slidenum">
              <a:rPr lang="en-US" smtClean="0"/>
              <a:pPr/>
              <a:t>21</a:t>
            </a:fld>
            <a:endParaRPr lang="en-US"/>
          </a:p>
        </p:txBody>
      </p:sp>
      <p:sp>
        <p:nvSpPr>
          <p:cNvPr id="9" name="矩形 8">
            <a:extLst>
              <a:ext uri="{FF2B5EF4-FFF2-40B4-BE49-F238E27FC236}">
                <a16:creationId xmlns:a16="http://schemas.microsoft.com/office/drawing/2014/main" id="{1B556DC9-2A34-CE7D-887F-6E1E1C1D4BC3}"/>
              </a:ext>
            </a:extLst>
          </p:cNvPr>
          <p:cNvSpPr/>
          <p:nvPr/>
        </p:nvSpPr>
        <p:spPr>
          <a:xfrm>
            <a:off x="1000384" y="3447023"/>
            <a:ext cx="2057024" cy="24938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Consolas" panose="020B0609020204030204" pitchFamily="49" charset="0"/>
                <a:ea typeface="Calibri" panose="020F0502020204030204" pitchFamily="34" charset="0"/>
                <a:cs typeface="Calibri" panose="020F0502020204030204" pitchFamily="34" charset="0"/>
              </a:rPr>
              <a:t>sweep</a:t>
            </a:r>
            <a:endParaRPr kumimoji="1" lang="zh-CN" altLang="en-US" sz="2000" dirty="0">
              <a:solidFill>
                <a:schemeClr val="tx1"/>
              </a:solidFill>
              <a:latin typeface="Consolas" panose="020B0609020204030204" pitchFamily="49" charset="0"/>
              <a:cs typeface="Calibri" panose="020F0502020204030204" pitchFamily="34" charset="0"/>
            </a:endParaRPr>
          </a:p>
        </p:txBody>
      </p:sp>
      <p:sp>
        <p:nvSpPr>
          <p:cNvPr id="10" name="矩形 9">
            <a:extLst>
              <a:ext uri="{FF2B5EF4-FFF2-40B4-BE49-F238E27FC236}">
                <a16:creationId xmlns:a16="http://schemas.microsoft.com/office/drawing/2014/main" id="{465ADD81-1547-7A37-B0BE-7CCECCC09156}"/>
              </a:ext>
            </a:extLst>
          </p:cNvPr>
          <p:cNvSpPr/>
          <p:nvPr/>
        </p:nvSpPr>
        <p:spPr>
          <a:xfrm>
            <a:off x="1000384" y="3784622"/>
            <a:ext cx="2057024" cy="41678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Consolas" panose="020B0609020204030204" pitchFamily="49" charset="0"/>
                <a:ea typeface="Calibri" panose="020F0502020204030204" pitchFamily="34" charset="0"/>
                <a:cs typeface="Calibri" panose="020F0502020204030204" pitchFamily="34" charset="0"/>
              </a:rPr>
              <a:t>commit</a:t>
            </a:r>
            <a:endParaRPr kumimoji="1" lang="zh-CN" altLang="en-US" sz="2000" dirty="0">
              <a:solidFill>
                <a:schemeClr val="tx1"/>
              </a:solidFill>
              <a:latin typeface="Consolas" panose="020B0609020204030204" pitchFamily="49" charset="0"/>
              <a:cs typeface="Calibri" panose="020F0502020204030204" pitchFamily="34" charset="0"/>
            </a:endParaRPr>
          </a:p>
        </p:txBody>
      </p:sp>
      <p:pic>
        <p:nvPicPr>
          <p:cNvPr id="13" name="Picture 93">
            <a:extLst>
              <a:ext uri="{FF2B5EF4-FFF2-40B4-BE49-F238E27FC236}">
                <a16:creationId xmlns:a16="http://schemas.microsoft.com/office/drawing/2014/main" id="{907DC3AB-55FA-FED9-81D7-91FB718DAAE8}"/>
              </a:ext>
            </a:extLst>
          </p:cNvPr>
          <p:cNvPicPr>
            <a:picLocks noChangeAspect="1"/>
          </p:cNvPicPr>
          <p:nvPr/>
        </p:nvPicPr>
        <p:blipFill rotWithShape="1">
          <a:blip r:embed="rId3"/>
          <a:srcRect b="14141"/>
          <a:stretch/>
        </p:blipFill>
        <p:spPr>
          <a:xfrm>
            <a:off x="4731708" y="4506049"/>
            <a:ext cx="1713286" cy="1346537"/>
          </a:xfrm>
          <a:prstGeom prst="rect">
            <a:avLst/>
          </a:prstGeom>
        </p:spPr>
      </p:pic>
      <p:sp>
        <p:nvSpPr>
          <p:cNvPr id="14" name="TextBox 92">
            <a:extLst>
              <a:ext uri="{FF2B5EF4-FFF2-40B4-BE49-F238E27FC236}">
                <a16:creationId xmlns:a16="http://schemas.microsoft.com/office/drawing/2014/main" id="{38CB7637-2016-C923-3A6A-F8A7FD4FC185}"/>
              </a:ext>
            </a:extLst>
          </p:cNvPr>
          <p:cNvSpPr txBox="1"/>
          <p:nvPr/>
        </p:nvSpPr>
        <p:spPr>
          <a:xfrm>
            <a:off x="6558481" y="4667672"/>
            <a:ext cx="5457056"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Redo commit may degrade the performance</a:t>
            </a:r>
          </a:p>
        </p:txBody>
      </p:sp>
      <p:sp>
        <p:nvSpPr>
          <p:cNvPr id="15" name="文本框 14">
            <a:extLst>
              <a:ext uri="{FF2B5EF4-FFF2-40B4-BE49-F238E27FC236}">
                <a16:creationId xmlns:a16="http://schemas.microsoft.com/office/drawing/2014/main" id="{02C3AF7C-4396-E858-A26E-C22981EC45F6}"/>
              </a:ext>
            </a:extLst>
          </p:cNvPr>
          <p:cNvSpPr txBox="1"/>
          <p:nvPr/>
        </p:nvSpPr>
        <p:spPr>
          <a:xfrm>
            <a:off x="3943563" y="3359999"/>
            <a:ext cx="4946073" cy="400110"/>
          </a:xfrm>
          <a:prstGeom prst="rect">
            <a:avLst/>
          </a:prstGeom>
          <a:noFill/>
        </p:spPr>
        <p:txBody>
          <a:bodyPr wrap="square" rtlCol="0">
            <a:spAutoFit/>
          </a:bodyPr>
          <a:lstStyle/>
          <a:p>
            <a:r>
              <a:rPr kumimoji="1" lang="en-US" altLang="zh-CN" sz="2000" dirty="0">
                <a:latin typeface="Tahoma" panose="020B0604030504040204" pitchFamily="34" charset="0"/>
                <a:ea typeface="Tahoma" panose="020B0604030504040204" pitchFamily="34" charset="0"/>
                <a:cs typeface="Tahoma" panose="020B0604030504040204" pitchFamily="34" charset="0"/>
              </a:rPr>
              <a:t>Wait for flushing dirty </a:t>
            </a:r>
            <a:r>
              <a:rPr kumimoji="1" lang="en-US" altLang="zh-CN" sz="2000" dirty="0" err="1">
                <a:latin typeface="Tahoma" panose="020B0604030504040204" pitchFamily="34" charset="0"/>
                <a:ea typeface="Tahoma" panose="020B0604030504040204" pitchFamily="34" charset="0"/>
                <a:cs typeface="Tahoma" panose="020B0604030504040204" pitchFamily="34" charset="0"/>
              </a:rPr>
              <a:t>cachelines</a:t>
            </a:r>
            <a:endParaRPr kumimoji="1" lang="zh-CN" altLang="en-US" sz="2000" dirty="0">
              <a:latin typeface="Tahoma" panose="020B0604030504040204" pitchFamily="34" charset="0"/>
              <a:cs typeface="Tahoma" panose="020B0604030504040204" pitchFamily="34" charset="0"/>
            </a:endParaRPr>
          </a:p>
        </p:txBody>
      </p:sp>
      <p:cxnSp>
        <p:nvCxnSpPr>
          <p:cNvPr id="16" name="直线箭头连接符 23">
            <a:extLst>
              <a:ext uri="{FF2B5EF4-FFF2-40B4-BE49-F238E27FC236}">
                <a16:creationId xmlns:a16="http://schemas.microsoft.com/office/drawing/2014/main" id="{A7C88ABD-782E-86E7-5289-D15F91D1F67C}"/>
              </a:ext>
            </a:extLst>
          </p:cNvPr>
          <p:cNvCxnSpPr>
            <a:cxnSpLocks/>
            <a:stCxn id="9" idx="3"/>
          </p:cNvCxnSpPr>
          <p:nvPr/>
        </p:nvCxnSpPr>
        <p:spPr>
          <a:xfrm flipV="1">
            <a:off x="3057408" y="3567586"/>
            <a:ext cx="429258" cy="412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8D23DB08-E0C6-0E4D-AF09-9D78C2A96737}"/>
              </a:ext>
            </a:extLst>
          </p:cNvPr>
          <p:cNvSpPr txBox="1"/>
          <p:nvPr/>
        </p:nvSpPr>
        <p:spPr>
          <a:xfrm>
            <a:off x="3272037" y="2308988"/>
            <a:ext cx="1343052" cy="400110"/>
          </a:xfrm>
          <a:prstGeom prst="rect">
            <a:avLst/>
          </a:prstGeom>
          <a:noFill/>
        </p:spPr>
        <p:txBody>
          <a:bodyPr wrap="square" rtlCol="0">
            <a:spAutoFit/>
          </a:bodyPr>
          <a:lstStyle/>
          <a:p>
            <a:r>
              <a:rPr kumimoji="1" lang="en-US" altLang="zh-CN" sz="2000" dirty="0">
                <a:latin typeface="Times New Roman" panose="02020603050405020304" pitchFamily="18" charset="0"/>
                <a:ea typeface="Calibri" panose="020F0502020204030204" pitchFamily="34" charset="0"/>
                <a:cs typeface="Times New Roman" panose="02020603050405020304" pitchFamily="18" charset="0"/>
              </a:rPr>
              <a:t>Region</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ea typeface="Calibri" panose="020F0502020204030204" pitchFamily="34" charset="0"/>
                <a:cs typeface="Times New Roman" panose="02020603050405020304" pitchFamily="18" charset="0"/>
              </a:rPr>
              <a:t>1</a:t>
            </a:r>
            <a:endParaRPr kumimoji="1" lang="zh-CN" altLang="en-US" sz="2000"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564C48EC-06B6-98E0-91B7-EA45919C5E51}"/>
              </a:ext>
            </a:extLst>
          </p:cNvPr>
          <p:cNvSpPr txBox="1"/>
          <p:nvPr/>
        </p:nvSpPr>
        <p:spPr>
          <a:xfrm>
            <a:off x="3275169" y="4481557"/>
            <a:ext cx="1343052" cy="400110"/>
          </a:xfrm>
          <a:prstGeom prst="rect">
            <a:avLst/>
          </a:prstGeom>
          <a:noFill/>
        </p:spPr>
        <p:txBody>
          <a:bodyPr wrap="square" rtlCol="0">
            <a:spAutoFit/>
          </a:bodyPr>
          <a:lstStyle/>
          <a:p>
            <a:r>
              <a:rPr kumimoji="1" lang="en-US" altLang="zh-CN" sz="2000" dirty="0">
                <a:latin typeface="Times New Roman" panose="02020603050405020304" pitchFamily="18" charset="0"/>
                <a:ea typeface="Calibri" panose="020F0502020204030204" pitchFamily="34" charset="0"/>
                <a:cs typeface="Times New Roman" panose="02020603050405020304" pitchFamily="18" charset="0"/>
              </a:rPr>
              <a:t>Region</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ea typeface="Calibri" panose="020F0502020204030204" pitchFamily="34" charset="0"/>
                <a:cs typeface="Times New Roman" panose="02020603050405020304" pitchFamily="18" charset="0"/>
              </a:rPr>
              <a:t>2</a:t>
            </a:r>
            <a:endParaRPr kumimoji="1" lang="zh-CN" altLang="en-US" sz="2000" dirty="0">
              <a:latin typeface="Times New Roman" panose="02020603050405020304" pitchFamily="18" charset="0"/>
              <a:cs typeface="Times New Roman" panose="02020603050405020304" pitchFamily="18" charset="0"/>
            </a:endParaRPr>
          </a:p>
        </p:txBody>
      </p:sp>
      <p:sp>
        <p:nvSpPr>
          <p:cNvPr id="19" name="下箭头 28">
            <a:extLst>
              <a:ext uri="{FF2B5EF4-FFF2-40B4-BE49-F238E27FC236}">
                <a16:creationId xmlns:a16="http://schemas.microsoft.com/office/drawing/2014/main" id="{23A3C5B1-294A-72BD-F5E3-26ABF35A2463}"/>
              </a:ext>
            </a:extLst>
          </p:cNvPr>
          <p:cNvSpPr/>
          <p:nvPr/>
        </p:nvSpPr>
        <p:spPr>
          <a:xfrm>
            <a:off x="507100" y="1799538"/>
            <a:ext cx="318655" cy="1504998"/>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a:latin typeface="Calibri" panose="020F0502020204030204" pitchFamily="34" charset="0"/>
              <a:cs typeface="Calibri" panose="020F0502020204030204" pitchFamily="34" charset="0"/>
            </a:endParaRPr>
          </a:p>
        </p:txBody>
      </p:sp>
      <p:sp>
        <p:nvSpPr>
          <p:cNvPr id="20" name="下箭头 28">
            <a:extLst>
              <a:ext uri="{FF2B5EF4-FFF2-40B4-BE49-F238E27FC236}">
                <a16:creationId xmlns:a16="http://schemas.microsoft.com/office/drawing/2014/main" id="{1E06E7E8-53E1-3330-5EBB-ECE39B02E14A}"/>
              </a:ext>
            </a:extLst>
          </p:cNvPr>
          <p:cNvSpPr/>
          <p:nvPr/>
        </p:nvSpPr>
        <p:spPr>
          <a:xfrm>
            <a:off x="507099" y="1799538"/>
            <a:ext cx="318655" cy="1898752"/>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a:latin typeface="Calibri" panose="020F0502020204030204" pitchFamily="34" charset="0"/>
              <a:cs typeface="Calibri" panose="020F0502020204030204" pitchFamily="34" charset="0"/>
            </a:endParaRPr>
          </a:p>
        </p:txBody>
      </p:sp>
      <p:sp>
        <p:nvSpPr>
          <p:cNvPr id="21" name="下箭头 28">
            <a:extLst>
              <a:ext uri="{FF2B5EF4-FFF2-40B4-BE49-F238E27FC236}">
                <a16:creationId xmlns:a16="http://schemas.microsoft.com/office/drawing/2014/main" id="{5DBCE5FD-8373-BF77-8F72-52BF626C285A}"/>
              </a:ext>
            </a:extLst>
          </p:cNvPr>
          <p:cNvSpPr/>
          <p:nvPr/>
        </p:nvSpPr>
        <p:spPr>
          <a:xfrm>
            <a:off x="501267" y="1813926"/>
            <a:ext cx="318655" cy="2401869"/>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a:latin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8198D610-D7EB-AB34-7A57-2014E3CFFCFA}"/>
              </a:ext>
            </a:extLst>
          </p:cNvPr>
          <p:cNvSpPr/>
          <p:nvPr/>
        </p:nvSpPr>
        <p:spPr>
          <a:xfrm>
            <a:off x="1025288" y="1800457"/>
            <a:ext cx="2032120" cy="1567246"/>
          </a:xfrm>
          <a:prstGeom prst="rect">
            <a:avLst/>
          </a:prstGeom>
          <a:solidFill>
            <a:srgbClr val="81CAF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lnSpc>
                <a:spcPct val="125000"/>
              </a:lnSpc>
            </a:pP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r1, [m1]</a:t>
            </a:r>
          </a:p>
          <a:p>
            <a:pPr algn="ctr">
              <a:lnSpc>
                <a:spcPct val="125000"/>
              </a:lnSpc>
            </a:pP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r2, [m2]</a:t>
            </a:r>
          </a:p>
          <a:p>
            <a:pPr algn="ctr">
              <a:lnSpc>
                <a:spcPct val="125000"/>
              </a:lnSpc>
            </a:pP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22" name="矩形 21">
            <a:extLst>
              <a:ext uri="{FF2B5EF4-FFF2-40B4-BE49-F238E27FC236}">
                <a16:creationId xmlns:a16="http://schemas.microsoft.com/office/drawing/2014/main" id="{6406A305-D908-B89C-5426-A302BF842843}"/>
              </a:ext>
            </a:extLst>
          </p:cNvPr>
          <p:cNvSpPr/>
          <p:nvPr/>
        </p:nvSpPr>
        <p:spPr>
          <a:xfrm>
            <a:off x="1007692" y="4335809"/>
            <a:ext cx="2032120" cy="843509"/>
          </a:xfrm>
          <a:prstGeom prst="rect">
            <a:avLst/>
          </a:prstGeom>
          <a:solidFill>
            <a:srgbClr val="FFF2CC"/>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r3, [m3]</a:t>
            </a:r>
          </a:p>
          <a:p>
            <a:pPr algn="ctr">
              <a:lnSpc>
                <a:spcPct val="125000"/>
              </a:lnSpc>
            </a:pP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23" name="矩形 22">
            <a:extLst>
              <a:ext uri="{FF2B5EF4-FFF2-40B4-BE49-F238E27FC236}">
                <a16:creationId xmlns:a16="http://schemas.microsoft.com/office/drawing/2014/main" id="{3EE22AE7-9094-6B1C-67CF-32170BDD3467}"/>
              </a:ext>
            </a:extLst>
          </p:cNvPr>
          <p:cNvSpPr/>
          <p:nvPr/>
        </p:nvSpPr>
        <p:spPr>
          <a:xfrm>
            <a:off x="982788" y="5313720"/>
            <a:ext cx="2057024" cy="24938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Consolas" panose="020B0609020204030204" pitchFamily="49" charset="0"/>
                <a:ea typeface="Calibri" panose="020F0502020204030204" pitchFamily="34" charset="0"/>
                <a:cs typeface="Calibri" panose="020F0502020204030204" pitchFamily="34" charset="0"/>
              </a:rPr>
              <a:t>sweep</a:t>
            </a:r>
            <a:endParaRPr kumimoji="1" lang="zh-CN" altLang="en-US" sz="2000" dirty="0">
              <a:solidFill>
                <a:schemeClr val="tx1"/>
              </a:solidFill>
              <a:latin typeface="Consolas" panose="020B0609020204030204" pitchFamily="49" charset="0"/>
              <a:cs typeface="Calibri" panose="020F0502020204030204" pitchFamily="34" charset="0"/>
            </a:endParaRPr>
          </a:p>
        </p:txBody>
      </p:sp>
      <p:sp>
        <p:nvSpPr>
          <p:cNvPr id="24" name="矩形 23">
            <a:extLst>
              <a:ext uri="{FF2B5EF4-FFF2-40B4-BE49-F238E27FC236}">
                <a16:creationId xmlns:a16="http://schemas.microsoft.com/office/drawing/2014/main" id="{96DFF540-3A09-1FB7-03FA-ACD17FBC1F2C}"/>
              </a:ext>
            </a:extLst>
          </p:cNvPr>
          <p:cNvSpPr/>
          <p:nvPr/>
        </p:nvSpPr>
        <p:spPr>
          <a:xfrm>
            <a:off x="982788" y="5683024"/>
            <a:ext cx="2057024" cy="41678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Consolas" panose="020B0609020204030204" pitchFamily="49" charset="0"/>
                <a:ea typeface="Calibri" panose="020F0502020204030204" pitchFamily="34" charset="0"/>
                <a:cs typeface="Calibri" panose="020F0502020204030204" pitchFamily="34" charset="0"/>
              </a:rPr>
              <a:t>commit</a:t>
            </a:r>
            <a:endParaRPr kumimoji="1" lang="zh-CN" altLang="en-US" sz="2000" dirty="0">
              <a:solidFill>
                <a:schemeClr val="tx1"/>
              </a:solidFill>
              <a:latin typeface="Consolas" panose="020B0609020204030204" pitchFamily="49" charset="0"/>
              <a:cs typeface="Calibri" panose="020F0502020204030204" pitchFamily="34" charset="0"/>
            </a:endParaRPr>
          </a:p>
        </p:txBody>
      </p:sp>
      <p:pic>
        <p:nvPicPr>
          <p:cNvPr id="3" name="图片 2" descr="图片包含 鸟, 游戏机, 鹦鹉&#10;&#10;描述已自动生成">
            <a:extLst>
              <a:ext uri="{FF2B5EF4-FFF2-40B4-BE49-F238E27FC236}">
                <a16:creationId xmlns:a16="http://schemas.microsoft.com/office/drawing/2014/main" id="{7B8D2735-E476-8B2E-48F4-595518E49FA4}"/>
              </a:ext>
            </a:extLst>
          </p:cNvPr>
          <p:cNvPicPr>
            <a:picLocks noChangeAspect="1"/>
          </p:cNvPicPr>
          <p:nvPr/>
        </p:nvPicPr>
        <p:blipFill>
          <a:blip r:embed="rId4"/>
          <a:stretch>
            <a:fillRect/>
          </a:stretch>
        </p:blipFill>
        <p:spPr>
          <a:xfrm>
            <a:off x="3435540" y="3269403"/>
            <a:ext cx="607161" cy="596365"/>
          </a:xfrm>
          <a:prstGeom prst="rect">
            <a:avLst/>
          </a:prstGeom>
        </p:spPr>
      </p:pic>
      <p:pic>
        <p:nvPicPr>
          <p:cNvPr id="7" name="图片 6" descr="图片包含 鸟, 游戏机, 鹦鹉&#10;&#10;描述已自动生成">
            <a:extLst>
              <a:ext uri="{FF2B5EF4-FFF2-40B4-BE49-F238E27FC236}">
                <a16:creationId xmlns:a16="http://schemas.microsoft.com/office/drawing/2014/main" id="{6A9C76FC-ED15-A117-C026-6E089BCFF25E}"/>
              </a:ext>
            </a:extLst>
          </p:cNvPr>
          <p:cNvPicPr>
            <a:picLocks noChangeAspect="1"/>
          </p:cNvPicPr>
          <p:nvPr/>
        </p:nvPicPr>
        <p:blipFill>
          <a:blip r:embed="rId4"/>
          <a:stretch>
            <a:fillRect/>
          </a:stretch>
        </p:blipFill>
        <p:spPr>
          <a:xfrm>
            <a:off x="3435539" y="5019606"/>
            <a:ext cx="607161" cy="596365"/>
          </a:xfrm>
          <a:prstGeom prst="rect">
            <a:avLst/>
          </a:prstGeom>
        </p:spPr>
      </p:pic>
    </p:spTree>
    <p:extLst>
      <p:ext uri="{BB962C8B-B14F-4D97-AF65-F5344CB8AC3E}">
        <p14:creationId xmlns:p14="http://schemas.microsoft.com/office/powerpoint/2010/main" val="56373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2" presetClass="entr" presetSubtype="1"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additive="base">
                                        <p:cTn id="9" dur="500" fill="hold"/>
                                        <p:tgtEl>
                                          <p:spTgt spid="20"/>
                                        </p:tgtEl>
                                        <p:attrNameLst>
                                          <p:attrName>ppt_x</p:attrName>
                                        </p:attrNameLst>
                                      </p:cBhvr>
                                      <p:tavLst>
                                        <p:tav tm="0">
                                          <p:val>
                                            <p:strVal val="#ppt_x"/>
                                          </p:val>
                                        </p:tav>
                                        <p:tav tm="100000">
                                          <p:val>
                                            <p:strVal val="#ppt_x"/>
                                          </p:val>
                                        </p:tav>
                                      </p:tavLst>
                                    </p:anim>
                                    <p:anim calcmode="lin" valueType="num">
                                      <p:cBhvr additive="base">
                                        <p:cTn id="1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0" grpId="0" animBg="1"/>
      <p:bldP spid="20" grpId="1"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F042BCA-5445-0A86-7DB9-F82E0C42CCDD}"/>
              </a:ext>
            </a:extLst>
          </p:cNvPr>
          <p:cNvSpPr/>
          <p:nvPr/>
        </p:nvSpPr>
        <p:spPr>
          <a:xfrm>
            <a:off x="1151057" y="1192541"/>
            <a:ext cx="2057024" cy="1473662"/>
          </a:xfrm>
          <a:prstGeom prst="rect">
            <a:avLst/>
          </a:prstGeom>
          <a:solidFill>
            <a:srgbClr val="78C7EE"/>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lnSpc>
                <a:spcPct val="125000"/>
              </a:lnSpc>
            </a:pPr>
            <a:r>
              <a:rPr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lnSpc>
                <a:spcPct val="125000"/>
              </a:lnSpc>
            </a:pPr>
            <a:r>
              <a:rPr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Store r1, [m1]</a:t>
            </a:r>
          </a:p>
          <a:p>
            <a:pPr algn="ctr">
              <a:lnSpc>
                <a:spcPct val="125000"/>
              </a:lnSpc>
            </a:pPr>
            <a:r>
              <a:rPr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Store r2, [m2]</a:t>
            </a:r>
          </a:p>
          <a:p>
            <a:pPr algn="ctr">
              <a:lnSpc>
                <a:spcPct val="125000"/>
              </a:lnSpc>
            </a:pPr>
            <a:r>
              <a:rPr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36" name="矩形 35">
            <a:extLst>
              <a:ext uri="{FF2B5EF4-FFF2-40B4-BE49-F238E27FC236}">
                <a16:creationId xmlns:a16="http://schemas.microsoft.com/office/drawing/2014/main" id="{C626E1C2-30C8-0A90-9A53-BA69F0A74154}"/>
              </a:ext>
            </a:extLst>
          </p:cNvPr>
          <p:cNvSpPr/>
          <p:nvPr/>
        </p:nvSpPr>
        <p:spPr>
          <a:xfrm>
            <a:off x="1153179" y="3628801"/>
            <a:ext cx="2054902" cy="850954"/>
          </a:xfrm>
          <a:prstGeom prst="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lnSpc>
                <a:spcPct val="125000"/>
              </a:lnSpc>
            </a:pPr>
            <a:r>
              <a:rPr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Store r3, [m3]</a:t>
            </a:r>
          </a:p>
          <a:p>
            <a:pPr algn="ctr">
              <a:lnSpc>
                <a:spcPct val="125000"/>
              </a:lnSpc>
            </a:pPr>
            <a:r>
              <a:rPr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altLang="zh-CN" dirty="0">
              <a:solidFill>
                <a:schemeClr val="tx1"/>
              </a:solidFill>
              <a:latin typeface="Consolas" panose="020B0609020204030204" pitchFamily="49" charset="0"/>
              <a:ea typeface="Tahoma" panose="020B0604030504040204" pitchFamily="34" charset="0"/>
              <a:cs typeface="Consolas" panose="020B0609020204030204" pitchFamily="49" charset="0"/>
            </a:endParaRPr>
          </a:p>
        </p:txBody>
      </p:sp>
      <p:sp>
        <p:nvSpPr>
          <p:cNvPr id="4" name="矩形 3">
            <a:extLst>
              <a:ext uri="{FF2B5EF4-FFF2-40B4-BE49-F238E27FC236}">
                <a16:creationId xmlns:a16="http://schemas.microsoft.com/office/drawing/2014/main" id="{72F38668-75F1-E9A3-F3D5-EAE7C8078192}"/>
              </a:ext>
            </a:extLst>
          </p:cNvPr>
          <p:cNvSpPr/>
          <p:nvPr/>
        </p:nvSpPr>
        <p:spPr>
          <a:xfrm>
            <a:off x="4114435" y="1155139"/>
            <a:ext cx="2057024" cy="1473662"/>
          </a:xfrm>
          <a:prstGeom prst="rect">
            <a:avLst/>
          </a:prstGeom>
          <a:solidFill>
            <a:srgbClr val="78C7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lnSpc>
                <a:spcPct val="125000"/>
              </a:lnSpc>
            </a:pPr>
            <a:r>
              <a:rPr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lnSpc>
                <a:spcPct val="125000"/>
              </a:lnSpc>
            </a:pPr>
            <a:r>
              <a:rPr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Store r1, [m1]</a:t>
            </a:r>
          </a:p>
          <a:p>
            <a:pPr algn="ctr">
              <a:lnSpc>
                <a:spcPct val="125000"/>
              </a:lnSpc>
            </a:pPr>
            <a:r>
              <a:rPr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Store r2, [m2]</a:t>
            </a:r>
          </a:p>
          <a:p>
            <a:pPr algn="ctr">
              <a:lnSpc>
                <a:spcPct val="125000"/>
              </a:lnSpc>
            </a:pPr>
            <a:r>
              <a:rPr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37" name="矩形 36">
            <a:extLst>
              <a:ext uri="{FF2B5EF4-FFF2-40B4-BE49-F238E27FC236}">
                <a16:creationId xmlns:a16="http://schemas.microsoft.com/office/drawing/2014/main" id="{DFD8359A-6B08-A9C0-D4CF-3B5383E844C0}"/>
              </a:ext>
            </a:extLst>
          </p:cNvPr>
          <p:cNvSpPr/>
          <p:nvPr/>
        </p:nvSpPr>
        <p:spPr>
          <a:xfrm>
            <a:off x="6336759" y="2692405"/>
            <a:ext cx="2054902" cy="850954"/>
          </a:xfrm>
          <a:prstGeom prst="rect">
            <a:avLst/>
          </a:prstGeom>
          <a:solidFill>
            <a:srgbClr val="FFF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lnSpc>
                <a:spcPct val="125000"/>
              </a:lnSpc>
            </a:pPr>
            <a:r>
              <a:rPr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Store r3, [m3]</a:t>
            </a:r>
          </a:p>
          <a:p>
            <a:pPr algn="ctr">
              <a:lnSpc>
                <a:spcPct val="125000"/>
              </a:lnSpc>
            </a:pPr>
            <a:r>
              <a:rPr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altLang="zh-CN" dirty="0">
              <a:solidFill>
                <a:schemeClr val="tx1"/>
              </a:solidFill>
              <a:latin typeface="Consolas" panose="020B0609020204030204" pitchFamily="49" charset="0"/>
              <a:ea typeface="Tahoma" panose="020B0604030504040204" pitchFamily="34" charset="0"/>
              <a:cs typeface="Consolas" panose="020B0609020204030204" pitchFamily="49" charset="0"/>
            </a:endParaRPr>
          </a:p>
        </p:txBody>
      </p:sp>
      <p:sp>
        <p:nvSpPr>
          <p:cNvPr id="39" name="矩形 38">
            <a:extLst>
              <a:ext uri="{FF2B5EF4-FFF2-40B4-BE49-F238E27FC236}">
                <a16:creationId xmlns:a16="http://schemas.microsoft.com/office/drawing/2014/main" id="{6D8A6405-88D3-6B70-FF78-E61DD563AAFD}"/>
              </a:ext>
            </a:extLst>
          </p:cNvPr>
          <p:cNvSpPr/>
          <p:nvPr/>
        </p:nvSpPr>
        <p:spPr>
          <a:xfrm>
            <a:off x="8610600" y="3660793"/>
            <a:ext cx="2057024" cy="821369"/>
          </a:xfrm>
          <a:prstGeom prst="rect">
            <a:avLst/>
          </a:pr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lnSpc>
                <a:spcPct val="125000"/>
              </a:lnSpc>
            </a:pPr>
            <a:r>
              <a:rPr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Store r4, [m4]</a:t>
            </a:r>
          </a:p>
          <a:p>
            <a:pPr algn="ctr">
              <a:lnSpc>
                <a:spcPct val="125000"/>
              </a:lnSpc>
            </a:pPr>
            <a:r>
              <a:rPr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altLang="zh-CN" dirty="0">
              <a:solidFill>
                <a:schemeClr val="tx1"/>
              </a:solidFill>
              <a:latin typeface="Consolas" panose="020B0609020204030204" pitchFamily="49" charset="0"/>
              <a:ea typeface="Tahoma" panose="020B0604030504040204" pitchFamily="34" charset="0"/>
              <a:cs typeface="Consolas" panose="020B0609020204030204" pitchFamily="49" charset="0"/>
            </a:endParaRPr>
          </a:p>
        </p:txBody>
      </p:sp>
      <p:sp>
        <p:nvSpPr>
          <p:cNvPr id="38" name="矩形 37">
            <a:extLst>
              <a:ext uri="{FF2B5EF4-FFF2-40B4-BE49-F238E27FC236}">
                <a16:creationId xmlns:a16="http://schemas.microsoft.com/office/drawing/2014/main" id="{03225E79-E45B-1AA9-9203-819F6C14A0F3}"/>
              </a:ext>
            </a:extLst>
          </p:cNvPr>
          <p:cNvSpPr/>
          <p:nvPr/>
        </p:nvSpPr>
        <p:spPr>
          <a:xfrm>
            <a:off x="1151057" y="5409865"/>
            <a:ext cx="2057024" cy="821369"/>
          </a:xfrm>
          <a:prstGeom prst="rect">
            <a:avLst/>
          </a:prstGeom>
          <a:solidFill>
            <a:srgbClr val="FFE699"/>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lnSpc>
                <a:spcPct val="125000"/>
              </a:lnSpc>
            </a:pPr>
            <a:r>
              <a:rPr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Store r4, [m4]</a:t>
            </a:r>
          </a:p>
          <a:p>
            <a:pPr algn="ctr">
              <a:lnSpc>
                <a:spcPct val="125000"/>
              </a:lnSpc>
            </a:pPr>
            <a:r>
              <a:rPr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altLang="zh-CN" dirty="0">
              <a:solidFill>
                <a:schemeClr val="tx1"/>
              </a:solidFill>
              <a:latin typeface="Consolas" panose="020B0609020204030204" pitchFamily="49" charset="0"/>
              <a:ea typeface="Tahoma" panose="020B0604030504040204" pitchFamily="34" charset="0"/>
              <a:cs typeface="Consolas" panose="020B0609020204030204" pitchFamily="49" charset="0"/>
            </a:endParaRPr>
          </a:p>
        </p:txBody>
      </p:sp>
      <p:sp>
        <p:nvSpPr>
          <p:cNvPr id="2" name="标题 1">
            <a:extLst>
              <a:ext uri="{FF2B5EF4-FFF2-40B4-BE49-F238E27FC236}">
                <a16:creationId xmlns:a16="http://schemas.microsoft.com/office/drawing/2014/main" id="{8E070B25-574E-DCAB-E5EE-DAD318D409BD}"/>
              </a:ext>
            </a:extLst>
          </p:cNvPr>
          <p:cNvSpPr>
            <a:spLocks noGrp="1"/>
          </p:cNvSpPr>
          <p:nvPr>
            <p:ph type="title"/>
          </p:nvPr>
        </p:nvSpPr>
        <p:spPr>
          <a:xfrm>
            <a:off x="152400" y="-38895"/>
            <a:ext cx="10177093" cy="1217324"/>
          </a:xfrm>
        </p:spPr>
        <p:txBody>
          <a:bodyPr>
            <a:normAutofit/>
          </a:bodyPr>
          <a:lstStyle/>
          <a:p>
            <a:r>
              <a:rPr lang="en-US" altLang="zh-CN" dirty="0">
                <a:solidFill>
                  <a:srgbClr val="2F2FD7"/>
                </a:solidFill>
              </a:rPr>
              <a:t>Region-Level Parallelism</a:t>
            </a:r>
            <a:endParaRPr lang="zh-CN" altLang="en-US" dirty="0">
              <a:solidFill>
                <a:srgbClr val="2F2FD7"/>
              </a:solidFill>
            </a:endParaRPr>
          </a:p>
        </p:txBody>
      </p:sp>
      <p:sp>
        <p:nvSpPr>
          <p:cNvPr id="5" name="页脚占位符 4">
            <a:extLst>
              <a:ext uri="{FF2B5EF4-FFF2-40B4-BE49-F238E27FC236}">
                <a16:creationId xmlns:a16="http://schemas.microsoft.com/office/drawing/2014/main" id="{02C1A558-D74A-A129-84D8-AE4BEA9F9F48}"/>
              </a:ext>
            </a:extLst>
          </p:cNvPr>
          <p:cNvSpPr>
            <a:spLocks noGrp="1"/>
          </p:cNvSpPr>
          <p:nvPr>
            <p:ph type="ftr" sz="quarter" idx="11"/>
          </p:nvPr>
        </p:nvSpPr>
        <p:spPr>
          <a:xfrm>
            <a:off x="3984519" y="6401233"/>
            <a:ext cx="4373880" cy="420498"/>
          </a:xfrm>
        </p:spPr>
        <p:txBody>
          <a:bodyPr/>
          <a:lstStyle/>
          <a:p>
            <a:r>
              <a:rPr lang="en-US" dirty="0"/>
              <a:t>56th IEEE/ACM International Symposium on Microarchitecture</a:t>
            </a:r>
          </a:p>
        </p:txBody>
      </p:sp>
      <p:sp>
        <p:nvSpPr>
          <p:cNvPr id="6" name="灯片编号占位符 5">
            <a:extLst>
              <a:ext uri="{FF2B5EF4-FFF2-40B4-BE49-F238E27FC236}">
                <a16:creationId xmlns:a16="http://schemas.microsoft.com/office/drawing/2014/main" id="{63A4B753-CAAE-30BC-B687-BE96EBFBC6AD}"/>
              </a:ext>
            </a:extLst>
          </p:cNvPr>
          <p:cNvSpPr>
            <a:spLocks noGrp="1"/>
          </p:cNvSpPr>
          <p:nvPr>
            <p:ph type="sldNum" sz="quarter" idx="12"/>
          </p:nvPr>
        </p:nvSpPr>
        <p:spPr/>
        <p:txBody>
          <a:bodyPr/>
          <a:lstStyle/>
          <a:p>
            <a:fld id="{BEF5F9A7-FFD9-4159-A58F-AE73538ED447}" type="slidenum">
              <a:rPr lang="en-US" smtClean="0">
                <a:latin typeface="Calibri" panose="020F0502020204030204" pitchFamily="34" charset="0"/>
                <a:ea typeface="Calibri" panose="020F0502020204030204" pitchFamily="34" charset="0"/>
                <a:cs typeface="Calibri" panose="020F0502020204030204" pitchFamily="34" charset="0"/>
              </a:rPr>
              <a:pPr/>
              <a:t>22</a:t>
            </a:fld>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0" name="矩形 9">
            <a:extLst>
              <a:ext uri="{FF2B5EF4-FFF2-40B4-BE49-F238E27FC236}">
                <a16:creationId xmlns:a16="http://schemas.microsoft.com/office/drawing/2014/main" id="{46CA3700-7E26-BDBD-B4A1-81096615A3F5}"/>
              </a:ext>
            </a:extLst>
          </p:cNvPr>
          <p:cNvSpPr/>
          <p:nvPr/>
        </p:nvSpPr>
        <p:spPr>
          <a:xfrm>
            <a:off x="1151057" y="2753812"/>
            <a:ext cx="2057024" cy="24938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sweep</a:t>
            </a:r>
            <a:endParaRPr kumimoji="1" lang="zh-CN" altLang="en-US" dirty="0">
              <a:solidFill>
                <a:schemeClr val="tx1"/>
              </a:solidFill>
              <a:latin typeface="Tahoma" panose="020B0604030504040204" pitchFamily="34" charset="0"/>
              <a:cs typeface="Tahoma" panose="020B0604030504040204" pitchFamily="34" charset="0"/>
            </a:endParaRPr>
          </a:p>
        </p:txBody>
      </p:sp>
      <p:sp>
        <p:nvSpPr>
          <p:cNvPr id="11" name="矩形 10">
            <a:extLst>
              <a:ext uri="{FF2B5EF4-FFF2-40B4-BE49-F238E27FC236}">
                <a16:creationId xmlns:a16="http://schemas.microsoft.com/office/drawing/2014/main" id="{EE45EE84-23CB-67F8-B085-4B1AB5B56189}"/>
              </a:ext>
            </a:extLst>
          </p:cNvPr>
          <p:cNvSpPr/>
          <p:nvPr/>
        </p:nvSpPr>
        <p:spPr>
          <a:xfrm>
            <a:off x="1151057" y="3091411"/>
            <a:ext cx="2057024" cy="41678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commit</a:t>
            </a:r>
            <a:endParaRPr kumimoji="1" lang="zh-CN" altLang="en-US" dirty="0">
              <a:solidFill>
                <a:schemeClr val="tx1"/>
              </a:solidFill>
              <a:latin typeface="Tahoma" panose="020B0604030504040204" pitchFamily="34" charset="0"/>
              <a:cs typeface="Tahoma" panose="020B0604030504040204" pitchFamily="34" charset="0"/>
            </a:endParaRPr>
          </a:p>
        </p:txBody>
      </p:sp>
      <p:sp>
        <p:nvSpPr>
          <p:cNvPr id="12" name="矩形 11">
            <a:extLst>
              <a:ext uri="{FF2B5EF4-FFF2-40B4-BE49-F238E27FC236}">
                <a16:creationId xmlns:a16="http://schemas.microsoft.com/office/drawing/2014/main" id="{3FD78F3D-95FA-B885-2A0A-3B4BE989554E}"/>
              </a:ext>
            </a:extLst>
          </p:cNvPr>
          <p:cNvSpPr/>
          <p:nvPr/>
        </p:nvSpPr>
        <p:spPr>
          <a:xfrm>
            <a:off x="1151057" y="4571887"/>
            <a:ext cx="2057024" cy="24938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sweep</a:t>
            </a:r>
            <a:endParaRPr kumimoji="1" lang="zh-CN" altLang="en-US" dirty="0">
              <a:solidFill>
                <a:schemeClr val="tx1"/>
              </a:solidFill>
              <a:latin typeface="Tahoma" panose="020B0604030504040204" pitchFamily="34" charset="0"/>
              <a:cs typeface="Tahoma" panose="020B0604030504040204" pitchFamily="34" charset="0"/>
            </a:endParaRPr>
          </a:p>
        </p:txBody>
      </p:sp>
      <p:sp>
        <p:nvSpPr>
          <p:cNvPr id="13" name="矩形 12">
            <a:extLst>
              <a:ext uri="{FF2B5EF4-FFF2-40B4-BE49-F238E27FC236}">
                <a16:creationId xmlns:a16="http://schemas.microsoft.com/office/drawing/2014/main" id="{63186848-7D6C-DCB0-C101-885E55FDE881}"/>
              </a:ext>
            </a:extLst>
          </p:cNvPr>
          <p:cNvSpPr/>
          <p:nvPr/>
        </p:nvSpPr>
        <p:spPr>
          <a:xfrm>
            <a:off x="1151057" y="4878734"/>
            <a:ext cx="2057024" cy="41678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commit</a:t>
            </a:r>
            <a:endParaRPr kumimoji="1" lang="zh-CN" altLang="en-US" dirty="0">
              <a:solidFill>
                <a:schemeClr val="tx1"/>
              </a:solidFill>
              <a:latin typeface="Tahoma" panose="020B0604030504040204" pitchFamily="34" charset="0"/>
              <a:cs typeface="Tahoma" panose="020B0604030504040204" pitchFamily="34" charset="0"/>
            </a:endParaRPr>
          </a:p>
        </p:txBody>
      </p:sp>
      <p:pic>
        <p:nvPicPr>
          <p:cNvPr id="14" name="Picture 89">
            <a:extLst>
              <a:ext uri="{FF2B5EF4-FFF2-40B4-BE49-F238E27FC236}">
                <a16:creationId xmlns:a16="http://schemas.microsoft.com/office/drawing/2014/main" id="{1E41FC78-7D28-6F75-8D9E-2C821FD8E693}"/>
              </a:ext>
            </a:extLst>
          </p:cNvPr>
          <p:cNvPicPr>
            <a:picLocks noChangeAspect="1"/>
          </p:cNvPicPr>
          <p:nvPr/>
        </p:nvPicPr>
        <p:blipFill>
          <a:blip r:embed="rId3"/>
          <a:stretch>
            <a:fillRect/>
          </a:stretch>
        </p:blipFill>
        <p:spPr>
          <a:xfrm>
            <a:off x="6601750" y="4565233"/>
            <a:ext cx="1953234" cy="1491630"/>
          </a:xfrm>
          <a:prstGeom prst="rect">
            <a:avLst/>
          </a:prstGeom>
        </p:spPr>
      </p:pic>
      <p:sp>
        <p:nvSpPr>
          <p:cNvPr id="15" name="文本框 14">
            <a:extLst>
              <a:ext uri="{FF2B5EF4-FFF2-40B4-BE49-F238E27FC236}">
                <a16:creationId xmlns:a16="http://schemas.microsoft.com/office/drawing/2014/main" id="{382D1224-0100-B3FA-BFCF-285813B40D99}"/>
              </a:ext>
            </a:extLst>
          </p:cNvPr>
          <p:cNvSpPr txBox="1"/>
          <p:nvPr/>
        </p:nvSpPr>
        <p:spPr>
          <a:xfrm>
            <a:off x="47172" y="1646937"/>
            <a:ext cx="999944"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Region1</a:t>
            </a:r>
            <a:endParaRPr lang="zh-CN" altLang="en-US" dirty="0">
              <a:latin typeface="Calibri" panose="020F0502020204030204" pitchFamily="34" charset="0"/>
              <a:cs typeface="Calibri" panose="020F0502020204030204" pitchFamily="34" charset="0"/>
            </a:endParaRPr>
          </a:p>
        </p:txBody>
      </p:sp>
      <p:sp>
        <p:nvSpPr>
          <p:cNvPr id="16" name="文本框 15">
            <a:extLst>
              <a:ext uri="{FF2B5EF4-FFF2-40B4-BE49-F238E27FC236}">
                <a16:creationId xmlns:a16="http://schemas.microsoft.com/office/drawing/2014/main" id="{B0AF964D-EF2C-7786-355A-C69359A27CE8}"/>
              </a:ext>
            </a:extLst>
          </p:cNvPr>
          <p:cNvSpPr txBox="1"/>
          <p:nvPr/>
        </p:nvSpPr>
        <p:spPr>
          <a:xfrm>
            <a:off x="34986" y="3845535"/>
            <a:ext cx="999944"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Region 2</a:t>
            </a:r>
            <a:endParaRPr lang="zh-CN" altLang="en-US" dirty="0">
              <a:latin typeface="Calibri" panose="020F0502020204030204" pitchFamily="34" charset="0"/>
              <a:cs typeface="Calibri" panose="020F0502020204030204" pitchFamily="34" charset="0"/>
            </a:endParaRPr>
          </a:p>
        </p:txBody>
      </p:sp>
      <p:sp>
        <p:nvSpPr>
          <p:cNvPr id="17" name="文本框 16">
            <a:extLst>
              <a:ext uri="{FF2B5EF4-FFF2-40B4-BE49-F238E27FC236}">
                <a16:creationId xmlns:a16="http://schemas.microsoft.com/office/drawing/2014/main" id="{63AF60CB-4AEB-D317-74EE-662CE5607851}"/>
              </a:ext>
            </a:extLst>
          </p:cNvPr>
          <p:cNvSpPr txBox="1"/>
          <p:nvPr/>
        </p:nvSpPr>
        <p:spPr>
          <a:xfrm>
            <a:off x="47172" y="5635934"/>
            <a:ext cx="999944"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Region 3</a:t>
            </a:r>
            <a:endParaRPr lang="zh-CN" altLang="en-US" dirty="0">
              <a:latin typeface="Calibri" panose="020F0502020204030204" pitchFamily="34" charset="0"/>
              <a:cs typeface="Calibri" panose="020F0502020204030204" pitchFamily="34" charset="0"/>
            </a:endParaRPr>
          </a:p>
        </p:txBody>
      </p:sp>
      <p:sp>
        <p:nvSpPr>
          <p:cNvPr id="18" name="下箭头 28">
            <a:extLst>
              <a:ext uri="{FF2B5EF4-FFF2-40B4-BE49-F238E27FC236}">
                <a16:creationId xmlns:a16="http://schemas.microsoft.com/office/drawing/2014/main" id="{A7DF49BB-9884-75DA-A444-7557284620D4}"/>
              </a:ext>
            </a:extLst>
          </p:cNvPr>
          <p:cNvSpPr/>
          <p:nvPr/>
        </p:nvSpPr>
        <p:spPr>
          <a:xfrm>
            <a:off x="3587897" y="1178429"/>
            <a:ext cx="318655" cy="1504998"/>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20" name="矩形 19">
            <a:extLst>
              <a:ext uri="{FF2B5EF4-FFF2-40B4-BE49-F238E27FC236}">
                <a16:creationId xmlns:a16="http://schemas.microsoft.com/office/drawing/2014/main" id="{51CD0F00-C333-6F01-DCAB-1016CF0C4700}"/>
              </a:ext>
            </a:extLst>
          </p:cNvPr>
          <p:cNvSpPr/>
          <p:nvPr/>
        </p:nvSpPr>
        <p:spPr>
          <a:xfrm>
            <a:off x="4080921" y="2732640"/>
            <a:ext cx="2057024" cy="26615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sweep</a:t>
            </a:r>
            <a:endParaRPr kumimoji="1" lang="zh-CN" altLang="en-US" dirty="0">
              <a:solidFill>
                <a:schemeClr val="tx1"/>
              </a:solidFill>
              <a:latin typeface="Tahoma" panose="020B0604030504040204" pitchFamily="34" charset="0"/>
              <a:cs typeface="Tahoma" panose="020B0604030504040204" pitchFamily="34" charset="0"/>
            </a:endParaRPr>
          </a:p>
        </p:txBody>
      </p:sp>
      <p:sp>
        <p:nvSpPr>
          <p:cNvPr id="21" name="下箭头 28">
            <a:extLst>
              <a:ext uri="{FF2B5EF4-FFF2-40B4-BE49-F238E27FC236}">
                <a16:creationId xmlns:a16="http://schemas.microsoft.com/office/drawing/2014/main" id="{A5A193E5-9107-C80F-C616-AA39660B5A61}"/>
              </a:ext>
            </a:extLst>
          </p:cNvPr>
          <p:cNvSpPr/>
          <p:nvPr/>
        </p:nvSpPr>
        <p:spPr>
          <a:xfrm>
            <a:off x="3597246" y="1184374"/>
            <a:ext cx="318655" cy="2431880"/>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Calibri" panose="020F0502020204030204" pitchFamily="34" charset="0"/>
              <a:cs typeface="Calibri" panose="020F0502020204030204" pitchFamily="34" charset="0"/>
            </a:endParaRPr>
          </a:p>
        </p:txBody>
      </p:sp>
      <p:sp>
        <p:nvSpPr>
          <p:cNvPr id="22" name="矩形 21">
            <a:extLst>
              <a:ext uri="{FF2B5EF4-FFF2-40B4-BE49-F238E27FC236}">
                <a16:creationId xmlns:a16="http://schemas.microsoft.com/office/drawing/2014/main" id="{ED99C1EB-7001-EE28-8304-AA3D3CAD28E1}"/>
              </a:ext>
            </a:extLst>
          </p:cNvPr>
          <p:cNvSpPr/>
          <p:nvPr/>
        </p:nvSpPr>
        <p:spPr>
          <a:xfrm>
            <a:off x="6299747" y="3706166"/>
            <a:ext cx="2057024" cy="24938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Tahoma" panose="020B0604030504040204" pitchFamily="34" charset="0"/>
                <a:cs typeface="Tahoma" panose="020B0604030504040204" pitchFamily="34" charset="0"/>
              </a:rPr>
              <a:t>sweep</a:t>
            </a:r>
            <a:endParaRPr kumimoji="1" lang="zh-CN" altLang="en-US" dirty="0">
              <a:solidFill>
                <a:schemeClr val="tx1"/>
              </a:solidFill>
              <a:latin typeface="Tahoma" panose="020B0604030504040204" pitchFamily="34" charset="0"/>
              <a:cs typeface="Tahoma" panose="020B0604030504040204" pitchFamily="34" charset="0"/>
            </a:endParaRPr>
          </a:p>
        </p:txBody>
      </p:sp>
      <p:sp>
        <p:nvSpPr>
          <p:cNvPr id="23" name="矩形 22">
            <a:extLst>
              <a:ext uri="{FF2B5EF4-FFF2-40B4-BE49-F238E27FC236}">
                <a16:creationId xmlns:a16="http://schemas.microsoft.com/office/drawing/2014/main" id="{10D4FCC4-2F43-ACAB-74A7-F3BADFBD8B34}"/>
              </a:ext>
            </a:extLst>
          </p:cNvPr>
          <p:cNvSpPr/>
          <p:nvPr/>
        </p:nvSpPr>
        <p:spPr>
          <a:xfrm>
            <a:off x="6299747" y="4054571"/>
            <a:ext cx="2057024" cy="41678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commit</a:t>
            </a:r>
            <a:endParaRPr kumimoji="1" lang="zh-CN" altLang="en-US" dirty="0">
              <a:solidFill>
                <a:schemeClr val="tx1"/>
              </a:solidFill>
              <a:latin typeface="Tahoma" panose="020B0604030504040204" pitchFamily="34" charset="0"/>
              <a:cs typeface="Tahoma" panose="020B0604030504040204" pitchFamily="34" charset="0"/>
            </a:endParaRPr>
          </a:p>
        </p:txBody>
      </p:sp>
      <p:sp>
        <p:nvSpPr>
          <p:cNvPr id="25" name="矩形: 圆角 24">
            <a:extLst>
              <a:ext uri="{FF2B5EF4-FFF2-40B4-BE49-F238E27FC236}">
                <a16:creationId xmlns:a16="http://schemas.microsoft.com/office/drawing/2014/main" id="{3F91C574-FBD4-F33E-8729-A2F10CC8D8AF}"/>
              </a:ext>
            </a:extLst>
          </p:cNvPr>
          <p:cNvSpPr/>
          <p:nvPr/>
        </p:nvSpPr>
        <p:spPr>
          <a:xfrm>
            <a:off x="3915902" y="2611326"/>
            <a:ext cx="4667614" cy="96482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26" name="文本框 25">
            <a:extLst>
              <a:ext uri="{FF2B5EF4-FFF2-40B4-BE49-F238E27FC236}">
                <a16:creationId xmlns:a16="http://schemas.microsoft.com/office/drawing/2014/main" id="{F134EB76-6ACF-8335-6910-C582960BFD75}"/>
              </a:ext>
            </a:extLst>
          </p:cNvPr>
          <p:cNvSpPr txBox="1"/>
          <p:nvPr/>
        </p:nvSpPr>
        <p:spPr>
          <a:xfrm>
            <a:off x="8554984" y="2253043"/>
            <a:ext cx="1871788" cy="584775"/>
          </a:xfrm>
          <a:prstGeom prst="rect">
            <a:avLst/>
          </a:prstGeom>
          <a:noFill/>
        </p:spPr>
        <p:txBody>
          <a:bodyPr wrap="square" rtlCol="0">
            <a:spAutoFit/>
          </a:bodyPr>
          <a:lstStyle/>
          <a:p>
            <a:r>
              <a:rPr lang="en-US" altLang="zh-CN" sz="3200" b="1" dirty="0">
                <a:latin typeface="Tahoma" panose="020B0604030504040204" pitchFamily="34" charset="0"/>
                <a:ea typeface="Tahoma" panose="020B0604030504040204" pitchFamily="34" charset="0"/>
                <a:cs typeface="Tahoma" panose="020B0604030504040204" pitchFamily="34" charset="0"/>
              </a:rPr>
              <a:t>Overlap</a:t>
            </a:r>
            <a:endParaRPr lang="zh-CN" altLang="en-US" sz="3200" b="1" dirty="0">
              <a:latin typeface="Tahoma" panose="020B0604030504040204" pitchFamily="34" charset="0"/>
              <a:cs typeface="Tahoma" panose="020B0604030504040204" pitchFamily="34" charset="0"/>
            </a:endParaRPr>
          </a:p>
        </p:txBody>
      </p:sp>
      <p:sp>
        <p:nvSpPr>
          <p:cNvPr id="27" name="下箭头 28">
            <a:extLst>
              <a:ext uri="{FF2B5EF4-FFF2-40B4-BE49-F238E27FC236}">
                <a16:creationId xmlns:a16="http://schemas.microsoft.com/office/drawing/2014/main" id="{FFD0B249-EA9B-8CB4-7B6C-CBA6BBB7AC25}"/>
              </a:ext>
            </a:extLst>
          </p:cNvPr>
          <p:cNvSpPr/>
          <p:nvPr/>
        </p:nvSpPr>
        <p:spPr>
          <a:xfrm>
            <a:off x="3590895" y="1172750"/>
            <a:ext cx="318655" cy="3340769"/>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latin typeface="Calibri" panose="020F0502020204030204" pitchFamily="34" charset="0"/>
                <a:cs typeface="Calibri" panose="020F0502020204030204" pitchFamily="34" charset="0"/>
              </a:rPr>
              <a:t>`</a:t>
            </a:r>
            <a:endParaRPr kumimoji="1" lang="zh-CN" altLang="en-US" dirty="0">
              <a:latin typeface="Calibri" panose="020F0502020204030204" pitchFamily="34" charset="0"/>
              <a:cs typeface="Calibri" panose="020F0502020204030204" pitchFamily="34" charset="0"/>
            </a:endParaRPr>
          </a:p>
        </p:txBody>
      </p:sp>
      <p:sp>
        <p:nvSpPr>
          <p:cNvPr id="28" name="下箭头 28">
            <a:extLst>
              <a:ext uri="{FF2B5EF4-FFF2-40B4-BE49-F238E27FC236}">
                <a16:creationId xmlns:a16="http://schemas.microsoft.com/office/drawing/2014/main" id="{96C62F18-F701-B1BF-0DA2-98948C5AB857}"/>
              </a:ext>
            </a:extLst>
          </p:cNvPr>
          <p:cNvSpPr/>
          <p:nvPr/>
        </p:nvSpPr>
        <p:spPr>
          <a:xfrm>
            <a:off x="3597247" y="1172484"/>
            <a:ext cx="318655" cy="1896865"/>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29" name="矩形 28">
            <a:extLst>
              <a:ext uri="{FF2B5EF4-FFF2-40B4-BE49-F238E27FC236}">
                <a16:creationId xmlns:a16="http://schemas.microsoft.com/office/drawing/2014/main" id="{527E40D3-8F92-C260-D2EF-5152E5A5C30A}"/>
              </a:ext>
            </a:extLst>
          </p:cNvPr>
          <p:cNvSpPr/>
          <p:nvPr/>
        </p:nvSpPr>
        <p:spPr>
          <a:xfrm>
            <a:off x="4075109" y="3099614"/>
            <a:ext cx="2057024" cy="41678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commit</a:t>
            </a:r>
            <a:endParaRPr kumimoji="1" lang="zh-CN" altLang="en-US" dirty="0">
              <a:solidFill>
                <a:schemeClr val="tx1"/>
              </a:solidFill>
              <a:latin typeface="Tahoma" panose="020B0604030504040204" pitchFamily="34" charset="0"/>
              <a:cs typeface="Tahoma" panose="020B0604030504040204" pitchFamily="34" charset="0"/>
            </a:endParaRPr>
          </a:p>
        </p:txBody>
      </p:sp>
      <p:sp>
        <p:nvSpPr>
          <p:cNvPr id="30" name="矩形: 圆角 29">
            <a:extLst>
              <a:ext uri="{FF2B5EF4-FFF2-40B4-BE49-F238E27FC236}">
                <a16:creationId xmlns:a16="http://schemas.microsoft.com/office/drawing/2014/main" id="{4242227C-2266-DF12-37F8-3779549A788F}"/>
              </a:ext>
            </a:extLst>
          </p:cNvPr>
          <p:cNvSpPr/>
          <p:nvPr/>
        </p:nvSpPr>
        <p:spPr>
          <a:xfrm>
            <a:off x="5789740" y="3627863"/>
            <a:ext cx="5134062" cy="88565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31" name="文本框 30">
            <a:extLst>
              <a:ext uri="{FF2B5EF4-FFF2-40B4-BE49-F238E27FC236}">
                <a16:creationId xmlns:a16="http://schemas.microsoft.com/office/drawing/2014/main" id="{75F8D57C-1E13-896F-7003-1662339CABE9}"/>
              </a:ext>
            </a:extLst>
          </p:cNvPr>
          <p:cNvSpPr txBox="1"/>
          <p:nvPr/>
        </p:nvSpPr>
        <p:spPr>
          <a:xfrm>
            <a:off x="9984972" y="3053424"/>
            <a:ext cx="2057023" cy="584775"/>
          </a:xfrm>
          <a:prstGeom prst="rect">
            <a:avLst/>
          </a:prstGeom>
          <a:noFill/>
        </p:spPr>
        <p:txBody>
          <a:bodyPr wrap="square" rtlCol="0">
            <a:spAutoFit/>
          </a:bodyPr>
          <a:lstStyle/>
          <a:p>
            <a:r>
              <a:rPr lang="en-US" altLang="zh-CN" sz="3200" b="1" dirty="0">
                <a:latin typeface="Tahoma" panose="020B0604030504040204" pitchFamily="34" charset="0"/>
                <a:ea typeface="Tahoma" panose="020B0604030504040204" pitchFamily="34" charset="0"/>
                <a:cs typeface="Tahoma" panose="020B0604030504040204" pitchFamily="34" charset="0"/>
              </a:rPr>
              <a:t>Overlap</a:t>
            </a:r>
            <a:endParaRPr lang="zh-CN" altLang="en-US" sz="3600" b="1" dirty="0">
              <a:latin typeface="Tahoma" panose="020B0604030504040204" pitchFamily="34" charset="0"/>
              <a:cs typeface="Tahoma" panose="020B0604030504040204" pitchFamily="34" charset="0"/>
            </a:endParaRPr>
          </a:p>
        </p:txBody>
      </p:sp>
      <p:sp>
        <p:nvSpPr>
          <p:cNvPr id="32" name="箭头: 上下 31">
            <a:extLst>
              <a:ext uri="{FF2B5EF4-FFF2-40B4-BE49-F238E27FC236}">
                <a16:creationId xmlns:a16="http://schemas.microsoft.com/office/drawing/2014/main" id="{97F77C3B-6B74-8EB6-1DF0-5AD6EC4EA69D}"/>
              </a:ext>
            </a:extLst>
          </p:cNvPr>
          <p:cNvSpPr/>
          <p:nvPr/>
        </p:nvSpPr>
        <p:spPr>
          <a:xfrm>
            <a:off x="5997743" y="4532920"/>
            <a:ext cx="604007" cy="1599698"/>
          </a:xfrm>
          <a:prstGeom prst="up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33" name="文本框 32">
            <a:extLst>
              <a:ext uri="{FF2B5EF4-FFF2-40B4-BE49-F238E27FC236}">
                <a16:creationId xmlns:a16="http://schemas.microsoft.com/office/drawing/2014/main" id="{7A21CEDD-43F5-0042-490C-E850A6139434}"/>
              </a:ext>
            </a:extLst>
          </p:cNvPr>
          <p:cNvSpPr txBox="1"/>
          <p:nvPr/>
        </p:nvSpPr>
        <p:spPr>
          <a:xfrm>
            <a:off x="8355529" y="4917270"/>
            <a:ext cx="3387291" cy="830997"/>
          </a:xfrm>
          <a:prstGeom prst="rect">
            <a:avLst/>
          </a:prstGeom>
          <a:noFill/>
        </p:spPr>
        <p:txBody>
          <a:bodyPr wrap="square" rtlCol="0">
            <a:spAutoFit/>
          </a:bodyPr>
          <a:lstStyle/>
          <a:p>
            <a:r>
              <a:rPr lang="en-US" altLang="zh-CN" sz="4800" b="1" dirty="0">
                <a:solidFill>
                  <a:srgbClr val="FF0000"/>
                </a:solidFill>
                <a:latin typeface="Tahoma" panose="020B0604030504040204" pitchFamily="34" charset="0"/>
                <a:ea typeface="Tahoma" panose="020B0604030504040204" pitchFamily="34" charset="0"/>
                <a:cs typeface="Tahoma" panose="020B0604030504040204" pitchFamily="34" charset="0"/>
              </a:rPr>
              <a:t>Speedup!</a:t>
            </a:r>
            <a:endParaRPr lang="zh-CN" altLang="en-US" sz="48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326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0-#ppt_h/2"/>
                                          </p:val>
                                        </p:tav>
                                        <p:tav tm="100000">
                                          <p:val>
                                            <p:strVal val="#ppt_y"/>
                                          </p:val>
                                        </p:tav>
                                      </p:tavLst>
                                    </p:anim>
                                  </p:childTnLst>
                                </p:cTn>
                              </p:par>
                              <p:par>
                                <p:cTn id="19" presetID="1" presetClass="exit" presetSubtype="0" fill="hold" grpId="2"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par>
                                <p:cTn id="33" presetID="1" presetClass="exit" presetSubtype="0" fill="hold" grpId="3" nodeType="withEffect">
                                  <p:stCondLst>
                                    <p:cond delay="0"/>
                                  </p:stCondLst>
                                  <p:childTnLst>
                                    <p:set>
                                      <p:cBhvr>
                                        <p:cTn id="34" dur="1" fill="hold">
                                          <p:stCondLst>
                                            <p:cond delay="0"/>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0-#ppt_h/2"/>
                                          </p:val>
                                        </p:tav>
                                        <p:tav tm="100000">
                                          <p:val>
                                            <p:strVal val="#ppt_y"/>
                                          </p:val>
                                        </p:tav>
                                      </p:tavLst>
                                    </p:anim>
                                  </p:childTnLst>
                                </p:cTn>
                              </p:par>
                              <p:par>
                                <p:cTn id="57" presetID="1" presetClass="exit" presetSubtype="0" fill="hold" grpId="2"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additive="base">
                                        <p:cTn id="90" dur="500" fill="hold"/>
                                        <p:tgtEl>
                                          <p:spTgt spid="33"/>
                                        </p:tgtEl>
                                        <p:attrNameLst>
                                          <p:attrName>ppt_x</p:attrName>
                                        </p:attrNameLst>
                                      </p:cBhvr>
                                      <p:tavLst>
                                        <p:tav tm="0">
                                          <p:val>
                                            <p:strVal val="#ppt_x"/>
                                          </p:val>
                                        </p:tav>
                                        <p:tav tm="100000">
                                          <p:val>
                                            <p:strVal val="#ppt_x"/>
                                          </p:val>
                                        </p:tav>
                                      </p:tavLst>
                                    </p:anim>
                                    <p:anim calcmode="lin" valueType="num">
                                      <p:cBhvr additive="base">
                                        <p:cTn id="9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animBg="1"/>
      <p:bldP spid="39" grpId="0" animBg="1"/>
      <p:bldP spid="18" grpId="0" animBg="1"/>
      <p:bldP spid="18" grpId="2" animBg="1"/>
      <p:bldP spid="20" grpId="0" animBg="1"/>
      <p:bldP spid="21" grpId="0" animBg="1"/>
      <p:bldP spid="21" grpId="2" animBg="1"/>
      <p:bldP spid="22" grpId="0" animBg="1"/>
      <p:bldP spid="23" grpId="0" animBg="1"/>
      <p:bldP spid="25" grpId="0" animBg="1"/>
      <p:bldP spid="26" grpId="0"/>
      <p:bldP spid="27" grpId="0" animBg="1"/>
      <p:bldP spid="28" grpId="0" animBg="1"/>
      <p:bldP spid="28" grpId="3" animBg="1"/>
      <p:bldP spid="29" grpId="0" animBg="1"/>
      <p:bldP spid="30" grpId="0" animBg="1"/>
      <p:bldP spid="31" grpId="0"/>
      <p:bldP spid="32" grpId="0" animBg="1"/>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D6F45F62-A80A-78BF-777F-5D0A299A2664}"/>
              </a:ext>
            </a:extLst>
          </p:cNvPr>
          <p:cNvGrpSpPr/>
          <p:nvPr/>
        </p:nvGrpSpPr>
        <p:grpSpPr>
          <a:xfrm>
            <a:off x="8811127" y="3198059"/>
            <a:ext cx="1881916" cy="911996"/>
            <a:chOff x="8153400" y="1410752"/>
            <a:chExt cx="2820380" cy="911996"/>
          </a:xfrm>
        </p:grpSpPr>
        <p:sp>
          <p:nvSpPr>
            <p:cNvPr id="4" name="矩形 3">
              <a:extLst>
                <a:ext uri="{FF2B5EF4-FFF2-40B4-BE49-F238E27FC236}">
                  <a16:creationId xmlns:a16="http://schemas.microsoft.com/office/drawing/2014/main" id="{76CB48CA-F5DE-E308-431C-BAAD5394FD80}"/>
                </a:ext>
              </a:extLst>
            </p:cNvPr>
            <p:cNvSpPr/>
            <p:nvPr/>
          </p:nvSpPr>
          <p:spPr>
            <a:xfrm>
              <a:off x="8153400" y="1410752"/>
              <a:ext cx="2820380" cy="461665"/>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endParaRPr lang="en-US" altLang="zh-CN" dirty="0"/>
            </a:p>
            <a:p>
              <a:pPr algn="ct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矩形 14">
              <a:extLst>
                <a:ext uri="{FF2B5EF4-FFF2-40B4-BE49-F238E27FC236}">
                  <a16:creationId xmlns:a16="http://schemas.microsoft.com/office/drawing/2014/main" id="{3CDD0612-DB51-F082-9C8D-AF55A5C66E91}"/>
                </a:ext>
              </a:extLst>
            </p:cNvPr>
            <p:cNvSpPr/>
            <p:nvPr/>
          </p:nvSpPr>
          <p:spPr>
            <a:xfrm>
              <a:off x="8153400" y="1861083"/>
              <a:ext cx="2820380" cy="461665"/>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57" name="矩形 56">
            <a:extLst>
              <a:ext uri="{FF2B5EF4-FFF2-40B4-BE49-F238E27FC236}">
                <a16:creationId xmlns:a16="http://schemas.microsoft.com/office/drawing/2014/main" id="{5FCBCE0F-DE0F-4CFC-0572-96FB577E6961}"/>
              </a:ext>
            </a:extLst>
          </p:cNvPr>
          <p:cNvSpPr/>
          <p:nvPr/>
        </p:nvSpPr>
        <p:spPr>
          <a:xfrm>
            <a:off x="8827096" y="3202325"/>
            <a:ext cx="1860070" cy="447929"/>
          </a:xfrm>
          <a:prstGeom prst="rect">
            <a:avLst/>
          </a:prstGeom>
          <a:solidFill>
            <a:srgbClr val="81CAF0"/>
          </a:solidFill>
          <a:ln>
            <a:solidFill>
              <a:schemeClr val="accent1">
                <a:shade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55" name="矩形 54">
            <a:extLst>
              <a:ext uri="{FF2B5EF4-FFF2-40B4-BE49-F238E27FC236}">
                <a16:creationId xmlns:a16="http://schemas.microsoft.com/office/drawing/2014/main" id="{66A243BB-EA5D-8D5B-7D07-27E9CB48C57D}"/>
              </a:ext>
            </a:extLst>
          </p:cNvPr>
          <p:cNvSpPr/>
          <p:nvPr/>
        </p:nvSpPr>
        <p:spPr>
          <a:xfrm>
            <a:off x="8824949" y="3648390"/>
            <a:ext cx="1860071" cy="447929"/>
          </a:xfrm>
          <a:prstGeom prst="rect">
            <a:avLst/>
          </a:prstGeom>
          <a:solidFill>
            <a:srgbClr val="81CAF0"/>
          </a:solidFill>
          <a:ln>
            <a:solidFill>
              <a:schemeClr val="accent1">
                <a:shade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0B9E3655-4077-C5EE-1A0D-BA8C6B7A4274}"/>
              </a:ext>
            </a:extLst>
          </p:cNvPr>
          <p:cNvSpPr/>
          <p:nvPr/>
        </p:nvSpPr>
        <p:spPr>
          <a:xfrm>
            <a:off x="6634153" y="3210346"/>
            <a:ext cx="1881916" cy="1790382"/>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solidFill>
                <a:latin typeface="Tahoma" panose="020B0604030504040204" pitchFamily="34" charset="0"/>
                <a:ea typeface="Tahoma" panose="020B0604030504040204" pitchFamily="34" charset="0"/>
                <a:cs typeface="Tahoma" panose="020B0604030504040204" pitchFamily="34" charset="0"/>
              </a:rPr>
              <a:t>NVM</a:t>
            </a:r>
            <a:endParaRPr lang="zh-CN" altLang="en-US" sz="3600" dirty="0">
              <a:solidFill>
                <a:schemeClr val="tx1"/>
              </a:solidFill>
              <a:latin typeface="Tahoma" panose="020B0604030504040204" pitchFamily="34" charset="0"/>
              <a:cs typeface="Tahoma" panose="020B0604030504040204" pitchFamily="34" charset="0"/>
            </a:endParaRPr>
          </a:p>
        </p:txBody>
      </p:sp>
      <p:sp>
        <p:nvSpPr>
          <p:cNvPr id="17" name="矩形 16">
            <a:extLst>
              <a:ext uri="{FF2B5EF4-FFF2-40B4-BE49-F238E27FC236}">
                <a16:creationId xmlns:a16="http://schemas.microsoft.com/office/drawing/2014/main" id="{39B9C462-8F8D-DC0A-DA95-808D3BF662E9}"/>
              </a:ext>
            </a:extLst>
          </p:cNvPr>
          <p:cNvSpPr/>
          <p:nvPr/>
        </p:nvSpPr>
        <p:spPr>
          <a:xfrm>
            <a:off x="6595178" y="1540425"/>
            <a:ext cx="1881916" cy="1175012"/>
          </a:xfrm>
          <a:prstGeom prst="rect">
            <a:avLst/>
          </a:prstGeom>
          <a:solidFill>
            <a:srgbClr val="FFE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Tahoma" panose="020B0604030504040204" pitchFamily="34" charset="0"/>
              <a:cs typeface="Tahoma" panose="020B0604030504040204" pitchFamily="34" charset="0"/>
            </a:endParaRPr>
          </a:p>
        </p:txBody>
      </p:sp>
      <p:sp>
        <p:nvSpPr>
          <p:cNvPr id="2" name="标题 1">
            <a:extLst>
              <a:ext uri="{FF2B5EF4-FFF2-40B4-BE49-F238E27FC236}">
                <a16:creationId xmlns:a16="http://schemas.microsoft.com/office/drawing/2014/main" id="{A6BDF3CD-25F9-FD52-8617-EBB9F55F1872}"/>
              </a:ext>
            </a:extLst>
          </p:cNvPr>
          <p:cNvSpPr>
            <a:spLocks noGrp="1"/>
          </p:cNvSpPr>
          <p:nvPr>
            <p:ph type="title"/>
          </p:nvPr>
        </p:nvSpPr>
        <p:spPr>
          <a:xfrm>
            <a:off x="168295" y="168478"/>
            <a:ext cx="9655629" cy="694117"/>
          </a:xfrm>
        </p:spPr>
        <p:txBody>
          <a:bodyPr>
            <a:noAutofit/>
          </a:bodyPr>
          <a:lstStyle/>
          <a:p>
            <a:r>
              <a:rPr lang="en-US" altLang="zh-CN" dirty="0">
                <a:solidFill>
                  <a:srgbClr val="2F2FD7"/>
                </a:solidFill>
              </a:rPr>
              <a:t>Cache Miss Handling</a:t>
            </a:r>
            <a:endParaRPr lang="zh-CN" altLang="en-US" dirty="0">
              <a:solidFill>
                <a:srgbClr val="2F2FD7"/>
              </a:solidFill>
            </a:endParaRPr>
          </a:p>
        </p:txBody>
      </p:sp>
      <p:sp>
        <p:nvSpPr>
          <p:cNvPr id="5" name="页脚占位符 4">
            <a:extLst>
              <a:ext uri="{FF2B5EF4-FFF2-40B4-BE49-F238E27FC236}">
                <a16:creationId xmlns:a16="http://schemas.microsoft.com/office/drawing/2014/main" id="{FC8BF719-FAE8-1936-BB61-EA17AA40481E}"/>
              </a:ext>
            </a:extLst>
          </p:cNvPr>
          <p:cNvSpPr>
            <a:spLocks noGrp="1"/>
          </p:cNvSpPr>
          <p:nvPr>
            <p:ph type="ftr" sz="quarter" idx="11"/>
          </p:nvPr>
        </p:nvSpPr>
        <p:spPr/>
        <p:txBody>
          <a:bodyPr/>
          <a:lstStyle/>
          <a:p>
            <a:r>
              <a:rPr lang="en-US"/>
              <a:t>56th IEEE/ACM International Symposium on Microarchitecture</a:t>
            </a:r>
            <a:endParaRPr lang="en-US" dirty="0"/>
          </a:p>
        </p:txBody>
      </p:sp>
      <p:sp>
        <p:nvSpPr>
          <p:cNvPr id="6" name="灯片编号占位符 5">
            <a:extLst>
              <a:ext uri="{FF2B5EF4-FFF2-40B4-BE49-F238E27FC236}">
                <a16:creationId xmlns:a16="http://schemas.microsoft.com/office/drawing/2014/main" id="{47316911-D544-E3CD-DD8F-76B1CE7FE60E}"/>
              </a:ext>
            </a:extLst>
          </p:cNvPr>
          <p:cNvSpPr>
            <a:spLocks noGrp="1"/>
          </p:cNvSpPr>
          <p:nvPr>
            <p:ph type="sldNum" sz="quarter" idx="12"/>
          </p:nvPr>
        </p:nvSpPr>
        <p:spPr/>
        <p:txBody>
          <a:bodyPr/>
          <a:lstStyle/>
          <a:p>
            <a:fld id="{BEF5F9A7-FFD9-4159-A58F-AE73538ED447}" type="slidenum">
              <a:rPr lang="en-US" smtClean="0"/>
              <a:pPr/>
              <a:t>23</a:t>
            </a:fld>
            <a:endParaRPr lang="en-US"/>
          </a:p>
        </p:txBody>
      </p:sp>
      <p:sp>
        <p:nvSpPr>
          <p:cNvPr id="8" name="矩形 7">
            <a:extLst>
              <a:ext uri="{FF2B5EF4-FFF2-40B4-BE49-F238E27FC236}">
                <a16:creationId xmlns:a16="http://schemas.microsoft.com/office/drawing/2014/main" id="{5A94B726-931C-9D46-33A7-469EDE3678C2}"/>
              </a:ext>
            </a:extLst>
          </p:cNvPr>
          <p:cNvSpPr/>
          <p:nvPr/>
        </p:nvSpPr>
        <p:spPr>
          <a:xfrm>
            <a:off x="8783053" y="1532405"/>
            <a:ext cx="1938063" cy="1175012"/>
          </a:xfrm>
          <a:prstGeom prst="rect">
            <a:avLst/>
          </a:prstGeom>
          <a:solidFill>
            <a:srgbClr val="FFE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Tahoma" panose="020B0604030504040204" pitchFamily="34" charset="0"/>
              <a:cs typeface="Tahoma" panose="020B0604030504040204" pitchFamily="34" charset="0"/>
            </a:endParaRPr>
          </a:p>
        </p:txBody>
      </p:sp>
      <p:sp>
        <p:nvSpPr>
          <p:cNvPr id="7" name="文本框 6">
            <a:extLst>
              <a:ext uri="{FF2B5EF4-FFF2-40B4-BE49-F238E27FC236}">
                <a16:creationId xmlns:a16="http://schemas.microsoft.com/office/drawing/2014/main" id="{BF432546-9095-CB5D-8777-B1EF4083B30B}"/>
              </a:ext>
            </a:extLst>
          </p:cNvPr>
          <p:cNvSpPr txBox="1"/>
          <p:nvPr/>
        </p:nvSpPr>
        <p:spPr>
          <a:xfrm>
            <a:off x="168295" y="1387859"/>
            <a:ext cx="6028007" cy="101886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400" dirty="0">
                <a:latin typeface="Tahoma" panose="020B0604030504040204" pitchFamily="34" charset="0"/>
                <a:ea typeface="Tahoma" panose="020B0604030504040204" pitchFamily="34" charset="0"/>
                <a:cs typeface="Tahoma" panose="020B0604030504040204" pitchFamily="34" charset="0"/>
              </a:rPr>
              <a:t>Two times NVM accesses </a:t>
            </a:r>
          </a:p>
          <a:p>
            <a:pPr marL="285750" indent="-285750">
              <a:lnSpc>
                <a:spcPct val="150000"/>
              </a:lnSpc>
              <a:buFont typeface="Wingdings" panose="05000000000000000000" pitchFamily="2" charset="2"/>
              <a:buChar char="Ø"/>
            </a:pPr>
            <a:endParaRPr lang="zh-CN" altLang="en-US" b="1" dirty="0">
              <a:latin typeface="Calibri" panose="020F0502020204030204" pitchFamily="34" charset="0"/>
              <a:cs typeface="Calibri" panose="020F0502020204030204" pitchFamily="34" charset="0"/>
            </a:endParaRPr>
          </a:p>
        </p:txBody>
      </p:sp>
      <p:sp>
        <p:nvSpPr>
          <p:cNvPr id="10" name="矩形 9">
            <a:extLst>
              <a:ext uri="{FF2B5EF4-FFF2-40B4-BE49-F238E27FC236}">
                <a16:creationId xmlns:a16="http://schemas.microsoft.com/office/drawing/2014/main" id="{384DB718-1537-A730-5E81-556AB3C6D0E5}"/>
              </a:ext>
            </a:extLst>
          </p:cNvPr>
          <p:cNvSpPr/>
          <p:nvPr/>
        </p:nvSpPr>
        <p:spPr>
          <a:xfrm>
            <a:off x="8811127" y="4110055"/>
            <a:ext cx="1881916" cy="1790382"/>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altLang="zh-CN"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altLang="zh-CN" sz="3600" dirty="0">
                <a:solidFill>
                  <a:schemeClr val="tx1"/>
                </a:solidFill>
                <a:latin typeface="Tahoma" panose="020B0604030504040204" pitchFamily="34" charset="0"/>
                <a:ea typeface="Tahoma" panose="020B0604030504040204" pitchFamily="34" charset="0"/>
                <a:cs typeface="Tahoma" panose="020B0604030504040204" pitchFamily="34" charset="0"/>
              </a:rPr>
              <a:t>NVM</a:t>
            </a:r>
            <a:endParaRPr lang="zh-CN" altLang="en-US" sz="3600" dirty="0">
              <a:solidFill>
                <a:schemeClr val="tx1"/>
              </a:solidFill>
              <a:latin typeface="Tahoma" panose="020B0604030504040204" pitchFamily="34" charset="0"/>
              <a:cs typeface="Tahoma" panose="020B0604030504040204" pitchFamily="34" charset="0"/>
            </a:endParaRPr>
          </a:p>
        </p:txBody>
      </p:sp>
      <p:sp>
        <p:nvSpPr>
          <p:cNvPr id="11" name="爆炸形: 8 pt  10">
            <a:extLst>
              <a:ext uri="{FF2B5EF4-FFF2-40B4-BE49-F238E27FC236}">
                <a16:creationId xmlns:a16="http://schemas.microsoft.com/office/drawing/2014/main" id="{176FE434-A8B6-93D2-4CD9-4D525FF93A54}"/>
              </a:ext>
            </a:extLst>
          </p:cNvPr>
          <p:cNvSpPr/>
          <p:nvPr/>
        </p:nvSpPr>
        <p:spPr>
          <a:xfrm>
            <a:off x="7787640" y="87908"/>
            <a:ext cx="1645920" cy="1132514"/>
          </a:xfrm>
          <a:prstGeom prst="irregularSeal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Cache miss!</a:t>
            </a:r>
            <a:endParaRPr lang="zh-CN" altLang="en-US" dirty="0">
              <a:solidFill>
                <a:schemeClr val="tx1"/>
              </a:solidFill>
              <a:latin typeface="Calibri" panose="020F0502020204030204" pitchFamily="34" charset="0"/>
              <a:cs typeface="Calibri" panose="020F0502020204030204" pitchFamily="34" charset="0"/>
            </a:endParaRPr>
          </a:p>
        </p:txBody>
      </p:sp>
      <p:sp>
        <p:nvSpPr>
          <p:cNvPr id="12" name="箭头: 右弧形 11">
            <a:extLst>
              <a:ext uri="{FF2B5EF4-FFF2-40B4-BE49-F238E27FC236}">
                <a16:creationId xmlns:a16="http://schemas.microsoft.com/office/drawing/2014/main" id="{5ECFEB4D-AC14-0DF0-05E1-8CCA5D64FCDB}"/>
              </a:ext>
            </a:extLst>
          </p:cNvPr>
          <p:cNvSpPr/>
          <p:nvPr/>
        </p:nvSpPr>
        <p:spPr>
          <a:xfrm>
            <a:off x="10721116" y="2247492"/>
            <a:ext cx="572377" cy="1389087"/>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cs typeface="Calibri" panose="020F0502020204030204" pitchFamily="34" charset="0"/>
            </a:endParaRPr>
          </a:p>
        </p:txBody>
      </p:sp>
      <p:sp>
        <p:nvSpPr>
          <p:cNvPr id="14" name="箭头: 右弧形 13">
            <a:extLst>
              <a:ext uri="{FF2B5EF4-FFF2-40B4-BE49-F238E27FC236}">
                <a16:creationId xmlns:a16="http://schemas.microsoft.com/office/drawing/2014/main" id="{A96BC73D-72BD-E559-1626-70AD743AA5D5}"/>
              </a:ext>
            </a:extLst>
          </p:cNvPr>
          <p:cNvSpPr/>
          <p:nvPr/>
        </p:nvSpPr>
        <p:spPr>
          <a:xfrm>
            <a:off x="10697053" y="3803760"/>
            <a:ext cx="660756" cy="1955351"/>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cs typeface="Calibri" panose="020F0502020204030204" pitchFamily="34" charset="0"/>
            </a:endParaRPr>
          </a:p>
        </p:txBody>
      </p:sp>
      <p:sp>
        <p:nvSpPr>
          <p:cNvPr id="9" name="Up-Down Arrow 17">
            <a:extLst>
              <a:ext uri="{FF2B5EF4-FFF2-40B4-BE49-F238E27FC236}">
                <a16:creationId xmlns:a16="http://schemas.microsoft.com/office/drawing/2014/main" id="{A2DF59B3-FEBB-8277-0C75-91F2C143D829}"/>
              </a:ext>
            </a:extLst>
          </p:cNvPr>
          <p:cNvSpPr/>
          <p:nvPr/>
        </p:nvSpPr>
        <p:spPr>
          <a:xfrm>
            <a:off x="9633473" y="2707416"/>
            <a:ext cx="237223" cy="494909"/>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5" name="Up-Down Arrow 17">
            <a:extLst>
              <a:ext uri="{FF2B5EF4-FFF2-40B4-BE49-F238E27FC236}">
                <a16:creationId xmlns:a16="http://schemas.microsoft.com/office/drawing/2014/main" id="{DE667F87-8730-B9D0-08C2-694F0DC5743F}"/>
              </a:ext>
            </a:extLst>
          </p:cNvPr>
          <p:cNvSpPr/>
          <p:nvPr/>
        </p:nvSpPr>
        <p:spPr>
          <a:xfrm>
            <a:off x="7417524" y="2702229"/>
            <a:ext cx="237223" cy="494909"/>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26" name="Picture 2" descr="Sweeping Broom Gif">
            <a:extLst>
              <a:ext uri="{FF2B5EF4-FFF2-40B4-BE49-F238E27FC236}">
                <a16:creationId xmlns:a16="http://schemas.microsoft.com/office/drawing/2014/main" id="{0D050DC3-D88F-BBA8-6E69-9E9D706A4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843" y="1493096"/>
            <a:ext cx="851403" cy="942889"/>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组合 32">
            <a:extLst>
              <a:ext uri="{FF2B5EF4-FFF2-40B4-BE49-F238E27FC236}">
                <a16:creationId xmlns:a16="http://schemas.microsoft.com/office/drawing/2014/main" id="{5E08527D-F7E9-0AF5-055E-63B857872B4D}"/>
              </a:ext>
            </a:extLst>
          </p:cNvPr>
          <p:cNvGrpSpPr/>
          <p:nvPr/>
        </p:nvGrpSpPr>
        <p:grpSpPr>
          <a:xfrm>
            <a:off x="8297518" y="611741"/>
            <a:ext cx="2870417" cy="2441225"/>
            <a:chOff x="8580220" y="408787"/>
            <a:chExt cx="2570617" cy="1857308"/>
          </a:xfrm>
        </p:grpSpPr>
        <p:sp>
          <p:nvSpPr>
            <p:cNvPr id="27" name="星形: 四角 26">
              <a:extLst>
                <a:ext uri="{FF2B5EF4-FFF2-40B4-BE49-F238E27FC236}">
                  <a16:creationId xmlns:a16="http://schemas.microsoft.com/office/drawing/2014/main" id="{F759915A-CB49-B82A-C4E9-A992D6A8D506}"/>
                </a:ext>
              </a:extLst>
            </p:cNvPr>
            <p:cNvSpPr/>
            <p:nvPr/>
          </p:nvSpPr>
          <p:spPr>
            <a:xfrm>
              <a:off x="9131844" y="408787"/>
              <a:ext cx="405665" cy="347059"/>
            </a:xfrm>
            <a:prstGeom prst="star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8" name="星形: 四角 27">
              <a:extLst>
                <a:ext uri="{FF2B5EF4-FFF2-40B4-BE49-F238E27FC236}">
                  <a16:creationId xmlns:a16="http://schemas.microsoft.com/office/drawing/2014/main" id="{3F06C347-847C-5E92-671B-0BAB9891F590}"/>
                </a:ext>
              </a:extLst>
            </p:cNvPr>
            <p:cNvSpPr/>
            <p:nvPr/>
          </p:nvSpPr>
          <p:spPr>
            <a:xfrm>
              <a:off x="10048578" y="408787"/>
              <a:ext cx="405665" cy="347059"/>
            </a:xfrm>
            <a:prstGeom prst="star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9" name="星形: 四角 28">
              <a:extLst>
                <a:ext uri="{FF2B5EF4-FFF2-40B4-BE49-F238E27FC236}">
                  <a16:creationId xmlns:a16="http://schemas.microsoft.com/office/drawing/2014/main" id="{70CE4198-9CB7-27B2-0169-DCDB7192AA6F}"/>
                </a:ext>
              </a:extLst>
            </p:cNvPr>
            <p:cNvSpPr/>
            <p:nvPr/>
          </p:nvSpPr>
          <p:spPr>
            <a:xfrm>
              <a:off x="10745172" y="1231412"/>
              <a:ext cx="405665" cy="347059"/>
            </a:xfrm>
            <a:prstGeom prst="star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30" name="星形: 四角 29">
              <a:extLst>
                <a:ext uri="{FF2B5EF4-FFF2-40B4-BE49-F238E27FC236}">
                  <a16:creationId xmlns:a16="http://schemas.microsoft.com/office/drawing/2014/main" id="{F12FE222-E525-8673-6CF9-26EB64BA0C34}"/>
                </a:ext>
              </a:extLst>
            </p:cNvPr>
            <p:cNvSpPr/>
            <p:nvPr/>
          </p:nvSpPr>
          <p:spPr>
            <a:xfrm>
              <a:off x="10192852" y="1916136"/>
              <a:ext cx="405665" cy="347059"/>
            </a:xfrm>
            <a:prstGeom prst="star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31" name="星形: 四角 30">
              <a:extLst>
                <a:ext uri="{FF2B5EF4-FFF2-40B4-BE49-F238E27FC236}">
                  <a16:creationId xmlns:a16="http://schemas.microsoft.com/office/drawing/2014/main" id="{123014F0-EE47-745F-80B9-CF71359B4AB7}"/>
                </a:ext>
              </a:extLst>
            </p:cNvPr>
            <p:cNvSpPr/>
            <p:nvPr/>
          </p:nvSpPr>
          <p:spPr>
            <a:xfrm>
              <a:off x="8580220" y="1332464"/>
              <a:ext cx="405665" cy="347059"/>
            </a:xfrm>
            <a:prstGeom prst="star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32" name="星形: 四角 31">
              <a:extLst>
                <a:ext uri="{FF2B5EF4-FFF2-40B4-BE49-F238E27FC236}">
                  <a16:creationId xmlns:a16="http://schemas.microsoft.com/office/drawing/2014/main" id="{B16D9EA1-C79C-2E87-8B25-D324EFB9D1C6}"/>
                </a:ext>
              </a:extLst>
            </p:cNvPr>
            <p:cNvSpPr/>
            <p:nvPr/>
          </p:nvSpPr>
          <p:spPr>
            <a:xfrm>
              <a:off x="8986223" y="1919036"/>
              <a:ext cx="405665" cy="347059"/>
            </a:xfrm>
            <a:prstGeom prst="star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grpSp>
      <p:sp>
        <p:nvSpPr>
          <p:cNvPr id="34" name="箭头: 左弧形 33">
            <a:extLst>
              <a:ext uri="{FF2B5EF4-FFF2-40B4-BE49-F238E27FC236}">
                <a16:creationId xmlns:a16="http://schemas.microsoft.com/office/drawing/2014/main" id="{6B55066B-AEA9-0E65-1FDB-FFA5F0BE4640}"/>
              </a:ext>
            </a:extLst>
          </p:cNvPr>
          <p:cNvSpPr/>
          <p:nvPr/>
        </p:nvSpPr>
        <p:spPr>
          <a:xfrm>
            <a:off x="5994175" y="2324424"/>
            <a:ext cx="601003" cy="1516241"/>
          </a:xfrm>
          <a:prstGeom prst="curvedRightArrow">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solidFill>
                <a:schemeClr val="tx1"/>
              </a:solidFill>
            </a:endParaRPr>
          </a:p>
        </p:txBody>
      </p:sp>
      <p:sp>
        <p:nvSpPr>
          <p:cNvPr id="35" name="文本框 34">
            <a:extLst>
              <a:ext uri="{FF2B5EF4-FFF2-40B4-BE49-F238E27FC236}">
                <a16:creationId xmlns:a16="http://schemas.microsoft.com/office/drawing/2014/main" id="{F8790C92-7538-B4A9-0E78-CC468BFAC0C9}"/>
              </a:ext>
            </a:extLst>
          </p:cNvPr>
          <p:cNvSpPr txBox="1"/>
          <p:nvPr/>
        </p:nvSpPr>
        <p:spPr>
          <a:xfrm>
            <a:off x="11102520" y="1782619"/>
            <a:ext cx="1424631" cy="646331"/>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First NVM access</a:t>
            </a:r>
            <a:endParaRPr lang="zh-CN" altLang="en-US" dirty="0">
              <a:latin typeface="Tahoma" panose="020B0604030504040204" pitchFamily="34" charset="0"/>
              <a:cs typeface="Tahoma" panose="020B0604030504040204" pitchFamily="34" charset="0"/>
            </a:endParaRPr>
          </a:p>
        </p:txBody>
      </p:sp>
      <p:sp>
        <p:nvSpPr>
          <p:cNvPr id="36" name="文本框 35">
            <a:extLst>
              <a:ext uri="{FF2B5EF4-FFF2-40B4-BE49-F238E27FC236}">
                <a16:creationId xmlns:a16="http://schemas.microsoft.com/office/drawing/2014/main" id="{2008C515-DD3D-1CBA-3F5C-225CC123748D}"/>
              </a:ext>
            </a:extLst>
          </p:cNvPr>
          <p:cNvSpPr txBox="1"/>
          <p:nvPr/>
        </p:nvSpPr>
        <p:spPr>
          <a:xfrm>
            <a:off x="4777180" y="2664989"/>
            <a:ext cx="1424631" cy="646331"/>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Single NVM access</a:t>
            </a:r>
            <a:endParaRPr lang="zh-CN" altLang="en-US" dirty="0">
              <a:latin typeface="Tahoma" panose="020B0604030504040204" pitchFamily="34" charset="0"/>
              <a:cs typeface="Tahoma" panose="020B0604030504040204" pitchFamily="34" charset="0"/>
            </a:endParaRPr>
          </a:p>
        </p:txBody>
      </p:sp>
      <p:sp>
        <p:nvSpPr>
          <p:cNvPr id="37" name="文本框 36">
            <a:extLst>
              <a:ext uri="{FF2B5EF4-FFF2-40B4-BE49-F238E27FC236}">
                <a16:creationId xmlns:a16="http://schemas.microsoft.com/office/drawing/2014/main" id="{1A37402B-0670-69A4-5DED-6BDA20D138B1}"/>
              </a:ext>
            </a:extLst>
          </p:cNvPr>
          <p:cNvSpPr txBox="1"/>
          <p:nvPr/>
        </p:nvSpPr>
        <p:spPr>
          <a:xfrm>
            <a:off x="10901232" y="5577271"/>
            <a:ext cx="1424631" cy="646331"/>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Second NVM access</a:t>
            </a:r>
            <a:endParaRPr lang="zh-CN" altLang="en-US" dirty="0">
              <a:latin typeface="Tahoma" panose="020B0604030504040204" pitchFamily="34" charset="0"/>
              <a:cs typeface="Tahoma" panose="020B0604030504040204" pitchFamily="34" charset="0"/>
            </a:endParaRPr>
          </a:p>
        </p:txBody>
      </p:sp>
      <p:sp>
        <p:nvSpPr>
          <p:cNvPr id="16" name="文本框 15">
            <a:extLst>
              <a:ext uri="{FF2B5EF4-FFF2-40B4-BE49-F238E27FC236}">
                <a16:creationId xmlns:a16="http://schemas.microsoft.com/office/drawing/2014/main" id="{8AA52DED-D034-3B7A-9969-CC4B8EE631B1}"/>
              </a:ext>
            </a:extLst>
          </p:cNvPr>
          <p:cNvSpPr txBox="1"/>
          <p:nvPr/>
        </p:nvSpPr>
        <p:spPr>
          <a:xfrm>
            <a:off x="144041" y="2663017"/>
            <a:ext cx="4772526" cy="112498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400" dirty="0" err="1">
                <a:latin typeface="Tahoma" panose="020B0604030504040204" pitchFamily="34" charset="0"/>
                <a:ea typeface="Tahoma" panose="020B0604030504040204" pitchFamily="34" charset="0"/>
                <a:cs typeface="Tahoma" panose="020B0604030504040204" pitchFamily="34" charset="0"/>
              </a:rPr>
              <a:t>SweepCache</a:t>
            </a:r>
            <a:r>
              <a:rPr lang="en-US" altLang="zh-CN" sz="2400" dirty="0">
                <a:latin typeface="Tahoma" panose="020B0604030504040204" pitchFamily="34" charset="0"/>
                <a:ea typeface="Tahoma" panose="020B0604030504040204" pitchFamily="34" charset="0"/>
                <a:cs typeface="Tahoma" panose="020B0604030504040204" pitchFamily="34" charset="0"/>
              </a:rPr>
              <a:t> makes every region start with a clean cache</a:t>
            </a:r>
          </a:p>
        </p:txBody>
      </p:sp>
      <p:sp>
        <p:nvSpPr>
          <p:cNvPr id="39" name="文本框 38">
            <a:extLst>
              <a:ext uri="{FF2B5EF4-FFF2-40B4-BE49-F238E27FC236}">
                <a16:creationId xmlns:a16="http://schemas.microsoft.com/office/drawing/2014/main" id="{609E21BD-F017-B341-C503-44EFD794A9BB}"/>
              </a:ext>
            </a:extLst>
          </p:cNvPr>
          <p:cNvSpPr txBox="1"/>
          <p:nvPr/>
        </p:nvSpPr>
        <p:spPr>
          <a:xfrm>
            <a:off x="136365" y="4316410"/>
            <a:ext cx="4772526" cy="112498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400" dirty="0">
                <a:latin typeface="Tahoma" panose="020B0604030504040204" pitchFamily="34" charset="0"/>
                <a:ea typeface="Tahoma" panose="020B0604030504040204" pitchFamily="34" charset="0"/>
                <a:cs typeface="Tahoma" panose="020B0604030504040204" pitchFamily="34" charset="0"/>
              </a:rPr>
              <a:t>Redo buffer is empty most of the time</a:t>
            </a:r>
          </a:p>
        </p:txBody>
      </p:sp>
      <p:sp>
        <p:nvSpPr>
          <p:cNvPr id="40" name="文本框 39">
            <a:extLst>
              <a:ext uri="{FF2B5EF4-FFF2-40B4-BE49-F238E27FC236}">
                <a16:creationId xmlns:a16="http://schemas.microsoft.com/office/drawing/2014/main" id="{8FF3D107-6FA7-B337-0F0F-E7F8011F7ACD}"/>
              </a:ext>
            </a:extLst>
          </p:cNvPr>
          <p:cNvSpPr txBox="1"/>
          <p:nvPr/>
        </p:nvSpPr>
        <p:spPr>
          <a:xfrm>
            <a:off x="9077819" y="1016272"/>
            <a:ext cx="1439968" cy="584775"/>
          </a:xfrm>
          <a:prstGeom prst="rect">
            <a:avLst/>
          </a:prstGeom>
          <a:noFill/>
        </p:spPr>
        <p:txBody>
          <a:bodyPr wrap="square" rtlCol="0">
            <a:spAutoFit/>
          </a:bodyPr>
          <a:lstStyle/>
          <a:p>
            <a:r>
              <a:rPr lang="en-US" altLang="zh-CN" sz="3200" dirty="0">
                <a:latin typeface="Tahoma" panose="020B0604030504040204" pitchFamily="34" charset="0"/>
                <a:ea typeface="Tahoma" panose="020B0604030504040204" pitchFamily="34" charset="0"/>
                <a:cs typeface="Tahoma" panose="020B0604030504040204" pitchFamily="34" charset="0"/>
              </a:rPr>
              <a:t>Cache</a:t>
            </a:r>
            <a:endParaRPr lang="zh-CN" altLang="en-US" sz="3200" dirty="0">
              <a:latin typeface="Tahoma" panose="020B0604030504040204" pitchFamily="34" charset="0"/>
              <a:cs typeface="Tahoma" panose="020B0604030504040204" pitchFamily="34" charset="0"/>
            </a:endParaRPr>
          </a:p>
        </p:txBody>
      </p:sp>
      <p:sp>
        <p:nvSpPr>
          <p:cNvPr id="41" name="文本框 40">
            <a:extLst>
              <a:ext uri="{FF2B5EF4-FFF2-40B4-BE49-F238E27FC236}">
                <a16:creationId xmlns:a16="http://schemas.microsoft.com/office/drawing/2014/main" id="{A5D2F35F-ED37-3513-2058-E70829B9DE91}"/>
              </a:ext>
            </a:extLst>
          </p:cNvPr>
          <p:cNvSpPr txBox="1"/>
          <p:nvPr/>
        </p:nvSpPr>
        <p:spPr>
          <a:xfrm>
            <a:off x="6922164" y="1008734"/>
            <a:ext cx="1439968" cy="584775"/>
          </a:xfrm>
          <a:prstGeom prst="rect">
            <a:avLst/>
          </a:prstGeom>
          <a:noFill/>
        </p:spPr>
        <p:txBody>
          <a:bodyPr wrap="square" rtlCol="0">
            <a:spAutoFit/>
          </a:bodyPr>
          <a:lstStyle/>
          <a:p>
            <a:r>
              <a:rPr lang="en-US" altLang="zh-CN" sz="3200" dirty="0">
                <a:latin typeface="Tahoma" panose="020B0604030504040204" pitchFamily="34" charset="0"/>
                <a:ea typeface="Tahoma" panose="020B0604030504040204" pitchFamily="34" charset="0"/>
                <a:cs typeface="Tahoma" panose="020B0604030504040204" pitchFamily="34" charset="0"/>
              </a:rPr>
              <a:t>Cache</a:t>
            </a:r>
            <a:endParaRPr lang="zh-CN" altLang="en-US" sz="3200" dirty="0">
              <a:latin typeface="Tahoma" panose="020B0604030504040204" pitchFamily="34" charset="0"/>
              <a:cs typeface="Tahoma" panose="020B0604030504040204" pitchFamily="34" charset="0"/>
            </a:endParaRPr>
          </a:p>
        </p:txBody>
      </p:sp>
      <p:grpSp>
        <p:nvGrpSpPr>
          <p:cNvPr id="47" name="组合 46">
            <a:extLst>
              <a:ext uri="{FF2B5EF4-FFF2-40B4-BE49-F238E27FC236}">
                <a16:creationId xmlns:a16="http://schemas.microsoft.com/office/drawing/2014/main" id="{1ABD7A04-31B1-A9D7-5A32-F490EE3F2B93}"/>
              </a:ext>
            </a:extLst>
          </p:cNvPr>
          <p:cNvGrpSpPr/>
          <p:nvPr/>
        </p:nvGrpSpPr>
        <p:grpSpPr>
          <a:xfrm>
            <a:off x="6320487" y="1549818"/>
            <a:ext cx="1991738" cy="4391891"/>
            <a:chOff x="6526018" y="1473879"/>
            <a:chExt cx="1991738" cy="4391891"/>
          </a:xfrm>
        </p:grpSpPr>
        <p:sp>
          <p:nvSpPr>
            <p:cNvPr id="42" name="矩形 41">
              <a:extLst>
                <a:ext uri="{FF2B5EF4-FFF2-40B4-BE49-F238E27FC236}">
                  <a16:creationId xmlns:a16="http://schemas.microsoft.com/office/drawing/2014/main" id="{8032E4A2-6C62-CAA2-C3CE-0E64C8828D58}"/>
                </a:ext>
              </a:extLst>
            </p:cNvPr>
            <p:cNvSpPr/>
            <p:nvPr/>
          </p:nvSpPr>
          <p:spPr>
            <a:xfrm>
              <a:off x="6540332" y="1473879"/>
              <a:ext cx="1972969" cy="1182382"/>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r1, [m1]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r2, [m2]</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43" name="矩形 42">
              <a:extLst>
                <a:ext uri="{FF2B5EF4-FFF2-40B4-BE49-F238E27FC236}">
                  <a16:creationId xmlns:a16="http://schemas.microsoft.com/office/drawing/2014/main" id="{B39D5762-83FF-573A-78FF-EC822FE3180E}"/>
                </a:ext>
              </a:extLst>
            </p:cNvPr>
            <p:cNvSpPr/>
            <p:nvPr/>
          </p:nvSpPr>
          <p:spPr>
            <a:xfrm>
              <a:off x="6548710" y="2882493"/>
              <a:ext cx="1969046" cy="1390693"/>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r3, [m3]</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r4, [m4]</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44" name="矩形 43">
              <a:extLst>
                <a:ext uri="{FF2B5EF4-FFF2-40B4-BE49-F238E27FC236}">
                  <a16:creationId xmlns:a16="http://schemas.microsoft.com/office/drawing/2014/main" id="{5AC2272B-3525-8D7A-5EAC-E75EAEC44CD3}"/>
                </a:ext>
              </a:extLst>
            </p:cNvPr>
            <p:cNvSpPr/>
            <p:nvPr/>
          </p:nvSpPr>
          <p:spPr>
            <a:xfrm>
              <a:off x="6552370" y="4475077"/>
              <a:ext cx="1965386" cy="1390693"/>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r5, [m5]</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r6, [m6]</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45" name="矩形 44">
              <a:extLst>
                <a:ext uri="{FF2B5EF4-FFF2-40B4-BE49-F238E27FC236}">
                  <a16:creationId xmlns:a16="http://schemas.microsoft.com/office/drawing/2014/main" id="{68DDFF2E-B3EC-CB96-4F2F-9538B4BEDED1}"/>
                </a:ext>
              </a:extLst>
            </p:cNvPr>
            <p:cNvSpPr/>
            <p:nvPr/>
          </p:nvSpPr>
          <p:spPr>
            <a:xfrm>
              <a:off x="6528657" y="4312957"/>
              <a:ext cx="1969045" cy="84795"/>
            </a:xfrm>
            <a:prstGeom prst="rect">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46" name="矩形 45">
              <a:extLst>
                <a:ext uri="{FF2B5EF4-FFF2-40B4-BE49-F238E27FC236}">
                  <a16:creationId xmlns:a16="http://schemas.microsoft.com/office/drawing/2014/main" id="{84E79D4E-9624-71EE-D452-4DAF4A9F2E29}"/>
                </a:ext>
              </a:extLst>
            </p:cNvPr>
            <p:cNvSpPr/>
            <p:nvPr/>
          </p:nvSpPr>
          <p:spPr>
            <a:xfrm>
              <a:off x="6526018" y="2726491"/>
              <a:ext cx="1969045" cy="84795"/>
            </a:xfrm>
            <a:prstGeom prst="rect">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grpSp>
      <p:grpSp>
        <p:nvGrpSpPr>
          <p:cNvPr id="48" name="组合 47">
            <a:extLst>
              <a:ext uri="{FF2B5EF4-FFF2-40B4-BE49-F238E27FC236}">
                <a16:creationId xmlns:a16="http://schemas.microsoft.com/office/drawing/2014/main" id="{AB2ADC3A-389F-DF86-BA3D-4CE0A0F7445A}"/>
              </a:ext>
            </a:extLst>
          </p:cNvPr>
          <p:cNvGrpSpPr/>
          <p:nvPr/>
        </p:nvGrpSpPr>
        <p:grpSpPr>
          <a:xfrm>
            <a:off x="5265666" y="2119199"/>
            <a:ext cx="1034716" cy="725628"/>
            <a:chOff x="-64347" y="2419357"/>
            <a:chExt cx="1034716" cy="725628"/>
          </a:xfrm>
        </p:grpSpPr>
        <p:cxnSp>
          <p:nvCxnSpPr>
            <p:cNvPr id="49" name="直线箭头连接符 6">
              <a:extLst>
                <a:ext uri="{FF2B5EF4-FFF2-40B4-BE49-F238E27FC236}">
                  <a16:creationId xmlns:a16="http://schemas.microsoft.com/office/drawing/2014/main" id="{D341A33C-79EC-8FF2-81EB-218B3598F5FF}"/>
                </a:ext>
              </a:extLst>
            </p:cNvPr>
            <p:cNvCxnSpPr/>
            <p:nvPr/>
          </p:nvCxnSpPr>
          <p:spPr>
            <a:xfrm>
              <a:off x="408901" y="3144985"/>
              <a:ext cx="51435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85BF898A-8406-4E46-00B0-57689E7D56B2}"/>
                </a:ext>
              </a:extLst>
            </p:cNvPr>
            <p:cNvSpPr txBox="1"/>
            <p:nvPr/>
          </p:nvSpPr>
          <p:spPr>
            <a:xfrm>
              <a:off x="-64347" y="2419357"/>
              <a:ext cx="1034716" cy="646331"/>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Program  control</a:t>
              </a:r>
              <a:endParaRPr lang="zh-CN" altLang="en-US" dirty="0">
                <a:latin typeface="Tahoma" panose="020B0604030504040204" pitchFamily="34" charset="0"/>
                <a:cs typeface="Tahoma" panose="020B0604030504040204" pitchFamily="34" charset="0"/>
              </a:endParaRPr>
            </a:p>
          </p:txBody>
        </p:sp>
      </p:grpSp>
      <p:sp>
        <p:nvSpPr>
          <p:cNvPr id="51" name="矩形 50">
            <a:extLst>
              <a:ext uri="{FF2B5EF4-FFF2-40B4-BE49-F238E27FC236}">
                <a16:creationId xmlns:a16="http://schemas.microsoft.com/office/drawing/2014/main" id="{9D709432-710C-77C2-3111-BA2DA5821179}"/>
              </a:ext>
            </a:extLst>
          </p:cNvPr>
          <p:cNvSpPr/>
          <p:nvPr/>
        </p:nvSpPr>
        <p:spPr>
          <a:xfrm>
            <a:off x="9206596" y="1663822"/>
            <a:ext cx="914400" cy="330909"/>
          </a:xfrm>
          <a:prstGeom prst="rect">
            <a:avLst/>
          </a:prstGeom>
          <a:solidFill>
            <a:srgbClr val="81CAF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zh-CN" dirty="0">
                <a:latin typeface="Consolas" panose="020B0609020204030204" pitchFamily="49" charset="0"/>
              </a:rPr>
              <a:t>[m1]</a:t>
            </a:r>
            <a:endParaRPr kumimoji="1" lang="zh-CN" altLang="en-US" dirty="0">
              <a:latin typeface="Consolas" panose="020B0609020204030204" pitchFamily="49" charset="0"/>
            </a:endParaRPr>
          </a:p>
        </p:txBody>
      </p:sp>
      <p:sp>
        <p:nvSpPr>
          <p:cNvPr id="52" name="矩形 51">
            <a:extLst>
              <a:ext uri="{FF2B5EF4-FFF2-40B4-BE49-F238E27FC236}">
                <a16:creationId xmlns:a16="http://schemas.microsoft.com/office/drawing/2014/main" id="{3FDE16F2-D35B-BA4B-5F53-1D6CE11EB622}"/>
              </a:ext>
            </a:extLst>
          </p:cNvPr>
          <p:cNvSpPr/>
          <p:nvPr/>
        </p:nvSpPr>
        <p:spPr>
          <a:xfrm>
            <a:off x="9219201" y="2144090"/>
            <a:ext cx="914400" cy="330909"/>
          </a:xfrm>
          <a:prstGeom prst="rect">
            <a:avLst/>
          </a:prstGeom>
          <a:solidFill>
            <a:srgbClr val="81CAF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zh-CN" dirty="0">
                <a:latin typeface="Consolas" panose="020B0609020204030204" pitchFamily="49" charset="0"/>
              </a:rPr>
              <a:t>[m2]</a:t>
            </a:r>
            <a:endParaRPr kumimoji="1" lang="zh-CN" altLang="en-US" dirty="0">
              <a:latin typeface="Consolas" panose="020B0609020204030204" pitchFamily="49" charset="0"/>
            </a:endParaRPr>
          </a:p>
        </p:txBody>
      </p:sp>
      <p:sp>
        <p:nvSpPr>
          <p:cNvPr id="53" name="矩形 52">
            <a:extLst>
              <a:ext uri="{FF2B5EF4-FFF2-40B4-BE49-F238E27FC236}">
                <a16:creationId xmlns:a16="http://schemas.microsoft.com/office/drawing/2014/main" id="{46CDF659-A3F3-4A63-4D46-B256479DADCE}"/>
              </a:ext>
            </a:extLst>
          </p:cNvPr>
          <p:cNvSpPr/>
          <p:nvPr/>
        </p:nvSpPr>
        <p:spPr>
          <a:xfrm>
            <a:off x="9206596" y="2141779"/>
            <a:ext cx="914400" cy="330909"/>
          </a:xfrm>
          <a:prstGeom prst="rect">
            <a:avLst/>
          </a:prstGeom>
          <a:solidFill>
            <a:srgbClr val="81CAF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zh-CN" dirty="0">
                <a:latin typeface="Consolas" panose="020B0609020204030204" pitchFamily="49" charset="0"/>
              </a:rPr>
              <a:t>[m4]</a:t>
            </a:r>
            <a:endParaRPr kumimoji="1" lang="zh-CN" altLang="en-US" dirty="0">
              <a:latin typeface="Consolas" panose="020B0609020204030204" pitchFamily="49" charset="0"/>
            </a:endParaRPr>
          </a:p>
        </p:txBody>
      </p:sp>
      <p:sp>
        <p:nvSpPr>
          <p:cNvPr id="54" name="矩形 53">
            <a:extLst>
              <a:ext uri="{FF2B5EF4-FFF2-40B4-BE49-F238E27FC236}">
                <a16:creationId xmlns:a16="http://schemas.microsoft.com/office/drawing/2014/main" id="{08621DB5-7AEA-B7C9-5E41-DEFA5C0FB6CE}"/>
              </a:ext>
            </a:extLst>
          </p:cNvPr>
          <p:cNvSpPr/>
          <p:nvPr/>
        </p:nvSpPr>
        <p:spPr>
          <a:xfrm>
            <a:off x="9219201" y="1663822"/>
            <a:ext cx="914400" cy="330909"/>
          </a:xfrm>
          <a:prstGeom prst="rect">
            <a:avLst/>
          </a:prstGeom>
          <a:solidFill>
            <a:srgbClr val="81CAF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zh-CN" dirty="0">
                <a:latin typeface="Consolas" panose="020B0609020204030204" pitchFamily="49" charset="0"/>
              </a:rPr>
              <a:t>[m3]</a:t>
            </a:r>
            <a:endParaRPr kumimoji="1" lang="zh-CN" altLang="en-US" dirty="0">
              <a:latin typeface="Consolas" panose="020B0609020204030204" pitchFamily="49" charset="0"/>
            </a:endParaRPr>
          </a:p>
        </p:txBody>
      </p:sp>
      <p:sp>
        <p:nvSpPr>
          <p:cNvPr id="58" name="文本框 57">
            <a:extLst>
              <a:ext uri="{FF2B5EF4-FFF2-40B4-BE49-F238E27FC236}">
                <a16:creationId xmlns:a16="http://schemas.microsoft.com/office/drawing/2014/main" id="{533E8F51-39F3-5137-FBE5-44ED42BE559C}"/>
              </a:ext>
            </a:extLst>
          </p:cNvPr>
          <p:cNvSpPr txBox="1"/>
          <p:nvPr/>
        </p:nvSpPr>
        <p:spPr>
          <a:xfrm>
            <a:off x="10300322" y="3062099"/>
            <a:ext cx="2820378" cy="1124988"/>
          </a:xfrm>
          <a:prstGeom prst="rect">
            <a:avLst/>
          </a:prstGeom>
          <a:noFill/>
        </p:spPr>
        <p:txBody>
          <a:bodyPr wrap="square" rtlCol="0">
            <a:spAutoFit/>
          </a:bodyPr>
          <a:lstStyle/>
          <a:p>
            <a:pPr algn="ctr">
              <a:lnSpc>
                <a:spcPct val="150000"/>
              </a:lnSpc>
            </a:pPr>
            <a:r>
              <a:rPr kumimoji="1" lang="en-US" altLang="zh-CN" sz="2400" dirty="0">
                <a:latin typeface="Tahoma" panose="020B0604030504040204" pitchFamily="34" charset="0"/>
                <a:ea typeface="Tahoma" panose="020B0604030504040204" pitchFamily="34" charset="0"/>
                <a:cs typeface="Tahoma" panose="020B0604030504040204" pitchFamily="34" charset="0"/>
              </a:rPr>
              <a:t>Redo</a:t>
            </a:r>
            <a:r>
              <a:rPr kumimoji="1" lang="zh-CN" altLang="en-US" sz="2400" dirty="0">
                <a:latin typeface="Tahoma" panose="020B0604030504040204" pitchFamily="34" charset="0"/>
                <a:ea typeface="Tahoma" panose="020B0604030504040204" pitchFamily="34" charset="0"/>
                <a:cs typeface="Tahoma" panose="020B0604030504040204" pitchFamily="34" charset="0"/>
              </a:rPr>
              <a:t> </a:t>
            </a:r>
            <a:endParaRPr kumimoji="1" lang="en-US" altLang="zh-CN" sz="24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kumimoji="1" lang="en-US" altLang="zh-CN" sz="2400" dirty="0">
                <a:latin typeface="Tahoma" panose="020B0604030504040204" pitchFamily="34" charset="0"/>
                <a:ea typeface="Tahoma" panose="020B0604030504040204" pitchFamily="34" charset="0"/>
                <a:cs typeface="Tahoma" panose="020B0604030504040204" pitchFamily="34" charset="0"/>
              </a:rPr>
              <a:t>Buffer</a:t>
            </a:r>
            <a:endParaRPr kumimoji="1" lang="zh-CN" altLang="en-US" sz="2400" dirty="0">
              <a:latin typeface="Tahoma" panose="020B0604030504040204" pitchFamily="34" charset="0"/>
              <a:cs typeface="Tahoma" panose="020B0604030504040204" pitchFamily="34" charset="0"/>
            </a:endParaRPr>
          </a:p>
        </p:txBody>
      </p:sp>
      <p:sp>
        <p:nvSpPr>
          <p:cNvPr id="59" name="右大括号 58">
            <a:extLst>
              <a:ext uri="{FF2B5EF4-FFF2-40B4-BE49-F238E27FC236}">
                <a16:creationId xmlns:a16="http://schemas.microsoft.com/office/drawing/2014/main" id="{999AB5A5-5DDC-040C-F144-4EEC51475753}"/>
              </a:ext>
            </a:extLst>
          </p:cNvPr>
          <p:cNvSpPr/>
          <p:nvPr/>
        </p:nvSpPr>
        <p:spPr>
          <a:xfrm>
            <a:off x="10691176" y="3210346"/>
            <a:ext cx="340790" cy="89970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CB16B444-0705-DECE-6037-6678DADE0AD4}"/>
              </a:ext>
            </a:extLst>
          </p:cNvPr>
          <p:cNvSpPr txBox="1"/>
          <p:nvPr/>
        </p:nvSpPr>
        <p:spPr>
          <a:xfrm>
            <a:off x="5051863" y="757487"/>
            <a:ext cx="1572148" cy="707886"/>
          </a:xfrm>
          <a:prstGeom prst="rect">
            <a:avLst/>
          </a:prstGeom>
          <a:noFill/>
        </p:spPr>
        <p:txBody>
          <a:bodyPr wrap="square" rtlCol="0">
            <a:spAutoFit/>
          </a:bodyPr>
          <a:lstStyle/>
          <a:p>
            <a:r>
              <a:rPr kumimoji="1" lang="en-US" altLang="zh-CN" sz="2000" dirty="0">
                <a:latin typeface="Tahoma" panose="020B0604030504040204" pitchFamily="34" charset="0"/>
                <a:ea typeface="Tahoma" panose="020B0604030504040204" pitchFamily="34" charset="0"/>
                <a:cs typeface="Tahoma" panose="020B0604030504040204" pitchFamily="34" charset="0"/>
              </a:rPr>
              <a:t>Traditional</a:t>
            </a:r>
            <a:r>
              <a:rPr kumimoji="1" lang="zh-CN" altLang="en-US" sz="2000" dirty="0">
                <a:latin typeface="Tahoma" panose="020B0604030504040204" pitchFamily="34" charset="0"/>
                <a:cs typeface="Tahoma" panose="020B0604030504040204" pitchFamily="34" charset="0"/>
              </a:rPr>
              <a:t> </a:t>
            </a:r>
            <a:endParaRPr kumimoji="1" lang="en-US" altLang="zh-CN" sz="2000" dirty="0">
              <a:latin typeface="Tahoma" panose="020B0604030504040204" pitchFamily="34" charset="0"/>
              <a:cs typeface="Tahoma" panose="020B0604030504040204" pitchFamily="34" charset="0"/>
            </a:endParaRPr>
          </a:p>
          <a:p>
            <a:r>
              <a:rPr kumimoji="1" lang="en-US" altLang="zh-CN" sz="2000" dirty="0">
                <a:latin typeface="Tahoma" panose="020B0604030504040204" pitchFamily="34" charset="0"/>
                <a:ea typeface="Tahoma" panose="020B0604030504040204" pitchFamily="34" charset="0"/>
                <a:cs typeface="Tahoma" panose="020B0604030504040204" pitchFamily="34" charset="0"/>
              </a:rPr>
              <a:t>data</a:t>
            </a:r>
            <a:r>
              <a:rPr kumimoji="1" lang="zh-CN" altLang="en-US" sz="2000" dirty="0">
                <a:latin typeface="Tahoma" panose="020B0604030504040204" pitchFamily="34" charset="0"/>
                <a:cs typeface="Tahoma" panose="020B0604030504040204" pitchFamily="34" charset="0"/>
              </a:rPr>
              <a:t> </a:t>
            </a:r>
            <a:r>
              <a:rPr kumimoji="1" lang="en-US" altLang="zh-CN" sz="2000" dirty="0">
                <a:latin typeface="Tahoma" panose="020B0604030504040204" pitchFamily="34" charset="0"/>
                <a:ea typeface="Tahoma" panose="020B0604030504040204" pitchFamily="34" charset="0"/>
                <a:cs typeface="Tahoma" panose="020B0604030504040204" pitchFamily="34" charset="0"/>
              </a:rPr>
              <a:t>path</a:t>
            </a:r>
            <a:endParaRPr kumimoji="1" lang="zh-CN" altLang="en-US" sz="2000" dirty="0">
              <a:latin typeface="Tahoma" panose="020B0604030504040204" pitchFamily="34" charset="0"/>
              <a:cs typeface="Tahoma" panose="020B0604030504040204" pitchFamily="34" charset="0"/>
            </a:endParaRPr>
          </a:p>
        </p:txBody>
      </p:sp>
      <p:sp>
        <p:nvSpPr>
          <p:cNvPr id="20" name="文本框 19">
            <a:extLst>
              <a:ext uri="{FF2B5EF4-FFF2-40B4-BE49-F238E27FC236}">
                <a16:creationId xmlns:a16="http://schemas.microsoft.com/office/drawing/2014/main" id="{65B3A14D-68A0-6695-B02C-D0C891BD22E3}"/>
              </a:ext>
            </a:extLst>
          </p:cNvPr>
          <p:cNvSpPr txBox="1"/>
          <p:nvPr/>
        </p:nvSpPr>
        <p:spPr>
          <a:xfrm>
            <a:off x="10549786" y="740951"/>
            <a:ext cx="2546097" cy="707886"/>
          </a:xfrm>
          <a:prstGeom prst="rect">
            <a:avLst/>
          </a:prstGeom>
          <a:noFill/>
        </p:spPr>
        <p:txBody>
          <a:bodyPr wrap="square" rtlCol="0">
            <a:spAutoFit/>
          </a:bodyPr>
          <a:lstStyle/>
          <a:p>
            <a:r>
              <a:rPr kumimoji="1" lang="en-US" altLang="zh-CN" sz="2000" dirty="0">
                <a:latin typeface="Tahoma" panose="020B0604030504040204" pitchFamily="34" charset="0"/>
                <a:ea typeface="Tahoma" panose="020B0604030504040204" pitchFamily="34" charset="0"/>
                <a:cs typeface="Tahoma" panose="020B0604030504040204" pitchFamily="34" charset="0"/>
              </a:rPr>
              <a:t>SweepCache</a:t>
            </a:r>
          </a:p>
          <a:p>
            <a:r>
              <a:rPr kumimoji="1" lang="zh-CN" altLang="en-US" sz="2000" dirty="0">
                <a:latin typeface="Tahoma" panose="020B0604030504040204" pitchFamily="34" charset="0"/>
                <a:cs typeface="Tahoma" panose="020B0604030504040204" pitchFamily="34" charset="0"/>
              </a:rPr>
              <a:t> </a:t>
            </a:r>
            <a:r>
              <a:rPr kumimoji="1" lang="en-US" altLang="zh-CN" sz="2000" dirty="0">
                <a:latin typeface="Tahoma" panose="020B0604030504040204" pitchFamily="34" charset="0"/>
                <a:ea typeface="Tahoma" panose="020B0604030504040204" pitchFamily="34" charset="0"/>
                <a:cs typeface="Tahoma" panose="020B0604030504040204" pitchFamily="34" charset="0"/>
              </a:rPr>
              <a:t>data</a:t>
            </a:r>
            <a:r>
              <a:rPr kumimoji="1" lang="zh-CN" altLang="en-US" sz="2000" dirty="0">
                <a:latin typeface="Tahoma" panose="020B0604030504040204" pitchFamily="34" charset="0"/>
                <a:cs typeface="Tahoma" panose="020B0604030504040204" pitchFamily="34" charset="0"/>
              </a:rPr>
              <a:t> </a:t>
            </a:r>
            <a:r>
              <a:rPr kumimoji="1" lang="en-US" altLang="zh-CN" sz="2000" dirty="0">
                <a:latin typeface="Tahoma" panose="020B0604030504040204" pitchFamily="34" charset="0"/>
                <a:ea typeface="Tahoma" panose="020B0604030504040204" pitchFamily="34" charset="0"/>
                <a:cs typeface="Tahoma" panose="020B0604030504040204" pitchFamily="34" charset="0"/>
              </a:rPr>
              <a:t>path</a:t>
            </a:r>
            <a:endParaRPr kumimoji="1" lang="zh-CN" altLang="en-US" sz="2000" dirty="0">
              <a:latin typeface="Tahoma" panose="020B0604030504040204" pitchFamily="34" charset="0"/>
              <a:cs typeface="Tahoma" panose="020B0604030504040204" pitchFamily="34" charset="0"/>
            </a:endParaRPr>
          </a:p>
        </p:txBody>
      </p:sp>
      <p:pic>
        <p:nvPicPr>
          <p:cNvPr id="1026" name="Picture 2" descr="Alert, battery, dead, error, missing, notfound icon - Download on Iconfinder">
            <a:extLst>
              <a:ext uri="{FF2B5EF4-FFF2-40B4-BE49-F238E27FC236}">
                <a16:creationId xmlns:a16="http://schemas.microsoft.com/office/drawing/2014/main" id="{860D6A42-82B4-CCB6-71EC-EFB7D5197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0864129" y="2383320"/>
            <a:ext cx="870106" cy="87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1"/>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2"/>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2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4"/>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4"/>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7"/>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3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grpId="1" nodeType="clickEffect">
                                  <p:stCondLst>
                                    <p:cond delay="0"/>
                                  </p:stCondLst>
                                  <p:childTnLst>
                                    <p:animMotion origin="layout" path="M 0.00195 3.33333E-6 L 0.00521 0.23333 " pathEditMode="relative" rAng="0" ptsTypes="AA">
                                      <p:cBhvr>
                                        <p:cTn id="79" dur="2000" fill="hold"/>
                                        <p:tgtEl>
                                          <p:spTgt spid="51"/>
                                        </p:tgtEl>
                                        <p:attrNameLst>
                                          <p:attrName>ppt_x</p:attrName>
                                          <p:attrName>ppt_y</p:attrName>
                                        </p:attrNameLst>
                                      </p:cBhvr>
                                      <p:rCtr x="156" y="11667"/>
                                    </p:animMotion>
                                  </p:childTnLst>
                                </p:cTn>
                              </p:par>
                              <p:par>
                                <p:cTn id="80" presetID="42" presetClass="path" presetSubtype="0" accel="50000" decel="50000" fill="hold" grpId="1" nodeType="withEffect">
                                  <p:stCondLst>
                                    <p:cond delay="0"/>
                                  </p:stCondLst>
                                  <p:childTnLst>
                                    <p:animMotion origin="layout" path="M 2.08333E-7 4.44444E-6 L 0.00547 0.2287 " pathEditMode="relative" rAng="0" ptsTypes="AA">
                                      <p:cBhvr>
                                        <p:cTn id="81" dur="2000" fill="hold"/>
                                        <p:tgtEl>
                                          <p:spTgt spid="52"/>
                                        </p:tgtEl>
                                        <p:attrNameLst>
                                          <p:attrName>ppt_x</p:attrName>
                                          <p:attrName>ppt_y</p:attrName>
                                        </p:attrNameLst>
                                      </p:cBhvr>
                                      <p:rCtr x="273" y="11435"/>
                                    </p:animMotion>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2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3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6" presetClass="emph" presetSubtype="0" fill="hold" nodeType="clickEffect">
                                  <p:stCondLst>
                                    <p:cond delay="0"/>
                                  </p:stCondLst>
                                  <p:childTnLst>
                                    <p:animScale>
                                      <p:cBhvr>
                                        <p:cTn id="99" dur="2000" fill="hold"/>
                                        <p:tgtEl>
                                          <p:spTgt spid="33"/>
                                        </p:tgtEl>
                                      </p:cBhvr>
                                      <p:by x="150000" y="150000"/>
                                    </p:animScale>
                                  </p:childTnLst>
                                </p:cTn>
                              </p:par>
                              <p:par>
                                <p:cTn id="100" presetID="1"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3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42" presetClass="path" presetSubtype="0" accel="50000" decel="50000" fill="hold" nodeType="clickEffect">
                                  <p:stCondLst>
                                    <p:cond delay="0"/>
                                  </p:stCondLst>
                                  <p:childTnLst>
                                    <p:animMotion origin="layout" path="M 1.04167E-6 4.44444E-6 L -0.00195 0.23495 " pathEditMode="relative" rAng="0" ptsTypes="AA">
                                      <p:cBhvr>
                                        <p:cTn id="109" dur="2000" fill="hold"/>
                                        <p:tgtEl>
                                          <p:spTgt spid="48"/>
                                        </p:tgtEl>
                                        <p:attrNameLst>
                                          <p:attrName>ppt_x</p:attrName>
                                          <p:attrName>ppt_y</p:attrName>
                                        </p:attrNameLst>
                                      </p:cBhvr>
                                      <p:rCtr x="-104" y="11736"/>
                                    </p:animMotion>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54"/>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53"/>
                                        </p:tgtEl>
                                        <p:attrNameLst>
                                          <p:attrName>style.visibility</p:attrName>
                                        </p:attrNameLst>
                                      </p:cBhvr>
                                      <p:to>
                                        <p:strVal val="visible"/>
                                      </p:to>
                                    </p:set>
                                  </p:childTnLst>
                                </p:cTn>
                              </p:par>
                              <p:par>
                                <p:cTn id="116" presetID="42" presetClass="path" presetSubtype="0" accel="50000" decel="50000" fill="hold" grpId="2" nodeType="withEffect">
                                  <p:stCondLst>
                                    <p:cond delay="0"/>
                                  </p:stCondLst>
                                  <p:childTnLst>
                                    <p:animMotion origin="layout" path="M 0.00326 0.23333 L 0.00859 0.36342 " pathEditMode="relative" rAng="0" ptsTypes="AA">
                                      <p:cBhvr>
                                        <p:cTn id="117" dur="2000" fill="hold"/>
                                        <p:tgtEl>
                                          <p:spTgt spid="51"/>
                                        </p:tgtEl>
                                        <p:attrNameLst>
                                          <p:attrName>ppt_x</p:attrName>
                                          <p:attrName>ppt_y</p:attrName>
                                        </p:attrNameLst>
                                      </p:cBhvr>
                                      <p:rCtr x="78" y="6505"/>
                                    </p:animMotion>
                                  </p:childTnLst>
                                </p:cTn>
                              </p:par>
                              <p:par>
                                <p:cTn id="118" presetID="42" presetClass="path" presetSubtype="0" accel="50000" decel="50000" fill="hold" grpId="2" nodeType="withEffect">
                                  <p:stCondLst>
                                    <p:cond delay="0"/>
                                  </p:stCondLst>
                                  <p:childTnLst>
                                    <p:animMotion origin="layout" path="M 0.00547 0.2287 L 0.00872 0.34398 " pathEditMode="relative" rAng="0" ptsTypes="AA">
                                      <p:cBhvr>
                                        <p:cTn id="119" dur="2000" fill="hold"/>
                                        <p:tgtEl>
                                          <p:spTgt spid="52"/>
                                        </p:tgtEl>
                                        <p:attrNameLst>
                                          <p:attrName>ppt_x</p:attrName>
                                          <p:attrName>ppt_y</p:attrName>
                                        </p:attrNameLst>
                                      </p:cBhvr>
                                      <p:rCtr x="313" y="5810"/>
                                    </p:animMotion>
                                  </p:childTnLst>
                                </p:cTn>
                              </p:par>
                              <p:par>
                                <p:cTn id="120" presetID="1" presetClass="exit" presetSubtype="0" fill="hold" grpId="1" nodeType="withEffect">
                                  <p:stCondLst>
                                    <p:cond delay="0"/>
                                  </p:stCondLst>
                                  <p:childTnLst>
                                    <p:set>
                                      <p:cBhvr>
                                        <p:cTn id="121" dur="1" fill="hold">
                                          <p:stCondLst>
                                            <p:cond delay="0"/>
                                          </p:stCondLst>
                                        </p:cTn>
                                        <p:tgtEl>
                                          <p:spTgt spid="57"/>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5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5" grpId="0" animBg="1"/>
      <p:bldP spid="55" grpId="1" animBg="1"/>
      <p:bldP spid="18" grpId="0" animBg="1"/>
      <p:bldP spid="17" grpId="0" animBg="1"/>
      <p:bldP spid="7" grpId="0"/>
      <p:bldP spid="11" grpId="0" animBg="1"/>
      <p:bldP spid="11" grpId="1" animBg="1"/>
      <p:bldP spid="12" grpId="0" animBg="1"/>
      <p:bldP spid="12" grpId="1" animBg="1"/>
      <p:bldP spid="14" grpId="0" animBg="1"/>
      <p:bldP spid="14" grpId="1" animBg="1"/>
      <p:bldP spid="25" grpId="0" animBg="1"/>
      <p:bldP spid="34" grpId="0" animBg="1"/>
      <p:bldP spid="34" grpId="1" animBg="1"/>
      <p:bldP spid="35" grpId="0"/>
      <p:bldP spid="35" grpId="1"/>
      <p:bldP spid="36" grpId="0"/>
      <p:bldP spid="36" grpId="1"/>
      <p:bldP spid="37" grpId="0"/>
      <p:bldP spid="37" grpId="1"/>
      <p:bldP spid="16" grpId="0"/>
      <p:bldP spid="39" grpId="0"/>
      <p:bldP spid="41" grpId="0"/>
      <p:bldP spid="51" grpId="0" animBg="1"/>
      <p:bldP spid="51" grpId="1" animBg="1"/>
      <p:bldP spid="51" grpId="2" animBg="1"/>
      <p:bldP spid="52" grpId="0" animBg="1"/>
      <p:bldP spid="52" grpId="1" animBg="1"/>
      <p:bldP spid="52" grpId="2" animBg="1"/>
      <p:bldP spid="53" grpId="0" animBg="1"/>
      <p:bldP spid="54"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09126E53-D852-F260-9691-A3A513058A82}"/>
              </a:ext>
            </a:extLst>
          </p:cNvPr>
          <p:cNvSpPr/>
          <p:nvPr/>
        </p:nvSpPr>
        <p:spPr>
          <a:xfrm>
            <a:off x="9439009" y="3929532"/>
            <a:ext cx="1938062" cy="1790382"/>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altLang="zh-CN"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altLang="zh-CN" sz="3600" dirty="0">
                <a:solidFill>
                  <a:schemeClr val="tx1"/>
                </a:solidFill>
                <a:latin typeface="Tahoma" panose="020B0604030504040204" pitchFamily="34" charset="0"/>
                <a:ea typeface="Tahoma" panose="020B0604030504040204" pitchFamily="34" charset="0"/>
                <a:cs typeface="Tahoma" panose="020B0604030504040204" pitchFamily="34" charset="0"/>
              </a:rPr>
              <a:t>NVM</a:t>
            </a:r>
            <a:endParaRPr lang="zh-CN" altLang="en-US" sz="3600" dirty="0">
              <a:solidFill>
                <a:schemeClr val="tx1"/>
              </a:solidFill>
              <a:latin typeface="Tahoma" panose="020B0604030504040204" pitchFamily="34" charset="0"/>
              <a:cs typeface="Tahoma" panose="020B0604030504040204" pitchFamily="34" charset="0"/>
            </a:endParaRPr>
          </a:p>
        </p:txBody>
      </p:sp>
      <p:grpSp>
        <p:nvGrpSpPr>
          <p:cNvPr id="27" name="组合 26">
            <a:extLst>
              <a:ext uri="{FF2B5EF4-FFF2-40B4-BE49-F238E27FC236}">
                <a16:creationId xmlns:a16="http://schemas.microsoft.com/office/drawing/2014/main" id="{97374FD1-6E4D-53E3-383F-AE21AF1CD8C4}"/>
              </a:ext>
            </a:extLst>
          </p:cNvPr>
          <p:cNvGrpSpPr/>
          <p:nvPr/>
        </p:nvGrpSpPr>
        <p:grpSpPr>
          <a:xfrm>
            <a:off x="9439009" y="3015229"/>
            <a:ext cx="1938062" cy="911996"/>
            <a:chOff x="8153400" y="1410752"/>
            <a:chExt cx="2820380" cy="911996"/>
          </a:xfrm>
        </p:grpSpPr>
        <p:sp>
          <p:nvSpPr>
            <p:cNvPr id="28" name="矩形 27">
              <a:extLst>
                <a:ext uri="{FF2B5EF4-FFF2-40B4-BE49-F238E27FC236}">
                  <a16:creationId xmlns:a16="http://schemas.microsoft.com/office/drawing/2014/main" id="{4F66D94E-4690-2645-DC4C-7EB1C5EBC39E}"/>
                </a:ext>
              </a:extLst>
            </p:cNvPr>
            <p:cNvSpPr/>
            <p:nvPr/>
          </p:nvSpPr>
          <p:spPr>
            <a:xfrm>
              <a:off x="8153400" y="1410752"/>
              <a:ext cx="2820380" cy="461665"/>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endParaRPr lang="en-US" altLang="zh-CN" dirty="0"/>
            </a:p>
            <a:p>
              <a:pPr algn="ct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矩形 28">
              <a:extLst>
                <a:ext uri="{FF2B5EF4-FFF2-40B4-BE49-F238E27FC236}">
                  <a16:creationId xmlns:a16="http://schemas.microsoft.com/office/drawing/2014/main" id="{3620E0BF-7435-A2B1-3105-A59BD308EEB9}"/>
                </a:ext>
              </a:extLst>
            </p:cNvPr>
            <p:cNvSpPr/>
            <p:nvPr/>
          </p:nvSpPr>
          <p:spPr>
            <a:xfrm>
              <a:off x="8153400" y="1861083"/>
              <a:ext cx="2820380" cy="461665"/>
            </a:xfrm>
            <a:prstGeom prst="rect">
              <a:avLst/>
            </a:prstGeom>
            <a:solidFill>
              <a:srgbClr val="A9D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endParaRPr>
            </a:p>
            <a:p>
              <a:pPr algn="ct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37" name="文本框 36">
            <a:extLst>
              <a:ext uri="{FF2B5EF4-FFF2-40B4-BE49-F238E27FC236}">
                <a16:creationId xmlns:a16="http://schemas.microsoft.com/office/drawing/2014/main" id="{02D6479E-106D-AA4C-5DC5-6EB47F513DA9}"/>
              </a:ext>
            </a:extLst>
          </p:cNvPr>
          <p:cNvSpPr txBox="1"/>
          <p:nvPr/>
        </p:nvSpPr>
        <p:spPr>
          <a:xfrm>
            <a:off x="10395001" y="2853493"/>
            <a:ext cx="2820378" cy="1124988"/>
          </a:xfrm>
          <a:prstGeom prst="rect">
            <a:avLst/>
          </a:prstGeom>
          <a:noFill/>
        </p:spPr>
        <p:txBody>
          <a:bodyPr wrap="square" rtlCol="0">
            <a:spAutoFit/>
          </a:bodyPr>
          <a:lstStyle/>
          <a:p>
            <a:pPr algn="ctr">
              <a:lnSpc>
                <a:spcPct val="150000"/>
              </a:lnSpc>
            </a:pPr>
            <a:r>
              <a:rPr kumimoji="1" lang="en-US" altLang="zh-CN" sz="2400" dirty="0">
                <a:latin typeface="Tahoma" panose="020B0604030504040204" pitchFamily="34" charset="0"/>
                <a:ea typeface="Tahoma" panose="020B0604030504040204" pitchFamily="34" charset="0"/>
                <a:cs typeface="Tahoma" panose="020B0604030504040204" pitchFamily="34" charset="0"/>
              </a:rPr>
              <a:t>Redo</a:t>
            </a:r>
            <a:r>
              <a:rPr kumimoji="1" lang="zh-CN" altLang="en-US" sz="2400" dirty="0">
                <a:latin typeface="Tahoma" panose="020B0604030504040204" pitchFamily="34" charset="0"/>
                <a:ea typeface="Tahoma" panose="020B0604030504040204" pitchFamily="34" charset="0"/>
                <a:cs typeface="Tahoma" panose="020B0604030504040204" pitchFamily="34" charset="0"/>
              </a:rPr>
              <a:t> </a:t>
            </a:r>
            <a:endParaRPr kumimoji="1" lang="en-US" altLang="zh-CN" sz="24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kumimoji="1" lang="en-US" altLang="zh-CN" sz="2400" dirty="0">
                <a:latin typeface="Tahoma" panose="020B0604030504040204" pitchFamily="34" charset="0"/>
                <a:ea typeface="Tahoma" panose="020B0604030504040204" pitchFamily="34" charset="0"/>
                <a:cs typeface="Tahoma" panose="020B0604030504040204" pitchFamily="34" charset="0"/>
              </a:rPr>
              <a:t>Buffer</a:t>
            </a:r>
            <a:endParaRPr kumimoji="1" lang="zh-CN" altLang="en-US" sz="2400" dirty="0">
              <a:latin typeface="Tahoma" panose="020B0604030504040204" pitchFamily="34" charset="0"/>
              <a:cs typeface="Tahoma" panose="020B0604030504040204" pitchFamily="34" charset="0"/>
            </a:endParaRPr>
          </a:p>
        </p:txBody>
      </p:sp>
      <p:sp>
        <p:nvSpPr>
          <p:cNvPr id="2" name="标题 1">
            <a:extLst>
              <a:ext uri="{FF2B5EF4-FFF2-40B4-BE49-F238E27FC236}">
                <a16:creationId xmlns:a16="http://schemas.microsoft.com/office/drawing/2014/main" id="{DD54D123-CD10-B630-9204-74EDE068CB6A}"/>
              </a:ext>
            </a:extLst>
          </p:cNvPr>
          <p:cNvSpPr>
            <a:spLocks noGrp="1"/>
          </p:cNvSpPr>
          <p:nvPr>
            <p:ph type="title"/>
          </p:nvPr>
        </p:nvSpPr>
        <p:spPr>
          <a:xfrm>
            <a:off x="386634" y="236261"/>
            <a:ext cx="9655629" cy="694117"/>
          </a:xfrm>
        </p:spPr>
        <p:txBody>
          <a:bodyPr>
            <a:noAutofit/>
          </a:bodyPr>
          <a:lstStyle/>
          <a:p>
            <a:r>
              <a:rPr lang="en-US" altLang="zh-CN" dirty="0">
                <a:solidFill>
                  <a:srgbClr val="2F2FD7"/>
                </a:solidFill>
              </a:rPr>
              <a:t>Bypass Redo Buffer By Empty-Bit</a:t>
            </a:r>
            <a:endParaRPr lang="zh-CN" altLang="en-US" dirty="0">
              <a:solidFill>
                <a:srgbClr val="2F2FD7"/>
              </a:solidFill>
            </a:endParaRPr>
          </a:p>
        </p:txBody>
      </p:sp>
      <p:sp>
        <p:nvSpPr>
          <p:cNvPr id="5" name="页脚占位符 4">
            <a:extLst>
              <a:ext uri="{FF2B5EF4-FFF2-40B4-BE49-F238E27FC236}">
                <a16:creationId xmlns:a16="http://schemas.microsoft.com/office/drawing/2014/main" id="{22F5E29E-EA32-5C08-0923-8C7C63780F86}"/>
              </a:ext>
            </a:extLst>
          </p:cNvPr>
          <p:cNvSpPr>
            <a:spLocks noGrp="1"/>
          </p:cNvSpPr>
          <p:nvPr>
            <p:ph type="ftr" sz="quarter" idx="11"/>
          </p:nvPr>
        </p:nvSpPr>
        <p:spPr/>
        <p:txBody>
          <a:bodyPr/>
          <a:lstStyle/>
          <a:p>
            <a:r>
              <a:rPr lang="en-US"/>
              <a:t>56th IEEE/ACM International Symposium on Microarchitecture</a:t>
            </a:r>
            <a:endParaRPr lang="en-US" dirty="0"/>
          </a:p>
        </p:txBody>
      </p:sp>
      <p:sp>
        <p:nvSpPr>
          <p:cNvPr id="4" name="矩形 3">
            <a:extLst>
              <a:ext uri="{FF2B5EF4-FFF2-40B4-BE49-F238E27FC236}">
                <a16:creationId xmlns:a16="http://schemas.microsoft.com/office/drawing/2014/main" id="{17D58025-7197-6E3E-AFBF-A2F5A36BDBDB}"/>
              </a:ext>
            </a:extLst>
          </p:cNvPr>
          <p:cNvSpPr/>
          <p:nvPr/>
        </p:nvSpPr>
        <p:spPr>
          <a:xfrm>
            <a:off x="9428200" y="3013609"/>
            <a:ext cx="1949644" cy="450986"/>
          </a:xfrm>
          <a:prstGeom prst="rect">
            <a:avLst/>
          </a:prstGeom>
          <a:solidFill>
            <a:srgbClr val="81CAF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6" name="灯片编号占位符 5">
            <a:extLst>
              <a:ext uri="{FF2B5EF4-FFF2-40B4-BE49-F238E27FC236}">
                <a16:creationId xmlns:a16="http://schemas.microsoft.com/office/drawing/2014/main" id="{6FF15D7D-629F-3B6E-4587-820EA79BB2A1}"/>
              </a:ext>
            </a:extLst>
          </p:cNvPr>
          <p:cNvSpPr>
            <a:spLocks noGrp="1"/>
          </p:cNvSpPr>
          <p:nvPr>
            <p:ph type="sldNum" sz="quarter" idx="12"/>
          </p:nvPr>
        </p:nvSpPr>
        <p:spPr/>
        <p:txBody>
          <a:bodyPr/>
          <a:lstStyle/>
          <a:p>
            <a:fld id="{BEF5F9A7-FFD9-4159-A58F-AE73538ED447}" type="slidenum">
              <a:rPr lang="en-US" smtClean="0"/>
              <a:pPr/>
              <a:t>24</a:t>
            </a:fld>
            <a:endParaRPr lang="en-US"/>
          </a:p>
        </p:txBody>
      </p:sp>
      <p:sp>
        <p:nvSpPr>
          <p:cNvPr id="8" name="文本框 7">
            <a:extLst>
              <a:ext uri="{FF2B5EF4-FFF2-40B4-BE49-F238E27FC236}">
                <a16:creationId xmlns:a16="http://schemas.microsoft.com/office/drawing/2014/main" id="{73B4DB7A-2819-C8FE-F6C6-5E00A6BBE47B}"/>
              </a:ext>
            </a:extLst>
          </p:cNvPr>
          <p:cNvSpPr txBox="1"/>
          <p:nvPr/>
        </p:nvSpPr>
        <p:spPr>
          <a:xfrm>
            <a:off x="162044" y="2185106"/>
            <a:ext cx="3617476" cy="2232984"/>
          </a:xfrm>
          <a:prstGeom prst="rect">
            <a:avLst/>
          </a:prstGeom>
          <a:noFill/>
        </p:spPr>
        <p:txBody>
          <a:bodyPr wrap="square">
            <a:spAutoFit/>
          </a:bodyPr>
          <a:lstStyle/>
          <a:p>
            <a:pPr algn="ctr">
              <a:lnSpc>
                <a:spcPct val="150000"/>
              </a:lnSpc>
            </a:pPr>
            <a:r>
              <a:rPr lang="en-US" altLang="zh-CN" sz="2400" b="1" dirty="0">
                <a:solidFill>
                  <a:srgbClr val="FFC000"/>
                </a:solidFill>
                <a:latin typeface="Tahoma" panose="020B0604030504040204" pitchFamily="34" charset="0"/>
                <a:ea typeface="Tahoma" panose="020B0604030504040204" pitchFamily="34" charset="0"/>
                <a:cs typeface="Tahoma" panose="020B0604030504040204" pitchFamily="34" charset="0"/>
              </a:rPr>
              <a:t>Empty Bit?</a:t>
            </a:r>
          </a:p>
          <a:p>
            <a:pPr algn="ctr">
              <a:lnSpc>
                <a:spcPct val="150000"/>
              </a:lnSpc>
            </a:pPr>
            <a:r>
              <a:rPr lang="en-US" altLang="zh-CN" sz="2400" dirty="0">
                <a:latin typeface="Tahoma" panose="020B0604030504040204" pitchFamily="34" charset="0"/>
                <a:ea typeface="Tahoma" panose="020B0604030504040204" pitchFamily="34" charset="0"/>
                <a:cs typeface="Tahoma" panose="020B0604030504040204" pitchFamily="34" charset="0"/>
              </a:rPr>
              <a:t>bypassing the Redo buffer access (99% bypass rate)</a:t>
            </a:r>
          </a:p>
        </p:txBody>
      </p:sp>
      <p:grpSp>
        <p:nvGrpSpPr>
          <p:cNvPr id="9" name="组合 8">
            <a:extLst>
              <a:ext uri="{FF2B5EF4-FFF2-40B4-BE49-F238E27FC236}">
                <a16:creationId xmlns:a16="http://schemas.microsoft.com/office/drawing/2014/main" id="{9F209D67-9992-E863-08A6-BF87185AB97F}"/>
              </a:ext>
            </a:extLst>
          </p:cNvPr>
          <p:cNvGrpSpPr/>
          <p:nvPr/>
        </p:nvGrpSpPr>
        <p:grpSpPr>
          <a:xfrm>
            <a:off x="7520447" y="2810967"/>
            <a:ext cx="1387687" cy="840996"/>
            <a:chOff x="6104020" y="1501539"/>
            <a:chExt cx="1243263" cy="840996"/>
          </a:xfrm>
        </p:grpSpPr>
        <p:sp>
          <p:nvSpPr>
            <p:cNvPr id="10" name="矩形 9">
              <a:extLst>
                <a:ext uri="{FF2B5EF4-FFF2-40B4-BE49-F238E27FC236}">
                  <a16:creationId xmlns:a16="http://schemas.microsoft.com/office/drawing/2014/main" id="{6708CC8E-0083-2AEE-C0C0-6A2206B9D165}"/>
                </a:ext>
              </a:extLst>
            </p:cNvPr>
            <p:cNvSpPr/>
            <p:nvPr/>
          </p:nvSpPr>
          <p:spPr>
            <a:xfrm>
              <a:off x="6104020" y="1501539"/>
              <a:ext cx="1243263" cy="4204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Empty Bit?</a:t>
              </a:r>
              <a:endParaRPr lang="zh-CN" altLang="en-US" dirty="0">
                <a:solidFill>
                  <a:schemeClr val="tx1"/>
                </a:solidFill>
                <a:latin typeface="Tahoma" panose="020B0604030504040204" pitchFamily="34" charset="0"/>
                <a:cs typeface="Tahoma" panose="020B0604030504040204" pitchFamily="34" charset="0"/>
              </a:endParaRPr>
            </a:p>
          </p:txBody>
        </p:sp>
        <p:sp>
          <p:nvSpPr>
            <p:cNvPr id="11" name="矩形 10">
              <a:extLst>
                <a:ext uri="{FF2B5EF4-FFF2-40B4-BE49-F238E27FC236}">
                  <a16:creationId xmlns:a16="http://schemas.microsoft.com/office/drawing/2014/main" id="{A4C34D9B-9648-76D9-5094-0F8CF49AC838}"/>
                </a:ext>
              </a:extLst>
            </p:cNvPr>
            <p:cNvSpPr/>
            <p:nvPr/>
          </p:nvSpPr>
          <p:spPr>
            <a:xfrm>
              <a:off x="6104733" y="1922037"/>
              <a:ext cx="1242549" cy="42049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latin typeface="Tahoma" panose="020B0604030504040204" pitchFamily="34" charset="0"/>
                <a:cs typeface="Tahoma" panose="020B0604030504040204" pitchFamily="34" charset="0"/>
              </a:endParaRPr>
            </a:p>
          </p:txBody>
        </p:sp>
      </p:grpSp>
      <p:sp>
        <p:nvSpPr>
          <p:cNvPr id="13" name="矩形 12">
            <a:extLst>
              <a:ext uri="{FF2B5EF4-FFF2-40B4-BE49-F238E27FC236}">
                <a16:creationId xmlns:a16="http://schemas.microsoft.com/office/drawing/2014/main" id="{34420E5A-931B-371F-02F4-CC9EA5464E79}"/>
              </a:ext>
            </a:extLst>
          </p:cNvPr>
          <p:cNvSpPr/>
          <p:nvPr/>
        </p:nvSpPr>
        <p:spPr>
          <a:xfrm>
            <a:off x="5228762" y="1330956"/>
            <a:ext cx="1972969" cy="1182382"/>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r1, [m1]</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r2, [m2]</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14" name="矩形 13">
            <a:extLst>
              <a:ext uri="{FF2B5EF4-FFF2-40B4-BE49-F238E27FC236}">
                <a16:creationId xmlns:a16="http://schemas.microsoft.com/office/drawing/2014/main" id="{05799D3F-491B-1F94-F436-B46B95BD1549}"/>
              </a:ext>
            </a:extLst>
          </p:cNvPr>
          <p:cNvSpPr/>
          <p:nvPr/>
        </p:nvSpPr>
        <p:spPr>
          <a:xfrm>
            <a:off x="5237140" y="2739570"/>
            <a:ext cx="1969046" cy="1827503"/>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r3, [m3]</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r4, [m4]</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Load [m5]</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r5, [m6]</a:t>
            </a:r>
          </a:p>
          <a:p>
            <a:pPr algn="ct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Load [m7]</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15" name="矩形 14">
            <a:extLst>
              <a:ext uri="{FF2B5EF4-FFF2-40B4-BE49-F238E27FC236}">
                <a16:creationId xmlns:a16="http://schemas.microsoft.com/office/drawing/2014/main" id="{905FFB9D-4841-AD20-2233-22DBB704DD89}"/>
              </a:ext>
            </a:extLst>
          </p:cNvPr>
          <p:cNvSpPr/>
          <p:nvPr/>
        </p:nvSpPr>
        <p:spPr>
          <a:xfrm>
            <a:off x="5232553" y="4722098"/>
            <a:ext cx="1965386" cy="1390693"/>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r6, [m7]</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 r7, [m8]</a:t>
            </a:r>
          </a:p>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16" name="矩形 15">
            <a:extLst>
              <a:ext uri="{FF2B5EF4-FFF2-40B4-BE49-F238E27FC236}">
                <a16:creationId xmlns:a16="http://schemas.microsoft.com/office/drawing/2014/main" id="{EBBF8395-1C9F-9AD5-7CCF-BECE13B4E7F9}"/>
              </a:ext>
            </a:extLst>
          </p:cNvPr>
          <p:cNvSpPr/>
          <p:nvPr/>
        </p:nvSpPr>
        <p:spPr>
          <a:xfrm>
            <a:off x="5217087" y="4603168"/>
            <a:ext cx="1969045" cy="84795"/>
          </a:xfrm>
          <a:prstGeom prst="rect">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7" name="矩形 16">
            <a:extLst>
              <a:ext uri="{FF2B5EF4-FFF2-40B4-BE49-F238E27FC236}">
                <a16:creationId xmlns:a16="http://schemas.microsoft.com/office/drawing/2014/main" id="{B1BE6A44-224B-DEC2-7B67-6CFABAC64353}"/>
              </a:ext>
            </a:extLst>
          </p:cNvPr>
          <p:cNvSpPr/>
          <p:nvPr/>
        </p:nvSpPr>
        <p:spPr>
          <a:xfrm>
            <a:off x="5214448" y="2583568"/>
            <a:ext cx="1969045" cy="84795"/>
          </a:xfrm>
          <a:prstGeom prst="rect">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id="{2B564CE2-5DE6-1020-DCF8-6C667BC45BA7}"/>
              </a:ext>
            </a:extLst>
          </p:cNvPr>
          <p:cNvSpPr txBox="1"/>
          <p:nvPr/>
        </p:nvSpPr>
        <p:spPr>
          <a:xfrm>
            <a:off x="7692921" y="3254139"/>
            <a:ext cx="1042737" cy="400110"/>
          </a:xfrm>
          <a:prstGeom prst="rect">
            <a:avLst/>
          </a:prstGeom>
          <a:noFill/>
        </p:spPr>
        <p:txBody>
          <a:bodyPr wrap="square" rtlCol="0">
            <a:spAutoFit/>
          </a:bodyPr>
          <a:lstStyle/>
          <a:p>
            <a:pPr algn="ctr"/>
            <a:r>
              <a:rPr lang="en-US" altLang="zh-CN" sz="2000" dirty="0">
                <a:latin typeface="Tahoma" panose="020B0604030504040204" pitchFamily="34" charset="0"/>
                <a:ea typeface="Tahoma" panose="020B0604030504040204" pitchFamily="34" charset="0"/>
                <a:cs typeface="Tahoma" panose="020B0604030504040204" pitchFamily="34" charset="0"/>
              </a:rPr>
              <a:t>1</a:t>
            </a:r>
            <a:endParaRPr lang="zh-CN" altLang="en-US" sz="2000" dirty="0">
              <a:latin typeface="Tahoma" panose="020B0604030504040204" pitchFamily="34" charset="0"/>
              <a:cs typeface="Tahoma" panose="020B0604030504040204" pitchFamily="34" charset="0"/>
            </a:endParaRPr>
          </a:p>
        </p:txBody>
      </p:sp>
      <p:sp>
        <p:nvSpPr>
          <p:cNvPr id="19" name="文本框 18">
            <a:extLst>
              <a:ext uri="{FF2B5EF4-FFF2-40B4-BE49-F238E27FC236}">
                <a16:creationId xmlns:a16="http://schemas.microsoft.com/office/drawing/2014/main" id="{47504388-06E3-4254-CB23-AF86CCCAF17B}"/>
              </a:ext>
            </a:extLst>
          </p:cNvPr>
          <p:cNvSpPr txBox="1"/>
          <p:nvPr/>
        </p:nvSpPr>
        <p:spPr>
          <a:xfrm>
            <a:off x="7890679" y="3259868"/>
            <a:ext cx="647219" cy="400110"/>
          </a:xfrm>
          <a:prstGeom prst="rect">
            <a:avLst/>
          </a:prstGeom>
          <a:noFill/>
        </p:spPr>
        <p:txBody>
          <a:bodyPr wrap="square" rtlCol="0">
            <a:spAutoFit/>
          </a:bodyPr>
          <a:lstStyle/>
          <a:p>
            <a:pPr algn="ctr"/>
            <a:r>
              <a:rPr lang="en-US" altLang="zh-CN" sz="2000" dirty="0">
                <a:latin typeface="Tahoma" panose="020B0604030504040204" pitchFamily="34" charset="0"/>
                <a:ea typeface="Tahoma" panose="020B0604030504040204" pitchFamily="34" charset="0"/>
                <a:cs typeface="Tahoma" panose="020B0604030504040204" pitchFamily="34" charset="0"/>
              </a:rPr>
              <a:t>0</a:t>
            </a:r>
            <a:endParaRPr lang="zh-CN" altLang="en-US" sz="2000" dirty="0">
              <a:latin typeface="Tahoma" panose="020B0604030504040204" pitchFamily="34" charset="0"/>
              <a:cs typeface="Tahoma" panose="020B0604030504040204" pitchFamily="34" charset="0"/>
            </a:endParaRPr>
          </a:p>
        </p:txBody>
      </p:sp>
      <p:sp>
        <p:nvSpPr>
          <p:cNvPr id="23" name="矩形 22">
            <a:extLst>
              <a:ext uri="{FF2B5EF4-FFF2-40B4-BE49-F238E27FC236}">
                <a16:creationId xmlns:a16="http://schemas.microsoft.com/office/drawing/2014/main" id="{FCB66B65-1F2D-0A5E-B780-88BE1D241A0A}"/>
              </a:ext>
            </a:extLst>
          </p:cNvPr>
          <p:cNvSpPr/>
          <p:nvPr/>
        </p:nvSpPr>
        <p:spPr>
          <a:xfrm>
            <a:off x="9415737" y="1306893"/>
            <a:ext cx="1938063" cy="1175012"/>
          </a:xfrm>
          <a:prstGeom prst="rect">
            <a:avLst/>
          </a:prstGeom>
          <a:solidFill>
            <a:srgbClr val="FFE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Tahoma" panose="020B0604030504040204" pitchFamily="34" charset="0"/>
                <a:cs typeface="Tahoma" panose="020B0604030504040204" pitchFamily="34" charset="0"/>
              </a:rPr>
              <a:t>Cache</a:t>
            </a:r>
            <a:endParaRPr lang="zh-CN" altLang="en-US" sz="3200" dirty="0">
              <a:solidFill>
                <a:schemeClr val="tx1"/>
              </a:solidFill>
              <a:latin typeface="Tahoma" panose="020B0604030504040204" pitchFamily="34" charset="0"/>
              <a:cs typeface="Tahoma" panose="020B0604030504040204" pitchFamily="34" charset="0"/>
            </a:endParaRPr>
          </a:p>
        </p:txBody>
      </p:sp>
      <p:sp>
        <p:nvSpPr>
          <p:cNvPr id="24" name="Up-Down Arrow 17">
            <a:extLst>
              <a:ext uri="{FF2B5EF4-FFF2-40B4-BE49-F238E27FC236}">
                <a16:creationId xmlns:a16="http://schemas.microsoft.com/office/drawing/2014/main" id="{70E27101-75BD-C253-1AA8-E905D1E1D6E5}"/>
              </a:ext>
            </a:extLst>
          </p:cNvPr>
          <p:cNvSpPr/>
          <p:nvPr/>
        </p:nvSpPr>
        <p:spPr>
          <a:xfrm>
            <a:off x="10266156" y="2489275"/>
            <a:ext cx="237223" cy="494909"/>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nvGrpSpPr>
          <p:cNvPr id="30" name="组合 29">
            <a:extLst>
              <a:ext uri="{FF2B5EF4-FFF2-40B4-BE49-F238E27FC236}">
                <a16:creationId xmlns:a16="http://schemas.microsoft.com/office/drawing/2014/main" id="{D2B605F4-E53A-2CE1-AFE9-7CCADCD33482}"/>
              </a:ext>
            </a:extLst>
          </p:cNvPr>
          <p:cNvGrpSpPr/>
          <p:nvPr/>
        </p:nvGrpSpPr>
        <p:grpSpPr>
          <a:xfrm>
            <a:off x="4230950" y="1345470"/>
            <a:ext cx="1034716" cy="725628"/>
            <a:chOff x="-64347" y="2419357"/>
            <a:chExt cx="1034716" cy="725628"/>
          </a:xfrm>
        </p:grpSpPr>
        <p:cxnSp>
          <p:nvCxnSpPr>
            <p:cNvPr id="31" name="直线箭头连接符 6">
              <a:extLst>
                <a:ext uri="{FF2B5EF4-FFF2-40B4-BE49-F238E27FC236}">
                  <a16:creationId xmlns:a16="http://schemas.microsoft.com/office/drawing/2014/main" id="{8E7474A0-E2C2-2BF7-6DD0-FF108B6AD0E3}"/>
                </a:ext>
              </a:extLst>
            </p:cNvPr>
            <p:cNvCxnSpPr/>
            <p:nvPr/>
          </p:nvCxnSpPr>
          <p:spPr>
            <a:xfrm>
              <a:off x="408901" y="3144985"/>
              <a:ext cx="51435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3B9D7B17-9519-862F-A520-8A58A6DD2561}"/>
                </a:ext>
              </a:extLst>
            </p:cNvPr>
            <p:cNvSpPr txBox="1"/>
            <p:nvPr/>
          </p:nvSpPr>
          <p:spPr>
            <a:xfrm>
              <a:off x="-64347" y="2419357"/>
              <a:ext cx="1034716" cy="646331"/>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Program  control</a:t>
              </a:r>
              <a:endParaRPr lang="zh-CN" altLang="en-US" dirty="0">
                <a:latin typeface="Tahoma" panose="020B0604030504040204" pitchFamily="34" charset="0"/>
                <a:cs typeface="Tahoma" panose="020B0604030504040204" pitchFamily="34" charset="0"/>
              </a:endParaRPr>
            </a:p>
          </p:txBody>
        </p:sp>
      </p:grpSp>
      <p:sp>
        <p:nvSpPr>
          <p:cNvPr id="36" name="爆炸形: 8 pt  35">
            <a:extLst>
              <a:ext uri="{FF2B5EF4-FFF2-40B4-BE49-F238E27FC236}">
                <a16:creationId xmlns:a16="http://schemas.microsoft.com/office/drawing/2014/main" id="{B6ED4CD3-ECA9-1087-11FD-1CF009B7CD09}"/>
              </a:ext>
            </a:extLst>
          </p:cNvPr>
          <p:cNvSpPr/>
          <p:nvPr/>
        </p:nvSpPr>
        <p:spPr>
          <a:xfrm>
            <a:off x="10546080" y="112850"/>
            <a:ext cx="1645920" cy="1132514"/>
          </a:xfrm>
          <a:prstGeom prst="irregularSeal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Cache miss!</a:t>
            </a:r>
            <a:endParaRPr lang="zh-CN" altLang="en-US" dirty="0">
              <a:solidFill>
                <a:schemeClr val="tx1"/>
              </a:solidFill>
              <a:latin typeface="Tahoma" panose="020B0604030504040204" pitchFamily="34" charset="0"/>
              <a:cs typeface="Tahoma" panose="020B0604030504040204" pitchFamily="34" charset="0"/>
            </a:endParaRPr>
          </a:p>
        </p:txBody>
      </p:sp>
      <p:sp>
        <p:nvSpPr>
          <p:cNvPr id="38" name="矩形 37">
            <a:extLst>
              <a:ext uri="{FF2B5EF4-FFF2-40B4-BE49-F238E27FC236}">
                <a16:creationId xmlns:a16="http://schemas.microsoft.com/office/drawing/2014/main" id="{6E0B150F-0062-AD2A-8119-F4E3409963F4}"/>
              </a:ext>
            </a:extLst>
          </p:cNvPr>
          <p:cNvSpPr/>
          <p:nvPr/>
        </p:nvSpPr>
        <p:spPr>
          <a:xfrm>
            <a:off x="10378068" y="1340990"/>
            <a:ext cx="940958" cy="354705"/>
          </a:xfrm>
          <a:prstGeom prst="rect">
            <a:avLst/>
          </a:prstGeom>
          <a:solidFill>
            <a:srgbClr val="81CAF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zh-CN" dirty="0">
                <a:latin typeface="Consolas" panose="020B0609020204030204" pitchFamily="49" charset="0"/>
              </a:rPr>
              <a:t>m3</a:t>
            </a:r>
            <a:endParaRPr kumimoji="1" lang="zh-CN" altLang="en-US" dirty="0">
              <a:latin typeface="Consolas" panose="020B0609020204030204" pitchFamily="49" charset="0"/>
            </a:endParaRPr>
          </a:p>
        </p:txBody>
      </p:sp>
      <p:sp>
        <p:nvSpPr>
          <p:cNvPr id="39" name="箭头: 下弧形 38">
            <a:extLst>
              <a:ext uri="{FF2B5EF4-FFF2-40B4-BE49-F238E27FC236}">
                <a16:creationId xmlns:a16="http://schemas.microsoft.com/office/drawing/2014/main" id="{506A1809-13FA-D88B-48D3-8C97FA554A87}"/>
              </a:ext>
            </a:extLst>
          </p:cNvPr>
          <p:cNvSpPr/>
          <p:nvPr/>
        </p:nvSpPr>
        <p:spPr>
          <a:xfrm rot="7910703">
            <a:off x="7941496" y="1801326"/>
            <a:ext cx="1490202" cy="623045"/>
          </a:xfrm>
          <a:prstGeom prst="curvedUpArrow">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solidFill>
                <a:schemeClr val="tx1"/>
              </a:solidFill>
            </a:endParaRPr>
          </a:p>
        </p:txBody>
      </p:sp>
      <p:sp>
        <p:nvSpPr>
          <p:cNvPr id="40" name="箭头: 下弧形 39">
            <a:extLst>
              <a:ext uri="{FF2B5EF4-FFF2-40B4-BE49-F238E27FC236}">
                <a16:creationId xmlns:a16="http://schemas.microsoft.com/office/drawing/2014/main" id="{AE2CF1FF-ED39-6397-E9FC-324AD9D7E7D5}"/>
              </a:ext>
            </a:extLst>
          </p:cNvPr>
          <p:cNvSpPr/>
          <p:nvPr/>
        </p:nvSpPr>
        <p:spPr>
          <a:xfrm rot="3195135">
            <a:off x="7857636" y="4179572"/>
            <a:ext cx="1710822" cy="743946"/>
          </a:xfrm>
          <a:prstGeom prst="curvedUpArrow">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solidFill>
                <a:schemeClr val="tx1"/>
              </a:solidFill>
            </a:endParaRPr>
          </a:p>
        </p:txBody>
      </p:sp>
      <p:sp>
        <p:nvSpPr>
          <p:cNvPr id="41" name="文本框 40">
            <a:extLst>
              <a:ext uri="{FF2B5EF4-FFF2-40B4-BE49-F238E27FC236}">
                <a16:creationId xmlns:a16="http://schemas.microsoft.com/office/drawing/2014/main" id="{B93950CD-68EE-219F-A8CA-F33CFC0A9C48}"/>
              </a:ext>
            </a:extLst>
          </p:cNvPr>
          <p:cNvSpPr txBox="1"/>
          <p:nvPr/>
        </p:nvSpPr>
        <p:spPr>
          <a:xfrm>
            <a:off x="8214288" y="5064697"/>
            <a:ext cx="1965386" cy="646331"/>
          </a:xfrm>
          <a:prstGeom prst="rect">
            <a:avLst/>
          </a:prstGeom>
          <a:noFill/>
        </p:spPr>
        <p:txBody>
          <a:bodyPr wrap="square" rtlCol="0">
            <a:spAutoFit/>
          </a:bodyPr>
          <a:lstStyle/>
          <a:p>
            <a:r>
              <a:rPr lang="en-US" altLang="zh-CN" dirty="0">
                <a:solidFill>
                  <a:srgbClr val="FF0000"/>
                </a:solidFill>
                <a:latin typeface="Tahoma" panose="020B0604030504040204" pitchFamily="34" charset="0"/>
                <a:ea typeface="Tahoma" panose="020B0604030504040204" pitchFamily="34" charset="0"/>
                <a:cs typeface="Tahoma" panose="020B0604030504040204" pitchFamily="34" charset="0"/>
              </a:rPr>
              <a:t>Bypass </a:t>
            </a:r>
          </a:p>
          <a:p>
            <a:r>
              <a:rPr lang="en-US" altLang="zh-CN" dirty="0">
                <a:solidFill>
                  <a:srgbClr val="FF0000"/>
                </a:solidFill>
                <a:latin typeface="Tahoma" panose="020B0604030504040204" pitchFamily="34" charset="0"/>
                <a:ea typeface="Tahoma" panose="020B0604030504040204" pitchFamily="34" charset="0"/>
                <a:cs typeface="Tahoma" panose="020B0604030504040204" pitchFamily="34" charset="0"/>
              </a:rPr>
              <a:t>Redo buffer</a:t>
            </a:r>
            <a:endParaRPr lang="zh-CN" altLang="en-US" dirty="0">
              <a:solidFill>
                <a:srgbClr val="FF0000"/>
              </a:solidFill>
              <a:latin typeface="Tahoma" panose="020B0604030504040204" pitchFamily="34" charset="0"/>
              <a:cs typeface="Tahoma" panose="020B0604030504040204" pitchFamily="34" charset="0"/>
            </a:endParaRPr>
          </a:p>
        </p:txBody>
      </p:sp>
      <p:sp>
        <p:nvSpPr>
          <p:cNvPr id="43" name="文本框 42">
            <a:extLst>
              <a:ext uri="{FF2B5EF4-FFF2-40B4-BE49-F238E27FC236}">
                <a16:creationId xmlns:a16="http://schemas.microsoft.com/office/drawing/2014/main" id="{108D5300-D3BF-81F1-D1EC-BDA72020FE8D}"/>
              </a:ext>
            </a:extLst>
          </p:cNvPr>
          <p:cNvSpPr txBox="1"/>
          <p:nvPr/>
        </p:nvSpPr>
        <p:spPr>
          <a:xfrm>
            <a:off x="8849989" y="2680471"/>
            <a:ext cx="1619682" cy="369332"/>
          </a:xfrm>
          <a:prstGeom prst="rect">
            <a:avLst/>
          </a:prstGeom>
          <a:noFill/>
        </p:spPr>
        <p:txBody>
          <a:bodyPr wrap="square" rtlCol="0">
            <a:spAutoFit/>
          </a:bodyPr>
          <a:lstStyle/>
          <a:p>
            <a:r>
              <a:rPr lang="en-US" altLang="zh-CN" dirty="0">
                <a:solidFill>
                  <a:srgbClr val="FF0000"/>
                </a:solidFill>
                <a:latin typeface="Tahoma" panose="020B0604030504040204" pitchFamily="34" charset="0"/>
                <a:ea typeface="Tahoma" panose="020B0604030504040204" pitchFamily="34" charset="0"/>
                <a:cs typeface="Tahoma" panose="020B0604030504040204" pitchFamily="34" charset="0"/>
              </a:rPr>
              <a:t>Not find [m7]</a:t>
            </a:r>
            <a:endParaRPr lang="zh-CN" altLang="en-US" dirty="0">
              <a:solidFill>
                <a:srgbClr val="FF0000"/>
              </a:solidFill>
              <a:latin typeface="Tahoma" panose="020B0604030504040204" pitchFamily="34" charset="0"/>
              <a:cs typeface="Tahoma" panose="020B0604030504040204" pitchFamily="34" charset="0"/>
            </a:endParaRPr>
          </a:p>
        </p:txBody>
      </p:sp>
      <p:sp>
        <p:nvSpPr>
          <p:cNvPr id="45" name="箭头: 右 44">
            <a:extLst>
              <a:ext uri="{FF2B5EF4-FFF2-40B4-BE49-F238E27FC236}">
                <a16:creationId xmlns:a16="http://schemas.microsoft.com/office/drawing/2014/main" id="{2BA03AC8-A27E-904E-60E7-69BCB380EBF2}"/>
              </a:ext>
            </a:extLst>
          </p:cNvPr>
          <p:cNvSpPr/>
          <p:nvPr/>
        </p:nvSpPr>
        <p:spPr>
          <a:xfrm>
            <a:off x="8908134" y="3015229"/>
            <a:ext cx="519293" cy="274298"/>
          </a:xfrm>
          <a:prstGeom prst="rightArrow">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46" name="箭头: 下弧形 45">
            <a:extLst>
              <a:ext uri="{FF2B5EF4-FFF2-40B4-BE49-F238E27FC236}">
                <a16:creationId xmlns:a16="http://schemas.microsoft.com/office/drawing/2014/main" id="{2D1ACEC6-63F5-749B-1E2C-D8CAF0C79018}"/>
              </a:ext>
            </a:extLst>
          </p:cNvPr>
          <p:cNvSpPr/>
          <p:nvPr/>
        </p:nvSpPr>
        <p:spPr>
          <a:xfrm rot="5400000">
            <a:off x="8548671" y="4082380"/>
            <a:ext cx="1242549" cy="505674"/>
          </a:xfrm>
          <a:prstGeom prst="curvedUpArrow">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solidFill>
                <a:schemeClr val="tx1"/>
              </a:solidFill>
            </a:endParaRPr>
          </a:p>
        </p:txBody>
      </p:sp>
      <p:sp>
        <p:nvSpPr>
          <p:cNvPr id="47" name="文本框 46">
            <a:extLst>
              <a:ext uri="{FF2B5EF4-FFF2-40B4-BE49-F238E27FC236}">
                <a16:creationId xmlns:a16="http://schemas.microsoft.com/office/drawing/2014/main" id="{60014F9D-0883-1871-FE23-928B961D867D}"/>
              </a:ext>
            </a:extLst>
          </p:cNvPr>
          <p:cNvSpPr txBox="1"/>
          <p:nvPr/>
        </p:nvSpPr>
        <p:spPr>
          <a:xfrm>
            <a:off x="7211945" y="2071098"/>
            <a:ext cx="1285527" cy="369332"/>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Region 1</a:t>
            </a:r>
            <a:endParaRPr lang="zh-CN" altLang="en-US" dirty="0">
              <a:latin typeface="Tahoma" panose="020B0604030504040204" pitchFamily="34" charset="0"/>
              <a:cs typeface="Tahoma" panose="020B0604030504040204" pitchFamily="34" charset="0"/>
            </a:endParaRPr>
          </a:p>
        </p:txBody>
      </p:sp>
      <p:sp>
        <p:nvSpPr>
          <p:cNvPr id="48" name="文本框 47">
            <a:extLst>
              <a:ext uri="{FF2B5EF4-FFF2-40B4-BE49-F238E27FC236}">
                <a16:creationId xmlns:a16="http://schemas.microsoft.com/office/drawing/2014/main" id="{E5161827-D44E-31EA-1A7D-7939A390CFB0}"/>
              </a:ext>
            </a:extLst>
          </p:cNvPr>
          <p:cNvSpPr txBox="1"/>
          <p:nvPr/>
        </p:nvSpPr>
        <p:spPr>
          <a:xfrm>
            <a:off x="7260442" y="3883148"/>
            <a:ext cx="1285527" cy="369332"/>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Region 2</a:t>
            </a:r>
            <a:endParaRPr lang="zh-CN" altLang="en-US" dirty="0">
              <a:latin typeface="Tahoma" panose="020B0604030504040204" pitchFamily="34" charset="0"/>
              <a:cs typeface="Tahoma" panose="020B0604030504040204" pitchFamily="34" charset="0"/>
            </a:endParaRPr>
          </a:p>
        </p:txBody>
      </p:sp>
      <p:sp>
        <p:nvSpPr>
          <p:cNvPr id="49" name="文本框 48">
            <a:extLst>
              <a:ext uri="{FF2B5EF4-FFF2-40B4-BE49-F238E27FC236}">
                <a16:creationId xmlns:a16="http://schemas.microsoft.com/office/drawing/2014/main" id="{AEBC832C-A9A6-F19B-94EB-923613280349}"/>
              </a:ext>
            </a:extLst>
          </p:cNvPr>
          <p:cNvSpPr txBox="1"/>
          <p:nvPr/>
        </p:nvSpPr>
        <p:spPr>
          <a:xfrm>
            <a:off x="7260442" y="5104721"/>
            <a:ext cx="1285527" cy="369332"/>
          </a:xfrm>
          <a:prstGeom prst="rect">
            <a:avLst/>
          </a:prstGeom>
          <a:noFill/>
        </p:spPr>
        <p:txBody>
          <a:bodyPr wrap="square" rtlCol="0">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Region 3</a:t>
            </a:r>
            <a:endParaRPr lang="zh-CN" altLang="en-US" dirty="0">
              <a:latin typeface="Tahoma" panose="020B0604030504040204" pitchFamily="34" charset="0"/>
              <a:cs typeface="Tahoma" panose="020B0604030504040204" pitchFamily="34" charset="0"/>
            </a:endParaRPr>
          </a:p>
        </p:txBody>
      </p:sp>
      <p:sp>
        <p:nvSpPr>
          <p:cNvPr id="7" name="矩形 6">
            <a:extLst>
              <a:ext uri="{FF2B5EF4-FFF2-40B4-BE49-F238E27FC236}">
                <a16:creationId xmlns:a16="http://schemas.microsoft.com/office/drawing/2014/main" id="{C1EB46ED-4568-B4DD-79E9-DD2F6F0B0A10}"/>
              </a:ext>
            </a:extLst>
          </p:cNvPr>
          <p:cNvSpPr/>
          <p:nvPr/>
        </p:nvSpPr>
        <p:spPr>
          <a:xfrm>
            <a:off x="10387336" y="1336904"/>
            <a:ext cx="922421" cy="362876"/>
          </a:xfrm>
          <a:prstGeom prst="rect">
            <a:avLst/>
          </a:prstGeom>
          <a:solidFill>
            <a:srgbClr val="81CAF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zh-CN" dirty="0">
                <a:latin typeface="Consolas" panose="020B0609020204030204" pitchFamily="49" charset="0"/>
              </a:rPr>
              <a:t>m5</a:t>
            </a:r>
            <a:endParaRPr kumimoji="1" lang="zh-CN" altLang="en-US" dirty="0">
              <a:latin typeface="Consolas" panose="020B0609020204030204" pitchFamily="49" charset="0"/>
            </a:endParaRPr>
          </a:p>
        </p:txBody>
      </p:sp>
      <p:pic>
        <p:nvPicPr>
          <p:cNvPr id="3" name="Picture 2" descr="Alert, battery, dead, error, missing, notfound icon - Download on Iconfinder">
            <a:extLst>
              <a:ext uri="{FF2B5EF4-FFF2-40B4-BE49-F238E27FC236}">
                <a16:creationId xmlns:a16="http://schemas.microsoft.com/office/drawing/2014/main" id="{554D35C9-E4AB-2EC8-7B6C-0A870C132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8834230" y="3013609"/>
            <a:ext cx="621950" cy="6219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a:extLst>
              <a:ext uri="{FF2B5EF4-FFF2-40B4-BE49-F238E27FC236}">
                <a16:creationId xmlns:a16="http://schemas.microsoft.com/office/drawing/2014/main" id="{97A63546-3922-C860-A84B-36F32A99CBA4}"/>
              </a:ext>
            </a:extLst>
          </p:cNvPr>
          <p:cNvGrpSpPr/>
          <p:nvPr/>
        </p:nvGrpSpPr>
        <p:grpSpPr>
          <a:xfrm>
            <a:off x="8917108" y="595112"/>
            <a:ext cx="2870417" cy="2441225"/>
            <a:chOff x="8580220" y="408787"/>
            <a:chExt cx="2570617" cy="1857308"/>
          </a:xfrm>
        </p:grpSpPr>
        <p:sp>
          <p:nvSpPr>
            <p:cNvPr id="20" name="星形: 四角 26">
              <a:extLst>
                <a:ext uri="{FF2B5EF4-FFF2-40B4-BE49-F238E27FC236}">
                  <a16:creationId xmlns:a16="http://schemas.microsoft.com/office/drawing/2014/main" id="{7AD45BF3-5494-8AD6-38A4-58A044523DC4}"/>
                </a:ext>
              </a:extLst>
            </p:cNvPr>
            <p:cNvSpPr/>
            <p:nvPr/>
          </p:nvSpPr>
          <p:spPr>
            <a:xfrm>
              <a:off x="9131844" y="408787"/>
              <a:ext cx="405665" cy="347059"/>
            </a:xfrm>
            <a:prstGeom prst="star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1" name="星形: 四角 27">
              <a:extLst>
                <a:ext uri="{FF2B5EF4-FFF2-40B4-BE49-F238E27FC236}">
                  <a16:creationId xmlns:a16="http://schemas.microsoft.com/office/drawing/2014/main" id="{626D418F-5A2E-6938-9BEB-E00997F3FE49}"/>
                </a:ext>
              </a:extLst>
            </p:cNvPr>
            <p:cNvSpPr/>
            <p:nvPr/>
          </p:nvSpPr>
          <p:spPr>
            <a:xfrm>
              <a:off x="10048578" y="408787"/>
              <a:ext cx="405665" cy="347059"/>
            </a:xfrm>
            <a:prstGeom prst="star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2" name="星形: 四角 28">
              <a:extLst>
                <a:ext uri="{FF2B5EF4-FFF2-40B4-BE49-F238E27FC236}">
                  <a16:creationId xmlns:a16="http://schemas.microsoft.com/office/drawing/2014/main" id="{225CD36C-B899-89E2-BB21-30FF7AE0E633}"/>
                </a:ext>
              </a:extLst>
            </p:cNvPr>
            <p:cNvSpPr/>
            <p:nvPr/>
          </p:nvSpPr>
          <p:spPr>
            <a:xfrm>
              <a:off x="10745172" y="1231412"/>
              <a:ext cx="405665" cy="347059"/>
            </a:xfrm>
            <a:prstGeom prst="star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6" name="星形: 四角 29">
              <a:extLst>
                <a:ext uri="{FF2B5EF4-FFF2-40B4-BE49-F238E27FC236}">
                  <a16:creationId xmlns:a16="http://schemas.microsoft.com/office/drawing/2014/main" id="{4C73C4DB-764B-7F4E-4631-FC69DDA2103A}"/>
                </a:ext>
              </a:extLst>
            </p:cNvPr>
            <p:cNvSpPr/>
            <p:nvPr/>
          </p:nvSpPr>
          <p:spPr>
            <a:xfrm>
              <a:off x="10192852" y="1916136"/>
              <a:ext cx="405665" cy="347059"/>
            </a:xfrm>
            <a:prstGeom prst="star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33" name="星形: 四角 30">
              <a:extLst>
                <a:ext uri="{FF2B5EF4-FFF2-40B4-BE49-F238E27FC236}">
                  <a16:creationId xmlns:a16="http://schemas.microsoft.com/office/drawing/2014/main" id="{198A36D2-B4EF-3F51-8B69-9779FF5C651E}"/>
                </a:ext>
              </a:extLst>
            </p:cNvPr>
            <p:cNvSpPr/>
            <p:nvPr/>
          </p:nvSpPr>
          <p:spPr>
            <a:xfrm>
              <a:off x="8580220" y="1332464"/>
              <a:ext cx="405665" cy="347059"/>
            </a:xfrm>
            <a:prstGeom prst="star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34" name="星形: 四角 31">
              <a:extLst>
                <a:ext uri="{FF2B5EF4-FFF2-40B4-BE49-F238E27FC236}">
                  <a16:creationId xmlns:a16="http://schemas.microsoft.com/office/drawing/2014/main" id="{58619121-76DF-CD64-4582-E501CFBAEBC7}"/>
                </a:ext>
              </a:extLst>
            </p:cNvPr>
            <p:cNvSpPr/>
            <p:nvPr/>
          </p:nvSpPr>
          <p:spPr>
            <a:xfrm>
              <a:off x="8986223" y="1919036"/>
              <a:ext cx="405665" cy="347059"/>
            </a:xfrm>
            <a:prstGeom prst="star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grpSp>
    </p:spTree>
    <p:extLst>
      <p:ext uri="{BB962C8B-B14F-4D97-AF65-F5344CB8AC3E}">
        <p14:creationId xmlns:p14="http://schemas.microsoft.com/office/powerpoint/2010/main" val="119744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6"/>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40"/>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9"/>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4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3.125E-6 -4.07407E-6 L 0.00078 0.29862 " pathEditMode="relative" rAng="0" ptsTypes="AA">
                                      <p:cBhvr>
                                        <p:cTn id="43" dur="2000" fill="hold"/>
                                        <p:tgtEl>
                                          <p:spTgt spid="30"/>
                                        </p:tgtEl>
                                        <p:attrNameLst>
                                          <p:attrName>ppt_x</p:attrName>
                                          <p:attrName>ppt_y</p:attrName>
                                        </p:attrNameLst>
                                      </p:cBhvr>
                                      <p:rCtr x="117" y="15231"/>
                                    </p:animMotion>
                                  </p:childTnLst>
                                </p:cTn>
                              </p:par>
                              <p:par>
                                <p:cTn id="44" presetID="1"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par>
                                <p:cTn id="46" presetID="6" presetClass="emph" presetSubtype="0" fill="hold" nodeType="withEffect">
                                  <p:stCondLst>
                                    <p:cond delay="0"/>
                                  </p:stCondLst>
                                  <p:childTnLst>
                                    <p:animScale>
                                      <p:cBhvr>
                                        <p:cTn id="47" dur="2000" fill="hold"/>
                                        <p:tgtEl>
                                          <p:spTgt spid="12"/>
                                        </p:tgtEl>
                                      </p:cBhvr>
                                      <p:by x="150000" y="150000"/>
                                    </p:animScale>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par>
                                <p:cTn id="52" presetID="1" presetClass="entr" presetSubtype="0" fill="hold" grpId="0" nodeType="withEffect">
                                  <p:stCondLst>
                                    <p:cond delay="1000"/>
                                  </p:stCondLst>
                                  <p:childTnLst>
                                    <p:set>
                                      <p:cBhvr>
                                        <p:cTn id="53" dur="1" fill="hold">
                                          <p:stCondLst>
                                            <p:cond delay="0"/>
                                          </p:stCondLst>
                                        </p:cTn>
                                        <p:tgtEl>
                                          <p:spTgt spid="7"/>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0"/>
                                          </p:stCondLst>
                                        </p:cTn>
                                        <p:tgtEl>
                                          <p:spTgt spid="12"/>
                                        </p:tgtEl>
                                        <p:attrNameLst>
                                          <p:attrName>style.visibility</p:attrName>
                                        </p:attrNameLst>
                                      </p:cBhvr>
                                      <p:to>
                                        <p:strVal val="hidden"/>
                                      </p:to>
                                    </p:set>
                                  </p:childTnLst>
                                </p:cTn>
                              </p:par>
                              <p:par>
                                <p:cTn id="56" presetID="42" presetClass="path" presetSubtype="0" accel="50000" decel="50000" fill="hold" grpId="1" nodeType="withEffect">
                                  <p:stCondLst>
                                    <p:cond delay="0"/>
                                  </p:stCondLst>
                                  <p:childTnLst>
                                    <p:animMotion origin="layout" path="M -3.54167E-6 3.7037E-6 L 0.00222 0.24514 " pathEditMode="relative" rAng="0" ptsTypes="AA">
                                      <p:cBhvr>
                                        <p:cTn id="57" dur="2000" fill="hold"/>
                                        <p:tgtEl>
                                          <p:spTgt spid="38"/>
                                        </p:tgtEl>
                                        <p:attrNameLst>
                                          <p:attrName>ppt_x</p:attrName>
                                          <p:attrName>ppt_y</p:attrName>
                                        </p:attrNameLst>
                                      </p:cBhvr>
                                      <p:rCtr x="104" y="12245"/>
                                    </p:animMotion>
                                  </p:childTnLst>
                                </p:cTn>
                              </p:par>
                              <p:par>
                                <p:cTn id="58" presetID="1" presetClass="exit" presetSubtype="0" fill="hold" grpId="1" nodeType="withEffect">
                                  <p:stCondLst>
                                    <p:cond delay="1500"/>
                                  </p:stCondLst>
                                  <p:childTnLst>
                                    <p:set>
                                      <p:cBhvr>
                                        <p:cTn id="59" dur="1" fill="hold">
                                          <p:stCondLst>
                                            <p:cond delay="0"/>
                                          </p:stCondLst>
                                        </p:cTn>
                                        <p:tgtEl>
                                          <p:spTgt spid="18"/>
                                        </p:tgtEl>
                                        <p:attrNameLst>
                                          <p:attrName>style.visibility</p:attrName>
                                        </p:attrNameLst>
                                      </p:cBhvr>
                                      <p:to>
                                        <p:strVal val="hidden"/>
                                      </p:to>
                                    </p:set>
                                  </p:childTnLst>
                                </p:cTn>
                              </p:par>
                              <p:par>
                                <p:cTn id="60" presetID="1" presetClass="entr" presetSubtype="0" fill="hold" grpId="0" nodeType="withEffect">
                                  <p:stCondLst>
                                    <p:cond delay="1500"/>
                                  </p:stCondLst>
                                  <p:childTnLst>
                                    <p:set>
                                      <p:cBhvr>
                                        <p:cTn id="61" dur="1" fill="hold">
                                          <p:stCondLst>
                                            <p:cond delay="0"/>
                                          </p:stCondLst>
                                        </p:cTn>
                                        <p:tgtEl>
                                          <p:spTgt spid="19"/>
                                        </p:tgtEl>
                                        <p:attrNameLst>
                                          <p:attrName>style.visibility</p:attrName>
                                        </p:attrNameLst>
                                      </p:cBhvr>
                                      <p:to>
                                        <p:strVal val="visible"/>
                                      </p:to>
                                    </p:set>
                                  </p:childTnLst>
                                </p:cTn>
                              </p:par>
                              <p:par>
                                <p:cTn id="62" presetID="1" presetClass="entr" presetSubtype="0" fill="hold" grpId="0" nodeType="withEffect">
                                  <p:stCondLst>
                                    <p:cond delay="1500"/>
                                  </p:stCondLst>
                                  <p:childTnLst>
                                    <p:set>
                                      <p:cBhvr>
                                        <p:cTn id="63" dur="1" fill="hold">
                                          <p:stCondLst>
                                            <p:cond delay="0"/>
                                          </p:stCondLst>
                                        </p:cTn>
                                        <p:tgtEl>
                                          <p:spTgt spid="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2" nodeType="clickEffect">
                                  <p:stCondLst>
                                    <p:cond delay="0"/>
                                  </p:stCondLst>
                                  <p:childTnLst>
                                    <p:set>
                                      <p:cBhvr>
                                        <p:cTn id="67" dur="1" fill="hold">
                                          <p:stCondLst>
                                            <p:cond delay="0"/>
                                          </p:stCondLst>
                                        </p:cTn>
                                        <p:tgtEl>
                                          <p:spTgt spid="3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 presetClass="entr" presetSubtype="0" fill="hold" grpId="2" nodeType="withEffect">
                                  <p:stCondLst>
                                    <p:cond delay="0"/>
                                  </p:stCondLst>
                                  <p:childTnLst>
                                    <p:set>
                                      <p:cBhvr>
                                        <p:cTn id="71" dur="1" fill="hold">
                                          <p:stCondLst>
                                            <p:cond delay="0"/>
                                          </p:stCondLst>
                                        </p:cTn>
                                        <p:tgtEl>
                                          <p:spTgt spid="3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0.00078 0.29862 L 0.00078 0.55463 " pathEditMode="relative" rAng="0" ptsTypes="AA">
                                      <p:cBhvr>
                                        <p:cTn id="81" dur="2000" fill="hold"/>
                                        <p:tgtEl>
                                          <p:spTgt spid="30"/>
                                        </p:tgtEl>
                                        <p:attrNameLst>
                                          <p:attrName>ppt_x</p:attrName>
                                          <p:attrName>ppt_y</p:attrName>
                                        </p:attrNameLst>
                                      </p:cBhvr>
                                      <p:rCtr x="0" y="12801"/>
                                    </p:animMotion>
                                  </p:childTnLst>
                                </p:cTn>
                              </p:par>
                              <p:par>
                                <p:cTn id="82" presetID="42" presetClass="path" presetSubtype="0" accel="50000" decel="50000" fill="hold" grpId="1" nodeType="withEffect">
                                  <p:stCondLst>
                                    <p:cond delay="0"/>
                                  </p:stCondLst>
                                  <p:childTnLst>
                                    <p:animMotion origin="layout" path="M -3.54167E-6 3.7037E-6 L -0.00221 0.39791 " pathEditMode="relative" rAng="0" ptsTypes="AA">
                                      <p:cBhvr>
                                        <p:cTn id="83" dur="2000" fill="hold"/>
                                        <p:tgtEl>
                                          <p:spTgt spid="7"/>
                                        </p:tgtEl>
                                        <p:attrNameLst>
                                          <p:attrName>ppt_x</p:attrName>
                                          <p:attrName>ppt_y</p:attrName>
                                        </p:attrNameLst>
                                      </p:cBhvr>
                                      <p:rCtr x="-117" y="19884"/>
                                    </p:animMotion>
                                  </p:childTnLst>
                                </p:cTn>
                              </p:par>
                              <p:par>
                                <p:cTn id="84" presetID="42" presetClass="path" presetSubtype="0" accel="50000" decel="50000" fill="hold" grpId="1" nodeType="withEffect">
                                  <p:stCondLst>
                                    <p:cond delay="0"/>
                                  </p:stCondLst>
                                  <p:childTnLst>
                                    <p:animMotion origin="layout" path="M 0 0 L 0 0.25 E" pathEditMode="relative" ptsTypes="">
                                      <p:cBhvr>
                                        <p:cTn id="85" dur="2000" fill="hold"/>
                                        <p:tgtEl>
                                          <p:spTgt spid="4"/>
                                        </p:tgtEl>
                                        <p:attrNameLst>
                                          <p:attrName>ppt_x</p:attrName>
                                          <p:attrName>ppt_y</p:attrName>
                                        </p:attrNameLst>
                                      </p:cBhvr>
                                    </p:animMotion>
                                  </p:childTnLst>
                                </p:cTn>
                              </p:par>
                              <p:par>
                                <p:cTn id="86" presetID="42" presetClass="path" presetSubtype="0" accel="50000" decel="50000" fill="hold" grpId="2" nodeType="withEffect">
                                  <p:stCondLst>
                                    <p:cond delay="0"/>
                                  </p:stCondLst>
                                  <p:childTnLst>
                                    <p:animMotion origin="layout" path="M 0.00222 0.24514 L 0.00274 0.39884 " pathEditMode="relative" rAng="0" ptsTypes="AA">
                                      <p:cBhvr>
                                        <p:cTn id="87" dur="2000" fill="hold"/>
                                        <p:tgtEl>
                                          <p:spTgt spid="38"/>
                                        </p:tgtEl>
                                        <p:attrNameLst>
                                          <p:attrName>ppt_x</p:attrName>
                                          <p:attrName>ppt_y</p:attrName>
                                        </p:attrNameLst>
                                      </p:cBhvr>
                                      <p:rCtr x="-13" y="7361"/>
                                    </p:animMotion>
                                  </p:childTnLst>
                                </p:cTn>
                              </p:par>
                              <p:par>
                                <p:cTn id="88" presetID="1" presetClass="exit" presetSubtype="0" fill="hold" grpId="2" nodeType="withEffect">
                                  <p:stCondLst>
                                    <p:cond delay="1000"/>
                                  </p:stCondLst>
                                  <p:childTnLst>
                                    <p:set>
                                      <p:cBhvr>
                                        <p:cTn id="89" dur="1" fill="hold">
                                          <p:stCondLst>
                                            <p:cond delay="0"/>
                                          </p:stCondLst>
                                        </p:cTn>
                                        <p:tgtEl>
                                          <p:spTgt spid="7"/>
                                        </p:tgtEl>
                                        <p:attrNameLst>
                                          <p:attrName>style.visibility</p:attrName>
                                        </p:attrNameLst>
                                      </p:cBhvr>
                                      <p:to>
                                        <p:strVal val="hidden"/>
                                      </p:to>
                                    </p:set>
                                  </p:childTnLst>
                                </p:cTn>
                              </p:par>
                              <p:par>
                                <p:cTn id="90" presetID="1" presetClass="exit" presetSubtype="0" fill="hold" grpId="2" nodeType="withEffect">
                                  <p:stCondLst>
                                    <p:cond delay="1000"/>
                                  </p:stCondLst>
                                  <p:childTnLst>
                                    <p:set>
                                      <p:cBhvr>
                                        <p:cTn id="91" dur="1" fill="hold">
                                          <p:stCondLst>
                                            <p:cond delay="0"/>
                                          </p:stCondLst>
                                        </p:cTn>
                                        <p:tgtEl>
                                          <p:spTgt spid="4"/>
                                        </p:tgtEl>
                                        <p:attrNameLst>
                                          <p:attrName>style.visibility</p:attrName>
                                        </p:attrNameLst>
                                      </p:cBhvr>
                                      <p:to>
                                        <p:strVal val="hidden"/>
                                      </p:to>
                                    </p:set>
                                  </p:childTnLst>
                                </p:cTn>
                              </p:par>
                              <p:par>
                                <p:cTn id="92" presetID="1" presetClass="exit" presetSubtype="0" fill="hold" grpId="3" nodeType="withEffect">
                                  <p:stCondLst>
                                    <p:cond delay="0"/>
                                  </p:stCondLst>
                                  <p:childTnLst>
                                    <p:set>
                                      <p:cBhvr>
                                        <p:cTn id="93" dur="1" fill="hold">
                                          <p:stCondLst>
                                            <p:cond delay="0"/>
                                          </p:stCondLst>
                                        </p:cTn>
                                        <p:tgtEl>
                                          <p:spTgt spid="36"/>
                                        </p:tgtEl>
                                        <p:attrNameLst>
                                          <p:attrName>style.visibility</p:attrName>
                                        </p:attrNameLst>
                                      </p:cBhvr>
                                      <p:to>
                                        <p:strVal val="hidden"/>
                                      </p:to>
                                    </p:set>
                                  </p:childTnLst>
                                </p:cTn>
                              </p:par>
                              <p:par>
                                <p:cTn id="94" presetID="1" presetClass="exit" presetSubtype="0" fill="hold" grpId="3" nodeType="withEffect">
                                  <p:stCondLst>
                                    <p:cond delay="1000"/>
                                  </p:stCondLst>
                                  <p:childTnLst>
                                    <p:set>
                                      <p:cBhvr>
                                        <p:cTn id="95" dur="1" fill="hold">
                                          <p:stCondLst>
                                            <p:cond delay="0"/>
                                          </p:stCondLst>
                                        </p:cTn>
                                        <p:tgtEl>
                                          <p:spTgt spid="38"/>
                                        </p:tgtEl>
                                        <p:attrNameLst>
                                          <p:attrName>style.visibility</p:attrName>
                                        </p:attrNameLst>
                                      </p:cBhvr>
                                      <p:to>
                                        <p:strVal val="hidden"/>
                                      </p:to>
                                    </p:set>
                                  </p:childTnLst>
                                </p:cTn>
                              </p:par>
                              <p:par>
                                <p:cTn id="96" presetID="1" presetClass="exit" presetSubtype="0" fill="hold" grpId="3" nodeType="withEffect">
                                  <p:stCondLst>
                                    <p:cond delay="0"/>
                                  </p:stCondLst>
                                  <p:childTnLst>
                                    <p:set>
                                      <p:cBhvr>
                                        <p:cTn id="97" dur="1" fill="hold">
                                          <p:stCondLst>
                                            <p:cond delay="0"/>
                                          </p:stCondLst>
                                        </p:cTn>
                                        <p:tgtEl>
                                          <p:spTgt spid="39"/>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19"/>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3"/>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45"/>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43"/>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46"/>
                                        </p:tgtEl>
                                        <p:attrNameLst>
                                          <p:attrName>style.visibility</p:attrName>
                                        </p:attrNameLst>
                                      </p:cBhvr>
                                      <p:to>
                                        <p:strVal val="hidden"/>
                                      </p:to>
                                    </p:set>
                                  </p:childTnLst>
                                </p:cTn>
                              </p:par>
                              <p:par>
                                <p:cTn id="108" presetID="1" presetClass="entr" presetSubtype="0" fill="hold" grpId="2" nodeType="withEffect">
                                  <p:stCondLst>
                                    <p:cond delay="0"/>
                                  </p:stCondLst>
                                  <p:childTnLst>
                                    <p:set>
                                      <p:cBhvr>
                                        <p:cTn id="109" dur="1" fill="hold">
                                          <p:stCondLst>
                                            <p:cond delay="0"/>
                                          </p:stCondLst>
                                        </p:cTn>
                                        <p:tgtEl>
                                          <p:spTgt spid="18"/>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4" nodeType="clickEffect">
                                  <p:stCondLst>
                                    <p:cond delay="0"/>
                                  </p:stCondLst>
                                  <p:childTnLst>
                                    <p:set>
                                      <p:cBhvr>
                                        <p:cTn id="113" dur="1" fill="hold">
                                          <p:stCondLst>
                                            <p:cond delay="0"/>
                                          </p:stCondLst>
                                        </p:cTn>
                                        <p:tgtEl>
                                          <p:spTgt spid="36"/>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4" nodeType="clickEffect">
                                  <p:stCondLst>
                                    <p:cond delay="0"/>
                                  </p:stCondLst>
                                  <p:childTnLst>
                                    <p:set>
                                      <p:cBhvr>
                                        <p:cTn id="117" dur="1" fill="hold">
                                          <p:stCondLst>
                                            <p:cond delay="0"/>
                                          </p:stCondLst>
                                        </p:cTn>
                                        <p:tgtEl>
                                          <p:spTgt spid="39"/>
                                        </p:tgtEl>
                                        <p:attrNameLst>
                                          <p:attrName>style.visibility</p:attrName>
                                        </p:attrNameLst>
                                      </p:cBhvr>
                                      <p:to>
                                        <p:strVal val="visible"/>
                                      </p:to>
                                    </p:set>
                                  </p:childTnLst>
                                </p:cTn>
                              </p:par>
                              <p:par>
                                <p:cTn id="118" presetID="1" presetClass="entr" presetSubtype="0" fill="hold" grpId="2" nodeType="withEffect">
                                  <p:stCondLst>
                                    <p:cond delay="0"/>
                                  </p:stCondLst>
                                  <p:childTnLst>
                                    <p:set>
                                      <p:cBhvr>
                                        <p:cTn id="119" dur="1" fill="hold">
                                          <p:stCondLst>
                                            <p:cond delay="0"/>
                                          </p:stCondLst>
                                        </p:cTn>
                                        <p:tgtEl>
                                          <p:spTgt spid="40"/>
                                        </p:tgtEl>
                                        <p:attrNameLst>
                                          <p:attrName>style.visibility</p:attrName>
                                        </p:attrNameLst>
                                      </p:cBhvr>
                                      <p:to>
                                        <p:strVal val="visible"/>
                                      </p:to>
                                    </p:set>
                                  </p:childTnLst>
                                </p:cTn>
                              </p:par>
                              <p:par>
                                <p:cTn id="120" presetID="1" presetClass="entr" presetSubtype="0" fill="hold" grpId="2" nodeType="withEffect">
                                  <p:stCondLst>
                                    <p:cond delay="0"/>
                                  </p:stCondLst>
                                  <p:childTnLst>
                                    <p:set>
                                      <p:cBhvr>
                                        <p:cTn id="12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8" grpId="0"/>
      <p:bldP spid="18" grpId="1"/>
      <p:bldP spid="18" grpId="2"/>
      <p:bldP spid="19" grpId="0"/>
      <p:bldP spid="19" grpId="1"/>
      <p:bldP spid="36" grpId="0" animBg="1"/>
      <p:bldP spid="36" grpId="1" animBg="1"/>
      <p:bldP spid="36" grpId="2" animBg="1"/>
      <p:bldP spid="36" grpId="3" animBg="1"/>
      <p:bldP spid="36" grpId="4" animBg="1"/>
      <p:bldP spid="38" grpId="0" animBg="1"/>
      <p:bldP spid="38" grpId="1" animBg="1"/>
      <p:bldP spid="38" grpId="2" animBg="1"/>
      <p:bldP spid="38" grpId="3" animBg="1"/>
      <p:bldP spid="39" grpId="0" animBg="1"/>
      <p:bldP spid="39" grpId="1" animBg="1"/>
      <p:bldP spid="39" grpId="2" animBg="1"/>
      <p:bldP spid="39" grpId="3" animBg="1"/>
      <p:bldP spid="39" grpId="4" animBg="1"/>
      <p:bldP spid="40" grpId="0" animBg="1"/>
      <p:bldP spid="40" grpId="1" animBg="1"/>
      <p:bldP spid="40" grpId="2" animBg="1"/>
      <p:bldP spid="41" grpId="0"/>
      <p:bldP spid="41" grpId="1"/>
      <p:bldP spid="41" grpId="2"/>
      <p:bldP spid="43" grpId="0"/>
      <p:bldP spid="43" grpId="1"/>
      <p:bldP spid="45" grpId="0" animBg="1"/>
      <p:bldP spid="45" grpId="1" animBg="1"/>
      <p:bldP spid="46" grpId="0" animBg="1"/>
      <p:bldP spid="46" grpId="1" animBg="1"/>
      <p:bldP spid="7" grpId="0" animBg="1"/>
      <p:bldP spid="7" grpId="1" animBg="1"/>
      <p:bldP spid="7"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7B9034-C9F9-0C15-9A75-F5113B4C50F8}"/>
              </a:ext>
            </a:extLst>
          </p:cNvPr>
          <p:cNvSpPr>
            <a:spLocks noGrp="1"/>
          </p:cNvSpPr>
          <p:nvPr>
            <p:ph type="title"/>
          </p:nvPr>
        </p:nvSpPr>
        <p:spPr>
          <a:xfrm>
            <a:off x="547054" y="258549"/>
            <a:ext cx="9655629" cy="694117"/>
          </a:xfrm>
        </p:spPr>
        <p:txBody>
          <a:bodyPr>
            <a:noAutofit/>
          </a:bodyPr>
          <a:lstStyle/>
          <a:p>
            <a:r>
              <a:rPr lang="en-US" altLang="zh-CN" dirty="0">
                <a:solidFill>
                  <a:srgbClr val="2F2FD7"/>
                </a:solidFill>
              </a:rPr>
              <a:t>Evaluation</a:t>
            </a:r>
            <a:endParaRPr lang="zh-CN" altLang="en-US" dirty="0">
              <a:solidFill>
                <a:srgbClr val="2F2FD7"/>
              </a:solidFill>
            </a:endParaRPr>
          </a:p>
        </p:txBody>
      </p:sp>
      <p:sp>
        <p:nvSpPr>
          <p:cNvPr id="5" name="页脚占位符 4">
            <a:extLst>
              <a:ext uri="{FF2B5EF4-FFF2-40B4-BE49-F238E27FC236}">
                <a16:creationId xmlns:a16="http://schemas.microsoft.com/office/drawing/2014/main" id="{C11FA2EE-A73D-F718-885E-6613046B0FB2}"/>
              </a:ext>
            </a:extLst>
          </p:cNvPr>
          <p:cNvSpPr>
            <a:spLocks noGrp="1"/>
          </p:cNvSpPr>
          <p:nvPr>
            <p:ph type="ftr" sz="quarter" idx="11"/>
          </p:nvPr>
        </p:nvSpPr>
        <p:spPr/>
        <p:txBody>
          <a:bodyPr/>
          <a:lstStyle/>
          <a:p>
            <a:r>
              <a:rPr lang="en-US"/>
              <a:t>56th IEEE/ACM International Symposium on Microarchitecture</a:t>
            </a:r>
            <a:endParaRPr lang="en-US" dirty="0"/>
          </a:p>
        </p:txBody>
      </p:sp>
      <p:sp>
        <p:nvSpPr>
          <p:cNvPr id="6" name="灯片编号占位符 5">
            <a:extLst>
              <a:ext uri="{FF2B5EF4-FFF2-40B4-BE49-F238E27FC236}">
                <a16:creationId xmlns:a16="http://schemas.microsoft.com/office/drawing/2014/main" id="{B995D4E3-93AE-F093-1794-2209DAF30ECF}"/>
              </a:ext>
            </a:extLst>
          </p:cNvPr>
          <p:cNvSpPr>
            <a:spLocks noGrp="1"/>
          </p:cNvSpPr>
          <p:nvPr>
            <p:ph type="sldNum" sz="quarter" idx="12"/>
          </p:nvPr>
        </p:nvSpPr>
        <p:spPr/>
        <p:txBody>
          <a:bodyPr/>
          <a:lstStyle/>
          <a:p>
            <a:fld id="{BEF5F9A7-FFD9-4159-A58F-AE73538ED447}" type="slidenum">
              <a:rPr lang="en-US" smtClean="0"/>
              <a:pPr/>
              <a:t>25</a:t>
            </a:fld>
            <a:endParaRPr lang="en-US"/>
          </a:p>
        </p:txBody>
      </p:sp>
      <p:sp>
        <p:nvSpPr>
          <p:cNvPr id="8" name="文本框 7">
            <a:extLst>
              <a:ext uri="{FF2B5EF4-FFF2-40B4-BE49-F238E27FC236}">
                <a16:creationId xmlns:a16="http://schemas.microsoft.com/office/drawing/2014/main" id="{A2F3ED48-2B38-7578-BE3D-22F750226B27}"/>
              </a:ext>
            </a:extLst>
          </p:cNvPr>
          <p:cNvSpPr txBox="1"/>
          <p:nvPr/>
        </p:nvSpPr>
        <p:spPr>
          <a:xfrm>
            <a:off x="627245" y="1631842"/>
            <a:ext cx="7201301" cy="3397725"/>
          </a:xfrm>
          <a:prstGeom prst="rect">
            <a:avLst/>
          </a:prstGeom>
          <a:noFill/>
        </p:spPr>
        <p:txBody>
          <a:bodyPr wrap="square">
            <a:spAutoFit/>
          </a:bodyPr>
          <a:lstStyle/>
          <a:p>
            <a:pPr marL="457200" indent="-457200" algn="l">
              <a:lnSpc>
                <a:spcPct val="200000"/>
              </a:lnSpc>
              <a:buFont typeface="Wingdings" panose="05000000000000000000" pitchFamily="2" charset="2"/>
              <a:buChar char="Ø"/>
            </a:pPr>
            <a:r>
              <a:rPr lang="en-US" altLang="en-US" sz="2800" dirty="0">
                <a:latin typeface="Tahoma" panose="020B0604030504040204" pitchFamily="34" charset="0"/>
                <a:ea typeface="Tahoma" panose="020B0604030504040204" pitchFamily="34" charset="0"/>
                <a:cs typeface="Tahoma" panose="020B0604030504040204" pitchFamily="34" charset="0"/>
              </a:rPr>
              <a:t>Gem5 (</a:t>
            </a:r>
            <a:r>
              <a:rPr lang="en-US" altLang="en-US" sz="2800" dirty="0" err="1">
                <a:latin typeface="Tahoma" panose="020B0604030504040204" pitchFamily="34" charset="0"/>
                <a:ea typeface="Tahoma" panose="020B0604030504040204" pitchFamily="34" charset="0"/>
                <a:cs typeface="Tahoma" panose="020B0604030504040204" pitchFamily="34" charset="0"/>
              </a:rPr>
              <a:t>NVPSim</a:t>
            </a:r>
            <a:r>
              <a:rPr lang="en-US" altLang="en-US" sz="2800" dirty="0">
                <a:latin typeface="Tahoma" panose="020B0604030504040204" pitchFamily="34" charset="0"/>
                <a:ea typeface="Tahoma" panose="020B0604030504040204" pitchFamily="34" charset="0"/>
                <a:cs typeface="Tahoma" panose="020B0604030504040204" pitchFamily="34" charset="0"/>
              </a:rPr>
              <a:t>) + LLVM (compiler)</a:t>
            </a:r>
          </a:p>
          <a:p>
            <a:pPr marL="457200" indent="-457200">
              <a:lnSpc>
                <a:spcPct val="200000"/>
              </a:lnSpc>
              <a:buFont typeface="Wingdings" panose="05000000000000000000" pitchFamily="2" charset="2"/>
              <a:buChar char="Ø"/>
            </a:pPr>
            <a:r>
              <a:rPr lang="en-US" altLang="en-US" sz="2800" dirty="0" err="1">
                <a:latin typeface="Tahoma" panose="020B0604030504040204" pitchFamily="34" charset="0"/>
                <a:ea typeface="Tahoma" panose="020B0604030504040204" pitchFamily="34" charset="0"/>
                <a:cs typeface="Tahoma" panose="020B0604030504040204" pitchFamily="34" charset="0"/>
              </a:rPr>
              <a:t>Mibench</a:t>
            </a:r>
            <a:r>
              <a:rPr lang="en-US" altLang="en-US" sz="2800" dirty="0">
                <a:latin typeface="Tahoma" panose="020B0604030504040204" pitchFamily="34" charset="0"/>
                <a:ea typeface="Tahoma" panose="020B0604030504040204" pitchFamily="34" charset="0"/>
                <a:cs typeface="Tahoma" panose="020B0604030504040204" pitchFamily="34" charset="0"/>
              </a:rPr>
              <a:t> + </a:t>
            </a:r>
            <a:r>
              <a:rPr lang="en-US" altLang="en-US" sz="2800" dirty="0" err="1">
                <a:latin typeface="Tahoma" panose="020B0604030504040204" pitchFamily="34" charset="0"/>
                <a:ea typeface="Tahoma" panose="020B0604030504040204" pitchFamily="34" charset="0"/>
                <a:cs typeface="Tahoma" panose="020B0604030504040204" pitchFamily="34" charset="0"/>
              </a:rPr>
              <a:t>Mediabench</a:t>
            </a: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lnSpc>
                <a:spcPct val="200000"/>
              </a:lnSpc>
              <a:buFont typeface="Wingdings" panose="05000000000000000000" pitchFamily="2" charset="2"/>
              <a:buChar char="Ø"/>
            </a:pPr>
            <a:r>
              <a:rPr lang="en-US" altLang="en-US" sz="2800" dirty="0">
                <a:latin typeface="Tahoma" panose="020B0604030504040204" pitchFamily="34" charset="0"/>
                <a:ea typeface="Tahoma" panose="020B0604030504040204" pitchFamily="34" charset="0"/>
                <a:cs typeface="Tahoma" panose="020B0604030504040204" pitchFamily="34" charset="0"/>
              </a:rPr>
              <a:t>Baseline: NVP (without SRAM cache)</a:t>
            </a:r>
          </a:p>
          <a:p>
            <a:pPr marL="457200" indent="-457200">
              <a:lnSpc>
                <a:spcPct val="200000"/>
              </a:lnSpc>
              <a:buFont typeface="Wingdings" panose="05000000000000000000" pitchFamily="2" charset="2"/>
              <a:buChar char="Ø"/>
            </a:pPr>
            <a:r>
              <a:rPr lang="en-US" altLang="en-US" sz="2800" dirty="0">
                <a:latin typeface="Tahoma" panose="020B0604030504040204" pitchFamily="34" charset="0"/>
                <a:ea typeface="Tahoma" panose="020B0604030504040204" pitchFamily="34" charset="0"/>
                <a:cs typeface="Tahoma" panose="020B0604030504040204" pitchFamily="34" charset="0"/>
              </a:rPr>
              <a:t>Power traces: </a:t>
            </a:r>
            <a:r>
              <a:rPr lang="en-US" altLang="en-US" sz="2800" dirty="0" err="1">
                <a:latin typeface="Tahoma" panose="020B0604030504040204" pitchFamily="34" charset="0"/>
                <a:ea typeface="Tahoma" panose="020B0604030504040204" pitchFamily="34" charset="0"/>
                <a:cs typeface="Tahoma" panose="020B0604030504040204" pitchFamily="34" charset="0"/>
              </a:rPr>
              <a:t>RFOffice</a:t>
            </a:r>
            <a:r>
              <a:rPr lang="en-US" altLang="en-US" sz="2800" dirty="0">
                <a:latin typeface="Tahoma" panose="020B0604030504040204" pitchFamily="34" charset="0"/>
                <a:ea typeface="Tahoma" panose="020B0604030504040204" pitchFamily="34" charset="0"/>
                <a:cs typeface="Tahoma" panose="020B0604030504040204" pitchFamily="34" charset="0"/>
              </a:rPr>
              <a:t> and </a:t>
            </a:r>
            <a:r>
              <a:rPr lang="en-US" altLang="en-US" sz="2800" dirty="0" err="1">
                <a:latin typeface="Tahoma" panose="020B0604030504040204" pitchFamily="34" charset="0"/>
                <a:ea typeface="Tahoma" panose="020B0604030504040204" pitchFamily="34" charset="0"/>
                <a:cs typeface="Tahoma" panose="020B0604030504040204" pitchFamily="34" charset="0"/>
              </a:rPr>
              <a:t>RFHome</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2442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8D2482-E30C-02CF-134E-2773142C138E}"/>
              </a:ext>
            </a:extLst>
          </p:cNvPr>
          <p:cNvSpPr>
            <a:spLocks noGrp="1"/>
          </p:cNvSpPr>
          <p:nvPr>
            <p:ph type="title"/>
          </p:nvPr>
        </p:nvSpPr>
        <p:spPr>
          <a:xfrm>
            <a:off x="326571" y="140110"/>
            <a:ext cx="9655629" cy="694117"/>
          </a:xfrm>
        </p:spPr>
        <p:txBody>
          <a:bodyPr>
            <a:normAutofit fontScale="90000"/>
          </a:bodyPr>
          <a:lstStyle/>
          <a:p>
            <a:r>
              <a:rPr lang="en-US" altLang="zh-CN" dirty="0">
                <a:solidFill>
                  <a:srgbClr val="2F2FD7"/>
                </a:solidFill>
              </a:rPr>
              <a:t>Performance with Power Outages</a:t>
            </a:r>
            <a:endParaRPr lang="zh-CN" altLang="en-US" dirty="0">
              <a:solidFill>
                <a:srgbClr val="2F2FD7"/>
              </a:solidFill>
            </a:endParaRPr>
          </a:p>
        </p:txBody>
      </p:sp>
      <p:sp>
        <p:nvSpPr>
          <p:cNvPr id="5" name="页脚占位符 4">
            <a:extLst>
              <a:ext uri="{FF2B5EF4-FFF2-40B4-BE49-F238E27FC236}">
                <a16:creationId xmlns:a16="http://schemas.microsoft.com/office/drawing/2014/main" id="{35753655-4B6B-461E-5302-61F908D1C0EE}"/>
              </a:ext>
            </a:extLst>
          </p:cNvPr>
          <p:cNvSpPr>
            <a:spLocks noGrp="1"/>
          </p:cNvSpPr>
          <p:nvPr>
            <p:ph type="ftr" sz="quarter" idx="11"/>
          </p:nvPr>
        </p:nvSpPr>
        <p:spPr/>
        <p:txBody>
          <a:bodyPr/>
          <a:lstStyle/>
          <a:p>
            <a:r>
              <a:rPr lang="en-US"/>
              <a:t>56th IEEE/ACM International Symposium on Microarchitecture</a:t>
            </a:r>
            <a:endParaRPr lang="en-US" dirty="0"/>
          </a:p>
        </p:txBody>
      </p:sp>
      <p:sp>
        <p:nvSpPr>
          <p:cNvPr id="6" name="灯片编号占位符 5">
            <a:extLst>
              <a:ext uri="{FF2B5EF4-FFF2-40B4-BE49-F238E27FC236}">
                <a16:creationId xmlns:a16="http://schemas.microsoft.com/office/drawing/2014/main" id="{66579C15-A06A-0C50-FB6F-63340B5B4770}"/>
              </a:ext>
            </a:extLst>
          </p:cNvPr>
          <p:cNvSpPr>
            <a:spLocks noGrp="1"/>
          </p:cNvSpPr>
          <p:nvPr>
            <p:ph type="sldNum" sz="quarter" idx="12"/>
          </p:nvPr>
        </p:nvSpPr>
        <p:spPr/>
        <p:txBody>
          <a:bodyPr/>
          <a:lstStyle/>
          <a:p>
            <a:fld id="{BEF5F9A7-FFD9-4159-A58F-AE73538ED447}" type="slidenum">
              <a:rPr lang="en-US" smtClean="0"/>
              <a:pPr/>
              <a:t>26</a:t>
            </a:fld>
            <a:endParaRPr lang="en-US"/>
          </a:p>
        </p:txBody>
      </p:sp>
      <p:sp>
        <p:nvSpPr>
          <p:cNvPr id="7" name="文本框 6">
            <a:extLst>
              <a:ext uri="{FF2B5EF4-FFF2-40B4-BE49-F238E27FC236}">
                <a16:creationId xmlns:a16="http://schemas.microsoft.com/office/drawing/2014/main" id="{0D9D5838-A5AF-484C-506F-C451EB7D55D3}"/>
              </a:ext>
            </a:extLst>
          </p:cNvPr>
          <p:cNvSpPr txBox="1"/>
          <p:nvPr/>
        </p:nvSpPr>
        <p:spPr>
          <a:xfrm>
            <a:off x="700555" y="4722454"/>
            <a:ext cx="10962056" cy="1600438"/>
          </a:xfrm>
          <a:prstGeom prst="rect">
            <a:avLst/>
          </a:prstGeom>
          <a:noFill/>
        </p:spPr>
        <p:txBody>
          <a:bodyPr wrap="square" rtlCol="0">
            <a:spAutoFit/>
          </a:bodyPr>
          <a:lstStyle/>
          <a:p>
            <a:pPr marL="285750" indent="-285750" algn="l">
              <a:lnSpc>
                <a:spcPct val="150000"/>
              </a:lnSpc>
              <a:buFont typeface="Wingdings" panose="05000000000000000000" pitchFamily="2" charset="2"/>
              <a:buChar char="Ø"/>
            </a:pPr>
            <a:r>
              <a:rPr lang="en-US" altLang="zh-CN" sz="2000" b="0" i="0" u="none" strike="noStrike" baseline="0" dirty="0" err="1">
                <a:latin typeface="Tahoma" panose="020B0604030504040204" pitchFamily="34" charset="0"/>
                <a:ea typeface="Tahoma" panose="020B0604030504040204" pitchFamily="34" charset="0"/>
                <a:cs typeface="Tahoma" panose="020B0604030504040204" pitchFamily="34" charset="0"/>
              </a:rPr>
              <a:t>SweepCache</a:t>
            </a:r>
            <a:r>
              <a:rPr lang="en-US" altLang="zh-CN" sz="2000" dirty="0">
                <a:latin typeface="Tahoma" panose="020B0604030504040204" pitchFamily="34" charset="0"/>
                <a:ea typeface="Tahoma" panose="020B0604030504040204" pitchFamily="34" charset="0"/>
                <a:cs typeface="Tahoma" panose="020B0604030504040204" pitchFamily="34" charset="0"/>
              </a:rPr>
              <a:t> shows the best performance;</a:t>
            </a:r>
            <a:endParaRPr lang="en-US" altLang="zh-CN" sz="2000" b="0" i="0" u="none" strike="noStrike" baseline="0" dirty="0">
              <a:latin typeface="Tahoma" panose="020B0604030504040204" pitchFamily="34" charset="0"/>
              <a:ea typeface="Tahoma" panose="020B0604030504040204" pitchFamily="34" charset="0"/>
              <a:cs typeface="Tahoma" panose="020B0604030504040204" pitchFamily="34" charset="0"/>
            </a:endParaRPr>
          </a:p>
          <a:p>
            <a:pPr marL="285750" indent="-285750" algn="l">
              <a:lnSpc>
                <a:spcPct val="150000"/>
              </a:lnSpc>
              <a:buFont typeface="Wingdings" panose="05000000000000000000" pitchFamily="2" charset="2"/>
              <a:buChar char="Ø"/>
            </a:pPr>
            <a:r>
              <a:rPr lang="en-US" altLang="zh-CN" sz="2000" b="0" i="0" u="none" strike="noStrike" baseline="0" dirty="0">
                <a:latin typeface="Tahoma" panose="020B0604030504040204" pitchFamily="34" charset="0"/>
                <a:ea typeface="Tahoma" panose="020B0604030504040204" pitchFamily="34" charset="0"/>
                <a:cs typeface="Tahoma" panose="020B0604030504040204" pitchFamily="34" charset="0"/>
              </a:rPr>
              <a:t>Compared with </a:t>
            </a:r>
            <a:r>
              <a:rPr lang="en-US" altLang="zh-CN" sz="2000" b="0" i="0" u="none" strike="noStrike" baseline="0" dirty="0" err="1">
                <a:latin typeface="Tahoma" panose="020B0604030504040204" pitchFamily="34" charset="0"/>
                <a:ea typeface="Tahoma" panose="020B0604030504040204" pitchFamily="34" charset="0"/>
                <a:cs typeface="Tahoma" panose="020B0604030504040204" pitchFamily="34" charset="0"/>
              </a:rPr>
              <a:t>ReplayCache</a:t>
            </a:r>
            <a:r>
              <a:rPr lang="zh-CN" altLang="en-US" sz="2000" b="0" i="0" u="none" strike="noStrike" baseline="0" dirty="0">
                <a:latin typeface="Tahoma" panose="020B0604030504040204" pitchFamily="34" charset="0"/>
                <a:ea typeface="Tahoma" panose="020B0604030504040204" pitchFamily="34" charset="0"/>
                <a:cs typeface="Tahoma" panose="020B0604030504040204" pitchFamily="34" charset="0"/>
              </a:rPr>
              <a:t> </a:t>
            </a:r>
            <a:r>
              <a:rPr lang="en-US" altLang="zh-CN" sz="2000" b="0" i="0" u="none" strike="noStrike" baseline="0" dirty="0">
                <a:latin typeface="Tahoma" panose="020B0604030504040204" pitchFamily="34" charset="0"/>
                <a:ea typeface="Tahoma" panose="020B0604030504040204" pitchFamily="34" charset="0"/>
                <a:cs typeface="Tahoma" panose="020B0604030504040204" pitchFamily="34" charset="0"/>
              </a:rPr>
              <a:t>and</a:t>
            </a:r>
            <a:r>
              <a:rPr lang="zh-CN" altLang="en-US" sz="2000" b="0" i="0" u="none" strike="noStrike" baseline="0" dirty="0">
                <a:latin typeface="Tahoma" panose="020B0604030504040204" pitchFamily="34" charset="0"/>
                <a:ea typeface="Tahoma" panose="020B0604030504040204" pitchFamily="34" charset="0"/>
                <a:cs typeface="Tahoma" panose="020B0604030504040204" pitchFamily="34" charset="0"/>
              </a:rPr>
              <a:t> </a:t>
            </a:r>
            <a:r>
              <a:rPr lang="en-US" altLang="zh-CN" sz="2000" b="0" i="0" u="none" strike="noStrike" baseline="0" dirty="0" err="1">
                <a:latin typeface="Tahoma" panose="020B0604030504040204" pitchFamily="34" charset="0"/>
                <a:ea typeface="Tahoma" panose="020B0604030504040204" pitchFamily="34" charset="0"/>
                <a:cs typeface="Tahoma" panose="020B0604030504040204" pitchFamily="34" charset="0"/>
              </a:rPr>
              <a:t>NvMR</a:t>
            </a:r>
            <a:r>
              <a:rPr lang="en-US" altLang="zh-CN" sz="2000" b="0" i="0" u="none" strike="noStrike" baseline="0" dirty="0">
                <a:latin typeface="Tahoma" panose="020B0604030504040204" pitchFamily="34" charset="0"/>
                <a:ea typeface="Tahoma" panose="020B0604030504040204" pitchFamily="34" charset="0"/>
                <a:cs typeface="Tahoma" panose="020B0604030504040204" pitchFamily="34" charset="0"/>
              </a:rPr>
              <a:t>, SweepCache delivers</a:t>
            </a:r>
            <a:r>
              <a:rPr lang="zh-CN" altLang="en-US" sz="2000" b="0" i="0" u="none" strike="noStrike" dirty="0">
                <a:latin typeface="Tahoma" panose="020B0604030504040204" pitchFamily="34" charset="0"/>
                <a:ea typeface="Tahoma" panose="020B0604030504040204" pitchFamily="34" charset="0"/>
                <a:cs typeface="Tahoma" panose="020B0604030504040204" pitchFamily="34" charset="0"/>
              </a:rPr>
              <a:t> </a:t>
            </a:r>
            <a:r>
              <a:rPr lang="en-US" altLang="zh-CN" sz="2000" b="0" i="0" u="none" strike="noStrike" dirty="0">
                <a:latin typeface="Tahoma" panose="020B0604030504040204" pitchFamily="34" charset="0"/>
                <a:ea typeface="Tahoma" panose="020B0604030504040204" pitchFamily="34" charset="0"/>
                <a:cs typeface="Tahoma" panose="020B0604030504040204" pitchFamily="34" charset="0"/>
              </a:rPr>
              <a:t>significant</a:t>
            </a:r>
            <a:r>
              <a:rPr lang="zh-CN" altLang="en-US" sz="2000" b="0" i="0" u="none" strike="noStrike" dirty="0">
                <a:latin typeface="Tahoma" panose="020B0604030504040204" pitchFamily="34" charset="0"/>
                <a:ea typeface="Tahoma" panose="020B0604030504040204" pitchFamily="34" charset="0"/>
                <a:cs typeface="Tahoma" panose="020B0604030504040204" pitchFamily="34" charset="0"/>
              </a:rPr>
              <a:t> </a:t>
            </a:r>
            <a:r>
              <a:rPr lang="en-US" altLang="zh-CN" sz="2000" b="0" i="0" u="none" strike="noStrike" dirty="0">
                <a:latin typeface="Tahoma" panose="020B0604030504040204" pitchFamily="34" charset="0"/>
                <a:ea typeface="Tahoma" panose="020B0604030504040204" pitchFamily="34" charset="0"/>
                <a:cs typeface="Tahoma" panose="020B0604030504040204" pitchFamily="34" charset="0"/>
              </a:rPr>
              <a:t>speed</a:t>
            </a:r>
            <a:r>
              <a:rPr lang="en-US" altLang="zh-CN" sz="2000" dirty="0">
                <a:latin typeface="Tahoma" panose="020B0604030504040204" pitchFamily="34" charset="0"/>
                <a:ea typeface="Tahoma" panose="020B0604030504040204" pitchFamily="34" charset="0"/>
                <a:cs typeface="Tahoma" panose="020B0604030504040204" pitchFamily="34" charset="0"/>
              </a:rPr>
              <a:t>ups.</a:t>
            </a:r>
            <a:endParaRPr lang="en-US" altLang="zh-C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altLang="zh-CN" sz="2000" dirty="0">
              <a:latin typeface="Tahoma" panose="020B0604030504040204" pitchFamily="34" charset="0"/>
              <a:ea typeface="Tahoma" panose="020B0604030504040204" pitchFamily="34" charset="0"/>
              <a:cs typeface="Tahoma" panose="020B0604030504040204" pitchFamily="34" charset="0"/>
            </a:endParaRPr>
          </a:p>
          <a:p>
            <a:endParaRPr lang="zh-CN" altLang="en-US" dirty="0">
              <a:latin typeface="Calibri" panose="020F0502020204030204" pitchFamily="34" charset="0"/>
              <a:cs typeface="Calibri" panose="020F0502020204030204" pitchFamily="34" charset="0"/>
            </a:endParaRPr>
          </a:p>
        </p:txBody>
      </p:sp>
      <p:sp>
        <p:nvSpPr>
          <p:cNvPr id="10" name="文本框 9">
            <a:extLst>
              <a:ext uri="{FF2B5EF4-FFF2-40B4-BE49-F238E27FC236}">
                <a16:creationId xmlns:a16="http://schemas.microsoft.com/office/drawing/2014/main" id="{F0C62134-6F68-C34B-BD39-EEADA208CD61}"/>
              </a:ext>
            </a:extLst>
          </p:cNvPr>
          <p:cNvSpPr txBox="1"/>
          <p:nvPr/>
        </p:nvSpPr>
        <p:spPr>
          <a:xfrm>
            <a:off x="2063436" y="4270295"/>
            <a:ext cx="2885813" cy="400110"/>
          </a:xfrm>
          <a:prstGeom prst="rect">
            <a:avLst/>
          </a:prstGeom>
          <a:noFill/>
        </p:spPr>
        <p:txBody>
          <a:bodyPr wrap="square" rtlCol="0">
            <a:spAutoFit/>
          </a:bodyPr>
          <a:lstStyle/>
          <a:p>
            <a:r>
              <a:rPr lang="en-US" altLang="zh-CN" sz="2000" dirty="0" err="1">
                <a:latin typeface="Tahoma" panose="020B0604030504040204" pitchFamily="34" charset="0"/>
                <a:ea typeface="Tahoma" panose="020B0604030504040204" pitchFamily="34" charset="0"/>
                <a:cs typeface="Tahoma" panose="020B0604030504040204" pitchFamily="34" charset="0"/>
              </a:rPr>
              <a:t>RFHome</a:t>
            </a:r>
            <a:r>
              <a:rPr lang="en-US" altLang="zh-CN" dirty="0">
                <a:latin typeface="Tahoma" panose="020B0604030504040204" pitchFamily="34" charset="0"/>
                <a:ea typeface="Tahoma" panose="020B0604030504040204" pitchFamily="34" charset="0"/>
                <a:cs typeface="Tahoma" panose="020B0604030504040204" pitchFamily="34" charset="0"/>
              </a:rPr>
              <a:t> </a:t>
            </a:r>
            <a:endParaRPr lang="zh-CN" altLang="en-US" dirty="0">
              <a:latin typeface="Tahoma" panose="020B0604030504040204" pitchFamily="34" charset="0"/>
              <a:cs typeface="Tahoma" panose="020B0604030504040204" pitchFamily="34" charset="0"/>
            </a:endParaRPr>
          </a:p>
        </p:txBody>
      </p:sp>
      <p:sp>
        <p:nvSpPr>
          <p:cNvPr id="11" name="文本框 10">
            <a:extLst>
              <a:ext uri="{FF2B5EF4-FFF2-40B4-BE49-F238E27FC236}">
                <a16:creationId xmlns:a16="http://schemas.microsoft.com/office/drawing/2014/main" id="{10BD2C85-A960-8CF6-BF17-8941EFF77DAC}"/>
              </a:ext>
            </a:extLst>
          </p:cNvPr>
          <p:cNvSpPr txBox="1"/>
          <p:nvPr/>
        </p:nvSpPr>
        <p:spPr>
          <a:xfrm>
            <a:off x="8278091" y="4271528"/>
            <a:ext cx="2885813" cy="400110"/>
          </a:xfrm>
          <a:prstGeom prst="rect">
            <a:avLst/>
          </a:prstGeom>
          <a:noFill/>
        </p:spPr>
        <p:txBody>
          <a:bodyPr wrap="square" rtlCol="0">
            <a:spAutoFit/>
          </a:bodyPr>
          <a:lstStyle/>
          <a:p>
            <a:r>
              <a:rPr lang="en-US" altLang="zh-CN" sz="2000" dirty="0" err="1">
                <a:latin typeface="Tahoma" panose="020B0604030504040204" pitchFamily="34" charset="0"/>
                <a:ea typeface="Tahoma" panose="020B0604030504040204" pitchFamily="34" charset="0"/>
                <a:cs typeface="Tahoma" panose="020B0604030504040204" pitchFamily="34" charset="0"/>
              </a:rPr>
              <a:t>RFOffice</a:t>
            </a:r>
            <a:endParaRPr lang="zh-CN" altLang="en-US" sz="2000" dirty="0">
              <a:latin typeface="Tahoma" panose="020B0604030504040204" pitchFamily="34" charset="0"/>
              <a:cs typeface="Tahoma" panose="020B0604030504040204" pitchFamily="34" charset="0"/>
            </a:endParaRPr>
          </a:p>
        </p:txBody>
      </p:sp>
      <p:graphicFrame>
        <p:nvGraphicFramePr>
          <p:cNvPr id="4" name="图表 3">
            <a:extLst>
              <a:ext uri="{FF2B5EF4-FFF2-40B4-BE49-F238E27FC236}">
                <a16:creationId xmlns:a16="http://schemas.microsoft.com/office/drawing/2014/main" id="{701BE1ED-9FAC-CF01-BB66-CDD629803A56}"/>
              </a:ext>
            </a:extLst>
          </p:cNvPr>
          <p:cNvGraphicFramePr>
            <a:graphicFrameLocks/>
          </p:cNvGraphicFramePr>
          <p:nvPr>
            <p:extLst>
              <p:ext uri="{D42A27DB-BD31-4B8C-83A1-F6EECF244321}">
                <p14:modId xmlns:p14="http://schemas.microsoft.com/office/powerpoint/2010/main" val="2639723261"/>
              </p:ext>
            </p:extLst>
          </p:nvPr>
        </p:nvGraphicFramePr>
        <p:xfrm>
          <a:off x="5999749" y="1135120"/>
          <a:ext cx="4868778" cy="31930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a:extLst>
              <a:ext uri="{FF2B5EF4-FFF2-40B4-BE49-F238E27FC236}">
                <a16:creationId xmlns:a16="http://schemas.microsoft.com/office/drawing/2014/main" id="{1EAF2BDE-0A61-DBEF-E3DC-D1165DD07310}"/>
              </a:ext>
            </a:extLst>
          </p:cNvPr>
          <p:cNvGraphicFramePr>
            <a:graphicFrameLocks/>
          </p:cNvGraphicFramePr>
          <p:nvPr>
            <p:extLst>
              <p:ext uri="{D42A27DB-BD31-4B8C-83A1-F6EECF244321}">
                <p14:modId xmlns:p14="http://schemas.microsoft.com/office/powerpoint/2010/main" val="2385974385"/>
              </p:ext>
            </p:extLst>
          </p:nvPr>
        </p:nvGraphicFramePr>
        <p:xfrm>
          <a:off x="248424" y="1112730"/>
          <a:ext cx="4867200" cy="319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直接连接符 11">
            <a:extLst>
              <a:ext uri="{FF2B5EF4-FFF2-40B4-BE49-F238E27FC236}">
                <a16:creationId xmlns:a16="http://schemas.microsoft.com/office/drawing/2014/main" id="{64B07F27-9E53-C287-14C2-939F0A82E4B7}"/>
              </a:ext>
            </a:extLst>
          </p:cNvPr>
          <p:cNvCxnSpPr>
            <a:cxnSpLocks/>
          </p:cNvCxnSpPr>
          <p:nvPr/>
        </p:nvCxnSpPr>
        <p:spPr>
          <a:xfrm>
            <a:off x="1432529" y="1806416"/>
            <a:ext cx="3311530" cy="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CD51B5B8-78CC-ECA2-BC7A-055BF7D99864}"/>
              </a:ext>
            </a:extLst>
          </p:cNvPr>
          <p:cNvSpPr txBox="1"/>
          <p:nvPr/>
        </p:nvSpPr>
        <p:spPr>
          <a:xfrm>
            <a:off x="146405" y="4295487"/>
            <a:ext cx="1917031" cy="307777"/>
          </a:xfrm>
          <a:prstGeom prst="rect">
            <a:avLst/>
          </a:prstGeom>
          <a:noFill/>
        </p:spPr>
        <p:txBody>
          <a:bodyPr wrap="square" rtlCol="0">
            <a:spAutoFit/>
          </a:bodyPr>
          <a:lstStyle/>
          <a:p>
            <a:r>
              <a:rPr lang="en-US" altLang="zh-CN" sz="1400" dirty="0"/>
              <a:t>[</a:t>
            </a:r>
            <a:r>
              <a:rPr lang="en-US" altLang="zh-CN" sz="1400" dirty="0">
                <a:latin typeface="Times New Roman" panose="02020603050405020304" pitchFamily="18" charset="0"/>
                <a:cs typeface="Times New Roman" panose="02020603050405020304" pitchFamily="18" charset="0"/>
              </a:rPr>
              <a:t>Zeng, MICRO’21</a:t>
            </a:r>
            <a:r>
              <a:rPr lang="en-US" altLang="zh-CN" sz="1400" dirty="0"/>
              <a:t>]</a:t>
            </a:r>
            <a:endParaRPr lang="zh-CN" altLang="en-US" sz="1400" dirty="0"/>
          </a:p>
        </p:txBody>
      </p:sp>
      <p:sp>
        <p:nvSpPr>
          <p:cNvPr id="24" name="文本框 23">
            <a:extLst>
              <a:ext uri="{FF2B5EF4-FFF2-40B4-BE49-F238E27FC236}">
                <a16:creationId xmlns:a16="http://schemas.microsoft.com/office/drawing/2014/main" id="{C4466875-4C97-E2ED-43B1-1490545DBC8F}"/>
              </a:ext>
            </a:extLst>
          </p:cNvPr>
          <p:cNvSpPr txBox="1"/>
          <p:nvPr/>
        </p:nvSpPr>
        <p:spPr>
          <a:xfrm>
            <a:off x="1386035" y="3998153"/>
            <a:ext cx="2030363" cy="307777"/>
          </a:xfrm>
          <a:prstGeom prst="rect">
            <a:avLst/>
          </a:prstGeom>
          <a:noFill/>
        </p:spPr>
        <p:txBody>
          <a:bodyPr wrap="square" rtlCol="0">
            <a:spAutoFit/>
          </a:bodyPr>
          <a:lstStyle/>
          <a:p>
            <a:r>
              <a:rPr lang="en-US" altLang="zh-CN" sz="1400" dirty="0"/>
              <a:t>[</a:t>
            </a:r>
            <a:r>
              <a:rPr lang="en-US" altLang="zh-CN" sz="1400" dirty="0">
                <a:latin typeface="Times New Roman" panose="02020603050405020304" pitchFamily="18" charset="0"/>
                <a:cs typeface="Times New Roman" panose="02020603050405020304" pitchFamily="18" charset="0"/>
              </a:rPr>
              <a:t>Bhattacharyya</a:t>
            </a:r>
            <a:r>
              <a:rPr lang="en-US" altLang="zh-CN" sz="1400" dirty="0"/>
              <a:t>,</a:t>
            </a:r>
            <a:r>
              <a:rPr lang="zh-CN" altLang="en-US" sz="1400" dirty="0"/>
              <a:t> </a:t>
            </a:r>
            <a:r>
              <a:rPr lang="en-US" altLang="zh-CN" sz="1400" dirty="0"/>
              <a:t>ISCA’22]</a:t>
            </a:r>
            <a:endParaRPr lang="zh-CN" altLang="en-US" sz="1400" dirty="0"/>
          </a:p>
        </p:txBody>
      </p:sp>
      <p:cxnSp>
        <p:nvCxnSpPr>
          <p:cNvPr id="13" name="直接箭头连接符 12">
            <a:extLst>
              <a:ext uri="{FF2B5EF4-FFF2-40B4-BE49-F238E27FC236}">
                <a16:creationId xmlns:a16="http://schemas.microsoft.com/office/drawing/2014/main" id="{7F336309-00EE-BC39-A5E1-69AE378B5FC8}"/>
              </a:ext>
            </a:extLst>
          </p:cNvPr>
          <p:cNvCxnSpPr>
            <a:cxnSpLocks/>
          </p:cNvCxnSpPr>
          <p:nvPr/>
        </p:nvCxnSpPr>
        <p:spPr>
          <a:xfrm>
            <a:off x="1923897" y="1798889"/>
            <a:ext cx="0" cy="1006428"/>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330D5CDD-9A2E-345C-8861-FEA89B415547}"/>
              </a:ext>
            </a:extLst>
          </p:cNvPr>
          <p:cNvSpPr txBox="1"/>
          <p:nvPr/>
        </p:nvSpPr>
        <p:spPr>
          <a:xfrm>
            <a:off x="956551" y="1041546"/>
            <a:ext cx="1377142" cy="707886"/>
          </a:xfrm>
          <a:prstGeom prst="rect">
            <a:avLst/>
          </a:prstGeom>
          <a:noFill/>
        </p:spPr>
        <p:txBody>
          <a:bodyPr wrap="square" rtlCol="0">
            <a:spAutoFit/>
          </a:bodyPr>
          <a:lstStyle/>
          <a:p>
            <a:pPr algn="ct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3.49 x</a:t>
            </a:r>
          </a:p>
          <a:p>
            <a:pPr algn="ct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speedup </a:t>
            </a:r>
            <a:endParaRPr lang="zh-CN" altLang="en-US" sz="2000" dirty="0">
              <a:solidFill>
                <a:srgbClr val="FF0000"/>
              </a:solidFill>
              <a:latin typeface="Tahoma" panose="020B0604030504040204" pitchFamily="34" charset="0"/>
              <a:cs typeface="Tahoma" panose="020B0604030504040204" pitchFamily="34" charset="0"/>
            </a:endParaRPr>
          </a:p>
        </p:txBody>
      </p:sp>
      <p:sp>
        <p:nvSpPr>
          <p:cNvPr id="18" name="文本框 17">
            <a:extLst>
              <a:ext uri="{FF2B5EF4-FFF2-40B4-BE49-F238E27FC236}">
                <a16:creationId xmlns:a16="http://schemas.microsoft.com/office/drawing/2014/main" id="{996528E6-29E5-8413-CDA7-12B6A9599AB4}"/>
              </a:ext>
            </a:extLst>
          </p:cNvPr>
          <p:cNvSpPr txBox="1"/>
          <p:nvPr/>
        </p:nvSpPr>
        <p:spPr>
          <a:xfrm>
            <a:off x="2129200" y="1032552"/>
            <a:ext cx="1377142" cy="707886"/>
          </a:xfrm>
          <a:prstGeom prst="rect">
            <a:avLst/>
          </a:prstGeom>
          <a:noFill/>
        </p:spPr>
        <p:txBody>
          <a:bodyPr wrap="square" rtlCol="0">
            <a:spAutoFit/>
          </a:bodyPr>
          <a:lstStyle/>
          <a:p>
            <a:pPr algn="ct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6.35 x</a:t>
            </a:r>
          </a:p>
          <a:p>
            <a:pPr algn="ct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speedup </a:t>
            </a:r>
            <a:endParaRPr lang="zh-CN" altLang="en-US" sz="2000" dirty="0">
              <a:solidFill>
                <a:srgbClr val="FF0000"/>
              </a:solidFill>
              <a:latin typeface="Tahoma" panose="020B0604030504040204" pitchFamily="34" charset="0"/>
              <a:cs typeface="Tahoma" panose="020B0604030504040204" pitchFamily="34" charset="0"/>
            </a:endParaRPr>
          </a:p>
        </p:txBody>
      </p:sp>
      <p:cxnSp>
        <p:nvCxnSpPr>
          <p:cNvPr id="19" name="直接箭头连接符 12">
            <a:extLst>
              <a:ext uri="{FF2B5EF4-FFF2-40B4-BE49-F238E27FC236}">
                <a16:creationId xmlns:a16="http://schemas.microsoft.com/office/drawing/2014/main" id="{73BEC47C-17BA-DED5-FA24-CC547031B05E}"/>
              </a:ext>
            </a:extLst>
          </p:cNvPr>
          <p:cNvCxnSpPr>
            <a:cxnSpLocks/>
          </p:cNvCxnSpPr>
          <p:nvPr/>
        </p:nvCxnSpPr>
        <p:spPr>
          <a:xfrm>
            <a:off x="2872085" y="1817796"/>
            <a:ext cx="0" cy="1148651"/>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1ADC0542-46DF-68C2-49B9-3DFA1810FBC1}"/>
              </a:ext>
            </a:extLst>
          </p:cNvPr>
          <p:cNvSpPr txBox="1"/>
          <p:nvPr/>
        </p:nvSpPr>
        <p:spPr>
          <a:xfrm>
            <a:off x="6698689" y="1029783"/>
            <a:ext cx="1451291" cy="707886"/>
          </a:xfrm>
          <a:prstGeom prst="rect">
            <a:avLst/>
          </a:prstGeom>
          <a:noFill/>
        </p:spPr>
        <p:txBody>
          <a:bodyPr wrap="square" rtlCol="0">
            <a:spAutoFit/>
          </a:bodyPr>
          <a:lstStyle/>
          <a:p>
            <a:pPr algn="ct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3.47 x</a:t>
            </a:r>
          </a:p>
          <a:p>
            <a:pPr algn="ct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speedup </a:t>
            </a:r>
            <a:endParaRPr lang="zh-CN" altLang="en-US" sz="2000" dirty="0">
              <a:solidFill>
                <a:srgbClr val="FF0000"/>
              </a:solidFill>
              <a:latin typeface="Tahoma" panose="020B0604030504040204" pitchFamily="34" charset="0"/>
              <a:cs typeface="Tahoma" panose="020B0604030504040204" pitchFamily="34" charset="0"/>
            </a:endParaRPr>
          </a:p>
        </p:txBody>
      </p:sp>
      <p:cxnSp>
        <p:nvCxnSpPr>
          <p:cNvPr id="17" name="直接箭头连接符 16">
            <a:extLst>
              <a:ext uri="{FF2B5EF4-FFF2-40B4-BE49-F238E27FC236}">
                <a16:creationId xmlns:a16="http://schemas.microsoft.com/office/drawing/2014/main" id="{9DF81109-E6EC-546A-F4D2-0505C22EE1D5}"/>
              </a:ext>
            </a:extLst>
          </p:cNvPr>
          <p:cNvCxnSpPr>
            <a:cxnSpLocks/>
          </p:cNvCxnSpPr>
          <p:nvPr/>
        </p:nvCxnSpPr>
        <p:spPr>
          <a:xfrm>
            <a:off x="7694111" y="1827298"/>
            <a:ext cx="0" cy="1029574"/>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7EA9A030-081D-3423-F39D-9E1B8226E8F0}"/>
              </a:ext>
            </a:extLst>
          </p:cNvPr>
          <p:cNvSpPr txBox="1"/>
          <p:nvPr/>
        </p:nvSpPr>
        <p:spPr>
          <a:xfrm>
            <a:off x="8101089" y="1035240"/>
            <a:ext cx="1377142" cy="707886"/>
          </a:xfrm>
          <a:prstGeom prst="rect">
            <a:avLst/>
          </a:prstGeom>
          <a:noFill/>
        </p:spPr>
        <p:txBody>
          <a:bodyPr wrap="square" rtlCol="0">
            <a:spAutoFit/>
          </a:bodyPr>
          <a:lstStyle/>
          <a:p>
            <a:pPr algn="ct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6.04 x</a:t>
            </a:r>
          </a:p>
          <a:p>
            <a:pPr algn="ct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speedup </a:t>
            </a:r>
            <a:endParaRPr lang="zh-CN" altLang="en-US" sz="2000" dirty="0">
              <a:solidFill>
                <a:srgbClr val="FF0000"/>
              </a:solidFill>
              <a:latin typeface="Tahoma" panose="020B0604030504040204" pitchFamily="34" charset="0"/>
              <a:cs typeface="Tahoma" panose="020B0604030504040204" pitchFamily="34" charset="0"/>
            </a:endParaRPr>
          </a:p>
        </p:txBody>
      </p:sp>
      <p:cxnSp>
        <p:nvCxnSpPr>
          <p:cNvPr id="22" name="直接箭头连接符 12">
            <a:extLst>
              <a:ext uri="{FF2B5EF4-FFF2-40B4-BE49-F238E27FC236}">
                <a16:creationId xmlns:a16="http://schemas.microsoft.com/office/drawing/2014/main" id="{E4EB56E6-42D5-8003-ECD9-C5B188C65E85}"/>
              </a:ext>
            </a:extLst>
          </p:cNvPr>
          <p:cNvCxnSpPr>
            <a:cxnSpLocks/>
          </p:cNvCxnSpPr>
          <p:nvPr/>
        </p:nvCxnSpPr>
        <p:spPr>
          <a:xfrm>
            <a:off x="8618973" y="1866631"/>
            <a:ext cx="0" cy="1148651"/>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116F2A0E-F6BD-C6ED-6E62-C40D3679FD98}"/>
              </a:ext>
            </a:extLst>
          </p:cNvPr>
          <p:cNvCxnSpPr>
            <a:cxnSpLocks/>
          </p:cNvCxnSpPr>
          <p:nvPr/>
        </p:nvCxnSpPr>
        <p:spPr>
          <a:xfrm flipV="1">
            <a:off x="7175715" y="1851134"/>
            <a:ext cx="3336379" cy="15497"/>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99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FBFECF-757A-3874-3612-AEE252ACF0FC}"/>
              </a:ext>
            </a:extLst>
          </p:cNvPr>
          <p:cNvSpPr>
            <a:spLocks noGrp="1"/>
          </p:cNvSpPr>
          <p:nvPr>
            <p:ph type="title"/>
          </p:nvPr>
        </p:nvSpPr>
        <p:spPr/>
        <p:txBody>
          <a:bodyPr>
            <a:noAutofit/>
          </a:bodyPr>
          <a:lstStyle/>
          <a:p>
            <a:r>
              <a:rPr lang="en-US" altLang="zh-CN" dirty="0">
                <a:solidFill>
                  <a:srgbClr val="2F2FD7"/>
                </a:solidFill>
              </a:rPr>
              <a:t>Energy Efficiency</a:t>
            </a:r>
            <a:endParaRPr lang="zh-CN" altLang="en-US" dirty="0">
              <a:solidFill>
                <a:srgbClr val="2F2FD7"/>
              </a:solidFill>
            </a:endParaRPr>
          </a:p>
        </p:txBody>
      </p:sp>
      <p:sp>
        <p:nvSpPr>
          <p:cNvPr id="5" name="页脚占位符 4">
            <a:extLst>
              <a:ext uri="{FF2B5EF4-FFF2-40B4-BE49-F238E27FC236}">
                <a16:creationId xmlns:a16="http://schemas.microsoft.com/office/drawing/2014/main" id="{FFD03928-809F-8879-D394-87ECB27F80A1}"/>
              </a:ext>
            </a:extLst>
          </p:cNvPr>
          <p:cNvSpPr>
            <a:spLocks noGrp="1"/>
          </p:cNvSpPr>
          <p:nvPr>
            <p:ph type="ftr" sz="quarter" idx="11"/>
          </p:nvPr>
        </p:nvSpPr>
        <p:spPr/>
        <p:txBody>
          <a:bodyPr/>
          <a:lstStyle/>
          <a:p>
            <a:r>
              <a:rPr lang="en-US"/>
              <a:t>56th IEEE/ACM International Symposium on Microarchitecture</a:t>
            </a:r>
            <a:endParaRPr lang="en-US" dirty="0"/>
          </a:p>
        </p:txBody>
      </p:sp>
      <p:sp>
        <p:nvSpPr>
          <p:cNvPr id="6" name="灯片编号占位符 5">
            <a:extLst>
              <a:ext uri="{FF2B5EF4-FFF2-40B4-BE49-F238E27FC236}">
                <a16:creationId xmlns:a16="http://schemas.microsoft.com/office/drawing/2014/main" id="{1FA60FC2-6AA5-1962-6172-AFDEDADC5354}"/>
              </a:ext>
            </a:extLst>
          </p:cNvPr>
          <p:cNvSpPr>
            <a:spLocks noGrp="1"/>
          </p:cNvSpPr>
          <p:nvPr>
            <p:ph type="sldNum" sz="quarter" idx="12"/>
          </p:nvPr>
        </p:nvSpPr>
        <p:spPr/>
        <p:txBody>
          <a:bodyPr/>
          <a:lstStyle/>
          <a:p>
            <a:fld id="{BEF5F9A7-FFD9-4159-A58F-AE73538ED447}" type="slidenum">
              <a:rPr lang="en-US" smtClean="0"/>
              <a:pPr/>
              <a:t>27</a:t>
            </a:fld>
            <a:endParaRPr lang="en-US"/>
          </a:p>
        </p:txBody>
      </p:sp>
      <p:sp>
        <p:nvSpPr>
          <p:cNvPr id="7" name="文本框 6">
            <a:extLst>
              <a:ext uri="{FF2B5EF4-FFF2-40B4-BE49-F238E27FC236}">
                <a16:creationId xmlns:a16="http://schemas.microsoft.com/office/drawing/2014/main" id="{33D39C2B-FDE4-B91D-6FB0-562FDBC10F94}"/>
              </a:ext>
            </a:extLst>
          </p:cNvPr>
          <p:cNvSpPr txBox="1"/>
          <p:nvPr/>
        </p:nvSpPr>
        <p:spPr>
          <a:xfrm>
            <a:off x="100263" y="4566202"/>
            <a:ext cx="12091737" cy="1754326"/>
          </a:xfrm>
          <a:prstGeom prst="rect">
            <a:avLst/>
          </a:prstGeom>
          <a:noFill/>
        </p:spPr>
        <p:txBody>
          <a:bodyPr wrap="square" rtlCol="0">
            <a:spAutoFit/>
          </a:bodyPr>
          <a:lstStyle/>
          <a:p>
            <a:pPr marL="285750" indent="-285750" algn="l">
              <a:lnSpc>
                <a:spcPct val="150000"/>
              </a:lnSpc>
              <a:buFont typeface="Wingdings" panose="05000000000000000000" pitchFamily="2" charset="2"/>
              <a:buChar char="Ø"/>
            </a:pPr>
            <a:r>
              <a:rPr lang="en-US" altLang="zh-CN" sz="2000" b="0" i="0" u="none" strike="noStrike" baseline="0" dirty="0">
                <a:latin typeface="Tahoma" panose="020B0604030504040204" pitchFamily="34" charset="0"/>
                <a:ea typeface="Tahoma" panose="020B0604030504040204" pitchFamily="34" charset="0"/>
                <a:cs typeface="Tahoma" panose="020B0604030504040204" pitchFamily="34" charset="0"/>
              </a:rPr>
              <a:t>Compared with NVP, the normalized total energy consumption for </a:t>
            </a:r>
            <a:r>
              <a:rPr lang="en-US" altLang="zh-CN" sz="2000" b="0" i="0" u="none" strike="noStrike" baseline="0" dirty="0" err="1">
                <a:latin typeface="Tahoma" panose="020B0604030504040204" pitchFamily="34" charset="0"/>
                <a:ea typeface="Tahoma" panose="020B0604030504040204" pitchFamily="34" charset="0"/>
                <a:cs typeface="Tahoma" panose="020B0604030504040204" pitchFamily="34" charset="0"/>
              </a:rPr>
              <a:t>ReplayCache</a:t>
            </a:r>
            <a:r>
              <a:rPr lang="en-US" altLang="zh-CN" sz="2000" b="0" i="0" u="none" strike="noStrike" baseline="0" dirty="0">
                <a:latin typeface="Tahoma" panose="020B0604030504040204" pitchFamily="34" charset="0"/>
                <a:ea typeface="Tahoma" panose="020B0604030504040204" pitchFamily="34" charset="0"/>
                <a:cs typeface="Tahoma" panose="020B0604030504040204" pitchFamily="34" charset="0"/>
              </a:rPr>
              <a:t>, </a:t>
            </a:r>
            <a:r>
              <a:rPr lang="en-US" altLang="zh-CN" sz="2000" b="0" i="0" u="none" strike="noStrike" baseline="0" dirty="0" err="1">
                <a:latin typeface="Tahoma" panose="020B0604030504040204" pitchFamily="34" charset="0"/>
                <a:ea typeface="Tahoma" panose="020B0604030504040204" pitchFamily="34" charset="0"/>
                <a:cs typeface="Tahoma" panose="020B0604030504040204" pitchFamily="34" charset="0"/>
              </a:rPr>
              <a:t>NvMR</a:t>
            </a:r>
            <a:r>
              <a:rPr lang="en-US" altLang="zh-CN" sz="2000" b="0" i="0" u="none" strike="noStrike" baseline="0" dirty="0">
                <a:latin typeface="Tahoma" panose="020B0604030504040204" pitchFamily="34" charset="0"/>
                <a:ea typeface="Tahoma" panose="020B0604030504040204" pitchFamily="34" charset="0"/>
                <a:cs typeface="Tahoma" panose="020B0604030504040204" pitchFamily="34" charset="0"/>
              </a:rPr>
              <a:t>, NVSRAM, and SweepCache are 20.86%, </a:t>
            </a:r>
            <a:r>
              <a:rPr lang="en-US" altLang="zh-CN" sz="2000" dirty="0">
                <a:latin typeface="Tahoma" panose="020B0604030504040204" pitchFamily="34" charset="0"/>
                <a:ea typeface="Tahoma" panose="020B0604030504040204" pitchFamily="34" charset="0"/>
                <a:cs typeface="Tahoma" panose="020B0604030504040204" pitchFamily="34" charset="0"/>
              </a:rPr>
              <a:t>57.86%, </a:t>
            </a:r>
            <a:r>
              <a:rPr lang="en-US" altLang="zh-CN" sz="2000" b="0" i="0" u="none" strike="noStrike" baseline="0" dirty="0">
                <a:latin typeface="Tahoma" panose="020B0604030504040204" pitchFamily="34" charset="0"/>
                <a:ea typeface="Tahoma" panose="020B0604030504040204" pitchFamily="34" charset="0"/>
                <a:cs typeface="Tahoma" panose="020B0604030504040204" pitchFamily="34" charset="0"/>
              </a:rPr>
              <a:t>12.37%, and </a:t>
            </a:r>
            <a:r>
              <a:rPr lang="en-US" altLang="zh-CN" sz="2000" b="0" i="0" u="none" strike="noStrike" baseline="0" dirty="0">
                <a:solidFill>
                  <a:srgbClr val="FF0000"/>
                </a:solidFill>
                <a:latin typeface="Tahoma" panose="020B0604030504040204" pitchFamily="34" charset="0"/>
                <a:ea typeface="Tahoma" panose="020B0604030504040204" pitchFamily="34" charset="0"/>
                <a:cs typeface="Tahoma" panose="020B0604030504040204" pitchFamily="34" charset="0"/>
              </a:rPr>
              <a:t>10.21%</a:t>
            </a:r>
            <a:r>
              <a:rPr lang="en-US" altLang="zh-CN" sz="2000" b="0" i="0" u="none" strike="noStrike" baseline="0" dirty="0">
                <a:latin typeface="Tahoma" panose="020B0604030504040204" pitchFamily="34" charset="0"/>
                <a:ea typeface="Tahoma" panose="020B0604030504040204" pitchFamily="34" charset="0"/>
                <a:cs typeface="Tahoma" panose="020B0604030504040204" pitchFamily="34" charset="0"/>
              </a:rPr>
              <a:t>, respectively.</a:t>
            </a:r>
          </a:p>
          <a:p>
            <a:pPr marL="285750" indent="-285750" algn="l">
              <a:lnSpc>
                <a:spcPct val="150000"/>
              </a:lnSpc>
              <a:buFont typeface="Wingdings" panose="05000000000000000000" pitchFamily="2" charset="2"/>
              <a:buChar char="Ø"/>
            </a:pPr>
            <a:r>
              <a:rPr lang="en-US" altLang="zh-CN" sz="2000" dirty="0" err="1">
                <a:latin typeface="Tahoma" panose="020B0604030504040204" pitchFamily="34" charset="0"/>
                <a:ea typeface="Tahoma" panose="020B0604030504040204" pitchFamily="34" charset="0"/>
                <a:cs typeface="Tahoma" panose="020B0604030504040204" pitchFamily="34" charset="0"/>
              </a:rPr>
              <a:t>SweepCache</a:t>
            </a:r>
            <a:r>
              <a:rPr lang="en-US" altLang="zh-CN" sz="2000" dirty="0">
                <a:latin typeface="Tahoma" panose="020B0604030504040204" pitchFamily="34" charset="0"/>
                <a:ea typeface="Tahoma" panose="020B0604030504040204" pitchFamily="34" charset="0"/>
                <a:cs typeface="Tahoma" panose="020B0604030504040204" pitchFamily="34" charset="0"/>
              </a:rPr>
              <a:t> turns out to be the most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energy-efficient</a:t>
            </a:r>
            <a:r>
              <a:rPr lang="en-US" altLang="zh-CN" sz="2000" dirty="0">
                <a:latin typeface="Tahoma" panose="020B0604030504040204" pitchFamily="34" charset="0"/>
                <a:ea typeface="Tahoma" panose="020B0604030504040204" pitchFamily="34" charset="0"/>
                <a:cs typeface="Tahoma" panose="020B0604030504040204" pitchFamily="34" charset="0"/>
              </a:rPr>
              <a:t>.</a:t>
            </a:r>
          </a:p>
          <a:p>
            <a:endParaRPr lang="zh-CN" altLang="en-US" dirty="0"/>
          </a:p>
        </p:txBody>
      </p:sp>
      <p:graphicFrame>
        <p:nvGraphicFramePr>
          <p:cNvPr id="3" name="图表 2">
            <a:extLst>
              <a:ext uri="{FF2B5EF4-FFF2-40B4-BE49-F238E27FC236}">
                <a16:creationId xmlns:a16="http://schemas.microsoft.com/office/drawing/2014/main" id="{EBA2F0F1-A143-298F-E1C0-2556886255FB}"/>
              </a:ext>
            </a:extLst>
          </p:cNvPr>
          <p:cNvGraphicFramePr>
            <a:graphicFrameLocks/>
          </p:cNvGraphicFramePr>
          <p:nvPr>
            <p:extLst>
              <p:ext uri="{D42A27DB-BD31-4B8C-83A1-F6EECF244321}">
                <p14:modId xmlns:p14="http://schemas.microsoft.com/office/powerpoint/2010/main" val="2187441409"/>
              </p:ext>
            </p:extLst>
          </p:nvPr>
        </p:nvGraphicFramePr>
        <p:xfrm>
          <a:off x="2165683" y="1147010"/>
          <a:ext cx="7624011" cy="3310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7385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477E85-FFD9-31D3-1491-475E94FE2CC2}"/>
              </a:ext>
            </a:extLst>
          </p:cNvPr>
          <p:cNvSpPr>
            <a:spLocks noGrp="1"/>
          </p:cNvSpPr>
          <p:nvPr>
            <p:ph type="title"/>
          </p:nvPr>
        </p:nvSpPr>
        <p:spPr>
          <a:xfrm>
            <a:off x="563096" y="266571"/>
            <a:ext cx="9655629" cy="694117"/>
          </a:xfrm>
        </p:spPr>
        <p:txBody>
          <a:bodyPr>
            <a:noAutofit/>
          </a:bodyPr>
          <a:lstStyle/>
          <a:p>
            <a:r>
              <a:rPr lang="en-US" altLang="zh-CN" dirty="0">
                <a:solidFill>
                  <a:srgbClr val="2F2FD7"/>
                </a:solidFill>
              </a:rPr>
              <a:t>Conclusion</a:t>
            </a:r>
            <a:endParaRPr lang="zh-CN" altLang="en-US" dirty="0">
              <a:solidFill>
                <a:srgbClr val="2F2FD7"/>
              </a:solidFill>
            </a:endParaRPr>
          </a:p>
        </p:txBody>
      </p:sp>
      <p:sp>
        <p:nvSpPr>
          <p:cNvPr id="5" name="页脚占位符 4">
            <a:extLst>
              <a:ext uri="{FF2B5EF4-FFF2-40B4-BE49-F238E27FC236}">
                <a16:creationId xmlns:a16="http://schemas.microsoft.com/office/drawing/2014/main" id="{22D0E676-D9F1-87DE-C6A9-E96530A211E1}"/>
              </a:ext>
            </a:extLst>
          </p:cNvPr>
          <p:cNvSpPr>
            <a:spLocks noGrp="1"/>
          </p:cNvSpPr>
          <p:nvPr>
            <p:ph type="ftr" sz="quarter" idx="11"/>
          </p:nvPr>
        </p:nvSpPr>
        <p:spPr/>
        <p:txBody>
          <a:bodyPr/>
          <a:lstStyle/>
          <a:p>
            <a:r>
              <a:rPr lang="en-US"/>
              <a:t>56th IEEE/ACM International Symposium on Microarchitecture</a:t>
            </a:r>
            <a:endParaRPr lang="en-US" dirty="0"/>
          </a:p>
        </p:txBody>
      </p:sp>
      <p:sp>
        <p:nvSpPr>
          <p:cNvPr id="6" name="灯片编号占位符 5">
            <a:extLst>
              <a:ext uri="{FF2B5EF4-FFF2-40B4-BE49-F238E27FC236}">
                <a16:creationId xmlns:a16="http://schemas.microsoft.com/office/drawing/2014/main" id="{52DF8A39-9AD7-80DA-E9F6-FAF6C2413449}"/>
              </a:ext>
            </a:extLst>
          </p:cNvPr>
          <p:cNvSpPr>
            <a:spLocks noGrp="1"/>
          </p:cNvSpPr>
          <p:nvPr>
            <p:ph type="sldNum" sz="quarter" idx="12"/>
          </p:nvPr>
        </p:nvSpPr>
        <p:spPr/>
        <p:txBody>
          <a:bodyPr/>
          <a:lstStyle/>
          <a:p>
            <a:fld id="{BEF5F9A7-FFD9-4159-A58F-AE73538ED447}" type="slidenum">
              <a:rPr lang="en-US" smtClean="0"/>
              <a:pPr/>
              <a:t>28</a:t>
            </a:fld>
            <a:endParaRPr lang="en-US"/>
          </a:p>
        </p:txBody>
      </p:sp>
      <p:sp>
        <p:nvSpPr>
          <p:cNvPr id="7" name="Body Text">
            <a:extLst>
              <a:ext uri="{FF2B5EF4-FFF2-40B4-BE49-F238E27FC236}">
                <a16:creationId xmlns:a16="http://schemas.microsoft.com/office/drawing/2014/main" id="{BC78E940-77BB-D042-A892-26D918E5064F}"/>
              </a:ext>
            </a:extLst>
          </p:cNvPr>
          <p:cNvSpPr txBox="1">
            <a:spLocks noChangeArrowheads="1"/>
          </p:cNvSpPr>
          <p:nvPr/>
        </p:nvSpPr>
        <p:spPr>
          <a:xfrm>
            <a:off x="496072" y="1578930"/>
            <a:ext cx="11199856" cy="47062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en-US" altLang="zh-CN" dirty="0">
                <a:latin typeface="Tahoma" panose="020B0604030504040204" pitchFamily="34" charset="0"/>
                <a:ea typeface="Tahoma" panose="020B0604030504040204" pitchFamily="34" charset="0"/>
                <a:cs typeface="Tahoma" panose="020B0604030504040204" pitchFamily="34" charset="0"/>
              </a:rPr>
              <a:t> </a:t>
            </a:r>
            <a:r>
              <a:rPr lang="en-US" altLang="zh-CN" sz="3200" dirty="0">
                <a:latin typeface="Tahoma" panose="020B0604030504040204" pitchFamily="34" charset="0"/>
                <a:ea typeface="Tahoma" panose="020B0604030504040204" pitchFamily="34" charset="0"/>
                <a:cs typeface="Tahoma" panose="020B0604030504040204" pitchFamily="34" charset="0"/>
              </a:rPr>
              <a:t>A novel compiler and architecture co-design enabling a </a:t>
            </a:r>
            <a:r>
              <a:rPr lang="en-US" altLang="zh-CN" sz="3200" dirty="0">
                <a:solidFill>
                  <a:srgbClr val="FF0000"/>
                </a:solidFill>
                <a:latin typeface="Tahoma" panose="020B0604030504040204" pitchFamily="34" charset="0"/>
                <a:ea typeface="Tahoma" panose="020B0604030504040204" pitchFamily="34" charset="0"/>
                <a:cs typeface="Tahoma" panose="020B0604030504040204" pitchFamily="34" charset="0"/>
              </a:rPr>
              <a:t>volatile cache </a:t>
            </a:r>
            <a:r>
              <a:rPr lang="en-US" altLang="zh-CN" sz="3200" dirty="0">
                <a:latin typeface="Tahoma" panose="020B0604030504040204" pitchFamily="34" charset="0"/>
                <a:ea typeface="Tahoma" panose="020B0604030504040204" pitchFamily="34" charset="0"/>
                <a:cs typeface="Tahoma" panose="020B0604030504040204" pitchFamily="34" charset="0"/>
              </a:rPr>
              <a:t>for EHS </a:t>
            </a:r>
            <a:r>
              <a:rPr lang="en-US" altLang="zh-CN" sz="3200" dirty="0">
                <a:solidFill>
                  <a:srgbClr val="FF0000"/>
                </a:solidFill>
                <a:latin typeface="Tahoma" panose="020B0604030504040204" pitchFamily="34" charset="0"/>
                <a:ea typeface="Tahoma" panose="020B0604030504040204" pitchFamily="34" charset="0"/>
                <a:cs typeface="Tahoma" panose="020B0604030504040204" pitchFamily="34" charset="0"/>
              </a:rPr>
              <a:t>without expensive</a:t>
            </a:r>
            <a:r>
              <a:rPr lang="zh-CN" alt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zh-CN" sz="3200" dirty="0">
                <a:solidFill>
                  <a:srgbClr val="FF0000"/>
                </a:solidFill>
                <a:latin typeface="Tahoma" panose="020B0604030504040204" pitchFamily="34" charset="0"/>
                <a:ea typeface="Tahoma" panose="020B0604030504040204" pitchFamily="34" charset="0"/>
                <a:cs typeface="Tahoma" panose="020B0604030504040204" pitchFamily="34" charset="0"/>
              </a:rPr>
              <a:t>JIT checkpointing</a:t>
            </a:r>
            <a:r>
              <a:rPr lang="en-US" altLang="zh-CN" sz="3200" dirty="0">
                <a:latin typeface="Tahoma" panose="020B0604030504040204" pitchFamily="34" charset="0"/>
                <a:ea typeface="Tahoma" panose="020B0604030504040204" pitchFamily="34" charset="0"/>
                <a:cs typeface="Tahoma" panose="020B0604030504040204" pitchFamily="34" charset="0"/>
              </a:rPr>
              <a:t>.</a:t>
            </a:r>
          </a:p>
          <a:p>
            <a:pPr>
              <a:lnSpc>
                <a:spcPct val="150000"/>
              </a:lnSpc>
              <a:buFont typeface="Wingdings" panose="05000000000000000000" pitchFamily="2" charset="2"/>
              <a:buChar char="Ø"/>
            </a:pPr>
            <a:r>
              <a:rPr lang="en-US" altLang="zh-CN" sz="3200" dirty="0">
                <a:latin typeface="Tahoma" panose="020B0604030504040204" pitchFamily="34" charset="0"/>
                <a:ea typeface="Tahoma" panose="020B0604030504040204" pitchFamily="34" charset="0"/>
                <a:cs typeface="Tahoma" panose="020B0604030504040204" pitchFamily="34" charset="0"/>
              </a:rPr>
              <a:t> Achieve </a:t>
            </a:r>
            <a:r>
              <a:rPr lang="en-US" altLang="zh-CN" sz="32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altLang="zh-CN" sz="3200" dirty="0">
                <a:latin typeface="Tahoma" panose="020B0604030504040204" pitchFamily="34" charset="0"/>
                <a:ea typeface="Tahoma" panose="020B0604030504040204" pitchFamily="34" charset="0"/>
                <a:cs typeface="Tahoma" panose="020B0604030504040204" pitchFamily="34" charset="0"/>
              </a:rPr>
              <a:t> </a:t>
            </a:r>
            <a:r>
              <a:rPr lang="en-US" altLang="zh-CN" sz="3200" dirty="0">
                <a:solidFill>
                  <a:srgbClr val="FF0000"/>
                </a:solidFill>
                <a:latin typeface="Tahoma" panose="020B0604030504040204" pitchFamily="34" charset="0"/>
                <a:ea typeface="Tahoma" panose="020B0604030504040204" pitchFamily="34" charset="0"/>
                <a:cs typeface="Tahoma" panose="020B0604030504040204" pitchFamily="34" charset="0"/>
              </a:rPr>
              <a:t>large margin </a:t>
            </a:r>
            <a:r>
              <a:rPr lang="en-US" altLang="zh-CN" sz="3200" dirty="0">
                <a:latin typeface="Tahoma" panose="020B0604030504040204" pitchFamily="34" charset="0"/>
                <a:ea typeface="Tahoma" panose="020B0604030504040204" pitchFamily="34" charset="0"/>
                <a:cs typeface="Tahoma" panose="020B0604030504040204" pitchFamily="34" charset="0"/>
              </a:rPr>
              <a:t>of </a:t>
            </a:r>
            <a:r>
              <a:rPr lang="en-US" altLang="zh-CN" sz="3200" dirty="0">
                <a:solidFill>
                  <a:srgbClr val="FF0000"/>
                </a:solidFill>
                <a:latin typeface="Tahoma" panose="020B0604030504040204" pitchFamily="34" charset="0"/>
                <a:ea typeface="Tahoma" panose="020B0604030504040204" pitchFamily="34" charset="0"/>
                <a:cs typeface="Tahoma" panose="020B0604030504040204" pitchFamily="34" charset="0"/>
              </a:rPr>
              <a:t>speedups</a:t>
            </a:r>
            <a:r>
              <a:rPr lang="en-US" altLang="zh-CN" sz="3200" dirty="0">
                <a:latin typeface="Tahoma" panose="020B0604030504040204" pitchFamily="34" charset="0"/>
                <a:ea typeface="Tahoma" panose="020B0604030504040204" pitchFamily="34" charset="0"/>
                <a:cs typeface="Tahoma" panose="020B0604030504040204" pitchFamily="34" charset="0"/>
              </a:rPr>
              <a:t> over the state-of-art work.</a:t>
            </a:r>
            <a:endParaRPr lang="en-US" alt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id="{6F3D91F6-A537-4EFA-606C-53E373F44B55}"/>
              </a:ext>
            </a:extLst>
          </p:cNvPr>
          <p:cNvSpPr txBox="1">
            <a:spLocks/>
          </p:cNvSpPr>
          <p:nvPr/>
        </p:nvSpPr>
        <p:spPr bwMode="blackWhite">
          <a:xfrm>
            <a:off x="2084731" y="4614272"/>
            <a:ext cx="7334250" cy="1329595"/>
          </a:xfrm>
          <a:prstGeom prst="rect">
            <a:avLst/>
          </a:prstGeom>
          <a:noFill/>
          <a:ln w="38100" cap="sq">
            <a:noFill/>
            <a:miter lim="800000"/>
          </a:ln>
        </p:spPr>
        <p:txBody>
          <a:bodyPr vert="horz" wrap="square" lIns="0" tIns="0" rIns="0" bIns="0" rtlCol="0" anchor="t" anchorCtr="0">
            <a:spAutoFit/>
          </a:bodyPr>
          <a:lstStyle>
            <a:lvl1pPr algn="l" rtl="0" eaLnBrk="1" fontAlgn="base" hangingPunct="1">
              <a:lnSpc>
                <a:spcPct val="90000"/>
              </a:lnSpc>
              <a:spcBef>
                <a:spcPct val="0"/>
              </a:spcBef>
              <a:spcAft>
                <a:spcPct val="0"/>
              </a:spcAft>
              <a:defRPr sz="3600" b="1" i="1" kern="1200" cap="none" spc="0">
                <a:solidFill>
                  <a:schemeClr val="tx2"/>
                </a:solidFill>
                <a:latin typeface="Acumin Pro ExtraCondensed" panose="020B0508020202020204" pitchFamily="34" charset="77"/>
                <a:ea typeface="+mj-ea"/>
                <a:cs typeface="+mj-cs"/>
              </a:defRPr>
            </a:lvl1pPr>
            <a:lvl2pPr algn="ctr" rtl="0" eaLnBrk="1" fontAlgn="base" hangingPunct="1">
              <a:lnSpc>
                <a:spcPct val="90000"/>
              </a:lnSpc>
              <a:spcBef>
                <a:spcPct val="0"/>
              </a:spcBef>
              <a:spcAft>
                <a:spcPct val="0"/>
              </a:spcAft>
              <a:defRPr sz="2600">
                <a:solidFill>
                  <a:srgbClr val="262626"/>
                </a:solidFill>
                <a:latin typeface="Acumin Pro ExtraCondensed Smbd" panose="020B0508020202020204" pitchFamily="34" charset="77"/>
              </a:defRPr>
            </a:lvl2pPr>
            <a:lvl3pPr algn="ctr" rtl="0" eaLnBrk="1" fontAlgn="base" hangingPunct="1">
              <a:lnSpc>
                <a:spcPct val="90000"/>
              </a:lnSpc>
              <a:spcBef>
                <a:spcPct val="0"/>
              </a:spcBef>
              <a:spcAft>
                <a:spcPct val="0"/>
              </a:spcAft>
              <a:defRPr sz="2600">
                <a:solidFill>
                  <a:srgbClr val="262626"/>
                </a:solidFill>
                <a:latin typeface="Acumin Pro ExtraCondensed Smbd" panose="020B0508020202020204" pitchFamily="34" charset="77"/>
              </a:defRPr>
            </a:lvl3pPr>
            <a:lvl4pPr algn="ctr" rtl="0" eaLnBrk="1" fontAlgn="base" hangingPunct="1">
              <a:lnSpc>
                <a:spcPct val="90000"/>
              </a:lnSpc>
              <a:spcBef>
                <a:spcPct val="0"/>
              </a:spcBef>
              <a:spcAft>
                <a:spcPct val="0"/>
              </a:spcAft>
              <a:defRPr sz="2600">
                <a:solidFill>
                  <a:srgbClr val="262626"/>
                </a:solidFill>
                <a:latin typeface="Acumin Pro ExtraCondensed Smbd" panose="020B0508020202020204" pitchFamily="34" charset="77"/>
              </a:defRPr>
            </a:lvl4pPr>
            <a:lvl5pPr algn="ctr" rtl="0" eaLnBrk="1" fontAlgn="base" hangingPunct="1">
              <a:lnSpc>
                <a:spcPct val="90000"/>
              </a:lnSpc>
              <a:spcBef>
                <a:spcPct val="0"/>
              </a:spcBef>
              <a:spcAft>
                <a:spcPct val="0"/>
              </a:spcAft>
              <a:defRPr sz="2600">
                <a:solidFill>
                  <a:srgbClr val="262626"/>
                </a:solidFill>
                <a:latin typeface="Acumin Pro ExtraCondensed Smbd" panose="020B0508020202020204" pitchFamily="34" charset="77"/>
              </a:defRPr>
            </a:lvl5pPr>
            <a:lvl6pPr marL="457200" algn="ctr" rtl="0" eaLnBrk="1" fontAlgn="base" hangingPunct="1">
              <a:lnSpc>
                <a:spcPct val="90000"/>
              </a:lnSpc>
              <a:spcBef>
                <a:spcPct val="0"/>
              </a:spcBef>
              <a:spcAft>
                <a:spcPct val="0"/>
              </a:spcAft>
              <a:defRPr sz="2600">
                <a:solidFill>
                  <a:srgbClr val="262626"/>
                </a:solidFill>
                <a:latin typeface="Acumin Pro ExtraCondensed Smbd" panose="020B0508020202020204" pitchFamily="34" charset="77"/>
              </a:defRPr>
            </a:lvl6pPr>
            <a:lvl7pPr marL="914400" algn="ctr" rtl="0" eaLnBrk="1" fontAlgn="base" hangingPunct="1">
              <a:lnSpc>
                <a:spcPct val="90000"/>
              </a:lnSpc>
              <a:spcBef>
                <a:spcPct val="0"/>
              </a:spcBef>
              <a:spcAft>
                <a:spcPct val="0"/>
              </a:spcAft>
              <a:defRPr sz="2600">
                <a:solidFill>
                  <a:srgbClr val="262626"/>
                </a:solidFill>
                <a:latin typeface="Acumin Pro ExtraCondensed Smbd" panose="020B0508020202020204" pitchFamily="34" charset="77"/>
              </a:defRPr>
            </a:lvl7pPr>
            <a:lvl8pPr marL="1371600" algn="ctr" rtl="0" eaLnBrk="1" fontAlgn="base" hangingPunct="1">
              <a:lnSpc>
                <a:spcPct val="90000"/>
              </a:lnSpc>
              <a:spcBef>
                <a:spcPct val="0"/>
              </a:spcBef>
              <a:spcAft>
                <a:spcPct val="0"/>
              </a:spcAft>
              <a:defRPr sz="2600">
                <a:solidFill>
                  <a:srgbClr val="262626"/>
                </a:solidFill>
                <a:latin typeface="Acumin Pro ExtraCondensed Smbd" panose="020B0508020202020204" pitchFamily="34" charset="77"/>
              </a:defRPr>
            </a:lvl8pPr>
            <a:lvl9pPr marL="1828800" algn="ctr" rtl="0" eaLnBrk="1" fontAlgn="base" hangingPunct="1">
              <a:lnSpc>
                <a:spcPct val="90000"/>
              </a:lnSpc>
              <a:spcBef>
                <a:spcPct val="0"/>
              </a:spcBef>
              <a:spcAft>
                <a:spcPct val="0"/>
              </a:spcAft>
              <a:defRPr sz="2600">
                <a:solidFill>
                  <a:srgbClr val="262626"/>
                </a:solidFill>
                <a:latin typeface="Acumin Pro ExtraCondensed Smbd" panose="020B0508020202020204" pitchFamily="34" charset="77"/>
              </a:defRPr>
            </a:lvl9pPr>
          </a:lstStyle>
          <a:p>
            <a:pPr algn="ctr" defTabSz="914400" fontAlgn="auto">
              <a:spcAft>
                <a:spcPts val="0"/>
              </a:spcAft>
              <a:defRPr/>
            </a:pPr>
            <a:r>
              <a:rPr lang="en-US" sz="4800" dirty="0">
                <a:solidFill>
                  <a:srgbClr val="2F2FD7"/>
                </a:solidFill>
                <a:latin typeface="Tahoma" panose="020B0604030504040204" pitchFamily="34" charset="0"/>
                <a:ea typeface="Tahoma" panose="020B0604030504040204" pitchFamily="34" charset="0"/>
                <a:cs typeface="Tahoma" panose="020B0604030504040204" pitchFamily="34" charset="0"/>
              </a:rPr>
              <a:t>Thank You</a:t>
            </a:r>
            <a:br>
              <a:rPr lang="en-US" sz="4800" dirty="0">
                <a:solidFill>
                  <a:srgbClr val="2F2FD7"/>
                </a:solidFill>
                <a:latin typeface="Tahoma" panose="020B0604030504040204" pitchFamily="34" charset="0"/>
                <a:ea typeface="Tahoma" panose="020B0604030504040204" pitchFamily="34" charset="0"/>
                <a:cs typeface="Tahoma" panose="020B0604030504040204" pitchFamily="34" charset="0"/>
              </a:rPr>
            </a:br>
            <a:r>
              <a:rPr lang="en-US" sz="4800" dirty="0">
                <a:solidFill>
                  <a:srgbClr val="2F2FD7"/>
                </a:solidFill>
                <a:latin typeface="Tahoma" panose="020B0604030504040204" pitchFamily="34" charset="0"/>
                <a:ea typeface="Tahoma" panose="020B0604030504040204" pitchFamily="34" charset="0"/>
                <a:cs typeface="Tahoma" panose="020B0604030504040204" pitchFamily="34" charset="0"/>
              </a:rPr>
              <a:t>Q&amp;A</a:t>
            </a:r>
          </a:p>
        </p:txBody>
      </p:sp>
      <p:sp>
        <p:nvSpPr>
          <p:cNvPr id="4" name="文本框 3">
            <a:extLst>
              <a:ext uri="{FF2B5EF4-FFF2-40B4-BE49-F238E27FC236}">
                <a16:creationId xmlns:a16="http://schemas.microsoft.com/office/drawing/2014/main" id="{304B9179-E1BF-CFC5-85E8-F780F1EB5440}"/>
              </a:ext>
            </a:extLst>
          </p:cNvPr>
          <p:cNvSpPr txBox="1"/>
          <p:nvPr/>
        </p:nvSpPr>
        <p:spPr>
          <a:xfrm>
            <a:off x="4419601" y="914422"/>
            <a:ext cx="6096000" cy="646331"/>
          </a:xfrm>
          <a:prstGeom prst="rect">
            <a:avLst/>
          </a:prstGeom>
          <a:noFill/>
        </p:spPr>
        <p:txBody>
          <a:bodyPr wrap="square">
            <a:spAutoFit/>
          </a:bodyPr>
          <a:lstStyle/>
          <a:p>
            <a:r>
              <a:rPr lang="en-US" altLang="zh-CN" sz="3600" dirty="0" err="1">
                <a:latin typeface="Tahoma" panose="020B0604030504040204" pitchFamily="34" charset="0"/>
                <a:ea typeface="Tahoma" panose="020B0604030504040204" pitchFamily="34" charset="0"/>
                <a:cs typeface="Tahoma" panose="020B0604030504040204" pitchFamily="34" charset="0"/>
              </a:rPr>
              <a:t>SweepCache</a:t>
            </a:r>
            <a:endParaRPr lang="zh-CN" altLang="en-US" sz="3600" dirty="0">
              <a:latin typeface="Tahoma" panose="020B0604030504040204" pitchFamily="34" charset="0"/>
              <a:cs typeface="Tahoma" panose="020B0604030504040204" pitchFamily="34" charset="0"/>
            </a:endParaRPr>
          </a:p>
        </p:txBody>
      </p:sp>
      <p:pic>
        <p:nvPicPr>
          <p:cNvPr id="9" name="图片 8" descr="图片包含 鸟, 游戏机, 鹦鹉&#10;&#10;描述已自动生成">
            <a:extLst>
              <a:ext uri="{FF2B5EF4-FFF2-40B4-BE49-F238E27FC236}">
                <a16:creationId xmlns:a16="http://schemas.microsoft.com/office/drawing/2014/main" id="{90D9D8E2-67AC-46A2-5176-C1B66F64A575}"/>
              </a:ext>
            </a:extLst>
          </p:cNvPr>
          <p:cNvPicPr>
            <a:picLocks noChangeAspect="1"/>
          </p:cNvPicPr>
          <p:nvPr/>
        </p:nvPicPr>
        <p:blipFill>
          <a:blip r:embed="rId2"/>
          <a:stretch>
            <a:fillRect/>
          </a:stretch>
        </p:blipFill>
        <p:spPr>
          <a:xfrm>
            <a:off x="3779520" y="953083"/>
            <a:ext cx="720677" cy="707863"/>
          </a:xfrm>
          <a:prstGeom prst="rect">
            <a:avLst/>
          </a:prstGeom>
        </p:spPr>
      </p:pic>
    </p:spTree>
    <p:extLst>
      <p:ext uri="{BB962C8B-B14F-4D97-AF65-F5344CB8AC3E}">
        <p14:creationId xmlns:p14="http://schemas.microsoft.com/office/powerpoint/2010/main" val="179450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0" y="0"/>
            <a:ext cx="7608490" cy="752822"/>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Energy Harvesting Systems (EHS)</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33792"/>
            <a:ext cx="9144000" cy="5303520"/>
          </a:xfrm>
          <a:prstGeom prst="rect">
            <a:avLst/>
          </a:prstGeom>
        </p:spPr>
      </p:pic>
      <p:sp>
        <p:nvSpPr>
          <p:cNvPr id="10" name="TextBox 9"/>
          <p:cNvSpPr txBox="1"/>
          <p:nvPr/>
        </p:nvSpPr>
        <p:spPr>
          <a:xfrm>
            <a:off x="2028056" y="1452893"/>
            <a:ext cx="2952328" cy="2862322"/>
          </a:xfrm>
          <a:prstGeom prst="rect">
            <a:avLst/>
          </a:prstGeom>
          <a:noFill/>
        </p:spPr>
        <p:txBody>
          <a:bodyPr wrap="square" rtlCol="0">
            <a:spAutoFit/>
          </a:bodyPr>
          <a:lstStyle/>
          <a:p>
            <a:pPr algn="ctr"/>
            <a:r>
              <a:rPr 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WiFi</a:t>
            </a:r>
            <a:endPar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endPar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RF</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976" y="793466"/>
            <a:ext cx="1490922" cy="1318854"/>
          </a:xfrm>
          <a:prstGeom prst="rect">
            <a:avLst/>
          </a:prstGeom>
        </p:spPr>
      </p:pic>
      <p:sp>
        <p:nvSpPr>
          <p:cNvPr id="15" name="TextBox 14"/>
          <p:cNvSpPr txBox="1"/>
          <p:nvPr/>
        </p:nvSpPr>
        <p:spPr>
          <a:xfrm>
            <a:off x="6275512" y="1971787"/>
            <a:ext cx="2376264" cy="1015663"/>
          </a:xfrm>
          <a:prstGeom prst="rect">
            <a:avLst/>
          </a:prstGeom>
          <a:noFill/>
        </p:spPr>
        <p:txBody>
          <a:bodyPr wrap="square" rtlCol="0">
            <a:spAutoFit/>
          </a:bodyPr>
          <a:lstStyle/>
          <a:p>
            <a: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Solar</a:t>
            </a:r>
          </a:p>
        </p:txBody>
      </p:sp>
      <p:sp>
        <p:nvSpPr>
          <p:cNvPr id="3" name="Footer Placeholder 2">
            <a:extLst>
              <a:ext uri="{FF2B5EF4-FFF2-40B4-BE49-F238E27FC236}">
                <a16:creationId xmlns:a16="http://schemas.microsoft.com/office/drawing/2014/main" id="{231CBCAD-16CD-2A42-A5BC-B2598CA6346B}"/>
              </a:ext>
            </a:extLst>
          </p:cNvPr>
          <p:cNvSpPr>
            <a:spLocks noGrp="1"/>
          </p:cNvSpPr>
          <p:nvPr>
            <p:ph type="ftr" sz="quarter" idx="11"/>
          </p:nvPr>
        </p:nvSpPr>
        <p:spPr/>
        <p:txBody>
          <a:bodyPr/>
          <a:lstStyle/>
          <a:p>
            <a:r>
              <a:rPr lang="en-US" dirty="0"/>
              <a:t>56th IEEE/ACM International Symposium on Microarchitecture</a:t>
            </a:r>
          </a:p>
        </p:txBody>
      </p:sp>
      <p:sp>
        <p:nvSpPr>
          <p:cNvPr id="5" name="Slide Number Placeholder 4">
            <a:extLst>
              <a:ext uri="{FF2B5EF4-FFF2-40B4-BE49-F238E27FC236}">
                <a16:creationId xmlns:a16="http://schemas.microsoft.com/office/drawing/2014/main" id="{ACD0DE38-0D67-8F43-8392-18C6DAAC2120}"/>
              </a:ext>
            </a:extLst>
          </p:cNvPr>
          <p:cNvSpPr>
            <a:spLocks noGrp="1"/>
          </p:cNvSpPr>
          <p:nvPr>
            <p:ph type="sldNum" sz="quarter" idx="12"/>
          </p:nvPr>
        </p:nvSpPr>
        <p:spPr/>
        <p:txBody>
          <a:bodyPr/>
          <a:lstStyle/>
          <a:p>
            <a:fld id="{BEF5F9A7-FFD9-4159-A58F-AE73538ED447}" type="slidenum">
              <a:rPr lang="en-US" smtClean="0"/>
              <a:t>3</a:t>
            </a:fld>
            <a:endParaRPr lang="en-US"/>
          </a:p>
        </p:txBody>
      </p:sp>
    </p:spTree>
    <p:extLst>
      <p:ext uri="{BB962C8B-B14F-4D97-AF65-F5344CB8AC3E}">
        <p14:creationId xmlns:p14="http://schemas.microsoft.com/office/powerpoint/2010/main" val="366545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4A6EECDD-3F22-A345-BB96-21F4BB54BA70}"/>
              </a:ext>
            </a:extLst>
          </p:cNvPr>
          <p:cNvSpPr txBox="1">
            <a:spLocks/>
          </p:cNvSpPr>
          <p:nvPr/>
        </p:nvSpPr>
        <p:spPr>
          <a:xfrm>
            <a:off x="0" y="0"/>
            <a:ext cx="9134412" cy="581224"/>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Unreliability of Ambient Energy Sources</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pic>
        <p:nvPicPr>
          <p:cNvPr id="2" name="Picture 1">
            <a:extLst>
              <a:ext uri="{FF2B5EF4-FFF2-40B4-BE49-F238E27FC236}">
                <a16:creationId xmlns:a16="http://schemas.microsoft.com/office/drawing/2014/main" id="{962F7D02-D078-254F-B926-0539125D0DBA}"/>
              </a:ext>
            </a:extLst>
          </p:cNvPr>
          <p:cNvPicPr>
            <a:picLocks noChangeAspect="1"/>
          </p:cNvPicPr>
          <p:nvPr/>
        </p:nvPicPr>
        <p:blipFill>
          <a:blip r:embed="rId3"/>
          <a:stretch>
            <a:fillRect/>
          </a:stretch>
        </p:blipFill>
        <p:spPr>
          <a:xfrm>
            <a:off x="1534767" y="2233591"/>
            <a:ext cx="4330700" cy="2857500"/>
          </a:xfrm>
          <a:prstGeom prst="rect">
            <a:avLst/>
          </a:prstGeom>
        </p:spPr>
      </p:pic>
      <p:pic>
        <p:nvPicPr>
          <p:cNvPr id="3" name="Picture 2">
            <a:extLst>
              <a:ext uri="{FF2B5EF4-FFF2-40B4-BE49-F238E27FC236}">
                <a16:creationId xmlns:a16="http://schemas.microsoft.com/office/drawing/2014/main" id="{CE3D5A83-B8F3-4041-9051-5F0652053D66}"/>
              </a:ext>
            </a:extLst>
          </p:cNvPr>
          <p:cNvPicPr>
            <a:picLocks noChangeAspect="1"/>
          </p:cNvPicPr>
          <p:nvPr/>
        </p:nvPicPr>
        <p:blipFill>
          <a:blip r:embed="rId4"/>
          <a:stretch>
            <a:fillRect/>
          </a:stretch>
        </p:blipFill>
        <p:spPr>
          <a:xfrm>
            <a:off x="6477000" y="2233591"/>
            <a:ext cx="4267200" cy="2895600"/>
          </a:xfrm>
          <a:prstGeom prst="rect">
            <a:avLst/>
          </a:prstGeom>
        </p:spPr>
      </p:pic>
      <p:sp>
        <p:nvSpPr>
          <p:cNvPr id="4" name="TextBox 3">
            <a:extLst>
              <a:ext uri="{FF2B5EF4-FFF2-40B4-BE49-F238E27FC236}">
                <a16:creationId xmlns:a16="http://schemas.microsoft.com/office/drawing/2014/main" id="{5254A172-09C6-5D4A-A4D6-8880E02D0253}"/>
              </a:ext>
            </a:extLst>
          </p:cNvPr>
          <p:cNvSpPr txBox="1"/>
          <p:nvPr/>
        </p:nvSpPr>
        <p:spPr>
          <a:xfrm>
            <a:off x="2130697" y="5272817"/>
            <a:ext cx="3828292"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 Time (s) (Sample time: 0.33us)</a:t>
            </a:r>
          </a:p>
        </p:txBody>
      </p:sp>
      <p:sp>
        <p:nvSpPr>
          <p:cNvPr id="10" name="TextBox 9">
            <a:extLst>
              <a:ext uri="{FF2B5EF4-FFF2-40B4-BE49-F238E27FC236}">
                <a16:creationId xmlns:a16="http://schemas.microsoft.com/office/drawing/2014/main" id="{9C5B9692-6C7C-6D42-A87E-916ACF03EB0E}"/>
              </a:ext>
            </a:extLst>
          </p:cNvPr>
          <p:cNvSpPr txBox="1"/>
          <p:nvPr/>
        </p:nvSpPr>
        <p:spPr>
          <a:xfrm>
            <a:off x="6917838" y="5254657"/>
            <a:ext cx="3834704"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(b). Time (s) (Sample time: 0.33us)</a:t>
            </a:r>
          </a:p>
        </p:txBody>
      </p:sp>
      <p:sp>
        <p:nvSpPr>
          <p:cNvPr id="11" name="Rectangle 10">
            <a:extLst>
              <a:ext uri="{FF2B5EF4-FFF2-40B4-BE49-F238E27FC236}">
                <a16:creationId xmlns:a16="http://schemas.microsoft.com/office/drawing/2014/main" id="{DC289E6D-1622-9548-B9F2-9ED02ACFFDBD}"/>
              </a:ext>
            </a:extLst>
          </p:cNvPr>
          <p:cNvSpPr/>
          <p:nvPr/>
        </p:nvSpPr>
        <p:spPr>
          <a:xfrm>
            <a:off x="9235425" y="5874922"/>
            <a:ext cx="1833066" cy="369332"/>
          </a:xfrm>
          <a:prstGeom prst="rect">
            <a:avLst/>
          </a:prstGeom>
        </p:spPr>
        <p:txBody>
          <a:bodyPr wrap="none">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[Ma,HPCA’2015]</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2" name="Footer Placeholder 11">
            <a:extLst>
              <a:ext uri="{FF2B5EF4-FFF2-40B4-BE49-F238E27FC236}">
                <a16:creationId xmlns:a16="http://schemas.microsoft.com/office/drawing/2014/main" id="{FB20C9FB-A8E6-1949-9C2C-D9635C65ECFE}"/>
              </a:ext>
            </a:extLst>
          </p:cNvPr>
          <p:cNvSpPr>
            <a:spLocks noGrp="1"/>
          </p:cNvSpPr>
          <p:nvPr>
            <p:ph type="ftr" sz="quarter" idx="11"/>
          </p:nvPr>
        </p:nvSpPr>
        <p:spPr/>
        <p:txBody>
          <a:bodyPr/>
          <a:lstStyle/>
          <a:p>
            <a:r>
              <a:rPr lang="en-US" dirty="0"/>
              <a:t>56th IEEE/ACM International Symposium on Microarchitecture</a:t>
            </a:r>
          </a:p>
        </p:txBody>
      </p:sp>
      <p:sp>
        <p:nvSpPr>
          <p:cNvPr id="13" name="Slide Number Placeholder 12">
            <a:extLst>
              <a:ext uri="{FF2B5EF4-FFF2-40B4-BE49-F238E27FC236}">
                <a16:creationId xmlns:a16="http://schemas.microsoft.com/office/drawing/2014/main" id="{89C0990D-4A09-FA4B-8CE3-7A8EA13AB2EC}"/>
              </a:ext>
            </a:extLst>
          </p:cNvPr>
          <p:cNvSpPr>
            <a:spLocks noGrp="1"/>
          </p:cNvSpPr>
          <p:nvPr>
            <p:ph type="sldNum" sz="quarter" idx="12"/>
          </p:nvPr>
        </p:nvSpPr>
        <p:spPr/>
        <p:txBody>
          <a:bodyPr/>
          <a:lstStyle/>
          <a:p>
            <a:fld id="{BEF5F9A7-FFD9-4159-A58F-AE73538ED447}" type="slidenum">
              <a:rPr lang="en-US" smtClean="0"/>
              <a:t>4</a:t>
            </a:fld>
            <a:endParaRPr lang="en-US" dirty="0"/>
          </a:p>
        </p:txBody>
      </p:sp>
      <p:sp>
        <p:nvSpPr>
          <p:cNvPr id="5" name="文本框 4">
            <a:extLst>
              <a:ext uri="{FF2B5EF4-FFF2-40B4-BE49-F238E27FC236}">
                <a16:creationId xmlns:a16="http://schemas.microsoft.com/office/drawing/2014/main" id="{2C875CB5-CB96-3487-2017-1F1ADA207C40}"/>
              </a:ext>
            </a:extLst>
          </p:cNvPr>
          <p:cNvSpPr txBox="1"/>
          <p:nvPr/>
        </p:nvSpPr>
        <p:spPr>
          <a:xfrm>
            <a:off x="3761127" y="1160866"/>
            <a:ext cx="7592673" cy="646331"/>
          </a:xfrm>
          <a:prstGeom prst="rect">
            <a:avLst/>
          </a:prstGeom>
          <a:noFill/>
        </p:spPr>
        <p:txBody>
          <a:bodyPr wrap="square" rtlCol="0">
            <a:spAutoFit/>
          </a:bodyPr>
          <a:lstStyle/>
          <a:p>
            <a:r>
              <a:rPr lang="en-US" altLang="zh-CN" sz="3600" dirty="0">
                <a:solidFill>
                  <a:srgbClr val="FF0000"/>
                </a:solidFill>
                <a:latin typeface="Tahoma" panose="020B0604030504040204" pitchFamily="34" charset="0"/>
                <a:ea typeface="Tahoma" panose="020B0604030504040204" pitchFamily="34" charset="0"/>
                <a:cs typeface="Tahoma" panose="020B0604030504040204" pitchFamily="34" charset="0"/>
              </a:rPr>
              <a:t>Frequent power outages</a:t>
            </a:r>
            <a:endParaRPr lang="zh-CN" altLang="en-US" sz="3600"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393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a:extLst>
              <a:ext uri="{FF2B5EF4-FFF2-40B4-BE49-F238E27FC236}">
                <a16:creationId xmlns:a16="http://schemas.microsoft.com/office/drawing/2014/main" id="{4FEC3BE4-C6B0-8E43-B4C2-26BC8D1B219C}"/>
              </a:ext>
            </a:extLst>
          </p:cNvPr>
          <p:cNvCxnSpPr>
            <a:cxnSpLocks/>
          </p:cNvCxnSpPr>
          <p:nvPr/>
        </p:nvCxnSpPr>
        <p:spPr>
          <a:xfrm flipV="1">
            <a:off x="1844040" y="3431044"/>
            <a:ext cx="8625840" cy="58058"/>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22E3089-079F-FA4C-A493-4AB3669F647C}"/>
              </a:ext>
            </a:extLst>
          </p:cNvPr>
          <p:cNvSpPr txBox="1"/>
          <p:nvPr/>
        </p:nvSpPr>
        <p:spPr>
          <a:xfrm>
            <a:off x="3501424" y="4020248"/>
            <a:ext cx="5724875" cy="553998"/>
          </a:xfrm>
          <a:prstGeom prst="rect">
            <a:avLst/>
          </a:prstGeom>
          <a:noFill/>
        </p:spPr>
        <p:txBody>
          <a:bodyPr wrap="square" rtlCol="0">
            <a:spAutoFit/>
          </a:bodyPr>
          <a:lstStyle/>
          <a:p>
            <a:r>
              <a:rPr lang="en-US" sz="3000" dirty="0">
                <a:latin typeface="Tahoma" panose="020B0604030504040204" pitchFamily="34" charset="0"/>
                <a:ea typeface="Tahoma" panose="020B0604030504040204" pitchFamily="34" charset="0"/>
                <a:cs typeface="Tahoma" panose="020B0604030504040204" pitchFamily="34" charset="0"/>
              </a:rPr>
              <a:t>Timeline of program execution</a:t>
            </a:r>
          </a:p>
        </p:txBody>
      </p:sp>
      <p:sp>
        <p:nvSpPr>
          <p:cNvPr id="39" name="Curved Right Arrow 38">
            <a:extLst>
              <a:ext uri="{FF2B5EF4-FFF2-40B4-BE49-F238E27FC236}">
                <a16:creationId xmlns:a16="http://schemas.microsoft.com/office/drawing/2014/main" id="{FAB1F1F5-050D-CF45-93E2-E65AEFB12E47}"/>
              </a:ext>
            </a:extLst>
          </p:cNvPr>
          <p:cNvSpPr/>
          <p:nvPr/>
        </p:nvSpPr>
        <p:spPr>
          <a:xfrm rot="5400000">
            <a:off x="3332170" y="1074282"/>
            <a:ext cx="692681" cy="3882302"/>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41">
            <a:extLst>
              <a:ext uri="{FF2B5EF4-FFF2-40B4-BE49-F238E27FC236}">
                <a16:creationId xmlns:a16="http://schemas.microsoft.com/office/drawing/2014/main" id="{CDBE2A6B-EEB1-B24A-B659-5AD2D1257325}"/>
              </a:ext>
            </a:extLst>
          </p:cNvPr>
          <p:cNvSpPr txBox="1"/>
          <p:nvPr/>
        </p:nvSpPr>
        <p:spPr>
          <a:xfrm>
            <a:off x="4940847" y="1457907"/>
            <a:ext cx="2176981" cy="1061829"/>
          </a:xfrm>
          <a:prstGeom prst="rect">
            <a:avLst/>
          </a:prstGeom>
          <a:noFill/>
        </p:spPr>
        <p:txBody>
          <a:bodyPr wrap="square" rtlCol="0">
            <a:spAutoFit/>
          </a:bodyPr>
          <a:lstStyle/>
          <a:p>
            <a:r>
              <a:rPr lang="en-US" altLang="zh-CN" sz="2700" b="1" dirty="0">
                <a:latin typeface="Tahoma" panose="020B0604030504040204" pitchFamily="34" charset="0"/>
                <a:ea typeface="Tahoma" panose="020B0604030504040204" pitchFamily="34" charset="0"/>
                <a:cs typeface="Tahoma" panose="020B0604030504040204" pitchFamily="34" charset="0"/>
              </a:rPr>
              <a:t>Stagnation</a:t>
            </a:r>
          </a:p>
          <a:p>
            <a:r>
              <a:rPr lang="en-US" altLang="zh-CN" sz="3600" b="1" dirty="0">
                <a:latin typeface="Tahoma" panose="020B0604030504040204" pitchFamily="34" charset="0"/>
                <a:ea typeface="Tahoma" panose="020B0604030504040204" pitchFamily="34" charset="0"/>
                <a:cs typeface="Tahoma" panose="020B0604030504040204" pitchFamily="34" charset="0"/>
              </a:rPr>
              <a:t>     ∞</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pic>
        <p:nvPicPr>
          <p:cNvPr id="47" name="Picture 2" descr="Image result for power outage">
            <a:extLst>
              <a:ext uri="{FF2B5EF4-FFF2-40B4-BE49-F238E27FC236}">
                <a16:creationId xmlns:a16="http://schemas.microsoft.com/office/drawing/2014/main" id="{4EDACA94-FC75-554E-B5E1-BED1B8AC0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512" y="3360394"/>
            <a:ext cx="602509" cy="54093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Curved Right Arrow 11">
            <a:extLst>
              <a:ext uri="{FF2B5EF4-FFF2-40B4-BE49-F238E27FC236}">
                <a16:creationId xmlns:a16="http://schemas.microsoft.com/office/drawing/2014/main" id="{093CED68-D682-874D-89D2-CFB61D69AE4C}"/>
              </a:ext>
            </a:extLst>
          </p:cNvPr>
          <p:cNvSpPr/>
          <p:nvPr/>
        </p:nvSpPr>
        <p:spPr>
          <a:xfrm rot="5400000">
            <a:off x="4998178" y="-830120"/>
            <a:ext cx="897018" cy="7559223"/>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2" descr="Image result for power outage">
            <a:extLst>
              <a:ext uri="{FF2B5EF4-FFF2-40B4-BE49-F238E27FC236}">
                <a16:creationId xmlns:a16="http://schemas.microsoft.com/office/drawing/2014/main" id="{4346E5E9-33A1-BD4F-A58A-47B190986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803" y="5504648"/>
            <a:ext cx="602509" cy="54093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FAE5AB4C-5288-3B47-A633-57FC30686D0D}"/>
              </a:ext>
            </a:extLst>
          </p:cNvPr>
          <p:cNvSpPr txBox="1"/>
          <p:nvPr/>
        </p:nvSpPr>
        <p:spPr>
          <a:xfrm>
            <a:off x="2930005" y="5504648"/>
            <a:ext cx="5433090" cy="400110"/>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Power failure on which </a:t>
            </a:r>
            <a:r>
              <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rPr>
              <a:t>all volatile data is lost</a:t>
            </a:r>
            <a:endParaRPr lang="en-US"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标题 1">
            <a:extLst>
              <a:ext uri="{FF2B5EF4-FFF2-40B4-BE49-F238E27FC236}">
                <a16:creationId xmlns:a16="http://schemas.microsoft.com/office/drawing/2014/main" id="{D41034D3-B5E1-6541-A7B3-ED8284AD07DD}"/>
              </a:ext>
            </a:extLst>
          </p:cNvPr>
          <p:cNvSpPr txBox="1">
            <a:spLocks/>
          </p:cNvSpPr>
          <p:nvPr/>
        </p:nvSpPr>
        <p:spPr>
          <a:xfrm>
            <a:off x="170120" y="84430"/>
            <a:ext cx="9226299" cy="990423"/>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Problem of Frequently Power Outages</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16" name="Footer Placeholder 11">
            <a:extLst>
              <a:ext uri="{FF2B5EF4-FFF2-40B4-BE49-F238E27FC236}">
                <a16:creationId xmlns:a16="http://schemas.microsoft.com/office/drawing/2014/main" id="{1F80FC16-93B6-B742-B150-1D2C747C6D47}"/>
              </a:ext>
            </a:extLst>
          </p:cNvPr>
          <p:cNvSpPr txBox="1">
            <a:spLocks/>
          </p:cNvSpPr>
          <p:nvPr/>
        </p:nvSpPr>
        <p:spPr>
          <a:xfrm>
            <a:off x="3779520" y="6373548"/>
            <a:ext cx="4373880" cy="420498"/>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56th IEEE/ACM International Symposium on Microarchitecture</a:t>
            </a:r>
          </a:p>
        </p:txBody>
      </p:sp>
      <p:sp>
        <p:nvSpPr>
          <p:cNvPr id="17" name="Slide Number Placeholder 12">
            <a:extLst>
              <a:ext uri="{FF2B5EF4-FFF2-40B4-BE49-F238E27FC236}">
                <a16:creationId xmlns:a16="http://schemas.microsoft.com/office/drawing/2014/main" id="{EC1F7A68-07FA-AC43-8EB2-38B995D78C3C}"/>
              </a:ext>
            </a:extLst>
          </p:cNvPr>
          <p:cNvSpPr>
            <a:spLocks noGrp="1"/>
          </p:cNvSpPr>
          <p:nvPr>
            <p:ph type="sldNum" sz="quarter" idx="12"/>
          </p:nvPr>
        </p:nvSpPr>
        <p:spPr>
          <a:xfrm>
            <a:off x="8610600" y="6428920"/>
            <a:ext cx="2743200" cy="365125"/>
          </a:xfrm>
        </p:spPr>
        <p:txBody>
          <a:bodyPr/>
          <a:lstStyle/>
          <a:p>
            <a:fld id="{BEF5F9A7-FFD9-4159-A58F-AE73538ED447}" type="slidenum">
              <a:rPr lang="en-US" smtClean="0"/>
              <a:t>5</a:t>
            </a:fld>
            <a:endParaRPr lang="en-US" dirty="0"/>
          </a:p>
        </p:txBody>
      </p:sp>
      <p:pic>
        <p:nvPicPr>
          <p:cNvPr id="4102" name="Picture 6" descr="Blackout Power outage icon symbol sticker. No Electricity Symbol 12371567  Vector Art at Vecteezy">
            <a:extLst>
              <a:ext uri="{FF2B5EF4-FFF2-40B4-BE49-F238E27FC236}">
                <a16:creationId xmlns:a16="http://schemas.microsoft.com/office/drawing/2014/main" id="{825EBA7E-D871-D628-2B9C-ED0D02FFD4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07" t="11022" r="21380" b="17443"/>
          <a:stretch/>
        </p:blipFill>
        <p:spPr bwMode="auto">
          <a:xfrm>
            <a:off x="8913450" y="133353"/>
            <a:ext cx="965938" cy="990423"/>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F0809C30-2EB2-4C97-D41D-5A3ABFB2450F}"/>
              </a:ext>
            </a:extLst>
          </p:cNvPr>
          <p:cNvPicPr>
            <a:picLocks noChangeAspect="1"/>
          </p:cNvPicPr>
          <p:nvPr/>
        </p:nvPicPr>
        <p:blipFill>
          <a:blip r:embed="rId5"/>
          <a:stretch>
            <a:fillRect/>
          </a:stretch>
        </p:blipFill>
        <p:spPr>
          <a:xfrm>
            <a:off x="1642050" y="1193774"/>
            <a:ext cx="2380652" cy="1410757"/>
          </a:xfrm>
          <a:prstGeom prst="rect">
            <a:avLst/>
          </a:prstGeom>
        </p:spPr>
      </p:pic>
    </p:spTree>
    <p:extLst>
      <p:ext uri="{BB962C8B-B14F-4D97-AF65-F5344CB8AC3E}">
        <p14:creationId xmlns:p14="http://schemas.microsoft.com/office/powerpoint/2010/main" val="23690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0" presetClass="path" presetSubtype="0" accel="50000" decel="50000" fill="hold" nodeType="withEffect">
                                  <p:stCondLst>
                                    <p:cond delay="0"/>
                                  </p:stCondLst>
                                  <p:childTnLst>
                                    <p:animMotion origin="layout" path="M 0.00638 0.00093 L 0.21432 -0.00278 " pathEditMode="relative" ptsTypes="AA">
                                      <p:cBhvr>
                                        <p:cTn id="14" dur="2000" fill="hold"/>
                                        <p:tgtEl>
                                          <p:spTgt spid="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linds(horizontal)">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right)">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47"/>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3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right)">
                                      <p:cBhvr>
                                        <p:cTn id="40" dur="500"/>
                                        <p:tgtEl>
                                          <p:spTgt spid="42"/>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animBg="1"/>
      <p:bldP spid="39" grpId="1" animBg="1"/>
      <p:bldP spid="42"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4E4957A4-A581-6DA7-CDA8-B0C604DBF820}"/>
              </a:ext>
            </a:extLst>
          </p:cNvPr>
          <p:cNvSpPr>
            <a:spLocks noGrp="1"/>
          </p:cNvSpPr>
          <p:nvPr>
            <p:ph type="ftr" sz="quarter" idx="11"/>
          </p:nvPr>
        </p:nvSpPr>
        <p:spPr/>
        <p:txBody>
          <a:bodyPr/>
          <a:lstStyle/>
          <a:p>
            <a:r>
              <a:rPr lang="en-US"/>
              <a:t>56th IEEE/ACM International Symposium on Microarchitecture</a:t>
            </a:r>
            <a:endParaRPr lang="en-US" dirty="0"/>
          </a:p>
        </p:txBody>
      </p:sp>
      <p:sp>
        <p:nvSpPr>
          <p:cNvPr id="6" name="灯片编号占位符 5">
            <a:extLst>
              <a:ext uri="{FF2B5EF4-FFF2-40B4-BE49-F238E27FC236}">
                <a16:creationId xmlns:a16="http://schemas.microsoft.com/office/drawing/2014/main" id="{267B854E-0A04-92B9-F4E8-5D05507F0CB8}"/>
              </a:ext>
            </a:extLst>
          </p:cNvPr>
          <p:cNvSpPr>
            <a:spLocks noGrp="1"/>
          </p:cNvSpPr>
          <p:nvPr>
            <p:ph type="sldNum" sz="quarter" idx="12"/>
          </p:nvPr>
        </p:nvSpPr>
        <p:spPr/>
        <p:txBody>
          <a:bodyPr/>
          <a:lstStyle/>
          <a:p>
            <a:fld id="{BEF5F9A7-FFD9-4159-A58F-AE73538ED447}" type="slidenum">
              <a:rPr lang="en-US" smtClean="0"/>
              <a:pPr/>
              <a:t>6</a:t>
            </a:fld>
            <a:endParaRPr lang="en-US"/>
          </a:p>
        </p:txBody>
      </p:sp>
      <p:sp>
        <p:nvSpPr>
          <p:cNvPr id="38" name="Title 2">
            <a:extLst>
              <a:ext uri="{FF2B5EF4-FFF2-40B4-BE49-F238E27FC236}">
                <a16:creationId xmlns:a16="http://schemas.microsoft.com/office/drawing/2014/main" id="{9D634B8C-CB6B-7A27-AB09-FDD9C0F80151}"/>
              </a:ext>
            </a:extLst>
          </p:cNvPr>
          <p:cNvSpPr>
            <a:spLocks noGrp="1"/>
          </p:cNvSpPr>
          <p:nvPr>
            <p:ph type="title"/>
          </p:nvPr>
        </p:nvSpPr>
        <p:spPr>
          <a:xfrm>
            <a:off x="180548" y="66044"/>
            <a:ext cx="8887532" cy="717953"/>
          </a:xfrm>
        </p:spPr>
        <p:txBody>
          <a:bodyPr>
            <a:noAutofit/>
          </a:bodyPr>
          <a:lstStyle/>
          <a:p>
            <a:r>
              <a:rPr lang="en-US" sz="4000" dirty="0">
                <a:solidFill>
                  <a:srgbClr val="2F2FD7"/>
                </a:solidFill>
                <a:latin typeface="Tahoma" panose="020B0604030504040204" pitchFamily="34" charset="0"/>
                <a:ea typeface="Tahoma" panose="020B0604030504040204" pitchFamily="34" charset="0"/>
                <a:cs typeface="Tahoma" panose="020B0604030504040204" pitchFamily="34" charset="0"/>
              </a:rPr>
              <a:t>Overcom</a:t>
            </a:r>
            <a:r>
              <a:rPr lang="en-US" altLang="zh-CN" sz="4000" dirty="0">
                <a:solidFill>
                  <a:srgbClr val="2F2FD7"/>
                </a:solidFill>
                <a:latin typeface="Tahoma" panose="020B0604030504040204" pitchFamily="34" charset="0"/>
                <a:ea typeface="Tahoma" panose="020B0604030504040204" pitchFamily="34" charset="0"/>
                <a:cs typeface="Tahoma" panose="020B0604030504040204" pitchFamily="34" charset="0"/>
              </a:rPr>
              <a:t>ing</a:t>
            </a:r>
            <a:r>
              <a:rPr lang="en-US" sz="4000" dirty="0">
                <a:solidFill>
                  <a:srgbClr val="2F2FD7"/>
                </a:solidFill>
                <a:latin typeface="Tahoma" panose="020B0604030504040204" pitchFamily="34" charset="0"/>
                <a:ea typeface="Tahoma" panose="020B0604030504040204" pitchFamily="34" charset="0"/>
                <a:cs typeface="Tahoma" panose="020B0604030504040204" pitchFamily="34" charset="0"/>
              </a:rPr>
              <a:t> Power Failure</a:t>
            </a:r>
          </a:p>
        </p:txBody>
      </p:sp>
      <p:sp>
        <p:nvSpPr>
          <p:cNvPr id="40" name="Sequential Access Storage 1">
            <a:extLst>
              <a:ext uri="{FF2B5EF4-FFF2-40B4-BE49-F238E27FC236}">
                <a16:creationId xmlns:a16="http://schemas.microsoft.com/office/drawing/2014/main" id="{FB07C2F9-55AA-17CE-97FD-0E149D12F16A}"/>
              </a:ext>
            </a:extLst>
          </p:cNvPr>
          <p:cNvSpPr/>
          <p:nvPr/>
        </p:nvSpPr>
        <p:spPr>
          <a:xfrm>
            <a:off x="975191" y="839003"/>
            <a:ext cx="3147119" cy="2709144"/>
          </a:xfrm>
          <a:prstGeom prst="flowChartMagneticTap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 descr="A close up of a device&#10;&#10;Description automatically generated">
            <a:extLst>
              <a:ext uri="{FF2B5EF4-FFF2-40B4-BE49-F238E27FC236}">
                <a16:creationId xmlns:a16="http://schemas.microsoft.com/office/drawing/2014/main" id="{CAE15A1F-8229-28E4-0A25-D3ECB767B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961" y="2224417"/>
            <a:ext cx="3624649" cy="3380975"/>
          </a:xfrm>
          <a:prstGeom prst="rect">
            <a:avLst/>
          </a:prstGeom>
        </p:spPr>
      </p:pic>
      <p:pic>
        <p:nvPicPr>
          <p:cNvPr id="42" name="Picture 7" descr="A close up of a device&#10;&#10;Description automatically generated">
            <a:extLst>
              <a:ext uri="{FF2B5EF4-FFF2-40B4-BE49-F238E27FC236}">
                <a16:creationId xmlns:a16="http://schemas.microsoft.com/office/drawing/2014/main" id="{D5F54D7D-CEC1-C47B-0F81-008FF3B04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8386" y="4044480"/>
            <a:ext cx="993964" cy="993964"/>
          </a:xfrm>
          <a:prstGeom prst="rect">
            <a:avLst/>
          </a:prstGeom>
        </p:spPr>
      </p:pic>
      <p:cxnSp>
        <p:nvCxnSpPr>
          <p:cNvPr id="43" name="Elbow Connector 8">
            <a:extLst>
              <a:ext uri="{FF2B5EF4-FFF2-40B4-BE49-F238E27FC236}">
                <a16:creationId xmlns:a16="http://schemas.microsoft.com/office/drawing/2014/main" id="{1C4B97CA-0997-DF14-7E95-A5EFD35DD12A}"/>
              </a:ext>
            </a:extLst>
          </p:cNvPr>
          <p:cNvCxnSpPr>
            <a:cxnSpLocks/>
            <a:stCxn id="48" idx="0"/>
            <a:endCxn id="41" idx="1"/>
          </p:cNvCxnSpPr>
          <p:nvPr/>
        </p:nvCxnSpPr>
        <p:spPr>
          <a:xfrm rot="5400000" flipH="1" flipV="1">
            <a:off x="3223771" y="3007576"/>
            <a:ext cx="222861" cy="2037520"/>
          </a:xfrm>
          <a:prstGeom prst="bentConnector2">
            <a:avLst/>
          </a:prstGeom>
        </p:spPr>
        <p:style>
          <a:lnRef idx="1">
            <a:schemeClr val="dk1"/>
          </a:lnRef>
          <a:fillRef idx="0">
            <a:schemeClr val="dk1"/>
          </a:fillRef>
          <a:effectRef idx="0">
            <a:schemeClr val="dk1"/>
          </a:effectRef>
          <a:fontRef idx="minor">
            <a:schemeClr val="tx1"/>
          </a:fontRef>
        </p:style>
      </p:cxnSp>
      <p:sp>
        <p:nvSpPr>
          <p:cNvPr id="44" name="TextBox 9">
            <a:extLst>
              <a:ext uri="{FF2B5EF4-FFF2-40B4-BE49-F238E27FC236}">
                <a16:creationId xmlns:a16="http://schemas.microsoft.com/office/drawing/2014/main" id="{55744C30-B47A-D450-776D-A2677C2B9198}"/>
              </a:ext>
            </a:extLst>
          </p:cNvPr>
          <p:cNvSpPr txBox="1"/>
          <p:nvPr/>
        </p:nvSpPr>
        <p:spPr>
          <a:xfrm>
            <a:off x="1511970" y="5200742"/>
            <a:ext cx="1720343" cy="646331"/>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Non-Volatile</a:t>
            </a:r>
          </a:p>
          <a:p>
            <a:r>
              <a:rPr lang="en-US" dirty="0">
                <a:latin typeface="Tahoma" panose="020B0604030504040204" pitchFamily="34" charset="0"/>
                <a:ea typeface="Tahoma" panose="020B0604030504040204" pitchFamily="34" charset="0"/>
                <a:cs typeface="Tahoma" panose="020B0604030504040204" pitchFamily="34" charset="0"/>
              </a:rPr>
              <a:t>Memory (NVM)</a:t>
            </a:r>
          </a:p>
        </p:txBody>
      </p:sp>
      <p:sp>
        <p:nvSpPr>
          <p:cNvPr id="45" name="TextBox 10">
            <a:extLst>
              <a:ext uri="{FF2B5EF4-FFF2-40B4-BE49-F238E27FC236}">
                <a16:creationId xmlns:a16="http://schemas.microsoft.com/office/drawing/2014/main" id="{026E4A06-A5BB-923E-AEF9-22DC9528798C}"/>
              </a:ext>
            </a:extLst>
          </p:cNvPr>
          <p:cNvSpPr txBox="1"/>
          <p:nvPr/>
        </p:nvSpPr>
        <p:spPr>
          <a:xfrm>
            <a:off x="4791182" y="5651870"/>
            <a:ext cx="2805833"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Energy harvesting system</a:t>
            </a:r>
          </a:p>
        </p:txBody>
      </p:sp>
      <p:sp>
        <p:nvSpPr>
          <p:cNvPr id="46" name="TextBox 11">
            <a:extLst>
              <a:ext uri="{FF2B5EF4-FFF2-40B4-BE49-F238E27FC236}">
                <a16:creationId xmlns:a16="http://schemas.microsoft.com/office/drawing/2014/main" id="{19618A0A-7360-BE67-2891-6C97CB95C55D}"/>
              </a:ext>
            </a:extLst>
          </p:cNvPr>
          <p:cNvSpPr txBox="1"/>
          <p:nvPr/>
        </p:nvSpPr>
        <p:spPr>
          <a:xfrm>
            <a:off x="8679001" y="4959061"/>
            <a:ext cx="2032737" cy="646331"/>
          </a:xfrm>
          <a:prstGeom prst="rect">
            <a:avLst/>
          </a:prstGeom>
          <a:noFill/>
        </p:spPr>
        <p:txBody>
          <a:bodyPr wrap="non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Capacitor </a:t>
            </a:r>
          </a:p>
          <a:p>
            <a:pPr algn="ctr"/>
            <a:r>
              <a:rPr lang="en-US" dirty="0">
                <a:latin typeface="Tahoma" panose="020B0604030504040204" pitchFamily="34" charset="0"/>
                <a:ea typeface="Tahoma" panose="020B0604030504040204" pitchFamily="34" charset="0"/>
                <a:cs typeface="Tahoma" panose="020B0604030504040204" pitchFamily="34" charset="0"/>
              </a:rPr>
              <a:t>(as energy buffer)</a:t>
            </a:r>
          </a:p>
        </p:txBody>
      </p:sp>
      <p:sp>
        <p:nvSpPr>
          <p:cNvPr id="47" name="TextBox 12">
            <a:extLst>
              <a:ext uri="{FF2B5EF4-FFF2-40B4-BE49-F238E27FC236}">
                <a16:creationId xmlns:a16="http://schemas.microsoft.com/office/drawing/2014/main" id="{C0CFC0FC-DFDB-1A40-2287-F9F2890E2406}"/>
              </a:ext>
            </a:extLst>
          </p:cNvPr>
          <p:cNvSpPr txBox="1"/>
          <p:nvPr/>
        </p:nvSpPr>
        <p:spPr>
          <a:xfrm>
            <a:off x="8899425" y="2489107"/>
            <a:ext cx="1794530"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Ambient energy</a:t>
            </a:r>
          </a:p>
        </p:txBody>
      </p:sp>
      <p:pic>
        <p:nvPicPr>
          <p:cNvPr id="48" name="Picture 13" descr="A picture containing electronics&#10;&#10;Description automatically generated">
            <a:extLst>
              <a:ext uri="{FF2B5EF4-FFF2-40B4-BE49-F238E27FC236}">
                <a16:creationId xmlns:a16="http://schemas.microsoft.com/office/drawing/2014/main" id="{5BE7B5BC-7D1D-1A73-3D69-70E7C78B0DCF}"/>
              </a:ext>
            </a:extLst>
          </p:cNvPr>
          <p:cNvPicPr>
            <a:picLocks noChangeAspect="1"/>
          </p:cNvPicPr>
          <p:nvPr/>
        </p:nvPicPr>
        <p:blipFill>
          <a:blip r:embed="rId5"/>
          <a:stretch>
            <a:fillRect/>
          </a:stretch>
        </p:blipFill>
        <p:spPr>
          <a:xfrm>
            <a:off x="1456269" y="4137766"/>
            <a:ext cx="1720343" cy="1064569"/>
          </a:xfrm>
          <a:prstGeom prst="rect">
            <a:avLst/>
          </a:prstGeom>
        </p:spPr>
      </p:pic>
      <p:cxnSp>
        <p:nvCxnSpPr>
          <p:cNvPr id="49" name="Elbow Connector 14">
            <a:extLst>
              <a:ext uri="{FF2B5EF4-FFF2-40B4-BE49-F238E27FC236}">
                <a16:creationId xmlns:a16="http://schemas.microsoft.com/office/drawing/2014/main" id="{8A84EA38-FEA9-DAEB-0F0B-2A13514606A8}"/>
              </a:ext>
            </a:extLst>
          </p:cNvPr>
          <p:cNvCxnSpPr>
            <a:cxnSpLocks/>
            <a:stCxn id="42" idx="0"/>
          </p:cNvCxnSpPr>
          <p:nvPr/>
        </p:nvCxnSpPr>
        <p:spPr>
          <a:xfrm rot="16200000" flipV="1">
            <a:off x="8725230" y="3074342"/>
            <a:ext cx="298122" cy="1642155"/>
          </a:xfrm>
          <a:prstGeom prst="bentConnector2">
            <a:avLst/>
          </a:prstGeom>
        </p:spPr>
        <p:style>
          <a:lnRef idx="1">
            <a:schemeClr val="dk1"/>
          </a:lnRef>
          <a:fillRef idx="0">
            <a:schemeClr val="dk1"/>
          </a:fillRef>
          <a:effectRef idx="0">
            <a:schemeClr val="dk1"/>
          </a:effectRef>
          <a:fontRef idx="minor">
            <a:schemeClr val="tx1"/>
          </a:fontRef>
        </p:style>
      </p:cxnSp>
      <p:pic>
        <p:nvPicPr>
          <p:cNvPr id="50" name="Graphic 29" descr="Sun">
            <a:extLst>
              <a:ext uri="{FF2B5EF4-FFF2-40B4-BE49-F238E27FC236}">
                <a16:creationId xmlns:a16="http://schemas.microsoft.com/office/drawing/2014/main" id="{87EBBC63-84FB-6851-D925-950F6B42FFD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82193" y="839003"/>
            <a:ext cx="1666123" cy="1666123"/>
          </a:xfrm>
          <a:prstGeom prst="rect">
            <a:avLst/>
          </a:prstGeom>
        </p:spPr>
      </p:pic>
      <p:sp>
        <p:nvSpPr>
          <p:cNvPr id="51" name="Arrow: Left 81">
            <a:extLst>
              <a:ext uri="{FF2B5EF4-FFF2-40B4-BE49-F238E27FC236}">
                <a16:creationId xmlns:a16="http://schemas.microsoft.com/office/drawing/2014/main" id="{216C59D1-7B0B-B74A-0924-B3BDC849077A}"/>
              </a:ext>
            </a:extLst>
          </p:cNvPr>
          <p:cNvSpPr/>
          <p:nvPr/>
        </p:nvSpPr>
        <p:spPr bwMode="auto">
          <a:xfrm rot="19631785">
            <a:off x="7620262" y="2042164"/>
            <a:ext cx="1308395" cy="899827"/>
          </a:xfrm>
          <a:prstGeom prst="leftArrow">
            <a:avLst/>
          </a:prstGeom>
          <a:solidFill>
            <a:srgbClr val="FF7E7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en-US"/>
          </a:p>
        </p:txBody>
      </p:sp>
      <p:sp>
        <p:nvSpPr>
          <p:cNvPr id="52" name="TextBox 20">
            <a:extLst>
              <a:ext uri="{FF2B5EF4-FFF2-40B4-BE49-F238E27FC236}">
                <a16:creationId xmlns:a16="http://schemas.microsoft.com/office/drawing/2014/main" id="{DB418425-BAE1-6B5E-3375-ACC90FBEF262}"/>
              </a:ext>
            </a:extLst>
          </p:cNvPr>
          <p:cNvSpPr txBox="1"/>
          <p:nvPr/>
        </p:nvSpPr>
        <p:spPr>
          <a:xfrm>
            <a:off x="5758260" y="1012059"/>
            <a:ext cx="3053443" cy="1077218"/>
          </a:xfrm>
          <a:prstGeom prst="rect">
            <a:avLst/>
          </a:prstGeom>
          <a:noFill/>
          <a:ln>
            <a:noFill/>
          </a:ln>
        </p:spPr>
        <p:txBody>
          <a:bodyPr wrap="square" rtlCol="0">
            <a:spAutoFit/>
          </a:bodyPr>
          <a:lstStyle/>
          <a:p>
            <a:pPr algn="ctr"/>
            <a:r>
              <a:rPr lang="en-US" sz="3200" dirty="0">
                <a:solidFill>
                  <a:srgbClr val="FF7E79"/>
                </a:solidFill>
                <a:latin typeface="Tahoma" panose="020B0604030504040204" pitchFamily="34" charset="0"/>
                <a:ea typeface="Tahoma" panose="020B0604030504040204" pitchFamily="34" charset="0"/>
                <a:cs typeface="Tahoma" panose="020B0604030504040204" pitchFamily="34" charset="0"/>
              </a:rPr>
              <a:t>Collect energy</a:t>
            </a:r>
          </a:p>
          <a:p>
            <a:pPr algn="ctr"/>
            <a:r>
              <a:rPr lang="en-US" sz="3200" dirty="0">
                <a:solidFill>
                  <a:srgbClr val="FF7E79"/>
                </a:solidFill>
                <a:latin typeface="Tahoma" panose="020B0604030504040204" pitchFamily="34" charset="0"/>
                <a:ea typeface="Tahoma" panose="020B0604030504040204" pitchFamily="34" charset="0"/>
                <a:cs typeface="Tahoma" panose="020B0604030504040204" pitchFamily="34" charset="0"/>
              </a:rPr>
              <a:t>(device off)</a:t>
            </a:r>
          </a:p>
        </p:txBody>
      </p:sp>
      <p:sp>
        <p:nvSpPr>
          <p:cNvPr id="53" name="Oval 21">
            <a:extLst>
              <a:ext uri="{FF2B5EF4-FFF2-40B4-BE49-F238E27FC236}">
                <a16:creationId xmlns:a16="http://schemas.microsoft.com/office/drawing/2014/main" id="{5D3936D5-FA57-C697-199B-45859889D8E6}"/>
              </a:ext>
            </a:extLst>
          </p:cNvPr>
          <p:cNvSpPr/>
          <p:nvPr/>
        </p:nvSpPr>
        <p:spPr>
          <a:xfrm>
            <a:off x="7926942" y="3600287"/>
            <a:ext cx="292046" cy="280680"/>
          </a:xfrm>
          <a:prstGeom prst="ellipse">
            <a:avLst/>
          </a:prstGeom>
          <a:solidFill>
            <a:srgbClr val="FF7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22">
            <a:extLst>
              <a:ext uri="{FF2B5EF4-FFF2-40B4-BE49-F238E27FC236}">
                <a16:creationId xmlns:a16="http://schemas.microsoft.com/office/drawing/2014/main" id="{F257F3FF-7BA5-2B66-3410-869E0F956D08}"/>
              </a:ext>
            </a:extLst>
          </p:cNvPr>
          <p:cNvSpPr/>
          <p:nvPr/>
        </p:nvSpPr>
        <p:spPr>
          <a:xfrm>
            <a:off x="10081081" y="4058152"/>
            <a:ext cx="630656" cy="84571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23">
            <a:extLst>
              <a:ext uri="{FF2B5EF4-FFF2-40B4-BE49-F238E27FC236}">
                <a16:creationId xmlns:a16="http://schemas.microsoft.com/office/drawing/2014/main" id="{115AFEF3-E79C-CC7C-E33A-F6465263690C}"/>
              </a:ext>
            </a:extLst>
          </p:cNvPr>
          <p:cNvSpPr/>
          <p:nvPr/>
        </p:nvSpPr>
        <p:spPr>
          <a:xfrm>
            <a:off x="10179224" y="3997635"/>
            <a:ext cx="398841" cy="845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24">
            <a:extLst>
              <a:ext uri="{FF2B5EF4-FFF2-40B4-BE49-F238E27FC236}">
                <a16:creationId xmlns:a16="http://schemas.microsoft.com/office/drawing/2014/main" id="{612F5F2D-A1C8-1B61-4A75-4802FFDD137E}"/>
              </a:ext>
            </a:extLst>
          </p:cNvPr>
          <p:cNvSpPr/>
          <p:nvPr/>
        </p:nvSpPr>
        <p:spPr>
          <a:xfrm>
            <a:off x="10179223" y="3858255"/>
            <a:ext cx="398841" cy="7481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25">
            <a:extLst>
              <a:ext uri="{FF2B5EF4-FFF2-40B4-BE49-F238E27FC236}">
                <a16:creationId xmlns:a16="http://schemas.microsoft.com/office/drawing/2014/main" id="{43CAD59A-E216-90C0-242A-358720BB4C10}"/>
              </a:ext>
            </a:extLst>
          </p:cNvPr>
          <p:cNvSpPr/>
          <p:nvPr/>
        </p:nvSpPr>
        <p:spPr>
          <a:xfrm>
            <a:off x="10176125" y="3469339"/>
            <a:ext cx="398841" cy="7481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27">
            <a:extLst>
              <a:ext uri="{FF2B5EF4-FFF2-40B4-BE49-F238E27FC236}">
                <a16:creationId xmlns:a16="http://schemas.microsoft.com/office/drawing/2014/main" id="{9DC4C9B1-4779-AFAF-EB57-877F7083D5F1}"/>
              </a:ext>
            </a:extLst>
          </p:cNvPr>
          <p:cNvSpPr/>
          <p:nvPr/>
        </p:nvSpPr>
        <p:spPr>
          <a:xfrm>
            <a:off x="7926942" y="3600287"/>
            <a:ext cx="292046" cy="280680"/>
          </a:xfrm>
          <a:prstGeom prst="ellipse">
            <a:avLst/>
          </a:prstGeom>
          <a:solidFill>
            <a:srgbClr val="FF7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28">
            <a:extLst>
              <a:ext uri="{FF2B5EF4-FFF2-40B4-BE49-F238E27FC236}">
                <a16:creationId xmlns:a16="http://schemas.microsoft.com/office/drawing/2014/main" id="{0DE23A63-39B4-1980-40E5-A6B49049C005}"/>
              </a:ext>
            </a:extLst>
          </p:cNvPr>
          <p:cNvSpPr/>
          <p:nvPr/>
        </p:nvSpPr>
        <p:spPr>
          <a:xfrm>
            <a:off x="7926942" y="3600287"/>
            <a:ext cx="292046" cy="280680"/>
          </a:xfrm>
          <a:prstGeom prst="ellipse">
            <a:avLst/>
          </a:prstGeom>
          <a:solidFill>
            <a:srgbClr val="FF7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4" descr="Camera">
            <a:extLst>
              <a:ext uri="{FF2B5EF4-FFF2-40B4-BE49-F238E27FC236}">
                <a16:creationId xmlns:a16="http://schemas.microsoft.com/office/drawing/2014/main" id="{F61227A7-6C00-5945-5CAD-C185A490662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6865" y="1696486"/>
            <a:ext cx="756684" cy="756684"/>
          </a:xfrm>
          <a:prstGeom prst="rect">
            <a:avLst/>
          </a:prstGeom>
        </p:spPr>
      </p:pic>
      <p:pic>
        <p:nvPicPr>
          <p:cNvPr id="61" name="Graphic 113" descr="Thermometer">
            <a:extLst>
              <a:ext uri="{FF2B5EF4-FFF2-40B4-BE49-F238E27FC236}">
                <a16:creationId xmlns:a16="http://schemas.microsoft.com/office/drawing/2014/main" id="{C6B07CCA-6D35-3799-FB80-D92B98FD4970}"/>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4584" y="919074"/>
            <a:ext cx="735175" cy="735175"/>
          </a:xfrm>
          <a:prstGeom prst="rect">
            <a:avLst/>
          </a:prstGeom>
        </p:spPr>
      </p:pic>
      <p:pic>
        <p:nvPicPr>
          <p:cNvPr id="62" name="Picture 4" descr="Bluetooth® Technology Website">
            <a:extLst>
              <a:ext uri="{FF2B5EF4-FFF2-40B4-BE49-F238E27FC236}">
                <a16:creationId xmlns:a16="http://schemas.microsoft.com/office/drawing/2014/main" id="{D3F68203-9493-8C9F-3A61-65E1D5CFE570}"/>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818695" y="1652637"/>
            <a:ext cx="822447" cy="82244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2">
            <a:extLst>
              <a:ext uri="{FF2B5EF4-FFF2-40B4-BE49-F238E27FC236}">
                <a16:creationId xmlns:a16="http://schemas.microsoft.com/office/drawing/2014/main" id="{5169ACA6-410E-4D9E-1605-8D25A2FE523B}"/>
              </a:ext>
            </a:extLst>
          </p:cNvPr>
          <p:cNvPicPr>
            <a:picLocks noChangeAspect="1"/>
          </p:cNvPicPr>
          <p:nvPr/>
        </p:nvPicPr>
        <p:blipFill>
          <a:blip r:embed="rId13"/>
          <a:stretch>
            <a:fillRect/>
          </a:stretch>
        </p:blipFill>
        <p:spPr>
          <a:xfrm>
            <a:off x="2504023" y="1007209"/>
            <a:ext cx="727418" cy="647040"/>
          </a:xfrm>
          <a:prstGeom prst="rect">
            <a:avLst/>
          </a:prstGeom>
        </p:spPr>
      </p:pic>
      <p:sp>
        <p:nvSpPr>
          <p:cNvPr id="64" name="TextBox 33">
            <a:extLst>
              <a:ext uri="{FF2B5EF4-FFF2-40B4-BE49-F238E27FC236}">
                <a16:creationId xmlns:a16="http://schemas.microsoft.com/office/drawing/2014/main" id="{661E0848-E9A1-F100-E223-C9444350C106}"/>
              </a:ext>
            </a:extLst>
          </p:cNvPr>
          <p:cNvSpPr txBox="1"/>
          <p:nvPr/>
        </p:nvSpPr>
        <p:spPr>
          <a:xfrm>
            <a:off x="1093037" y="2376632"/>
            <a:ext cx="3053443" cy="954107"/>
          </a:xfrm>
          <a:prstGeom prst="rect">
            <a:avLst/>
          </a:prstGeom>
          <a:noFill/>
          <a:ln>
            <a:noFill/>
          </a:ln>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Run program</a:t>
            </a:r>
          </a:p>
          <a:p>
            <a:pPr algn="ctr"/>
            <a:r>
              <a:rPr lang="en-US" sz="2800" dirty="0">
                <a:latin typeface="Tahoma" panose="020B0604030504040204" pitchFamily="34" charset="0"/>
                <a:ea typeface="Tahoma" panose="020B0604030504040204" pitchFamily="34" charset="0"/>
                <a:cs typeface="Tahoma" panose="020B0604030504040204" pitchFamily="34" charset="0"/>
              </a:rPr>
              <a:t>(device on)</a:t>
            </a:r>
          </a:p>
        </p:txBody>
      </p:sp>
      <p:sp>
        <p:nvSpPr>
          <p:cNvPr id="65" name="Rounded Rectangle 38">
            <a:extLst>
              <a:ext uri="{FF2B5EF4-FFF2-40B4-BE49-F238E27FC236}">
                <a16:creationId xmlns:a16="http://schemas.microsoft.com/office/drawing/2014/main" id="{B47AF4F0-BED7-8097-B70E-D62A517F1741}"/>
              </a:ext>
            </a:extLst>
          </p:cNvPr>
          <p:cNvSpPr/>
          <p:nvPr/>
        </p:nvSpPr>
        <p:spPr>
          <a:xfrm>
            <a:off x="10184468" y="3158718"/>
            <a:ext cx="398841" cy="845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39">
            <a:extLst>
              <a:ext uri="{FF2B5EF4-FFF2-40B4-BE49-F238E27FC236}">
                <a16:creationId xmlns:a16="http://schemas.microsoft.com/office/drawing/2014/main" id="{015A6A20-4668-5D8A-18A2-81B44E886089}"/>
              </a:ext>
            </a:extLst>
          </p:cNvPr>
          <p:cNvSpPr/>
          <p:nvPr/>
        </p:nvSpPr>
        <p:spPr>
          <a:xfrm>
            <a:off x="3987312" y="3443533"/>
            <a:ext cx="292046" cy="280680"/>
          </a:xfrm>
          <a:prstGeom prst="ellipse">
            <a:avLst/>
          </a:prstGeom>
          <a:solidFill>
            <a:srgbClr val="FF7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ightning Bolt 40">
            <a:extLst>
              <a:ext uri="{FF2B5EF4-FFF2-40B4-BE49-F238E27FC236}">
                <a16:creationId xmlns:a16="http://schemas.microsoft.com/office/drawing/2014/main" id="{D447F6D2-2044-35C3-EA1B-6DD52D23738A}"/>
              </a:ext>
            </a:extLst>
          </p:cNvPr>
          <p:cNvSpPr/>
          <p:nvPr/>
        </p:nvSpPr>
        <p:spPr>
          <a:xfrm>
            <a:off x="10167782" y="4103369"/>
            <a:ext cx="413470" cy="625822"/>
          </a:xfrm>
          <a:prstGeom prst="lightningBol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0">
            <a:extLst>
              <a:ext uri="{FF2B5EF4-FFF2-40B4-BE49-F238E27FC236}">
                <a16:creationId xmlns:a16="http://schemas.microsoft.com/office/drawing/2014/main" id="{12188E09-5FDB-35F3-61B7-5212572910F2}"/>
              </a:ext>
            </a:extLst>
          </p:cNvPr>
          <p:cNvSpPr/>
          <p:nvPr/>
        </p:nvSpPr>
        <p:spPr>
          <a:xfrm>
            <a:off x="0" y="2513576"/>
            <a:ext cx="12191999" cy="1897719"/>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Intermittently compute only when enough energy is secured in a capacitor</a:t>
            </a:r>
          </a:p>
        </p:txBody>
      </p:sp>
    </p:spTree>
    <p:extLst>
      <p:ext uri="{BB962C8B-B14F-4D97-AF65-F5344CB8AC3E}">
        <p14:creationId xmlns:p14="http://schemas.microsoft.com/office/powerpoint/2010/main" val="250415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35" presetClass="emph" presetSubtype="0" repeatCount="indefinite" fill="hold" grpId="0" nodeType="withEffect">
                                  <p:stCondLst>
                                    <p:cond delay="0"/>
                                  </p:stCondLst>
                                  <p:endCondLst>
                                    <p:cond evt="onNext" delay="0">
                                      <p:tgtEl>
                                        <p:sldTgt/>
                                      </p:tgtEl>
                                    </p:cond>
                                  </p:endCondLst>
                                  <p:childTnLst>
                                    <p:anim calcmode="discrete" valueType="str">
                                      <p:cBhvr>
                                        <p:cTn id="40" dur="1000" fill="hold"/>
                                        <p:tgtEl>
                                          <p:spTgt spid="51"/>
                                        </p:tgtEl>
                                        <p:attrNameLst>
                                          <p:attrName>style.visibility</p:attrName>
                                        </p:attrNameLst>
                                      </p:cBhvr>
                                      <p:tavLst>
                                        <p:tav tm="0">
                                          <p:val>
                                            <p:strVal val="hidden"/>
                                          </p:val>
                                        </p:tav>
                                        <p:tav tm="50000">
                                          <p:val>
                                            <p:strVal val="visible"/>
                                          </p:val>
                                        </p:tav>
                                      </p:tavLst>
                                    </p:anim>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0" presetClass="path" presetSubtype="0" repeatCount="0" accel="50000" decel="50000" fill="hold" grpId="0" nodeType="withEffect">
                                  <p:stCondLst>
                                    <p:cond delay="0"/>
                                  </p:stCondLst>
                                  <p:childTnLst>
                                    <p:animMotion origin="layout" path="M 6.25E-7 -3.7037E-7 L 6.25E-7 0.00023 C 0.02852 0.00486 -0.00703 -3.7037E-7 0.02982 -3.7037E-7 C 0.0638 -3.7037E-7 0.09766 0.00116 0.13151 0.00208 C 0.13216 0.00903 0.13307 0.01574 0.13307 0.02292 C 0.13307 0.03125 0.13151 0.04792 0.13151 0.04815 " pathEditMode="relative" rAng="0" ptsTypes="AAAAAA">
                                      <p:cBhvr>
                                        <p:cTn id="50" dur="2000" fill="hold"/>
                                        <p:tgtEl>
                                          <p:spTgt spid="53"/>
                                        </p:tgtEl>
                                        <p:attrNameLst>
                                          <p:attrName>ppt_x</p:attrName>
                                          <p:attrName>ppt_y</p:attrName>
                                        </p:attrNameLst>
                                      </p:cBhvr>
                                      <p:rCtr x="6654" y="2407"/>
                                    </p:animMotion>
                                  </p:childTnLst>
                                </p:cTn>
                              </p:par>
                            </p:childTnLst>
                          </p:cTn>
                        </p:par>
                        <p:par>
                          <p:cTn id="51" fill="hold">
                            <p:stCondLst>
                              <p:cond delay="2000"/>
                            </p:stCondLst>
                            <p:childTnLst>
                              <p:par>
                                <p:cTn id="52" presetID="1" presetClass="exit" presetSubtype="0" fill="hold" grpId="0" nodeType="afterEffect">
                                  <p:stCondLst>
                                    <p:cond delay="0"/>
                                  </p:stCondLst>
                                  <p:childTnLst>
                                    <p:set>
                                      <p:cBhvr>
                                        <p:cTn id="53" dur="1" fill="hold">
                                          <p:stCondLst>
                                            <p:cond delay="0"/>
                                          </p:stCondLst>
                                        </p:cTn>
                                        <p:tgtEl>
                                          <p:spTgt spid="55"/>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53"/>
                                        </p:tgtEl>
                                        <p:attrNameLst>
                                          <p:attrName>style.visibility</p:attrName>
                                        </p:attrNameLst>
                                      </p:cBhvr>
                                      <p:to>
                                        <p:strVal val="hidden"/>
                                      </p:to>
                                    </p:set>
                                  </p:childTnLst>
                                </p:cTn>
                              </p:par>
                            </p:childTnLst>
                          </p:cTn>
                        </p:par>
                        <p:par>
                          <p:cTn id="56" fill="hold">
                            <p:stCondLst>
                              <p:cond delay="2000"/>
                            </p:stCondLst>
                            <p:childTnLst>
                              <p:par>
                                <p:cTn id="57" presetID="0" presetClass="path" presetSubtype="0" repeatCount="0" accel="50000" decel="50000" fill="hold" grpId="0" nodeType="afterEffect">
                                  <p:stCondLst>
                                    <p:cond delay="0"/>
                                  </p:stCondLst>
                                  <p:childTnLst>
                                    <p:animMotion origin="layout" path="M 6.25E-7 -3.7037E-7 L 6.25E-7 0.00023 C 0.02852 0.00486 -0.00703 -3.7037E-7 0.02982 -3.7037E-7 C 0.0638 -3.7037E-7 0.09766 0.00116 0.13151 0.00208 C 0.13216 0.00903 0.13307 0.01574 0.13307 0.02292 C 0.13307 0.03125 0.13151 0.04792 0.13151 0.04815 " pathEditMode="relative" rAng="0" ptsTypes="AAAAAA">
                                      <p:cBhvr>
                                        <p:cTn id="58" dur="2000" fill="hold"/>
                                        <p:tgtEl>
                                          <p:spTgt spid="58"/>
                                        </p:tgtEl>
                                        <p:attrNameLst>
                                          <p:attrName>ppt_x</p:attrName>
                                          <p:attrName>ppt_y</p:attrName>
                                        </p:attrNameLst>
                                      </p:cBhvr>
                                      <p:rCtr x="6654" y="2407"/>
                                    </p:animMotion>
                                  </p:childTnLst>
                                </p:cTn>
                              </p:par>
                            </p:childTnLst>
                          </p:cTn>
                        </p:par>
                        <p:par>
                          <p:cTn id="59" fill="hold">
                            <p:stCondLst>
                              <p:cond delay="4000"/>
                            </p:stCondLst>
                            <p:childTnLst>
                              <p:par>
                                <p:cTn id="60" presetID="1" presetClass="exit" presetSubtype="0" fill="hold" grpId="0" nodeType="afterEffect">
                                  <p:stCondLst>
                                    <p:cond delay="0"/>
                                  </p:stCondLst>
                                  <p:childTnLst>
                                    <p:set>
                                      <p:cBhvr>
                                        <p:cTn id="61" dur="1" fill="hold">
                                          <p:stCondLst>
                                            <p:cond delay="0"/>
                                          </p:stCondLst>
                                        </p:cTn>
                                        <p:tgtEl>
                                          <p:spTgt spid="5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58"/>
                                        </p:tgtEl>
                                        <p:attrNameLst>
                                          <p:attrName>style.visibility</p:attrName>
                                        </p:attrNameLst>
                                      </p:cBhvr>
                                      <p:to>
                                        <p:strVal val="hidden"/>
                                      </p:to>
                                    </p:set>
                                  </p:childTnLst>
                                </p:cTn>
                              </p:par>
                            </p:childTnLst>
                          </p:cTn>
                        </p:par>
                        <p:par>
                          <p:cTn id="64" fill="hold">
                            <p:stCondLst>
                              <p:cond delay="4000"/>
                            </p:stCondLst>
                            <p:childTnLst>
                              <p:par>
                                <p:cTn id="65" presetID="0" presetClass="path" presetSubtype="0" repeatCount="0" accel="50000" decel="50000" fill="hold" grpId="0" nodeType="afterEffect">
                                  <p:stCondLst>
                                    <p:cond delay="0"/>
                                  </p:stCondLst>
                                  <p:childTnLst>
                                    <p:animMotion origin="layout" path="M 6.25E-7 -3.7037E-7 L 6.25E-7 -3.7037E-7 C 0.02852 0.00417 -0.00703 -3.7037E-7 0.02982 -3.7037E-7 C 0.0638 -3.7037E-7 0.09766 0.00093 0.13151 0.00185 C 0.13216 0.0081 0.13307 0.01412 0.13307 0.0206 C 0.13307 0.02824 0.13151 0.04329 0.13151 0.04352 " pathEditMode="relative" rAng="0" ptsTypes="AAAAAA">
                                      <p:cBhvr>
                                        <p:cTn id="66" dur="2000" fill="hold"/>
                                        <p:tgtEl>
                                          <p:spTgt spid="59"/>
                                        </p:tgtEl>
                                        <p:attrNameLst>
                                          <p:attrName>ppt_x</p:attrName>
                                          <p:attrName>ppt_y</p:attrName>
                                        </p:attrNameLst>
                                      </p:cBhvr>
                                      <p:rCtr x="6654" y="2176"/>
                                    </p:animMotion>
                                  </p:childTnLst>
                                </p:cTn>
                              </p:par>
                            </p:childTnLst>
                          </p:cTn>
                        </p:par>
                        <p:par>
                          <p:cTn id="67" fill="hold">
                            <p:stCondLst>
                              <p:cond delay="6000"/>
                            </p:stCondLst>
                            <p:childTnLst>
                              <p:par>
                                <p:cTn id="68" presetID="1" presetClass="exit" presetSubtype="0" fill="hold" grpId="0" nodeType="afterEffect">
                                  <p:stCondLst>
                                    <p:cond delay="0"/>
                                  </p:stCondLst>
                                  <p:childTnLst>
                                    <p:set>
                                      <p:cBhvr>
                                        <p:cTn id="69" dur="1" fill="hold">
                                          <p:stCondLst>
                                            <p:cond delay="0"/>
                                          </p:stCondLst>
                                        </p:cTn>
                                        <p:tgtEl>
                                          <p:spTgt spid="57"/>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5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57"/>
                                        </p:tgtEl>
                                        <p:attrNameLst>
                                          <p:attrName>style.visibility</p:attrName>
                                        </p:attrNameLst>
                                      </p:cBhvr>
                                      <p:to>
                                        <p:strVal val="hidden"/>
                                      </p:to>
                                    </p:set>
                                  </p:childTnLst>
                                </p:cTn>
                              </p:par>
                              <p:par>
                                <p:cTn id="76" presetID="1" presetClass="entr" presetSubtype="0" fill="hold" nodeType="withEffect">
                                  <p:stCondLst>
                                    <p:cond delay="0"/>
                                  </p:stCondLst>
                                  <p:childTnLst>
                                    <p:set>
                                      <p:cBhvr>
                                        <p:cTn id="77" dur="1" fill="hold">
                                          <p:stCondLst>
                                            <p:cond delay="0"/>
                                          </p:stCondLst>
                                        </p:cTn>
                                        <p:tgtEl>
                                          <p:spTgt spid="60"/>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61"/>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2"/>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4"/>
                                        </p:tgtEl>
                                        <p:attrNameLst>
                                          <p:attrName>style.visibility</p:attrName>
                                        </p:attrNameLst>
                                      </p:cBhvr>
                                      <p:to>
                                        <p:strVal val="visible"/>
                                      </p:to>
                                    </p:set>
                                  </p:childTnLst>
                                </p:cTn>
                              </p:par>
                              <p:par>
                                <p:cTn id="88" presetID="1" presetClass="exit" presetSubtype="0" fill="hold" grpId="1" nodeType="withEffect">
                                  <p:stCondLst>
                                    <p:cond delay="0"/>
                                  </p:stCondLst>
                                  <p:childTnLst>
                                    <p:set>
                                      <p:cBhvr>
                                        <p:cTn id="89" dur="1" fill="hold">
                                          <p:stCondLst>
                                            <p:cond delay="0"/>
                                          </p:stCondLst>
                                        </p:cTn>
                                        <p:tgtEl>
                                          <p:spTgt spid="52"/>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0" presetClass="path" presetSubtype="0" accel="50000" decel="50000" fill="hold" grpId="0" nodeType="clickEffect">
                                  <p:stCondLst>
                                    <p:cond delay="0"/>
                                  </p:stCondLst>
                                  <p:childTnLst>
                                    <p:animMotion origin="layout" path="M -0.0013 -0.00671 L -0.00078 0.11667 " pathEditMode="relative" rAng="0" ptsTypes="AA">
                                      <p:cBhvr>
                                        <p:cTn id="93" dur="3000" fill="hold"/>
                                        <p:tgtEl>
                                          <p:spTgt spid="65"/>
                                        </p:tgtEl>
                                        <p:attrNameLst>
                                          <p:attrName>ppt_x</p:attrName>
                                          <p:attrName>ppt_y</p:attrName>
                                        </p:attrNameLst>
                                      </p:cBhvr>
                                      <p:rCtr x="26" y="6157"/>
                                    </p:animMotion>
                                  </p:childTnLst>
                                </p:cTn>
                              </p:par>
                              <p:par>
                                <p:cTn id="94" presetID="1" presetClass="entr" presetSubtype="0" fill="hold" grpId="2" nodeType="withEffect">
                                  <p:stCondLst>
                                    <p:cond delay="0"/>
                                  </p:stCondLst>
                                  <p:childTnLst>
                                    <p:set>
                                      <p:cBhvr>
                                        <p:cTn id="95" dur="1" fill="hold">
                                          <p:stCondLst>
                                            <p:cond delay="0"/>
                                          </p:stCondLst>
                                        </p:cTn>
                                        <p:tgtEl>
                                          <p:spTgt spid="66"/>
                                        </p:tgtEl>
                                        <p:attrNameLst>
                                          <p:attrName>style.visibility</p:attrName>
                                        </p:attrNameLst>
                                      </p:cBhvr>
                                      <p:to>
                                        <p:strVal val="visible"/>
                                      </p:to>
                                    </p:set>
                                  </p:childTnLst>
                                </p:cTn>
                              </p:par>
                              <p:par>
                                <p:cTn id="96" presetID="0" presetClass="path" presetSubtype="0" repeatCount="2000" accel="50000" decel="50000" fill="hold" grpId="0" nodeType="withEffect">
                                  <p:stCondLst>
                                    <p:cond delay="0"/>
                                  </p:stCondLst>
                                  <p:childTnLst>
                                    <p:animMotion origin="layout" path="M -2.5E-6 -3.7037E-6 L -2.5E-6 -0.00023 C -0.03659 -0.00254 0.00886 -3.7037E-6 -0.03815 -3.7037E-6 C -0.08138 -3.7037E-6 -0.12474 -0.00069 -0.16771 -0.00115 C -0.16862 -0.00463 -0.16966 -0.0081 -0.16966 -0.0118 C -0.16966 -0.01597 -0.16771 -0.02453 -0.16771 -0.0243 " pathEditMode="relative" rAng="0" ptsTypes="AAAAAA">
                                      <p:cBhvr>
                                        <p:cTn id="97" dur="2000" fill="hold"/>
                                        <p:tgtEl>
                                          <p:spTgt spid="66"/>
                                        </p:tgtEl>
                                        <p:attrNameLst>
                                          <p:attrName>ppt_x</p:attrName>
                                          <p:attrName>ppt_y</p:attrName>
                                        </p:attrNameLst>
                                      </p:cBhvr>
                                      <p:rCtr x="-8490" y="-1227"/>
                                    </p:animMotion>
                                  </p:childTnLst>
                                </p:cTn>
                              </p:par>
                              <p:par>
                                <p:cTn id="98" presetID="1" presetClass="emph" presetSubtype="2" fill="hold" nodeType="withEffect">
                                  <p:stCondLst>
                                    <p:cond delay="0"/>
                                  </p:stCondLst>
                                  <p:childTnLst>
                                    <p:animClr clrSpc="rgb" dir="cw">
                                      <p:cBhvr>
                                        <p:cTn id="99" dur="2000" fill="hold"/>
                                        <p:tgtEl>
                                          <p:spTgt spid="40"/>
                                        </p:tgtEl>
                                        <p:attrNameLst>
                                          <p:attrName>fillcolor</p:attrName>
                                        </p:attrNameLst>
                                      </p:cBhvr>
                                      <p:to>
                                        <a:srgbClr val="FFD579"/>
                                      </p:to>
                                    </p:animClr>
                                    <p:set>
                                      <p:cBhvr>
                                        <p:cTn id="100" dur="2000" fill="hold"/>
                                        <p:tgtEl>
                                          <p:spTgt spid="40"/>
                                        </p:tgtEl>
                                        <p:attrNameLst>
                                          <p:attrName>fill.type</p:attrName>
                                        </p:attrNameLst>
                                      </p:cBhvr>
                                      <p:to>
                                        <p:strVal val="solid"/>
                                      </p:to>
                                    </p:set>
                                    <p:set>
                                      <p:cBhvr>
                                        <p:cTn id="101" dur="2000" fill="hold"/>
                                        <p:tgtEl>
                                          <p:spTgt spid="40"/>
                                        </p:tgtEl>
                                        <p:attrNameLst>
                                          <p:attrName>fill.on</p:attrName>
                                        </p:attrNameLst>
                                      </p:cBhvr>
                                      <p:to>
                                        <p:strVal val="true"/>
                                      </p:to>
                                    </p:set>
                                  </p:childTnLst>
                                </p:cTn>
                              </p:par>
                            </p:childTnLst>
                          </p:cTn>
                        </p:par>
                        <p:par>
                          <p:cTn id="102" fill="hold">
                            <p:stCondLst>
                              <p:cond delay="4000"/>
                            </p:stCondLst>
                            <p:childTnLst>
                              <p:par>
                                <p:cTn id="103" presetID="1" presetClass="exit" presetSubtype="0" fill="hold" grpId="1" nodeType="afterEffect">
                                  <p:stCondLst>
                                    <p:cond delay="0"/>
                                  </p:stCondLst>
                                  <p:childTnLst>
                                    <p:set>
                                      <p:cBhvr>
                                        <p:cTn id="104" dur="1" fill="hold">
                                          <p:stCondLst>
                                            <p:cond delay="0"/>
                                          </p:stCondLst>
                                        </p:cTn>
                                        <p:tgtEl>
                                          <p:spTgt spid="66"/>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p:bldP spid="46" grpId="0"/>
      <p:bldP spid="47" grpId="0"/>
      <p:bldP spid="51" grpId="0" animBg="1"/>
      <p:bldP spid="51" grpId="1" animBg="1"/>
      <p:bldP spid="52" grpId="0"/>
      <p:bldP spid="52" grpId="1"/>
      <p:bldP spid="52" grpId="2"/>
      <p:bldP spid="53" grpId="0" animBg="1"/>
      <p:bldP spid="53" grpId="1" animBg="1"/>
      <p:bldP spid="53" grpId="2" animBg="1"/>
      <p:bldP spid="54" grpId="0" animBg="1"/>
      <p:bldP spid="55" grpId="0" animBg="1"/>
      <p:bldP spid="55" grpId="1" animBg="1"/>
      <p:bldP spid="56" grpId="0" animBg="1"/>
      <p:bldP spid="56" grpId="1" animBg="1"/>
      <p:bldP spid="57" grpId="0" animBg="1"/>
      <p:bldP spid="57" grpId="1" animBg="1"/>
      <p:bldP spid="57" grpId="2" animBg="1"/>
      <p:bldP spid="58" grpId="0" animBg="1"/>
      <p:bldP spid="58" grpId="1" animBg="1"/>
      <p:bldP spid="58" grpId="2" animBg="1"/>
      <p:bldP spid="59" grpId="0" animBg="1"/>
      <p:bldP spid="59" grpId="1" animBg="1"/>
      <p:bldP spid="59" grpId="2" animBg="1"/>
      <p:bldP spid="64" grpId="0"/>
      <p:bldP spid="65" grpId="0" animBg="1"/>
      <p:bldP spid="66" grpId="0" animBg="1"/>
      <p:bldP spid="66" grpId="1" animBg="1"/>
      <p:bldP spid="66" grpId="2"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F91DF-125F-A24E-BCB3-A4D7B78C789B}"/>
              </a:ext>
            </a:extLst>
          </p:cNvPr>
          <p:cNvPicPr>
            <a:picLocks noChangeAspect="1"/>
          </p:cNvPicPr>
          <p:nvPr/>
        </p:nvPicPr>
        <p:blipFill rotWithShape="1">
          <a:blip r:embed="rId3"/>
          <a:srcRect l="7738" t="10525" r="9231" b="8502"/>
          <a:stretch/>
        </p:blipFill>
        <p:spPr>
          <a:xfrm>
            <a:off x="49026" y="1255820"/>
            <a:ext cx="6061455" cy="4457701"/>
          </a:xfrm>
          <a:prstGeom prst="rect">
            <a:avLst/>
          </a:prstGeom>
        </p:spPr>
      </p:pic>
      <p:sp>
        <p:nvSpPr>
          <p:cNvPr id="9" name="Rectangle 8">
            <a:extLst>
              <a:ext uri="{FF2B5EF4-FFF2-40B4-BE49-F238E27FC236}">
                <a16:creationId xmlns:a16="http://schemas.microsoft.com/office/drawing/2014/main" id="{7F0759CA-E8FD-AC4E-8BF7-4272ED5D4703}"/>
              </a:ext>
            </a:extLst>
          </p:cNvPr>
          <p:cNvSpPr/>
          <p:nvPr/>
        </p:nvSpPr>
        <p:spPr>
          <a:xfrm>
            <a:off x="6947" y="1255821"/>
            <a:ext cx="310243" cy="445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26528F80-4698-464D-8BF4-44C0A1C7743A}"/>
              </a:ext>
            </a:extLst>
          </p:cNvPr>
          <p:cNvSpPr/>
          <p:nvPr/>
        </p:nvSpPr>
        <p:spPr>
          <a:xfrm>
            <a:off x="989" y="5605403"/>
            <a:ext cx="6038356" cy="225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 name="Oval 10">
            <a:extLst>
              <a:ext uri="{FF2B5EF4-FFF2-40B4-BE49-F238E27FC236}">
                <a16:creationId xmlns:a16="http://schemas.microsoft.com/office/drawing/2014/main" id="{D030BE3E-8E8C-5440-B77F-DEE6A76F3E60}"/>
              </a:ext>
            </a:extLst>
          </p:cNvPr>
          <p:cNvSpPr/>
          <p:nvPr/>
        </p:nvSpPr>
        <p:spPr>
          <a:xfrm>
            <a:off x="990372" y="1547458"/>
            <a:ext cx="291993" cy="225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4" name="Rounded Rectangle 13">
            <a:extLst>
              <a:ext uri="{FF2B5EF4-FFF2-40B4-BE49-F238E27FC236}">
                <a16:creationId xmlns:a16="http://schemas.microsoft.com/office/drawing/2014/main" id="{56F2D2E0-A05F-9849-A2AC-7357B5BDEFAE}"/>
              </a:ext>
            </a:extLst>
          </p:cNvPr>
          <p:cNvSpPr/>
          <p:nvPr/>
        </p:nvSpPr>
        <p:spPr>
          <a:xfrm>
            <a:off x="6690167" y="2306063"/>
            <a:ext cx="5361899" cy="39125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ounded Rectangle 14">
            <a:extLst>
              <a:ext uri="{FF2B5EF4-FFF2-40B4-BE49-F238E27FC236}">
                <a16:creationId xmlns:a16="http://schemas.microsoft.com/office/drawing/2014/main" id="{B12A7EE1-3242-DC4F-8AF1-8AB1194A8802}"/>
              </a:ext>
            </a:extLst>
          </p:cNvPr>
          <p:cNvSpPr/>
          <p:nvPr/>
        </p:nvSpPr>
        <p:spPr>
          <a:xfrm>
            <a:off x="6976698" y="4180116"/>
            <a:ext cx="5016703" cy="192677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ounded Rectangle 15">
            <a:extLst>
              <a:ext uri="{FF2B5EF4-FFF2-40B4-BE49-F238E27FC236}">
                <a16:creationId xmlns:a16="http://schemas.microsoft.com/office/drawing/2014/main" id="{85FC34FC-39C8-574E-9D9B-23B6B80838B0}"/>
              </a:ext>
            </a:extLst>
          </p:cNvPr>
          <p:cNvSpPr/>
          <p:nvPr/>
        </p:nvSpPr>
        <p:spPr>
          <a:xfrm>
            <a:off x="10091078" y="2955471"/>
            <a:ext cx="1632857" cy="7878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Voltage monitor</a:t>
            </a:r>
          </a:p>
        </p:txBody>
      </p:sp>
      <p:sp>
        <p:nvSpPr>
          <p:cNvPr id="17" name="Rounded Rectangle 16">
            <a:extLst>
              <a:ext uri="{FF2B5EF4-FFF2-40B4-BE49-F238E27FC236}">
                <a16:creationId xmlns:a16="http://schemas.microsoft.com/office/drawing/2014/main" id="{3461A0E5-6046-D043-A4DA-8E61EF22059C}"/>
              </a:ext>
            </a:extLst>
          </p:cNvPr>
          <p:cNvSpPr/>
          <p:nvPr/>
        </p:nvSpPr>
        <p:spPr>
          <a:xfrm>
            <a:off x="9476709" y="4231707"/>
            <a:ext cx="2516691" cy="7878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Backup/recovery controller</a:t>
            </a:r>
          </a:p>
        </p:txBody>
      </p:sp>
      <p:sp>
        <p:nvSpPr>
          <p:cNvPr id="18" name="Rounded Rectangle 17">
            <a:extLst>
              <a:ext uri="{FF2B5EF4-FFF2-40B4-BE49-F238E27FC236}">
                <a16:creationId xmlns:a16="http://schemas.microsoft.com/office/drawing/2014/main" id="{42714580-C9AF-8343-95C4-4F48E9AD4257}"/>
              </a:ext>
            </a:extLst>
          </p:cNvPr>
          <p:cNvSpPr/>
          <p:nvPr/>
        </p:nvSpPr>
        <p:spPr>
          <a:xfrm>
            <a:off x="10593702" y="5156526"/>
            <a:ext cx="1291913" cy="787836"/>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NVFF</a:t>
            </a:r>
          </a:p>
        </p:txBody>
      </p:sp>
      <p:cxnSp>
        <p:nvCxnSpPr>
          <p:cNvPr id="19" name="Straight Arrow Connector 18">
            <a:extLst>
              <a:ext uri="{FF2B5EF4-FFF2-40B4-BE49-F238E27FC236}">
                <a16:creationId xmlns:a16="http://schemas.microsoft.com/office/drawing/2014/main" id="{BEB1770B-B11A-CE4B-B6C5-3DBB079CAFA3}"/>
              </a:ext>
            </a:extLst>
          </p:cNvPr>
          <p:cNvCxnSpPr>
            <a:stCxn id="16" idx="2"/>
          </p:cNvCxnSpPr>
          <p:nvPr/>
        </p:nvCxnSpPr>
        <p:spPr>
          <a:xfrm flipH="1">
            <a:off x="10907506" y="3743307"/>
            <a:ext cx="1" cy="47897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853D167-44C8-E54E-8C70-AFA3BA378820}"/>
              </a:ext>
            </a:extLst>
          </p:cNvPr>
          <p:cNvCxnSpPr>
            <a:cxnSpLocks/>
          </p:cNvCxnSpPr>
          <p:nvPr/>
        </p:nvCxnSpPr>
        <p:spPr>
          <a:xfrm flipH="1">
            <a:off x="10418392" y="5028817"/>
            <a:ext cx="1" cy="4181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Rounded Rectangle 20">
            <a:extLst>
              <a:ext uri="{FF2B5EF4-FFF2-40B4-BE49-F238E27FC236}">
                <a16:creationId xmlns:a16="http://schemas.microsoft.com/office/drawing/2014/main" id="{83005D66-A28B-2745-ABAC-7A01EAB16E0B}"/>
              </a:ext>
            </a:extLst>
          </p:cNvPr>
          <p:cNvSpPr/>
          <p:nvPr/>
        </p:nvSpPr>
        <p:spPr>
          <a:xfrm>
            <a:off x="8885118" y="5159831"/>
            <a:ext cx="1291914" cy="7863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Volatile register</a:t>
            </a:r>
          </a:p>
        </p:txBody>
      </p:sp>
      <p:sp>
        <p:nvSpPr>
          <p:cNvPr id="22" name="Left-Right Arrow 21">
            <a:extLst>
              <a:ext uri="{FF2B5EF4-FFF2-40B4-BE49-F238E27FC236}">
                <a16:creationId xmlns:a16="http://schemas.microsoft.com/office/drawing/2014/main" id="{0EFF480C-8903-2440-A508-3F2A587E35D5}"/>
              </a:ext>
            </a:extLst>
          </p:cNvPr>
          <p:cNvSpPr/>
          <p:nvPr/>
        </p:nvSpPr>
        <p:spPr>
          <a:xfrm>
            <a:off x="10045850" y="5354569"/>
            <a:ext cx="741864" cy="332241"/>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a:extLst>
              <a:ext uri="{FF2B5EF4-FFF2-40B4-BE49-F238E27FC236}">
                <a16:creationId xmlns:a16="http://schemas.microsoft.com/office/drawing/2014/main" id="{8B332F78-B149-DF45-A931-C2273565C17C}"/>
              </a:ext>
            </a:extLst>
          </p:cNvPr>
          <p:cNvSpPr/>
          <p:nvPr/>
        </p:nvSpPr>
        <p:spPr>
          <a:xfrm>
            <a:off x="8000967" y="4400174"/>
            <a:ext cx="1031188" cy="4233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Pipeline</a:t>
            </a:r>
          </a:p>
        </p:txBody>
      </p:sp>
      <p:cxnSp>
        <p:nvCxnSpPr>
          <p:cNvPr id="24" name="Elbow Connector 23">
            <a:extLst>
              <a:ext uri="{FF2B5EF4-FFF2-40B4-BE49-F238E27FC236}">
                <a16:creationId xmlns:a16="http://schemas.microsoft.com/office/drawing/2014/main" id="{64A9BB9A-43D2-F040-B96F-854774BC311D}"/>
              </a:ext>
            </a:extLst>
          </p:cNvPr>
          <p:cNvCxnSpPr>
            <a:cxnSpLocks/>
            <a:endCxn id="16" idx="0"/>
          </p:cNvCxnSpPr>
          <p:nvPr/>
        </p:nvCxnSpPr>
        <p:spPr>
          <a:xfrm>
            <a:off x="6784386" y="2662810"/>
            <a:ext cx="4123121" cy="292661"/>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E9898AA-9ACA-D649-9126-19F505D2BD80}"/>
              </a:ext>
            </a:extLst>
          </p:cNvPr>
          <p:cNvCxnSpPr>
            <a:cxnSpLocks/>
          </p:cNvCxnSpPr>
          <p:nvPr/>
        </p:nvCxnSpPr>
        <p:spPr>
          <a:xfrm>
            <a:off x="8262278" y="3135086"/>
            <a:ext cx="47998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A7860C9-A0B2-A346-9F8E-6CDE47153C92}"/>
              </a:ext>
            </a:extLst>
          </p:cNvPr>
          <p:cNvCxnSpPr>
            <a:cxnSpLocks/>
          </p:cNvCxnSpPr>
          <p:nvPr/>
        </p:nvCxnSpPr>
        <p:spPr>
          <a:xfrm>
            <a:off x="8347066" y="3792294"/>
            <a:ext cx="29722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53261052-D076-CF4F-B32B-A972D33CED17}"/>
              </a:ext>
            </a:extLst>
          </p:cNvPr>
          <p:cNvCxnSpPr>
            <a:cxnSpLocks/>
          </p:cNvCxnSpPr>
          <p:nvPr/>
        </p:nvCxnSpPr>
        <p:spPr>
          <a:xfrm>
            <a:off x="8432016" y="3882641"/>
            <a:ext cx="152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8E7B222-46F7-EB4C-A3B3-DE79C284BFEF}"/>
              </a:ext>
            </a:extLst>
          </p:cNvPr>
          <p:cNvCxnSpPr>
            <a:cxnSpLocks/>
          </p:cNvCxnSpPr>
          <p:nvPr/>
        </p:nvCxnSpPr>
        <p:spPr>
          <a:xfrm>
            <a:off x="8278607" y="3696194"/>
            <a:ext cx="4582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2D2B907-5937-9C40-9A0B-0F4F17DB8387}"/>
              </a:ext>
            </a:extLst>
          </p:cNvPr>
          <p:cNvCxnSpPr/>
          <p:nvPr/>
        </p:nvCxnSpPr>
        <p:spPr>
          <a:xfrm>
            <a:off x="8510689" y="2645454"/>
            <a:ext cx="0" cy="489632"/>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122E1BC-5899-874A-96B1-7CE987C18936}"/>
              </a:ext>
            </a:extLst>
          </p:cNvPr>
          <p:cNvCxnSpPr>
            <a:cxnSpLocks/>
          </p:cNvCxnSpPr>
          <p:nvPr/>
        </p:nvCxnSpPr>
        <p:spPr>
          <a:xfrm>
            <a:off x="8502272" y="3273148"/>
            <a:ext cx="8417" cy="423046"/>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1A049BBA-4E95-D24F-A51E-6E192946BB89}"/>
              </a:ext>
            </a:extLst>
          </p:cNvPr>
          <p:cNvCxnSpPr/>
          <p:nvPr/>
        </p:nvCxnSpPr>
        <p:spPr>
          <a:xfrm>
            <a:off x="9410721" y="2645454"/>
            <a:ext cx="0" cy="15346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D8C98EA9-39AB-CE41-9EFC-1439F9F8CAAB}"/>
              </a:ext>
            </a:extLst>
          </p:cNvPr>
          <p:cNvSpPr txBox="1"/>
          <p:nvPr/>
        </p:nvSpPr>
        <p:spPr>
          <a:xfrm>
            <a:off x="8659997" y="2306063"/>
            <a:ext cx="681597" cy="400110"/>
          </a:xfrm>
          <a:prstGeom prst="rect">
            <a:avLst/>
          </a:prstGeom>
          <a:noFill/>
        </p:spPr>
        <p:txBody>
          <a:bodyPr wrap="none" rtlCol="0">
            <a:spAutoFit/>
          </a:bodyPr>
          <a:lstStyle/>
          <a:p>
            <a:r>
              <a:rPr lang="en-US" sz="2000" b="1" i="1" dirty="0" err="1">
                <a:latin typeface="Tahoma" panose="020B0604030504040204" pitchFamily="34" charset="0"/>
                <a:ea typeface="Tahoma" panose="020B0604030504040204" pitchFamily="34" charset="0"/>
                <a:cs typeface="Tahoma" panose="020B0604030504040204" pitchFamily="34" charset="0"/>
              </a:rPr>
              <a:t>Vdd</a:t>
            </a:r>
            <a:endParaRPr lang="en-US" sz="2000" b="1" i="1"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2">
            <a:extLst>
              <a:ext uri="{FF2B5EF4-FFF2-40B4-BE49-F238E27FC236}">
                <a16:creationId xmlns:a16="http://schemas.microsoft.com/office/drawing/2014/main" id="{B188664C-FF04-B747-92C4-FD2FE71937EA}"/>
              </a:ext>
            </a:extLst>
          </p:cNvPr>
          <p:cNvSpPr txBox="1"/>
          <p:nvPr/>
        </p:nvSpPr>
        <p:spPr>
          <a:xfrm>
            <a:off x="8730365" y="3765791"/>
            <a:ext cx="681597" cy="400110"/>
          </a:xfrm>
          <a:prstGeom prst="rect">
            <a:avLst/>
          </a:prstGeom>
          <a:noFill/>
        </p:spPr>
        <p:txBody>
          <a:bodyPr wrap="none" rtlCol="0">
            <a:spAutoFit/>
          </a:bodyPr>
          <a:lstStyle/>
          <a:p>
            <a:r>
              <a:rPr lang="en-US" sz="2000" b="1" i="1" dirty="0" err="1">
                <a:latin typeface="Tahoma" panose="020B0604030504040204" pitchFamily="34" charset="0"/>
                <a:ea typeface="Tahoma" panose="020B0604030504040204" pitchFamily="34" charset="0"/>
                <a:cs typeface="Tahoma" panose="020B0604030504040204" pitchFamily="34" charset="0"/>
              </a:rPr>
              <a:t>Vdd</a:t>
            </a:r>
            <a:endParaRPr lang="en-US" sz="2000" b="1" i="1" dirty="0">
              <a:latin typeface="Tahoma" panose="020B0604030504040204" pitchFamily="34" charset="0"/>
              <a:ea typeface="Tahoma" panose="020B0604030504040204" pitchFamily="34" charset="0"/>
              <a:cs typeface="Tahoma" panose="020B0604030504040204" pitchFamily="34" charset="0"/>
            </a:endParaRPr>
          </a:p>
        </p:txBody>
      </p:sp>
      <p:cxnSp>
        <p:nvCxnSpPr>
          <p:cNvPr id="34" name="Straight Connector 33">
            <a:extLst>
              <a:ext uri="{FF2B5EF4-FFF2-40B4-BE49-F238E27FC236}">
                <a16:creationId xmlns:a16="http://schemas.microsoft.com/office/drawing/2014/main" id="{EF3469D7-C5E0-7643-8D32-C95C82A011FE}"/>
              </a:ext>
            </a:extLst>
          </p:cNvPr>
          <p:cNvCxnSpPr>
            <a:cxnSpLocks/>
          </p:cNvCxnSpPr>
          <p:nvPr/>
        </p:nvCxnSpPr>
        <p:spPr>
          <a:xfrm>
            <a:off x="8267717" y="3287486"/>
            <a:ext cx="479988" cy="0"/>
          </a:xfrm>
          <a:prstGeom prst="line">
            <a:avLst/>
          </a:prstGeom>
          <a:ln w="57150"/>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F4714BAC-B236-C348-B074-C3516E354D67}"/>
              </a:ext>
            </a:extLst>
          </p:cNvPr>
          <p:cNvSpPr txBox="1"/>
          <p:nvPr/>
        </p:nvSpPr>
        <p:spPr>
          <a:xfrm>
            <a:off x="6744106" y="2671973"/>
            <a:ext cx="1572866" cy="707886"/>
          </a:xfrm>
          <a:prstGeom prst="rect">
            <a:avLst/>
          </a:prstGeom>
          <a:noFill/>
        </p:spPr>
        <p:txBody>
          <a:bodyPr wrap="non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Harvested </a:t>
            </a:r>
          </a:p>
          <a:p>
            <a:r>
              <a:rPr lang="en-US" sz="2000" b="1" dirty="0">
                <a:latin typeface="Tahoma" panose="020B0604030504040204" pitchFamily="34" charset="0"/>
                <a:ea typeface="Tahoma" panose="020B0604030504040204" pitchFamily="34" charset="0"/>
                <a:cs typeface="Tahoma" panose="020B0604030504040204" pitchFamily="34" charset="0"/>
              </a:rPr>
              <a:t>energy</a:t>
            </a:r>
          </a:p>
        </p:txBody>
      </p:sp>
      <p:sp>
        <p:nvSpPr>
          <p:cNvPr id="37" name="TextBox 36">
            <a:extLst>
              <a:ext uri="{FF2B5EF4-FFF2-40B4-BE49-F238E27FC236}">
                <a16:creationId xmlns:a16="http://schemas.microsoft.com/office/drawing/2014/main" id="{B4A4C246-399C-E84B-987B-B5B9E756D1C6}"/>
              </a:ext>
            </a:extLst>
          </p:cNvPr>
          <p:cNvSpPr txBox="1"/>
          <p:nvPr/>
        </p:nvSpPr>
        <p:spPr>
          <a:xfrm>
            <a:off x="2635285" y="5517494"/>
            <a:ext cx="816249" cy="400110"/>
          </a:xfrm>
          <a:prstGeom prst="rect">
            <a:avLst/>
          </a:prstGeom>
          <a:noFill/>
        </p:spPr>
        <p:txBody>
          <a:bodyPr wrap="non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Time</a:t>
            </a:r>
          </a:p>
        </p:txBody>
      </p:sp>
      <p:sp>
        <p:nvSpPr>
          <p:cNvPr id="38" name="TextBox 37">
            <a:extLst>
              <a:ext uri="{FF2B5EF4-FFF2-40B4-BE49-F238E27FC236}">
                <a16:creationId xmlns:a16="http://schemas.microsoft.com/office/drawing/2014/main" id="{CA3A717E-7688-F84D-9070-0707772F70EB}"/>
              </a:ext>
            </a:extLst>
          </p:cNvPr>
          <p:cNvSpPr txBox="1"/>
          <p:nvPr/>
        </p:nvSpPr>
        <p:spPr>
          <a:xfrm rot="16200000">
            <a:off x="-1017351" y="3018821"/>
            <a:ext cx="2364750" cy="400110"/>
          </a:xfrm>
          <a:prstGeom prst="rect">
            <a:avLst/>
          </a:prstGeom>
          <a:noFill/>
        </p:spPr>
        <p:txBody>
          <a:bodyPr wrap="non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Capacitor charge</a:t>
            </a:r>
          </a:p>
        </p:txBody>
      </p:sp>
      <p:cxnSp>
        <p:nvCxnSpPr>
          <p:cNvPr id="39" name="Straight Connector 38">
            <a:extLst>
              <a:ext uri="{FF2B5EF4-FFF2-40B4-BE49-F238E27FC236}">
                <a16:creationId xmlns:a16="http://schemas.microsoft.com/office/drawing/2014/main" id="{529F142E-B07E-0D45-8357-10A39F869E93}"/>
              </a:ext>
            </a:extLst>
          </p:cNvPr>
          <p:cNvCxnSpPr/>
          <p:nvPr/>
        </p:nvCxnSpPr>
        <p:spPr>
          <a:xfrm>
            <a:off x="359230" y="3251035"/>
            <a:ext cx="5599946" cy="0"/>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C0C2DBD-2521-A74C-9034-95DCBE305CA0}"/>
              </a:ext>
            </a:extLst>
          </p:cNvPr>
          <p:cNvCxnSpPr/>
          <p:nvPr/>
        </p:nvCxnSpPr>
        <p:spPr>
          <a:xfrm>
            <a:off x="375854" y="4713571"/>
            <a:ext cx="5599946" cy="0"/>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25888F7E-7E29-7D40-B76B-F2A12E8791B7}"/>
              </a:ext>
            </a:extLst>
          </p:cNvPr>
          <p:cNvSpPr txBox="1"/>
          <p:nvPr/>
        </p:nvSpPr>
        <p:spPr>
          <a:xfrm>
            <a:off x="5823890" y="2903937"/>
            <a:ext cx="673582" cy="400110"/>
          </a:xfrm>
          <a:prstGeom prst="rect">
            <a:avLst/>
          </a:prstGeom>
          <a:noFill/>
        </p:spPr>
        <p:txBody>
          <a:bodyPr wrap="none" rtlCol="0">
            <a:spAutoFit/>
          </a:bodyPr>
          <a:lstStyle/>
          <a:p>
            <a:r>
              <a:rPr lang="en-US" sz="2000" b="1" dirty="0" err="1">
                <a:latin typeface="Tahoma" panose="020B0604030504040204" pitchFamily="34" charset="0"/>
                <a:ea typeface="Tahoma" panose="020B0604030504040204" pitchFamily="34" charset="0"/>
                <a:cs typeface="Tahoma" panose="020B0604030504040204" pitchFamily="34" charset="0"/>
              </a:rPr>
              <a:t>Vbk</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42" name="TextBox 41">
            <a:extLst>
              <a:ext uri="{FF2B5EF4-FFF2-40B4-BE49-F238E27FC236}">
                <a16:creationId xmlns:a16="http://schemas.microsoft.com/office/drawing/2014/main" id="{46932A59-D4F8-A44D-9D31-80BA7B4700AB}"/>
              </a:ext>
            </a:extLst>
          </p:cNvPr>
          <p:cNvSpPr txBox="1"/>
          <p:nvPr/>
        </p:nvSpPr>
        <p:spPr>
          <a:xfrm>
            <a:off x="5871401" y="4375640"/>
            <a:ext cx="712054" cy="400110"/>
          </a:xfrm>
          <a:prstGeom prst="rect">
            <a:avLst/>
          </a:prstGeom>
          <a:noFill/>
        </p:spPr>
        <p:txBody>
          <a:bodyPr wrap="none" rtlCol="0">
            <a:spAutoFit/>
          </a:bodyPr>
          <a:lstStyle/>
          <a:p>
            <a:r>
              <a:rPr lang="en-US" sz="2000" b="1" dirty="0" err="1">
                <a:latin typeface="Tahoma" panose="020B0604030504040204" pitchFamily="34" charset="0"/>
                <a:ea typeface="Tahoma" panose="020B0604030504040204" pitchFamily="34" charset="0"/>
                <a:cs typeface="Tahoma" panose="020B0604030504040204" pitchFamily="34" charset="0"/>
              </a:rPr>
              <a:t>Voff</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43" name="Oval 42">
            <a:extLst>
              <a:ext uri="{FF2B5EF4-FFF2-40B4-BE49-F238E27FC236}">
                <a16:creationId xmlns:a16="http://schemas.microsoft.com/office/drawing/2014/main" id="{189FF455-02FF-C947-B883-B1FB152D233A}"/>
              </a:ext>
            </a:extLst>
          </p:cNvPr>
          <p:cNvSpPr/>
          <p:nvPr/>
        </p:nvSpPr>
        <p:spPr>
          <a:xfrm>
            <a:off x="10776178" y="3629585"/>
            <a:ext cx="231621" cy="21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Rounded Rectangle 43">
            <a:extLst>
              <a:ext uri="{FF2B5EF4-FFF2-40B4-BE49-F238E27FC236}">
                <a16:creationId xmlns:a16="http://schemas.microsoft.com/office/drawing/2014/main" id="{8B2F10BC-6D69-0847-B960-BA34C6A52ACB}"/>
              </a:ext>
            </a:extLst>
          </p:cNvPr>
          <p:cNvSpPr/>
          <p:nvPr/>
        </p:nvSpPr>
        <p:spPr>
          <a:xfrm>
            <a:off x="8895876" y="5159495"/>
            <a:ext cx="1281152"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5" name="Rounded Rectangle 44">
            <a:extLst>
              <a:ext uri="{FF2B5EF4-FFF2-40B4-BE49-F238E27FC236}">
                <a16:creationId xmlns:a16="http://schemas.microsoft.com/office/drawing/2014/main" id="{279947A3-CE30-AC4B-8B20-662BCC05FEAB}"/>
              </a:ext>
            </a:extLst>
          </p:cNvPr>
          <p:cNvSpPr/>
          <p:nvPr/>
        </p:nvSpPr>
        <p:spPr>
          <a:xfrm>
            <a:off x="7100285" y="5159384"/>
            <a:ext cx="1592137" cy="787836"/>
          </a:xfrm>
          <a:prstGeom prst="roundRect">
            <a:avLst/>
          </a:prstGeom>
          <a:solidFill>
            <a:schemeClr val="accent5">
              <a:lumMod val="40000"/>
              <a:lumOff val="60000"/>
              <a:alpha val="3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NVM</a:t>
            </a:r>
          </a:p>
        </p:txBody>
      </p:sp>
      <p:sp>
        <p:nvSpPr>
          <p:cNvPr id="4" name="Left-Up Arrow 3">
            <a:extLst>
              <a:ext uri="{FF2B5EF4-FFF2-40B4-BE49-F238E27FC236}">
                <a16:creationId xmlns:a16="http://schemas.microsoft.com/office/drawing/2014/main" id="{3C1BC483-C991-7346-A8A8-A3C20F1C7ADF}"/>
              </a:ext>
            </a:extLst>
          </p:cNvPr>
          <p:cNvSpPr/>
          <p:nvPr/>
        </p:nvSpPr>
        <p:spPr>
          <a:xfrm rot="16200000">
            <a:off x="8928952" y="4565194"/>
            <a:ext cx="641972" cy="528960"/>
          </a:xfrm>
          <a:prstGeom prst="leftUpArrow">
            <a:avLst>
              <a:gd name="adj1" fmla="val 25000"/>
              <a:gd name="adj2" fmla="val 25902"/>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7" name="Left-Up Arrow 46">
            <a:extLst>
              <a:ext uri="{FF2B5EF4-FFF2-40B4-BE49-F238E27FC236}">
                <a16:creationId xmlns:a16="http://schemas.microsoft.com/office/drawing/2014/main" id="{59C6A3DA-2086-2B4D-8640-15497BB885D6}"/>
              </a:ext>
            </a:extLst>
          </p:cNvPr>
          <p:cNvSpPr/>
          <p:nvPr/>
        </p:nvSpPr>
        <p:spPr>
          <a:xfrm rot="10800000">
            <a:off x="7540719" y="4514548"/>
            <a:ext cx="468489" cy="641975"/>
          </a:xfrm>
          <a:prstGeom prst="leftUpArrow">
            <a:avLst>
              <a:gd name="adj1" fmla="val 25000"/>
              <a:gd name="adj2" fmla="val 25902"/>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Slide Number Placeholder 11">
            <a:extLst>
              <a:ext uri="{FF2B5EF4-FFF2-40B4-BE49-F238E27FC236}">
                <a16:creationId xmlns:a16="http://schemas.microsoft.com/office/drawing/2014/main" id="{F18208E1-D473-DB49-A6F8-C3D91CD2C00F}"/>
              </a:ext>
            </a:extLst>
          </p:cNvPr>
          <p:cNvSpPr>
            <a:spLocks noGrp="1"/>
          </p:cNvSpPr>
          <p:nvPr>
            <p:ph type="sldNum" sz="quarter" idx="12"/>
          </p:nvPr>
        </p:nvSpPr>
        <p:spPr/>
        <p:txBody>
          <a:bodyPr/>
          <a:lstStyle/>
          <a:p>
            <a:fld id="{BEF5F9A7-FFD9-4159-A58F-AE73538ED447}" type="slidenum">
              <a:rPr lang="en-US" smtClean="0">
                <a:latin typeface="Tahoma" panose="020B0604030504040204" pitchFamily="34" charset="0"/>
                <a:ea typeface="Tahoma" panose="020B0604030504040204" pitchFamily="34" charset="0"/>
                <a:cs typeface="Tahoma" panose="020B0604030504040204" pitchFamily="34" charset="0"/>
              </a:rPr>
              <a:t>7</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6CA438C6-EBF7-4C4E-9A02-92B17FD0847E}"/>
              </a:ext>
            </a:extLst>
          </p:cNvPr>
          <p:cNvSpPr txBox="1"/>
          <p:nvPr/>
        </p:nvSpPr>
        <p:spPr>
          <a:xfrm>
            <a:off x="11056814" y="2348807"/>
            <a:ext cx="670376" cy="369332"/>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NVP</a:t>
            </a:r>
          </a:p>
        </p:txBody>
      </p:sp>
      <p:pic>
        <p:nvPicPr>
          <p:cNvPr id="48" name="Picture 2" descr="Image result for power">
            <a:extLst>
              <a:ext uri="{FF2B5EF4-FFF2-40B4-BE49-F238E27FC236}">
                <a16:creationId xmlns:a16="http://schemas.microsoft.com/office/drawing/2014/main" id="{1F9B7FB2-9B52-B94A-AB30-79119E94F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721" y="801050"/>
            <a:ext cx="1382513" cy="1388685"/>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Picture 2" descr="Image result for power outage">
            <a:extLst>
              <a:ext uri="{FF2B5EF4-FFF2-40B4-BE49-F238E27FC236}">
                <a16:creationId xmlns:a16="http://schemas.microsoft.com/office/drawing/2014/main" id="{192C5DBC-0156-A242-9760-1B61A111AB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2293" y="779474"/>
            <a:ext cx="1399367" cy="1466844"/>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2" descr="Image result for power">
            <a:extLst>
              <a:ext uri="{FF2B5EF4-FFF2-40B4-BE49-F238E27FC236}">
                <a16:creationId xmlns:a16="http://schemas.microsoft.com/office/drawing/2014/main" id="{0F7F5014-FFFE-3A48-95F2-725C4D555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9147" y="885658"/>
            <a:ext cx="1382513" cy="1388685"/>
          </a:xfrm>
          <a:prstGeom prst="rect">
            <a:avLst/>
          </a:prstGeom>
          <a:noFill/>
          <a:extLst>
            <a:ext uri="{909E8E84-426E-40dd-AFC4-6F175D3DCCD1}">
              <a14:hiddenFill xmlns="" xmlns:a14="http://schemas.microsoft.com/office/drawing/2010/main">
                <a:solidFill>
                  <a:srgbClr val="FFFFFF"/>
                </a:solidFill>
              </a14:hiddenFill>
            </a:ext>
          </a:extLst>
        </p:spPr>
      </p:pic>
      <p:pic>
        <p:nvPicPr>
          <p:cNvPr id="51" name="Picture 2" descr="Image result for power">
            <a:extLst>
              <a:ext uri="{FF2B5EF4-FFF2-40B4-BE49-F238E27FC236}">
                <a16:creationId xmlns:a16="http://schemas.microsoft.com/office/drawing/2014/main" id="{10F802F4-B65B-C84B-80DA-F247088FC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721" y="887115"/>
            <a:ext cx="1382513" cy="1388685"/>
          </a:xfrm>
          <a:prstGeom prst="rect">
            <a:avLst/>
          </a:prstGeom>
          <a:noFill/>
          <a:extLst>
            <a:ext uri="{909E8E84-426E-40dd-AFC4-6F175D3DCCD1}">
              <a14:hiddenFill xmlns=""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10929A59-13F5-6B4C-A55B-8D9242F2AAAA}"/>
              </a:ext>
            </a:extLst>
          </p:cNvPr>
          <p:cNvSpPr/>
          <p:nvPr/>
        </p:nvSpPr>
        <p:spPr>
          <a:xfrm>
            <a:off x="4642475" y="5875953"/>
            <a:ext cx="1833066" cy="369332"/>
          </a:xfrm>
          <a:prstGeom prst="rect">
            <a:avLst/>
          </a:prstGeom>
        </p:spPr>
        <p:txBody>
          <a:bodyPr wrap="none">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[Ma,HPCA’2015]</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4" name="Rounded Rectangle 53">
            <a:extLst>
              <a:ext uri="{FF2B5EF4-FFF2-40B4-BE49-F238E27FC236}">
                <a16:creationId xmlns:a16="http://schemas.microsoft.com/office/drawing/2014/main" id="{9DF20AF2-0708-F649-A22A-E3F2DC00313B}"/>
              </a:ext>
            </a:extLst>
          </p:cNvPr>
          <p:cNvSpPr/>
          <p:nvPr/>
        </p:nvSpPr>
        <p:spPr>
          <a:xfrm>
            <a:off x="8885117" y="5171395"/>
            <a:ext cx="1291915"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5" name="Rounded Rectangle 54">
            <a:extLst>
              <a:ext uri="{FF2B5EF4-FFF2-40B4-BE49-F238E27FC236}">
                <a16:creationId xmlns:a16="http://schemas.microsoft.com/office/drawing/2014/main" id="{FCDD075B-2E7D-4446-A6F6-63FFC387931E}"/>
              </a:ext>
            </a:extLst>
          </p:cNvPr>
          <p:cNvSpPr/>
          <p:nvPr/>
        </p:nvSpPr>
        <p:spPr>
          <a:xfrm>
            <a:off x="10606284" y="5159384"/>
            <a:ext cx="1291007"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2" name="Rectangle 51">
            <a:extLst>
              <a:ext uri="{FF2B5EF4-FFF2-40B4-BE49-F238E27FC236}">
                <a16:creationId xmlns:a16="http://schemas.microsoft.com/office/drawing/2014/main" id="{36763C57-D56F-3346-8763-4A429A55A290}"/>
              </a:ext>
            </a:extLst>
          </p:cNvPr>
          <p:cNvSpPr/>
          <p:nvPr/>
        </p:nvSpPr>
        <p:spPr>
          <a:xfrm>
            <a:off x="21235" y="2400460"/>
            <a:ext cx="12189562" cy="2424107"/>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Register access is not delayed because of no NVFF access during program execution</a:t>
            </a:r>
          </a:p>
          <a:p>
            <a:pPr marL="571500" indent="-571500">
              <a:buFont typeface="Wingdings" pitchFamily="2" charset="2"/>
              <a:buChar char="Ø"/>
            </a:pPr>
            <a:r>
              <a:rPr lang="en-US" altLang="zh-CN" sz="4000" dirty="0">
                <a:solidFill>
                  <a:srgbClr val="FFFF00"/>
                </a:solidFill>
                <a:latin typeface="Tahoma" panose="020B0604030504040204" pitchFamily="34" charset="0"/>
                <a:ea typeface="Tahoma" panose="020B0604030504040204" pitchFamily="34" charset="0"/>
                <a:cs typeface="Tahoma" panose="020B0604030504040204" pitchFamily="34" charset="0"/>
              </a:rPr>
              <a:t>Roll-forward recovery: program is resumed from the interruption point</a:t>
            </a:r>
          </a:p>
        </p:txBody>
      </p:sp>
      <p:sp>
        <p:nvSpPr>
          <p:cNvPr id="56" name="标题 1">
            <a:extLst>
              <a:ext uri="{FF2B5EF4-FFF2-40B4-BE49-F238E27FC236}">
                <a16:creationId xmlns:a16="http://schemas.microsoft.com/office/drawing/2014/main" id="{60E34039-29B9-B549-9847-BDA699A8D243}"/>
              </a:ext>
            </a:extLst>
          </p:cNvPr>
          <p:cNvSpPr txBox="1">
            <a:spLocks/>
          </p:cNvSpPr>
          <p:nvPr/>
        </p:nvSpPr>
        <p:spPr>
          <a:xfrm>
            <a:off x="0" y="0"/>
            <a:ext cx="9444911" cy="821417"/>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NVP: Just-in-time Register Checkpointing</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57" name="Footer Placeholder 7">
            <a:extLst>
              <a:ext uri="{FF2B5EF4-FFF2-40B4-BE49-F238E27FC236}">
                <a16:creationId xmlns:a16="http://schemas.microsoft.com/office/drawing/2014/main" id="{0CBEA075-D0EB-EB41-8509-0ED516CF1373}"/>
              </a:ext>
            </a:extLst>
          </p:cNvPr>
          <p:cNvSpPr>
            <a:spLocks noGrp="1"/>
          </p:cNvSpPr>
          <p:nvPr>
            <p:ph type="ftr" sz="quarter" idx="11"/>
          </p:nvPr>
        </p:nvSpPr>
        <p:spPr>
          <a:xfrm>
            <a:off x="3779520" y="6373548"/>
            <a:ext cx="4373880" cy="420498"/>
          </a:xfrm>
        </p:spPr>
        <p:txBody>
          <a:bodyPr/>
          <a:lstStyle/>
          <a:p>
            <a:r>
              <a:rPr lang="en-US" dirty="0"/>
              <a:t>56th IEEE/ACM International Symposium on Microarchitecture</a:t>
            </a:r>
          </a:p>
        </p:txBody>
      </p:sp>
    </p:spTree>
    <p:extLst>
      <p:ext uri="{BB962C8B-B14F-4D97-AF65-F5344CB8AC3E}">
        <p14:creationId xmlns:p14="http://schemas.microsoft.com/office/powerpoint/2010/main" val="178559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6"/>
                                        </p:tgtEl>
                                        <p:attrNameLst>
                                          <p:attrName>fillcolor</p:attrName>
                                        </p:attrNameLst>
                                      </p:cBhvr>
                                      <p:to>
                                        <a:srgbClr val="FFD579"/>
                                      </p:to>
                                    </p:animClr>
                                    <p:set>
                                      <p:cBhvr>
                                        <p:cTn id="7" dur="2000" fill="hold"/>
                                        <p:tgtEl>
                                          <p:spTgt spid="16"/>
                                        </p:tgtEl>
                                        <p:attrNameLst>
                                          <p:attrName>fill.type</p:attrName>
                                        </p:attrNameLst>
                                      </p:cBhvr>
                                      <p:to>
                                        <p:strVal val="solid"/>
                                      </p:to>
                                    </p:set>
                                    <p:set>
                                      <p:cBhvr>
                                        <p:cTn id="8" dur="2000" fill="hold"/>
                                        <p:tgtEl>
                                          <p:spTgt spid="1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7"/>
                                        </p:tgtEl>
                                        <p:attrNameLst>
                                          <p:attrName>fillcolor</p:attrName>
                                        </p:attrNameLst>
                                      </p:cBhvr>
                                      <p:to>
                                        <a:srgbClr val="FFD579"/>
                                      </p:to>
                                    </p:animClr>
                                    <p:set>
                                      <p:cBhvr>
                                        <p:cTn id="11" dur="2000" fill="hold"/>
                                        <p:tgtEl>
                                          <p:spTgt spid="17"/>
                                        </p:tgtEl>
                                        <p:attrNameLst>
                                          <p:attrName>fill.type</p:attrName>
                                        </p:attrNameLst>
                                      </p:cBhvr>
                                      <p:to>
                                        <p:strVal val="solid"/>
                                      </p:to>
                                    </p:set>
                                    <p:set>
                                      <p:cBhvr>
                                        <p:cTn id="12" dur="2000" fill="hold"/>
                                        <p:tgtEl>
                                          <p:spTgt spid="1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8"/>
                                        </p:tgtEl>
                                        <p:attrNameLst>
                                          <p:attrName>fillcolor</p:attrName>
                                        </p:attrNameLst>
                                      </p:cBhvr>
                                      <p:to>
                                        <a:srgbClr val="FFD579"/>
                                      </p:to>
                                    </p:animClr>
                                    <p:set>
                                      <p:cBhvr>
                                        <p:cTn id="15" dur="2000" fill="hold"/>
                                        <p:tgtEl>
                                          <p:spTgt spid="18"/>
                                        </p:tgtEl>
                                        <p:attrNameLst>
                                          <p:attrName>fill.type</p:attrName>
                                        </p:attrNameLst>
                                      </p:cBhvr>
                                      <p:to>
                                        <p:strVal val="solid"/>
                                      </p:to>
                                    </p:set>
                                    <p:set>
                                      <p:cBhvr>
                                        <p:cTn id="16" dur="2000" fill="hold"/>
                                        <p:tgtEl>
                                          <p:spTgt spid="18"/>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1" nodeType="clickEffect">
                                  <p:stCondLst>
                                    <p:cond delay="0"/>
                                  </p:stCondLst>
                                  <p:childTnLst>
                                    <p:animMotion origin="layout" path="M 8.33333E-7 3.7037E-7 L 0.022 0.22824 " pathEditMode="relative" rAng="0" ptsTypes="AA">
                                      <p:cBhvr>
                                        <p:cTn id="38" dur="2000" fill="hold"/>
                                        <p:tgtEl>
                                          <p:spTgt spid="11"/>
                                        </p:tgtEl>
                                        <p:attrNameLst>
                                          <p:attrName>ppt_x</p:attrName>
                                          <p:attrName>ppt_y</p:attrName>
                                        </p:attrNameLst>
                                      </p:cBhvr>
                                      <p:rCtr x="1094" y="11412"/>
                                    </p:animMotion>
                                  </p:childTnLst>
                                </p:cTn>
                              </p:par>
                              <p:par>
                                <p:cTn id="39" presetID="3" presetClass="entr" presetSubtype="1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blinds(horizontal)">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2" nodeType="click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par>
                                <p:cTn id="46" presetID="0" presetClass="path" presetSubtype="0" accel="50000" decel="50000" fill="hold" grpId="0" nodeType="withEffect">
                                  <p:stCondLst>
                                    <p:cond delay="0"/>
                                  </p:stCondLst>
                                  <p:childTnLst>
                                    <p:animMotion origin="layout" path="M 6.25E-7 2.59259E-6 L 6.25E-7 0.00023 C -0.00065 0.03611 0.01094 0.08032 -0.00182 0.10833 C -0.01198 0.13102 -0.03893 0.09143 -0.05065 0.11157 C -0.06107 0.1294 -0.04948 0.16319 -0.04883 0.18912 C -0.0513 0.29236 -0.03659 0.26342 -0.09935 0.26342 " pathEditMode="relative" rAng="0" ptsTypes="AAAAAA">
                                      <p:cBhvr>
                                        <p:cTn id="47" dur="2000" fill="hold"/>
                                        <p:tgtEl>
                                          <p:spTgt spid="43"/>
                                        </p:tgtEl>
                                        <p:attrNameLst>
                                          <p:attrName>ppt_x</p:attrName>
                                          <p:attrName>ppt_y</p:attrName>
                                        </p:attrNameLst>
                                      </p:cBhvr>
                                      <p:rCtr x="-4766" y="13356"/>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par>
                                <p:cTn id="52" presetID="1" presetClass="entr" presetSubtype="0" fill="hold" grpId="2"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par>
                                <p:cTn id="54" presetID="0" presetClass="path" presetSubtype="0" accel="50000" decel="50000" fill="hold" grpId="0" nodeType="withEffect">
                                  <p:stCondLst>
                                    <p:cond delay="0"/>
                                  </p:stCondLst>
                                  <p:childTnLst>
                                    <p:animMotion origin="layout" path="M -1.45833E-6 -2.22222E-6 L 0.14036 0.00093 " pathEditMode="relative" rAng="0" ptsTypes="AA">
                                      <p:cBhvr>
                                        <p:cTn id="55" dur="2000" fill="hold"/>
                                        <p:tgtEl>
                                          <p:spTgt spid="44"/>
                                        </p:tgtEl>
                                        <p:attrNameLst>
                                          <p:attrName>ppt_x</p:attrName>
                                          <p:attrName>ppt_y</p:attrName>
                                        </p:attrNameLst>
                                      </p:cBhvr>
                                      <p:rCtr x="6966" y="208"/>
                                    </p:animMotion>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nodeType="clickEffect">
                                  <p:stCondLst>
                                    <p:cond delay="0"/>
                                  </p:stCondLst>
                                  <p:childTnLst>
                                    <p:animEffect transition="out" filter="blinds(horizontal)">
                                      <p:cBhvr>
                                        <p:cTn id="59" dur="2000"/>
                                        <p:tgtEl>
                                          <p:spTgt spid="50"/>
                                        </p:tgtEl>
                                      </p:cBhvr>
                                    </p:animEffect>
                                    <p:set>
                                      <p:cBhvr>
                                        <p:cTn id="60" dur="1" fill="hold">
                                          <p:stCondLst>
                                            <p:cond delay="1999"/>
                                          </p:stCondLst>
                                        </p:cTn>
                                        <p:tgtEl>
                                          <p:spTgt spid="5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3"/>
                                        </p:tgtEl>
                                        <p:attrNameLst>
                                          <p:attrName>style.visibility</p:attrName>
                                        </p:attrNameLst>
                                      </p:cBhvr>
                                      <p:to>
                                        <p:strVal val="hidden"/>
                                      </p:to>
                                    </p:set>
                                  </p:childTnLst>
                                </p:cTn>
                              </p:par>
                              <p:par>
                                <p:cTn id="63" presetID="0" presetClass="path" presetSubtype="0" accel="50000" decel="50000" fill="hold" grpId="2" nodeType="withEffect">
                                  <p:stCondLst>
                                    <p:cond delay="0"/>
                                  </p:stCondLst>
                                  <p:childTnLst>
                                    <p:animMotion origin="layout" path="M 0.022 0.22824 L 0.05273 0.44606 " pathEditMode="relative" rAng="0" ptsTypes="AA">
                                      <p:cBhvr>
                                        <p:cTn id="64" dur="2000" fill="hold"/>
                                        <p:tgtEl>
                                          <p:spTgt spid="11"/>
                                        </p:tgtEl>
                                        <p:attrNameLst>
                                          <p:attrName>ppt_x</p:attrName>
                                          <p:attrName>ppt_y</p:attrName>
                                        </p:attrNameLst>
                                      </p:cBhvr>
                                      <p:rCtr x="1536" y="10880"/>
                                    </p:animMotion>
                                  </p:childTnLst>
                                </p:cTn>
                              </p:par>
                            </p:childTnLst>
                          </p:cTn>
                        </p:par>
                      </p:childTnLst>
                    </p:cTn>
                  </p:par>
                  <p:par>
                    <p:cTn id="65" fill="hold">
                      <p:stCondLst>
                        <p:cond delay="indefinite"/>
                      </p:stCondLst>
                      <p:childTnLst>
                        <p:par>
                          <p:cTn id="66" fill="hold">
                            <p:stCondLst>
                              <p:cond delay="0"/>
                            </p:stCondLst>
                            <p:childTnLst>
                              <p:par>
                                <p:cTn id="67" presetID="2" presetClass="exit" presetSubtype="3" fill="hold" grpId="1" nodeType="clickEffect">
                                  <p:stCondLst>
                                    <p:cond delay="0"/>
                                  </p:stCondLst>
                                  <p:childTnLst>
                                    <p:anim calcmode="lin" valueType="num">
                                      <p:cBhvr additive="base">
                                        <p:cTn id="68" dur="2000"/>
                                        <p:tgtEl>
                                          <p:spTgt spid="54"/>
                                        </p:tgtEl>
                                        <p:attrNameLst>
                                          <p:attrName>ppt_x</p:attrName>
                                        </p:attrNameLst>
                                      </p:cBhvr>
                                      <p:tavLst>
                                        <p:tav tm="0">
                                          <p:val>
                                            <p:strVal val="ppt_x"/>
                                          </p:val>
                                        </p:tav>
                                        <p:tav tm="100000">
                                          <p:val>
                                            <p:strVal val="1+ppt_w/2"/>
                                          </p:val>
                                        </p:tav>
                                      </p:tavLst>
                                    </p:anim>
                                    <p:anim calcmode="lin" valueType="num">
                                      <p:cBhvr additive="base">
                                        <p:cTn id="69" dur="2000"/>
                                        <p:tgtEl>
                                          <p:spTgt spid="54"/>
                                        </p:tgtEl>
                                        <p:attrNameLst>
                                          <p:attrName>ppt_y</p:attrName>
                                        </p:attrNameLst>
                                      </p:cBhvr>
                                      <p:tavLst>
                                        <p:tav tm="0">
                                          <p:val>
                                            <p:strVal val="ppt_y"/>
                                          </p:val>
                                        </p:tav>
                                        <p:tav tm="100000">
                                          <p:val>
                                            <p:strVal val="0-ppt_h/2"/>
                                          </p:val>
                                        </p:tav>
                                      </p:tavLst>
                                    </p:anim>
                                    <p:set>
                                      <p:cBhvr>
                                        <p:cTn id="70" dur="1" fill="hold">
                                          <p:stCondLst>
                                            <p:cond delay="1999"/>
                                          </p:stCondLst>
                                        </p:cTn>
                                        <p:tgtEl>
                                          <p:spTgt spid="5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3" nodeType="clickEffect">
                                  <p:stCondLst>
                                    <p:cond delay="0"/>
                                  </p:stCondLst>
                                  <p:childTnLst>
                                    <p:animMotion origin="layout" path="M 0.05273 0.44606 L 0.05273 0.4463 C 0.05443 0.4544 0.05586 0.46273 0.05794 0.47083 C 0.06641 0.5037 0.05729 0.4581 0.06315 0.48958 C 0.06549 0.46065 0.0668 0.4456 0.06836 0.41204 C 0.06901 0.39954 0.0694 0.38704 0.07018 0.37477 C 0.07057 0.36643 0.07148 0.35833 0.07187 0.35 C 0.07253 0.33657 0.07266 0.32292 0.07357 0.30972 C 0.07383 0.30648 0.07487 0.30347 0.07539 0.30023 C 0.07604 0.2963 0.07669 0.29213 0.07708 0.28796 C 0.07904 0.27083 0.07891 0.26551 0.0806 0.24768 C 0.08112 0.24236 0.08164 0.23727 0.08229 0.23218 C 0.08503 0.21296 0.08372 0.23403 0.08581 0.20741 C 0.08659 0.19815 0.08698 0.18866 0.08763 0.1794 C 0.09049 0.13704 0.08841 0.17963 0.09101 0.12361 C 0.09167 0.11018 0.0918 0.09676 0.09284 0.08333 C 0.0931 0.07893 0.09635 0.05 0.09805 0.03981 C 0.09909 0.03356 0.09948 0.02662 0.10156 0.0213 C 0.10273 0.01829 0.10338 0.01435 0.10508 0.01204 C 0.10651 0.00995 0.10859 0.01042 0.11029 0.0088 C 0.11784 0.00208 0.11289 0.00278 0.11732 0.00278 " pathEditMode="relative" rAng="0" ptsTypes="AAAAAAAAAAAAAAAAAAAAA">
                                      <p:cBhvr>
                                        <p:cTn id="74" dur="2000" fill="hold"/>
                                        <p:tgtEl>
                                          <p:spTgt spid="11"/>
                                        </p:tgtEl>
                                        <p:attrNameLst>
                                          <p:attrName>ppt_x</p:attrName>
                                          <p:attrName>ppt_y</p:attrName>
                                        </p:attrNameLst>
                                      </p:cBhvr>
                                      <p:rCtr x="3229" y="-20000"/>
                                    </p:animMotion>
                                  </p:childTnLst>
                                </p:cTn>
                              </p:par>
                              <p:par>
                                <p:cTn id="75" presetID="3" presetClass="entr" presetSubtype="10" fill="hold" nodeType="withEffect">
                                  <p:stCondLst>
                                    <p:cond delay="2000"/>
                                  </p:stCondLst>
                                  <p:childTnLst>
                                    <p:set>
                                      <p:cBhvr>
                                        <p:cTn id="76" dur="1" fill="hold">
                                          <p:stCondLst>
                                            <p:cond delay="0"/>
                                          </p:stCondLst>
                                        </p:cTn>
                                        <p:tgtEl>
                                          <p:spTgt spid="51"/>
                                        </p:tgtEl>
                                        <p:attrNameLst>
                                          <p:attrName>style.visibility</p:attrName>
                                        </p:attrNameLst>
                                      </p:cBhvr>
                                      <p:to>
                                        <p:strVal val="visible"/>
                                      </p:to>
                                    </p:set>
                                    <p:animEffect transition="in" filter="blinds(horizontal)">
                                      <p:cBhvr>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3" nodeType="clickEffect">
                                  <p:stCondLst>
                                    <p:cond delay="0"/>
                                  </p:stCondLst>
                                  <p:childTnLst>
                                    <p:set>
                                      <p:cBhvr>
                                        <p:cTn id="81" dur="1" fill="hold">
                                          <p:stCondLst>
                                            <p:cond delay="0"/>
                                          </p:stCondLst>
                                        </p:cTn>
                                        <p:tgtEl>
                                          <p:spTgt spid="43"/>
                                        </p:tgtEl>
                                        <p:attrNameLst>
                                          <p:attrName>style.visibility</p:attrName>
                                        </p:attrNameLst>
                                      </p:cBhvr>
                                      <p:to>
                                        <p:strVal val="visible"/>
                                      </p:to>
                                    </p:set>
                                  </p:childTnLst>
                                </p:cTn>
                              </p:par>
                              <p:par>
                                <p:cTn id="82" presetID="0" presetClass="path" presetSubtype="0" accel="50000" decel="50000" fill="hold" grpId="4" nodeType="withEffect">
                                  <p:stCondLst>
                                    <p:cond delay="0"/>
                                  </p:stCondLst>
                                  <p:childTnLst>
                                    <p:animMotion origin="layout" path="M 0 0 L 0 0 C -0.00117 0.03403 0.00716 0.07361 -0.00351 0.10209 C -0.01015 0.12037 -0.03594 0.08773 -0.0401 0.10834 C -0.05013 0.15903 -0.04271 0.2169 -0.03659 0.26968 C -0.03555 0.27871 -0.02617 0.27199 -0.02083 0.27269 C 0.00482 0.27616 0.00235 0.2757 0.01927 0.2757 " pathEditMode="relative" ptsTypes="AAAAAAA">
                                      <p:cBhvr>
                                        <p:cTn id="83" dur="2000" fill="hold"/>
                                        <p:tgtEl>
                                          <p:spTgt spid="43"/>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5"/>
                                        </p:tgtEl>
                                        <p:attrNameLst>
                                          <p:attrName>style.visibility</p:attrName>
                                        </p:attrNameLst>
                                      </p:cBhvr>
                                      <p:to>
                                        <p:strVal val="visible"/>
                                      </p:to>
                                    </p:set>
                                  </p:childTnLst>
                                </p:cTn>
                              </p:par>
                              <p:par>
                                <p:cTn id="88" presetID="0" presetClass="path" presetSubtype="0" accel="50000" decel="50000" fill="hold" grpId="1" nodeType="withEffect">
                                  <p:stCondLst>
                                    <p:cond delay="0"/>
                                  </p:stCondLst>
                                  <p:childTnLst>
                                    <p:animMotion origin="layout" path="M 0.14037 0.00093 L -1.45833E-6 -2.22222E-6 " pathEditMode="relative" rAng="0" ptsTypes="AA">
                                      <p:cBhvr>
                                        <p:cTn id="89" dur="2000" fill="hold"/>
                                        <p:tgtEl>
                                          <p:spTgt spid="44"/>
                                        </p:tgtEl>
                                        <p:attrNameLst>
                                          <p:attrName>ppt_x</p:attrName>
                                          <p:attrName>ppt_y</p:attrName>
                                        </p:attrNameLst>
                                      </p:cBhvr>
                                      <p:rCtr x="-7018" y="-46"/>
                                    </p:animMotion>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5" nodeType="clickEffect">
                                  <p:stCondLst>
                                    <p:cond delay="0"/>
                                  </p:stCondLst>
                                  <p:childTnLst>
                                    <p:set>
                                      <p:cBhvr>
                                        <p:cTn id="93" dur="1" fill="hold">
                                          <p:stCondLst>
                                            <p:cond delay="0"/>
                                          </p:stCondLst>
                                        </p:cTn>
                                        <p:tgtEl>
                                          <p:spTgt spid="43"/>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9" presetClass="emph" presetSubtype="0" grpId="0" nodeType="clickEffect">
                                  <p:stCondLst>
                                    <p:cond delay="0"/>
                                  </p:stCondLst>
                                  <p:childTnLst>
                                    <p:set>
                                      <p:cBhvr>
                                        <p:cTn id="97" dur="indefinite"/>
                                        <p:tgtEl>
                                          <p:spTgt spid="16"/>
                                        </p:tgtEl>
                                        <p:attrNameLst>
                                          <p:attrName>style.opacity</p:attrName>
                                        </p:attrNameLst>
                                      </p:cBhvr>
                                      <p:to>
                                        <p:strVal val="0.5"/>
                                      </p:to>
                                    </p:set>
                                    <p:animEffect filter="image" prLst="opacity: 0.5">
                                      <p:cBhvr rctx="IE">
                                        <p:cTn id="98" dur="indefinite"/>
                                        <p:tgtEl>
                                          <p:spTgt spid="16"/>
                                        </p:tgtEl>
                                      </p:cBhvr>
                                    </p:animEffect>
                                  </p:childTnLst>
                                </p:cTn>
                              </p:par>
                              <p:par>
                                <p:cTn id="99" presetID="9" presetClass="emph" presetSubtype="0" grpId="0" nodeType="withEffect">
                                  <p:stCondLst>
                                    <p:cond delay="0"/>
                                  </p:stCondLst>
                                  <p:childTnLst>
                                    <p:set>
                                      <p:cBhvr>
                                        <p:cTn id="100" dur="indefinite"/>
                                        <p:tgtEl>
                                          <p:spTgt spid="17"/>
                                        </p:tgtEl>
                                        <p:attrNameLst>
                                          <p:attrName>style.opacity</p:attrName>
                                        </p:attrNameLst>
                                      </p:cBhvr>
                                      <p:to>
                                        <p:strVal val="0.5"/>
                                      </p:to>
                                    </p:set>
                                    <p:animEffect filter="image" prLst="opacity: 0.5">
                                      <p:cBhvr rctx="IE">
                                        <p:cTn id="101" dur="indefinite"/>
                                        <p:tgtEl>
                                          <p:spTgt spid="17"/>
                                        </p:tgtEl>
                                      </p:cBhvr>
                                    </p:animEffect>
                                  </p:childTnLst>
                                </p:cTn>
                              </p:par>
                              <p:par>
                                <p:cTn id="102" presetID="9" presetClass="emph" presetSubtype="0" grpId="0" nodeType="withEffect">
                                  <p:stCondLst>
                                    <p:cond delay="0"/>
                                  </p:stCondLst>
                                  <p:childTnLst>
                                    <p:set>
                                      <p:cBhvr>
                                        <p:cTn id="103" dur="indefinite"/>
                                        <p:tgtEl>
                                          <p:spTgt spid="18"/>
                                        </p:tgtEl>
                                        <p:attrNameLst>
                                          <p:attrName>style.opacity</p:attrName>
                                        </p:attrNameLst>
                                      </p:cBhvr>
                                      <p:to>
                                        <p:strVal val="0.5"/>
                                      </p:to>
                                    </p:set>
                                    <p:animEffect filter="image" prLst="opacity: 0.5">
                                      <p:cBhvr rctx="IE">
                                        <p:cTn id="104" dur="indefinite"/>
                                        <p:tgtEl>
                                          <p:spTgt spid="18"/>
                                        </p:tgtEl>
                                      </p:cBhvr>
                                    </p:animEffect>
                                  </p:childTnLst>
                                </p:cTn>
                              </p:par>
                              <p:par>
                                <p:cTn id="105" presetID="9" presetClass="emph" presetSubtype="0" grpId="1" nodeType="withEffect">
                                  <p:stCondLst>
                                    <p:cond delay="0"/>
                                  </p:stCondLst>
                                  <p:childTnLst>
                                    <p:set>
                                      <p:cBhvr>
                                        <p:cTn id="106" dur="indefinite"/>
                                        <p:tgtEl>
                                          <p:spTgt spid="42"/>
                                        </p:tgtEl>
                                        <p:attrNameLst>
                                          <p:attrName>style.opacity</p:attrName>
                                        </p:attrNameLst>
                                      </p:cBhvr>
                                      <p:to>
                                        <p:strVal val="0.5"/>
                                      </p:to>
                                    </p:set>
                                    <p:animEffect filter="image" prLst="opacity: 0.5">
                                      <p:cBhvr rctx="IE">
                                        <p:cTn id="107" dur="indefinite"/>
                                        <p:tgtEl>
                                          <p:spTgt spid="42"/>
                                        </p:tgtEl>
                                      </p:cBhvr>
                                    </p:animEffect>
                                  </p:childTnLst>
                                </p:cTn>
                              </p:par>
                              <p:par>
                                <p:cTn id="108" presetID="9" presetClass="emph" presetSubtype="0" grpId="1" nodeType="withEffect">
                                  <p:stCondLst>
                                    <p:cond delay="0"/>
                                  </p:stCondLst>
                                  <p:childTnLst>
                                    <p:set>
                                      <p:cBhvr>
                                        <p:cTn id="109" dur="indefinite"/>
                                        <p:tgtEl>
                                          <p:spTgt spid="41"/>
                                        </p:tgtEl>
                                        <p:attrNameLst>
                                          <p:attrName>style.opacity</p:attrName>
                                        </p:attrNameLst>
                                      </p:cBhvr>
                                      <p:to>
                                        <p:strVal val="0.5"/>
                                      </p:to>
                                    </p:set>
                                    <p:animEffect filter="image" prLst="opacity: 0.5">
                                      <p:cBhvr rctx="IE">
                                        <p:cTn id="110" dur="indefinite"/>
                                        <p:tgtEl>
                                          <p:spTgt spid="41"/>
                                        </p:tgtEl>
                                      </p:cBhvr>
                                    </p:animEffect>
                                  </p:childTnLst>
                                </p:cTn>
                              </p:par>
                              <p:par>
                                <p:cTn id="111" presetID="9" presetClass="emph" presetSubtype="0" nodeType="withEffect">
                                  <p:stCondLst>
                                    <p:cond delay="0"/>
                                  </p:stCondLst>
                                  <p:childTnLst>
                                    <p:set>
                                      <p:cBhvr>
                                        <p:cTn id="112" dur="indefinite"/>
                                        <p:tgtEl>
                                          <p:spTgt spid="39"/>
                                        </p:tgtEl>
                                        <p:attrNameLst>
                                          <p:attrName>style.opacity</p:attrName>
                                        </p:attrNameLst>
                                      </p:cBhvr>
                                      <p:to>
                                        <p:strVal val="0.5"/>
                                      </p:to>
                                    </p:set>
                                    <p:animEffect filter="image" prLst="opacity: 0.5">
                                      <p:cBhvr rctx="IE">
                                        <p:cTn id="113" dur="indefinite"/>
                                        <p:tgtEl>
                                          <p:spTgt spid="39"/>
                                        </p:tgtEl>
                                      </p:cBhvr>
                                    </p:animEffect>
                                  </p:childTnLst>
                                </p:cTn>
                              </p:par>
                              <p:par>
                                <p:cTn id="114" presetID="9" presetClass="emph" presetSubtype="0" nodeType="withEffect">
                                  <p:stCondLst>
                                    <p:cond delay="0"/>
                                  </p:stCondLst>
                                  <p:childTnLst>
                                    <p:set>
                                      <p:cBhvr>
                                        <p:cTn id="115" dur="indefinite"/>
                                        <p:tgtEl>
                                          <p:spTgt spid="40"/>
                                        </p:tgtEl>
                                        <p:attrNameLst>
                                          <p:attrName>style.opacity</p:attrName>
                                        </p:attrNameLst>
                                      </p:cBhvr>
                                      <p:to>
                                        <p:strVal val="0.5"/>
                                      </p:to>
                                    </p:set>
                                    <p:animEffect filter="image" prLst="opacity: 0.5">
                                      <p:cBhvr rctx="IE">
                                        <p:cTn id="116" dur="indefinite"/>
                                        <p:tgtEl>
                                          <p:spTgt spid="40"/>
                                        </p:tgtEl>
                                      </p:cBhvr>
                                    </p:animEffect>
                                  </p:childTnLst>
                                </p:cTn>
                              </p:par>
                              <p:par>
                                <p:cTn id="117" presetID="9" presetClass="emph" presetSubtype="0" grpId="1" nodeType="withEffect">
                                  <p:stCondLst>
                                    <p:cond delay="0"/>
                                  </p:stCondLst>
                                  <p:childTnLst>
                                    <p:set>
                                      <p:cBhvr>
                                        <p:cTn id="118" dur="indefinite"/>
                                        <p:tgtEl>
                                          <p:spTgt spid="37"/>
                                        </p:tgtEl>
                                        <p:attrNameLst>
                                          <p:attrName>style.opacity</p:attrName>
                                        </p:attrNameLst>
                                      </p:cBhvr>
                                      <p:to>
                                        <p:strVal val="0.5"/>
                                      </p:to>
                                    </p:set>
                                    <p:animEffect filter="image" prLst="opacity: 0.5">
                                      <p:cBhvr rctx="IE">
                                        <p:cTn id="119" dur="indefinite"/>
                                        <p:tgtEl>
                                          <p:spTgt spid="37"/>
                                        </p:tgtEl>
                                      </p:cBhvr>
                                    </p:animEffect>
                                  </p:childTnLst>
                                </p:cTn>
                              </p:par>
                              <p:par>
                                <p:cTn id="120" presetID="9" presetClass="emph" presetSubtype="0" grpId="4" nodeType="withEffect">
                                  <p:stCondLst>
                                    <p:cond delay="0"/>
                                  </p:stCondLst>
                                  <p:childTnLst>
                                    <p:set>
                                      <p:cBhvr>
                                        <p:cTn id="121" dur="indefinite"/>
                                        <p:tgtEl>
                                          <p:spTgt spid="11"/>
                                        </p:tgtEl>
                                        <p:attrNameLst>
                                          <p:attrName>style.opacity</p:attrName>
                                        </p:attrNameLst>
                                      </p:cBhvr>
                                      <p:to>
                                        <p:strVal val="0.5"/>
                                      </p:to>
                                    </p:set>
                                    <p:animEffect filter="image" prLst="opacity: 0.5">
                                      <p:cBhvr rctx="IE">
                                        <p:cTn id="122" dur="indefinite"/>
                                        <p:tgtEl>
                                          <p:spTgt spid="11"/>
                                        </p:tgtEl>
                                      </p:cBhvr>
                                    </p:animEffect>
                                  </p:childTnLst>
                                </p:cTn>
                              </p:par>
                              <p:par>
                                <p:cTn id="123" presetID="9" presetClass="emph" presetSubtype="0" grpId="6" nodeType="withEffect">
                                  <p:stCondLst>
                                    <p:cond delay="0"/>
                                  </p:stCondLst>
                                  <p:childTnLst>
                                    <p:set>
                                      <p:cBhvr>
                                        <p:cTn id="124" dur="indefinite"/>
                                        <p:tgtEl>
                                          <p:spTgt spid="43"/>
                                        </p:tgtEl>
                                        <p:attrNameLst>
                                          <p:attrName>style.opacity</p:attrName>
                                        </p:attrNameLst>
                                      </p:cBhvr>
                                      <p:to>
                                        <p:strVal val="0.5"/>
                                      </p:to>
                                    </p:set>
                                    <p:animEffect filter="image" prLst="opacity: 0.5">
                                      <p:cBhvr rctx="IE">
                                        <p:cTn id="125" dur="indefinite"/>
                                        <p:tgtEl>
                                          <p:spTgt spid="43"/>
                                        </p:tgtEl>
                                      </p:cBhvr>
                                    </p:animEffect>
                                  </p:childTnLst>
                                </p:cTn>
                              </p:par>
                              <p:par>
                                <p:cTn id="126" presetID="9" presetClass="emph" presetSubtype="0" grpId="2" nodeType="withEffect">
                                  <p:stCondLst>
                                    <p:cond delay="0"/>
                                  </p:stCondLst>
                                  <p:childTnLst>
                                    <p:set>
                                      <p:cBhvr>
                                        <p:cTn id="127" dur="indefinite"/>
                                        <p:tgtEl>
                                          <p:spTgt spid="54"/>
                                        </p:tgtEl>
                                        <p:attrNameLst>
                                          <p:attrName>style.opacity</p:attrName>
                                        </p:attrNameLst>
                                      </p:cBhvr>
                                      <p:to>
                                        <p:strVal val="0.5"/>
                                      </p:to>
                                    </p:set>
                                    <p:animEffect filter="image" prLst="opacity: 0.5">
                                      <p:cBhvr rctx="IE">
                                        <p:cTn id="128" dur="indefinite"/>
                                        <p:tgtEl>
                                          <p:spTgt spid="54"/>
                                        </p:tgtEl>
                                      </p:cBhvr>
                                    </p:animEffect>
                                  </p:childTnLst>
                                </p:cTn>
                              </p:par>
                              <p:par>
                                <p:cTn id="129" presetID="9" presetClass="emph" presetSubtype="0" grpId="3" nodeType="withEffect">
                                  <p:stCondLst>
                                    <p:cond delay="0"/>
                                  </p:stCondLst>
                                  <p:childTnLst>
                                    <p:set>
                                      <p:cBhvr>
                                        <p:cTn id="130" dur="indefinite"/>
                                        <p:tgtEl>
                                          <p:spTgt spid="44"/>
                                        </p:tgtEl>
                                        <p:attrNameLst>
                                          <p:attrName>style.opacity</p:attrName>
                                        </p:attrNameLst>
                                      </p:cBhvr>
                                      <p:to>
                                        <p:strVal val="0.5"/>
                                      </p:to>
                                    </p:set>
                                    <p:animEffect filter="image" prLst="opacity: 0.5">
                                      <p:cBhvr rctx="IE">
                                        <p:cTn id="131" dur="indefinite"/>
                                        <p:tgtEl>
                                          <p:spTgt spid="44"/>
                                        </p:tgtEl>
                                      </p:cBhvr>
                                    </p:animEffect>
                                  </p:childTnLst>
                                </p:cTn>
                              </p:par>
                              <p:par>
                                <p:cTn id="132" presetID="9" presetClass="emph" presetSubtype="0" grpId="1" nodeType="withEffect">
                                  <p:stCondLst>
                                    <p:cond delay="0"/>
                                  </p:stCondLst>
                                  <p:childTnLst>
                                    <p:set>
                                      <p:cBhvr>
                                        <p:cTn id="133" dur="indefinite"/>
                                        <p:tgtEl>
                                          <p:spTgt spid="55"/>
                                        </p:tgtEl>
                                        <p:attrNameLst>
                                          <p:attrName>style.opacity</p:attrName>
                                        </p:attrNameLst>
                                      </p:cBhvr>
                                      <p:to>
                                        <p:strVal val="0.5"/>
                                      </p:to>
                                    </p:set>
                                    <p:animEffect filter="image" prLst="opacity: 0.5">
                                      <p:cBhvr rctx="IE">
                                        <p:cTn id="134" dur="indefinite"/>
                                        <p:tgtEl>
                                          <p:spTgt spid="55"/>
                                        </p:tgtEl>
                                      </p:cBhvr>
                                    </p:animEffect>
                                  </p:childTnLst>
                                </p:cTn>
                              </p:par>
                              <p:par>
                                <p:cTn id="135" presetID="9" presetClass="emph" presetSubtype="0" grpId="0" nodeType="withEffect">
                                  <p:stCondLst>
                                    <p:cond delay="0"/>
                                  </p:stCondLst>
                                  <p:childTnLst>
                                    <p:set>
                                      <p:cBhvr>
                                        <p:cTn id="136" dur="indefinite"/>
                                        <p:tgtEl>
                                          <p:spTgt spid="14"/>
                                        </p:tgtEl>
                                        <p:attrNameLst>
                                          <p:attrName>style.opacity</p:attrName>
                                        </p:attrNameLst>
                                      </p:cBhvr>
                                      <p:to>
                                        <p:strVal val="0.5"/>
                                      </p:to>
                                    </p:set>
                                    <p:animEffect filter="image" prLst="opacity: 0.5">
                                      <p:cBhvr rctx="IE">
                                        <p:cTn id="137" dur="indefinite"/>
                                        <p:tgtEl>
                                          <p:spTgt spid="14"/>
                                        </p:tgtEl>
                                      </p:cBhvr>
                                    </p:animEffect>
                                  </p:childTnLst>
                                </p:cTn>
                              </p:par>
                              <p:par>
                                <p:cTn id="138" presetID="9" presetClass="emph" presetSubtype="0" grpId="0" nodeType="withEffect">
                                  <p:stCondLst>
                                    <p:cond delay="0"/>
                                  </p:stCondLst>
                                  <p:childTnLst>
                                    <p:set>
                                      <p:cBhvr>
                                        <p:cTn id="139" dur="indefinite"/>
                                        <p:tgtEl>
                                          <p:spTgt spid="15"/>
                                        </p:tgtEl>
                                        <p:attrNameLst>
                                          <p:attrName>style.opacity</p:attrName>
                                        </p:attrNameLst>
                                      </p:cBhvr>
                                      <p:to>
                                        <p:strVal val="0.5"/>
                                      </p:to>
                                    </p:set>
                                    <p:animEffect filter="image" prLst="opacity: 0.5">
                                      <p:cBhvr rctx="IE">
                                        <p:cTn id="140" dur="indefinite"/>
                                        <p:tgtEl>
                                          <p:spTgt spid="15"/>
                                        </p:tgtEl>
                                      </p:cBhvr>
                                    </p:animEffect>
                                  </p:childTnLst>
                                </p:cTn>
                              </p:par>
                              <p:par>
                                <p:cTn id="141" presetID="9" presetClass="emph" presetSubtype="0" nodeType="withEffect">
                                  <p:stCondLst>
                                    <p:cond delay="0"/>
                                  </p:stCondLst>
                                  <p:childTnLst>
                                    <p:set>
                                      <p:cBhvr>
                                        <p:cTn id="142" dur="indefinite"/>
                                        <p:tgtEl>
                                          <p:spTgt spid="19"/>
                                        </p:tgtEl>
                                        <p:attrNameLst>
                                          <p:attrName>style.opacity</p:attrName>
                                        </p:attrNameLst>
                                      </p:cBhvr>
                                      <p:to>
                                        <p:strVal val="0.5"/>
                                      </p:to>
                                    </p:set>
                                    <p:animEffect filter="image" prLst="opacity: 0.5">
                                      <p:cBhvr rctx="IE">
                                        <p:cTn id="143" dur="indefinite"/>
                                        <p:tgtEl>
                                          <p:spTgt spid="19"/>
                                        </p:tgtEl>
                                      </p:cBhvr>
                                    </p:animEffect>
                                  </p:childTnLst>
                                </p:cTn>
                              </p:par>
                              <p:par>
                                <p:cTn id="144" presetID="9" presetClass="emph" presetSubtype="0" nodeType="withEffect">
                                  <p:stCondLst>
                                    <p:cond delay="0"/>
                                  </p:stCondLst>
                                  <p:childTnLst>
                                    <p:set>
                                      <p:cBhvr>
                                        <p:cTn id="145" dur="indefinite"/>
                                        <p:tgtEl>
                                          <p:spTgt spid="20"/>
                                        </p:tgtEl>
                                        <p:attrNameLst>
                                          <p:attrName>style.opacity</p:attrName>
                                        </p:attrNameLst>
                                      </p:cBhvr>
                                      <p:to>
                                        <p:strVal val="0.5"/>
                                      </p:to>
                                    </p:set>
                                    <p:animEffect filter="image" prLst="opacity: 0.5">
                                      <p:cBhvr rctx="IE">
                                        <p:cTn id="146" dur="indefinite"/>
                                        <p:tgtEl>
                                          <p:spTgt spid="20"/>
                                        </p:tgtEl>
                                      </p:cBhvr>
                                    </p:animEffect>
                                  </p:childTnLst>
                                </p:cTn>
                              </p:par>
                              <p:par>
                                <p:cTn id="147" presetID="9" presetClass="emph" presetSubtype="0" grpId="0" nodeType="withEffect">
                                  <p:stCondLst>
                                    <p:cond delay="0"/>
                                  </p:stCondLst>
                                  <p:childTnLst>
                                    <p:set>
                                      <p:cBhvr>
                                        <p:cTn id="148" dur="indefinite"/>
                                        <p:tgtEl>
                                          <p:spTgt spid="21"/>
                                        </p:tgtEl>
                                        <p:attrNameLst>
                                          <p:attrName>style.opacity</p:attrName>
                                        </p:attrNameLst>
                                      </p:cBhvr>
                                      <p:to>
                                        <p:strVal val="0.5"/>
                                      </p:to>
                                    </p:set>
                                    <p:animEffect filter="image" prLst="opacity: 0.5">
                                      <p:cBhvr rctx="IE">
                                        <p:cTn id="149" dur="indefinite"/>
                                        <p:tgtEl>
                                          <p:spTgt spid="21"/>
                                        </p:tgtEl>
                                      </p:cBhvr>
                                    </p:animEffect>
                                  </p:childTnLst>
                                </p:cTn>
                              </p:par>
                              <p:par>
                                <p:cTn id="150" presetID="9" presetClass="emph" presetSubtype="0" grpId="0" nodeType="withEffect">
                                  <p:stCondLst>
                                    <p:cond delay="0"/>
                                  </p:stCondLst>
                                  <p:childTnLst>
                                    <p:set>
                                      <p:cBhvr>
                                        <p:cTn id="151" dur="indefinite"/>
                                        <p:tgtEl>
                                          <p:spTgt spid="22"/>
                                        </p:tgtEl>
                                        <p:attrNameLst>
                                          <p:attrName>style.opacity</p:attrName>
                                        </p:attrNameLst>
                                      </p:cBhvr>
                                      <p:to>
                                        <p:strVal val="0.5"/>
                                      </p:to>
                                    </p:set>
                                    <p:animEffect filter="image" prLst="opacity: 0.5">
                                      <p:cBhvr rctx="IE">
                                        <p:cTn id="152" dur="indefinite"/>
                                        <p:tgtEl>
                                          <p:spTgt spid="22"/>
                                        </p:tgtEl>
                                      </p:cBhvr>
                                    </p:animEffect>
                                  </p:childTnLst>
                                </p:cTn>
                              </p:par>
                              <p:par>
                                <p:cTn id="153" presetID="9" presetClass="emph" presetSubtype="0" grpId="0" nodeType="withEffect">
                                  <p:stCondLst>
                                    <p:cond delay="0"/>
                                  </p:stCondLst>
                                  <p:childTnLst>
                                    <p:set>
                                      <p:cBhvr>
                                        <p:cTn id="154" dur="indefinite"/>
                                        <p:tgtEl>
                                          <p:spTgt spid="23"/>
                                        </p:tgtEl>
                                        <p:attrNameLst>
                                          <p:attrName>style.opacity</p:attrName>
                                        </p:attrNameLst>
                                      </p:cBhvr>
                                      <p:to>
                                        <p:strVal val="0.5"/>
                                      </p:to>
                                    </p:set>
                                    <p:animEffect filter="image" prLst="opacity: 0.5">
                                      <p:cBhvr rctx="IE">
                                        <p:cTn id="155" dur="indefinite"/>
                                        <p:tgtEl>
                                          <p:spTgt spid="23"/>
                                        </p:tgtEl>
                                      </p:cBhvr>
                                    </p:animEffect>
                                  </p:childTnLst>
                                </p:cTn>
                              </p:par>
                              <p:par>
                                <p:cTn id="156" presetID="9" presetClass="emph" presetSubtype="0" nodeType="withEffect">
                                  <p:stCondLst>
                                    <p:cond delay="0"/>
                                  </p:stCondLst>
                                  <p:childTnLst>
                                    <p:set>
                                      <p:cBhvr>
                                        <p:cTn id="157" dur="indefinite"/>
                                        <p:tgtEl>
                                          <p:spTgt spid="24"/>
                                        </p:tgtEl>
                                        <p:attrNameLst>
                                          <p:attrName>style.opacity</p:attrName>
                                        </p:attrNameLst>
                                      </p:cBhvr>
                                      <p:to>
                                        <p:strVal val="0.5"/>
                                      </p:to>
                                    </p:set>
                                    <p:animEffect filter="image" prLst="opacity: 0.5">
                                      <p:cBhvr rctx="IE">
                                        <p:cTn id="158" dur="indefinite"/>
                                        <p:tgtEl>
                                          <p:spTgt spid="24"/>
                                        </p:tgtEl>
                                      </p:cBhvr>
                                    </p:animEffect>
                                  </p:childTnLst>
                                </p:cTn>
                              </p:par>
                              <p:par>
                                <p:cTn id="159" presetID="9" presetClass="emph" presetSubtype="0" nodeType="withEffect">
                                  <p:stCondLst>
                                    <p:cond delay="0"/>
                                  </p:stCondLst>
                                  <p:childTnLst>
                                    <p:set>
                                      <p:cBhvr>
                                        <p:cTn id="160" dur="indefinite"/>
                                        <p:tgtEl>
                                          <p:spTgt spid="25"/>
                                        </p:tgtEl>
                                        <p:attrNameLst>
                                          <p:attrName>style.opacity</p:attrName>
                                        </p:attrNameLst>
                                      </p:cBhvr>
                                      <p:to>
                                        <p:strVal val="0.5"/>
                                      </p:to>
                                    </p:set>
                                    <p:animEffect filter="image" prLst="opacity: 0.5">
                                      <p:cBhvr rctx="IE">
                                        <p:cTn id="161" dur="indefinite"/>
                                        <p:tgtEl>
                                          <p:spTgt spid="25"/>
                                        </p:tgtEl>
                                      </p:cBhvr>
                                    </p:animEffect>
                                  </p:childTnLst>
                                </p:cTn>
                              </p:par>
                              <p:par>
                                <p:cTn id="162" presetID="9" presetClass="emph" presetSubtype="0" nodeType="withEffect">
                                  <p:stCondLst>
                                    <p:cond delay="0"/>
                                  </p:stCondLst>
                                  <p:childTnLst>
                                    <p:set>
                                      <p:cBhvr>
                                        <p:cTn id="163" dur="indefinite"/>
                                        <p:tgtEl>
                                          <p:spTgt spid="26"/>
                                        </p:tgtEl>
                                        <p:attrNameLst>
                                          <p:attrName>style.opacity</p:attrName>
                                        </p:attrNameLst>
                                      </p:cBhvr>
                                      <p:to>
                                        <p:strVal val="0.5"/>
                                      </p:to>
                                    </p:set>
                                    <p:animEffect filter="image" prLst="opacity: 0.5">
                                      <p:cBhvr rctx="IE">
                                        <p:cTn id="164" dur="indefinite"/>
                                        <p:tgtEl>
                                          <p:spTgt spid="26"/>
                                        </p:tgtEl>
                                      </p:cBhvr>
                                    </p:animEffect>
                                  </p:childTnLst>
                                </p:cTn>
                              </p:par>
                              <p:par>
                                <p:cTn id="165" presetID="9" presetClass="emph" presetSubtype="0" nodeType="withEffect">
                                  <p:stCondLst>
                                    <p:cond delay="0"/>
                                  </p:stCondLst>
                                  <p:childTnLst>
                                    <p:set>
                                      <p:cBhvr>
                                        <p:cTn id="166" dur="indefinite"/>
                                        <p:tgtEl>
                                          <p:spTgt spid="27"/>
                                        </p:tgtEl>
                                        <p:attrNameLst>
                                          <p:attrName>style.opacity</p:attrName>
                                        </p:attrNameLst>
                                      </p:cBhvr>
                                      <p:to>
                                        <p:strVal val="0.5"/>
                                      </p:to>
                                    </p:set>
                                    <p:animEffect filter="image" prLst="opacity: 0.5">
                                      <p:cBhvr rctx="IE">
                                        <p:cTn id="167" dur="indefinite"/>
                                        <p:tgtEl>
                                          <p:spTgt spid="27"/>
                                        </p:tgtEl>
                                      </p:cBhvr>
                                    </p:animEffect>
                                  </p:childTnLst>
                                </p:cTn>
                              </p:par>
                              <p:par>
                                <p:cTn id="168" presetID="9" presetClass="emph" presetSubtype="0" nodeType="withEffect">
                                  <p:stCondLst>
                                    <p:cond delay="0"/>
                                  </p:stCondLst>
                                  <p:childTnLst>
                                    <p:set>
                                      <p:cBhvr>
                                        <p:cTn id="169" dur="indefinite"/>
                                        <p:tgtEl>
                                          <p:spTgt spid="28"/>
                                        </p:tgtEl>
                                        <p:attrNameLst>
                                          <p:attrName>style.opacity</p:attrName>
                                        </p:attrNameLst>
                                      </p:cBhvr>
                                      <p:to>
                                        <p:strVal val="0.5"/>
                                      </p:to>
                                    </p:set>
                                    <p:animEffect filter="image" prLst="opacity: 0.5">
                                      <p:cBhvr rctx="IE">
                                        <p:cTn id="170" dur="indefinite"/>
                                        <p:tgtEl>
                                          <p:spTgt spid="28"/>
                                        </p:tgtEl>
                                      </p:cBhvr>
                                    </p:animEffect>
                                  </p:childTnLst>
                                </p:cTn>
                              </p:par>
                              <p:par>
                                <p:cTn id="171" presetID="9" presetClass="emph" presetSubtype="0" nodeType="withEffect">
                                  <p:stCondLst>
                                    <p:cond delay="0"/>
                                  </p:stCondLst>
                                  <p:childTnLst>
                                    <p:set>
                                      <p:cBhvr>
                                        <p:cTn id="172" dur="indefinite"/>
                                        <p:tgtEl>
                                          <p:spTgt spid="29"/>
                                        </p:tgtEl>
                                        <p:attrNameLst>
                                          <p:attrName>style.opacity</p:attrName>
                                        </p:attrNameLst>
                                      </p:cBhvr>
                                      <p:to>
                                        <p:strVal val="0.5"/>
                                      </p:to>
                                    </p:set>
                                    <p:animEffect filter="image" prLst="opacity: 0.5">
                                      <p:cBhvr rctx="IE">
                                        <p:cTn id="173" dur="indefinite"/>
                                        <p:tgtEl>
                                          <p:spTgt spid="29"/>
                                        </p:tgtEl>
                                      </p:cBhvr>
                                    </p:animEffect>
                                  </p:childTnLst>
                                </p:cTn>
                              </p:par>
                              <p:par>
                                <p:cTn id="174" presetID="9" presetClass="emph" presetSubtype="0" nodeType="withEffect">
                                  <p:stCondLst>
                                    <p:cond delay="0"/>
                                  </p:stCondLst>
                                  <p:childTnLst>
                                    <p:set>
                                      <p:cBhvr>
                                        <p:cTn id="175" dur="indefinite"/>
                                        <p:tgtEl>
                                          <p:spTgt spid="30"/>
                                        </p:tgtEl>
                                        <p:attrNameLst>
                                          <p:attrName>style.opacity</p:attrName>
                                        </p:attrNameLst>
                                      </p:cBhvr>
                                      <p:to>
                                        <p:strVal val="0.5"/>
                                      </p:to>
                                    </p:set>
                                    <p:animEffect filter="image" prLst="opacity: 0.5">
                                      <p:cBhvr rctx="IE">
                                        <p:cTn id="176" dur="indefinite"/>
                                        <p:tgtEl>
                                          <p:spTgt spid="30"/>
                                        </p:tgtEl>
                                      </p:cBhvr>
                                    </p:animEffect>
                                  </p:childTnLst>
                                </p:cTn>
                              </p:par>
                              <p:par>
                                <p:cTn id="177" presetID="9" presetClass="emph" presetSubtype="0" nodeType="withEffect">
                                  <p:stCondLst>
                                    <p:cond delay="0"/>
                                  </p:stCondLst>
                                  <p:childTnLst>
                                    <p:set>
                                      <p:cBhvr>
                                        <p:cTn id="178" dur="indefinite"/>
                                        <p:tgtEl>
                                          <p:spTgt spid="31"/>
                                        </p:tgtEl>
                                        <p:attrNameLst>
                                          <p:attrName>style.opacity</p:attrName>
                                        </p:attrNameLst>
                                      </p:cBhvr>
                                      <p:to>
                                        <p:strVal val="0.5"/>
                                      </p:to>
                                    </p:set>
                                    <p:animEffect filter="image" prLst="opacity: 0.5">
                                      <p:cBhvr rctx="IE">
                                        <p:cTn id="179" dur="indefinite"/>
                                        <p:tgtEl>
                                          <p:spTgt spid="31"/>
                                        </p:tgtEl>
                                      </p:cBhvr>
                                    </p:animEffect>
                                  </p:childTnLst>
                                </p:cTn>
                              </p:par>
                              <p:par>
                                <p:cTn id="180" presetID="9" presetClass="emph" presetSubtype="0" grpId="0" nodeType="withEffect">
                                  <p:stCondLst>
                                    <p:cond delay="0"/>
                                  </p:stCondLst>
                                  <p:childTnLst>
                                    <p:set>
                                      <p:cBhvr>
                                        <p:cTn id="181" dur="indefinite"/>
                                        <p:tgtEl>
                                          <p:spTgt spid="32"/>
                                        </p:tgtEl>
                                        <p:attrNameLst>
                                          <p:attrName>style.opacity</p:attrName>
                                        </p:attrNameLst>
                                      </p:cBhvr>
                                      <p:to>
                                        <p:strVal val="0.5"/>
                                      </p:to>
                                    </p:set>
                                    <p:animEffect filter="image" prLst="opacity: 0.5">
                                      <p:cBhvr rctx="IE">
                                        <p:cTn id="182" dur="indefinite"/>
                                        <p:tgtEl>
                                          <p:spTgt spid="32"/>
                                        </p:tgtEl>
                                      </p:cBhvr>
                                    </p:animEffect>
                                  </p:childTnLst>
                                </p:cTn>
                              </p:par>
                              <p:par>
                                <p:cTn id="183" presetID="9" presetClass="emph" presetSubtype="0" grpId="0" nodeType="withEffect">
                                  <p:stCondLst>
                                    <p:cond delay="0"/>
                                  </p:stCondLst>
                                  <p:childTnLst>
                                    <p:set>
                                      <p:cBhvr>
                                        <p:cTn id="184" dur="indefinite"/>
                                        <p:tgtEl>
                                          <p:spTgt spid="33"/>
                                        </p:tgtEl>
                                        <p:attrNameLst>
                                          <p:attrName>style.opacity</p:attrName>
                                        </p:attrNameLst>
                                      </p:cBhvr>
                                      <p:to>
                                        <p:strVal val="0.5"/>
                                      </p:to>
                                    </p:set>
                                    <p:animEffect filter="image" prLst="opacity: 0.5">
                                      <p:cBhvr rctx="IE">
                                        <p:cTn id="185" dur="indefinite"/>
                                        <p:tgtEl>
                                          <p:spTgt spid="33"/>
                                        </p:tgtEl>
                                      </p:cBhvr>
                                    </p:animEffect>
                                  </p:childTnLst>
                                </p:cTn>
                              </p:par>
                              <p:par>
                                <p:cTn id="186" presetID="9" presetClass="emph" presetSubtype="0" nodeType="withEffect">
                                  <p:stCondLst>
                                    <p:cond delay="0"/>
                                  </p:stCondLst>
                                  <p:childTnLst>
                                    <p:set>
                                      <p:cBhvr>
                                        <p:cTn id="187" dur="indefinite"/>
                                        <p:tgtEl>
                                          <p:spTgt spid="34"/>
                                        </p:tgtEl>
                                        <p:attrNameLst>
                                          <p:attrName>style.opacity</p:attrName>
                                        </p:attrNameLst>
                                      </p:cBhvr>
                                      <p:to>
                                        <p:strVal val="0.5"/>
                                      </p:to>
                                    </p:set>
                                    <p:animEffect filter="image" prLst="opacity: 0.5">
                                      <p:cBhvr rctx="IE">
                                        <p:cTn id="188" dur="indefinite"/>
                                        <p:tgtEl>
                                          <p:spTgt spid="34"/>
                                        </p:tgtEl>
                                      </p:cBhvr>
                                    </p:animEffect>
                                  </p:childTnLst>
                                </p:cTn>
                              </p:par>
                              <p:par>
                                <p:cTn id="189" presetID="9" presetClass="emph" presetSubtype="0" grpId="0" nodeType="withEffect">
                                  <p:stCondLst>
                                    <p:cond delay="0"/>
                                  </p:stCondLst>
                                  <p:childTnLst>
                                    <p:set>
                                      <p:cBhvr>
                                        <p:cTn id="190" dur="indefinite"/>
                                        <p:tgtEl>
                                          <p:spTgt spid="36"/>
                                        </p:tgtEl>
                                        <p:attrNameLst>
                                          <p:attrName>style.opacity</p:attrName>
                                        </p:attrNameLst>
                                      </p:cBhvr>
                                      <p:to>
                                        <p:strVal val="0.5"/>
                                      </p:to>
                                    </p:set>
                                    <p:animEffect filter="image" prLst="opacity: 0.5">
                                      <p:cBhvr rctx="IE">
                                        <p:cTn id="191" dur="indefinite"/>
                                        <p:tgtEl>
                                          <p:spTgt spid="36"/>
                                        </p:tgtEl>
                                      </p:cBhvr>
                                    </p:animEffect>
                                  </p:childTnLst>
                                </p:cTn>
                              </p:par>
                              <p:par>
                                <p:cTn id="192" presetID="9" presetClass="emph" presetSubtype="0" grpId="0" nodeType="withEffect">
                                  <p:stCondLst>
                                    <p:cond delay="0"/>
                                  </p:stCondLst>
                                  <p:childTnLst>
                                    <p:set>
                                      <p:cBhvr>
                                        <p:cTn id="193" dur="indefinite"/>
                                        <p:tgtEl>
                                          <p:spTgt spid="45"/>
                                        </p:tgtEl>
                                        <p:attrNameLst>
                                          <p:attrName>style.opacity</p:attrName>
                                        </p:attrNameLst>
                                      </p:cBhvr>
                                      <p:to>
                                        <p:strVal val="0.5"/>
                                      </p:to>
                                    </p:set>
                                    <p:animEffect filter="image" prLst="opacity: 0.5">
                                      <p:cBhvr rctx="IE">
                                        <p:cTn id="194" dur="indefinite"/>
                                        <p:tgtEl>
                                          <p:spTgt spid="45"/>
                                        </p:tgtEl>
                                      </p:cBhvr>
                                    </p:animEffect>
                                  </p:childTnLst>
                                </p:cTn>
                              </p:par>
                              <p:par>
                                <p:cTn id="195" presetID="9" presetClass="emph" presetSubtype="0" grpId="0" nodeType="withEffect">
                                  <p:stCondLst>
                                    <p:cond delay="0"/>
                                  </p:stCondLst>
                                  <p:childTnLst>
                                    <p:set>
                                      <p:cBhvr>
                                        <p:cTn id="196" dur="indefinite"/>
                                        <p:tgtEl>
                                          <p:spTgt spid="4"/>
                                        </p:tgtEl>
                                        <p:attrNameLst>
                                          <p:attrName>style.opacity</p:attrName>
                                        </p:attrNameLst>
                                      </p:cBhvr>
                                      <p:to>
                                        <p:strVal val="0.5"/>
                                      </p:to>
                                    </p:set>
                                    <p:animEffect filter="image" prLst="opacity: 0.5">
                                      <p:cBhvr rctx="IE">
                                        <p:cTn id="197" dur="indefinite"/>
                                        <p:tgtEl>
                                          <p:spTgt spid="4"/>
                                        </p:tgtEl>
                                      </p:cBhvr>
                                    </p:animEffect>
                                  </p:childTnLst>
                                </p:cTn>
                              </p:par>
                              <p:par>
                                <p:cTn id="198" presetID="9" presetClass="emph" presetSubtype="0" grpId="0" nodeType="withEffect">
                                  <p:stCondLst>
                                    <p:cond delay="0"/>
                                  </p:stCondLst>
                                  <p:childTnLst>
                                    <p:set>
                                      <p:cBhvr>
                                        <p:cTn id="199" dur="indefinite"/>
                                        <p:tgtEl>
                                          <p:spTgt spid="47"/>
                                        </p:tgtEl>
                                        <p:attrNameLst>
                                          <p:attrName>style.opacity</p:attrName>
                                        </p:attrNameLst>
                                      </p:cBhvr>
                                      <p:to>
                                        <p:strVal val="0.5"/>
                                      </p:to>
                                    </p:set>
                                    <p:animEffect filter="image" prLst="opacity: 0.5">
                                      <p:cBhvr rctx="IE">
                                        <p:cTn id="200" dur="indefinite"/>
                                        <p:tgtEl>
                                          <p:spTgt spid="47"/>
                                        </p:tgtEl>
                                      </p:cBhvr>
                                    </p:animEffect>
                                  </p:childTnLst>
                                </p:cTn>
                              </p:par>
                              <p:par>
                                <p:cTn id="201" presetID="9" presetClass="emph" presetSubtype="0" grpId="0" nodeType="withEffect">
                                  <p:stCondLst>
                                    <p:cond delay="0"/>
                                  </p:stCondLst>
                                  <p:childTnLst>
                                    <p:set>
                                      <p:cBhvr>
                                        <p:cTn id="202" dur="indefinite"/>
                                        <p:tgtEl>
                                          <p:spTgt spid="13"/>
                                        </p:tgtEl>
                                        <p:attrNameLst>
                                          <p:attrName>style.opacity</p:attrName>
                                        </p:attrNameLst>
                                      </p:cBhvr>
                                      <p:to>
                                        <p:strVal val="0.5"/>
                                      </p:to>
                                    </p:set>
                                    <p:animEffect filter="image" prLst="opacity: 0.5">
                                      <p:cBhvr rctx="IE">
                                        <p:cTn id="203" dur="indefinite"/>
                                        <p:tgtEl>
                                          <p:spTgt spid="13"/>
                                        </p:tgtEl>
                                      </p:cBhvr>
                                    </p:animEffect>
                                  </p:childTnLst>
                                </p:cTn>
                              </p:par>
                              <p:par>
                                <p:cTn id="204" presetID="9" presetClass="emph" presetSubtype="0" grpId="0" nodeType="withEffect">
                                  <p:stCondLst>
                                    <p:cond delay="0"/>
                                  </p:stCondLst>
                                  <p:childTnLst>
                                    <p:set>
                                      <p:cBhvr>
                                        <p:cTn id="205" dur="indefinite"/>
                                        <p:tgtEl>
                                          <p:spTgt spid="53"/>
                                        </p:tgtEl>
                                        <p:attrNameLst>
                                          <p:attrName>style.opacity</p:attrName>
                                        </p:attrNameLst>
                                      </p:cBhvr>
                                      <p:to>
                                        <p:strVal val="0.5"/>
                                      </p:to>
                                    </p:set>
                                    <p:animEffect filter="image" prLst="opacity: 0.5">
                                      <p:cBhvr rctx="IE">
                                        <p:cTn id="206" dur="indefinite"/>
                                        <p:tgtEl>
                                          <p:spTgt spid="53"/>
                                        </p:tgtEl>
                                      </p:cBhvr>
                                    </p:animEffect>
                                  </p:childTnLst>
                                </p:cTn>
                              </p:par>
                              <p:par>
                                <p:cTn id="207" presetID="1" presetClass="entr" presetSubtype="0" fill="hold" grpId="0" nodeType="withEffect">
                                  <p:stCondLst>
                                    <p:cond delay="0"/>
                                  </p:stCondLst>
                                  <p:childTnLst>
                                    <p:set>
                                      <p:cBhvr>
                                        <p:cTn id="20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1" grpId="4" animBg="1"/>
      <p:bldP spid="14" grpId="0" animBg="1"/>
      <p:bldP spid="15" grpId="0" animBg="1"/>
      <p:bldP spid="16" grpId="0" animBg="1"/>
      <p:bldP spid="17" grpId="0" animBg="1"/>
      <p:bldP spid="18" grpId="0" animBg="1"/>
      <p:bldP spid="21" grpId="0" animBg="1"/>
      <p:bldP spid="22" grpId="0" animBg="1"/>
      <p:bldP spid="23" grpId="0" animBg="1"/>
      <p:bldP spid="32" grpId="0"/>
      <p:bldP spid="33" grpId="0"/>
      <p:bldP spid="36" grpId="0"/>
      <p:bldP spid="37" grpId="0"/>
      <p:bldP spid="37" grpId="1"/>
      <p:bldP spid="38" grpId="0"/>
      <p:bldP spid="41" grpId="0"/>
      <p:bldP spid="41" grpId="1"/>
      <p:bldP spid="42" grpId="0"/>
      <p:bldP spid="42" grpId="1"/>
      <p:bldP spid="43" grpId="0" animBg="1"/>
      <p:bldP spid="43" grpId="1" animBg="1"/>
      <p:bldP spid="43" grpId="2" animBg="1"/>
      <p:bldP spid="43" grpId="3" animBg="1"/>
      <p:bldP spid="43" grpId="4" animBg="1"/>
      <p:bldP spid="43" grpId="5" animBg="1"/>
      <p:bldP spid="43" grpId="6" animBg="1"/>
      <p:bldP spid="44" grpId="0" animBg="1"/>
      <p:bldP spid="44" grpId="1" animBg="1"/>
      <p:bldP spid="44" grpId="2" animBg="1"/>
      <p:bldP spid="44" grpId="3" animBg="1"/>
      <p:bldP spid="45" grpId="0" animBg="1"/>
      <p:bldP spid="4" grpId="0" animBg="1"/>
      <p:bldP spid="47" grpId="0" animBg="1"/>
      <p:bldP spid="13" grpId="0"/>
      <p:bldP spid="53" grpId="0"/>
      <p:bldP spid="54" grpId="0" animBg="1"/>
      <p:bldP spid="54" grpId="1" animBg="1"/>
      <p:bldP spid="54" grpId="2" animBg="1"/>
      <p:bldP spid="55" grpId="0" animBg="1"/>
      <p:bldP spid="55" grpId="1"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A359D6DD-00E6-1145-828C-566FDD6C8692}"/>
              </a:ext>
            </a:extLst>
          </p:cNvPr>
          <p:cNvSpPr txBox="1">
            <a:spLocks/>
          </p:cNvSpPr>
          <p:nvPr/>
        </p:nvSpPr>
        <p:spPr>
          <a:xfrm>
            <a:off x="0" y="0"/>
            <a:ext cx="8234131" cy="1313257"/>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NVP Has No Cache Due to Its Crash Consistency Issue</a:t>
            </a:r>
            <a:endParaRPr lang="zh-CN" altLang="en-US" sz="4000" dirty="0">
              <a:solidFill>
                <a:srgbClr val="3B31BD"/>
              </a:solidFill>
              <a:latin typeface="Tahoma" panose="020B0604030504040204" pitchFamily="34" charset="0"/>
              <a:cs typeface="Tahoma" panose="020B0604030504040204" pitchFamily="34" charset="0"/>
            </a:endParaRPr>
          </a:p>
        </p:txBody>
      </p:sp>
      <p:sp>
        <p:nvSpPr>
          <p:cNvPr id="7" name="Footer Placeholder 6">
            <a:extLst>
              <a:ext uri="{FF2B5EF4-FFF2-40B4-BE49-F238E27FC236}">
                <a16:creationId xmlns:a16="http://schemas.microsoft.com/office/drawing/2014/main" id="{0E26809B-4E95-D348-BCFB-A22D97328179}"/>
              </a:ext>
            </a:extLst>
          </p:cNvPr>
          <p:cNvSpPr>
            <a:spLocks noGrp="1"/>
          </p:cNvSpPr>
          <p:nvPr>
            <p:ph type="ftr" sz="quarter" idx="11"/>
          </p:nvPr>
        </p:nvSpPr>
        <p:spPr/>
        <p:txBody>
          <a:bodyPr/>
          <a:lstStyle/>
          <a:p>
            <a:r>
              <a:rPr lang="en-US" dirty="0"/>
              <a:t>56th IEEE/ACM International Symposium on Microarchitecture</a:t>
            </a:r>
          </a:p>
        </p:txBody>
      </p:sp>
      <p:sp>
        <p:nvSpPr>
          <p:cNvPr id="8" name="Slide Number Placeholder 7">
            <a:extLst>
              <a:ext uri="{FF2B5EF4-FFF2-40B4-BE49-F238E27FC236}">
                <a16:creationId xmlns:a16="http://schemas.microsoft.com/office/drawing/2014/main" id="{3ED225F9-F6B4-B249-8251-A42F7B679A06}"/>
              </a:ext>
            </a:extLst>
          </p:cNvPr>
          <p:cNvSpPr>
            <a:spLocks noGrp="1"/>
          </p:cNvSpPr>
          <p:nvPr>
            <p:ph type="sldNum" sz="quarter" idx="12"/>
          </p:nvPr>
        </p:nvSpPr>
        <p:spPr/>
        <p:txBody>
          <a:bodyPr/>
          <a:lstStyle/>
          <a:p>
            <a:fld id="{BEF5F9A7-FFD9-4159-A58F-AE73538ED447}" type="slidenum">
              <a:rPr lang="en-US" smtClean="0"/>
              <a:t>8</a:t>
            </a:fld>
            <a:endParaRPr lang="en-US"/>
          </a:p>
        </p:txBody>
      </p:sp>
      <p:pic>
        <p:nvPicPr>
          <p:cNvPr id="11" name="Picture 2" descr="Image result for power">
            <a:extLst>
              <a:ext uri="{FF2B5EF4-FFF2-40B4-BE49-F238E27FC236}">
                <a16:creationId xmlns:a16="http://schemas.microsoft.com/office/drawing/2014/main" id="{D83AB727-886F-4440-84DC-025A17A99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4535" y="1977428"/>
            <a:ext cx="1640170" cy="1647492"/>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38E5DFA-CE6E-CD48-87BF-D44B9BA44157}"/>
              </a:ext>
            </a:extLst>
          </p:cNvPr>
          <p:cNvSpPr/>
          <p:nvPr/>
        </p:nvSpPr>
        <p:spPr>
          <a:xfrm>
            <a:off x="1919068" y="4054181"/>
            <a:ext cx="2291809" cy="12683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Volatile</a:t>
            </a:r>
          </a:p>
          <a:p>
            <a:pPr algn="ctr"/>
            <a:r>
              <a:rPr lang="en-US" sz="4000" dirty="0">
                <a:latin typeface="Tahoma" panose="020B0604030504040204" pitchFamily="34" charset="0"/>
                <a:ea typeface="Tahoma" panose="020B0604030504040204" pitchFamily="34" charset="0"/>
                <a:cs typeface="Tahoma" panose="020B0604030504040204" pitchFamily="34" charset="0"/>
              </a:rPr>
              <a:t>Registers</a:t>
            </a:r>
          </a:p>
        </p:txBody>
      </p:sp>
      <p:sp>
        <p:nvSpPr>
          <p:cNvPr id="13" name="Rectangle 12">
            <a:extLst>
              <a:ext uri="{FF2B5EF4-FFF2-40B4-BE49-F238E27FC236}">
                <a16:creationId xmlns:a16="http://schemas.microsoft.com/office/drawing/2014/main" id="{927E45B4-B6ED-8A4E-B3A6-2BB4420FC8DA}"/>
              </a:ext>
            </a:extLst>
          </p:cNvPr>
          <p:cNvSpPr/>
          <p:nvPr/>
        </p:nvSpPr>
        <p:spPr>
          <a:xfrm>
            <a:off x="2023669" y="2143273"/>
            <a:ext cx="2067740" cy="10025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Pipeline</a:t>
            </a:r>
          </a:p>
        </p:txBody>
      </p:sp>
      <p:sp>
        <p:nvSpPr>
          <p:cNvPr id="14" name="Rectangle 13">
            <a:extLst>
              <a:ext uri="{FF2B5EF4-FFF2-40B4-BE49-F238E27FC236}">
                <a16:creationId xmlns:a16="http://schemas.microsoft.com/office/drawing/2014/main" id="{CCF049FF-0181-EE48-8D08-9A207024437C}"/>
              </a:ext>
            </a:extLst>
          </p:cNvPr>
          <p:cNvSpPr/>
          <p:nvPr/>
        </p:nvSpPr>
        <p:spPr>
          <a:xfrm>
            <a:off x="7228036" y="2143274"/>
            <a:ext cx="1666196" cy="3178444"/>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NVM</a:t>
            </a:r>
          </a:p>
        </p:txBody>
      </p:sp>
      <p:sp>
        <p:nvSpPr>
          <p:cNvPr id="15" name="Up-Down Arrow 14">
            <a:extLst>
              <a:ext uri="{FF2B5EF4-FFF2-40B4-BE49-F238E27FC236}">
                <a16:creationId xmlns:a16="http://schemas.microsoft.com/office/drawing/2014/main" id="{401569C0-8D87-924A-B899-C7D00D8BCC53}"/>
              </a:ext>
            </a:extLst>
          </p:cNvPr>
          <p:cNvSpPr/>
          <p:nvPr/>
        </p:nvSpPr>
        <p:spPr>
          <a:xfrm>
            <a:off x="2913795" y="3145803"/>
            <a:ext cx="344260" cy="879803"/>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Up-Down Arrow 15">
            <a:extLst>
              <a:ext uri="{FF2B5EF4-FFF2-40B4-BE49-F238E27FC236}">
                <a16:creationId xmlns:a16="http://schemas.microsoft.com/office/drawing/2014/main" id="{8F2B4704-F112-EB4D-B8E3-D55D6789B6CB}"/>
              </a:ext>
            </a:extLst>
          </p:cNvPr>
          <p:cNvSpPr/>
          <p:nvPr/>
        </p:nvSpPr>
        <p:spPr>
          <a:xfrm rot="16200000">
            <a:off x="4375159" y="2168710"/>
            <a:ext cx="365126" cy="88582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id="{CEE8E006-7629-A341-9B6C-EA6E59D42B74}"/>
              </a:ext>
            </a:extLst>
          </p:cNvPr>
          <p:cNvSpPr/>
          <p:nvPr/>
        </p:nvSpPr>
        <p:spPr>
          <a:xfrm>
            <a:off x="1925732" y="4041596"/>
            <a:ext cx="2291809" cy="1266685"/>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pic>
        <p:nvPicPr>
          <p:cNvPr id="19" name="Picture 2" descr="Image result for power outage">
            <a:extLst>
              <a:ext uri="{FF2B5EF4-FFF2-40B4-BE49-F238E27FC236}">
                <a16:creationId xmlns:a16="http://schemas.microsoft.com/office/drawing/2014/main" id="{FBF3BD29-51EC-8248-B723-1BEDB6496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4535" y="1942357"/>
            <a:ext cx="1660165" cy="1740217"/>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19">
            <a:extLst>
              <a:ext uri="{FF2B5EF4-FFF2-40B4-BE49-F238E27FC236}">
                <a16:creationId xmlns:a16="http://schemas.microsoft.com/office/drawing/2014/main" id="{53A708ED-BED3-B842-85E3-94279DE857C6}"/>
              </a:ext>
            </a:extLst>
          </p:cNvPr>
          <p:cNvSpPr/>
          <p:nvPr/>
        </p:nvSpPr>
        <p:spPr>
          <a:xfrm>
            <a:off x="5017782" y="2197136"/>
            <a:ext cx="1578179" cy="8003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Cache</a:t>
            </a:r>
          </a:p>
        </p:txBody>
      </p:sp>
      <p:sp>
        <p:nvSpPr>
          <p:cNvPr id="21" name="Rectangle 20">
            <a:extLst>
              <a:ext uri="{FF2B5EF4-FFF2-40B4-BE49-F238E27FC236}">
                <a16:creationId xmlns:a16="http://schemas.microsoft.com/office/drawing/2014/main" id="{E5A1D1F0-39E6-D94F-B7AD-2B5F22E535C1}"/>
              </a:ext>
            </a:extLst>
          </p:cNvPr>
          <p:cNvSpPr/>
          <p:nvPr/>
        </p:nvSpPr>
        <p:spPr>
          <a:xfrm>
            <a:off x="5022209" y="2184198"/>
            <a:ext cx="1574591" cy="800398"/>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2" name="Up-Down Arrow 21">
            <a:extLst>
              <a:ext uri="{FF2B5EF4-FFF2-40B4-BE49-F238E27FC236}">
                <a16:creationId xmlns:a16="http://schemas.microsoft.com/office/drawing/2014/main" id="{663C48BD-B8DB-5246-8041-55E06814C987}"/>
              </a:ext>
            </a:extLst>
          </p:cNvPr>
          <p:cNvSpPr/>
          <p:nvPr/>
        </p:nvSpPr>
        <p:spPr>
          <a:xfrm rot="16200000">
            <a:off x="6732290" y="2335132"/>
            <a:ext cx="365126" cy="597793"/>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id="{014146B0-FB56-B949-BA67-F68B111EF074}"/>
              </a:ext>
            </a:extLst>
          </p:cNvPr>
          <p:cNvSpPr/>
          <p:nvPr/>
        </p:nvSpPr>
        <p:spPr>
          <a:xfrm>
            <a:off x="4819704" y="4055032"/>
            <a:ext cx="2291809" cy="1266685"/>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Tahoma" panose="020B0604030504040204" pitchFamily="34" charset="0"/>
                <a:ea typeface="Tahoma" panose="020B0604030504040204" pitchFamily="34" charset="0"/>
                <a:cs typeface="Tahoma" panose="020B0604030504040204" pitchFamily="34" charset="0"/>
              </a:rPr>
              <a:t>NVFF</a:t>
            </a:r>
          </a:p>
        </p:txBody>
      </p:sp>
      <p:sp>
        <p:nvSpPr>
          <p:cNvPr id="23" name="Rectangle 22">
            <a:extLst>
              <a:ext uri="{FF2B5EF4-FFF2-40B4-BE49-F238E27FC236}">
                <a16:creationId xmlns:a16="http://schemas.microsoft.com/office/drawing/2014/main" id="{952F1050-EF2B-C24A-9B8A-D0D64BA0CCC2}"/>
              </a:ext>
            </a:extLst>
          </p:cNvPr>
          <p:cNvSpPr/>
          <p:nvPr/>
        </p:nvSpPr>
        <p:spPr>
          <a:xfrm>
            <a:off x="1932396" y="4054181"/>
            <a:ext cx="2291809" cy="1266685"/>
          </a:xfrm>
          <a:prstGeom prst="rect">
            <a:avLst/>
          </a:prstGeom>
          <a:solidFill>
            <a:srgbClr val="608A32">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4" name="Up-Down Arrow 23">
            <a:extLst>
              <a:ext uri="{FF2B5EF4-FFF2-40B4-BE49-F238E27FC236}">
                <a16:creationId xmlns:a16="http://schemas.microsoft.com/office/drawing/2014/main" id="{A20361A5-7861-8B4A-8837-B9F5DABB4777}"/>
              </a:ext>
            </a:extLst>
          </p:cNvPr>
          <p:cNvSpPr/>
          <p:nvPr/>
        </p:nvSpPr>
        <p:spPr>
          <a:xfrm rot="16200000">
            <a:off x="4322108" y="4343915"/>
            <a:ext cx="365126" cy="63006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8C26E289-C66F-7646-B97D-7B5E5E7330E5}"/>
              </a:ext>
            </a:extLst>
          </p:cNvPr>
          <p:cNvSpPr txBox="1"/>
          <p:nvPr/>
        </p:nvSpPr>
        <p:spPr>
          <a:xfrm>
            <a:off x="1608775" y="1535113"/>
            <a:ext cx="7408631" cy="400110"/>
          </a:xfrm>
          <a:prstGeom prst="rect">
            <a:avLst/>
          </a:prstGeom>
          <a:noFill/>
        </p:spPr>
        <p:txBody>
          <a:bodyPr wrap="none" rtlCol="0">
            <a:spAutoFit/>
          </a:bodyPr>
          <a:lstStyle/>
          <a:p>
            <a:r>
              <a:rPr lang="en-US" sz="2000" dirty="0"/>
              <a:t>* We can’t restart program from the exactly failure point as NVP does</a:t>
            </a:r>
          </a:p>
        </p:txBody>
      </p:sp>
    </p:spTree>
    <p:extLst>
      <p:ext uri="{BB962C8B-B14F-4D97-AF65-F5344CB8AC3E}">
        <p14:creationId xmlns:p14="http://schemas.microsoft.com/office/powerpoint/2010/main" val="36125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par>
                                <p:cTn id="32" presetID="3"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2000"/>
                                        <p:tgtEl>
                                          <p:spTgt spid="19"/>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42" presetClass="path" presetSubtype="0" accel="50000" decel="50000" fill="hold" grpId="1" nodeType="withEffect">
                                  <p:stCondLst>
                                    <p:cond delay="0"/>
                                  </p:stCondLst>
                                  <p:childTnLst>
                                    <p:animMotion origin="layout" path="M -3.95833E-6 -4.81481E-6 L 0.23607 -0.00138 " pathEditMode="relative" rAng="0" ptsTypes="AA">
                                      <p:cBhvr>
                                        <p:cTn id="49" dur="2000" fill="hold"/>
                                        <p:tgtEl>
                                          <p:spTgt spid="23"/>
                                        </p:tgtEl>
                                        <p:attrNameLst>
                                          <p:attrName>ppt_x</p:attrName>
                                          <p:attrName>ppt_y</p:attrName>
                                        </p:attrNameLst>
                                      </p:cBhvr>
                                      <p:rCtr x="11797" y="-69"/>
                                    </p:animMotion>
                                  </p:childTnLst>
                                </p:cTn>
                              </p:par>
                            </p:childTnLst>
                          </p:cTn>
                        </p:par>
                      </p:childTnLst>
                    </p:cTn>
                  </p:par>
                  <p:par>
                    <p:cTn id="50" fill="hold">
                      <p:stCondLst>
                        <p:cond delay="indefinite"/>
                      </p:stCondLst>
                      <p:childTnLst>
                        <p:par>
                          <p:cTn id="51" fill="hold">
                            <p:stCondLst>
                              <p:cond delay="0"/>
                            </p:stCondLst>
                            <p:childTnLst>
                              <p:par>
                                <p:cTn id="52" presetID="2" presetClass="exit" presetSubtype="3" fill="hold" grpId="1" nodeType="clickEffect">
                                  <p:stCondLst>
                                    <p:cond delay="0"/>
                                  </p:stCondLst>
                                  <p:childTnLst>
                                    <p:anim calcmode="lin" valueType="num">
                                      <p:cBhvr additive="base">
                                        <p:cTn id="53" dur="2000"/>
                                        <p:tgtEl>
                                          <p:spTgt spid="17"/>
                                        </p:tgtEl>
                                        <p:attrNameLst>
                                          <p:attrName>ppt_x</p:attrName>
                                        </p:attrNameLst>
                                      </p:cBhvr>
                                      <p:tavLst>
                                        <p:tav tm="0">
                                          <p:val>
                                            <p:strVal val="ppt_x"/>
                                          </p:val>
                                        </p:tav>
                                        <p:tav tm="100000">
                                          <p:val>
                                            <p:strVal val="1+ppt_w/2"/>
                                          </p:val>
                                        </p:tav>
                                      </p:tavLst>
                                    </p:anim>
                                    <p:anim calcmode="lin" valueType="num">
                                      <p:cBhvr additive="base">
                                        <p:cTn id="54" dur="2000"/>
                                        <p:tgtEl>
                                          <p:spTgt spid="17"/>
                                        </p:tgtEl>
                                        <p:attrNameLst>
                                          <p:attrName>ppt_y</p:attrName>
                                        </p:attrNameLst>
                                      </p:cBhvr>
                                      <p:tavLst>
                                        <p:tav tm="0">
                                          <p:val>
                                            <p:strVal val="ppt_y"/>
                                          </p:val>
                                        </p:tav>
                                        <p:tav tm="100000">
                                          <p:val>
                                            <p:strVal val="0-ppt_h/2"/>
                                          </p:val>
                                        </p:tav>
                                      </p:tavLst>
                                    </p:anim>
                                    <p:set>
                                      <p:cBhvr>
                                        <p:cTn id="55" dur="1" fill="hold">
                                          <p:stCondLst>
                                            <p:cond delay="1999"/>
                                          </p:stCondLst>
                                        </p:cTn>
                                        <p:tgtEl>
                                          <p:spTgt spid="17"/>
                                        </p:tgtEl>
                                        <p:attrNameLst>
                                          <p:attrName>style.visibility</p:attrName>
                                        </p:attrNameLst>
                                      </p:cBhvr>
                                      <p:to>
                                        <p:strVal val="hidden"/>
                                      </p:to>
                                    </p:set>
                                  </p:childTnLst>
                                </p:cTn>
                              </p:par>
                              <p:par>
                                <p:cTn id="56" presetID="2" presetClass="exit" presetSubtype="3" fill="hold" grpId="1" nodeType="withEffect">
                                  <p:stCondLst>
                                    <p:cond delay="0"/>
                                  </p:stCondLst>
                                  <p:childTnLst>
                                    <p:anim calcmode="lin" valueType="num">
                                      <p:cBhvr additive="base">
                                        <p:cTn id="57" dur="2000"/>
                                        <p:tgtEl>
                                          <p:spTgt spid="21"/>
                                        </p:tgtEl>
                                        <p:attrNameLst>
                                          <p:attrName>ppt_x</p:attrName>
                                        </p:attrNameLst>
                                      </p:cBhvr>
                                      <p:tavLst>
                                        <p:tav tm="0">
                                          <p:val>
                                            <p:strVal val="ppt_x"/>
                                          </p:val>
                                        </p:tav>
                                        <p:tav tm="100000">
                                          <p:val>
                                            <p:strVal val="1+ppt_w/2"/>
                                          </p:val>
                                        </p:tav>
                                      </p:tavLst>
                                    </p:anim>
                                    <p:anim calcmode="lin" valueType="num">
                                      <p:cBhvr additive="base">
                                        <p:cTn id="58" dur="2000"/>
                                        <p:tgtEl>
                                          <p:spTgt spid="21"/>
                                        </p:tgtEl>
                                        <p:attrNameLst>
                                          <p:attrName>ppt_y</p:attrName>
                                        </p:attrNameLst>
                                      </p:cBhvr>
                                      <p:tavLst>
                                        <p:tav tm="0">
                                          <p:val>
                                            <p:strVal val="ppt_y"/>
                                          </p:val>
                                        </p:tav>
                                        <p:tav tm="100000">
                                          <p:val>
                                            <p:strVal val="0-ppt_h/2"/>
                                          </p:val>
                                        </p:tav>
                                      </p:tavLst>
                                    </p:anim>
                                    <p:set>
                                      <p:cBhvr>
                                        <p:cTn id="59"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7" grpId="1" animBg="1"/>
      <p:bldP spid="20" grpId="0" animBg="1"/>
      <p:bldP spid="21" grpId="0" animBg="1"/>
      <p:bldP spid="21" grpId="1" animBg="1"/>
      <p:bldP spid="22" grpId="0" animBg="1"/>
      <p:bldP spid="18" grpId="0" animBg="1"/>
      <p:bldP spid="23" grpId="0" animBg="1"/>
      <p:bldP spid="23" grpId="1"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FBE2DE18-E573-EC41-97E5-F5D386923235}"/>
              </a:ext>
            </a:extLst>
          </p:cNvPr>
          <p:cNvSpPr txBox="1">
            <a:spLocks/>
          </p:cNvSpPr>
          <p:nvPr/>
        </p:nvSpPr>
        <p:spPr>
          <a:xfrm>
            <a:off x="165002" y="20220"/>
            <a:ext cx="8988409" cy="1846662"/>
          </a:xfrm>
          <a:prstGeom prst="rect">
            <a:avLst/>
          </a:prstGeom>
        </p:spPr>
        <p:txBody>
          <a:bodyPr vert="horz" lIns="91440" tIns="45720" rIns="91440" bIns="45720" rtlCol="0" anchor="ctr">
            <a:noAutofit/>
          </a:bodyPr>
          <a:lstStyle/>
          <a:p>
            <a:pPr>
              <a:spcBef>
                <a:spcPct val="0"/>
              </a:spcBef>
              <a:defRPr/>
            </a:pPr>
            <a:r>
              <a:rPr lang="en-US" altLang="zh-CN" sz="4400" dirty="0">
                <a:solidFill>
                  <a:srgbClr val="C00000"/>
                </a:solidFill>
                <a:latin typeface="Tahoma" panose="020B0604030504040204" pitchFamily="34" charset="0"/>
                <a:ea typeface="Tahoma" panose="020B0604030504040204" pitchFamily="34" charset="0"/>
                <a:cs typeface="Tahoma" panose="020B0604030504040204" pitchFamily="34" charset="0"/>
              </a:rPr>
              <a:t>NVSRAM</a:t>
            </a: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 </a:t>
            </a:r>
            <a:r>
              <a:rPr lang="en-US" altLang="zh-CN" sz="4000" dirty="0">
                <a:solidFill>
                  <a:srgbClr val="3B31BD"/>
                </a:solidFill>
                <a:latin typeface="Tahoma" panose="020B0604030504040204" pitchFamily="34" charset="0"/>
                <a:ea typeface="Tahoma" panose="020B0604030504040204" pitchFamily="34" charset="0"/>
                <a:cs typeface="Tahoma" panose="020B0604030504040204" pitchFamily="34" charset="0"/>
              </a:rPr>
              <a:t>Incorporate NVP with an SRAM Cache</a:t>
            </a:r>
            <a:endParaRPr lang="zh-CN" altLang="en-US" sz="4000" dirty="0">
              <a:solidFill>
                <a:srgbClr val="3B31BD"/>
              </a:solidFill>
              <a:latin typeface="Tahoma" panose="020B0604030504040204" pitchFamily="34" charset="0"/>
              <a:cs typeface="Tahoma" panose="020B0604030504040204" pitchFamily="34" charset="0"/>
            </a:endParaRPr>
          </a:p>
          <a:p>
            <a:pPr lvl="0">
              <a:spcBef>
                <a:spcPct val="0"/>
              </a:spcBef>
              <a:defRPr/>
            </a:pPr>
            <a:endParaRPr lang="zh-CN" altLang="en-US" sz="4400" dirty="0">
              <a:solidFill>
                <a:srgbClr val="3B31BD"/>
              </a:solidFill>
              <a:latin typeface="Tahoma" panose="020B0604030504040204" pitchFamily="34" charset="0"/>
              <a:cs typeface="Tahoma" panose="020B0604030504040204" pitchFamily="34" charset="0"/>
            </a:endParaRPr>
          </a:p>
        </p:txBody>
      </p:sp>
      <p:pic>
        <p:nvPicPr>
          <p:cNvPr id="41" name="Picture 40">
            <a:extLst>
              <a:ext uri="{FF2B5EF4-FFF2-40B4-BE49-F238E27FC236}">
                <a16:creationId xmlns:a16="http://schemas.microsoft.com/office/drawing/2014/main" id="{199D1F2C-A980-4546-83D1-A521E734A56B}"/>
              </a:ext>
            </a:extLst>
          </p:cNvPr>
          <p:cNvPicPr>
            <a:picLocks noChangeAspect="1"/>
          </p:cNvPicPr>
          <p:nvPr/>
        </p:nvPicPr>
        <p:blipFill rotWithShape="1">
          <a:blip r:embed="rId3"/>
          <a:srcRect l="7738" t="10525" r="9231" b="10772"/>
          <a:stretch/>
        </p:blipFill>
        <p:spPr>
          <a:xfrm>
            <a:off x="49027" y="1322759"/>
            <a:ext cx="5110520" cy="4718808"/>
          </a:xfrm>
          <a:prstGeom prst="rect">
            <a:avLst/>
          </a:prstGeom>
        </p:spPr>
      </p:pic>
      <p:sp>
        <p:nvSpPr>
          <p:cNvPr id="42" name="Rectangle 41">
            <a:extLst>
              <a:ext uri="{FF2B5EF4-FFF2-40B4-BE49-F238E27FC236}">
                <a16:creationId xmlns:a16="http://schemas.microsoft.com/office/drawing/2014/main" id="{3E91097C-2194-AE46-AEE7-B9F1CD8FFE5D}"/>
              </a:ext>
            </a:extLst>
          </p:cNvPr>
          <p:cNvSpPr/>
          <p:nvPr/>
        </p:nvSpPr>
        <p:spPr>
          <a:xfrm>
            <a:off x="6947" y="1322759"/>
            <a:ext cx="310243" cy="4390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8" name="Rounded Rectangle 47">
            <a:extLst>
              <a:ext uri="{FF2B5EF4-FFF2-40B4-BE49-F238E27FC236}">
                <a16:creationId xmlns:a16="http://schemas.microsoft.com/office/drawing/2014/main" id="{46DD53EB-8A8A-D246-8C78-18E2ED0C3ABA}"/>
              </a:ext>
            </a:extLst>
          </p:cNvPr>
          <p:cNvSpPr/>
          <p:nvPr/>
        </p:nvSpPr>
        <p:spPr>
          <a:xfrm>
            <a:off x="5580668" y="1932974"/>
            <a:ext cx="6425175" cy="42466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9" name="Rounded Rectangle 48">
            <a:extLst>
              <a:ext uri="{FF2B5EF4-FFF2-40B4-BE49-F238E27FC236}">
                <a16:creationId xmlns:a16="http://schemas.microsoft.com/office/drawing/2014/main" id="{7AA55786-258B-E145-8762-943E67EA2421}"/>
              </a:ext>
            </a:extLst>
          </p:cNvPr>
          <p:cNvSpPr/>
          <p:nvPr/>
        </p:nvSpPr>
        <p:spPr>
          <a:xfrm>
            <a:off x="5656081" y="3244157"/>
            <a:ext cx="6291097" cy="2797413"/>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0" name="Rounded Rectangle 49">
            <a:extLst>
              <a:ext uri="{FF2B5EF4-FFF2-40B4-BE49-F238E27FC236}">
                <a16:creationId xmlns:a16="http://schemas.microsoft.com/office/drawing/2014/main" id="{8BED61EF-6B91-C144-9D67-8E7F29A338F1}"/>
              </a:ext>
            </a:extLst>
          </p:cNvPr>
          <p:cNvSpPr/>
          <p:nvPr/>
        </p:nvSpPr>
        <p:spPr>
          <a:xfrm>
            <a:off x="10147831" y="2325154"/>
            <a:ext cx="1632857" cy="7878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Voltage Monitor</a:t>
            </a:r>
          </a:p>
        </p:txBody>
      </p:sp>
      <p:sp>
        <p:nvSpPr>
          <p:cNvPr id="51" name="Rounded Rectangle 50">
            <a:extLst>
              <a:ext uri="{FF2B5EF4-FFF2-40B4-BE49-F238E27FC236}">
                <a16:creationId xmlns:a16="http://schemas.microsoft.com/office/drawing/2014/main" id="{A67A5067-B809-FC44-A917-83E149885346}"/>
              </a:ext>
            </a:extLst>
          </p:cNvPr>
          <p:cNvSpPr/>
          <p:nvPr/>
        </p:nvSpPr>
        <p:spPr>
          <a:xfrm>
            <a:off x="9339058" y="3391189"/>
            <a:ext cx="2552374" cy="914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Backup/recovery Controller</a:t>
            </a:r>
          </a:p>
        </p:txBody>
      </p:sp>
      <p:sp>
        <p:nvSpPr>
          <p:cNvPr id="52" name="Rounded Rectangle 51">
            <a:extLst>
              <a:ext uri="{FF2B5EF4-FFF2-40B4-BE49-F238E27FC236}">
                <a16:creationId xmlns:a16="http://schemas.microsoft.com/office/drawing/2014/main" id="{ABF3AD0F-FA41-3E4F-9256-9EBBD12F600A}"/>
              </a:ext>
            </a:extLst>
          </p:cNvPr>
          <p:cNvSpPr/>
          <p:nvPr/>
        </p:nvSpPr>
        <p:spPr>
          <a:xfrm>
            <a:off x="10610737" y="5142324"/>
            <a:ext cx="1210780" cy="79369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NVFF</a:t>
            </a:r>
          </a:p>
        </p:txBody>
      </p:sp>
      <p:cxnSp>
        <p:nvCxnSpPr>
          <p:cNvPr id="53" name="Straight Arrow Connector 52">
            <a:extLst>
              <a:ext uri="{FF2B5EF4-FFF2-40B4-BE49-F238E27FC236}">
                <a16:creationId xmlns:a16="http://schemas.microsoft.com/office/drawing/2014/main" id="{9B94765E-B530-D84B-AE49-C089B2BAADBD}"/>
              </a:ext>
            </a:extLst>
          </p:cNvPr>
          <p:cNvCxnSpPr>
            <a:cxnSpLocks/>
            <a:stCxn id="50" idx="2"/>
          </p:cNvCxnSpPr>
          <p:nvPr/>
        </p:nvCxnSpPr>
        <p:spPr>
          <a:xfrm>
            <a:off x="10964260" y="3112990"/>
            <a:ext cx="0" cy="31601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F267B38-E99F-374A-8424-036B87DC9104}"/>
              </a:ext>
            </a:extLst>
          </p:cNvPr>
          <p:cNvCxnSpPr>
            <a:cxnSpLocks/>
            <a:endCxn id="56" idx="1"/>
          </p:cNvCxnSpPr>
          <p:nvPr/>
        </p:nvCxnSpPr>
        <p:spPr>
          <a:xfrm>
            <a:off x="10420369" y="4318932"/>
            <a:ext cx="0" cy="108992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5" name="Rounded Rectangle 54">
            <a:extLst>
              <a:ext uri="{FF2B5EF4-FFF2-40B4-BE49-F238E27FC236}">
                <a16:creationId xmlns:a16="http://schemas.microsoft.com/office/drawing/2014/main" id="{4A4B2BF2-B5EB-B844-AD9E-072808E81734}"/>
              </a:ext>
            </a:extLst>
          </p:cNvPr>
          <p:cNvSpPr/>
          <p:nvPr/>
        </p:nvSpPr>
        <p:spPr>
          <a:xfrm>
            <a:off x="8966181" y="5149912"/>
            <a:ext cx="1214437" cy="7863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Volatile register</a:t>
            </a:r>
          </a:p>
        </p:txBody>
      </p:sp>
      <p:sp>
        <p:nvSpPr>
          <p:cNvPr id="56" name="Left-Right Arrow 55">
            <a:extLst>
              <a:ext uri="{FF2B5EF4-FFF2-40B4-BE49-F238E27FC236}">
                <a16:creationId xmlns:a16="http://schemas.microsoft.com/office/drawing/2014/main" id="{1BB2A863-A5B0-DE43-B1CA-3AC1A4F0D306}"/>
              </a:ext>
            </a:extLst>
          </p:cNvPr>
          <p:cNvSpPr/>
          <p:nvPr/>
        </p:nvSpPr>
        <p:spPr>
          <a:xfrm>
            <a:off x="10049437" y="5325796"/>
            <a:ext cx="741864" cy="332241"/>
          </a:xfrm>
          <a:prstGeom prst="leftRightArrow">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7" name="Rounded Rectangle 56">
            <a:extLst>
              <a:ext uri="{FF2B5EF4-FFF2-40B4-BE49-F238E27FC236}">
                <a16:creationId xmlns:a16="http://schemas.microsoft.com/office/drawing/2014/main" id="{1B1D56C9-1522-3B46-8922-5844BA390568}"/>
              </a:ext>
            </a:extLst>
          </p:cNvPr>
          <p:cNvSpPr/>
          <p:nvPr/>
        </p:nvSpPr>
        <p:spPr>
          <a:xfrm>
            <a:off x="8138298" y="3388894"/>
            <a:ext cx="697240" cy="4233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Core</a:t>
            </a:r>
          </a:p>
        </p:txBody>
      </p:sp>
      <p:cxnSp>
        <p:nvCxnSpPr>
          <p:cNvPr id="58" name="Elbow Connector 57">
            <a:extLst>
              <a:ext uri="{FF2B5EF4-FFF2-40B4-BE49-F238E27FC236}">
                <a16:creationId xmlns:a16="http://schemas.microsoft.com/office/drawing/2014/main" id="{249A60FB-ABFB-1A43-8E17-BA678243B007}"/>
              </a:ext>
            </a:extLst>
          </p:cNvPr>
          <p:cNvCxnSpPr>
            <a:cxnSpLocks/>
            <a:endCxn id="50" idx="0"/>
          </p:cNvCxnSpPr>
          <p:nvPr/>
        </p:nvCxnSpPr>
        <p:spPr>
          <a:xfrm>
            <a:off x="6010673" y="2001480"/>
            <a:ext cx="4953587" cy="323674"/>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A694DD98-9DF3-AB47-87AA-0EA32A2793B9}"/>
              </a:ext>
            </a:extLst>
          </p:cNvPr>
          <p:cNvCxnSpPr>
            <a:cxnSpLocks/>
          </p:cNvCxnSpPr>
          <p:nvPr/>
        </p:nvCxnSpPr>
        <p:spPr>
          <a:xfrm>
            <a:off x="8239998" y="2330324"/>
            <a:ext cx="47998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60C0574A-AF1C-0045-B63F-3B0D5A5DBBF1}"/>
              </a:ext>
            </a:extLst>
          </p:cNvPr>
          <p:cNvCxnSpPr>
            <a:cxnSpLocks/>
          </p:cNvCxnSpPr>
          <p:nvPr/>
        </p:nvCxnSpPr>
        <p:spPr>
          <a:xfrm>
            <a:off x="8324786" y="2987532"/>
            <a:ext cx="29722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BEF22821-6D87-CF4D-9973-6880728A3201}"/>
              </a:ext>
            </a:extLst>
          </p:cNvPr>
          <p:cNvCxnSpPr>
            <a:cxnSpLocks/>
          </p:cNvCxnSpPr>
          <p:nvPr/>
        </p:nvCxnSpPr>
        <p:spPr>
          <a:xfrm>
            <a:off x="8409736" y="3077879"/>
            <a:ext cx="152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9455D056-9A31-2E44-A47C-77A207FAEE8C}"/>
              </a:ext>
            </a:extLst>
          </p:cNvPr>
          <p:cNvCxnSpPr>
            <a:cxnSpLocks/>
          </p:cNvCxnSpPr>
          <p:nvPr/>
        </p:nvCxnSpPr>
        <p:spPr>
          <a:xfrm>
            <a:off x="8256327" y="2891432"/>
            <a:ext cx="4582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06CD25BA-834E-3240-A7AC-27E60C62B009}"/>
              </a:ext>
            </a:extLst>
          </p:cNvPr>
          <p:cNvCxnSpPr>
            <a:cxnSpLocks/>
          </p:cNvCxnSpPr>
          <p:nvPr/>
        </p:nvCxnSpPr>
        <p:spPr>
          <a:xfrm>
            <a:off x="8488409" y="2015137"/>
            <a:ext cx="0" cy="315187"/>
          </a:xfrm>
          <a:prstGeom prst="line">
            <a:avLst/>
          </a:prstGeom>
          <a:ln w="381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8DC6C140-C2F5-7444-A96A-325810649191}"/>
              </a:ext>
            </a:extLst>
          </p:cNvPr>
          <p:cNvCxnSpPr>
            <a:cxnSpLocks/>
          </p:cNvCxnSpPr>
          <p:nvPr/>
        </p:nvCxnSpPr>
        <p:spPr>
          <a:xfrm>
            <a:off x="8479992" y="2468386"/>
            <a:ext cx="8417" cy="423046"/>
          </a:xfrm>
          <a:prstGeom prst="line">
            <a:avLst/>
          </a:prstGeom>
          <a:ln w="381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D51E583C-9CE3-4D47-9E42-5402D3E1E540}"/>
              </a:ext>
            </a:extLst>
          </p:cNvPr>
          <p:cNvCxnSpPr>
            <a:cxnSpLocks/>
          </p:cNvCxnSpPr>
          <p:nvPr/>
        </p:nvCxnSpPr>
        <p:spPr>
          <a:xfrm>
            <a:off x="8245437" y="2482724"/>
            <a:ext cx="479988" cy="0"/>
          </a:xfrm>
          <a:prstGeom prst="line">
            <a:avLst/>
          </a:prstGeom>
          <a:ln w="5715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ABED0C8F-D5AF-AB47-B7C0-687177B0E939}"/>
              </a:ext>
            </a:extLst>
          </p:cNvPr>
          <p:cNvSpPr txBox="1"/>
          <p:nvPr/>
        </p:nvSpPr>
        <p:spPr>
          <a:xfrm>
            <a:off x="2344226" y="5989773"/>
            <a:ext cx="816249" cy="400110"/>
          </a:xfrm>
          <a:prstGeom prst="rect">
            <a:avLst/>
          </a:prstGeom>
          <a:noFill/>
        </p:spPr>
        <p:txBody>
          <a:bodyPr wrap="non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Time</a:t>
            </a:r>
          </a:p>
        </p:txBody>
      </p:sp>
      <p:sp>
        <p:nvSpPr>
          <p:cNvPr id="71" name="TextBox 70">
            <a:extLst>
              <a:ext uri="{FF2B5EF4-FFF2-40B4-BE49-F238E27FC236}">
                <a16:creationId xmlns:a16="http://schemas.microsoft.com/office/drawing/2014/main" id="{23AD0F94-3B77-4341-89C6-F6D1CCFAAF56}"/>
              </a:ext>
            </a:extLst>
          </p:cNvPr>
          <p:cNvSpPr txBox="1"/>
          <p:nvPr/>
        </p:nvSpPr>
        <p:spPr>
          <a:xfrm rot="16200000">
            <a:off x="-1035785" y="3018821"/>
            <a:ext cx="2401619" cy="400110"/>
          </a:xfrm>
          <a:prstGeom prst="rect">
            <a:avLst/>
          </a:prstGeom>
          <a:noFill/>
        </p:spPr>
        <p:txBody>
          <a:bodyPr wrap="non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Capacitor Charge</a:t>
            </a:r>
          </a:p>
        </p:txBody>
      </p:sp>
      <p:cxnSp>
        <p:nvCxnSpPr>
          <p:cNvPr id="72" name="Straight Connector 71">
            <a:extLst>
              <a:ext uri="{FF2B5EF4-FFF2-40B4-BE49-F238E27FC236}">
                <a16:creationId xmlns:a16="http://schemas.microsoft.com/office/drawing/2014/main" id="{6409199B-0620-F44C-866F-F58E79A121DA}"/>
              </a:ext>
            </a:extLst>
          </p:cNvPr>
          <p:cNvCxnSpPr>
            <a:cxnSpLocks/>
          </p:cNvCxnSpPr>
          <p:nvPr/>
        </p:nvCxnSpPr>
        <p:spPr>
          <a:xfrm>
            <a:off x="375854" y="3862473"/>
            <a:ext cx="4800317" cy="0"/>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8ADA46A9-6E28-8642-B0D8-6B8221F0155B}"/>
              </a:ext>
            </a:extLst>
          </p:cNvPr>
          <p:cNvCxnSpPr>
            <a:cxnSpLocks/>
          </p:cNvCxnSpPr>
          <p:nvPr/>
        </p:nvCxnSpPr>
        <p:spPr>
          <a:xfrm>
            <a:off x="375854" y="4713571"/>
            <a:ext cx="4706509" cy="0"/>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66705137-0904-EF4D-8C63-A0F518810477}"/>
              </a:ext>
            </a:extLst>
          </p:cNvPr>
          <p:cNvSpPr txBox="1"/>
          <p:nvPr/>
        </p:nvSpPr>
        <p:spPr>
          <a:xfrm>
            <a:off x="4982698" y="3642081"/>
            <a:ext cx="673582" cy="400110"/>
          </a:xfrm>
          <a:prstGeom prst="rect">
            <a:avLst/>
          </a:prstGeom>
          <a:noFill/>
        </p:spPr>
        <p:txBody>
          <a:bodyPr wrap="none" rtlCol="0">
            <a:spAutoFit/>
          </a:bodyPr>
          <a:lstStyle/>
          <a:p>
            <a:r>
              <a:rPr lang="en-US" sz="2000" b="1" dirty="0" err="1">
                <a:latin typeface="Tahoma" panose="020B0604030504040204" pitchFamily="34" charset="0"/>
                <a:ea typeface="Tahoma" panose="020B0604030504040204" pitchFamily="34" charset="0"/>
                <a:cs typeface="Tahoma" panose="020B0604030504040204" pitchFamily="34" charset="0"/>
              </a:rPr>
              <a:t>Vbk</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75" name="TextBox 74">
            <a:extLst>
              <a:ext uri="{FF2B5EF4-FFF2-40B4-BE49-F238E27FC236}">
                <a16:creationId xmlns:a16="http://schemas.microsoft.com/office/drawing/2014/main" id="{0F2DF105-DD5D-854C-9195-ADC1F961B044}"/>
              </a:ext>
            </a:extLst>
          </p:cNvPr>
          <p:cNvSpPr txBox="1"/>
          <p:nvPr/>
        </p:nvSpPr>
        <p:spPr>
          <a:xfrm>
            <a:off x="4945151" y="4318933"/>
            <a:ext cx="712054" cy="400110"/>
          </a:xfrm>
          <a:prstGeom prst="rect">
            <a:avLst/>
          </a:prstGeom>
          <a:noFill/>
        </p:spPr>
        <p:txBody>
          <a:bodyPr wrap="none" rtlCol="0">
            <a:spAutoFit/>
          </a:bodyPr>
          <a:lstStyle/>
          <a:p>
            <a:r>
              <a:rPr lang="en-US" sz="2000" b="1" dirty="0" err="1">
                <a:latin typeface="Tahoma" panose="020B0604030504040204" pitchFamily="34" charset="0"/>
                <a:ea typeface="Tahoma" panose="020B0604030504040204" pitchFamily="34" charset="0"/>
                <a:cs typeface="Tahoma" panose="020B0604030504040204" pitchFamily="34" charset="0"/>
              </a:rPr>
              <a:t>Voff</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77" name="Rounded Rectangle 76">
            <a:extLst>
              <a:ext uri="{FF2B5EF4-FFF2-40B4-BE49-F238E27FC236}">
                <a16:creationId xmlns:a16="http://schemas.microsoft.com/office/drawing/2014/main" id="{76C16D98-CC91-1440-93CF-1C77C752E4B0}"/>
              </a:ext>
            </a:extLst>
          </p:cNvPr>
          <p:cNvSpPr/>
          <p:nvPr/>
        </p:nvSpPr>
        <p:spPr>
          <a:xfrm>
            <a:off x="8969838" y="5155771"/>
            <a:ext cx="1210780"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8" name="Rounded Rectangle 77">
            <a:extLst>
              <a:ext uri="{FF2B5EF4-FFF2-40B4-BE49-F238E27FC236}">
                <a16:creationId xmlns:a16="http://schemas.microsoft.com/office/drawing/2014/main" id="{391DF5FB-C212-1C42-A334-D23DA30755A3}"/>
              </a:ext>
            </a:extLst>
          </p:cNvPr>
          <p:cNvSpPr/>
          <p:nvPr/>
        </p:nvSpPr>
        <p:spPr>
          <a:xfrm rot="5400000">
            <a:off x="5361686" y="4535922"/>
            <a:ext cx="1761728" cy="980376"/>
          </a:xfrm>
          <a:prstGeom prst="roundRect">
            <a:avLst/>
          </a:prstGeom>
          <a:solidFill>
            <a:schemeClr val="accent5">
              <a:lumMod val="40000"/>
              <a:lumOff val="60000"/>
              <a:alpha val="3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NVM</a:t>
            </a:r>
          </a:p>
        </p:txBody>
      </p:sp>
      <p:sp>
        <p:nvSpPr>
          <p:cNvPr id="79" name="Left-Up Arrow 78">
            <a:extLst>
              <a:ext uri="{FF2B5EF4-FFF2-40B4-BE49-F238E27FC236}">
                <a16:creationId xmlns:a16="http://schemas.microsoft.com/office/drawing/2014/main" id="{462CA63E-1932-7642-94F6-D8D0D9C8B090}"/>
              </a:ext>
            </a:extLst>
          </p:cNvPr>
          <p:cNvSpPr/>
          <p:nvPr/>
        </p:nvSpPr>
        <p:spPr>
          <a:xfrm rot="16200000">
            <a:off x="8268024" y="4046067"/>
            <a:ext cx="1663987" cy="528960"/>
          </a:xfrm>
          <a:prstGeom prst="leftUpArrow">
            <a:avLst>
              <a:gd name="adj1" fmla="val 25000"/>
              <a:gd name="adj2" fmla="val 25902"/>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0" name="Left-Up Arrow 79">
            <a:extLst>
              <a:ext uri="{FF2B5EF4-FFF2-40B4-BE49-F238E27FC236}">
                <a16:creationId xmlns:a16="http://schemas.microsoft.com/office/drawing/2014/main" id="{6F73B5F4-C765-CF40-BCEE-903C90D90A4D}"/>
              </a:ext>
            </a:extLst>
          </p:cNvPr>
          <p:cNvSpPr/>
          <p:nvPr/>
        </p:nvSpPr>
        <p:spPr>
          <a:xfrm rot="10800000">
            <a:off x="7779663" y="3476597"/>
            <a:ext cx="452719" cy="668644"/>
          </a:xfrm>
          <a:prstGeom prst="leftUpArrow">
            <a:avLst>
              <a:gd name="adj1" fmla="val 25000"/>
              <a:gd name="adj2" fmla="val 25902"/>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3" name="Rounded Rectangle 82">
            <a:extLst>
              <a:ext uri="{FF2B5EF4-FFF2-40B4-BE49-F238E27FC236}">
                <a16:creationId xmlns:a16="http://schemas.microsoft.com/office/drawing/2014/main" id="{619883DC-A26C-B841-B5B6-919833B09159}"/>
              </a:ext>
            </a:extLst>
          </p:cNvPr>
          <p:cNvSpPr/>
          <p:nvPr/>
        </p:nvSpPr>
        <p:spPr>
          <a:xfrm>
            <a:off x="7153859" y="4146959"/>
            <a:ext cx="1214432" cy="7878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SRAM</a:t>
            </a:r>
          </a:p>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Cache</a:t>
            </a:r>
          </a:p>
        </p:txBody>
      </p:sp>
      <p:sp>
        <p:nvSpPr>
          <p:cNvPr id="84" name="Rounded Rectangle 83">
            <a:extLst>
              <a:ext uri="{FF2B5EF4-FFF2-40B4-BE49-F238E27FC236}">
                <a16:creationId xmlns:a16="http://schemas.microsoft.com/office/drawing/2014/main" id="{E123B879-1A63-D549-8F20-0F569F41569B}"/>
              </a:ext>
            </a:extLst>
          </p:cNvPr>
          <p:cNvSpPr/>
          <p:nvPr/>
        </p:nvSpPr>
        <p:spPr>
          <a:xfrm>
            <a:off x="7149409" y="5151212"/>
            <a:ext cx="1214433" cy="787837"/>
          </a:xfrm>
          <a:prstGeom prst="roundRect">
            <a:avLst/>
          </a:prstGeom>
          <a:solidFill>
            <a:schemeClr val="accent5">
              <a:lumMod val="40000"/>
              <a:lumOff val="60000"/>
              <a:alpha val="3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NVM</a:t>
            </a:r>
          </a:p>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backup</a:t>
            </a:r>
          </a:p>
        </p:txBody>
      </p:sp>
      <p:sp>
        <p:nvSpPr>
          <p:cNvPr id="90" name="Left-Right Arrow 89">
            <a:extLst>
              <a:ext uri="{FF2B5EF4-FFF2-40B4-BE49-F238E27FC236}">
                <a16:creationId xmlns:a16="http://schemas.microsoft.com/office/drawing/2014/main" id="{5BFFAA6C-E36E-4F4C-B651-7BA7D41F59B2}"/>
              </a:ext>
            </a:extLst>
          </p:cNvPr>
          <p:cNvSpPr/>
          <p:nvPr/>
        </p:nvSpPr>
        <p:spPr>
          <a:xfrm rot="5400000">
            <a:off x="7515810" y="4859128"/>
            <a:ext cx="497536" cy="298776"/>
          </a:xfrm>
          <a:prstGeom prst="leftRightArrow">
            <a:avLst/>
          </a:prstGeom>
          <a:solidFill>
            <a:schemeClr val="accent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Left-Right Arrow 90">
            <a:extLst>
              <a:ext uri="{FF2B5EF4-FFF2-40B4-BE49-F238E27FC236}">
                <a16:creationId xmlns:a16="http://schemas.microsoft.com/office/drawing/2014/main" id="{E73999F9-DC8E-C94E-892D-E7ED055695BE}"/>
              </a:ext>
            </a:extLst>
          </p:cNvPr>
          <p:cNvSpPr/>
          <p:nvPr/>
        </p:nvSpPr>
        <p:spPr>
          <a:xfrm rot="10800000">
            <a:off x="6709069" y="4391489"/>
            <a:ext cx="497536" cy="298776"/>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93" name="Elbow Connector 92">
            <a:extLst>
              <a:ext uri="{FF2B5EF4-FFF2-40B4-BE49-F238E27FC236}">
                <a16:creationId xmlns:a16="http://schemas.microsoft.com/office/drawing/2014/main" id="{704E3B3A-CB0F-AA4A-BA8E-B113480AA7A7}"/>
              </a:ext>
            </a:extLst>
          </p:cNvPr>
          <p:cNvCxnSpPr>
            <a:cxnSpLocks/>
          </p:cNvCxnSpPr>
          <p:nvPr/>
        </p:nvCxnSpPr>
        <p:spPr>
          <a:xfrm rot="10800000" flipV="1">
            <a:off x="7848700" y="4318932"/>
            <a:ext cx="2581097" cy="689583"/>
          </a:xfrm>
          <a:prstGeom prst="bentConnector3">
            <a:avLst>
              <a:gd name="adj1" fmla="val 79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72694F8-6D66-314B-B8FB-C4BA2173B60F}"/>
              </a:ext>
            </a:extLst>
          </p:cNvPr>
          <p:cNvCxnSpPr>
            <a:cxnSpLocks/>
          </p:cNvCxnSpPr>
          <p:nvPr/>
        </p:nvCxnSpPr>
        <p:spPr>
          <a:xfrm>
            <a:off x="359230" y="3848232"/>
            <a:ext cx="4800317" cy="0"/>
          </a:xfrm>
          <a:prstGeom prst="line">
            <a:avLst/>
          </a:prstGeom>
          <a:ln w="38100">
            <a:solidFill>
              <a:schemeClr val="accent1"/>
            </a:solidFill>
            <a:prstDash val="dash"/>
          </a:ln>
        </p:spPr>
        <p:style>
          <a:lnRef idx="1">
            <a:schemeClr val="dk1"/>
          </a:lnRef>
          <a:fillRef idx="0">
            <a:schemeClr val="dk1"/>
          </a:fillRef>
          <a:effectRef idx="0">
            <a:schemeClr val="dk1"/>
          </a:effectRef>
          <a:fontRef idx="minor">
            <a:schemeClr val="tx1"/>
          </a:fontRef>
        </p:style>
      </p:cxnSp>
      <p:sp>
        <p:nvSpPr>
          <p:cNvPr id="100" name="TextBox 99">
            <a:extLst>
              <a:ext uri="{FF2B5EF4-FFF2-40B4-BE49-F238E27FC236}">
                <a16:creationId xmlns:a16="http://schemas.microsoft.com/office/drawing/2014/main" id="{D40B6FBD-CFD8-EF45-B457-77E167A9E04E}"/>
              </a:ext>
            </a:extLst>
          </p:cNvPr>
          <p:cNvSpPr txBox="1"/>
          <p:nvPr/>
        </p:nvSpPr>
        <p:spPr>
          <a:xfrm>
            <a:off x="4917838" y="2251254"/>
            <a:ext cx="744114" cy="400110"/>
          </a:xfrm>
          <a:prstGeom prst="rect">
            <a:avLst/>
          </a:prstGeom>
          <a:noFill/>
        </p:spPr>
        <p:txBody>
          <a:bodyPr wrap="none" rtlCol="0">
            <a:spAutoFit/>
          </a:bodyPr>
          <a:lstStyle/>
          <a:p>
            <a:r>
              <a:rPr lang="en-US" sz="2000" b="1" dirty="0" err="1">
                <a:latin typeface="Tahoma" panose="020B0604030504040204" pitchFamily="34" charset="0"/>
                <a:ea typeface="Tahoma" panose="020B0604030504040204" pitchFamily="34" charset="0"/>
                <a:cs typeface="Tahoma" panose="020B0604030504040204" pitchFamily="34" charset="0"/>
              </a:rPr>
              <a:t>Vbk</a:t>
            </a:r>
            <a:r>
              <a:rPr lang="en-US" sz="2000" b="1" dirty="0">
                <a:latin typeface="Tahoma" panose="020B0604030504040204" pitchFamily="34" charset="0"/>
                <a:ea typeface="Tahoma" panose="020B0604030504040204" pitchFamily="34" charset="0"/>
                <a:cs typeface="Tahoma" panose="020B0604030504040204" pitchFamily="34" charset="0"/>
              </a:rPr>
              <a:t>’</a:t>
            </a:r>
          </a:p>
        </p:txBody>
      </p:sp>
      <p:sp>
        <p:nvSpPr>
          <p:cNvPr id="103" name="Rounded Rectangle 102">
            <a:extLst>
              <a:ext uri="{FF2B5EF4-FFF2-40B4-BE49-F238E27FC236}">
                <a16:creationId xmlns:a16="http://schemas.microsoft.com/office/drawing/2014/main" id="{D06C5EAF-1774-3247-9E0F-D92AF8118DBB}"/>
              </a:ext>
            </a:extLst>
          </p:cNvPr>
          <p:cNvSpPr/>
          <p:nvPr/>
        </p:nvSpPr>
        <p:spPr>
          <a:xfrm>
            <a:off x="7156605" y="4140744"/>
            <a:ext cx="1214432"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3" name="Rounded Rectangle 112">
            <a:extLst>
              <a:ext uri="{FF2B5EF4-FFF2-40B4-BE49-F238E27FC236}">
                <a16:creationId xmlns:a16="http://schemas.microsoft.com/office/drawing/2014/main" id="{03C1E9F9-DEE3-544C-ADE1-62EA3B168462}"/>
              </a:ext>
            </a:extLst>
          </p:cNvPr>
          <p:cNvSpPr/>
          <p:nvPr/>
        </p:nvSpPr>
        <p:spPr>
          <a:xfrm>
            <a:off x="7149409" y="5154911"/>
            <a:ext cx="1214434" cy="78132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5" name="Rectangle 114">
            <a:extLst>
              <a:ext uri="{FF2B5EF4-FFF2-40B4-BE49-F238E27FC236}">
                <a16:creationId xmlns:a16="http://schemas.microsoft.com/office/drawing/2014/main" id="{EDDBF7ED-C4DD-DE49-82FA-9B625565C30F}"/>
              </a:ext>
            </a:extLst>
          </p:cNvPr>
          <p:cNvSpPr/>
          <p:nvPr/>
        </p:nvSpPr>
        <p:spPr>
          <a:xfrm>
            <a:off x="347589" y="2490274"/>
            <a:ext cx="4627961" cy="2205495"/>
          </a:xfrm>
          <a:prstGeom prst="rect">
            <a:avLst/>
          </a:prstGeom>
          <a:pattFill prst="wdUp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Secured higher voltage</a:t>
            </a:r>
          </a:p>
        </p:txBody>
      </p:sp>
      <p:sp>
        <p:nvSpPr>
          <p:cNvPr id="2" name="TextBox 1">
            <a:extLst>
              <a:ext uri="{FF2B5EF4-FFF2-40B4-BE49-F238E27FC236}">
                <a16:creationId xmlns:a16="http://schemas.microsoft.com/office/drawing/2014/main" id="{7A155223-610C-A14C-98DC-24A3A8596EAB}"/>
              </a:ext>
            </a:extLst>
          </p:cNvPr>
          <p:cNvSpPr txBox="1"/>
          <p:nvPr/>
        </p:nvSpPr>
        <p:spPr>
          <a:xfrm>
            <a:off x="6245523" y="3400808"/>
            <a:ext cx="1521452" cy="461665"/>
          </a:xfrm>
          <a:prstGeom prst="rect">
            <a:avLst/>
          </a:prstGeom>
          <a:noFill/>
        </p:spPr>
        <p:txBody>
          <a:bodyPr wrap="square" rtlCol="0">
            <a:spAutoFit/>
          </a:bodyPr>
          <a:lstStyle/>
          <a:p>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NVSRAM</a:t>
            </a:r>
          </a:p>
        </p:txBody>
      </p:sp>
      <p:sp>
        <p:nvSpPr>
          <p:cNvPr id="3" name="TextBox 2">
            <a:extLst>
              <a:ext uri="{FF2B5EF4-FFF2-40B4-BE49-F238E27FC236}">
                <a16:creationId xmlns:a16="http://schemas.microsoft.com/office/drawing/2014/main" id="{68C561BA-5400-4145-9D1D-A4F5479E304C}"/>
              </a:ext>
            </a:extLst>
          </p:cNvPr>
          <p:cNvSpPr txBox="1"/>
          <p:nvPr/>
        </p:nvSpPr>
        <p:spPr>
          <a:xfrm>
            <a:off x="9915570" y="1049665"/>
            <a:ext cx="1975862"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[Chui, VLSI’2010]</a:t>
            </a:r>
          </a:p>
        </p:txBody>
      </p:sp>
      <p:sp>
        <p:nvSpPr>
          <p:cNvPr id="8" name="Slide Number Placeholder 7">
            <a:extLst>
              <a:ext uri="{FF2B5EF4-FFF2-40B4-BE49-F238E27FC236}">
                <a16:creationId xmlns:a16="http://schemas.microsoft.com/office/drawing/2014/main" id="{D28F975B-E04B-AE4E-BDAD-75C8547615B8}"/>
              </a:ext>
            </a:extLst>
          </p:cNvPr>
          <p:cNvSpPr>
            <a:spLocks noGrp="1"/>
          </p:cNvSpPr>
          <p:nvPr>
            <p:ph type="sldNum" sz="quarter" idx="12"/>
          </p:nvPr>
        </p:nvSpPr>
        <p:spPr/>
        <p:txBody>
          <a:bodyPr/>
          <a:lstStyle/>
          <a:p>
            <a:fld id="{BEF5F9A7-FFD9-4159-A58F-AE73538ED447}" type="slidenum">
              <a:rPr lang="en-US" smtClean="0"/>
              <a:t>9</a:t>
            </a:fld>
            <a:endParaRPr lang="en-US"/>
          </a:p>
        </p:txBody>
      </p:sp>
      <p:sp>
        <p:nvSpPr>
          <p:cNvPr id="65" name="Rounded Rectangle 64">
            <a:extLst>
              <a:ext uri="{FF2B5EF4-FFF2-40B4-BE49-F238E27FC236}">
                <a16:creationId xmlns:a16="http://schemas.microsoft.com/office/drawing/2014/main" id="{30E6DC0A-408F-CA47-866D-52C7B4742629}"/>
              </a:ext>
            </a:extLst>
          </p:cNvPr>
          <p:cNvSpPr/>
          <p:nvPr/>
        </p:nvSpPr>
        <p:spPr>
          <a:xfrm>
            <a:off x="6957836" y="3862473"/>
            <a:ext cx="1564793" cy="2151777"/>
          </a:xfrm>
          <a:prstGeom prst="roundRect">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6" name="Rounded Rectangle 75">
            <a:extLst>
              <a:ext uri="{FF2B5EF4-FFF2-40B4-BE49-F238E27FC236}">
                <a16:creationId xmlns:a16="http://schemas.microsoft.com/office/drawing/2014/main" id="{D919C4C9-742C-C24B-8AB0-9CB3B8BE55E4}"/>
              </a:ext>
            </a:extLst>
          </p:cNvPr>
          <p:cNvSpPr/>
          <p:nvPr/>
        </p:nvSpPr>
        <p:spPr>
          <a:xfrm>
            <a:off x="7149410" y="4158898"/>
            <a:ext cx="1214432"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1" name="Rounded Rectangle 80">
            <a:extLst>
              <a:ext uri="{FF2B5EF4-FFF2-40B4-BE49-F238E27FC236}">
                <a16:creationId xmlns:a16="http://schemas.microsoft.com/office/drawing/2014/main" id="{99B57A1E-F4A4-DD43-A0AB-94279EA8E1F7}"/>
              </a:ext>
            </a:extLst>
          </p:cNvPr>
          <p:cNvSpPr/>
          <p:nvPr/>
        </p:nvSpPr>
        <p:spPr>
          <a:xfrm>
            <a:off x="8988409" y="5145649"/>
            <a:ext cx="1210780"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87" name="Picture 2" descr="Image result for power">
            <a:extLst>
              <a:ext uri="{FF2B5EF4-FFF2-40B4-BE49-F238E27FC236}">
                <a16:creationId xmlns:a16="http://schemas.microsoft.com/office/drawing/2014/main" id="{17BBB023-C9B0-1042-928B-702CDC9A8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016" y="790439"/>
            <a:ext cx="1059909" cy="1064641"/>
          </a:xfrm>
          <a:prstGeom prst="rect">
            <a:avLst/>
          </a:prstGeom>
          <a:noFill/>
          <a:extLst>
            <a:ext uri="{909E8E84-426E-40dd-AFC4-6F175D3DCCD1}">
              <a14:hiddenFill xmlns="" xmlns:a14="http://schemas.microsoft.com/office/drawing/2010/main">
                <a:solidFill>
                  <a:srgbClr val="FFFFFF"/>
                </a:solidFill>
              </a14:hiddenFill>
            </a:ext>
          </a:extLst>
        </p:spPr>
      </p:pic>
      <p:pic>
        <p:nvPicPr>
          <p:cNvPr id="67" name="Picture 2" descr="Image result for power outage">
            <a:extLst>
              <a:ext uri="{FF2B5EF4-FFF2-40B4-BE49-F238E27FC236}">
                <a16:creationId xmlns:a16="http://schemas.microsoft.com/office/drawing/2014/main" id="{D156B864-C655-AF4C-BF47-85C57AA9CC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3488" y="765150"/>
            <a:ext cx="1060963" cy="1120548"/>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2" descr="Image result for power">
            <a:extLst>
              <a:ext uri="{FF2B5EF4-FFF2-40B4-BE49-F238E27FC236}">
                <a16:creationId xmlns:a16="http://schemas.microsoft.com/office/drawing/2014/main" id="{44390F34-0F00-9448-A3FF-97EC41D73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016" y="827241"/>
            <a:ext cx="1059909" cy="1064641"/>
          </a:xfrm>
          <a:prstGeom prst="rect">
            <a:avLst/>
          </a:prstGeom>
          <a:noFill/>
          <a:extLst>
            <a:ext uri="{909E8E84-426E-40dd-AFC4-6F175D3DCCD1}">
              <a14:hiddenFill xmlns="" xmlns:a14="http://schemas.microsoft.com/office/drawing/2010/main">
                <a:solidFill>
                  <a:srgbClr val="FFFFFF"/>
                </a:solidFill>
              </a14:hiddenFill>
            </a:ext>
          </a:extLst>
        </p:spPr>
      </p:pic>
      <p:sp>
        <p:nvSpPr>
          <p:cNvPr id="88" name="Rounded Rectangle 87">
            <a:extLst>
              <a:ext uri="{FF2B5EF4-FFF2-40B4-BE49-F238E27FC236}">
                <a16:creationId xmlns:a16="http://schemas.microsoft.com/office/drawing/2014/main" id="{0F308EBB-A47F-D545-A96D-D5034C98554C}"/>
              </a:ext>
            </a:extLst>
          </p:cNvPr>
          <p:cNvSpPr/>
          <p:nvPr/>
        </p:nvSpPr>
        <p:spPr>
          <a:xfrm>
            <a:off x="10601739" y="5151656"/>
            <a:ext cx="1210780" cy="787836"/>
          </a:xfrm>
          <a:prstGeom prst="roundRect">
            <a:avLst/>
          </a:prstGeom>
          <a:solidFill>
            <a:srgbClr val="608A3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2" name="Rectangle 81">
            <a:extLst>
              <a:ext uri="{FF2B5EF4-FFF2-40B4-BE49-F238E27FC236}">
                <a16:creationId xmlns:a16="http://schemas.microsoft.com/office/drawing/2014/main" id="{D8D7CAB9-EC2F-6149-BF7A-4A06111FB965}"/>
              </a:ext>
            </a:extLst>
          </p:cNvPr>
          <p:cNvSpPr/>
          <p:nvPr/>
        </p:nvSpPr>
        <p:spPr>
          <a:xfrm>
            <a:off x="39031" y="2375297"/>
            <a:ext cx="12152629" cy="2338274"/>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Can we </a:t>
            </a:r>
            <a:r>
              <a:rPr lang="en-US" altLang="zh-CN" sz="4400" dirty="0">
                <a:solidFill>
                  <a:srgbClr val="FFFF00"/>
                </a:solidFill>
                <a:latin typeface="Tahoma" panose="020B0604030504040204" pitchFamily="34" charset="0"/>
                <a:ea typeface="Tahoma" panose="020B0604030504040204" pitchFamily="34" charset="0"/>
                <a:cs typeface="Tahoma" panose="020B0604030504040204" pitchFamily="34" charset="0"/>
              </a:rPr>
              <a:t>achieve</a:t>
            </a:r>
            <a:r>
              <a:rPr 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 a JIT-checkpoint-free design?</a:t>
            </a:r>
          </a:p>
        </p:txBody>
      </p:sp>
      <p:sp>
        <p:nvSpPr>
          <p:cNvPr id="4" name="Footer Placeholder 7">
            <a:extLst>
              <a:ext uri="{FF2B5EF4-FFF2-40B4-BE49-F238E27FC236}">
                <a16:creationId xmlns:a16="http://schemas.microsoft.com/office/drawing/2014/main" id="{62BB498A-4508-FCB5-78AF-6718E431E28A}"/>
              </a:ext>
            </a:extLst>
          </p:cNvPr>
          <p:cNvSpPr>
            <a:spLocks noGrp="1"/>
          </p:cNvSpPr>
          <p:nvPr>
            <p:ph type="ftr" sz="quarter" idx="11"/>
          </p:nvPr>
        </p:nvSpPr>
        <p:spPr>
          <a:xfrm>
            <a:off x="3779520" y="6373548"/>
            <a:ext cx="4373880" cy="420498"/>
          </a:xfrm>
        </p:spPr>
        <p:txBody>
          <a:bodyPr/>
          <a:lstStyle/>
          <a:p>
            <a:r>
              <a:rPr lang="en-US" dirty="0"/>
              <a:t>56th IEEE/ACM International Symposium on Microarchitecture</a:t>
            </a:r>
          </a:p>
        </p:txBody>
      </p:sp>
    </p:spTree>
    <p:extLst>
      <p:ext uri="{BB962C8B-B14F-4D97-AF65-F5344CB8AC3E}">
        <p14:creationId xmlns:p14="http://schemas.microsoft.com/office/powerpoint/2010/main" val="77750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0.00104 0.00069 L 0.00117 0.14305 " pathEditMode="relative" rAng="0" ptsTypes="AA">
                                      <p:cBhvr>
                                        <p:cTn id="8" dur="2000" fill="hold"/>
                                        <p:tgtEl>
                                          <p:spTgt spid="76"/>
                                        </p:tgtEl>
                                        <p:attrNameLst>
                                          <p:attrName>ppt_x</p:attrName>
                                          <p:attrName>ppt_y</p:attrName>
                                        </p:attrNameLst>
                                      </p:cBhvr>
                                      <p:rCtr x="78" y="7130"/>
                                    </p:animMotion>
                                  </p:childTnLst>
                                </p:cTn>
                              </p:par>
                              <p:par>
                                <p:cTn id="9" presetID="1" presetClass="entr" presetSubtype="0"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63" presetClass="path" presetSubtype="0" accel="50000" decel="50000" fill="hold" grpId="0" nodeType="withEffect">
                                  <p:stCondLst>
                                    <p:cond delay="0"/>
                                  </p:stCondLst>
                                  <p:childTnLst>
                                    <p:animMotion origin="layout" path="M 1.04167E-6 1.11111E-6 L 0.13424 -0.00208 " pathEditMode="relative" rAng="0" ptsTypes="AA">
                                      <p:cBhvr>
                                        <p:cTn id="12" dur="2000" fill="hold"/>
                                        <p:tgtEl>
                                          <p:spTgt spid="81"/>
                                        </p:tgtEl>
                                        <p:attrNameLst>
                                          <p:attrName>ppt_x</p:attrName>
                                          <p:attrName>ppt_y</p:attrName>
                                        </p:attrNameLst>
                                      </p:cBhvr>
                                      <p:rCtr x="6706" y="-116"/>
                                    </p:animMotion>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linds(horizontal)">
                                      <p:cBhvr>
                                        <p:cTn id="17" dur="20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3" fill="hold" grpId="1" nodeType="clickEffect">
                                  <p:stCondLst>
                                    <p:cond delay="0"/>
                                  </p:stCondLst>
                                  <p:childTnLst>
                                    <p:anim calcmode="lin" valueType="num">
                                      <p:cBhvr additive="base">
                                        <p:cTn id="21" dur="1000"/>
                                        <p:tgtEl>
                                          <p:spTgt spid="103"/>
                                        </p:tgtEl>
                                        <p:attrNameLst>
                                          <p:attrName>ppt_x</p:attrName>
                                        </p:attrNameLst>
                                      </p:cBhvr>
                                      <p:tavLst>
                                        <p:tav tm="0">
                                          <p:val>
                                            <p:strVal val="ppt_x"/>
                                          </p:val>
                                        </p:tav>
                                        <p:tav tm="100000">
                                          <p:val>
                                            <p:strVal val="1+ppt_w/2"/>
                                          </p:val>
                                        </p:tav>
                                      </p:tavLst>
                                    </p:anim>
                                    <p:anim calcmode="lin" valueType="num">
                                      <p:cBhvr additive="base">
                                        <p:cTn id="22" dur="1000"/>
                                        <p:tgtEl>
                                          <p:spTgt spid="103"/>
                                        </p:tgtEl>
                                        <p:attrNameLst>
                                          <p:attrName>ppt_y</p:attrName>
                                        </p:attrNameLst>
                                      </p:cBhvr>
                                      <p:tavLst>
                                        <p:tav tm="0">
                                          <p:val>
                                            <p:strVal val="ppt_y"/>
                                          </p:val>
                                        </p:tav>
                                        <p:tav tm="100000">
                                          <p:val>
                                            <p:strVal val="0-ppt_h/2"/>
                                          </p:val>
                                        </p:tav>
                                      </p:tavLst>
                                    </p:anim>
                                    <p:set>
                                      <p:cBhvr>
                                        <p:cTn id="23" dur="1" fill="hold">
                                          <p:stCondLst>
                                            <p:cond delay="999"/>
                                          </p:stCondLst>
                                        </p:cTn>
                                        <p:tgtEl>
                                          <p:spTgt spid="103"/>
                                        </p:tgtEl>
                                        <p:attrNameLst>
                                          <p:attrName>style.visibility</p:attrName>
                                        </p:attrNameLst>
                                      </p:cBhvr>
                                      <p:to>
                                        <p:strVal val="hidden"/>
                                      </p:to>
                                    </p:set>
                                  </p:childTnLst>
                                </p:cTn>
                              </p:par>
                              <p:par>
                                <p:cTn id="24" presetID="2" presetClass="exit" presetSubtype="3" fill="hold" grpId="1" nodeType="withEffect">
                                  <p:stCondLst>
                                    <p:cond delay="0"/>
                                  </p:stCondLst>
                                  <p:childTnLst>
                                    <p:anim calcmode="lin" valueType="num">
                                      <p:cBhvr additive="base">
                                        <p:cTn id="25" dur="1000"/>
                                        <p:tgtEl>
                                          <p:spTgt spid="77"/>
                                        </p:tgtEl>
                                        <p:attrNameLst>
                                          <p:attrName>ppt_x</p:attrName>
                                        </p:attrNameLst>
                                      </p:cBhvr>
                                      <p:tavLst>
                                        <p:tav tm="0">
                                          <p:val>
                                            <p:strVal val="ppt_x"/>
                                          </p:val>
                                        </p:tav>
                                        <p:tav tm="100000">
                                          <p:val>
                                            <p:strVal val="1+ppt_w/2"/>
                                          </p:val>
                                        </p:tav>
                                      </p:tavLst>
                                    </p:anim>
                                    <p:anim calcmode="lin" valueType="num">
                                      <p:cBhvr additive="base">
                                        <p:cTn id="26" dur="1000"/>
                                        <p:tgtEl>
                                          <p:spTgt spid="77"/>
                                        </p:tgtEl>
                                        <p:attrNameLst>
                                          <p:attrName>ppt_y</p:attrName>
                                        </p:attrNameLst>
                                      </p:cBhvr>
                                      <p:tavLst>
                                        <p:tav tm="0">
                                          <p:val>
                                            <p:strVal val="ppt_y"/>
                                          </p:val>
                                        </p:tav>
                                        <p:tav tm="100000">
                                          <p:val>
                                            <p:strVal val="0-ppt_h/2"/>
                                          </p:val>
                                        </p:tav>
                                      </p:tavLst>
                                    </p:anim>
                                    <p:set>
                                      <p:cBhvr>
                                        <p:cTn id="27" dur="1" fill="hold">
                                          <p:stCondLst>
                                            <p:cond delay="999"/>
                                          </p:stCondLst>
                                        </p:cTn>
                                        <p:tgtEl>
                                          <p:spTgt spid="7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linds(horizontal)">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64" presetClass="path" presetSubtype="0" accel="50000" decel="50000" fill="hold" grpId="1" nodeType="withEffect">
                                  <p:stCondLst>
                                    <p:cond delay="0"/>
                                  </p:stCondLst>
                                  <p:childTnLst>
                                    <p:animMotion origin="layout" path="M 2.08333E-6 -4.81481E-6 L -0.0013 -0.14583 " pathEditMode="relative" rAng="0" ptsTypes="AA">
                                      <p:cBhvr>
                                        <p:cTn id="38" dur="2000" fill="hold"/>
                                        <p:tgtEl>
                                          <p:spTgt spid="113"/>
                                        </p:tgtEl>
                                        <p:attrNameLst>
                                          <p:attrName>ppt_x</p:attrName>
                                          <p:attrName>ppt_y</p:attrName>
                                        </p:attrNameLst>
                                      </p:cBhvr>
                                      <p:rCtr x="-65" y="-7292"/>
                                    </p:animMotion>
                                  </p:childTnLst>
                                </p:cTn>
                              </p:par>
                              <p:par>
                                <p:cTn id="39" presetID="63" presetClass="path" presetSubtype="0" accel="50000" decel="50000" fill="hold" grpId="0" nodeType="withEffect">
                                  <p:stCondLst>
                                    <p:cond delay="0"/>
                                  </p:stCondLst>
                                  <p:childTnLst>
                                    <p:animMotion origin="layout" path="M -6.25E-7 -4.81481E-6 L -0.13437 -0.00324 " pathEditMode="relative" rAng="0" ptsTypes="AA">
                                      <p:cBhvr>
                                        <p:cTn id="40" dur="2000" fill="hold"/>
                                        <p:tgtEl>
                                          <p:spTgt spid="88"/>
                                        </p:tgtEl>
                                        <p:attrNameLst>
                                          <p:attrName>ppt_x</p:attrName>
                                          <p:attrName>ppt_y</p:attrName>
                                        </p:attrNameLst>
                                      </p:cBhvr>
                                      <p:rCtr x="-6719" y="-162"/>
                                    </p:animMotion>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linds(horizontal)">
                                      <p:cBhvr>
                                        <p:cTn id="45" dur="500"/>
                                        <p:tgtEl>
                                          <p:spTgt spid="4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blinds(horizontal)">
                                      <p:cBhvr>
                                        <p:cTn id="48" dur="500"/>
                                        <p:tgtEl>
                                          <p:spTgt spid="7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blinds(horizontal)">
                                      <p:cBhvr>
                                        <p:cTn id="51" dur="500"/>
                                        <p:tgtEl>
                                          <p:spTgt spid="7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blinds(horizontal)">
                                      <p:cBhvr>
                                        <p:cTn id="54" dur="500"/>
                                        <p:tgtEl>
                                          <p:spTgt spid="74"/>
                                        </p:tgtEl>
                                      </p:cBhvr>
                                    </p:animEffect>
                                  </p:childTnLst>
                                </p:cTn>
                              </p:par>
                              <p:par>
                                <p:cTn id="55" presetID="3" presetClass="entr" presetSubtype="10"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blinds(horizontal)">
                                      <p:cBhvr>
                                        <p:cTn id="57" dur="500"/>
                                        <p:tgtEl>
                                          <p:spTgt spid="72"/>
                                        </p:tgtEl>
                                      </p:cBhvr>
                                    </p:animEffect>
                                  </p:childTnLst>
                                </p:cTn>
                              </p:par>
                              <p:par>
                                <p:cTn id="58" presetID="3" presetClass="entr" presetSubtype="10" fill="hold" nodeType="with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blinds(horizontal)">
                                      <p:cBhvr>
                                        <p:cTn id="60" dur="500"/>
                                        <p:tgtEl>
                                          <p:spTgt spid="7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blinds(horizontal)">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99"/>
                                        </p:tgtEl>
                                        <p:attrNameLst>
                                          <p:attrName>style.visibility</p:attrName>
                                        </p:attrNameLst>
                                      </p:cBhvr>
                                      <p:to>
                                        <p:strVal val="visible"/>
                                      </p:to>
                                    </p:set>
                                  </p:childTnLst>
                                </p:cTn>
                              </p:par>
                              <p:par>
                                <p:cTn id="68" presetID="64" presetClass="path" presetSubtype="0" accel="50000" decel="50000" fill="hold" nodeType="withEffect">
                                  <p:stCondLst>
                                    <p:cond delay="20"/>
                                  </p:stCondLst>
                                  <p:childTnLst>
                                    <p:animMotion origin="layout" path="M -2.08333E-6 -1.11111E-6 L 0.00326 -0.20648 " pathEditMode="relative" rAng="0" ptsTypes="AA">
                                      <p:cBhvr>
                                        <p:cTn id="69" dur="2000" fill="hold"/>
                                        <p:tgtEl>
                                          <p:spTgt spid="99"/>
                                        </p:tgtEl>
                                        <p:attrNameLst>
                                          <p:attrName>ppt_x</p:attrName>
                                          <p:attrName>ppt_y</p:attrName>
                                        </p:attrNameLst>
                                      </p:cBhvr>
                                      <p:rCtr x="156" y="-10324"/>
                                    </p:animMotion>
                                  </p:childTnLst>
                                </p:cTn>
                              </p:par>
                              <p:par>
                                <p:cTn id="70" presetID="3" presetClass="entr" presetSubtype="10" fill="hold" grpId="0" nodeType="withEffect">
                                  <p:stCondLst>
                                    <p:cond delay="1990"/>
                                  </p:stCondLst>
                                  <p:childTnLst>
                                    <p:set>
                                      <p:cBhvr>
                                        <p:cTn id="71" dur="1" fill="hold">
                                          <p:stCondLst>
                                            <p:cond delay="0"/>
                                          </p:stCondLst>
                                        </p:cTn>
                                        <p:tgtEl>
                                          <p:spTgt spid="100"/>
                                        </p:tgtEl>
                                        <p:attrNameLst>
                                          <p:attrName>style.visibility</p:attrName>
                                        </p:attrNameLst>
                                      </p:cBhvr>
                                      <p:to>
                                        <p:strVal val="visible"/>
                                      </p:to>
                                    </p:set>
                                    <p:animEffect transition="in" filter="blinds(horizontal)">
                                      <p:cBhvr>
                                        <p:cTn id="72" dur="500"/>
                                        <p:tgtEl>
                                          <p:spTgt spid="10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15"/>
                                        </p:tgtEl>
                                        <p:attrNameLst>
                                          <p:attrName>style.visibility</p:attrName>
                                        </p:attrNameLst>
                                      </p:cBhvr>
                                      <p:to>
                                        <p:strVal val="visible"/>
                                      </p:to>
                                    </p:set>
                                    <p:animEffect transition="in" filter="blinds(horizontal)">
                                      <p:cBhvr>
                                        <p:cTn id="77" dur="500"/>
                                        <p:tgtEl>
                                          <p:spTgt spid="11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mph" presetSubtype="0" nodeType="clickEffect">
                                  <p:stCondLst>
                                    <p:cond delay="0"/>
                                  </p:stCondLst>
                                  <p:childTnLst>
                                    <p:set>
                                      <p:cBhvr>
                                        <p:cTn id="81" dur="indefinite"/>
                                        <p:tgtEl>
                                          <p:spTgt spid="67"/>
                                        </p:tgtEl>
                                        <p:attrNameLst>
                                          <p:attrName>style.opacity</p:attrName>
                                        </p:attrNameLst>
                                      </p:cBhvr>
                                      <p:to>
                                        <p:strVal val="0.5"/>
                                      </p:to>
                                    </p:set>
                                    <p:animEffect filter="image" prLst="opacity: 0.5">
                                      <p:cBhvr rctx="IE">
                                        <p:cTn id="82" dur="indefinite"/>
                                        <p:tgtEl>
                                          <p:spTgt spid="67"/>
                                        </p:tgtEl>
                                      </p:cBhvr>
                                    </p:animEffect>
                                  </p:childTnLst>
                                </p:cTn>
                              </p:par>
                              <p:par>
                                <p:cTn id="83" presetID="9" presetClass="emph" presetSubtype="0" grpId="2" nodeType="withEffect">
                                  <p:stCondLst>
                                    <p:cond delay="0"/>
                                  </p:stCondLst>
                                  <p:childTnLst>
                                    <p:set>
                                      <p:cBhvr>
                                        <p:cTn id="84" dur="indefinite"/>
                                        <p:tgtEl>
                                          <p:spTgt spid="103"/>
                                        </p:tgtEl>
                                        <p:attrNameLst>
                                          <p:attrName>style.opacity</p:attrName>
                                        </p:attrNameLst>
                                      </p:cBhvr>
                                      <p:to>
                                        <p:strVal val="0.5"/>
                                      </p:to>
                                    </p:set>
                                    <p:animEffect filter="image" prLst="opacity: 0.5">
                                      <p:cBhvr rctx="IE">
                                        <p:cTn id="85" dur="indefinite"/>
                                        <p:tgtEl>
                                          <p:spTgt spid="103"/>
                                        </p:tgtEl>
                                      </p:cBhvr>
                                    </p:animEffect>
                                  </p:childTnLst>
                                </p:cTn>
                              </p:par>
                              <p:par>
                                <p:cTn id="86" presetID="9" presetClass="emph" presetSubtype="0" grpId="1" nodeType="withEffect">
                                  <p:stCondLst>
                                    <p:cond delay="0"/>
                                  </p:stCondLst>
                                  <p:childTnLst>
                                    <p:set>
                                      <p:cBhvr>
                                        <p:cTn id="87" dur="indefinite"/>
                                        <p:tgtEl>
                                          <p:spTgt spid="76"/>
                                        </p:tgtEl>
                                        <p:attrNameLst>
                                          <p:attrName>style.opacity</p:attrName>
                                        </p:attrNameLst>
                                      </p:cBhvr>
                                      <p:to>
                                        <p:strVal val="0.5"/>
                                      </p:to>
                                    </p:set>
                                    <p:animEffect filter="image" prLst="opacity: 0.5">
                                      <p:cBhvr rctx="IE">
                                        <p:cTn id="88" dur="indefinite"/>
                                        <p:tgtEl>
                                          <p:spTgt spid="76"/>
                                        </p:tgtEl>
                                      </p:cBhvr>
                                    </p:animEffect>
                                  </p:childTnLst>
                                </p:cTn>
                              </p:par>
                              <p:par>
                                <p:cTn id="89" presetID="9" presetClass="emph" presetSubtype="0" grpId="2" nodeType="withEffect">
                                  <p:stCondLst>
                                    <p:cond delay="0"/>
                                  </p:stCondLst>
                                  <p:childTnLst>
                                    <p:set>
                                      <p:cBhvr>
                                        <p:cTn id="90" dur="indefinite"/>
                                        <p:tgtEl>
                                          <p:spTgt spid="77"/>
                                        </p:tgtEl>
                                        <p:attrNameLst>
                                          <p:attrName>style.opacity</p:attrName>
                                        </p:attrNameLst>
                                      </p:cBhvr>
                                      <p:to>
                                        <p:strVal val="0.5"/>
                                      </p:to>
                                    </p:set>
                                    <p:animEffect filter="image" prLst="opacity: 0.5">
                                      <p:cBhvr rctx="IE">
                                        <p:cTn id="91" dur="indefinite"/>
                                        <p:tgtEl>
                                          <p:spTgt spid="77"/>
                                        </p:tgtEl>
                                      </p:cBhvr>
                                    </p:animEffect>
                                  </p:childTnLst>
                                </p:cTn>
                              </p:par>
                              <p:par>
                                <p:cTn id="92" presetID="9" presetClass="emph" presetSubtype="0" grpId="1" nodeType="withEffect">
                                  <p:stCondLst>
                                    <p:cond delay="0"/>
                                  </p:stCondLst>
                                  <p:childTnLst>
                                    <p:set>
                                      <p:cBhvr>
                                        <p:cTn id="93" dur="indefinite"/>
                                        <p:tgtEl>
                                          <p:spTgt spid="81"/>
                                        </p:tgtEl>
                                        <p:attrNameLst>
                                          <p:attrName>style.opacity</p:attrName>
                                        </p:attrNameLst>
                                      </p:cBhvr>
                                      <p:to>
                                        <p:strVal val="0.5"/>
                                      </p:to>
                                    </p:set>
                                    <p:animEffect filter="image" prLst="opacity: 0.5">
                                      <p:cBhvr rctx="IE">
                                        <p:cTn id="94" dur="indefinite"/>
                                        <p:tgtEl>
                                          <p:spTgt spid="81"/>
                                        </p:tgtEl>
                                      </p:cBhvr>
                                    </p:animEffect>
                                  </p:childTnLst>
                                </p:cTn>
                              </p:par>
                              <p:par>
                                <p:cTn id="95" presetID="9" presetClass="emph" presetSubtype="0" nodeType="withEffect">
                                  <p:stCondLst>
                                    <p:cond delay="0"/>
                                  </p:stCondLst>
                                  <p:childTnLst>
                                    <p:set>
                                      <p:cBhvr>
                                        <p:cTn id="96" dur="indefinite"/>
                                        <p:tgtEl>
                                          <p:spTgt spid="69"/>
                                        </p:tgtEl>
                                        <p:attrNameLst>
                                          <p:attrName>style.opacity</p:attrName>
                                        </p:attrNameLst>
                                      </p:cBhvr>
                                      <p:to>
                                        <p:strVal val="0.5"/>
                                      </p:to>
                                    </p:set>
                                    <p:animEffect filter="image" prLst="opacity: 0.5">
                                      <p:cBhvr rctx="IE">
                                        <p:cTn id="97" dur="indefinite"/>
                                        <p:tgtEl>
                                          <p:spTgt spid="69"/>
                                        </p:tgtEl>
                                      </p:cBhvr>
                                    </p:animEffect>
                                  </p:childTnLst>
                                </p:cTn>
                              </p:par>
                              <p:par>
                                <p:cTn id="98" presetID="9" presetClass="emph" presetSubtype="0" grpId="2" nodeType="withEffect">
                                  <p:stCondLst>
                                    <p:cond delay="0"/>
                                  </p:stCondLst>
                                  <p:childTnLst>
                                    <p:set>
                                      <p:cBhvr>
                                        <p:cTn id="99" dur="indefinite"/>
                                        <p:tgtEl>
                                          <p:spTgt spid="113"/>
                                        </p:tgtEl>
                                        <p:attrNameLst>
                                          <p:attrName>style.opacity</p:attrName>
                                        </p:attrNameLst>
                                      </p:cBhvr>
                                      <p:to>
                                        <p:strVal val="0.5"/>
                                      </p:to>
                                    </p:set>
                                    <p:animEffect filter="image" prLst="opacity: 0.5">
                                      <p:cBhvr rctx="IE">
                                        <p:cTn id="100" dur="indefinite"/>
                                        <p:tgtEl>
                                          <p:spTgt spid="113"/>
                                        </p:tgtEl>
                                      </p:cBhvr>
                                    </p:animEffect>
                                  </p:childTnLst>
                                </p:cTn>
                              </p:par>
                              <p:par>
                                <p:cTn id="101" presetID="9" presetClass="emph" presetSubtype="0" grpId="1" nodeType="withEffect">
                                  <p:stCondLst>
                                    <p:cond delay="0"/>
                                  </p:stCondLst>
                                  <p:childTnLst>
                                    <p:set>
                                      <p:cBhvr>
                                        <p:cTn id="102" dur="indefinite"/>
                                        <p:tgtEl>
                                          <p:spTgt spid="88"/>
                                        </p:tgtEl>
                                        <p:attrNameLst>
                                          <p:attrName>style.opacity</p:attrName>
                                        </p:attrNameLst>
                                      </p:cBhvr>
                                      <p:to>
                                        <p:strVal val="0.5"/>
                                      </p:to>
                                    </p:set>
                                    <p:animEffect filter="image" prLst="opacity: 0.5">
                                      <p:cBhvr rctx="IE">
                                        <p:cTn id="103" dur="indefinite"/>
                                        <p:tgtEl>
                                          <p:spTgt spid="88"/>
                                        </p:tgtEl>
                                      </p:cBhvr>
                                    </p:animEffect>
                                  </p:childTnLst>
                                </p:cTn>
                              </p:par>
                              <p:par>
                                <p:cTn id="104" presetID="9" presetClass="emph" presetSubtype="0" nodeType="withEffect">
                                  <p:stCondLst>
                                    <p:cond delay="0"/>
                                  </p:stCondLst>
                                  <p:childTnLst>
                                    <p:set>
                                      <p:cBhvr>
                                        <p:cTn id="105" dur="indefinite"/>
                                        <p:tgtEl>
                                          <p:spTgt spid="41"/>
                                        </p:tgtEl>
                                        <p:attrNameLst>
                                          <p:attrName>style.opacity</p:attrName>
                                        </p:attrNameLst>
                                      </p:cBhvr>
                                      <p:to>
                                        <p:strVal val="0.5"/>
                                      </p:to>
                                    </p:set>
                                    <p:animEffect filter="image" prLst="opacity: 0.5">
                                      <p:cBhvr rctx="IE">
                                        <p:cTn id="106" dur="indefinite"/>
                                        <p:tgtEl>
                                          <p:spTgt spid="41"/>
                                        </p:tgtEl>
                                      </p:cBhvr>
                                    </p:animEffect>
                                  </p:childTnLst>
                                </p:cTn>
                              </p:par>
                              <p:par>
                                <p:cTn id="107" presetID="9" presetClass="emph" presetSubtype="0" grpId="1" nodeType="withEffect">
                                  <p:stCondLst>
                                    <p:cond delay="0"/>
                                  </p:stCondLst>
                                  <p:childTnLst>
                                    <p:set>
                                      <p:cBhvr>
                                        <p:cTn id="108" dur="indefinite"/>
                                        <p:tgtEl>
                                          <p:spTgt spid="70"/>
                                        </p:tgtEl>
                                        <p:attrNameLst>
                                          <p:attrName>style.opacity</p:attrName>
                                        </p:attrNameLst>
                                      </p:cBhvr>
                                      <p:to>
                                        <p:strVal val="0.5"/>
                                      </p:to>
                                    </p:set>
                                    <p:animEffect filter="image" prLst="opacity: 0.5">
                                      <p:cBhvr rctx="IE">
                                        <p:cTn id="109" dur="indefinite"/>
                                        <p:tgtEl>
                                          <p:spTgt spid="70"/>
                                        </p:tgtEl>
                                      </p:cBhvr>
                                    </p:animEffect>
                                  </p:childTnLst>
                                </p:cTn>
                              </p:par>
                              <p:par>
                                <p:cTn id="110" presetID="9" presetClass="emph" presetSubtype="0" grpId="1" nodeType="withEffect">
                                  <p:stCondLst>
                                    <p:cond delay="0"/>
                                  </p:stCondLst>
                                  <p:childTnLst>
                                    <p:set>
                                      <p:cBhvr>
                                        <p:cTn id="111" dur="indefinite"/>
                                        <p:tgtEl>
                                          <p:spTgt spid="75"/>
                                        </p:tgtEl>
                                        <p:attrNameLst>
                                          <p:attrName>style.opacity</p:attrName>
                                        </p:attrNameLst>
                                      </p:cBhvr>
                                      <p:to>
                                        <p:strVal val="0.5"/>
                                      </p:to>
                                    </p:set>
                                    <p:animEffect filter="image" prLst="opacity: 0.5">
                                      <p:cBhvr rctx="IE">
                                        <p:cTn id="112" dur="indefinite"/>
                                        <p:tgtEl>
                                          <p:spTgt spid="75"/>
                                        </p:tgtEl>
                                      </p:cBhvr>
                                    </p:animEffect>
                                  </p:childTnLst>
                                </p:cTn>
                              </p:par>
                              <p:par>
                                <p:cTn id="113" presetID="9" presetClass="emph" presetSubtype="0" grpId="1" nodeType="withEffect">
                                  <p:stCondLst>
                                    <p:cond delay="0"/>
                                  </p:stCondLst>
                                  <p:childTnLst>
                                    <p:set>
                                      <p:cBhvr>
                                        <p:cTn id="114" dur="indefinite"/>
                                        <p:tgtEl>
                                          <p:spTgt spid="74"/>
                                        </p:tgtEl>
                                        <p:attrNameLst>
                                          <p:attrName>style.opacity</p:attrName>
                                        </p:attrNameLst>
                                      </p:cBhvr>
                                      <p:to>
                                        <p:strVal val="0.5"/>
                                      </p:to>
                                    </p:set>
                                    <p:animEffect filter="image" prLst="opacity: 0.5">
                                      <p:cBhvr rctx="IE">
                                        <p:cTn id="115" dur="indefinite"/>
                                        <p:tgtEl>
                                          <p:spTgt spid="74"/>
                                        </p:tgtEl>
                                      </p:cBhvr>
                                    </p:animEffect>
                                  </p:childTnLst>
                                </p:cTn>
                              </p:par>
                              <p:par>
                                <p:cTn id="116" presetID="9" presetClass="emph" presetSubtype="0" nodeType="withEffect">
                                  <p:stCondLst>
                                    <p:cond delay="0"/>
                                  </p:stCondLst>
                                  <p:childTnLst>
                                    <p:set>
                                      <p:cBhvr>
                                        <p:cTn id="117" dur="indefinite"/>
                                        <p:tgtEl>
                                          <p:spTgt spid="72"/>
                                        </p:tgtEl>
                                        <p:attrNameLst>
                                          <p:attrName>style.opacity</p:attrName>
                                        </p:attrNameLst>
                                      </p:cBhvr>
                                      <p:to>
                                        <p:strVal val="0.5"/>
                                      </p:to>
                                    </p:set>
                                    <p:animEffect filter="image" prLst="opacity: 0.5">
                                      <p:cBhvr rctx="IE">
                                        <p:cTn id="118" dur="indefinite"/>
                                        <p:tgtEl>
                                          <p:spTgt spid="72"/>
                                        </p:tgtEl>
                                      </p:cBhvr>
                                    </p:animEffect>
                                  </p:childTnLst>
                                </p:cTn>
                              </p:par>
                              <p:par>
                                <p:cTn id="119" presetID="9" presetClass="emph" presetSubtype="0" nodeType="withEffect">
                                  <p:stCondLst>
                                    <p:cond delay="0"/>
                                  </p:stCondLst>
                                  <p:childTnLst>
                                    <p:set>
                                      <p:cBhvr>
                                        <p:cTn id="120" dur="indefinite"/>
                                        <p:tgtEl>
                                          <p:spTgt spid="73"/>
                                        </p:tgtEl>
                                        <p:attrNameLst>
                                          <p:attrName>style.opacity</p:attrName>
                                        </p:attrNameLst>
                                      </p:cBhvr>
                                      <p:to>
                                        <p:strVal val="0.5"/>
                                      </p:to>
                                    </p:set>
                                    <p:animEffect filter="image" prLst="opacity: 0.5">
                                      <p:cBhvr rctx="IE">
                                        <p:cTn id="121" dur="indefinite"/>
                                        <p:tgtEl>
                                          <p:spTgt spid="73"/>
                                        </p:tgtEl>
                                      </p:cBhvr>
                                    </p:animEffect>
                                  </p:childTnLst>
                                </p:cTn>
                              </p:par>
                              <p:par>
                                <p:cTn id="122" presetID="9" presetClass="emph" presetSubtype="0" grpId="1" nodeType="withEffect">
                                  <p:stCondLst>
                                    <p:cond delay="0"/>
                                  </p:stCondLst>
                                  <p:childTnLst>
                                    <p:set>
                                      <p:cBhvr>
                                        <p:cTn id="123" dur="indefinite"/>
                                        <p:tgtEl>
                                          <p:spTgt spid="71"/>
                                        </p:tgtEl>
                                        <p:attrNameLst>
                                          <p:attrName>style.opacity</p:attrName>
                                        </p:attrNameLst>
                                      </p:cBhvr>
                                      <p:to>
                                        <p:strVal val="0.5"/>
                                      </p:to>
                                    </p:set>
                                    <p:animEffect filter="image" prLst="opacity: 0.5">
                                      <p:cBhvr rctx="IE">
                                        <p:cTn id="124" dur="indefinite"/>
                                        <p:tgtEl>
                                          <p:spTgt spid="71"/>
                                        </p:tgtEl>
                                      </p:cBhvr>
                                    </p:animEffect>
                                  </p:childTnLst>
                                </p:cTn>
                              </p:par>
                              <p:par>
                                <p:cTn id="125" presetID="9" presetClass="emph" presetSubtype="0" nodeType="withEffect">
                                  <p:stCondLst>
                                    <p:cond delay="0"/>
                                  </p:stCondLst>
                                  <p:childTnLst>
                                    <p:set>
                                      <p:cBhvr>
                                        <p:cTn id="126" dur="indefinite"/>
                                        <p:tgtEl>
                                          <p:spTgt spid="99"/>
                                        </p:tgtEl>
                                        <p:attrNameLst>
                                          <p:attrName>style.opacity</p:attrName>
                                        </p:attrNameLst>
                                      </p:cBhvr>
                                      <p:to>
                                        <p:strVal val="0.5"/>
                                      </p:to>
                                    </p:set>
                                    <p:animEffect filter="image" prLst="opacity: 0.5">
                                      <p:cBhvr rctx="IE">
                                        <p:cTn id="127" dur="indefinite"/>
                                        <p:tgtEl>
                                          <p:spTgt spid="99"/>
                                        </p:tgtEl>
                                      </p:cBhvr>
                                    </p:animEffect>
                                  </p:childTnLst>
                                </p:cTn>
                              </p:par>
                              <p:par>
                                <p:cTn id="128" presetID="9" presetClass="emph" presetSubtype="0" grpId="1" nodeType="withEffect">
                                  <p:stCondLst>
                                    <p:cond delay="0"/>
                                  </p:stCondLst>
                                  <p:childTnLst>
                                    <p:set>
                                      <p:cBhvr>
                                        <p:cTn id="129" dur="indefinite"/>
                                        <p:tgtEl>
                                          <p:spTgt spid="100"/>
                                        </p:tgtEl>
                                        <p:attrNameLst>
                                          <p:attrName>style.opacity</p:attrName>
                                        </p:attrNameLst>
                                      </p:cBhvr>
                                      <p:to>
                                        <p:strVal val="0.5"/>
                                      </p:to>
                                    </p:set>
                                    <p:animEffect filter="image" prLst="opacity: 0.5">
                                      <p:cBhvr rctx="IE">
                                        <p:cTn id="130" dur="indefinite"/>
                                        <p:tgtEl>
                                          <p:spTgt spid="100"/>
                                        </p:tgtEl>
                                      </p:cBhvr>
                                    </p:animEffect>
                                  </p:childTnLst>
                                </p:cTn>
                              </p:par>
                              <p:par>
                                <p:cTn id="131" presetID="9" presetClass="emph" presetSubtype="0" grpId="1" nodeType="withEffect">
                                  <p:stCondLst>
                                    <p:cond delay="0"/>
                                  </p:stCondLst>
                                  <p:childTnLst>
                                    <p:set>
                                      <p:cBhvr>
                                        <p:cTn id="132" dur="indefinite"/>
                                        <p:tgtEl>
                                          <p:spTgt spid="115"/>
                                        </p:tgtEl>
                                        <p:attrNameLst>
                                          <p:attrName>style.opacity</p:attrName>
                                        </p:attrNameLst>
                                      </p:cBhvr>
                                      <p:to>
                                        <p:strVal val="0.5"/>
                                      </p:to>
                                    </p:set>
                                    <p:animEffect filter="image" prLst="opacity: 0.5">
                                      <p:cBhvr rctx="IE">
                                        <p:cTn id="133" dur="indefinite"/>
                                        <p:tgtEl>
                                          <p:spTgt spid="115"/>
                                        </p:tgtEl>
                                      </p:cBhvr>
                                    </p:animEffect>
                                  </p:childTnLst>
                                </p:cTn>
                              </p:par>
                              <p:par>
                                <p:cTn id="134" presetID="9" presetClass="emph" presetSubtype="0" grpId="0" nodeType="withEffect">
                                  <p:stCondLst>
                                    <p:cond delay="0"/>
                                  </p:stCondLst>
                                  <p:childTnLst>
                                    <p:set>
                                      <p:cBhvr>
                                        <p:cTn id="135" dur="indefinite"/>
                                        <p:tgtEl>
                                          <p:spTgt spid="42"/>
                                        </p:tgtEl>
                                        <p:attrNameLst>
                                          <p:attrName>style.opacity</p:attrName>
                                        </p:attrNameLst>
                                      </p:cBhvr>
                                      <p:to>
                                        <p:strVal val="0.5"/>
                                      </p:to>
                                    </p:set>
                                    <p:animEffect filter="image" prLst="opacity: 0.5">
                                      <p:cBhvr rctx="IE">
                                        <p:cTn id="136" dur="indefinite"/>
                                        <p:tgtEl>
                                          <p:spTgt spid="42"/>
                                        </p:tgtEl>
                                      </p:cBhvr>
                                    </p:animEffect>
                                  </p:childTnLst>
                                </p:cTn>
                              </p:par>
                              <p:par>
                                <p:cTn id="137" presetID="9" presetClass="emph" presetSubtype="0" grpId="0" nodeType="withEffect">
                                  <p:stCondLst>
                                    <p:cond delay="0"/>
                                  </p:stCondLst>
                                  <p:childTnLst>
                                    <p:set>
                                      <p:cBhvr>
                                        <p:cTn id="138" dur="indefinite"/>
                                        <p:tgtEl>
                                          <p:spTgt spid="48"/>
                                        </p:tgtEl>
                                        <p:attrNameLst>
                                          <p:attrName>style.opacity</p:attrName>
                                        </p:attrNameLst>
                                      </p:cBhvr>
                                      <p:to>
                                        <p:strVal val="0.5"/>
                                      </p:to>
                                    </p:set>
                                    <p:animEffect filter="image" prLst="opacity: 0.5">
                                      <p:cBhvr rctx="IE">
                                        <p:cTn id="139" dur="indefinite"/>
                                        <p:tgtEl>
                                          <p:spTgt spid="48"/>
                                        </p:tgtEl>
                                      </p:cBhvr>
                                    </p:animEffect>
                                  </p:childTnLst>
                                </p:cTn>
                              </p:par>
                              <p:par>
                                <p:cTn id="140" presetID="9" presetClass="emph" presetSubtype="0" grpId="0" nodeType="withEffect">
                                  <p:stCondLst>
                                    <p:cond delay="0"/>
                                  </p:stCondLst>
                                  <p:childTnLst>
                                    <p:set>
                                      <p:cBhvr>
                                        <p:cTn id="141" dur="indefinite"/>
                                        <p:tgtEl>
                                          <p:spTgt spid="49"/>
                                        </p:tgtEl>
                                        <p:attrNameLst>
                                          <p:attrName>style.opacity</p:attrName>
                                        </p:attrNameLst>
                                      </p:cBhvr>
                                      <p:to>
                                        <p:strVal val="0.5"/>
                                      </p:to>
                                    </p:set>
                                    <p:animEffect filter="image" prLst="opacity: 0.5">
                                      <p:cBhvr rctx="IE">
                                        <p:cTn id="142" dur="indefinite"/>
                                        <p:tgtEl>
                                          <p:spTgt spid="49"/>
                                        </p:tgtEl>
                                      </p:cBhvr>
                                    </p:animEffect>
                                  </p:childTnLst>
                                </p:cTn>
                              </p:par>
                              <p:par>
                                <p:cTn id="143" presetID="9" presetClass="emph" presetSubtype="0" grpId="0" nodeType="withEffect">
                                  <p:stCondLst>
                                    <p:cond delay="0"/>
                                  </p:stCondLst>
                                  <p:childTnLst>
                                    <p:set>
                                      <p:cBhvr>
                                        <p:cTn id="144" dur="indefinite"/>
                                        <p:tgtEl>
                                          <p:spTgt spid="50"/>
                                        </p:tgtEl>
                                        <p:attrNameLst>
                                          <p:attrName>style.opacity</p:attrName>
                                        </p:attrNameLst>
                                      </p:cBhvr>
                                      <p:to>
                                        <p:strVal val="0.5"/>
                                      </p:to>
                                    </p:set>
                                    <p:animEffect filter="image" prLst="opacity: 0.5">
                                      <p:cBhvr rctx="IE">
                                        <p:cTn id="145" dur="indefinite"/>
                                        <p:tgtEl>
                                          <p:spTgt spid="50"/>
                                        </p:tgtEl>
                                      </p:cBhvr>
                                    </p:animEffect>
                                  </p:childTnLst>
                                </p:cTn>
                              </p:par>
                              <p:par>
                                <p:cTn id="146" presetID="9" presetClass="emph" presetSubtype="0" grpId="0" nodeType="withEffect">
                                  <p:stCondLst>
                                    <p:cond delay="0"/>
                                  </p:stCondLst>
                                  <p:childTnLst>
                                    <p:set>
                                      <p:cBhvr>
                                        <p:cTn id="147" dur="indefinite"/>
                                        <p:tgtEl>
                                          <p:spTgt spid="51"/>
                                        </p:tgtEl>
                                        <p:attrNameLst>
                                          <p:attrName>style.opacity</p:attrName>
                                        </p:attrNameLst>
                                      </p:cBhvr>
                                      <p:to>
                                        <p:strVal val="0.5"/>
                                      </p:to>
                                    </p:set>
                                    <p:animEffect filter="image" prLst="opacity: 0.5">
                                      <p:cBhvr rctx="IE">
                                        <p:cTn id="148" dur="indefinite"/>
                                        <p:tgtEl>
                                          <p:spTgt spid="51"/>
                                        </p:tgtEl>
                                      </p:cBhvr>
                                    </p:animEffect>
                                  </p:childTnLst>
                                </p:cTn>
                              </p:par>
                              <p:par>
                                <p:cTn id="149" presetID="9" presetClass="emph" presetSubtype="0" grpId="0" nodeType="withEffect">
                                  <p:stCondLst>
                                    <p:cond delay="0"/>
                                  </p:stCondLst>
                                  <p:childTnLst>
                                    <p:set>
                                      <p:cBhvr>
                                        <p:cTn id="150" dur="indefinite"/>
                                        <p:tgtEl>
                                          <p:spTgt spid="52"/>
                                        </p:tgtEl>
                                        <p:attrNameLst>
                                          <p:attrName>style.opacity</p:attrName>
                                        </p:attrNameLst>
                                      </p:cBhvr>
                                      <p:to>
                                        <p:strVal val="0.5"/>
                                      </p:to>
                                    </p:set>
                                    <p:animEffect filter="image" prLst="opacity: 0.5">
                                      <p:cBhvr rctx="IE">
                                        <p:cTn id="151" dur="indefinite"/>
                                        <p:tgtEl>
                                          <p:spTgt spid="52"/>
                                        </p:tgtEl>
                                      </p:cBhvr>
                                    </p:animEffect>
                                  </p:childTnLst>
                                </p:cTn>
                              </p:par>
                              <p:par>
                                <p:cTn id="152" presetID="9" presetClass="emph" presetSubtype="0" nodeType="withEffect">
                                  <p:stCondLst>
                                    <p:cond delay="0"/>
                                  </p:stCondLst>
                                  <p:childTnLst>
                                    <p:set>
                                      <p:cBhvr>
                                        <p:cTn id="153" dur="indefinite"/>
                                        <p:tgtEl>
                                          <p:spTgt spid="53"/>
                                        </p:tgtEl>
                                        <p:attrNameLst>
                                          <p:attrName>style.opacity</p:attrName>
                                        </p:attrNameLst>
                                      </p:cBhvr>
                                      <p:to>
                                        <p:strVal val="0.5"/>
                                      </p:to>
                                    </p:set>
                                    <p:animEffect filter="image" prLst="opacity: 0.5">
                                      <p:cBhvr rctx="IE">
                                        <p:cTn id="154" dur="indefinite"/>
                                        <p:tgtEl>
                                          <p:spTgt spid="53"/>
                                        </p:tgtEl>
                                      </p:cBhvr>
                                    </p:animEffect>
                                  </p:childTnLst>
                                </p:cTn>
                              </p:par>
                              <p:par>
                                <p:cTn id="155" presetID="9" presetClass="emph" presetSubtype="0" nodeType="withEffect">
                                  <p:stCondLst>
                                    <p:cond delay="0"/>
                                  </p:stCondLst>
                                  <p:childTnLst>
                                    <p:set>
                                      <p:cBhvr>
                                        <p:cTn id="156" dur="indefinite"/>
                                        <p:tgtEl>
                                          <p:spTgt spid="54"/>
                                        </p:tgtEl>
                                        <p:attrNameLst>
                                          <p:attrName>style.opacity</p:attrName>
                                        </p:attrNameLst>
                                      </p:cBhvr>
                                      <p:to>
                                        <p:strVal val="0.5"/>
                                      </p:to>
                                    </p:set>
                                    <p:animEffect filter="image" prLst="opacity: 0.5">
                                      <p:cBhvr rctx="IE">
                                        <p:cTn id="157" dur="indefinite"/>
                                        <p:tgtEl>
                                          <p:spTgt spid="54"/>
                                        </p:tgtEl>
                                      </p:cBhvr>
                                    </p:animEffect>
                                  </p:childTnLst>
                                </p:cTn>
                              </p:par>
                              <p:par>
                                <p:cTn id="158" presetID="9" presetClass="emph" presetSubtype="0" grpId="0" nodeType="withEffect">
                                  <p:stCondLst>
                                    <p:cond delay="0"/>
                                  </p:stCondLst>
                                  <p:childTnLst>
                                    <p:set>
                                      <p:cBhvr>
                                        <p:cTn id="159" dur="indefinite"/>
                                        <p:tgtEl>
                                          <p:spTgt spid="55"/>
                                        </p:tgtEl>
                                        <p:attrNameLst>
                                          <p:attrName>style.opacity</p:attrName>
                                        </p:attrNameLst>
                                      </p:cBhvr>
                                      <p:to>
                                        <p:strVal val="0.5"/>
                                      </p:to>
                                    </p:set>
                                    <p:animEffect filter="image" prLst="opacity: 0.5">
                                      <p:cBhvr rctx="IE">
                                        <p:cTn id="160" dur="indefinite"/>
                                        <p:tgtEl>
                                          <p:spTgt spid="55"/>
                                        </p:tgtEl>
                                      </p:cBhvr>
                                    </p:animEffect>
                                  </p:childTnLst>
                                </p:cTn>
                              </p:par>
                              <p:par>
                                <p:cTn id="161" presetID="9" presetClass="emph" presetSubtype="0" grpId="0" nodeType="withEffect">
                                  <p:stCondLst>
                                    <p:cond delay="0"/>
                                  </p:stCondLst>
                                  <p:childTnLst>
                                    <p:set>
                                      <p:cBhvr>
                                        <p:cTn id="162" dur="indefinite"/>
                                        <p:tgtEl>
                                          <p:spTgt spid="56"/>
                                        </p:tgtEl>
                                        <p:attrNameLst>
                                          <p:attrName>style.opacity</p:attrName>
                                        </p:attrNameLst>
                                      </p:cBhvr>
                                      <p:to>
                                        <p:strVal val="0.5"/>
                                      </p:to>
                                    </p:set>
                                    <p:animEffect filter="image" prLst="opacity: 0.5">
                                      <p:cBhvr rctx="IE">
                                        <p:cTn id="163" dur="indefinite"/>
                                        <p:tgtEl>
                                          <p:spTgt spid="56"/>
                                        </p:tgtEl>
                                      </p:cBhvr>
                                    </p:animEffect>
                                  </p:childTnLst>
                                </p:cTn>
                              </p:par>
                              <p:par>
                                <p:cTn id="164" presetID="9" presetClass="emph" presetSubtype="0" grpId="0" nodeType="withEffect">
                                  <p:stCondLst>
                                    <p:cond delay="0"/>
                                  </p:stCondLst>
                                  <p:childTnLst>
                                    <p:set>
                                      <p:cBhvr>
                                        <p:cTn id="165" dur="indefinite"/>
                                        <p:tgtEl>
                                          <p:spTgt spid="57"/>
                                        </p:tgtEl>
                                        <p:attrNameLst>
                                          <p:attrName>style.opacity</p:attrName>
                                        </p:attrNameLst>
                                      </p:cBhvr>
                                      <p:to>
                                        <p:strVal val="0.5"/>
                                      </p:to>
                                    </p:set>
                                    <p:animEffect filter="image" prLst="opacity: 0.5">
                                      <p:cBhvr rctx="IE">
                                        <p:cTn id="166" dur="indefinite"/>
                                        <p:tgtEl>
                                          <p:spTgt spid="57"/>
                                        </p:tgtEl>
                                      </p:cBhvr>
                                    </p:animEffect>
                                  </p:childTnLst>
                                </p:cTn>
                              </p:par>
                              <p:par>
                                <p:cTn id="167" presetID="9" presetClass="emph" presetSubtype="0" nodeType="withEffect">
                                  <p:stCondLst>
                                    <p:cond delay="0"/>
                                  </p:stCondLst>
                                  <p:childTnLst>
                                    <p:set>
                                      <p:cBhvr>
                                        <p:cTn id="168" dur="indefinite"/>
                                        <p:tgtEl>
                                          <p:spTgt spid="58"/>
                                        </p:tgtEl>
                                        <p:attrNameLst>
                                          <p:attrName>style.opacity</p:attrName>
                                        </p:attrNameLst>
                                      </p:cBhvr>
                                      <p:to>
                                        <p:strVal val="0.5"/>
                                      </p:to>
                                    </p:set>
                                    <p:animEffect filter="image" prLst="opacity: 0.5">
                                      <p:cBhvr rctx="IE">
                                        <p:cTn id="169" dur="indefinite"/>
                                        <p:tgtEl>
                                          <p:spTgt spid="58"/>
                                        </p:tgtEl>
                                      </p:cBhvr>
                                    </p:animEffect>
                                  </p:childTnLst>
                                </p:cTn>
                              </p:par>
                              <p:par>
                                <p:cTn id="170" presetID="9" presetClass="emph" presetSubtype="0" nodeType="withEffect">
                                  <p:stCondLst>
                                    <p:cond delay="0"/>
                                  </p:stCondLst>
                                  <p:childTnLst>
                                    <p:set>
                                      <p:cBhvr>
                                        <p:cTn id="171" dur="indefinite"/>
                                        <p:tgtEl>
                                          <p:spTgt spid="59"/>
                                        </p:tgtEl>
                                        <p:attrNameLst>
                                          <p:attrName>style.opacity</p:attrName>
                                        </p:attrNameLst>
                                      </p:cBhvr>
                                      <p:to>
                                        <p:strVal val="0.5"/>
                                      </p:to>
                                    </p:set>
                                    <p:animEffect filter="image" prLst="opacity: 0.5">
                                      <p:cBhvr rctx="IE">
                                        <p:cTn id="172" dur="indefinite"/>
                                        <p:tgtEl>
                                          <p:spTgt spid="59"/>
                                        </p:tgtEl>
                                      </p:cBhvr>
                                    </p:animEffect>
                                  </p:childTnLst>
                                </p:cTn>
                              </p:par>
                              <p:par>
                                <p:cTn id="173" presetID="9" presetClass="emph" presetSubtype="0" nodeType="withEffect">
                                  <p:stCondLst>
                                    <p:cond delay="0"/>
                                  </p:stCondLst>
                                  <p:childTnLst>
                                    <p:set>
                                      <p:cBhvr>
                                        <p:cTn id="174" dur="indefinite"/>
                                        <p:tgtEl>
                                          <p:spTgt spid="60"/>
                                        </p:tgtEl>
                                        <p:attrNameLst>
                                          <p:attrName>style.opacity</p:attrName>
                                        </p:attrNameLst>
                                      </p:cBhvr>
                                      <p:to>
                                        <p:strVal val="0.5"/>
                                      </p:to>
                                    </p:set>
                                    <p:animEffect filter="image" prLst="opacity: 0.5">
                                      <p:cBhvr rctx="IE">
                                        <p:cTn id="175" dur="indefinite"/>
                                        <p:tgtEl>
                                          <p:spTgt spid="60"/>
                                        </p:tgtEl>
                                      </p:cBhvr>
                                    </p:animEffect>
                                  </p:childTnLst>
                                </p:cTn>
                              </p:par>
                              <p:par>
                                <p:cTn id="176" presetID="9" presetClass="emph" presetSubtype="0" nodeType="withEffect">
                                  <p:stCondLst>
                                    <p:cond delay="0"/>
                                  </p:stCondLst>
                                  <p:childTnLst>
                                    <p:set>
                                      <p:cBhvr>
                                        <p:cTn id="177" dur="indefinite"/>
                                        <p:tgtEl>
                                          <p:spTgt spid="61"/>
                                        </p:tgtEl>
                                        <p:attrNameLst>
                                          <p:attrName>style.opacity</p:attrName>
                                        </p:attrNameLst>
                                      </p:cBhvr>
                                      <p:to>
                                        <p:strVal val="0.5"/>
                                      </p:to>
                                    </p:set>
                                    <p:animEffect filter="image" prLst="opacity: 0.5">
                                      <p:cBhvr rctx="IE">
                                        <p:cTn id="178" dur="indefinite"/>
                                        <p:tgtEl>
                                          <p:spTgt spid="61"/>
                                        </p:tgtEl>
                                      </p:cBhvr>
                                    </p:animEffect>
                                  </p:childTnLst>
                                </p:cTn>
                              </p:par>
                              <p:par>
                                <p:cTn id="179" presetID="9" presetClass="emph" presetSubtype="0" nodeType="withEffect">
                                  <p:stCondLst>
                                    <p:cond delay="0"/>
                                  </p:stCondLst>
                                  <p:childTnLst>
                                    <p:set>
                                      <p:cBhvr>
                                        <p:cTn id="180" dur="indefinite"/>
                                        <p:tgtEl>
                                          <p:spTgt spid="62"/>
                                        </p:tgtEl>
                                        <p:attrNameLst>
                                          <p:attrName>style.opacity</p:attrName>
                                        </p:attrNameLst>
                                      </p:cBhvr>
                                      <p:to>
                                        <p:strVal val="0.5"/>
                                      </p:to>
                                    </p:set>
                                    <p:animEffect filter="image" prLst="opacity: 0.5">
                                      <p:cBhvr rctx="IE">
                                        <p:cTn id="181" dur="indefinite"/>
                                        <p:tgtEl>
                                          <p:spTgt spid="62"/>
                                        </p:tgtEl>
                                      </p:cBhvr>
                                    </p:animEffect>
                                  </p:childTnLst>
                                </p:cTn>
                              </p:par>
                              <p:par>
                                <p:cTn id="182" presetID="9" presetClass="emph" presetSubtype="0" nodeType="withEffect">
                                  <p:stCondLst>
                                    <p:cond delay="0"/>
                                  </p:stCondLst>
                                  <p:childTnLst>
                                    <p:set>
                                      <p:cBhvr>
                                        <p:cTn id="183" dur="indefinite"/>
                                        <p:tgtEl>
                                          <p:spTgt spid="63"/>
                                        </p:tgtEl>
                                        <p:attrNameLst>
                                          <p:attrName>style.opacity</p:attrName>
                                        </p:attrNameLst>
                                      </p:cBhvr>
                                      <p:to>
                                        <p:strVal val="0.5"/>
                                      </p:to>
                                    </p:set>
                                    <p:animEffect filter="image" prLst="opacity: 0.5">
                                      <p:cBhvr rctx="IE">
                                        <p:cTn id="184" dur="indefinite"/>
                                        <p:tgtEl>
                                          <p:spTgt spid="63"/>
                                        </p:tgtEl>
                                      </p:cBhvr>
                                    </p:animEffect>
                                  </p:childTnLst>
                                </p:cTn>
                              </p:par>
                              <p:par>
                                <p:cTn id="185" presetID="9" presetClass="emph" presetSubtype="0" nodeType="withEffect">
                                  <p:stCondLst>
                                    <p:cond delay="0"/>
                                  </p:stCondLst>
                                  <p:childTnLst>
                                    <p:set>
                                      <p:cBhvr>
                                        <p:cTn id="186" dur="indefinite"/>
                                        <p:tgtEl>
                                          <p:spTgt spid="64"/>
                                        </p:tgtEl>
                                        <p:attrNameLst>
                                          <p:attrName>style.opacity</p:attrName>
                                        </p:attrNameLst>
                                      </p:cBhvr>
                                      <p:to>
                                        <p:strVal val="0.5"/>
                                      </p:to>
                                    </p:set>
                                    <p:animEffect filter="image" prLst="opacity: 0.5">
                                      <p:cBhvr rctx="IE">
                                        <p:cTn id="187" dur="indefinite"/>
                                        <p:tgtEl>
                                          <p:spTgt spid="64"/>
                                        </p:tgtEl>
                                      </p:cBhvr>
                                    </p:animEffect>
                                  </p:childTnLst>
                                </p:cTn>
                              </p:par>
                              <p:par>
                                <p:cTn id="188" presetID="9" presetClass="emph" presetSubtype="0" nodeType="withEffect">
                                  <p:stCondLst>
                                    <p:cond delay="0"/>
                                  </p:stCondLst>
                                  <p:childTnLst>
                                    <p:set>
                                      <p:cBhvr>
                                        <p:cTn id="189" dur="indefinite"/>
                                        <p:tgtEl>
                                          <p:spTgt spid="68"/>
                                        </p:tgtEl>
                                        <p:attrNameLst>
                                          <p:attrName>style.opacity</p:attrName>
                                        </p:attrNameLst>
                                      </p:cBhvr>
                                      <p:to>
                                        <p:strVal val="0.5"/>
                                      </p:to>
                                    </p:set>
                                    <p:animEffect filter="image" prLst="opacity: 0.5">
                                      <p:cBhvr rctx="IE">
                                        <p:cTn id="190" dur="indefinite"/>
                                        <p:tgtEl>
                                          <p:spTgt spid="68"/>
                                        </p:tgtEl>
                                      </p:cBhvr>
                                    </p:animEffect>
                                  </p:childTnLst>
                                </p:cTn>
                              </p:par>
                              <p:par>
                                <p:cTn id="191" presetID="9" presetClass="emph" presetSubtype="0" grpId="0" nodeType="withEffect">
                                  <p:stCondLst>
                                    <p:cond delay="0"/>
                                  </p:stCondLst>
                                  <p:childTnLst>
                                    <p:set>
                                      <p:cBhvr>
                                        <p:cTn id="192" dur="indefinite"/>
                                        <p:tgtEl>
                                          <p:spTgt spid="78"/>
                                        </p:tgtEl>
                                        <p:attrNameLst>
                                          <p:attrName>style.opacity</p:attrName>
                                        </p:attrNameLst>
                                      </p:cBhvr>
                                      <p:to>
                                        <p:strVal val="0.5"/>
                                      </p:to>
                                    </p:set>
                                    <p:animEffect filter="image" prLst="opacity: 0.5">
                                      <p:cBhvr rctx="IE">
                                        <p:cTn id="193" dur="indefinite"/>
                                        <p:tgtEl>
                                          <p:spTgt spid="78"/>
                                        </p:tgtEl>
                                      </p:cBhvr>
                                    </p:animEffect>
                                  </p:childTnLst>
                                </p:cTn>
                              </p:par>
                              <p:par>
                                <p:cTn id="194" presetID="9" presetClass="emph" presetSubtype="0" grpId="0" nodeType="withEffect">
                                  <p:stCondLst>
                                    <p:cond delay="0"/>
                                  </p:stCondLst>
                                  <p:childTnLst>
                                    <p:set>
                                      <p:cBhvr>
                                        <p:cTn id="195" dur="indefinite"/>
                                        <p:tgtEl>
                                          <p:spTgt spid="79"/>
                                        </p:tgtEl>
                                        <p:attrNameLst>
                                          <p:attrName>style.opacity</p:attrName>
                                        </p:attrNameLst>
                                      </p:cBhvr>
                                      <p:to>
                                        <p:strVal val="0.5"/>
                                      </p:to>
                                    </p:set>
                                    <p:animEffect filter="image" prLst="opacity: 0.5">
                                      <p:cBhvr rctx="IE">
                                        <p:cTn id="196" dur="indefinite"/>
                                        <p:tgtEl>
                                          <p:spTgt spid="79"/>
                                        </p:tgtEl>
                                      </p:cBhvr>
                                    </p:animEffect>
                                  </p:childTnLst>
                                </p:cTn>
                              </p:par>
                              <p:par>
                                <p:cTn id="197" presetID="9" presetClass="emph" presetSubtype="0" grpId="0" nodeType="withEffect">
                                  <p:stCondLst>
                                    <p:cond delay="0"/>
                                  </p:stCondLst>
                                  <p:childTnLst>
                                    <p:set>
                                      <p:cBhvr>
                                        <p:cTn id="198" dur="indefinite"/>
                                        <p:tgtEl>
                                          <p:spTgt spid="80"/>
                                        </p:tgtEl>
                                        <p:attrNameLst>
                                          <p:attrName>style.opacity</p:attrName>
                                        </p:attrNameLst>
                                      </p:cBhvr>
                                      <p:to>
                                        <p:strVal val="0.5"/>
                                      </p:to>
                                    </p:set>
                                    <p:animEffect filter="image" prLst="opacity: 0.5">
                                      <p:cBhvr rctx="IE">
                                        <p:cTn id="199" dur="indefinite"/>
                                        <p:tgtEl>
                                          <p:spTgt spid="80"/>
                                        </p:tgtEl>
                                      </p:cBhvr>
                                    </p:animEffect>
                                  </p:childTnLst>
                                </p:cTn>
                              </p:par>
                              <p:par>
                                <p:cTn id="200" presetID="9" presetClass="emph" presetSubtype="0" grpId="0" nodeType="withEffect">
                                  <p:stCondLst>
                                    <p:cond delay="0"/>
                                  </p:stCondLst>
                                  <p:childTnLst>
                                    <p:set>
                                      <p:cBhvr>
                                        <p:cTn id="201" dur="indefinite"/>
                                        <p:tgtEl>
                                          <p:spTgt spid="83"/>
                                        </p:tgtEl>
                                        <p:attrNameLst>
                                          <p:attrName>style.opacity</p:attrName>
                                        </p:attrNameLst>
                                      </p:cBhvr>
                                      <p:to>
                                        <p:strVal val="0.5"/>
                                      </p:to>
                                    </p:set>
                                    <p:animEffect filter="image" prLst="opacity: 0.5">
                                      <p:cBhvr rctx="IE">
                                        <p:cTn id="202" dur="indefinite"/>
                                        <p:tgtEl>
                                          <p:spTgt spid="83"/>
                                        </p:tgtEl>
                                      </p:cBhvr>
                                    </p:animEffect>
                                  </p:childTnLst>
                                </p:cTn>
                              </p:par>
                              <p:par>
                                <p:cTn id="203" presetID="9" presetClass="emph" presetSubtype="0" grpId="0" nodeType="withEffect">
                                  <p:stCondLst>
                                    <p:cond delay="0"/>
                                  </p:stCondLst>
                                  <p:childTnLst>
                                    <p:set>
                                      <p:cBhvr>
                                        <p:cTn id="204" dur="indefinite"/>
                                        <p:tgtEl>
                                          <p:spTgt spid="84"/>
                                        </p:tgtEl>
                                        <p:attrNameLst>
                                          <p:attrName>style.opacity</p:attrName>
                                        </p:attrNameLst>
                                      </p:cBhvr>
                                      <p:to>
                                        <p:strVal val="0.5"/>
                                      </p:to>
                                    </p:set>
                                    <p:animEffect filter="image" prLst="opacity: 0.5">
                                      <p:cBhvr rctx="IE">
                                        <p:cTn id="205" dur="indefinite"/>
                                        <p:tgtEl>
                                          <p:spTgt spid="84"/>
                                        </p:tgtEl>
                                      </p:cBhvr>
                                    </p:animEffect>
                                  </p:childTnLst>
                                </p:cTn>
                              </p:par>
                              <p:par>
                                <p:cTn id="206" presetID="9" presetClass="emph" presetSubtype="0" grpId="0" nodeType="withEffect">
                                  <p:stCondLst>
                                    <p:cond delay="0"/>
                                  </p:stCondLst>
                                  <p:childTnLst>
                                    <p:set>
                                      <p:cBhvr>
                                        <p:cTn id="207" dur="indefinite"/>
                                        <p:tgtEl>
                                          <p:spTgt spid="90"/>
                                        </p:tgtEl>
                                        <p:attrNameLst>
                                          <p:attrName>style.opacity</p:attrName>
                                        </p:attrNameLst>
                                      </p:cBhvr>
                                      <p:to>
                                        <p:strVal val="0.5"/>
                                      </p:to>
                                    </p:set>
                                    <p:animEffect filter="image" prLst="opacity: 0.5">
                                      <p:cBhvr rctx="IE">
                                        <p:cTn id="208" dur="indefinite"/>
                                        <p:tgtEl>
                                          <p:spTgt spid="90"/>
                                        </p:tgtEl>
                                      </p:cBhvr>
                                    </p:animEffect>
                                  </p:childTnLst>
                                </p:cTn>
                              </p:par>
                              <p:par>
                                <p:cTn id="209" presetID="9" presetClass="emph" presetSubtype="0" grpId="0" nodeType="withEffect">
                                  <p:stCondLst>
                                    <p:cond delay="0"/>
                                  </p:stCondLst>
                                  <p:childTnLst>
                                    <p:set>
                                      <p:cBhvr>
                                        <p:cTn id="210" dur="indefinite"/>
                                        <p:tgtEl>
                                          <p:spTgt spid="91"/>
                                        </p:tgtEl>
                                        <p:attrNameLst>
                                          <p:attrName>style.opacity</p:attrName>
                                        </p:attrNameLst>
                                      </p:cBhvr>
                                      <p:to>
                                        <p:strVal val="0.5"/>
                                      </p:to>
                                    </p:set>
                                    <p:animEffect filter="image" prLst="opacity: 0.5">
                                      <p:cBhvr rctx="IE">
                                        <p:cTn id="211" dur="indefinite"/>
                                        <p:tgtEl>
                                          <p:spTgt spid="91"/>
                                        </p:tgtEl>
                                      </p:cBhvr>
                                    </p:animEffect>
                                  </p:childTnLst>
                                </p:cTn>
                              </p:par>
                              <p:par>
                                <p:cTn id="212" presetID="9" presetClass="emph" presetSubtype="0" nodeType="withEffect">
                                  <p:stCondLst>
                                    <p:cond delay="0"/>
                                  </p:stCondLst>
                                  <p:childTnLst>
                                    <p:set>
                                      <p:cBhvr>
                                        <p:cTn id="213" dur="indefinite"/>
                                        <p:tgtEl>
                                          <p:spTgt spid="93"/>
                                        </p:tgtEl>
                                        <p:attrNameLst>
                                          <p:attrName>style.opacity</p:attrName>
                                        </p:attrNameLst>
                                      </p:cBhvr>
                                      <p:to>
                                        <p:strVal val="0.5"/>
                                      </p:to>
                                    </p:set>
                                    <p:animEffect filter="image" prLst="opacity: 0.5">
                                      <p:cBhvr rctx="IE">
                                        <p:cTn id="214" dur="indefinite"/>
                                        <p:tgtEl>
                                          <p:spTgt spid="93"/>
                                        </p:tgtEl>
                                      </p:cBhvr>
                                    </p:animEffect>
                                  </p:childTnLst>
                                </p:cTn>
                              </p:par>
                              <p:par>
                                <p:cTn id="215" presetID="9" presetClass="emph" presetSubtype="0" grpId="0" nodeType="withEffect">
                                  <p:stCondLst>
                                    <p:cond delay="0"/>
                                  </p:stCondLst>
                                  <p:childTnLst>
                                    <p:set>
                                      <p:cBhvr>
                                        <p:cTn id="216" dur="indefinite"/>
                                        <p:tgtEl>
                                          <p:spTgt spid="2"/>
                                        </p:tgtEl>
                                        <p:attrNameLst>
                                          <p:attrName>style.opacity</p:attrName>
                                        </p:attrNameLst>
                                      </p:cBhvr>
                                      <p:to>
                                        <p:strVal val="0.5"/>
                                      </p:to>
                                    </p:set>
                                    <p:animEffect filter="image" prLst="opacity: 0.5">
                                      <p:cBhvr rctx="IE">
                                        <p:cTn id="217" dur="indefinite"/>
                                        <p:tgtEl>
                                          <p:spTgt spid="2"/>
                                        </p:tgtEl>
                                      </p:cBhvr>
                                    </p:animEffect>
                                  </p:childTnLst>
                                </p:cTn>
                              </p:par>
                              <p:par>
                                <p:cTn id="218" presetID="9" presetClass="emph" presetSubtype="0" grpId="0" nodeType="withEffect">
                                  <p:stCondLst>
                                    <p:cond delay="0"/>
                                  </p:stCondLst>
                                  <p:childTnLst>
                                    <p:set>
                                      <p:cBhvr>
                                        <p:cTn id="219" dur="indefinite"/>
                                        <p:tgtEl>
                                          <p:spTgt spid="3"/>
                                        </p:tgtEl>
                                        <p:attrNameLst>
                                          <p:attrName>style.opacity</p:attrName>
                                        </p:attrNameLst>
                                      </p:cBhvr>
                                      <p:to>
                                        <p:strVal val="0.5"/>
                                      </p:to>
                                    </p:set>
                                    <p:animEffect filter="image" prLst="opacity: 0.5">
                                      <p:cBhvr rctx="IE">
                                        <p:cTn id="220" dur="indefinite"/>
                                        <p:tgtEl>
                                          <p:spTgt spid="3"/>
                                        </p:tgtEl>
                                      </p:cBhvr>
                                    </p:animEffect>
                                  </p:childTnLst>
                                </p:cTn>
                              </p:par>
                              <p:par>
                                <p:cTn id="221" presetID="9" presetClass="emph" presetSubtype="0" grpId="0" nodeType="withEffect">
                                  <p:stCondLst>
                                    <p:cond delay="0"/>
                                  </p:stCondLst>
                                  <p:childTnLst>
                                    <p:set>
                                      <p:cBhvr>
                                        <p:cTn id="222" dur="indefinite"/>
                                        <p:tgtEl>
                                          <p:spTgt spid="8"/>
                                        </p:tgtEl>
                                        <p:attrNameLst>
                                          <p:attrName>style.opacity</p:attrName>
                                        </p:attrNameLst>
                                      </p:cBhvr>
                                      <p:to>
                                        <p:strVal val="0.5"/>
                                      </p:to>
                                    </p:set>
                                    <p:animEffect filter="image" prLst="opacity: 0.5">
                                      <p:cBhvr rctx="IE">
                                        <p:cTn id="223" dur="indefinite"/>
                                        <p:tgtEl>
                                          <p:spTgt spid="8"/>
                                        </p:tgtEl>
                                      </p:cBhvr>
                                    </p:animEffect>
                                  </p:childTnLst>
                                </p:cTn>
                              </p:par>
                              <p:par>
                                <p:cTn id="224" presetID="9" presetClass="emph" presetSubtype="0" grpId="0" nodeType="withEffect">
                                  <p:stCondLst>
                                    <p:cond delay="0"/>
                                  </p:stCondLst>
                                  <p:childTnLst>
                                    <p:set>
                                      <p:cBhvr>
                                        <p:cTn id="225" dur="indefinite"/>
                                        <p:tgtEl>
                                          <p:spTgt spid="65"/>
                                        </p:tgtEl>
                                        <p:attrNameLst>
                                          <p:attrName>style.opacity</p:attrName>
                                        </p:attrNameLst>
                                      </p:cBhvr>
                                      <p:to>
                                        <p:strVal val="0.5"/>
                                      </p:to>
                                    </p:set>
                                    <p:animEffect filter="image" prLst="opacity: 0.5">
                                      <p:cBhvr rctx="IE">
                                        <p:cTn id="226" dur="indefinite"/>
                                        <p:tgtEl>
                                          <p:spTgt spid="65"/>
                                        </p:tgtEl>
                                      </p:cBhvr>
                                    </p:animEffect>
                                  </p:childTnLst>
                                </p:cTn>
                              </p:par>
                              <p:par>
                                <p:cTn id="227" presetID="9" presetClass="emph" presetSubtype="0" nodeType="withEffect">
                                  <p:stCondLst>
                                    <p:cond delay="0"/>
                                  </p:stCondLst>
                                  <p:childTnLst>
                                    <p:set>
                                      <p:cBhvr>
                                        <p:cTn id="228" dur="indefinite"/>
                                        <p:tgtEl>
                                          <p:spTgt spid="87"/>
                                        </p:tgtEl>
                                        <p:attrNameLst>
                                          <p:attrName>style.opacity</p:attrName>
                                        </p:attrNameLst>
                                      </p:cBhvr>
                                      <p:to>
                                        <p:strVal val="0.5"/>
                                      </p:to>
                                    </p:set>
                                    <p:animEffect filter="image" prLst="opacity: 0.5">
                                      <p:cBhvr rctx="IE">
                                        <p:cTn id="229" dur="indefinite"/>
                                        <p:tgtEl>
                                          <p:spTgt spid="87"/>
                                        </p:tgtEl>
                                      </p:cBhvr>
                                    </p:animEffect>
                                  </p:childTnLst>
                                </p:cTn>
                              </p:par>
                              <p:par>
                                <p:cTn id="230" presetID="1" presetClass="entr" presetSubtype="0" fill="hold" grpId="0" nodeType="withEffect">
                                  <p:stCondLst>
                                    <p:cond delay="0"/>
                                  </p:stCondLst>
                                  <p:childTnLst>
                                    <p:set>
                                      <p:cBhvr>
                                        <p:cTn id="231"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51" grpId="0" animBg="1"/>
      <p:bldP spid="52" grpId="0" animBg="1"/>
      <p:bldP spid="55" grpId="0" animBg="1"/>
      <p:bldP spid="56" grpId="0" animBg="1"/>
      <p:bldP spid="57" grpId="0" animBg="1"/>
      <p:bldP spid="70" grpId="0"/>
      <p:bldP spid="70" grpId="1"/>
      <p:bldP spid="71" grpId="0"/>
      <p:bldP spid="71" grpId="1"/>
      <p:bldP spid="74" grpId="0"/>
      <p:bldP spid="74" grpId="1"/>
      <p:bldP spid="75" grpId="0"/>
      <p:bldP spid="75" grpId="1"/>
      <p:bldP spid="77" grpId="0" animBg="1"/>
      <p:bldP spid="77" grpId="1" animBg="1"/>
      <p:bldP spid="77" grpId="2" animBg="1"/>
      <p:bldP spid="78" grpId="0" animBg="1"/>
      <p:bldP spid="79" grpId="0" animBg="1"/>
      <p:bldP spid="80" grpId="0" animBg="1"/>
      <p:bldP spid="83" grpId="0" animBg="1"/>
      <p:bldP spid="84" grpId="0" animBg="1"/>
      <p:bldP spid="90" grpId="0" animBg="1"/>
      <p:bldP spid="91" grpId="0" animBg="1"/>
      <p:bldP spid="100" grpId="0"/>
      <p:bldP spid="100" grpId="1"/>
      <p:bldP spid="103" grpId="0" animBg="1"/>
      <p:bldP spid="103" grpId="1" animBg="1"/>
      <p:bldP spid="103" grpId="2" animBg="1"/>
      <p:bldP spid="113" grpId="0" animBg="1"/>
      <p:bldP spid="113" grpId="1" animBg="1"/>
      <p:bldP spid="113" grpId="2" animBg="1"/>
      <p:bldP spid="115" grpId="0" animBg="1"/>
      <p:bldP spid="115" grpId="1" animBg="1"/>
      <p:bldP spid="2" grpId="0"/>
      <p:bldP spid="3" grpId="0"/>
      <p:bldP spid="8" grpId="0"/>
      <p:bldP spid="65" grpId="0" animBg="1"/>
      <p:bldP spid="76" grpId="0" animBg="1"/>
      <p:bldP spid="76" grpId="1" animBg="1"/>
      <p:bldP spid="81" grpId="0" animBg="1"/>
      <p:bldP spid="81" grpId="1" animBg="1"/>
      <p:bldP spid="88" grpId="0" animBg="1"/>
      <p:bldP spid="88" grpId="1" animBg="1"/>
      <p:bldP spid="82"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dobe Garamond Pro Bold"/>
        <a:ea typeface="맑은 고딕"/>
        <a:cs typeface=""/>
      </a:majorFont>
      <a:minorFont>
        <a:latin typeface="Adobe Garamond Pro"/>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4095</Words>
  <Application>Microsoft Macintosh PowerPoint</Application>
  <PresentationFormat>宽屏</PresentationFormat>
  <Paragraphs>723</Paragraphs>
  <Slides>28</Slides>
  <Notes>26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Adobe Garamond Pro</vt:lpstr>
      <vt:lpstr>Adobe Garamond Pro Bold</vt:lpstr>
      <vt:lpstr>Söhne</vt:lpstr>
      <vt:lpstr>Acumin Pro Semibold</vt:lpstr>
      <vt:lpstr>Aptos</vt:lpstr>
      <vt:lpstr>Arial</vt:lpstr>
      <vt:lpstr>Calibri</vt:lpstr>
      <vt:lpstr>Cambria Math</vt:lpstr>
      <vt:lpstr>Consolas</vt:lpstr>
      <vt:lpstr>Tahoma</vt:lpstr>
      <vt:lpstr>Times New Roman</vt:lpstr>
      <vt:lpstr>Wingdings</vt:lpstr>
      <vt:lpstr>Custom Design</vt:lpstr>
      <vt:lpstr>PowerPoint 演示文稿</vt:lpstr>
      <vt:lpstr>PowerPoint 演示文稿</vt:lpstr>
      <vt:lpstr>PowerPoint 演示文稿</vt:lpstr>
      <vt:lpstr>PowerPoint 演示文稿</vt:lpstr>
      <vt:lpstr>PowerPoint 演示文稿</vt:lpstr>
      <vt:lpstr>Overcoming Power Failure</vt:lpstr>
      <vt:lpstr>PowerPoint 演示文稿</vt:lpstr>
      <vt:lpstr>PowerPoint 演示文稿</vt:lpstr>
      <vt:lpstr>PowerPoint 演示文稿</vt:lpstr>
      <vt:lpstr>SweepCache: Enabling a Cache for EHS without JIT checkpointing</vt:lpstr>
      <vt:lpstr>Challenges for JIT-Checkpoint-Free Design</vt:lpstr>
      <vt:lpstr>Recovery without JIT Checkpointing</vt:lpstr>
      <vt:lpstr>Challenges for Rollback Recovery</vt:lpstr>
      <vt:lpstr>Leverage Redo Buffer to Remove WAR Effect</vt:lpstr>
      <vt:lpstr>Redo Buffer Must Not Overflow</vt:lpstr>
      <vt:lpstr>Buffer Size Aware Region Partitioning</vt:lpstr>
      <vt:lpstr>Challenges for JIT-Checkpoint-Free Design</vt:lpstr>
      <vt:lpstr>Sweep Cache at Each Region Boundary</vt:lpstr>
      <vt:lpstr>Failure Recovery (Case 1) </vt:lpstr>
      <vt:lpstr>Failure Recovery (Case 2) </vt:lpstr>
      <vt:lpstr>Redo Commit Slows Down Program Execution</vt:lpstr>
      <vt:lpstr>Region-Level Parallelism</vt:lpstr>
      <vt:lpstr>Cache Miss Handling</vt:lpstr>
      <vt:lpstr>Bypass Redo Buffer By Empty-Bit</vt:lpstr>
      <vt:lpstr>Evaluation</vt:lpstr>
      <vt:lpstr>Performance with Power Outages</vt:lpstr>
      <vt:lpstr>Energy Efficiency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2021-08-23T19:06:35Z</cp:lastPrinted>
  <dcterms:created xsi:type="dcterms:W3CDTF">2019-09-11T02:04:02Z</dcterms:created>
  <dcterms:modified xsi:type="dcterms:W3CDTF">2023-10-31T20:04:51Z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2023-10-21T19:05:25Z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4799f6c2-1b1d-4625-af71-c50640a0e11e</vt:lpwstr>
  </property>
  <property fmtid="{D5CDD505-2E9C-101B-9397-08002B2CF9AE}" pid="8" name="MSIP_Label_4044bd30-2ed7-4c9d-9d12-46200872a97b_ContentBits">
    <vt:lpwstr>0</vt:lpwstr>
  </property>
</Properties>
</file>