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78" r:id="rId3"/>
    <p:sldId id="259" r:id="rId4"/>
    <p:sldId id="261" r:id="rId5"/>
    <p:sldId id="262" r:id="rId6"/>
    <p:sldId id="281" r:id="rId7"/>
    <p:sldId id="263" r:id="rId8"/>
    <p:sldId id="264" r:id="rId9"/>
    <p:sldId id="279" r:id="rId10"/>
    <p:sldId id="276" r:id="rId11"/>
    <p:sldId id="265" r:id="rId12"/>
    <p:sldId id="282" r:id="rId13"/>
    <p:sldId id="283" r:id="rId14"/>
    <p:sldId id="267" r:id="rId15"/>
    <p:sldId id="268" r:id="rId16"/>
    <p:sldId id="280" r:id="rId17"/>
    <p:sldId id="270" r:id="rId18"/>
    <p:sldId id="271" r:id="rId19"/>
    <p:sldId id="272" r:id="rId20"/>
    <p:sldId id="273" r:id="rId21"/>
    <p:sldId id="274"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85"/>
    <p:restoredTop sz="74390"/>
  </p:normalViewPr>
  <p:slideViewPr>
    <p:cSldViewPr snapToGrid="0">
      <p:cViewPr varScale="1">
        <p:scale>
          <a:sx n="133" d="100"/>
          <a:sy n="133" d="100"/>
        </p:scale>
        <p:origin x="1600" y="176"/>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dirty="0">
                <a:solidFill>
                  <a:schemeClr val="dk1"/>
                </a:solidFill>
              </a:rPr>
              <a:t>Good afternoon, everyone,</a:t>
            </a: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This is </a:t>
            </a:r>
            <a:r>
              <a:rPr lang="en" dirty="0" err="1">
                <a:solidFill>
                  <a:schemeClr val="dk1"/>
                </a:solidFill>
              </a:rPr>
              <a:t>Jianping</a:t>
            </a:r>
            <a:r>
              <a:rPr lang="en" dirty="0">
                <a:solidFill>
                  <a:schemeClr val="dk1"/>
                </a:solidFill>
              </a:rPr>
              <a:t> Zeng  from Purdue. Today, I am going to present our paper Capri, a compiler and architecture support for whole-system persistence.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3537b5dafe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3537b5dafe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US" dirty="0">
                <a:solidFill>
                  <a:schemeClr val="dk1"/>
                </a:solidFill>
              </a:rPr>
              <a:t>but it comes with high performance overhead. That is, [click] processor needs to wait at region boundaries for all prior stores being written back to NVM, which leads to frequent pipeline stalls especially in the presence of long NVM write latency and low write bandwidth. To [click] speed up proxy buffer drain, [click] we propose a protocol which enables ILP execution.</a:t>
            </a: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endParaRPr lang="en-US" dirty="0">
              <a:solidFill>
                <a:schemeClr val="dk1"/>
              </a:solidFill>
            </a:endParaRP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US" dirty="0">
                <a:solidFill>
                  <a:schemeClr val="dk1"/>
                </a:solidFill>
              </a:rPr>
              <a:t>Let’s see how this protocol is realized [click]</a:t>
            </a:r>
          </a:p>
        </p:txBody>
      </p:sp>
    </p:spTree>
    <p:extLst>
      <p:ext uri="{BB962C8B-B14F-4D97-AF65-F5344CB8AC3E}">
        <p14:creationId xmlns:p14="http://schemas.microsoft.com/office/powerpoint/2010/main" val="1304201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31c623cd4a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131c623cd4a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dirty="0">
                <a:solidFill>
                  <a:schemeClr val="dk1"/>
                </a:solidFill>
              </a:rPr>
              <a:t>[click] With partitioned program in mind, </a:t>
            </a:r>
            <a:r>
              <a:rPr lang="en" dirty="0">
                <a:solidFill>
                  <a:schemeClr val="dk1"/>
                </a:solidFill>
              </a:rPr>
              <a:t>Capri hardware enables a high-performance region-level persistence with ILP execution. The key idea [click] is two-phase store protocol, which means all stores must be buffered in the proxy buffer before moving to their original NVM locations. So, the first phase store is from L1D cache to the NVM proxy buffer, while second second phase is from the proxy buffer to their original NVM locations.</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dirty="0">
              <a:solidFill>
                <a:schemeClr val="dk1"/>
              </a:solidFill>
            </a:endParaRPr>
          </a:p>
          <a:p>
            <a:pPr marL="0" lvl="0" indent="0" algn="l" rtl="0">
              <a:lnSpc>
                <a:spcPct val="115000"/>
              </a:lnSpc>
              <a:spcBef>
                <a:spcPts val="0"/>
              </a:spcBef>
              <a:spcAft>
                <a:spcPts val="0"/>
              </a:spcAft>
              <a:buNone/>
            </a:pPr>
            <a:r>
              <a:rPr lang="en" dirty="0">
                <a:solidFill>
                  <a:schemeClr val="dk1"/>
                </a:solidFill>
              </a:rPr>
              <a:t>Let’s see an example here to understand how two-phase store works.  In this example, we assume two regions with stores therein.</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[click] When store A and store B get drained along the persist path, they are buffered in the proxy buffer first. Here, [click] processor considers a region boundary instruction as a special persist barrier , which means it waits for all stores within a region being written back to the proxy buffer before proceeding to the next region.</a:t>
            </a: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None/>
            </a:pPr>
            <a:r>
              <a:rPr lang="en" dirty="0">
                <a:solidFill>
                  <a:schemeClr val="dk1"/>
                </a:solidFill>
              </a:rPr>
              <a:t>So, once all stores have been buffered in the proxy buffer and the region boundary has been passed, [click] they will be moved to their original NVM locations</a:t>
            </a:r>
            <a:r>
              <a:rPr lang="en-US" dirty="0">
                <a:solidFill>
                  <a:schemeClr val="dk1"/>
                </a:solidFill>
              </a:rPr>
              <a:t>.</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None/>
            </a:pPr>
            <a:r>
              <a:rPr lang="en" dirty="0">
                <a:solidFill>
                  <a:schemeClr val="dk1"/>
                </a:solidFill>
              </a:rPr>
              <a:t>To reduce persistence overhead, [click] the second phase of the region 1 overlaps with the first phase of the following region 2, achieving ILP execution.</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None/>
            </a:pPr>
            <a:r>
              <a:rPr lang="en-US" dirty="0">
                <a:solidFill>
                  <a:schemeClr val="dk1"/>
                </a:solidFill>
              </a:rPr>
              <a:t>As we can see,  </a:t>
            </a:r>
            <a:r>
              <a:rPr lang="en" dirty="0">
                <a:solidFill>
                  <a:schemeClr val="dk1"/>
                </a:solidFill>
              </a:rPr>
              <a:t>the first phase is on the critical path, which means the processor needs to wait for the first phase to be completed, while the second phase happens in background and overlaps with the execution of a following region.</a:t>
            </a:r>
            <a:endParaRPr dirty="0">
              <a:solidFill>
                <a:schemeClr val="dk1"/>
              </a:solidFill>
            </a:endParaRPr>
          </a:p>
          <a:p>
            <a:pPr marL="0" lvl="0" indent="0" algn="l" rtl="0">
              <a:lnSpc>
                <a:spcPct val="115000"/>
              </a:lnSpc>
              <a:spcBef>
                <a:spcPts val="0"/>
              </a:spcBef>
              <a:spcAft>
                <a:spcPts val="0"/>
              </a:spcAft>
              <a:buNone/>
            </a:pPr>
            <a:endParaRPr lang="en-US" dirty="0">
              <a:solidFill>
                <a:schemeClr val="dk1"/>
              </a:solidFill>
            </a:endParaRPr>
          </a:p>
          <a:p>
            <a:pPr marL="0" lvl="0" indent="0" algn="l" rtl="0">
              <a:lnSpc>
                <a:spcPct val="115000"/>
              </a:lnSpc>
              <a:spcBef>
                <a:spcPts val="0"/>
              </a:spcBef>
              <a:spcAft>
                <a:spcPts val="0"/>
              </a:spcAft>
              <a:buNone/>
            </a:pPr>
            <a:r>
              <a:rPr lang="en-US" dirty="0">
                <a:solidFill>
                  <a:schemeClr val="dk1"/>
                </a:solidFill>
              </a:rPr>
              <a:t>Although two-phase store protocol enables high ILP execution, it relies on a backup to support correct failure-atomic region persistence, let’s see what is reason behind that [click]</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31c623cd4a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131c623cd4a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 dirty="0">
                <a:solidFill>
                  <a:schemeClr val="dk1"/>
                </a:solidFill>
              </a:rPr>
              <a:t>The main point is that there is no ordering constraint between regular path and persist path. With ILP execution, it might lead to a partial region persistence.</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 dirty="0">
              <a:solidFill>
                <a:schemeClr val="dk1"/>
              </a:solidFil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 dirty="0">
                <a:solidFill>
                  <a:schemeClr val="dk1"/>
                </a:solidFill>
              </a:rPr>
              <a:t>This is because, to simplify hardware design without searching proxy buffer for subsequent loads, for each committed store [click] such as store C here, Capri places its data to both regular data path and persist path. As a result, [click] if the persist path is clog</a:t>
            </a:r>
            <a:r>
              <a:rPr lang="en-US" dirty="0">
                <a:solidFill>
                  <a:schemeClr val="dk1"/>
                </a:solidFill>
              </a:rPr>
              <a:t>g</a:t>
            </a:r>
            <a:r>
              <a:rPr lang="en" dirty="0">
                <a:solidFill>
                  <a:schemeClr val="dk1"/>
                </a:solidFill>
              </a:rPr>
              <a:t>ed at this moment, [click] the store C reaches NVM through caches before proxy buffer drains store C to NVM along the persist path. [click] If region 2 gets interrupted by power failure, it generates a partial NVM update, leading to a violation of failure-atomic region persistence and failed recovery.</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 dirty="0">
              <a:solidFill>
                <a:schemeClr val="dk1"/>
              </a:solidFil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 dirty="0">
                <a:solidFill>
                  <a:schemeClr val="dk1"/>
                </a:solidFill>
              </a:rPr>
              <a:t>Let’s see how we deal with this issue [click]</a:t>
            </a:r>
          </a:p>
        </p:txBody>
      </p:sp>
    </p:spTree>
    <p:extLst>
      <p:ext uri="{BB962C8B-B14F-4D97-AF65-F5344CB8AC3E}">
        <p14:creationId xmlns:p14="http://schemas.microsoft.com/office/powerpoint/2010/main" val="2373373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31c623cd4a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131c623cd4a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 dirty="0">
                <a:solidFill>
                  <a:schemeClr val="dk1"/>
                </a:solidFill>
              </a:rPr>
              <a:t>The key idea is to leave an undo logging entry for each store in the proxy buffer, for example [click] we leave an undo logging entry C prime in proxy </a:t>
            </a:r>
            <a:r>
              <a:rPr lang="en">
                <a:solidFill>
                  <a:schemeClr val="dk1"/>
                </a:solidFill>
              </a:rPr>
              <a:t>buffer. At </a:t>
            </a:r>
            <a:r>
              <a:rPr lang="en" dirty="0">
                <a:solidFill>
                  <a:schemeClr val="dk1"/>
                </a:solidFill>
              </a:rPr>
              <a:t>this moment, [click] we assume region 1 has been persisted and store C has been evicted to NVM through regular data path. when power failure happens in region 2, [click] we use the undo logging entry C prime </a:t>
            </a:r>
            <a:r>
              <a:rPr lang="en-US" dirty="0">
                <a:solidFill>
                  <a:schemeClr val="dk1"/>
                </a:solidFill>
              </a:rPr>
              <a:t>in the proxy buffer to cancel the update of store C in NVM, guaranteeing failure-atomic region persistence.</a:t>
            </a:r>
            <a:endParaRPr lang="en" dirty="0">
              <a:solidFill>
                <a:schemeClr val="dk1"/>
              </a:solidFil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dirty="0">
              <a:solidFill>
                <a:schemeClr val="dk1"/>
              </a:solidFil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 dirty="0">
                <a:solidFill>
                  <a:schemeClr val="dk1"/>
                </a:solidFill>
              </a:rPr>
              <a:t>We already see Capri is working. But its performance is still not optimal. Let's see the reason behind that and how we address it [click]</a:t>
            </a:r>
            <a:endParaRPr lang="en-US" dirty="0">
              <a:solidFill>
                <a:schemeClr val="dk1"/>
              </a:solidFill>
            </a:endParaRPr>
          </a:p>
        </p:txBody>
      </p:sp>
    </p:spTree>
    <p:extLst>
      <p:ext uri="{BB962C8B-B14F-4D97-AF65-F5344CB8AC3E}">
        <p14:creationId xmlns:p14="http://schemas.microsoft.com/office/powerpoint/2010/main" val="1054527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131c623cd4a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131c623cd4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Unfortunately, [click] our region formation generates many short regions no matter how large the partitioning threshold is such as 1000.</a:t>
            </a:r>
            <a:endParaRPr dirty="0"/>
          </a:p>
          <a:p>
            <a:pPr marL="0" lvl="0" indent="0" algn="l" rtl="0">
              <a:spcBef>
                <a:spcPts val="0"/>
              </a:spcBef>
              <a:spcAft>
                <a:spcPts val="0"/>
              </a:spcAft>
              <a:buNone/>
            </a:pPr>
            <a:r>
              <a:rPr lang="en" dirty="0"/>
              <a:t>As a result, processor sees a region boundary for every 10 or 20 instructions according to our experiments</a:t>
            </a:r>
            <a:r>
              <a:rPr lang="en-US" dirty="0"/>
              <a:t>, leading to frequent pipeline stalls and high-performance overhead. Therefore, we prefer longer region size.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We found out that [click] the main cause of short regions are loops</a:t>
            </a:r>
            <a:r>
              <a:rPr lang="en-US" dirty="0"/>
              <a:t>. </a:t>
            </a:r>
            <a:r>
              <a:rPr lang="en" dirty="0"/>
              <a:t>Loops are commonly used in most program, and their iteration counts are usually static-unknown. For example, [click] we have a short loop, to prevent proxy buffer overflow during region execution, [click] Capri compiler conservatively places a region boundary in the loop header. If the loop body contains more stores than the threshold, it also places a region boundary in the middle of the loop body.</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Anyway, the region size is limited to one iteration of loops. This is the main reason why we see abundant short regions in the program.</a:t>
            </a:r>
          </a:p>
          <a:p>
            <a:pPr marL="0" lvl="0" indent="0" algn="l" rtl="0">
              <a:spcBef>
                <a:spcPts val="0"/>
              </a:spcBef>
              <a:spcAft>
                <a:spcPts val="0"/>
              </a:spcAft>
              <a:buNone/>
            </a:pPr>
            <a:endParaRPr dirty="0"/>
          </a:p>
          <a:p>
            <a:pPr marL="0" lvl="0" indent="0" algn="l" rtl="0">
              <a:spcBef>
                <a:spcPts val="0"/>
              </a:spcBef>
              <a:spcAft>
                <a:spcPts val="0"/>
              </a:spcAft>
              <a:buNone/>
            </a:pPr>
            <a:r>
              <a:rPr lang="en" dirty="0"/>
              <a:t>One might think we can leverage loop unrolling to enlarge loop size, [click] however, traditional loop unrolling can not guarantee correctness for a loop with static-unknown iteration count.</a:t>
            </a:r>
          </a:p>
          <a:p>
            <a:pPr marL="0" lvl="0" indent="0" algn="l" rtl="0">
              <a:spcBef>
                <a:spcPts val="0"/>
              </a:spcBef>
              <a:spcAft>
                <a:spcPts val="0"/>
              </a:spcAft>
              <a:buNone/>
            </a:pPr>
            <a:endParaRPr dirty="0"/>
          </a:p>
          <a:p>
            <a:pPr marL="0" lvl="0" indent="0" algn="l" rtl="0">
              <a:spcBef>
                <a:spcPts val="0"/>
              </a:spcBef>
              <a:spcAft>
                <a:spcPts val="0"/>
              </a:spcAft>
              <a:buNone/>
            </a:pPr>
            <a:r>
              <a:rPr lang="en" dirty="0"/>
              <a:t>Since it is critical for Capri to achieve high performance, we must do something to extend region size as much as possible, [click]</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1350e826a40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1350e826a40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We propose speculative loop unrolling [click] which duplicates the loop body and exit condition with proxy buffer size in mind even if the loop iteration count is static-unknown, while traditional loop unrolling only duplicates the loop body. In this way, the exit condition is checked for each loop body, guaranteeing correctness of program. [click] for a short loop, speculative loop unrolling can [click] enlarge the loop size dramatically. In this example, if the loop body has only 1 store before unrolling and proxy buffer size is 2, [click] with placed region boundary in loop header, our speculative loop unrolling can enlarge the region size by 2 times.</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Then, let’s talk about how to recover the interrupted program. [click]</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131c623cd4a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131c623cd4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We leverage undo and redo logging to recover the interrupted program. Let’s look at this example. At this moment, we assume [click] all stores of region 1 have been already buffered in the proxy buffer, [click] while region 2 has only store C being buffered. [click] When power failure interrupts region 2, to recover the system, we [click] first flush store A and store B to NVM as a redo because region 1 has been finished. Then we [click] cancel the store C of region 2 with undo logging because region 2 is not completed yet. Thereafter, [click] Capri runtime redirects program control to the beginning of a compiler-generated per-region recovery block which reloads checkpointed values of live-in register r3 and r4 of region 2, and then [click] going back to the beginning of region2 for recovery.</a:t>
            </a:r>
            <a:endParaRPr dirty="0"/>
          </a:p>
        </p:txBody>
      </p:sp>
    </p:spTree>
    <p:extLst>
      <p:ext uri="{BB962C8B-B14F-4D97-AF65-F5344CB8AC3E}">
        <p14:creationId xmlns:p14="http://schemas.microsoft.com/office/powerpoint/2010/main" val="1064940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1350e826a40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1350e826a40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[click] We implement our compiler techniques on top of LLVM 13 and use gem5 as our architecture simulator to simulate an 8-core out-of-order processor.</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As a whole-system persistence design, </a:t>
            </a:r>
            <a:r>
              <a:rPr lang="en" dirty="0">
                <a:solidFill>
                  <a:schemeClr val="dk1"/>
                </a:solidFill>
              </a:rPr>
              <a:t>we compile the entire software stack from Linux Kernel to the benchmarks using our compiler.</a:t>
            </a: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1350e826a40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1350e826a40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Let us first see how Capri compiler makes whole-system persistence efficient.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Initially, region formation and register checkpoint incur about 28% overhead. This is mainly because of short regions, leading to frequent pipeline stalls at end of regions.</a:t>
            </a:r>
          </a:p>
          <a:p>
            <a:pPr marL="0" lvl="0" indent="0" algn="l" rtl="0">
              <a:spcBef>
                <a:spcPts val="0"/>
              </a:spcBef>
              <a:spcAft>
                <a:spcPts val="0"/>
              </a:spcAft>
              <a:buNone/>
            </a:pPr>
            <a:endParaRPr dirty="0"/>
          </a:p>
          <a:p>
            <a:pPr marL="0" lvl="0" indent="0" algn="l" rtl="0">
              <a:spcBef>
                <a:spcPts val="0"/>
              </a:spcBef>
              <a:spcAft>
                <a:spcPts val="0"/>
              </a:spcAft>
              <a:buNone/>
            </a:pPr>
            <a:r>
              <a:rPr lang="en" dirty="0"/>
              <a:t>With out speculative loop unrolling, we can reduce the overhead to only 12% with extended region size.</a:t>
            </a: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134875442e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134875442e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Next, this graph shows region size depending on compiler optimizations.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The initial region formation provides relatively short regions; about 20 instructions, which means processor encounters a region boundary for every 20 instructions, leading to frequent pipeline stalls.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With our speculative loop unrolling, we can enlarge region size by 1.6x.</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31c623cd4a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31c623cd4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dirty="0">
                <a:solidFill>
                  <a:schemeClr val="dk1"/>
                </a:solidFill>
              </a:rPr>
              <a:t>Nonvolatile memory (NVM) [click] is now commercialized as Intel Optane memory and widely deployed in data centers to achieve high performance thanks to its unique benefits such as [click] high areal density [click] comparable speed as DRAM, and [click] byte-addressability.</a:t>
            </a:r>
          </a:p>
          <a:p>
            <a:pPr marL="0" lvl="0" indent="0" algn="l" rtl="0">
              <a:lnSpc>
                <a:spcPct val="115000"/>
              </a:lnSpc>
              <a:spcBef>
                <a:spcPts val="0"/>
              </a:spcBef>
              <a:spcAft>
                <a:spcPts val="0"/>
              </a:spcAft>
              <a:buClr>
                <a:schemeClr val="dk1"/>
              </a:buClr>
              <a:buSzPts val="1100"/>
              <a:buFont typeface="Arial"/>
              <a:buNone/>
            </a:pPr>
            <a:endParaRPr lang="en-US"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To better utilize the benefits of NVM</a:t>
            </a:r>
            <a:r>
              <a:rPr lang="en-US" dirty="0">
                <a:solidFill>
                  <a:schemeClr val="dk1"/>
                </a:solidFill>
              </a:rPr>
              <a:t> [click]</a:t>
            </a:r>
          </a:p>
          <a:p>
            <a:pPr marL="0" lvl="0" indent="0" algn="l" rtl="0">
              <a:lnSpc>
                <a:spcPct val="115000"/>
              </a:lnSpc>
              <a:spcBef>
                <a:spcPts val="0"/>
              </a:spcBef>
              <a:spcAft>
                <a:spcPts val="0"/>
              </a:spcAft>
              <a:buClr>
                <a:schemeClr val="dk1"/>
              </a:buClr>
              <a:buSzPts val="1100"/>
              <a:buFont typeface="Arial"/>
              <a:buNone/>
            </a:pPr>
            <a:endParaRPr lang="en-US"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p:txBody>
      </p:sp>
    </p:spTree>
    <p:extLst>
      <p:ext uri="{BB962C8B-B14F-4D97-AF65-F5344CB8AC3E}">
        <p14:creationId xmlns:p14="http://schemas.microsoft.com/office/powerpoint/2010/main" val="3361412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131c623cd4a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131c623cd4a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So, conclusion.</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Capri is the fist lightweight yet efficient whole-system persistence, which unlocks the full potential of NVM.  With its synergistic hardware and software codesign, we can dramatically simplify hardware design and reduce energy requirement compared to prior work.</a:t>
            </a: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134bde60648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134bde60648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Thank you for listening. I am happy to take any question if you have.</a:t>
            </a:r>
            <a:endParaRPr dirty="0">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31c623cd4a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31c623cd4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dirty="0">
                <a:solidFill>
                  <a:schemeClr val="dk1"/>
                </a:solidFill>
              </a:rPr>
              <a:t>Optane memory (PMEM) provides two use models; [click] memory mode and [click] app-direct mode where NVM is accessed by ordinary store/load instructions.</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None/>
            </a:pPr>
            <a:r>
              <a:rPr lang="en" dirty="0">
                <a:solidFill>
                  <a:schemeClr val="dk1"/>
                </a:solidFill>
              </a:rPr>
              <a:t>When being used under the memory mode, PMEM is used as the main memory while DRAM works as a last-level cache, which is transparent to user program. Thanks to the high areal density, program see a huge physical memory space and achieves high performance. However, data in NVM are considered dead when power failure happens.</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None/>
            </a:pPr>
            <a:r>
              <a:rPr lang="en" dirty="0">
                <a:solidFill>
                  <a:schemeClr val="dk1"/>
                </a:solidFill>
              </a:rPr>
              <a:t>On the other hand, in the app-direct mode, data in NVM are durable and persistent and accessed directly by user-level application instead of OS. Therefore, it is not transparent due to needing to modify program source code to replace I/O operations by load/store instructions, which limits the usability of NVM and thus makes only in-memory databases or key-value stores benefit from NVM technology.</a:t>
            </a: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As a result, both modes do not utilize the full potential of NVM.</a:t>
            </a:r>
          </a:p>
          <a:p>
            <a:pPr marL="0" lvl="0" indent="0" algn="l" rtl="0">
              <a:lnSpc>
                <a:spcPct val="115000"/>
              </a:lnSpc>
              <a:spcBef>
                <a:spcPts val="0"/>
              </a:spcBef>
              <a:spcAft>
                <a:spcPts val="0"/>
              </a:spcAft>
              <a:buClr>
                <a:schemeClr val="dk1"/>
              </a:buClr>
              <a:buSzPts val="1100"/>
              <a:buFont typeface="Arial"/>
              <a:buNone/>
            </a:pPr>
            <a:endParaRPr lang="en"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dirty="0">
                <a:solidFill>
                  <a:schemeClr val="dk1"/>
                </a:solidFill>
              </a:rPr>
              <a:t>Then, there is a natural question coming up, [click] can we have both large memory space and non-volatility at same time? </a:t>
            </a:r>
            <a:r>
              <a:rPr lang="en-US" dirty="0"/>
              <a:t>The answer is yes,  let’s see how our work achieves both under whole-system persistence (WSP).</a:t>
            </a: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31c623cd4a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31c623cd4a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With PMEM memory mode, we already achieve both [click] high performance and [click] transparence. Our goal is to equip an entire system with persistence. To achieve that, [click] we extend the persistence domain up to covering caches and register file. This is whole system persistence.</a:t>
            </a:r>
          </a:p>
          <a:p>
            <a:pPr marL="0" lvl="0" indent="0" algn="l" rtl="0">
              <a:lnSpc>
                <a:spcPct val="115000"/>
              </a:lnSpc>
              <a:spcBef>
                <a:spcPts val="0"/>
              </a:spcBef>
              <a:spcAft>
                <a:spcPts val="0"/>
              </a:spcAft>
              <a:buClr>
                <a:schemeClr val="dk1"/>
              </a:buClr>
              <a:buSzPts val="1100"/>
              <a:buFont typeface="Arial"/>
              <a:buNone/>
            </a:pPr>
            <a:endParaRPr lang="en" dirty="0">
              <a:solidFill>
                <a:schemeClr val="dk1"/>
              </a:solidFill>
            </a:endParaRPr>
          </a:p>
          <a:p>
            <a:pPr marL="0" lvl="0" indent="0" algn="l" rtl="0">
              <a:lnSpc>
                <a:spcPct val="115000"/>
              </a:lnSpc>
              <a:spcBef>
                <a:spcPts val="0"/>
              </a:spcBef>
              <a:spcAft>
                <a:spcPts val="0"/>
              </a:spcAft>
              <a:buNone/>
            </a:pPr>
            <a:r>
              <a:rPr lang="en" dirty="0">
                <a:solidFill>
                  <a:schemeClr val="dk1"/>
                </a:solidFill>
              </a:rPr>
              <a:t>we believe that whole-system persistence is promising, but unprecedented. The problems might be not clear at this point.</a:t>
            </a: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I will show you a simple design that is working but inefficient to give you a feeling of how a whole-system persistence looks like and how we solve these problems.</a:t>
            </a:r>
          </a:p>
        </p:txBody>
      </p:sp>
    </p:spTree>
    <p:extLst>
      <p:ext uri="{BB962C8B-B14F-4D97-AF65-F5344CB8AC3E}">
        <p14:creationId xmlns:p14="http://schemas.microsoft.com/office/powerpoint/2010/main" val="4088124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350e826a40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350e826a40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In this simple design, [click] we assume the system has both DRAM and NVM where DRAM is used as a last-level cache, while NVM works as a main memory as in PMEM's memory mode.</a:t>
            </a: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The high-level idea is [click] periodic checkpoint.  That is, [click] at a certain point, we checkpoint [click] the whole system states including register file and DRAM status to NVM through flushing instructions. Using this checkpoint strategy, an interrupted program can resume its execution from last checkpoint. This is the biggest difference from prior partial system persistence, where program has to restart its execution from the beginning to survive power failure.</a:t>
            </a:r>
          </a:p>
          <a:p>
            <a:pPr marL="0" lvl="0" indent="0" algn="l" rtl="0">
              <a:lnSpc>
                <a:spcPct val="115000"/>
              </a:lnSpc>
              <a:spcBef>
                <a:spcPts val="0"/>
              </a:spcBef>
              <a:spcAft>
                <a:spcPts val="0"/>
              </a:spcAft>
              <a:buClr>
                <a:schemeClr val="dk1"/>
              </a:buClr>
              <a:buSzPts val="1100"/>
              <a:buFont typeface="Arial"/>
              <a:buNone/>
            </a:pPr>
            <a:endParaRPr lang="en-US"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dirty="0">
                <a:solidFill>
                  <a:schemeClr val="dk1"/>
                </a:solidFill>
              </a:rPr>
              <a:t>To ensure correct failure recovery,  it is required to persist stores to NVM in program order. However, [click] </a:t>
            </a:r>
            <a:r>
              <a:rPr lang="en" dirty="0">
                <a:solidFill>
                  <a:schemeClr val="dk1"/>
                </a:solidFill>
              </a:rPr>
              <a:t>this is really challenging because stores go through mu</a:t>
            </a:r>
            <a:r>
              <a:rPr lang="en-US" dirty="0">
                <a:solidFill>
                  <a:schemeClr val="dk1"/>
                </a:solidFill>
              </a:rPr>
              <a:t>l</a:t>
            </a:r>
            <a:r>
              <a:rPr lang="en" dirty="0">
                <a:solidFill>
                  <a:schemeClr val="dk1"/>
                </a:solidFill>
              </a:rPr>
              <a:t>tiple layers of memory hierarchy and usually are reordered due to buffering effect of caches. This is the main reason why supporting persistence is hard and comes with significant performance overhead</a:t>
            </a:r>
            <a:r>
              <a:rPr lang="en-US" dirty="0">
                <a:solidFill>
                  <a:schemeClr val="dk1"/>
                </a:solidFill>
              </a:rPr>
              <a:t>.</a:t>
            </a:r>
            <a:endParaRPr dirty="0">
              <a:solidFill>
                <a:schemeClr val="dk1"/>
              </a:solidFill>
            </a:endParaRPr>
          </a:p>
          <a:p>
            <a:pPr marL="0" lvl="0" indent="0" algn="l" rtl="0">
              <a:lnSpc>
                <a:spcPct val="115000"/>
              </a:lnSpc>
              <a:spcBef>
                <a:spcPts val="0"/>
              </a:spcBef>
              <a:spcAft>
                <a:spcPts val="0"/>
              </a:spcAft>
              <a:buNone/>
            </a:pPr>
            <a:endParaRPr lang="en-US" dirty="0">
              <a:solidFill>
                <a:schemeClr val="dk1"/>
              </a:solidFill>
            </a:endParaRPr>
          </a:p>
          <a:p>
            <a:pPr marL="0" lvl="0" indent="0" algn="l" rtl="0">
              <a:lnSpc>
                <a:spcPct val="115000"/>
              </a:lnSpc>
              <a:spcBef>
                <a:spcPts val="0"/>
              </a:spcBef>
              <a:spcAft>
                <a:spcPts val="0"/>
              </a:spcAft>
              <a:buNone/>
            </a:pPr>
            <a:r>
              <a:rPr lang="en-US" dirty="0">
                <a:solidFill>
                  <a:schemeClr val="dk1"/>
                </a:solidFill>
              </a:rPr>
              <a:t>Let’s see how to speed up in-order store persistence [click]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350e826a40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350e826a40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dirty="0">
                <a:solidFill>
                  <a:schemeClr val="dk1"/>
                </a:solidFill>
              </a:rPr>
              <a:t>We leverage [click]  existing non-temporal data path between L1D cache and NVM as a separate persist path which has been used in prior partial system persistence. Unlike costly flushing instructions, we take advantage of this separate data path to accelerate store persistence. That is, [click] for each committed store,  except for writing its data to caches, [click] it will be also conveyed to NVM directly along the persist path. By doing so, we can bypass the entire memory hierarchy and guarantee in-order NVM store on the cheap.</a:t>
            </a:r>
          </a:p>
          <a:p>
            <a:pPr marL="0" lvl="0" indent="0" algn="l" rtl="0">
              <a:lnSpc>
                <a:spcPct val="115000"/>
              </a:lnSpc>
              <a:spcBef>
                <a:spcPts val="0"/>
              </a:spcBef>
              <a:spcAft>
                <a:spcPts val="0"/>
              </a:spcAft>
              <a:buNone/>
            </a:pPr>
            <a:endParaRPr lang="en-US" dirty="0">
              <a:solidFill>
                <a:schemeClr val="dk1"/>
              </a:solidFill>
            </a:endParaRPr>
          </a:p>
          <a:p>
            <a:pPr marL="0" lvl="0" indent="0" algn="l" rtl="0">
              <a:lnSpc>
                <a:spcPct val="115000"/>
              </a:lnSpc>
              <a:spcBef>
                <a:spcPts val="0"/>
              </a:spcBef>
              <a:spcAft>
                <a:spcPts val="0"/>
              </a:spcAft>
              <a:buNone/>
            </a:pPr>
            <a:r>
              <a:rPr lang="en-US" dirty="0">
                <a:solidFill>
                  <a:schemeClr val="dk1"/>
                </a:solidFill>
              </a:rPr>
              <a:t>Note that the persist path alone does not provide whole system persistence.  With that in mind, let’s see how we achieve whole system persistence [click]</a:t>
            </a:r>
          </a:p>
        </p:txBody>
      </p:sp>
    </p:spTree>
    <p:extLst>
      <p:ext uri="{BB962C8B-B14F-4D97-AF65-F5344CB8AC3E}">
        <p14:creationId xmlns:p14="http://schemas.microsoft.com/office/powerpoint/2010/main" val="2301942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31c623cd4a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131c623cd4a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dirty="0"/>
              <a:t>The key idea is that, with a dedicated nonvolatile proxy buffer in memory controller, Capri hardware ensures failure-atomic persistence for compiler-formed regions. This is an example, Capri compiler [click] partitions the input program into [click] region 1 and region 2. [click] During region execution, [click] store A and store B of region 1 are buffered in the proxy buffer first to ensure failure-atomic region-level NVM update. [click] At region boundary, processor waits here for all prior store A and B to be moved to NVM before proceeding to region 2. Similarly for </a:t>
            </a:r>
            <a:r>
              <a:rPr lang="en-US" dirty="0" err="1"/>
              <a:t>regio</a:t>
            </a:r>
            <a:r>
              <a:rPr lang="en-US" dirty="0"/>
              <a:t> 2, [click] once store C is committed, [click] it will be first buffered in proxy buffer and [click] eventually flushed to NVM.</a:t>
            </a:r>
          </a:p>
          <a:p>
            <a:pPr marL="0" lvl="0" indent="0" algn="l" rtl="0">
              <a:lnSpc>
                <a:spcPct val="115000"/>
              </a:lnSpc>
              <a:spcBef>
                <a:spcPts val="0"/>
              </a:spcBef>
              <a:spcAft>
                <a:spcPts val="0"/>
              </a:spcAft>
              <a:buNone/>
            </a:pPr>
            <a:endParaRPr lang="en-US" dirty="0"/>
          </a:p>
          <a:p>
            <a:pPr marL="0" lvl="0" indent="0" algn="l" rtl="0">
              <a:lnSpc>
                <a:spcPct val="115000"/>
              </a:lnSpc>
              <a:spcBef>
                <a:spcPts val="0"/>
              </a:spcBef>
              <a:spcAft>
                <a:spcPts val="0"/>
              </a:spcAft>
              <a:buNone/>
            </a:pPr>
            <a:r>
              <a:rPr lang="en-US" dirty="0"/>
              <a:t>Let's first see how Capri compiler works [click]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3537b5dafe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3537b5dafe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 dirty="0">
                <a:solidFill>
                  <a:schemeClr val="dk1"/>
                </a:solidFill>
              </a:rPr>
              <a:t>Capri compiler is responsible for region formation. That is, [click]  Capri compiler takes a source program as an input and [click] inserts region boundary instructions as determined by the partitioning criterion. Here, the criterion is the number of stores in a region. As a result, we guarantee no buffer overflow during region execution. By using this partitioning strategy, we can simplify hardware design to support failure-atomic region-level persistence.</a:t>
            </a:r>
          </a:p>
          <a:p>
            <a:pPr marL="0" lvl="0" indent="0" algn="l" rtl="0">
              <a:lnSpc>
                <a:spcPct val="115000"/>
              </a:lnSpc>
              <a:spcBef>
                <a:spcPts val="0"/>
              </a:spcBef>
              <a:spcAft>
                <a:spcPts val="0"/>
              </a:spcAft>
              <a:buClr>
                <a:schemeClr val="dk1"/>
              </a:buClr>
              <a:buSzPts val="1100"/>
              <a:buFont typeface="Arial"/>
              <a:buNone/>
            </a:pPr>
            <a:endParaRPr lang="en-US"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dirty="0">
                <a:solidFill>
                  <a:schemeClr val="dk1"/>
                </a:solidFill>
              </a:rPr>
              <a:t>Here, we only show how program is partitioned. Let's see how we unify register persistence with store persistence by register checkpointing [click]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3537b5dafe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3537b5dafe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US" dirty="0">
                <a:solidFill>
                  <a:schemeClr val="dk1"/>
                </a:solidFill>
              </a:rPr>
              <a:t>Once region boundaries are determined, Capri compiler  leverages [click] the static live-out analysis to calculate a minimal set of live-out registers of each region, and then [click] inserts checkpoints to save the values of live-out registers to NVM. By doing so, [click] Capri turns register persistence into store persistence as a checkpoint is essentially a store.</a:t>
            </a: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endParaRPr lang="en-US" dirty="0">
              <a:solidFill>
                <a:schemeClr val="dk1"/>
              </a:solidFill>
            </a:endParaRP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US" dirty="0">
                <a:solidFill>
                  <a:schemeClr val="dk1"/>
                </a:solidFill>
              </a:rPr>
              <a:t>Again, we guarantee the number of stores in a region is always not bigger than the partitioning threshold even after register checkpointing.</a:t>
            </a: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endParaRPr lang="en-US" dirty="0">
              <a:solidFill>
                <a:schemeClr val="dk1"/>
              </a:solidFill>
            </a:endParaRP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US" dirty="0">
                <a:solidFill>
                  <a:schemeClr val="dk1"/>
                </a:solidFill>
              </a:rPr>
              <a:t>Now Capri is working to achieve whole-system persistence [click]</a:t>
            </a:r>
          </a:p>
        </p:txBody>
      </p:sp>
    </p:spTree>
    <p:extLst>
      <p:ext uri="{BB962C8B-B14F-4D97-AF65-F5344CB8AC3E}">
        <p14:creationId xmlns:p14="http://schemas.microsoft.com/office/powerpoint/2010/main" val="875503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5" name="Footer Placeholder 1">
            <a:extLst>
              <a:ext uri="{FF2B5EF4-FFF2-40B4-BE49-F238E27FC236}">
                <a16:creationId xmlns:a16="http://schemas.microsoft.com/office/drawing/2014/main" id="{7399A45A-F2E8-80AB-DD6A-ABF4F841326E}"/>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6" name="Google Shape;8;p1">
            <a:extLst>
              <a:ext uri="{FF2B5EF4-FFF2-40B4-BE49-F238E27FC236}">
                <a16:creationId xmlns:a16="http://schemas.microsoft.com/office/drawing/2014/main" id="{E4383FFC-D7FB-7289-07AE-9048B2F45CC6}"/>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3" name="Footer Placeholder 1">
            <a:extLst>
              <a:ext uri="{FF2B5EF4-FFF2-40B4-BE49-F238E27FC236}">
                <a16:creationId xmlns:a16="http://schemas.microsoft.com/office/drawing/2014/main" id="{F6BEBA1A-9D37-6BE0-AC55-32C9B3F53FD4}"/>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4" name="Google Shape;8;p1">
            <a:extLst>
              <a:ext uri="{FF2B5EF4-FFF2-40B4-BE49-F238E27FC236}">
                <a16:creationId xmlns:a16="http://schemas.microsoft.com/office/drawing/2014/main" id="{7AABA7FC-E7C8-7E54-6BFB-C9FC749AC79F}"/>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7278508"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5" name="Footer Placeholder 1">
            <a:extLst>
              <a:ext uri="{FF2B5EF4-FFF2-40B4-BE49-F238E27FC236}">
                <a16:creationId xmlns:a16="http://schemas.microsoft.com/office/drawing/2014/main" id="{87403209-236B-D095-D69B-36BFCC04C179}"/>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6" name="Google Shape;8;p1">
            <a:extLst>
              <a:ext uri="{FF2B5EF4-FFF2-40B4-BE49-F238E27FC236}">
                <a16:creationId xmlns:a16="http://schemas.microsoft.com/office/drawing/2014/main" id="{3ADAAD3B-49D5-8059-17F3-7506F8181C84}"/>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7333509"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6" name="Footer Placeholder 1">
            <a:extLst>
              <a:ext uri="{FF2B5EF4-FFF2-40B4-BE49-F238E27FC236}">
                <a16:creationId xmlns:a16="http://schemas.microsoft.com/office/drawing/2014/main" id="{B25F1AA1-2FB7-B9CD-6293-8BBA92F98ABA}"/>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7" name="Google Shape;8;p1">
            <a:extLst>
              <a:ext uri="{FF2B5EF4-FFF2-40B4-BE49-F238E27FC236}">
                <a16:creationId xmlns:a16="http://schemas.microsoft.com/office/drawing/2014/main" id="{69FEFE97-145C-679F-DCF5-1CC553E11522}"/>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7278508"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4" name="Footer Placeholder 1">
            <a:extLst>
              <a:ext uri="{FF2B5EF4-FFF2-40B4-BE49-F238E27FC236}">
                <a16:creationId xmlns:a16="http://schemas.microsoft.com/office/drawing/2014/main" id="{757E8158-47C8-E0D3-A557-E4936969A04B}"/>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5" name="Google Shape;8;p1">
            <a:extLst>
              <a:ext uri="{FF2B5EF4-FFF2-40B4-BE49-F238E27FC236}">
                <a16:creationId xmlns:a16="http://schemas.microsoft.com/office/drawing/2014/main" id="{0CAF0DCA-95C4-95C9-EB02-CA25A09FD226}"/>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5" name="Footer Placeholder 1">
            <a:extLst>
              <a:ext uri="{FF2B5EF4-FFF2-40B4-BE49-F238E27FC236}">
                <a16:creationId xmlns:a16="http://schemas.microsoft.com/office/drawing/2014/main" id="{B71216E7-B676-547A-2E09-7AE341C8A5E6}"/>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6" name="Google Shape;8;p1">
            <a:extLst>
              <a:ext uri="{FF2B5EF4-FFF2-40B4-BE49-F238E27FC236}">
                <a16:creationId xmlns:a16="http://schemas.microsoft.com/office/drawing/2014/main" id="{4EE928ED-1946-C2D6-A50C-CDE47B4AB722}"/>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 name="Footer Placeholder 1">
            <a:extLst>
              <a:ext uri="{FF2B5EF4-FFF2-40B4-BE49-F238E27FC236}">
                <a16:creationId xmlns:a16="http://schemas.microsoft.com/office/drawing/2014/main" id="{22BEFAF6-5FC9-4FC2-528C-61110B2C4E0F}"/>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5" name="Google Shape;8;p1">
            <a:extLst>
              <a:ext uri="{FF2B5EF4-FFF2-40B4-BE49-F238E27FC236}">
                <a16:creationId xmlns:a16="http://schemas.microsoft.com/office/drawing/2014/main" id="{1BCC6B33-9340-855B-CEE5-5CE87CD688DD}"/>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7" name="Footer Placeholder 1">
            <a:extLst>
              <a:ext uri="{FF2B5EF4-FFF2-40B4-BE49-F238E27FC236}">
                <a16:creationId xmlns:a16="http://schemas.microsoft.com/office/drawing/2014/main" id="{54368A56-6A8C-BAF5-C929-AA56B29058F2}"/>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8" name="Google Shape;8;p1">
            <a:extLst>
              <a:ext uri="{FF2B5EF4-FFF2-40B4-BE49-F238E27FC236}">
                <a16:creationId xmlns:a16="http://schemas.microsoft.com/office/drawing/2014/main" id="{F4568DFA-241C-BB06-2EEB-A56D1E6BA7DD}"/>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336;p25">
            <a:extLst>
              <a:ext uri="{FF2B5EF4-FFF2-40B4-BE49-F238E27FC236}">
                <a16:creationId xmlns:a16="http://schemas.microsoft.com/office/drawing/2014/main" id="{5A6D45AD-711F-1FD2-0079-D14933909DB7}"/>
              </a:ext>
            </a:extLst>
          </p:cNvPr>
          <p:cNvPicPr preferRelativeResize="0"/>
          <p:nvPr userDrawn="1"/>
        </p:nvPicPr>
        <p:blipFill>
          <a:blip r:embed="rId2">
            <a:alphaModFix/>
          </a:blip>
          <a:stretch>
            <a:fillRect/>
          </a:stretch>
        </p:blipFill>
        <p:spPr>
          <a:xfrm>
            <a:off x="7719572" y="76200"/>
            <a:ext cx="1348226" cy="4002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 name="Google Shape;8;p1">
            <a:extLst>
              <a:ext uri="{FF2B5EF4-FFF2-40B4-BE49-F238E27FC236}">
                <a16:creationId xmlns:a16="http://schemas.microsoft.com/office/drawing/2014/main" id="{3DCACAC1-A54D-276E-399C-9B2E2FA3827F}"/>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5" name="Footer Placeholder 1">
            <a:extLst>
              <a:ext uri="{FF2B5EF4-FFF2-40B4-BE49-F238E27FC236}">
                <a16:creationId xmlns:a16="http://schemas.microsoft.com/office/drawing/2014/main" id="{B676CC20-81FE-7778-5950-8C6D99B998D2}"/>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 name="Footer Placeholder 1">
            <a:extLst>
              <a:ext uri="{FF2B5EF4-FFF2-40B4-BE49-F238E27FC236}">
                <a16:creationId xmlns:a16="http://schemas.microsoft.com/office/drawing/2014/main" id="{7AB93774-0B53-1EF1-418C-6C51F423D0ED}"/>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6" name="Google Shape;8;p1">
            <a:extLst>
              <a:ext uri="{FF2B5EF4-FFF2-40B4-BE49-F238E27FC236}">
                <a16:creationId xmlns:a16="http://schemas.microsoft.com/office/drawing/2014/main" id="{0AACC60F-A5C8-7666-DBB3-7F0F250AFA13}"/>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7099753"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Tahoma" panose="020B0604030504040204" pitchFamily="34" charset="0"/>
                <a:ea typeface="Tahoma" panose="020B0604030504040204" pitchFamily="34" charset="0"/>
                <a:cs typeface="Tahoma" panose="020B0604030504040204" pitchFamily="34" charset="0"/>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fld id="{00000000-1234-1234-1234-123412341234}" type="slidenum">
              <a:rPr lang="en" smtClean="0"/>
              <a:pPr/>
              <a:t>‹#›</a:t>
            </a:fld>
            <a:endParaRPr lang="en"/>
          </a:p>
        </p:txBody>
      </p:sp>
      <p:sp>
        <p:nvSpPr>
          <p:cNvPr id="2" name="Footer Placeholder 1">
            <a:extLst>
              <a:ext uri="{FF2B5EF4-FFF2-40B4-BE49-F238E27FC236}">
                <a16:creationId xmlns:a16="http://schemas.microsoft.com/office/drawing/2014/main" id="{97D30F76-BF86-2037-18E9-5BB6C51BE027}"/>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a:t>NVMW 2023</a:t>
            </a:r>
            <a:endParaRPr lang="en-US" dirty="0"/>
          </a:p>
        </p:txBody>
      </p:sp>
      <p:pic>
        <p:nvPicPr>
          <p:cNvPr id="9" name="Google Shape;336;p25">
            <a:extLst>
              <a:ext uri="{FF2B5EF4-FFF2-40B4-BE49-F238E27FC236}">
                <a16:creationId xmlns:a16="http://schemas.microsoft.com/office/drawing/2014/main" id="{6BBF0C88-7843-C3B8-586D-4818DD6279B1}"/>
              </a:ext>
            </a:extLst>
          </p:cNvPr>
          <p:cNvPicPr preferRelativeResize="0"/>
          <p:nvPr userDrawn="1"/>
        </p:nvPicPr>
        <p:blipFill>
          <a:blip r:embed="rId12">
            <a:alphaModFix/>
          </a:blip>
          <a:stretch>
            <a:fillRect/>
          </a:stretch>
        </p:blipFill>
        <p:spPr>
          <a:xfrm>
            <a:off x="7719572" y="76200"/>
            <a:ext cx="1348226" cy="4002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3600" b="0" i="0" u="none" strike="noStrike" cap="none">
          <a:solidFill>
            <a:srgbClr val="000000"/>
          </a:solidFill>
          <a:latin typeface="Tahoma" panose="020B0604030504040204" pitchFamily="34" charset="0"/>
          <a:ea typeface="Tahoma" panose="020B0604030504040204" pitchFamily="34" charset="0"/>
          <a:cs typeface="Tahoma" panose="020B060403050404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Tahoma" panose="020B0604030504040204" pitchFamily="34" charset="0"/>
          <a:ea typeface="Tahoma" panose="020B0604030504040204" pitchFamily="34" charset="0"/>
          <a:cs typeface="Tahoma" panose="020B060403050404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a:spLocks noGrp="1"/>
          </p:cNvSpPr>
          <p:nvPr>
            <p:ph type="subTitle" idx="1"/>
          </p:nvPr>
        </p:nvSpPr>
        <p:spPr>
          <a:xfrm>
            <a:off x="311700" y="2834125"/>
            <a:ext cx="8520600" cy="1914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300" dirty="0" err="1">
                <a:latin typeface="Tahoma" panose="020B0604030504040204" pitchFamily="34" charset="0"/>
                <a:ea typeface="Tahoma" panose="020B0604030504040204" pitchFamily="34" charset="0"/>
                <a:cs typeface="Tahoma" panose="020B0604030504040204" pitchFamily="34" charset="0"/>
              </a:rPr>
              <a:t>Jungi</a:t>
            </a:r>
            <a:r>
              <a:rPr lang="en" sz="2300" dirty="0">
                <a:latin typeface="Tahoma" panose="020B0604030504040204" pitchFamily="34" charset="0"/>
                <a:ea typeface="Tahoma" panose="020B0604030504040204" pitchFamily="34" charset="0"/>
                <a:cs typeface="Tahoma" panose="020B0604030504040204" pitchFamily="34" charset="0"/>
              </a:rPr>
              <a:t> </a:t>
            </a:r>
            <a:r>
              <a:rPr lang="en" sz="2300" dirty="0" err="1">
                <a:latin typeface="Tahoma" panose="020B0604030504040204" pitchFamily="34" charset="0"/>
                <a:ea typeface="Tahoma" panose="020B0604030504040204" pitchFamily="34" charset="0"/>
                <a:cs typeface="Tahoma" panose="020B0604030504040204" pitchFamily="34" charset="0"/>
              </a:rPr>
              <a:t>Jeong</a:t>
            </a:r>
            <a:r>
              <a:rPr lang="en" sz="2300" dirty="0">
                <a:latin typeface="Tahoma" panose="020B0604030504040204" pitchFamily="34" charset="0"/>
                <a:ea typeface="Tahoma" panose="020B0604030504040204" pitchFamily="34" charset="0"/>
                <a:cs typeface="Tahoma" panose="020B0604030504040204" pitchFamily="34" charset="0"/>
              </a:rPr>
              <a:t>*, </a:t>
            </a:r>
            <a:r>
              <a:rPr lang="en" sz="2300" b="1" u="sng" dirty="0" err="1">
                <a:latin typeface="Tahoma" panose="020B0604030504040204" pitchFamily="34" charset="0"/>
                <a:ea typeface="Tahoma" panose="020B0604030504040204" pitchFamily="34" charset="0"/>
                <a:cs typeface="Tahoma" panose="020B0604030504040204" pitchFamily="34" charset="0"/>
              </a:rPr>
              <a:t>Jianping</a:t>
            </a:r>
            <a:r>
              <a:rPr lang="en" sz="2300" b="1" u="sng" dirty="0">
                <a:latin typeface="Tahoma" panose="020B0604030504040204" pitchFamily="34" charset="0"/>
                <a:ea typeface="Tahoma" panose="020B0604030504040204" pitchFamily="34" charset="0"/>
                <a:cs typeface="Tahoma" panose="020B0604030504040204" pitchFamily="34" charset="0"/>
              </a:rPr>
              <a:t> Zeng</a:t>
            </a:r>
            <a:r>
              <a:rPr lang="en" sz="2300" dirty="0">
                <a:latin typeface="Tahoma" panose="020B0604030504040204" pitchFamily="34" charset="0"/>
                <a:ea typeface="Tahoma" panose="020B0604030504040204" pitchFamily="34" charset="0"/>
                <a:cs typeface="Tahoma" panose="020B0604030504040204" pitchFamily="34" charset="0"/>
              </a:rPr>
              <a:t>, and </a:t>
            </a:r>
            <a:r>
              <a:rPr lang="en" sz="2300" dirty="0" err="1">
                <a:latin typeface="Tahoma" panose="020B0604030504040204" pitchFamily="34" charset="0"/>
                <a:ea typeface="Tahoma" panose="020B0604030504040204" pitchFamily="34" charset="0"/>
                <a:cs typeface="Tahoma" panose="020B0604030504040204" pitchFamily="34" charset="0"/>
              </a:rPr>
              <a:t>Changhee</a:t>
            </a:r>
            <a:r>
              <a:rPr lang="en" sz="2300" dirty="0">
                <a:latin typeface="Tahoma" panose="020B0604030504040204" pitchFamily="34" charset="0"/>
                <a:ea typeface="Tahoma" panose="020B0604030504040204" pitchFamily="34" charset="0"/>
                <a:cs typeface="Tahoma" panose="020B0604030504040204" pitchFamily="34" charset="0"/>
              </a:rPr>
              <a:t> Jung</a:t>
            </a:r>
            <a:endParaRPr sz="2300" dirty="0">
              <a:latin typeface="Tahoma" panose="020B0604030504040204" pitchFamily="34" charset="0"/>
              <a:ea typeface="Tahoma" panose="020B0604030504040204" pitchFamily="34" charset="0"/>
              <a:cs typeface="Tahoma" panose="020B0604030504040204" pitchFamily="34" charset="0"/>
            </a:endParaRPr>
          </a:p>
          <a:p>
            <a:pPr marL="0" lvl="0" indent="0" algn="ctr" rtl="0">
              <a:spcBef>
                <a:spcPts val="0"/>
              </a:spcBef>
              <a:spcAft>
                <a:spcPts val="0"/>
              </a:spcAft>
              <a:buNone/>
            </a:pPr>
            <a:endParaRPr sz="2300" dirty="0">
              <a:latin typeface="Tahoma" panose="020B0604030504040204" pitchFamily="34" charset="0"/>
              <a:ea typeface="Tahoma" panose="020B0604030504040204" pitchFamily="34" charset="0"/>
              <a:cs typeface="Tahoma" panose="020B0604030504040204" pitchFamily="34" charset="0"/>
            </a:endParaRPr>
          </a:p>
        </p:txBody>
      </p:sp>
      <p:sp>
        <p:nvSpPr>
          <p:cNvPr id="57" name="Google Shape;57;p13"/>
          <p:cNvSpPr txBox="1"/>
          <p:nvPr/>
        </p:nvSpPr>
        <p:spPr>
          <a:xfrm>
            <a:off x="311700" y="4440925"/>
            <a:ext cx="32292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800">
                <a:latin typeface="Tahoma" panose="020B0604030504040204" pitchFamily="34" charset="0"/>
                <a:ea typeface="Tahoma" panose="020B0604030504040204" pitchFamily="34" charset="0"/>
                <a:cs typeface="Tahoma" panose="020B0604030504040204" pitchFamily="34" charset="0"/>
              </a:rPr>
              <a:t>* Now at Google</a:t>
            </a:r>
            <a:endParaRPr sz="800">
              <a:latin typeface="Tahoma" panose="020B0604030504040204" pitchFamily="34" charset="0"/>
              <a:ea typeface="Tahoma" panose="020B0604030504040204" pitchFamily="34" charset="0"/>
              <a:cs typeface="Tahoma" panose="020B0604030504040204" pitchFamily="34" charset="0"/>
            </a:endParaRPr>
          </a:p>
        </p:txBody>
      </p:sp>
      <p:pic>
        <p:nvPicPr>
          <p:cNvPr id="58" name="Google Shape;58;p13"/>
          <p:cNvPicPr preferRelativeResize="0"/>
          <p:nvPr/>
        </p:nvPicPr>
        <p:blipFill>
          <a:blip r:embed="rId3">
            <a:alphaModFix/>
          </a:blip>
          <a:stretch>
            <a:fillRect/>
          </a:stretch>
        </p:blipFill>
        <p:spPr>
          <a:xfrm>
            <a:off x="3375046" y="3689325"/>
            <a:ext cx="2532050" cy="751600"/>
          </a:xfrm>
          <a:prstGeom prst="rect">
            <a:avLst/>
          </a:prstGeom>
          <a:noFill/>
          <a:ln>
            <a:noFill/>
          </a:ln>
        </p:spPr>
      </p:pic>
      <p:sp>
        <p:nvSpPr>
          <p:cNvPr id="8" name="标题 1">
            <a:extLst>
              <a:ext uri="{FF2B5EF4-FFF2-40B4-BE49-F238E27FC236}">
                <a16:creationId xmlns:a16="http://schemas.microsoft.com/office/drawing/2014/main" id="{38274A19-CFE0-0A47-00C3-6E183F9837D0}"/>
              </a:ext>
            </a:extLst>
          </p:cNvPr>
          <p:cNvSpPr txBox="1">
            <a:spLocks/>
          </p:cNvSpPr>
          <p:nvPr/>
        </p:nvSpPr>
        <p:spPr>
          <a:xfrm>
            <a:off x="571298" y="665888"/>
            <a:ext cx="8139546" cy="2168237"/>
          </a:xfrm>
          <a:prstGeom prst="rect">
            <a:avLst/>
          </a:prstGeom>
        </p:spPr>
        <p:txBody>
          <a:bodyPr vert="horz" lIns="91440" tIns="45720" rIns="91440" bIns="45720" rtlCol="0" anchor="ctr">
            <a:noAutofit/>
          </a:bodyPr>
          <a:lstStyle/>
          <a:p>
            <a:pPr lvl="0" algn="ctr">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Capri:</a:t>
            </a:r>
          </a:p>
          <a:p>
            <a:pPr lvl="0" algn="ctr">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Compiler and Architecture Support for Whole-System Persistence</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2" name="Footer Placeholder 1">
            <a:extLst>
              <a:ext uri="{FF2B5EF4-FFF2-40B4-BE49-F238E27FC236}">
                <a16:creationId xmlns:a16="http://schemas.microsoft.com/office/drawing/2014/main" id="{E77FF7BC-228C-A926-A638-DBC5F3602FAF}"/>
              </a:ext>
            </a:extLst>
          </p:cNvPr>
          <p:cNvSpPr>
            <a:spLocks noGrp="1"/>
          </p:cNvSpPr>
          <p:nvPr>
            <p:ph type="ftr" sz="quarter" idx="3"/>
          </p:nvPr>
        </p:nvSpPr>
        <p:spPr/>
        <p:txBody>
          <a:bodyPr/>
          <a:lstStyle/>
          <a:p>
            <a:r>
              <a:rPr lang="en-US"/>
              <a:t>NVMW 2023</a:t>
            </a:r>
            <a:endParaRPr lang="en-US" dirty="0"/>
          </a:p>
        </p:txBody>
      </p:sp>
      <p:sp>
        <p:nvSpPr>
          <p:cNvPr id="4" name="Slide Number Placeholder 3">
            <a:extLst>
              <a:ext uri="{FF2B5EF4-FFF2-40B4-BE49-F238E27FC236}">
                <a16:creationId xmlns:a16="http://schemas.microsoft.com/office/drawing/2014/main" id="{87755FA9-11B6-DED3-710D-64CF1174221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a:t>
            </a:fld>
            <a:endParaRPr lang="e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220" name="Google Shape;220;p21"/>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40" name="标题 1">
            <a:extLst>
              <a:ext uri="{FF2B5EF4-FFF2-40B4-BE49-F238E27FC236}">
                <a16:creationId xmlns:a16="http://schemas.microsoft.com/office/drawing/2014/main" id="{88AEE070-ACC3-9349-8485-A00321D1FF09}"/>
              </a:ext>
            </a:extLst>
          </p:cNvPr>
          <p:cNvSpPr txBox="1">
            <a:spLocks/>
          </p:cNvSpPr>
          <p:nvPr/>
        </p:nvSpPr>
        <p:spPr>
          <a:xfrm>
            <a:off x="20781" y="99989"/>
            <a:ext cx="7607685" cy="1051478"/>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Boost Region-Level Persistence with ILP</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pic>
        <p:nvPicPr>
          <p:cNvPr id="4098" name="Picture 2" descr="Turtle with rocket 2 Royalty Free Vector Image">
            <a:extLst>
              <a:ext uri="{FF2B5EF4-FFF2-40B4-BE49-F238E27FC236}">
                <a16:creationId xmlns:a16="http://schemas.microsoft.com/office/drawing/2014/main" id="{4856E8D2-7A5B-8F96-B3B5-3D1FE4B7CA0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 b="9602"/>
          <a:stretch/>
        </p:blipFill>
        <p:spPr bwMode="auto">
          <a:xfrm>
            <a:off x="5773691" y="1261806"/>
            <a:ext cx="2662191" cy="2194560"/>
          </a:xfrm>
          <a:prstGeom prst="rect">
            <a:avLst/>
          </a:prstGeom>
          <a:noFill/>
          <a:extLst>
            <a:ext uri="{909E8E84-426E-40DD-AFC4-6F175D3DCCD1}">
              <a14:hiddenFill xmlns:a14="http://schemas.microsoft.com/office/drawing/2010/main">
                <a:solidFill>
                  <a:srgbClr val="FFFFFF"/>
                </a:solidFill>
              </a14:hiddenFill>
            </a:ext>
          </a:extLst>
        </p:spPr>
      </p:pic>
      <p:sp>
        <p:nvSpPr>
          <p:cNvPr id="2" name="Right Arrow 1">
            <a:extLst>
              <a:ext uri="{FF2B5EF4-FFF2-40B4-BE49-F238E27FC236}">
                <a16:creationId xmlns:a16="http://schemas.microsoft.com/office/drawing/2014/main" id="{961E481F-1234-E58E-BDED-51BB5E68E1B8}"/>
              </a:ext>
            </a:extLst>
          </p:cNvPr>
          <p:cNvSpPr/>
          <p:nvPr/>
        </p:nvSpPr>
        <p:spPr>
          <a:xfrm>
            <a:off x="3458014" y="2268830"/>
            <a:ext cx="2315677" cy="33604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2" name="Picture 6" descr="Cartoon turtle in sneakers readies to start running Stock Vector | Adobe  Stock">
            <a:extLst>
              <a:ext uri="{FF2B5EF4-FFF2-40B4-BE49-F238E27FC236}">
                <a16:creationId xmlns:a16="http://schemas.microsoft.com/office/drawing/2014/main" id="{EE2CCCE1-26E5-9822-B836-F6239780B3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173" y="1261806"/>
            <a:ext cx="3291841" cy="21945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C7A71DD-368F-B9C8-80E2-3A37CE6B26FA}"/>
              </a:ext>
            </a:extLst>
          </p:cNvPr>
          <p:cNvSpPr txBox="1"/>
          <p:nvPr/>
        </p:nvSpPr>
        <p:spPr>
          <a:xfrm>
            <a:off x="-1149" y="3472718"/>
            <a:ext cx="3108543" cy="830997"/>
          </a:xfrm>
          <a:prstGeom prst="rect">
            <a:avLst/>
          </a:prstGeom>
          <a:noFill/>
        </p:spPr>
        <p:txBody>
          <a:bodyPr wrap="none" rtlCol="0">
            <a:spAutoFit/>
          </a:bodyPr>
          <a:lstStyle/>
          <a:p>
            <a:pPr algn="ctr"/>
            <a:r>
              <a:rPr lang="en-US" sz="2400" dirty="0">
                <a:latin typeface="Tahoma" panose="020B0604030504040204" pitchFamily="34" charset="0"/>
                <a:ea typeface="Tahoma" panose="020B0604030504040204" pitchFamily="34" charset="0"/>
                <a:cs typeface="Tahoma" panose="020B0604030504040204" pitchFamily="34" charset="0"/>
              </a:rPr>
              <a:t>Wait for Proxy Buffer</a:t>
            </a:r>
          </a:p>
          <a:p>
            <a:pPr algn="ctr"/>
            <a:r>
              <a:rPr lang="en-US" sz="2400" dirty="0">
                <a:latin typeface="Tahoma" panose="020B0604030504040204" pitchFamily="34" charset="0"/>
                <a:ea typeface="Tahoma" panose="020B0604030504040204" pitchFamily="34" charset="0"/>
                <a:cs typeface="Tahoma" panose="020B0604030504040204" pitchFamily="34" charset="0"/>
              </a:rPr>
              <a:t>Drain at Region Ends</a:t>
            </a:r>
          </a:p>
        </p:txBody>
      </p:sp>
      <p:sp>
        <p:nvSpPr>
          <p:cNvPr id="12" name="TextBox 11">
            <a:extLst>
              <a:ext uri="{FF2B5EF4-FFF2-40B4-BE49-F238E27FC236}">
                <a16:creationId xmlns:a16="http://schemas.microsoft.com/office/drawing/2014/main" id="{0C6A404C-AD30-0F98-4E61-965586149C05}"/>
              </a:ext>
            </a:extLst>
          </p:cNvPr>
          <p:cNvSpPr txBox="1"/>
          <p:nvPr/>
        </p:nvSpPr>
        <p:spPr>
          <a:xfrm>
            <a:off x="5343727" y="3472718"/>
            <a:ext cx="3522119" cy="830997"/>
          </a:xfrm>
          <a:prstGeom prst="rect">
            <a:avLst/>
          </a:prstGeom>
          <a:noFill/>
        </p:spPr>
        <p:txBody>
          <a:bodyPr wrap="none" rtlCol="0">
            <a:spAutoFit/>
          </a:bodyPr>
          <a:lstStyle/>
          <a:p>
            <a:pPr algn="ctr"/>
            <a:r>
              <a:rPr lang="en-US" sz="2400" dirty="0">
                <a:latin typeface="Tahoma" panose="020B0604030504040204" pitchFamily="34" charset="0"/>
                <a:ea typeface="Tahoma" panose="020B0604030504040204" pitchFamily="34" charset="0"/>
                <a:cs typeface="Tahoma" panose="020B0604030504040204" pitchFamily="34" charset="0"/>
              </a:rPr>
              <a:t>Overlap Proxy Buffer</a:t>
            </a:r>
          </a:p>
          <a:p>
            <a:pPr algn="ctr"/>
            <a:r>
              <a:rPr lang="en-US" sz="2400" dirty="0">
                <a:latin typeface="Tahoma" panose="020B0604030504040204" pitchFamily="34" charset="0"/>
                <a:ea typeface="Tahoma" panose="020B0604030504040204" pitchFamily="34" charset="0"/>
                <a:cs typeface="Tahoma" panose="020B0604030504040204" pitchFamily="34" charset="0"/>
              </a:rPr>
              <a:t>Drain with ILP Execution</a:t>
            </a:r>
          </a:p>
        </p:txBody>
      </p:sp>
      <p:sp>
        <p:nvSpPr>
          <p:cNvPr id="3" name="Footer Placeholder 2">
            <a:extLst>
              <a:ext uri="{FF2B5EF4-FFF2-40B4-BE49-F238E27FC236}">
                <a16:creationId xmlns:a16="http://schemas.microsoft.com/office/drawing/2014/main" id="{09375460-E0F9-848D-E31C-A037E10F9E45}"/>
              </a:ext>
            </a:extLst>
          </p:cNvPr>
          <p:cNvSpPr>
            <a:spLocks noGrp="1"/>
          </p:cNvSpPr>
          <p:nvPr>
            <p:ph type="ftr" sz="quarter" idx="3"/>
          </p:nvPr>
        </p:nvSpPr>
        <p:spPr/>
        <p:txBody>
          <a:bodyPr/>
          <a:lstStyle/>
          <a:p>
            <a:r>
              <a:rPr lang="en-US"/>
              <a:t>NVMW 2023</a:t>
            </a:r>
            <a:endParaRPr lang="en-US" dirty="0"/>
          </a:p>
        </p:txBody>
      </p:sp>
      <p:sp>
        <p:nvSpPr>
          <p:cNvPr id="5" name="Slide Number Placeholder 4">
            <a:extLst>
              <a:ext uri="{FF2B5EF4-FFF2-40B4-BE49-F238E27FC236}">
                <a16:creationId xmlns:a16="http://schemas.microsoft.com/office/drawing/2014/main" id="{AB79CD60-1DD6-F2F1-264E-968BD21CE9A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65408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blinds(horizontal)">
                                      <p:cBhvr>
                                        <p:cTn id="7" dur="500"/>
                                        <p:tgtEl>
                                          <p:spTgt spid="410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098"/>
                                        </p:tgtEl>
                                        <p:attrNameLst>
                                          <p:attrName>style.visibility</p:attrName>
                                        </p:attrNameLst>
                                      </p:cBhvr>
                                      <p:to>
                                        <p:strVal val="visible"/>
                                      </p:to>
                                    </p:set>
                                    <p:animEffect transition="in" filter="blinds(horizontal)">
                                      <p:cBhvr>
                                        <p:cTn id="21" dur="500"/>
                                        <p:tgtEl>
                                          <p:spTgt spid="409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linds(horizontal)">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8" name="Google Shape;228;p22"/>
          <p:cNvSpPr txBox="1">
            <a:spLocks noGrp="1"/>
          </p:cNvSpPr>
          <p:nvPr>
            <p:ph type="body" idx="1"/>
          </p:nvPr>
        </p:nvSpPr>
        <p:spPr>
          <a:xfrm>
            <a:off x="207374" y="820181"/>
            <a:ext cx="8319769" cy="1004733"/>
          </a:xfrm>
          <a:prstGeom prst="roundRect">
            <a:avLst/>
          </a:prstGeom>
          <a:solidFill>
            <a:srgbClr val="0070C0"/>
          </a:solidFill>
          <a:ln>
            <a:solidFill>
              <a:schemeClr val="accent1">
                <a:shade val="50000"/>
              </a:schemeClr>
            </a:solidFill>
          </a:ln>
        </p:spPr>
        <p:txBody>
          <a:bodyPr spcFirstLastPara="1" wrap="square" lIns="91425" tIns="91425" rIns="91425" bIns="91425" anchor="t" anchorCtr="0">
            <a:noAutofit/>
          </a:bodyPr>
          <a:lstStyle/>
          <a:p>
            <a:pPr lvl="0" algn="l" rtl="0">
              <a:spcBef>
                <a:spcPts val="0"/>
              </a:spcBef>
              <a:spcAft>
                <a:spcPts val="0"/>
              </a:spcAft>
              <a:buSzPts val="1800"/>
              <a:buFont typeface="Wingdings" pitchFamily="2" charset="2"/>
              <a:buChar char="v"/>
            </a:pPr>
            <a:r>
              <a:rPr lang="en" sz="2400" b="1" dirty="0">
                <a:solidFill>
                  <a:schemeClr val="bg1"/>
                </a:solidFill>
                <a:latin typeface="Tahoma" panose="020B0604030504040204" pitchFamily="34" charset="0"/>
                <a:ea typeface="Tahoma" panose="020B0604030504040204" pitchFamily="34" charset="0"/>
                <a:cs typeface="Tahoma" panose="020B0604030504040204" pitchFamily="34" charset="0"/>
              </a:rPr>
              <a:t>Two-Phase Store</a:t>
            </a:r>
            <a:r>
              <a:rPr lang="en" sz="2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 sz="2400" dirty="0">
                <a:solidFill>
                  <a:schemeClr val="bg1"/>
                </a:solidFill>
              </a:rPr>
              <a:t>Nonvolatile </a:t>
            </a:r>
            <a:r>
              <a:rPr lang="en" sz="2400" dirty="0">
                <a:solidFill>
                  <a:schemeClr val="bg1"/>
                </a:solidFill>
                <a:latin typeface="Tahoma" panose="020B0604030504040204" pitchFamily="34" charset="0"/>
                <a:ea typeface="Tahoma" panose="020B0604030504040204" pitchFamily="34" charset="0"/>
                <a:cs typeface="Tahoma" panose="020B0604030504040204" pitchFamily="34" charset="0"/>
              </a:rPr>
              <a:t>proxy buffer in memory controller as a staging area for stores</a:t>
            </a:r>
            <a:endParaRPr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231" name="Google Shape;231;p22"/>
          <p:cNvCxnSpPr/>
          <p:nvPr/>
        </p:nvCxnSpPr>
        <p:spPr>
          <a:xfrm>
            <a:off x="4098598" y="2606831"/>
            <a:ext cx="3121200" cy="0"/>
          </a:xfrm>
          <a:prstGeom prst="straightConnector1">
            <a:avLst/>
          </a:prstGeom>
          <a:noFill/>
          <a:ln w="9525" cap="flat" cmpd="sng">
            <a:solidFill>
              <a:schemeClr val="dk2"/>
            </a:solidFill>
            <a:prstDash val="solid"/>
            <a:round/>
            <a:headEnd type="none" w="med" len="med"/>
            <a:tailEnd type="none" w="med" len="med"/>
          </a:ln>
        </p:spPr>
      </p:cxnSp>
      <p:cxnSp>
        <p:nvCxnSpPr>
          <p:cNvPr id="232" name="Google Shape;232;p22"/>
          <p:cNvCxnSpPr/>
          <p:nvPr/>
        </p:nvCxnSpPr>
        <p:spPr>
          <a:xfrm>
            <a:off x="4098598" y="3504319"/>
            <a:ext cx="3121200" cy="0"/>
          </a:xfrm>
          <a:prstGeom prst="straightConnector1">
            <a:avLst/>
          </a:prstGeom>
          <a:noFill/>
          <a:ln w="9525" cap="flat" cmpd="sng">
            <a:solidFill>
              <a:schemeClr val="dk2"/>
            </a:solidFill>
            <a:prstDash val="solid"/>
            <a:round/>
            <a:headEnd type="none" w="med" len="med"/>
            <a:tailEnd type="none" w="med" len="med"/>
          </a:ln>
        </p:spPr>
      </p:cxnSp>
      <p:cxnSp>
        <p:nvCxnSpPr>
          <p:cNvPr id="233" name="Google Shape;233;p22"/>
          <p:cNvCxnSpPr/>
          <p:nvPr/>
        </p:nvCxnSpPr>
        <p:spPr>
          <a:xfrm>
            <a:off x="4098598" y="4401806"/>
            <a:ext cx="3121200" cy="0"/>
          </a:xfrm>
          <a:prstGeom prst="straightConnector1">
            <a:avLst/>
          </a:prstGeom>
          <a:noFill/>
          <a:ln w="9525" cap="flat" cmpd="sng">
            <a:solidFill>
              <a:schemeClr val="dk2"/>
            </a:solidFill>
            <a:prstDash val="solid"/>
            <a:round/>
            <a:headEnd type="none" w="med" len="med"/>
            <a:tailEnd type="none" w="med" len="med"/>
          </a:ln>
        </p:spPr>
      </p:cxnSp>
      <p:sp>
        <p:nvSpPr>
          <p:cNvPr id="234" name="Google Shape;234;p22"/>
          <p:cNvSpPr txBox="1"/>
          <p:nvPr/>
        </p:nvSpPr>
        <p:spPr>
          <a:xfrm>
            <a:off x="3282998" y="2310354"/>
            <a:ext cx="785100" cy="615523"/>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L1D</a:t>
            </a:r>
          </a:p>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Cache</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235" name="Google Shape;235;p22"/>
          <p:cNvSpPr txBox="1"/>
          <p:nvPr/>
        </p:nvSpPr>
        <p:spPr>
          <a:xfrm>
            <a:off x="3290698" y="3169736"/>
            <a:ext cx="785100" cy="615523"/>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Proxy</a:t>
            </a:r>
          </a:p>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Buffer</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236" name="Google Shape;236;p22"/>
          <p:cNvSpPr txBox="1"/>
          <p:nvPr/>
        </p:nvSpPr>
        <p:spPr>
          <a:xfrm>
            <a:off x="3286923" y="4201731"/>
            <a:ext cx="7851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NVM</a:t>
            </a:r>
            <a:endParaRPr>
              <a:latin typeface="Tahoma" panose="020B0604030504040204" pitchFamily="34" charset="0"/>
              <a:ea typeface="Tahoma" panose="020B0604030504040204" pitchFamily="34" charset="0"/>
              <a:cs typeface="Tahoma" panose="020B0604030504040204" pitchFamily="34" charset="0"/>
            </a:endParaRPr>
          </a:p>
        </p:txBody>
      </p:sp>
      <p:sp>
        <p:nvSpPr>
          <p:cNvPr id="237" name="Google Shape;237;p22"/>
          <p:cNvSpPr/>
          <p:nvPr/>
        </p:nvSpPr>
        <p:spPr>
          <a:xfrm>
            <a:off x="4360548" y="2522681"/>
            <a:ext cx="152100" cy="168300"/>
          </a:xfrm>
          <a:prstGeom prst="ellipse">
            <a:avLst/>
          </a:prstGeom>
          <a:solidFill>
            <a:schemeClr val="tx1"/>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238" name="Google Shape;238;p22"/>
          <p:cNvSpPr/>
          <p:nvPr/>
        </p:nvSpPr>
        <p:spPr>
          <a:xfrm>
            <a:off x="4737273" y="2522681"/>
            <a:ext cx="152100" cy="168300"/>
          </a:xfrm>
          <a:prstGeom prst="ellipse">
            <a:avLst/>
          </a:prstGeom>
          <a:solidFill>
            <a:schemeClr val="tx1"/>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cxnSp>
        <p:nvCxnSpPr>
          <p:cNvPr id="239" name="Google Shape;239;p22"/>
          <p:cNvCxnSpPr>
            <a:stCxn id="237" idx="4"/>
          </p:cNvCxnSpPr>
          <p:nvPr/>
        </p:nvCxnSpPr>
        <p:spPr>
          <a:xfrm>
            <a:off x="4436598" y="2690981"/>
            <a:ext cx="757200" cy="820200"/>
          </a:xfrm>
          <a:prstGeom prst="straightConnector1">
            <a:avLst/>
          </a:prstGeom>
          <a:noFill/>
          <a:ln w="9525" cap="flat" cmpd="sng">
            <a:solidFill>
              <a:schemeClr val="dk2"/>
            </a:solidFill>
            <a:prstDash val="solid"/>
            <a:round/>
            <a:headEnd type="none" w="med" len="med"/>
            <a:tailEnd type="triangle" w="med" len="med"/>
          </a:ln>
        </p:spPr>
      </p:cxnSp>
      <p:cxnSp>
        <p:nvCxnSpPr>
          <p:cNvPr id="240" name="Google Shape;240;p22"/>
          <p:cNvCxnSpPr/>
          <p:nvPr/>
        </p:nvCxnSpPr>
        <p:spPr>
          <a:xfrm>
            <a:off x="4817598" y="2690981"/>
            <a:ext cx="757200" cy="820200"/>
          </a:xfrm>
          <a:prstGeom prst="straightConnector1">
            <a:avLst/>
          </a:prstGeom>
          <a:noFill/>
          <a:ln w="9525" cap="flat" cmpd="sng">
            <a:solidFill>
              <a:schemeClr val="dk2"/>
            </a:solidFill>
            <a:prstDash val="solid"/>
            <a:round/>
            <a:headEnd type="none" w="med" len="med"/>
            <a:tailEnd type="triangle" w="med" len="med"/>
          </a:ln>
        </p:spPr>
      </p:cxnSp>
      <p:sp>
        <p:nvSpPr>
          <p:cNvPr id="241" name="Google Shape;241;p22"/>
          <p:cNvSpPr/>
          <p:nvPr/>
        </p:nvSpPr>
        <p:spPr>
          <a:xfrm>
            <a:off x="5113998" y="2522681"/>
            <a:ext cx="152100" cy="168300"/>
          </a:xfrm>
          <a:prstGeom prst="ellipse">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242" name="Google Shape;242;p22"/>
          <p:cNvSpPr txBox="1"/>
          <p:nvPr/>
        </p:nvSpPr>
        <p:spPr>
          <a:xfrm>
            <a:off x="4184548" y="2208888"/>
            <a:ext cx="458012" cy="369302"/>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200" dirty="0">
                <a:latin typeface="Tahoma" panose="020B0604030504040204" pitchFamily="34" charset="0"/>
                <a:ea typeface="Tahoma" panose="020B0604030504040204" pitchFamily="34" charset="0"/>
                <a:cs typeface="Tahoma" panose="020B0604030504040204" pitchFamily="34" charset="0"/>
              </a:rPr>
              <a:t>S</a:t>
            </a:r>
            <a:r>
              <a:rPr lang="en" sz="1200" dirty="0">
                <a:latin typeface="Tahoma" panose="020B0604030504040204" pitchFamily="34" charset="0"/>
                <a:ea typeface="Tahoma" panose="020B0604030504040204" pitchFamily="34" charset="0"/>
                <a:cs typeface="Tahoma" panose="020B0604030504040204" pitchFamily="34" charset="0"/>
              </a:rPr>
              <a:t>t A</a:t>
            </a:r>
            <a:endParaRPr sz="1200" dirty="0">
              <a:latin typeface="Tahoma" panose="020B0604030504040204" pitchFamily="34" charset="0"/>
              <a:ea typeface="Tahoma" panose="020B0604030504040204" pitchFamily="34" charset="0"/>
              <a:cs typeface="Tahoma" panose="020B0604030504040204" pitchFamily="34" charset="0"/>
            </a:endParaRPr>
          </a:p>
        </p:txBody>
      </p:sp>
      <p:sp>
        <p:nvSpPr>
          <p:cNvPr id="243" name="Google Shape;243;p22"/>
          <p:cNvSpPr txBox="1"/>
          <p:nvPr/>
        </p:nvSpPr>
        <p:spPr>
          <a:xfrm>
            <a:off x="4529248" y="2218670"/>
            <a:ext cx="568149" cy="369302"/>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200" dirty="0">
                <a:latin typeface="Tahoma" panose="020B0604030504040204" pitchFamily="34" charset="0"/>
                <a:ea typeface="Tahoma" panose="020B0604030504040204" pitchFamily="34" charset="0"/>
                <a:cs typeface="Tahoma" panose="020B0604030504040204" pitchFamily="34" charset="0"/>
              </a:rPr>
              <a:t>St B</a:t>
            </a:r>
            <a:endParaRPr sz="1200" dirty="0">
              <a:latin typeface="Tahoma" panose="020B0604030504040204" pitchFamily="34" charset="0"/>
              <a:ea typeface="Tahoma" panose="020B0604030504040204" pitchFamily="34" charset="0"/>
              <a:cs typeface="Tahoma" panose="020B0604030504040204" pitchFamily="34" charset="0"/>
            </a:endParaRPr>
          </a:p>
        </p:txBody>
      </p:sp>
      <p:sp>
        <p:nvSpPr>
          <p:cNvPr id="244" name="Google Shape;244;p22"/>
          <p:cNvSpPr txBox="1"/>
          <p:nvPr/>
        </p:nvSpPr>
        <p:spPr>
          <a:xfrm>
            <a:off x="4964884" y="2208888"/>
            <a:ext cx="49335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dirty="0" err="1">
                <a:latin typeface="Tahoma" panose="020B0604030504040204" pitchFamily="34" charset="0"/>
                <a:ea typeface="Tahoma" panose="020B0604030504040204" pitchFamily="34" charset="0"/>
                <a:cs typeface="Tahoma" panose="020B0604030504040204" pitchFamily="34" charset="0"/>
              </a:rPr>
              <a:t>Bdry</a:t>
            </a:r>
            <a:endParaRPr sz="1200" dirty="0">
              <a:latin typeface="Tahoma" panose="020B0604030504040204" pitchFamily="34" charset="0"/>
              <a:ea typeface="Tahoma" panose="020B0604030504040204" pitchFamily="34" charset="0"/>
              <a:cs typeface="Tahoma" panose="020B0604030504040204" pitchFamily="34" charset="0"/>
            </a:endParaRPr>
          </a:p>
        </p:txBody>
      </p:sp>
      <p:cxnSp>
        <p:nvCxnSpPr>
          <p:cNvPr id="245" name="Google Shape;245;p22"/>
          <p:cNvCxnSpPr/>
          <p:nvPr/>
        </p:nvCxnSpPr>
        <p:spPr>
          <a:xfrm rot="10800000" flipH="1">
            <a:off x="5562298" y="2606056"/>
            <a:ext cx="280500" cy="889200"/>
          </a:xfrm>
          <a:prstGeom prst="straightConnector1">
            <a:avLst/>
          </a:prstGeom>
          <a:noFill/>
          <a:ln w="9525" cap="flat" cmpd="sng">
            <a:solidFill>
              <a:schemeClr val="dk2"/>
            </a:solidFill>
            <a:prstDash val="dot"/>
            <a:round/>
            <a:headEnd type="none" w="med" len="med"/>
            <a:tailEnd type="triangle" w="med" len="med"/>
          </a:ln>
        </p:spPr>
      </p:cxnSp>
      <p:cxnSp>
        <p:nvCxnSpPr>
          <p:cNvPr id="246" name="Google Shape;246;p22"/>
          <p:cNvCxnSpPr/>
          <p:nvPr/>
        </p:nvCxnSpPr>
        <p:spPr>
          <a:xfrm rot="10800000" flipH="1">
            <a:off x="5193798" y="2610981"/>
            <a:ext cx="280500" cy="889200"/>
          </a:xfrm>
          <a:prstGeom prst="straightConnector1">
            <a:avLst/>
          </a:prstGeom>
          <a:noFill/>
          <a:ln w="9525" cap="flat" cmpd="sng">
            <a:solidFill>
              <a:schemeClr val="dk2"/>
            </a:solidFill>
            <a:prstDash val="dot"/>
            <a:round/>
            <a:headEnd type="none" w="med" len="med"/>
            <a:tailEnd type="triangle" w="med" len="med"/>
          </a:ln>
        </p:spPr>
      </p:cxnSp>
      <p:sp>
        <p:nvSpPr>
          <p:cNvPr id="247" name="Google Shape;247;p22"/>
          <p:cNvSpPr/>
          <p:nvPr/>
        </p:nvSpPr>
        <p:spPr>
          <a:xfrm>
            <a:off x="5266098" y="2541874"/>
            <a:ext cx="576600" cy="120300"/>
          </a:xfrm>
          <a:prstGeom prst="leftRightArrow">
            <a:avLst>
              <a:gd name="adj1" fmla="val 50000"/>
              <a:gd name="adj2" fmla="val 50000"/>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cxnSp>
        <p:nvCxnSpPr>
          <p:cNvPr id="248" name="Google Shape;248;p22"/>
          <p:cNvCxnSpPr/>
          <p:nvPr/>
        </p:nvCxnSpPr>
        <p:spPr>
          <a:xfrm>
            <a:off x="5842798" y="2257738"/>
            <a:ext cx="0" cy="1413900"/>
          </a:xfrm>
          <a:prstGeom prst="straightConnector1">
            <a:avLst/>
          </a:prstGeom>
          <a:noFill/>
          <a:ln w="63500" cap="flat" cmpd="sng">
            <a:solidFill>
              <a:schemeClr val="accent1"/>
            </a:solidFill>
            <a:prstDash val="solid"/>
            <a:round/>
            <a:headEnd type="none" w="med" len="med"/>
            <a:tailEnd type="none" w="med" len="med"/>
          </a:ln>
        </p:spPr>
      </p:cxnSp>
      <p:cxnSp>
        <p:nvCxnSpPr>
          <p:cNvPr id="249" name="Google Shape;249;p22"/>
          <p:cNvCxnSpPr/>
          <p:nvPr/>
        </p:nvCxnSpPr>
        <p:spPr>
          <a:xfrm>
            <a:off x="5842698" y="3495256"/>
            <a:ext cx="616800" cy="913500"/>
          </a:xfrm>
          <a:prstGeom prst="straightConnector1">
            <a:avLst/>
          </a:prstGeom>
          <a:noFill/>
          <a:ln w="9525" cap="flat" cmpd="sng">
            <a:solidFill>
              <a:schemeClr val="dk2"/>
            </a:solidFill>
            <a:prstDash val="solid"/>
            <a:round/>
            <a:headEnd type="none" w="med" len="med"/>
            <a:tailEnd type="triangle" w="med" len="med"/>
          </a:ln>
        </p:spPr>
      </p:cxnSp>
      <p:cxnSp>
        <p:nvCxnSpPr>
          <p:cNvPr id="250" name="Google Shape;250;p22"/>
          <p:cNvCxnSpPr/>
          <p:nvPr/>
        </p:nvCxnSpPr>
        <p:spPr>
          <a:xfrm>
            <a:off x="6151423" y="3495256"/>
            <a:ext cx="616800" cy="913500"/>
          </a:xfrm>
          <a:prstGeom prst="straightConnector1">
            <a:avLst/>
          </a:prstGeom>
          <a:noFill/>
          <a:ln w="9525" cap="flat" cmpd="sng">
            <a:solidFill>
              <a:schemeClr val="dk2"/>
            </a:solidFill>
            <a:prstDash val="solid"/>
            <a:round/>
            <a:headEnd type="none" w="med" len="med"/>
            <a:tailEnd type="triangle" w="med" len="med"/>
          </a:ln>
        </p:spPr>
      </p:cxnSp>
      <p:sp>
        <p:nvSpPr>
          <p:cNvPr id="251" name="Google Shape;251;p22"/>
          <p:cNvSpPr txBox="1"/>
          <p:nvPr/>
        </p:nvSpPr>
        <p:spPr>
          <a:xfrm>
            <a:off x="6197530" y="4323319"/>
            <a:ext cx="480722"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dirty="0">
                <a:latin typeface="Tahoma" panose="020B0604030504040204" pitchFamily="34" charset="0"/>
                <a:ea typeface="Tahoma" panose="020B0604030504040204" pitchFamily="34" charset="0"/>
                <a:cs typeface="Tahoma" panose="020B0604030504040204" pitchFamily="34" charset="0"/>
              </a:rPr>
              <a:t>St A</a:t>
            </a:r>
            <a:endParaRPr sz="1200" dirty="0">
              <a:latin typeface="Tahoma" panose="020B0604030504040204" pitchFamily="34" charset="0"/>
              <a:ea typeface="Tahoma" panose="020B0604030504040204" pitchFamily="34" charset="0"/>
              <a:cs typeface="Tahoma" panose="020B0604030504040204" pitchFamily="34" charset="0"/>
            </a:endParaRPr>
          </a:p>
        </p:txBody>
      </p:sp>
      <p:sp>
        <p:nvSpPr>
          <p:cNvPr id="252" name="Google Shape;252;p22"/>
          <p:cNvSpPr txBox="1"/>
          <p:nvPr/>
        </p:nvSpPr>
        <p:spPr>
          <a:xfrm>
            <a:off x="6506290" y="4322163"/>
            <a:ext cx="534615"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dirty="0">
                <a:latin typeface="Tahoma" panose="020B0604030504040204" pitchFamily="34" charset="0"/>
                <a:ea typeface="Tahoma" panose="020B0604030504040204" pitchFamily="34" charset="0"/>
                <a:cs typeface="Tahoma" panose="020B0604030504040204" pitchFamily="34" charset="0"/>
              </a:rPr>
              <a:t>St B</a:t>
            </a:r>
            <a:endParaRPr sz="1200" dirty="0">
              <a:latin typeface="Tahoma" panose="020B0604030504040204" pitchFamily="34" charset="0"/>
              <a:ea typeface="Tahoma" panose="020B0604030504040204" pitchFamily="34" charset="0"/>
              <a:cs typeface="Tahoma" panose="020B0604030504040204" pitchFamily="34" charset="0"/>
            </a:endParaRPr>
          </a:p>
        </p:txBody>
      </p:sp>
      <p:sp>
        <p:nvSpPr>
          <p:cNvPr id="253" name="Google Shape;253;p22"/>
          <p:cNvSpPr/>
          <p:nvPr/>
        </p:nvSpPr>
        <p:spPr>
          <a:xfrm>
            <a:off x="5930798" y="2515831"/>
            <a:ext cx="152100" cy="168300"/>
          </a:xfrm>
          <a:prstGeom prst="ellipse">
            <a:avLst/>
          </a:prstGeom>
          <a:solidFill>
            <a:schemeClr val="tx1"/>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cxnSp>
        <p:nvCxnSpPr>
          <p:cNvPr id="254" name="Google Shape;254;p22"/>
          <p:cNvCxnSpPr>
            <a:stCxn id="253" idx="4"/>
          </p:cNvCxnSpPr>
          <p:nvPr/>
        </p:nvCxnSpPr>
        <p:spPr>
          <a:xfrm>
            <a:off x="6006848" y="2684131"/>
            <a:ext cx="757200" cy="820200"/>
          </a:xfrm>
          <a:prstGeom prst="straightConnector1">
            <a:avLst/>
          </a:prstGeom>
          <a:noFill/>
          <a:ln w="9525" cap="flat" cmpd="sng">
            <a:solidFill>
              <a:schemeClr val="dk2"/>
            </a:solidFill>
            <a:prstDash val="solid"/>
            <a:round/>
            <a:headEnd type="none" w="med" len="med"/>
            <a:tailEnd type="triangle" w="med" len="med"/>
          </a:ln>
        </p:spPr>
      </p:cxnSp>
      <p:sp>
        <p:nvSpPr>
          <p:cNvPr id="255" name="Google Shape;255;p22"/>
          <p:cNvSpPr txBox="1"/>
          <p:nvPr/>
        </p:nvSpPr>
        <p:spPr>
          <a:xfrm>
            <a:off x="5641848" y="2201631"/>
            <a:ext cx="7851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200" dirty="0">
                <a:latin typeface="Tahoma" panose="020B0604030504040204" pitchFamily="34" charset="0"/>
                <a:ea typeface="Tahoma" panose="020B0604030504040204" pitchFamily="34" charset="0"/>
                <a:cs typeface="Tahoma" panose="020B0604030504040204" pitchFamily="34" charset="0"/>
              </a:rPr>
              <a:t>S</a:t>
            </a:r>
            <a:r>
              <a:rPr lang="en" sz="1200" dirty="0">
                <a:latin typeface="Tahoma" panose="020B0604030504040204" pitchFamily="34" charset="0"/>
                <a:ea typeface="Tahoma" panose="020B0604030504040204" pitchFamily="34" charset="0"/>
                <a:cs typeface="Tahoma" panose="020B0604030504040204" pitchFamily="34" charset="0"/>
              </a:rPr>
              <a:t>t C</a:t>
            </a:r>
            <a:endParaRPr sz="1200" dirty="0">
              <a:latin typeface="Tahoma" panose="020B0604030504040204" pitchFamily="34" charset="0"/>
              <a:ea typeface="Tahoma" panose="020B0604030504040204" pitchFamily="34" charset="0"/>
              <a:cs typeface="Tahoma" panose="020B0604030504040204" pitchFamily="34" charset="0"/>
            </a:endParaRPr>
          </a:p>
        </p:txBody>
      </p:sp>
      <p:sp>
        <p:nvSpPr>
          <p:cNvPr id="256" name="Google Shape;256;p22"/>
          <p:cNvSpPr/>
          <p:nvPr/>
        </p:nvSpPr>
        <p:spPr>
          <a:xfrm>
            <a:off x="6333198" y="2522681"/>
            <a:ext cx="152100" cy="168300"/>
          </a:xfrm>
          <a:prstGeom prst="ellipse">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257" name="Google Shape;257;p22"/>
          <p:cNvSpPr txBox="1"/>
          <p:nvPr/>
        </p:nvSpPr>
        <p:spPr>
          <a:xfrm>
            <a:off x="6150830" y="2215574"/>
            <a:ext cx="536936"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a:latin typeface="Tahoma" panose="020B0604030504040204" pitchFamily="34" charset="0"/>
                <a:ea typeface="Tahoma" panose="020B0604030504040204" pitchFamily="34" charset="0"/>
                <a:cs typeface="Tahoma" panose="020B0604030504040204" pitchFamily="34" charset="0"/>
              </a:rPr>
              <a:t>bdry</a:t>
            </a:r>
            <a:endParaRPr sz="1200">
              <a:latin typeface="Tahoma" panose="020B0604030504040204" pitchFamily="34" charset="0"/>
              <a:ea typeface="Tahoma" panose="020B0604030504040204" pitchFamily="34" charset="0"/>
              <a:cs typeface="Tahoma" panose="020B0604030504040204" pitchFamily="34" charset="0"/>
            </a:endParaRPr>
          </a:p>
        </p:txBody>
      </p:sp>
      <p:sp>
        <p:nvSpPr>
          <p:cNvPr id="258" name="Google Shape;258;p22"/>
          <p:cNvSpPr/>
          <p:nvPr/>
        </p:nvSpPr>
        <p:spPr>
          <a:xfrm>
            <a:off x="6485298" y="2541874"/>
            <a:ext cx="576600" cy="120300"/>
          </a:xfrm>
          <a:prstGeom prst="leftRightArrow">
            <a:avLst>
              <a:gd name="adj1" fmla="val 50000"/>
              <a:gd name="adj2" fmla="val 50000"/>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cxnSp>
        <p:nvCxnSpPr>
          <p:cNvPr id="259" name="Google Shape;259;p22"/>
          <p:cNvCxnSpPr/>
          <p:nvPr/>
        </p:nvCxnSpPr>
        <p:spPr>
          <a:xfrm rot="10800000" flipH="1">
            <a:off x="6735598" y="2610981"/>
            <a:ext cx="280500" cy="889200"/>
          </a:xfrm>
          <a:prstGeom prst="straightConnector1">
            <a:avLst/>
          </a:prstGeom>
          <a:noFill/>
          <a:ln w="9525" cap="flat" cmpd="sng">
            <a:solidFill>
              <a:schemeClr val="dk2"/>
            </a:solidFill>
            <a:prstDash val="dot"/>
            <a:round/>
            <a:headEnd type="none" w="med" len="med"/>
            <a:tailEnd type="triangle" w="med" len="med"/>
          </a:ln>
        </p:spPr>
      </p:cxnSp>
      <p:cxnSp>
        <p:nvCxnSpPr>
          <p:cNvPr id="260" name="Google Shape;260;p22"/>
          <p:cNvCxnSpPr/>
          <p:nvPr/>
        </p:nvCxnSpPr>
        <p:spPr>
          <a:xfrm>
            <a:off x="7061898" y="2257738"/>
            <a:ext cx="0" cy="1413900"/>
          </a:xfrm>
          <a:prstGeom prst="straightConnector1">
            <a:avLst/>
          </a:prstGeom>
          <a:noFill/>
          <a:ln w="63500" cap="flat" cmpd="sng">
            <a:solidFill>
              <a:schemeClr val="accent1"/>
            </a:solidFill>
            <a:prstDash val="solid"/>
            <a:round/>
            <a:headEnd type="none" w="med" len="med"/>
            <a:tailEnd type="none" w="med" len="med"/>
          </a:ln>
        </p:spPr>
      </p:cxnSp>
      <p:sp>
        <p:nvSpPr>
          <p:cNvPr id="261" name="Google Shape;261;p22"/>
          <p:cNvSpPr txBox="1"/>
          <p:nvPr/>
        </p:nvSpPr>
        <p:spPr>
          <a:xfrm>
            <a:off x="7800698" y="2850456"/>
            <a:ext cx="965198"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Phase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262" name="Google Shape;262;p22"/>
          <p:cNvSpPr txBox="1"/>
          <p:nvPr/>
        </p:nvSpPr>
        <p:spPr>
          <a:xfrm>
            <a:off x="7800698" y="3739656"/>
            <a:ext cx="965198"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Phase #2</a:t>
            </a:r>
            <a:endParaRPr>
              <a:latin typeface="Tahoma" panose="020B0604030504040204" pitchFamily="34" charset="0"/>
              <a:ea typeface="Tahoma" panose="020B0604030504040204" pitchFamily="34" charset="0"/>
              <a:cs typeface="Tahoma" panose="020B0604030504040204" pitchFamily="34" charset="0"/>
            </a:endParaRPr>
          </a:p>
        </p:txBody>
      </p:sp>
      <p:sp>
        <p:nvSpPr>
          <p:cNvPr id="263" name="Google Shape;263;p22"/>
          <p:cNvSpPr/>
          <p:nvPr/>
        </p:nvSpPr>
        <p:spPr>
          <a:xfrm>
            <a:off x="7282335" y="2605956"/>
            <a:ext cx="467100" cy="889200"/>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264" name="Google Shape;264;p22"/>
          <p:cNvSpPr/>
          <p:nvPr/>
        </p:nvSpPr>
        <p:spPr>
          <a:xfrm>
            <a:off x="7292210" y="3495156"/>
            <a:ext cx="467100" cy="889200"/>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pic>
        <p:nvPicPr>
          <p:cNvPr id="265" name="Google Shape;265;p22"/>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268" name="Google Shape;268;p22"/>
          <p:cNvSpPr txBox="1"/>
          <p:nvPr/>
        </p:nvSpPr>
        <p:spPr>
          <a:xfrm rot="-5400000">
            <a:off x="-313483" y="2592426"/>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269" name="Google Shape;269;p22"/>
          <p:cNvSpPr txBox="1"/>
          <p:nvPr/>
        </p:nvSpPr>
        <p:spPr>
          <a:xfrm rot="-5400000">
            <a:off x="-322741" y="3968523"/>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270" name="Google Shape;270;p22"/>
          <p:cNvSpPr/>
          <p:nvPr/>
        </p:nvSpPr>
        <p:spPr>
          <a:xfrm rot="10800000">
            <a:off x="411688" y="3679862"/>
            <a:ext cx="274800" cy="937358"/>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271" name="Google Shape;271;p22"/>
          <p:cNvSpPr/>
          <p:nvPr/>
        </p:nvSpPr>
        <p:spPr>
          <a:xfrm rot="10800000">
            <a:off x="430985" y="2074399"/>
            <a:ext cx="274800" cy="1448873"/>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48" name="标题 1">
            <a:extLst>
              <a:ext uri="{FF2B5EF4-FFF2-40B4-BE49-F238E27FC236}">
                <a16:creationId xmlns:a16="http://schemas.microsoft.com/office/drawing/2014/main" id="{228E207F-8846-0A19-90A8-A74185483AB0}"/>
              </a:ext>
            </a:extLst>
          </p:cNvPr>
          <p:cNvSpPr txBox="1">
            <a:spLocks/>
          </p:cNvSpPr>
          <p:nvPr/>
        </p:nvSpPr>
        <p:spPr>
          <a:xfrm>
            <a:off x="20783" y="99988"/>
            <a:ext cx="7193834" cy="653303"/>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Two-Phase Store for Higher ILP</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50" name="Rectangle 49">
            <a:extLst>
              <a:ext uri="{FF2B5EF4-FFF2-40B4-BE49-F238E27FC236}">
                <a16:creationId xmlns:a16="http://schemas.microsoft.com/office/drawing/2014/main" id="{4CE66EE9-8173-0ECE-0366-96B7F0D3DE12}"/>
              </a:ext>
            </a:extLst>
          </p:cNvPr>
          <p:cNvSpPr/>
          <p:nvPr/>
        </p:nvSpPr>
        <p:spPr>
          <a:xfrm>
            <a:off x="736200" y="2061777"/>
            <a:ext cx="2178298" cy="1461498"/>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51" name="Rectangle 50">
            <a:extLst>
              <a:ext uri="{FF2B5EF4-FFF2-40B4-BE49-F238E27FC236}">
                <a16:creationId xmlns:a16="http://schemas.microsoft.com/office/drawing/2014/main" id="{E1138CB3-5483-166F-F662-F06DFF2BD035}"/>
              </a:ext>
            </a:extLst>
          </p:cNvPr>
          <p:cNvSpPr/>
          <p:nvPr/>
        </p:nvSpPr>
        <p:spPr>
          <a:xfrm>
            <a:off x="736200" y="3650475"/>
            <a:ext cx="2178298" cy="966745"/>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p:txBody>
      </p:sp>
      <p:cxnSp>
        <p:nvCxnSpPr>
          <p:cNvPr id="52" name="Straight Connector 51">
            <a:extLst>
              <a:ext uri="{FF2B5EF4-FFF2-40B4-BE49-F238E27FC236}">
                <a16:creationId xmlns:a16="http://schemas.microsoft.com/office/drawing/2014/main" id="{397BB092-46BA-9003-5605-27CD1B6A6D5F}"/>
              </a:ext>
            </a:extLst>
          </p:cNvPr>
          <p:cNvCxnSpPr>
            <a:cxnSpLocks/>
          </p:cNvCxnSpPr>
          <p:nvPr/>
        </p:nvCxnSpPr>
        <p:spPr>
          <a:xfrm>
            <a:off x="617972" y="3585646"/>
            <a:ext cx="2400999"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Footer Placeholder 2">
            <a:extLst>
              <a:ext uri="{FF2B5EF4-FFF2-40B4-BE49-F238E27FC236}">
                <a16:creationId xmlns:a16="http://schemas.microsoft.com/office/drawing/2014/main" id="{729CAF17-3C20-2635-D383-71355780E7CA}"/>
              </a:ext>
            </a:extLst>
          </p:cNvPr>
          <p:cNvSpPr>
            <a:spLocks noGrp="1"/>
          </p:cNvSpPr>
          <p:nvPr>
            <p:ph type="ftr" sz="quarter" idx="3"/>
          </p:nvPr>
        </p:nvSpPr>
        <p:spPr/>
        <p:txBody>
          <a:bodyPr/>
          <a:lstStyle/>
          <a:p>
            <a:r>
              <a:rPr lang="en-US"/>
              <a:t>NVMW 2023</a:t>
            </a:r>
            <a:endParaRPr lang="en-US" dirty="0"/>
          </a:p>
        </p:txBody>
      </p:sp>
      <p:sp>
        <p:nvSpPr>
          <p:cNvPr id="4" name="Slide Number Placeholder 3">
            <a:extLst>
              <a:ext uri="{FF2B5EF4-FFF2-40B4-BE49-F238E27FC236}">
                <a16:creationId xmlns:a16="http://schemas.microsoft.com/office/drawing/2014/main" id="{860169F4-CABA-0CFC-11C2-C24E9D55F3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8"/>
                                        </p:tgtEl>
                                        <p:attrNameLst>
                                          <p:attrName>style.visibility</p:attrName>
                                        </p:attrNameLst>
                                      </p:cBhvr>
                                      <p:to>
                                        <p:strVal val="visible"/>
                                      </p:to>
                                    </p:set>
                                    <p:animEffect transition="in" filter="fade">
                                      <p:cBhvr>
                                        <p:cTn id="7" dur="1000"/>
                                        <p:tgtEl>
                                          <p:spTgt spid="268"/>
                                        </p:tgtEl>
                                      </p:cBhvr>
                                    </p:animEffect>
                                  </p:childTnLst>
                                </p:cTn>
                              </p:par>
                              <p:par>
                                <p:cTn id="8" presetID="10" presetClass="entr" presetSubtype="0" fill="hold" nodeType="withEffect">
                                  <p:stCondLst>
                                    <p:cond delay="0"/>
                                  </p:stCondLst>
                                  <p:childTnLst>
                                    <p:set>
                                      <p:cBhvr>
                                        <p:cTn id="9" dur="1" fill="hold">
                                          <p:stCondLst>
                                            <p:cond delay="0"/>
                                          </p:stCondLst>
                                        </p:cTn>
                                        <p:tgtEl>
                                          <p:spTgt spid="269"/>
                                        </p:tgtEl>
                                        <p:attrNameLst>
                                          <p:attrName>style.visibility</p:attrName>
                                        </p:attrNameLst>
                                      </p:cBhvr>
                                      <p:to>
                                        <p:strVal val="visible"/>
                                      </p:to>
                                    </p:set>
                                    <p:animEffect transition="in" filter="fade">
                                      <p:cBhvr>
                                        <p:cTn id="10" dur="1000"/>
                                        <p:tgtEl>
                                          <p:spTgt spid="269"/>
                                        </p:tgtEl>
                                      </p:cBhvr>
                                    </p:animEffect>
                                  </p:childTnLst>
                                </p:cTn>
                              </p:par>
                              <p:par>
                                <p:cTn id="11" presetID="10" presetClass="entr" presetSubtype="0" fill="hold" nodeType="withEffect">
                                  <p:stCondLst>
                                    <p:cond delay="0"/>
                                  </p:stCondLst>
                                  <p:childTnLst>
                                    <p:set>
                                      <p:cBhvr>
                                        <p:cTn id="12" dur="1" fill="hold">
                                          <p:stCondLst>
                                            <p:cond delay="0"/>
                                          </p:stCondLst>
                                        </p:cTn>
                                        <p:tgtEl>
                                          <p:spTgt spid="270"/>
                                        </p:tgtEl>
                                        <p:attrNameLst>
                                          <p:attrName>style.visibility</p:attrName>
                                        </p:attrNameLst>
                                      </p:cBhvr>
                                      <p:to>
                                        <p:strVal val="visible"/>
                                      </p:to>
                                    </p:set>
                                    <p:animEffect transition="in" filter="fade">
                                      <p:cBhvr>
                                        <p:cTn id="13" dur="1000"/>
                                        <p:tgtEl>
                                          <p:spTgt spid="270"/>
                                        </p:tgtEl>
                                      </p:cBhvr>
                                    </p:animEffect>
                                  </p:childTnLst>
                                </p:cTn>
                              </p:par>
                              <p:par>
                                <p:cTn id="14" presetID="10" presetClass="entr" presetSubtype="0" fill="hold" nodeType="withEffect">
                                  <p:stCondLst>
                                    <p:cond delay="0"/>
                                  </p:stCondLst>
                                  <p:childTnLst>
                                    <p:set>
                                      <p:cBhvr>
                                        <p:cTn id="15" dur="1" fill="hold">
                                          <p:stCondLst>
                                            <p:cond delay="0"/>
                                          </p:stCondLst>
                                        </p:cTn>
                                        <p:tgtEl>
                                          <p:spTgt spid="271"/>
                                        </p:tgtEl>
                                        <p:attrNameLst>
                                          <p:attrName>style.visibility</p:attrName>
                                        </p:attrNameLst>
                                      </p:cBhvr>
                                      <p:to>
                                        <p:strVal val="visible"/>
                                      </p:to>
                                    </p:set>
                                    <p:animEffect transition="in" filter="fade">
                                      <p:cBhvr>
                                        <p:cTn id="16" dur="1000"/>
                                        <p:tgtEl>
                                          <p:spTgt spid="271"/>
                                        </p:tgtEl>
                                      </p:cBhvr>
                                    </p:animEffect>
                                  </p:childTnLst>
                                </p:cTn>
                              </p:par>
                              <p:par>
                                <p:cTn id="17" presetID="1" presetClass="entr" presetSubtype="0" fill="hold" nodeType="withEffect">
                                  <p:stCondLst>
                                    <p:cond delay="0"/>
                                  </p:stCondLst>
                                  <p:childTnLst>
                                    <p:set>
                                      <p:cBhvr>
                                        <p:cTn id="18" dur="1" fill="hold">
                                          <p:stCondLst>
                                            <p:cond delay="0"/>
                                          </p:stCondLst>
                                        </p:cTn>
                                        <p:tgtEl>
                                          <p:spTgt spid="2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3"/>
                                        </p:tgtEl>
                                        <p:attrNameLst>
                                          <p:attrName>style.visibility</p:attrName>
                                        </p:attrNameLst>
                                      </p:cBhvr>
                                      <p:to>
                                        <p:strVal val="visible"/>
                                      </p:to>
                                    </p:set>
                                  </p:childTnLst>
                                </p:cTn>
                              </p:par>
                              <p:par>
                                <p:cTn id="37" presetID="3" presetClass="entr" presetSubtype="1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blinds(horizontal)">
                                      <p:cBhvr>
                                        <p:cTn id="39" dur="500"/>
                                        <p:tgtEl>
                                          <p:spTgt spid="50"/>
                                        </p:tgtEl>
                                      </p:cBhvr>
                                    </p:animEffect>
                                  </p:childTnLst>
                                </p:cTn>
                              </p:par>
                              <p:par>
                                <p:cTn id="40" presetID="3" presetClass="entr" presetSubtype="10" fill="hold" nodeType="with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blinds(horizontal)">
                                      <p:cBhvr>
                                        <p:cTn id="42" dur="500"/>
                                        <p:tgtEl>
                                          <p:spTgt spid="52"/>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blinds(horizontal)">
                                      <p:cBhvr>
                                        <p:cTn id="45" dur="500"/>
                                        <p:tgtEl>
                                          <p:spTgt spid="51"/>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228">
                                            <p:bg/>
                                          </p:spTgt>
                                        </p:tgtEl>
                                        <p:attrNameLst>
                                          <p:attrName>style.visibility</p:attrName>
                                        </p:attrNameLst>
                                      </p:cBhvr>
                                      <p:to>
                                        <p:strVal val="visible"/>
                                      </p:to>
                                    </p:set>
                                    <p:anim calcmode="lin" valueType="num">
                                      <p:cBhvr additive="base">
                                        <p:cTn id="50" dur="500" fill="hold"/>
                                        <p:tgtEl>
                                          <p:spTgt spid="228">
                                            <p:bg/>
                                          </p:spTgt>
                                        </p:tgtEl>
                                        <p:attrNameLst>
                                          <p:attrName>ppt_x</p:attrName>
                                        </p:attrNameLst>
                                      </p:cBhvr>
                                      <p:tavLst>
                                        <p:tav tm="0">
                                          <p:val>
                                            <p:strVal val="0-#ppt_w/2"/>
                                          </p:val>
                                        </p:tav>
                                        <p:tav tm="100000">
                                          <p:val>
                                            <p:strVal val="#ppt_x"/>
                                          </p:val>
                                        </p:tav>
                                      </p:tavLst>
                                    </p:anim>
                                    <p:anim calcmode="lin" valueType="num">
                                      <p:cBhvr additive="base">
                                        <p:cTn id="51" dur="500" fill="hold"/>
                                        <p:tgtEl>
                                          <p:spTgt spid="228">
                                            <p:bg/>
                                          </p:spTgt>
                                        </p:tgtEl>
                                        <p:attrNameLst>
                                          <p:attrName>ppt_y</p:attrName>
                                        </p:attrNameLst>
                                      </p:cBhvr>
                                      <p:tavLst>
                                        <p:tav tm="0">
                                          <p:val>
                                            <p:strVal val="#ppt_y"/>
                                          </p:val>
                                        </p:tav>
                                        <p:tav tm="100000">
                                          <p:val>
                                            <p:strVal val="#ppt_y"/>
                                          </p:val>
                                        </p:tav>
                                      </p:tavLst>
                                    </p:anim>
                                  </p:childTnLst>
                                </p:cTn>
                              </p:par>
                              <p:par>
                                <p:cTn id="52" presetID="2" presetClass="entr" presetSubtype="8" fill="hold" grpId="0" nodeType="withEffect">
                                  <p:stCondLst>
                                    <p:cond delay="0"/>
                                  </p:stCondLst>
                                  <p:childTnLst>
                                    <p:set>
                                      <p:cBhvr>
                                        <p:cTn id="53" dur="1" fill="hold">
                                          <p:stCondLst>
                                            <p:cond delay="0"/>
                                          </p:stCondLst>
                                        </p:cTn>
                                        <p:tgtEl>
                                          <p:spTgt spid="228">
                                            <p:txEl>
                                              <p:pRg st="0" end="0"/>
                                            </p:txEl>
                                          </p:spTgt>
                                        </p:tgtEl>
                                        <p:attrNameLst>
                                          <p:attrName>style.visibility</p:attrName>
                                        </p:attrNameLst>
                                      </p:cBhvr>
                                      <p:to>
                                        <p:strVal val="visible"/>
                                      </p:to>
                                    </p:set>
                                    <p:anim calcmode="lin" valueType="num">
                                      <p:cBhvr additive="base">
                                        <p:cTn id="54" dur="500" fill="hold"/>
                                        <p:tgtEl>
                                          <p:spTgt spid="228">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22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237"/>
                                        </p:tgtEl>
                                        <p:attrNameLst>
                                          <p:attrName>style.visibility</p:attrName>
                                        </p:attrNameLst>
                                      </p:cBhvr>
                                      <p:to>
                                        <p:strVal val="visible"/>
                                      </p:to>
                                    </p:set>
                                    <p:animEffect transition="in" filter="fade">
                                      <p:cBhvr>
                                        <p:cTn id="60" dur="1000"/>
                                        <p:tgtEl>
                                          <p:spTgt spid="237"/>
                                        </p:tgtEl>
                                      </p:cBhvr>
                                    </p:animEffect>
                                  </p:childTnLst>
                                </p:cTn>
                              </p:par>
                              <p:par>
                                <p:cTn id="61" presetID="10" presetClass="entr" presetSubtype="0" fill="hold" nodeType="withEffect">
                                  <p:stCondLst>
                                    <p:cond delay="0"/>
                                  </p:stCondLst>
                                  <p:childTnLst>
                                    <p:set>
                                      <p:cBhvr>
                                        <p:cTn id="62" dur="1" fill="hold">
                                          <p:stCondLst>
                                            <p:cond delay="0"/>
                                          </p:stCondLst>
                                        </p:cTn>
                                        <p:tgtEl>
                                          <p:spTgt spid="238"/>
                                        </p:tgtEl>
                                        <p:attrNameLst>
                                          <p:attrName>style.visibility</p:attrName>
                                        </p:attrNameLst>
                                      </p:cBhvr>
                                      <p:to>
                                        <p:strVal val="visible"/>
                                      </p:to>
                                    </p:set>
                                    <p:animEffect transition="in" filter="fade">
                                      <p:cBhvr>
                                        <p:cTn id="63" dur="1000"/>
                                        <p:tgtEl>
                                          <p:spTgt spid="238"/>
                                        </p:tgtEl>
                                      </p:cBhvr>
                                    </p:animEffect>
                                  </p:childTnLst>
                                </p:cTn>
                              </p:par>
                              <p:par>
                                <p:cTn id="64" presetID="10" presetClass="entr" presetSubtype="0" fill="hold" nodeType="withEffect">
                                  <p:stCondLst>
                                    <p:cond delay="0"/>
                                  </p:stCondLst>
                                  <p:childTnLst>
                                    <p:set>
                                      <p:cBhvr>
                                        <p:cTn id="65" dur="1" fill="hold">
                                          <p:stCondLst>
                                            <p:cond delay="0"/>
                                          </p:stCondLst>
                                        </p:cTn>
                                        <p:tgtEl>
                                          <p:spTgt spid="239"/>
                                        </p:tgtEl>
                                        <p:attrNameLst>
                                          <p:attrName>style.visibility</p:attrName>
                                        </p:attrNameLst>
                                      </p:cBhvr>
                                      <p:to>
                                        <p:strVal val="visible"/>
                                      </p:to>
                                    </p:set>
                                    <p:animEffect transition="in" filter="fade">
                                      <p:cBhvr>
                                        <p:cTn id="66" dur="1000"/>
                                        <p:tgtEl>
                                          <p:spTgt spid="239"/>
                                        </p:tgtEl>
                                      </p:cBhvr>
                                    </p:animEffect>
                                  </p:childTnLst>
                                </p:cTn>
                              </p:par>
                              <p:par>
                                <p:cTn id="67" presetID="10" presetClass="entr" presetSubtype="0" fill="hold" nodeType="withEffect">
                                  <p:stCondLst>
                                    <p:cond delay="0"/>
                                  </p:stCondLst>
                                  <p:childTnLst>
                                    <p:set>
                                      <p:cBhvr>
                                        <p:cTn id="68" dur="1" fill="hold">
                                          <p:stCondLst>
                                            <p:cond delay="0"/>
                                          </p:stCondLst>
                                        </p:cTn>
                                        <p:tgtEl>
                                          <p:spTgt spid="240"/>
                                        </p:tgtEl>
                                        <p:attrNameLst>
                                          <p:attrName>style.visibility</p:attrName>
                                        </p:attrNameLst>
                                      </p:cBhvr>
                                      <p:to>
                                        <p:strVal val="visible"/>
                                      </p:to>
                                    </p:set>
                                    <p:animEffect transition="in" filter="fade">
                                      <p:cBhvr>
                                        <p:cTn id="69" dur="1000"/>
                                        <p:tgtEl>
                                          <p:spTgt spid="240"/>
                                        </p:tgtEl>
                                      </p:cBhvr>
                                    </p:animEffect>
                                  </p:childTnLst>
                                </p:cTn>
                              </p:par>
                              <p:par>
                                <p:cTn id="70" presetID="10" presetClass="entr" presetSubtype="0" fill="hold" nodeType="withEffect">
                                  <p:stCondLst>
                                    <p:cond delay="0"/>
                                  </p:stCondLst>
                                  <p:childTnLst>
                                    <p:set>
                                      <p:cBhvr>
                                        <p:cTn id="71" dur="1" fill="hold">
                                          <p:stCondLst>
                                            <p:cond delay="0"/>
                                          </p:stCondLst>
                                        </p:cTn>
                                        <p:tgtEl>
                                          <p:spTgt spid="242"/>
                                        </p:tgtEl>
                                        <p:attrNameLst>
                                          <p:attrName>style.visibility</p:attrName>
                                        </p:attrNameLst>
                                      </p:cBhvr>
                                      <p:to>
                                        <p:strVal val="visible"/>
                                      </p:to>
                                    </p:set>
                                    <p:animEffect transition="in" filter="fade">
                                      <p:cBhvr>
                                        <p:cTn id="72" dur="1000"/>
                                        <p:tgtEl>
                                          <p:spTgt spid="242"/>
                                        </p:tgtEl>
                                      </p:cBhvr>
                                    </p:animEffect>
                                  </p:childTnLst>
                                </p:cTn>
                              </p:par>
                              <p:par>
                                <p:cTn id="73" presetID="10" presetClass="entr" presetSubtype="0" fill="hold" nodeType="withEffect">
                                  <p:stCondLst>
                                    <p:cond delay="0"/>
                                  </p:stCondLst>
                                  <p:childTnLst>
                                    <p:set>
                                      <p:cBhvr>
                                        <p:cTn id="74" dur="1" fill="hold">
                                          <p:stCondLst>
                                            <p:cond delay="0"/>
                                          </p:stCondLst>
                                        </p:cTn>
                                        <p:tgtEl>
                                          <p:spTgt spid="243"/>
                                        </p:tgtEl>
                                        <p:attrNameLst>
                                          <p:attrName>style.visibility</p:attrName>
                                        </p:attrNameLst>
                                      </p:cBhvr>
                                      <p:to>
                                        <p:strVal val="visible"/>
                                      </p:to>
                                    </p:set>
                                    <p:animEffect transition="in" filter="fade">
                                      <p:cBhvr>
                                        <p:cTn id="75" dur="1000"/>
                                        <p:tgtEl>
                                          <p:spTgt spid="243"/>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241"/>
                                        </p:tgtEl>
                                        <p:attrNameLst>
                                          <p:attrName>style.visibility</p:attrName>
                                        </p:attrNameLst>
                                      </p:cBhvr>
                                      <p:to>
                                        <p:strVal val="visible"/>
                                      </p:to>
                                    </p:set>
                                    <p:animEffect transition="in" filter="fade">
                                      <p:cBhvr>
                                        <p:cTn id="80" dur="1000"/>
                                        <p:tgtEl>
                                          <p:spTgt spid="241"/>
                                        </p:tgtEl>
                                      </p:cBhvr>
                                    </p:animEffect>
                                  </p:childTnLst>
                                </p:cTn>
                              </p:par>
                              <p:par>
                                <p:cTn id="81" presetID="10" presetClass="entr" presetSubtype="0" fill="hold" nodeType="withEffect">
                                  <p:stCondLst>
                                    <p:cond delay="0"/>
                                  </p:stCondLst>
                                  <p:childTnLst>
                                    <p:set>
                                      <p:cBhvr>
                                        <p:cTn id="82" dur="1" fill="hold">
                                          <p:stCondLst>
                                            <p:cond delay="0"/>
                                          </p:stCondLst>
                                        </p:cTn>
                                        <p:tgtEl>
                                          <p:spTgt spid="244"/>
                                        </p:tgtEl>
                                        <p:attrNameLst>
                                          <p:attrName>style.visibility</p:attrName>
                                        </p:attrNameLst>
                                      </p:cBhvr>
                                      <p:to>
                                        <p:strVal val="visible"/>
                                      </p:to>
                                    </p:set>
                                    <p:animEffect transition="in" filter="fade">
                                      <p:cBhvr>
                                        <p:cTn id="83" dur="1000"/>
                                        <p:tgtEl>
                                          <p:spTgt spid="244"/>
                                        </p:tgtEl>
                                      </p:cBhvr>
                                    </p:animEffect>
                                  </p:childTnLst>
                                </p:cTn>
                              </p:par>
                              <p:par>
                                <p:cTn id="84" presetID="10" presetClass="entr" presetSubtype="0" fill="hold" nodeType="withEffect">
                                  <p:stCondLst>
                                    <p:cond delay="0"/>
                                  </p:stCondLst>
                                  <p:childTnLst>
                                    <p:set>
                                      <p:cBhvr>
                                        <p:cTn id="85" dur="1" fill="hold">
                                          <p:stCondLst>
                                            <p:cond delay="0"/>
                                          </p:stCondLst>
                                        </p:cTn>
                                        <p:tgtEl>
                                          <p:spTgt spid="245"/>
                                        </p:tgtEl>
                                        <p:attrNameLst>
                                          <p:attrName>style.visibility</p:attrName>
                                        </p:attrNameLst>
                                      </p:cBhvr>
                                      <p:to>
                                        <p:strVal val="visible"/>
                                      </p:to>
                                    </p:set>
                                    <p:animEffect transition="in" filter="fade">
                                      <p:cBhvr>
                                        <p:cTn id="86" dur="1000"/>
                                        <p:tgtEl>
                                          <p:spTgt spid="245"/>
                                        </p:tgtEl>
                                      </p:cBhvr>
                                    </p:animEffect>
                                  </p:childTnLst>
                                </p:cTn>
                              </p:par>
                              <p:par>
                                <p:cTn id="87" presetID="10" presetClass="entr" presetSubtype="0" fill="hold" nodeType="withEffect">
                                  <p:stCondLst>
                                    <p:cond delay="0"/>
                                  </p:stCondLst>
                                  <p:childTnLst>
                                    <p:set>
                                      <p:cBhvr>
                                        <p:cTn id="88" dur="1" fill="hold">
                                          <p:stCondLst>
                                            <p:cond delay="0"/>
                                          </p:stCondLst>
                                        </p:cTn>
                                        <p:tgtEl>
                                          <p:spTgt spid="246"/>
                                        </p:tgtEl>
                                        <p:attrNameLst>
                                          <p:attrName>style.visibility</p:attrName>
                                        </p:attrNameLst>
                                      </p:cBhvr>
                                      <p:to>
                                        <p:strVal val="visible"/>
                                      </p:to>
                                    </p:set>
                                    <p:animEffect transition="in" filter="fade">
                                      <p:cBhvr>
                                        <p:cTn id="89" dur="1000"/>
                                        <p:tgtEl>
                                          <p:spTgt spid="246"/>
                                        </p:tgtEl>
                                      </p:cBhvr>
                                    </p:animEffect>
                                  </p:childTnLst>
                                </p:cTn>
                              </p:par>
                              <p:par>
                                <p:cTn id="90" presetID="10" presetClass="entr" presetSubtype="0" fill="hold" nodeType="withEffect">
                                  <p:stCondLst>
                                    <p:cond delay="0"/>
                                  </p:stCondLst>
                                  <p:childTnLst>
                                    <p:set>
                                      <p:cBhvr>
                                        <p:cTn id="91" dur="1" fill="hold">
                                          <p:stCondLst>
                                            <p:cond delay="0"/>
                                          </p:stCondLst>
                                        </p:cTn>
                                        <p:tgtEl>
                                          <p:spTgt spid="247"/>
                                        </p:tgtEl>
                                        <p:attrNameLst>
                                          <p:attrName>style.visibility</p:attrName>
                                        </p:attrNameLst>
                                      </p:cBhvr>
                                      <p:to>
                                        <p:strVal val="visible"/>
                                      </p:to>
                                    </p:set>
                                    <p:animEffect transition="in" filter="fade">
                                      <p:cBhvr>
                                        <p:cTn id="92" dur="1000"/>
                                        <p:tgtEl>
                                          <p:spTgt spid="247"/>
                                        </p:tgtEl>
                                      </p:cBhvr>
                                    </p:animEffect>
                                  </p:childTnLst>
                                </p:cTn>
                              </p:par>
                              <p:par>
                                <p:cTn id="93" presetID="10" presetClass="entr" presetSubtype="0" fill="hold" nodeType="withEffect">
                                  <p:stCondLst>
                                    <p:cond delay="0"/>
                                  </p:stCondLst>
                                  <p:childTnLst>
                                    <p:set>
                                      <p:cBhvr>
                                        <p:cTn id="94" dur="1" fill="hold">
                                          <p:stCondLst>
                                            <p:cond delay="0"/>
                                          </p:stCondLst>
                                        </p:cTn>
                                        <p:tgtEl>
                                          <p:spTgt spid="248"/>
                                        </p:tgtEl>
                                        <p:attrNameLst>
                                          <p:attrName>style.visibility</p:attrName>
                                        </p:attrNameLst>
                                      </p:cBhvr>
                                      <p:to>
                                        <p:strVal val="visible"/>
                                      </p:to>
                                    </p:set>
                                    <p:animEffect transition="in" filter="fade">
                                      <p:cBhvr>
                                        <p:cTn id="95" dur="1000"/>
                                        <p:tgtEl>
                                          <p:spTgt spid="248"/>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249"/>
                                        </p:tgtEl>
                                        <p:attrNameLst>
                                          <p:attrName>style.visibility</p:attrName>
                                        </p:attrNameLst>
                                      </p:cBhvr>
                                      <p:to>
                                        <p:strVal val="visible"/>
                                      </p:to>
                                    </p:set>
                                    <p:animEffect transition="in" filter="fade">
                                      <p:cBhvr>
                                        <p:cTn id="100" dur="1000"/>
                                        <p:tgtEl>
                                          <p:spTgt spid="249"/>
                                        </p:tgtEl>
                                      </p:cBhvr>
                                    </p:animEffect>
                                  </p:childTnLst>
                                </p:cTn>
                              </p:par>
                              <p:par>
                                <p:cTn id="101" presetID="10" presetClass="entr" presetSubtype="0" fill="hold" nodeType="withEffect">
                                  <p:stCondLst>
                                    <p:cond delay="0"/>
                                  </p:stCondLst>
                                  <p:childTnLst>
                                    <p:set>
                                      <p:cBhvr>
                                        <p:cTn id="102" dur="1" fill="hold">
                                          <p:stCondLst>
                                            <p:cond delay="0"/>
                                          </p:stCondLst>
                                        </p:cTn>
                                        <p:tgtEl>
                                          <p:spTgt spid="250"/>
                                        </p:tgtEl>
                                        <p:attrNameLst>
                                          <p:attrName>style.visibility</p:attrName>
                                        </p:attrNameLst>
                                      </p:cBhvr>
                                      <p:to>
                                        <p:strVal val="visible"/>
                                      </p:to>
                                    </p:set>
                                    <p:animEffect transition="in" filter="fade">
                                      <p:cBhvr>
                                        <p:cTn id="103" dur="1000"/>
                                        <p:tgtEl>
                                          <p:spTgt spid="250"/>
                                        </p:tgtEl>
                                      </p:cBhvr>
                                    </p:animEffect>
                                  </p:childTnLst>
                                </p:cTn>
                              </p:par>
                              <p:par>
                                <p:cTn id="104" presetID="10" presetClass="entr" presetSubtype="0" fill="hold" nodeType="withEffect">
                                  <p:stCondLst>
                                    <p:cond delay="0"/>
                                  </p:stCondLst>
                                  <p:childTnLst>
                                    <p:set>
                                      <p:cBhvr>
                                        <p:cTn id="105" dur="1" fill="hold">
                                          <p:stCondLst>
                                            <p:cond delay="0"/>
                                          </p:stCondLst>
                                        </p:cTn>
                                        <p:tgtEl>
                                          <p:spTgt spid="252"/>
                                        </p:tgtEl>
                                        <p:attrNameLst>
                                          <p:attrName>style.visibility</p:attrName>
                                        </p:attrNameLst>
                                      </p:cBhvr>
                                      <p:to>
                                        <p:strVal val="visible"/>
                                      </p:to>
                                    </p:set>
                                    <p:animEffect transition="in" filter="fade">
                                      <p:cBhvr>
                                        <p:cTn id="106" dur="1000"/>
                                        <p:tgtEl>
                                          <p:spTgt spid="252"/>
                                        </p:tgtEl>
                                      </p:cBhvr>
                                    </p:animEffect>
                                  </p:childTnLst>
                                </p:cTn>
                              </p:par>
                              <p:par>
                                <p:cTn id="107" presetID="10" presetClass="entr" presetSubtype="0" fill="hold" nodeType="withEffect">
                                  <p:stCondLst>
                                    <p:cond delay="0"/>
                                  </p:stCondLst>
                                  <p:childTnLst>
                                    <p:set>
                                      <p:cBhvr>
                                        <p:cTn id="108" dur="1" fill="hold">
                                          <p:stCondLst>
                                            <p:cond delay="0"/>
                                          </p:stCondLst>
                                        </p:cTn>
                                        <p:tgtEl>
                                          <p:spTgt spid="251"/>
                                        </p:tgtEl>
                                        <p:attrNameLst>
                                          <p:attrName>style.visibility</p:attrName>
                                        </p:attrNameLst>
                                      </p:cBhvr>
                                      <p:to>
                                        <p:strVal val="visible"/>
                                      </p:to>
                                    </p:set>
                                    <p:animEffect transition="in" filter="fade">
                                      <p:cBhvr>
                                        <p:cTn id="109" dur="1000"/>
                                        <p:tgtEl>
                                          <p:spTgt spid="251"/>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nodeType="clickEffect">
                                  <p:stCondLst>
                                    <p:cond delay="0"/>
                                  </p:stCondLst>
                                  <p:childTnLst>
                                    <p:set>
                                      <p:cBhvr>
                                        <p:cTn id="113" dur="1" fill="hold">
                                          <p:stCondLst>
                                            <p:cond delay="0"/>
                                          </p:stCondLst>
                                        </p:cTn>
                                        <p:tgtEl>
                                          <p:spTgt spid="253"/>
                                        </p:tgtEl>
                                        <p:attrNameLst>
                                          <p:attrName>style.visibility</p:attrName>
                                        </p:attrNameLst>
                                      </p:cBhvr>
                                      <p:to>
                                        <p:strVal val="visible"/>
                                      </p:to>
                                    </p:set>
                                    <p:animEffect transition="in" filter="fade">
                                      <p:cBhvr>
                                        <p:cTn id="114" dur="1000"/>
                                        <p:tgtEl>
                                          <p:spTgt spid="253"/>
                                        </p:tgtEl>
                                      </p:cBhvr>
                                    </p:animEffect>
                                  </p:childTnLst>
                                </p:cTn>
                              </p:par>
                              <p:par>
                                <p:cTn id="115" presetID="10" presetClass="entr" presetSubtype="0" fill="hold" nodeType="withEffect">
                                  <p:stCondLst>
                                    <p:cond delay="0"/>
                                  </p:stCondLst>
                                  <p:childTnLst>
                                    <p:set>
                                      <p:cBhvr>
                                        <p:cTn id="116" dur="1" fill="hold">
                                          <p:stCondLst>
                                            <p:cond delay="0"/>
                                          </p:stCondLst>
                                        </p:cTn>
                                        <p:tgtEl>
                                          <p:spTgt spid="254"/>
                                        </p:tgtEl>
                                        <p:attrNameLst>
                                          <p:attrName>style.visibility</p:attrName>
                                        </p:attrNameLst>
                                      </p:cBhvr>
                                      <p:to>
                                        <p:strVal val="visible"/>
                                      </p:to>
                                    </p:set>
                                    <p:animEffect transition="in" filter="fade">
                                      <p:cBhvr>
                                        <p:cTn id="117" dur="1000"/>
                                        <p:tgtEl>
                                          <p:spTgt spid="254"/>
                                        </p:tgtEl>
                                      </p:cBhvr>
                                    </p:animEffect>
                                  </p:childTnLst>
                                </p:cTn>
                              </p:par>
                              <p:par>
                                <p:cTn id="118" presetID="10" presetClass="entr" presetSubtype="0" fill="hold" nodeType="withEffect">
                                  <p:stCondLst>
                                    <p:cond delay="0"/>
                                  </p:stCondLst>
                                  <p:childTnLst>
                                    <p:set>
                                      <p:cBhvr>
                                        <p:cTn id="119" dur="1" fill="hold">
                                          <p:stCondLst>
                                            <p:cond delay="0"/>
                                          </p:stCondLst>
                                        </p:cTn>
                                        <p:tgtEl>
                                          <p:spTgt spid="256"/>
                                        </p:tgtEl>
                                        <p:attrNameLst>
                                          <p:attrName>style.visibility</p:attrName>
                                        </p:attrNameLst>
                                      </p:cBhvr>
                                      <p:to>
                                        <p:strVal val="visible"/>
                                      </p:to>
                                    </p:set>
                                    <p:animEffect transition="in" filter="fade">
                                      <p:cBhvr>
                                        <p:cTn id="120" dur="1000"/>
                                        <p:tgtEl>
                                          <p:spTgt spid="256"/>
                                        </p:tgtEl>
                                      </p:cBhvr>
                                    </p:animEffect>
                                  </p:childTnLst>
                                </p:cTn>
                              </p:par>
                              <p:par>
                                <p:cTn id="121" presetID="10" presetClass="entr" presetSubtype="0" fill="hold" nodeType="withEffect">
                                  <p:stCondLst>
                                    <p:cond delay="0"/>
                                  </p:stCondLst>
                                  <p:childTnLst>
                                    <p:set>
                                      <p:cBhvr>
                                        <p:cTn id="122" dur="1" fill="hold">
                                          <p:stCondLst>
                                            <p:cond delay="0"/>
                                          </p:stCondLst>
                                        </p:cTn>
                                        <p:tgtEl>
                                          <p:spTgt spid="257"/>
                                        </p:tgtEl>
                                        <p:attrNameLst>
                                          <p:attrName>style.visibility</p:attrName>
                                        </p:attrNameLst>
                                      </p:cBhvr>
                                      <p:to>
                                        <p:strVal val="visible"/>
                                      </p:to>
                                    </p:set>
                                    <p:animEffect transition="in" filter="fade">
                                      <p:cBhvr>
                                        <p:cTn id="123" dur="1000"/>
                                        <p:tgtEl>
                                          <p:spTgt spid="257"/>
                                        </p:tgtEl>
                                      </p:cBhvr>
                                    </p:animEffect>
                                  </p:childTnLst>
                                </p:cTn>
                              </p:par>
                              <p:par>
                                <p:cTn id="124" presetID="10" presetClass="entr" presetSubtype="0" fill="hold" nodeType="withEffect">
                                  <p:stCondLst>
                                    <p:cond delay="0"/>
                                  </p:stCondLst>
                                  <p:childTnLst>
                                    <p:set>
                                      <p:cBhvr>
                                        <p:cTn id="125" dur="1" fill="hold">
                                          <p:stCondLst>
                                            <p:cond delay="0"/>
                                          </p:stCondLst>
                                        </p:cTn>
                                        <p:tgtEl>
                                          <p:spTgt spid="258"/>
                                        </p:tgtEl>
                                        <p:attrNameLst>
                                          <p:attrName>style.visibility</p:attrName>
                                        </p:attrNameLst>
                                      </p:cBhvr>
                                      <p:to>
                                        <p:strVal val="visible"/>
                                      </p:to>
                                    </p:set>
                                    <p:animEffect transition="in" filter="fade">
                                      <p:cBhvr>
                                        <p:cTn id="126" dur="1000"/>
                                        <p:tgtEl>
                                          <p:spTgt spid="258"/>
                                        </p:tgtEl>
                                      </p:cBhvr>
                                    </p:animEffect>
                                  </p:childTnLst>
                                </p:cTn>
                              </p:par>
                              <p:par>
                                <p:cTn id="127" presetID="10" presetClass="entr" presetSubtype="0" fill="hold" nodeType="withEffect">
                                  <p:stCondLst>
                                    <p:cond delay="0"/>
                                  </p:stCondLst>
                                  <p:childTnLst>
                                    <p:set>
                                      <p:cBhvr>
                                        <p:cTn id="128" dur="1" fill="hold">
                                          <p:stCondLst>
                                            <p:cond delay="0"/>
                                          </p:stCondLst>
                                        </p:cTn>
                                        <p:tgtEl>
                                          <p:spTgt spid="259"/>
                                        </p:tgtEl>
                                        <p:attrNameLst>
                                          <p:attrName>style.visibility</p:attrName>
                                        </p:attrNameLst>
                                      </p:cBhvr>
                                      <p:to>
                                        <p:strVal val="visible"/>
                                      </p:to>
                                    </p:set>
                                    <p:animEffect transition="in" filter="fade">
                                      <p:cBhvr>
                                        <p:cTn id="129" dur="1000"/>
                                        <p:tgtEl>
                                          <p:spTgt spid="259"/>
                                        </p:tgtEl>
                                      </p:cBhvr>
                                    </p:animEffect>
                                  </p:childTnLst>
                                </p:cTn>
                              </p:par>
                              <p:par>
                                <p:cTn id="130" presetID="10" presetClass="entr" presetSubtype="0" fill="hold" nodeType="withEffect">
                                  <p:stCondLst>
                                    <p:cond delay="0"/>
                                  </p:stCondLst>
                                  <p:childTnLst>
                                    <p:set>
                                      <p:cBhvr>
                                        <p:cTn id="131" dur="1" fill="hold">
                                          <p:stCondLst>
                                            <p:cond delay="0"/>
                                          </p:stCondLst>
                                        </p:cTn>
                                        <p:tgtEl>
                                          <p:spTgt spid="260"/>
                                        </p:tgtEl>
                                        <p:attrNameLst>
                                          <p:attrName>style.visibility</p:attrName>
                                        </p:attrNameLst>
                                      </p:cBhvr>
                                      <p:to>
                                        <p:strVal val="visible"/>
                                      </p:to>
                                    </p:set>
                                    <p:animEffect transition="in" filter="fade">
                                      <p:cBhvr>
                                        <p:cTn id="132" dur="1000"/>
                                        <p:tgtEl>
                                          <p:spTgt spid="260"/>
                                        </p:tgtEl>
                                      </p:cBhvr>
                                    </p:animEffect>
                                  </p:childTnLst>
                                </p:cTn>
                              </p:par>
                              <p:par>
                                <p:cTn id="133" presetID="10" presetClass="entr" presetSubtype="0" fill="hold" nodeType="withEffect">
                                  <p:stCondLst>
                                    <p:cond delay="0"/>
                                  </p:stCondLst>
                                  <p:childTnLst>
                                    <p:set>
                                      <p:cBhvr>
                                        <p:cTn id="134" dur="1" fill="hold">
                                          <p:stCondLst>
                                            <p:cond delay="0"/>
                                          </p:stCondLst>
                                        </p:cTn>
                                        <p:tgtEl>
                                          <p:spTgt spid="255"/>
                                        </p:tgtEl>
                                        <p:attrNameLst>
                                          <p:attrName>style.visibility</p:attrName>
                                        </p:attrNameLst>
                                      </p:cBhvr>
                                      <p:to>
                                        <p:strVal val="visible"/>
                                      </p:to>
                                    </p:set>
                                    <p:animEffect transition="in" filter="fade">
                                      <p:cBhvr>
                                        <p:cTn id="135" dur="1000"/>
                                        <p:tgtEl>
                                          <p:spTgt spid="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 grpId="0" build="p" animBg="1"/>
      <p:bldP spid="234" grpId="0"/>
      <p:bldP spid="235" grpId="0"/>
      <p:bldP spid="236" grpId="0"/>
      <p:bldP spid="261" grpId="0"/>
      <p:bldP spid="262" grpId="0"/>
      <p:bldP spid="263" grpId="0" animBg="1"/>
      <p:bldP spid="264" grpId="0" animBg="1"/>
      <p:bldP spid="50" grpId="0" animBg="1"/>
      <p:bldP spid="5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85" name="Oval 84">
            <a:extLst>
              <a:ext uri="{FF2B5EF4-FFF2-40B4-BE49-F238E27FC236}">
                <a16:creationId xmlns:a16="http://schemas.microsoft.com/office/drawing/2014/main" id="{74144F02-5069-327B-EC6F-43C63323AF94}"/>
              </a:ext>
            </a:extLst>
          </p:cNvPr>
          <p:cNvSpPr/>
          <p:nvPr/>
        </p:nvSpPr>
        <p:spPr>
          <a:xfrm>
            <a:off x="6053516" y="3679378"/>
            <a:ext cx="57006" cy="933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5" name="Google Shape;265;p22"/>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48" name="标题 1">
            <a:extLst>
              <a:ext uri="{FF2B5EF4-FFF2-40B4-BE49-F238E27FC236}">
                <a16:creationId xmlns:a16="http://schemas.microsoft.com/office/drawing/2014/main" id="{228E207F-8846-0A19-90A8-A74185483AB0}"/>
              </a:ext>
            </a:extLst>
          </p:cNvPr>
          <p:cNvSpPr txBox="1">
            <a:spLocks/>
          </p:cNvSpPr>
          <p:nvPr/>
        </p:nvSpPr>
        <p:spPr>
          <a:xfrm>
            <a:off x="20782" y="99988"/>
            <a:ext cx="7698786" cy="1142801"/>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mj-ea"/>
                <a:cs typeface="Tahoma" panose="020B0604030504040204" pitchFamily="34" charset="0"/>
              </a:rPr>
              <a:t>Partial Region Persistence Due to Unordered Regular and Persist Path</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3" name="Footer Placeholder 2">
            <a:extLst>
              <a:ext uri="{FF2B5EF4-FFF2-40B4-BE49-F238E27FC236}">
                <a16:creationId xmlns:a16="http://schemas.microsoft.com/office/drawing/2014/main" id="{729CAF17-3C20-2635-D383-71355780E7CA}"/>
              </a:ext>
            </a:extLst>
          </p:cNvPr>
          <p:cNvSpPr>
            <a:spLocks noGrp="1"/>
          </p:cNvSpPr>
          <p:nvPr>
            <p:ph type="ftr" sz="quarter" idx="3"/>
          </p:nvPr>
        </p:nvSpPr>
        <p:spPr/>
        <p:txBody>
          <a:bodyPr/>
          <a:lstStyle/>
          <a:p>
            <a:r>
              <a:rPr lang="en-US"/>
              <a:t>NVMW 2023</a:t>
            </a:r>
            <a:endParaRPr lang="en-US" dirty="0"/>
          </a:p>
        </p:txBody>
      </p:sp>
      <p:sp>
        <p:nvSpPr>
          <p:cNvPr id="4" name="Slide Number Placeholder 3">
            <a:extLst>
              <a:ext uri="{FF2B5EF4-FFF2-40B4-BE49-F238E27FC236}">
                <a16:creationId xmlns:a16="http://schemas.microsoft.com/office/drawing/2014/main" id="{860169F4-CABA-0CFC-11C2-C24E9D55F3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sp>
        <p:nvSpPr>
          <p:cNvPr id="23" name="Rectangle 22">
            <a:extLst>
              <a:ext uri="{FF2B5EF4-FFF2-40B4-BE49-F238E27FC236}">
                <a16:creationId xmlns:a16="http://schemas.microsoft.com/office/drawing/2014/main" id="{65A2481D-6088-E85A-6977-034AA3262483}"/>
              </a:ext>
            </a:extLst>
          </p:cNvPr>
          <p:cNvSpPr/>
          <p:nvPr/>
        </p:nvSpPr>
        <p:spPr>
          <a:xfrm>
            <a:off x="1186847" y="1717906"/>
            <a:ext cx="2178298" cy="1461498"/>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25" name="Google Shape;149;p18">
            <a:extLst>
              <a:ext uri="{FF2B5EF4-FFF2-40B4-BE49-F238E27FC236}">
                <a16:creationId xmlns:a16="http://schemas.microsoft.com/office/drawing/2014/main" id="{3A53BCCF-55E9-FA91-F426-9116B2AB5598}"/>
              </a:ext>
            </a:extLst>
          </p:cNvPr>
          <p:cNvSpPr/>
          <p:nvPr/>
        </p:nvSpPr>
        <p:spPr>
          <a:xfrm>
            <a:off x="4654632" y="1725472"/>
            <a:ext cx="1083723" cy="591953"/>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6" name="Google Shape;150;p18">
            <a:extLst>
              <a:ext uri="{FF2B5EF4-FFF2-40B4-BE49-F238E27FC236}">
                <a16:creationId xmlns:a16="http://schemas.microsoft.com/office/drawing/2014/main" id="{6DE8D2F4-267F-BF76-2E3E-775BFB72B985}"/>
              </a:ext>
            </a:extLst>
          </p:cNvPr>
          <p:cNvSpPr/>
          <p:nvPr/>
        </p:nvSpPr>
        <p:spPr>
          <a:xfrm>
            <a:off x="4360722" y="2520460"/>
            <a:ext cx="1682496"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DRAM Cache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7" name="Google Shape;151;p18">
            <a:extLst>
              <a:ext uri="{FF2B5EF4-FFF2-40B4-BE49-F238E27FC236}">
                <a16:creationId xmlns:a16="http://schemas.microsoft.com/office/drawing/2014/main" id="{D908A855-DB4A-2286-5B67-DF630225CACF}"/>
              </a:ext>
            </a:extLst>
          </p:cNvPr>
          <p:cNvSpPr/>
          <p:nvPr/>
        </p:nvSpPr>
        <p:spPr>
          <a:xfrm>
            <a:off x="4360722" y="3664451"/>
            <a:ext cx="3071110" cy="670985"/>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chemeClr val="bg1"/>
                </a:solidFill>
                <a:latin typeface="Tahoma" panose="020B0604030504040204" pitchFamily="34" charset="0"/>
                <a:ea typeface="Tahoma" panose="020B0604030504040204" pitchFamily="34" charset="0"/>
                <a:cs typeface="Tahoma" panose="020B0604030504040204" pitchFamily="34" charset="0"/>
              </a:rPr>
              <a:t>NVM as Main Memory</a:t>
            </a:r>
            <a:endParaRP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28" name="Straight Arrow Connector 27">
            <a:extLst>
              <a:ext uri="{FF2B5EF4-FFF2-40B4-BE49-F238E27FC236}">
                <a16:creationId xmlns:a16="http://schemas.microsoft.com/office/drawing/2014/main" id="{94ADAB23-A06C-A8F7-A91C-3475C383BED8}"/>
              </a:ext>
            </a:extLst>
          </p:cNvPr>
          <p:cNvCxnSpPr>
            <a:cxnSpLocks/>
            <a:stCxn id="25" idx="2"/>
            <a:endCxn id="26" idx="0"/>
          </p:cNvCxnSpPr>
          <p:nvPr/>
        </p:nvCxnSpPr>
        <p:spPr>
          <a:xfrm>
            <a:off x="5196494" y="2317425"/>
            <a:ext cx="5476" cy="2030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8D4DCEE-3401-C243-5B0F-28453B848FB9}"/>
              </a:ext>
            </a:extLst>
          </p:cNvPr>
          <p:cNvSpPr txBox="1"/>
          <p:nvPr/>
        </p:nvSpPr>
        <p:spPr>
          <a:xfrm>
            <a:off x="6021008" y="2467122"/>
            <a:ext cx="972986" cy="707886"/>
          </a:xfrm>
          <a:prstGeom prst="rect">
            <a:avLst/>
          </a:prstGeom>
          <a:noFill/>
        </p:spPr>
        <p:txBody>
          <a:bodyPr wrap="square" rtlCol="0">
            <a:spAutoFit/>
          </a:bodyPr>
          <a:lstStyle/>
          <a:p>
            <a:pPr algn="ctr"/>
            <a:r>
              <a:rPr lang="en-US" sz="2000" dirty="0">
                <a:solidFill>
                  <a:schemeClr val="accent1"/>
                </a:solidFill>
                <a:latin typeface="Tahoma" panose="020B0604030504040204" pitchFamily="34" charset="0"/>
                <a:ea typeface="Tahoma" panose="020B0604030504040204" pitchFamily="34" charset="0"/>
                <a:cs typeface="Tahoma" panose="020B0604030504040204" pitchFamily="34" charset="0"/>
              </a:rPr>
              <a:t>Persist</a:t>
            </a:r>
          </a:p>
          <a:p>
            <a:pPr algn="ctr"/>
            <a:r>
              <a:rPr lang="en-US" sz="2000" dirty="0">
                <a:solidFill>
                  <a:schemeClr val="accent1"/>
                </a:solidFill>
                <a:latin typeface="Tahoma" panose="020B0604030504040204" pitchFamily="34" charset="0"/>
                <a:ea typeface="Tahoma" panose="020B0604030504040204" pitchFamily="34" charset="0"/>
                <a:cs typeface="Tahoma" panose="020B0604030504040204" pitchFamily="34" charset="0"/>
              </a:rPr>
              <a:t>Path</a:t>
            </a:r>
          </a:p>
        </p:txBody>
      </p:sp>
      <p:sp>
        <p:nvSpPr>
          <p:cNvPr id="32" name="Rectangle 31">
            <a:extLst>
              <a:ext uri="{FF2B5EF4-FFF2-40B4-BE49-F238E27FC236}">
                <a16:creationId xmlns:a16="http://schemas.microsoft.com/office/drawing/2014/main" id="{41A79149-BE68-A65E-6ED4-0E1B592DE604}"/>
              </a:ext>
            </a:extLst>
          </p:cNvPr>
          <p:cNvSpPr/>
          <p:nvPr/>
        </p:nvSpPr>
        <p:spPr>
          <a:xfrm>
            <a:off x="5441488" y="1725467"/>
            <a:ext cx="296867" cy="581361"/>
          </a:xfrm>
          <a:prstGeom prst="rect">
            <a:avLst/>
          </a:prstGeom>
          <a:solidFill>
            <a:schemeClr val="accent1">
              <a:lumMod val="60000"/>
              <a:lumOff val="40000"/>
            </a:schemeClr>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sp>
        <p:nvSpPr>
          <p:cNvPr id="34" name="Google Shape;150;p18">
            <a:extLst>
              <a:ext uri="{FF2B5EF4-FFF2-40B4-BE49-F238E27FC236}">
                <a16:creationId xmlns:a16="http://schemas.microsoft.com/office/drawing/2014/main" id="{4E0CCC70-1300-CD2D-44D9-3870E8306BD1}"/>
              </a:ext>
            </a:extLst>
          </p:cNvPr>
          <p:cNvSpPr/>
          <p:nvPr/>
        </p:nvSpPr>
        <p:spPr>
          <a:xfrm>
            <a:off x="6446028" y="1725472"/>
            <a:ext cx="985803"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latin typeface="Tahoma" panose="020B0604030504040204" pitchFamily="34" charset="0"/>
              <a:ea typeface="Tahoma" panose="020B0604030504040204" pitchFamily="34" charset="0"/>
              <a:cs typeface="Tahoma" panose="020B0604030504040204" pitchFamily="34" charset="0"/>
            </a:endParaRPr>
          </a:p>
        </p:txBody>
      </p:sp>
      <p:cxnSp>
        <p:nvCxnSpPr>
          <p:cNvPr id="35" name="Google Shape;172;p19">
            <a:extLst>
              <a:ext uri="{FF2B5EF4-FFF2-40B4-BE49-F238E27FC236}">
                <a16:creationId xmlns:a16="http://schemas.microsoft.com/office/drawing/2014/main" id="{374603A8-47CA-6EDC-A292-34842A365527}"/>
              </a:ext>
            </a:extLst>
          </p:cNvPr>
          <p:cNvCxnSpPr>
            <a:cxnSpLocks/>
            <a:stCxn id="34" idx="2"/>
            <a:endCxn id="85" idx="7"/>
          </p:cNvCxnSpPr>
          <p:nvPr/>
        </p:nvCxnSpPr>
        <p:spPr>
          <a:xfrm rot="5400000">
            <a:off x="5827442" y="2581564"/>
            <a:ext cx="1386220" cy="836756"/>
          </a:xfrm>
          <a:prstGeom prst="bentConnector3">
            <a:avLst>
              <a:gd name="adj1" fmla="val 78656"/>
            </a:avLst>
          </a:prstGeom>
          <a:noFill/>
          <a:ln w="25400" cap="flat" cmpd="sng">
            <a:solidFill>
              <a:schemeClr val="accent1"/>
            </a:solidFill>
            <a:prstDash val="dash"/>
            <a:round/>
            <a:headEnd type="none" w="med" len="med"/>
            <a:tailEnd type="triangle" w="med" len="med"/>
          </a:ln>
        </p:spPr>
      </p:cxnSp>
      <p:cxnSp>
        <p:nvCxnSpPr>
          <p:cNvPr id="38" name="Straight Arrow Connector 37">
            <a:extLst>
              <a:ext uri="{FF2B5EF4-FFF2-40B4-BE49-F238E27FC236}">
                <a16:creationId xmlns:a16="http://schemas.microsoft.com/office/drawing/2014/main" id="{2176BF57-2CC5-6B25-4ACC-88FB472FF9CD}"/>
              </a:ext>
            </a:extLst>
          </p:cNvPr>
          <p:cNvCxnSpPr>
            <a:cxnSpLocks/>
            <a:stCxn id="25" idx="3"/>
            <a:endCxn id="34" idx="1"/>
          </p:cNvCxnSpPr>
          <p:nvPr/>
        </p:nvCxnSpPr>
        <p:spPr>
          <a:xfrm flipV="1">
            <a:off x="5738355" y="2016152"/>
            <a:ext cx="707673" cy="5297"/>
          </a:xfrm>
          <a:prstGeom prst="straightConnector1">
            <a:avLst/>
          </a:prstGeom>
          <a:ln w="25400">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F1D44433-8CBD-4E8A-39DD-D5567496F643}"/>
              </a:ext>
            </a:extLst>
          </p:cNvPr>
          <p:cNvSpPr/>
          <p:nvPr/>
        </p:nvSpPr>
        <p:spPr>
          <a:xfrm>
            <a:off x="7119608" y="1725472"/>
            <a:ext cx="296867" cy="581356"/>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sp>
        <p:nvSpPr>
          <p:cNvPr id="49" name="TextBox 48">
            <a:extLst>
              <a:ext uri="{FF2B5EF4-FFF2-40B4-BE49-F238E27FC236}">
                <a16:creationId xmlns:a16="http://schemas.microsoft.com/office/drawing/2014/main" id="{F8726DF1-B89D-E120-3BBF-67C90A207CC4}"/>
              </a:ext>
            </a:extLst>
          </p:cNvPr>
          <p:cNvSpPr txBox="1"/>
          <p:nvPr/>
        </p:nvSpPr>
        <p:spPr>
          <a:xfrm>
            <a:off x="7416475" y="1630813"/>
            <a:ext cx="1565161" cy="707886"/>
          </a:xfrm>
          <a:prstGeom prst="rect">
            <a:avLst/>
          </a:prstGeom>
          <a:noFill/>
        </p:spPr>
        <p:txBody>
          <a:bodyPr wrap="square">
            <a:spAutoFit/>
          </a:bodyPr>
          <a:lstStyle/>
          <a:p>
            <a:pPr marL="0" lvl="0" indent="0" algn="ctr" rtl="0">
              <a:spcBef>
                <a:spcPts val="0"/>
              </a:spcBef>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Nonvolatile</a:t>
            </a:r>
          </a:p>
          <a:p>
            <a:pPr marL="0" lvl="0" indent="0" algn="ctr" rtl="0">
              <a:spcBef>
                <a:spcPts val="0"/>
              </a:spcBef>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Proxy Buffer</a:t>
            </a:r>
          </a:p>
        </p:txBody>
      </p:sp>
      <p:cxnSp>
        <p:nvCxnSpPr>
          <p:cNvPr id="70" name="Google Shape;172;p19">
            <a:extLst>
              <a:ext uri="{FF2B5EF4-FFF2-40B4-BE49-F238E27FC236}">
                <a16:creationId xmlns:a16="http://schemas.microsoft.com/office/drawing/2014/main" id="{48900B63-901B-7585-4098-C6DA411C2C52}"/>
              </a:ext>
            </a:extLst>
          </p:cNvPr>
          <p:cNvCxnSpPr>
            <a:cxnSpLocks/>
            <a:stCxn id="26" idx="2"/>
            <a:endCxn id="85" idx="0"/>
          </p:cNvCxnSpPr>
          <p:nvPr/>
        </p:nvCxnSpPr>
        <p:spPr>
          <a:xfrm rot="16200000" flipH="1">
            <a:off x="5353215" y="2950574"/>
            <a:ext cx="577558" cy="880049"/>
          </a:xfrm>
          <a:prstGeom prst="bentConnector3">
            <a:avLst>
              <a:gd name="adj1" fmla="val 50000"/>
            </a:avLst>
          </a:prstGeom>
          <a:noFill/>
          <a:ln w="25400" cap="flat" cmpd="sng">
            <a:solidFill>
              <a:schemeClr val="tx1"/>
            </a:solidFill>
            <a:prstDash val="solid"/>
            <a:round/>
            <a:headEnd type="none" w="med" len="med"/>
            <a:tailEnd type="triangle" w="med" len="med"/>
          </a:ln>
        </p:spPr>
      </p:cxnSp>
      <p:sp>
        <p:nvSpPr>
          <p:cNvPr id="74" name="TextBox 73">
            <a:extLst>
              <a:ext uri="{FF2B5EF4-FFF2-40B4-BE49-F238E27FC236}">
                <a16:creationId xmlns:a16="http://schemas.microsoft.com/office/drawing/2014/main" id="{CB894249-E058-1425-C5F1-D4CACC56F286}"/>
              </a:ext>
            </a:extLst>
          </p:cNvPr>
          <p:cNvSpPr txBox="1"/>
          <p:nvPr/>
        </p:nvSpPr>
        <p:spPr>
          <a:xfrm>
            <a:off x="4699656" y="1346207"/>
            <a:ext cx="985803" cy="400110"/>
          </a:xfrm>
          <a:prstGeom prst="rect">
            <a:avLst/>
          </a:prstGeom>
          <a:noFill/>
        </p:spPr>
        <p:txBody>
          <a:bodyPr wrap="square">
            <a:spAutoFit/>
          </a:bodyPr>
          <a:lstStyle/>
          <a:p>
            <a:pPr marL="0" lvl="0" indent="0" algn="ctr" rtl="0">
              <a:spcBef>
                <a:spcPts val="0"/>
              </a:spcBef>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Caches</a:t>
            </a:r>
          </a:p>
        </p:txBody>
      </p:sp>
      <p:sp>
        <p:nvSpPr>
          <p:cNvPr id="75" name="Rectangle 74">
            <a:extLst>
              <a:ext uri="{FF2B5EF4-FFF2-40B4-BE49-F238E27FC236}">
                <a16:creationId xmlns:a16="http://schemas.microsoft.com/office/drawing/2014/main" id="{BB7E76D7-6E9E-026F-6567-97EEF49C2A36}"/>
              </a:ext>
            </a:extLst>
          </p:cNvPr>
          <p:cNvSpPr/>
          <p:nvPr/>
        </p:nvSpPr>
        <p:spPr>
          <a:xfrm>
            <a:off x="1204905" y="3369707"/>
            <a:ext cx="2160240" cy="966745"/>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cxnSp>
        <p:nvCxnSpPr>
          <p:cNvPr id="76" name="Straight Connector 75">
            <a:extLst>
              <a:ext uri="{FF2B5EF4-FFF2-40B4-BE49-F238E27FC236}">
                <a16:creationId xmlns:a16="http://schemas.microsoft.com/office/drawing/2014/main" id="{093D620C-1C93-882D-F422-C760E8746B14}"/>
              </a:ext>
            </a:extLst>
          </p:cNvPr>
          <p:cNvCxnSpPr>
            <a:cxnSpLocks/>
          </p:cNvCxnSpPr>
          <p:nvPr/>
        </p:nvCxnSpPr>
        <p:spPr>
          <a:xfrm>
            <a:off x="1086677" y="3254079"/>
            <a:ext cx="2319108"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77" name="Google Shape;268;p22">
            <a:extLst>
              <a:ext uri="{FF2B5EF4-FFF2-40B4-BE49-F238E27FC236}">
                <a16:creationId xmlns:a16="http://schemas.microsoft.com/office/drawing/2014/main" id="{AF0F12D2-E131-3BC3-FFB2-EE6B6204C01E}"/>
              </a:ext>
            </a:extLst>
          </p:cNvPr>
          <p:cNvSpPr txBox="1"/>
          <p:nvPr/>
        </p:nvSpPr>
        <p:spPr>
          <a:xfrm rot="-5400000">
            <a:off x="106702" y="2264344"/>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78" name="Google Shape;269;p22">
            <a:extLst>
              <a:ext uri="{FF2B5EF4-FFF2-40B4-BE49-F238E27FC236}">
                <a16:creationId xmlns:a16="http://schemas.microsoft.com/office/drawing/2014/main" id="{C5E561CA-67FF-6755-FB71-5943AB08BEB5}"/>
              </a:ext>
            </a:extLst>
          </p:cNvPr>
          <p:cNvSpPr txBox="1"/>
          <p:nvPr/>
        </p:nvSpPr>
        <p:spPr>
          <a:xfrm rot="-5400000">
            <a:off x="97444" y="3640441"/>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79" name="Google Shape;270;p22">
            <a:extLst>
              <a:ext uri="{FF2B5EF4-FFF2-40B4-BE49-F238E27FC236}">
                <a16:creationId xmlns:a16="http://schemas.microsoft.com/office/drawing/2014/main" id="{9DA69248-54AC-047A-88C9-9AF658FF6729}"/>
              </a:ext>
            </a:extLst>
          </p:cNvPr>
          <p:cNvSpPr/>
          <p:nvPr/>
        </p:nvSpPr>
        <p:spPr>
          <a:xfrm rot="10800000">
            <a:off x="831873" y="3351780"/>
            <a:ext cx="274800" cy="937358"/>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80" name="Google Shape;271;p22">
            <a:extLst>
              <a:ext uri="{FF2B5EF4-FFF2-40B4-BE49-F238E27FC236}">
                <a16:creationId xmlns:a16="http://schemas.microsoft.com/office/drawing/2014/main" id="{408565A3-1147-BF23-DA4C-EAFEAD570932}"/>
              </a:ext>
            </a:extLst>
          </p:cNvPr>
          <p:cNvSpPr/>
          <p:nvPr/>
        </p:nvSpPr>
        <p:spPr>
          <a:xfrm rot="10800000">
            <a:off x="851170" y="1746317"/>
            <a:ext cx="274800" cy="1448873"/>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pic>
        <p:nvPicPr>
          <p:cNvPr id="84" name="Graphic 83" descr="Lightning bolt with solid fill">
            <a:extLst>
              <a:ext uri="{FF2B5EF4-FFF2-40B4-BE49-F238E27FC236}">
                <a16:creationId xmlns:a16="http://schemas.microsoft.com/office/drawing/2014/main" id="{B51087F9-C425-FF0A-A375-4A7AB5734A5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4199" y="3719117"/>
            <a:ext cx="561651" cy="561651"/>
          </a:xfrm>
          <a:prstGeom prst="rect">
            <a:avLst/>
          </a:prstGeom>
        </p:spPr>
      </p:pic>
      <p:pic>
        <p:nvPicPr>
          <p:cNvPr id="1026" name="Picture 2" descr="Blocked symbol - Free signs icons">
            <a:extLst>
              <a:ext uri="{FF2B5EF4-FFF2-40B4-BE49-F238E27FC236}">
                <a16:creationId xmlns:a16="http://schemas.microsoft.com/office/drawing/2014/main" id="{B04CCC41-7941-93AC-0A2E-25821105F3E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8475" y="3119787"/>
            <a:ext cx="469582" cy="469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91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blinds(horizontal)">
                                      <p:cBhvr>
                                        <p:cTn id="7" dur="500"/>
                                        <p:tgtEl>
                                          <p:spTgt spid="4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blinds(horizontal)">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linds(horizontal)">
                                      <p:cBhvr>
                                        <p:cTn id="15" dur="5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grpId="1" nodeType="clickEffect">
                                  <p:stCondLst>
                                    <p:cond delay="0"/>
                                  </p:stCondLst>
                                  <p:childTnLst>
                                    <p:animMotion origin="layout" path="M -4.72222E-6 4.69136E-6 L 0.00209 0.38024 " pathEditMode="relative" rAng="0" ptsTypes="AA">
                                      <p:cBhvr>
                                        <p:cTn id="19" dur="2000" fill="hold"/>
                                        <p:tgtEl>
                                          <p:spTgt spid="32"/>
                                        </p:tgtEl>
                                        <p:attrNameLst>
                                          <p:attrName>ppt_x</p:attrName>
                                          <p:attrName>ppt_y</p:attrName>
                                        </p:attrNameLst>
                                      </p:cBhvr>
                                      <p:rCtr x="104" y="19012"/>
                                    </p:animMotion>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84"/>
                                        </p:tgtEl>
                                        <p:attrNameLst>
                                          <p:attrName>style.visibility</p:attrName>
                                        </p:attrNameLst>
                                      </p:cBhvr>
                                      <p:to>
                                        <p:strVal val="visible"/>
                                      </p:to>
                                    </p:set>
                                    <p:anim calcmode="lin" valueType="num">
                                      <p:cBhvr additive="base">
                                        <p:cTn id="24" dur="500" fill="hold"/>
                                        <p:tgtEl>
                                          <p:spTgt spid="84"/>
                                        </p:tgtEl>
                                        <p:attrNameLst>
                                          <p:attrName>ppt_x</p:attrName>
                                        </p:attrNameLst>
                                      </p:cBhvr>
                                      <p:tavLst>
                                        <p:tav tm="0">
                                          <p:val>
                                            <p:strVal val="0-#ppt_w/2"/>
                                          </p:val>
                                        </p:tav>
                                        <p:tav tm="100000">
                                          <p:val>
                                            <p:strVal val="#ppt_x"/>
                                          </p:val>
                                        </p:tav>
                                      </p:tavLst>
                                    </p:anim>
                                    <p:anim calcmode="lin" valueType="num">
                                      <p:cBhvr additive="base">
                                        <p:cTn id="25" dur="500" fill="hold"/>
                                        <p:tgtEl>
                                          <p:spTgt spid="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4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pic>
        <p:nvPicPr>
          <p:cNvPr id="265" name="Google Shape;265;p22"/>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48" name="标题 1">
            <a:extLst>
              <a:ext uri="{FF2B5EF4-FFF2-40B4-BE49-F238E27FC236}">
                <a16:creationId xmlns:a16="http://schemas.microsoft.com/office/drawing/2014/main" id="{228E207F-8846-0A19-90A8-A74185483AB0}"/>
              </a:ext>
            </a:extLst>
          </p:cNvPr>
          <p:cNvSpPr txBox="1">
            <a:spLocks/>
          </p:cNvSpPr>
          <p:nvPr/>
        </p:nvSpPr>
        <p:spPr>
          <a:xfrm>
            <a:off x="20782" y="99988"/>
            <a:ext cx="7698786" cy="1142801"/>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mj-ea"/>
                <a:cs typeface="Tahoma" panose="020B0604030504040204" pitchFamily="34" charset="0"/>
              </a:rPr>
              <a:t>Undo Logging for Cancelling Partial Region Persistence</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3" name="Footer Placeholder 2">
            <a:extLst>
              <a:ext uri="{FF2B5EF4-FFF2-40B4-BE49-F238E27FC236}">
                <a16:creationId xmlns:a16="http://schemas.microsoft.com/office/drawing/2014/main" id="{729CAF17-3C20-2635-D383-71355780E7CA}"/>
              </a:ext>
            </a:extLst>
          </p:cNvPr>
          <p:cNvSpPr>
            <a:spLocks noGrp="1"/>
          </p:cNvSpPr>
          <p:nvPr>
            <p:ph type="ftr" sz="quarter" idx="3"/>
          </p:nvPr>
        </p:nvSpPr>
        <p:spPr/>
        <p:txBody>
          <a:bodyPr/>
          <a:lstStyle/>
          <a:p>
            <a:r>
              <a:rPr lang="en-US"/>
              <a:t>NVMW 2023</a:t>
            </a:r>
            <a:endParaRPr lang="en-US" dirty="0"/>
          </a:p>
        </p:txBody>
      </p:sp>
      <p:sp>
        <p:nvSpPr>
          <p:cNvPr id="4" name="Slide Number Placeholder 3">
            <a:extLst>
              <a:ext uri="{FF2B5EF4-FFF2-40B4-BE49-F238E27FC236}">
                <a16:creationId xmlns:a16="http://schemas.microsoft.com/office/drawing/2014/main" id="{860169F4-CABA-0CFC-11C2-C24E9D55F3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sp>
        <p:nvSpPr>
          <p:cNvPr id="23" name="Oval 22">
            <a:extLst>
              <a:ext uri="{FF2B5EF4-FFF2-40B4-BE49-F238E27FC236}">
                <a16:creationId xmlns:a16="http://schemas.microsoft.com/office/drawing/2014/main" id="{823FED84-BBCF-15D9-C88A-FC624B3003B7}"/>
              </a:ext>
            </a:extLst>
          </p:cNvPr>
          <p:cNvSpPr/>
          <p:nvPr/>
        </p:nvSpPr>
        <p:spPr>
          <a:xfrm>
            <a:off x="6053516" y="3679378"/>
            <a:ext cx="57006" cy="933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5D2D52F-0624-D028-FCA8-6EA620B67B2B}"/>
              </a:ext>
            </a:extLst>
          </p:cNvPr>
          <p:cNvSpPr/>
          <p:nvPr/>
        </p:nvSpPr>
        <p:spPr>
          <a:xfrm>
            <a:off x="1186847" y="1717906"/>
            <a:ext cx="2178298" cy="1461498"/>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25" name="Google Shape;149;p18">
            <a:extLst>
              <a:ext uri="{FF2B5EF4-FFF2-40B4-BE49-F238E27FC236}">
                <a16:creationId xmlns:a16="http://schemas.microsoft.com/office/drawing/2014/main" id="{392781E3-AF10-413A-5653-0C2427230E0A}"/>
              </a:ext>
            </a:extLst>
          </p:cNvPr>
          <p:cNvSpPr/>
          <p:nvPr/>
        </p:nvSpPr>
        <p:spPr>
          <a:xfrm>
            <a:off x="4654632" y="1725472"/>
            <a:ext cx="1083723" cy="591953"/>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6" name="Google Shape;150;p18">
            <a:extLst>
              <a:ext uri="{FF2B5EF4-FFF2-40B4-BE49-F238E27FC236}">
                <a16:creationId xmlns:a16="http://schemas.microsoft.com/office/drawing/2014/main" id="{E04AB79D-FBA7-EA08-D55C-D78FFB5A4DB4}"/>
              </a:ext>
            </a:extLst>
          </p:cNvPr>
          <p:cNvSpPr/>
          <p:nvPr/>
        </p:nvSpPr>
        <p:spPr>
          <a:xfrm>
            <a:off x="4360722" y="2520460"/>
            <a:ext cx="1682496"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DRAM Cache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7" name="Google Shape;151;p18">
            <a:extLst>
              <a:ext uri="{FF2B5EF4-FFF2-40B4-BE49-F238E27FC236}">
                <a16:creationId xmlns:a16="http://schemas.microsoft.com/office/drawing/2014/main" id="{30B5D097-0FA1-32CF-97B6-D25C063BC0B7}"/>
              </a:ext>
            </a:extLst>
          </p:cNvPr>
          <p:cNvSpPr/>
          <p:nvPr/>
        </p:nvSpPr>
        <p:spPr>
          <a:xfrm>
            <a:off x="4360722" y="3664451"/>
            <a:ext cx="3071110" cy="670985"/>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chemeClr val="bg1"/>
                </a:solidFill>
                <a:latin typeface="Tahoma" panose="020B0604030504040204" pitchFamily="34" charset="0"/>
                <a:ea typeface="Tahoma" panose="020B0604030504040204" pitchFamily="34" charset="0"/>
                <a:cs typeface="Tahoma" panose="020B0604030504040204" pitchFamily="34" charset="0"/>
              </a:rPr>
              <a:t>NVM as Main Memory</a:t>
            </a:r>
            <a:endParaRP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28" name="Straight Arrow Connector 27">
            <a:extLst>
              <a:ext uri="{FF2B5EF4-FFF2-40B4-BE49-F238E27FC236}">
                <a16:creationId xmlns:a16="http://schemas.microsoft.com/office/drawing/2014/main" id="{B26B7FA1-2AF8-8FB5-1D62-565EEC2E523B}"/>
              </a:ext>
            </a:extLst>
          </p:cNvPr>
          <p:cNvCxnSpPr>
            <a:cxnSpLocks/>
            <a:stCxn id="25" idx="2"/>
            <a:endCxn id="26" idx="0"/>
          </p:cNvCxnSpPr>
          <p:nvPr/>
        </p:nvCxnSpPr>
        <p:spPr>
          <a:xfrm>
            <a:off x="5196494" y="2317425"/>
            <a:ext cx="5476" cy="2030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9305DE6-7EA8-53CC-845F-030215C3A96E}"/>
              </a:ext>
            </a:extLst>
          </p:cNvPr>
          <p:cNvSpPr txBox="1"/>
          <p:nvPr/>
        </p:nvSpPr>
        <p:spPr>
          <a:xfrm>
            <a:off x="6021008" y="2467122"/>
            <a:ext cx="972986" cy="707886"/>
          </a:xfrm>
          <a:prstGeom prst="rect">
            <a:avLst/>
          </a:prstGeom>
          <a:noFill/>
        </p:spPr>
        <p:txBody>
          <a:bodyPr wrap="square" rtlCol="0">
            <a:spAutoFit/>
          </a:bodyPr>
          <a:lstStyle/>
          <a:p>
            <a:pPr algn="ctr"/>
            <a:r>
              <a:rPr lang="en-US" sz="2000" dirty="0">
                <a:solidFill>
                  <a:schemeClr val="accent1"/>
                </a:solidFill>
                <a:latin typeface="Tahoma" panose="020B0604030504040204" pitchFamily="34" charset="0"/>
                <a:ea typeface="Tahoma" panose="020B0604030504040204" pitchFamily="34" charset="0"/>
                <a:cs typeface="Tahoma" panose="020B0604030504040204" pitchFamily="34" charset="0"/>
              </a:rPr>
              <a:t>Persist</a:t>
            </a:r>
          </a:p>
          <a:p>
            <a:pPr algn="ctr"/>
            <a:r>
              <a:rPr lang="en-US" sz="2000" dirty="0">
                <a:solidFill>
                  <a:schemeClr val="accent1"/>
                </a:solidFill>
                <a:latin typeface="Tahoma" panose="020B0604030504040204" pitchFamily="34" charset="0"/>
                <a:ea typeface="Tahoma" panose="020B0604030504040204" pitchFamily="34" charset="0"/>
                <a:cs typeface="Tahoma" panose="020B0604030504040204" pitchFamily="34" charset="0"/>
              </a:rPr>
              <a:t>Path</a:t>
            </a:r>
          </a:p>
        </p:txBody>
      </p:sp>
      <p:sp>
        <p:nvSpPr>
          <p:cNvPr id="30" name="Rectangle 29">
            <a:extLst>
              <a:ext uri="{FF2B5EF4-FFF2-40B4-BE49-F238E27FC236}">
                <a16:creationId xmlns:a16="http://schemas.microsoft.com/office/drawing/2014/main" id="{98C4514C-1415-B7AF-4539-530B5C14AFDE}"/>
              </a:ext>
            </a:extLst>
          </p:cNvPr>
          <p:cNvSpPr/>
          <p:nvPr/>
        </p:nvSpPr>
        <p:spPr>
          <a:xfrm>
            <a:off x="6512712" y="3673998"/>
            <a:ext cx="296867" cy="653888"/>
          </a:xfrm>
          <a:prstGeom prst="rect">
            <a:avLst/>
          </a:prstGeom>
          <a:solidFill>
            <a:schemeClr val="accent1">
              <a:lumMod val="60000"/>
              <a:lumOff val="40000"/>
            </a:schemeClr>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sp>
        <p:nvSpPr>
          <p:cNvPr id="31" name="Google Shape;150;p18">
            <a:extLst>
              <a:ext uri="{FF2B5EF4-FFF2-40B4-BE49-F238E27FC236}">
                <a16:creationId xmlns:a16="http://schemas.microsoft.com/office/drawing/2014/main" id="{DC430A0A-01A3-B5AF-A048-515DADF07205}"/>
              </a:ext>
            </a:extLst>
          </p:cNvPr>
          <p:cNvSpPr/>
          <p:nvPr/>
        </p:nvSpPr>
        <p:spPr>
          <a:xfrm>
            <a:off x="6446028" y="1725472"/>
            <a:ext cx="985803"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latin typeface="Tahoma" panose="020B0604030504040204" pitchFamily="34" charset="0"/>
              <a:ea typeface="Tahoma" panose="020B0604030504040204" pitchFamily="34" charset="0"/>
              <a:cs typeface="Tahoma" panose="020B0604030504040204" pitchFamily="34" charset="0"/>
            </a:endParaRPr>
          </a:p>
        </p:txBody>
      </p:sp>
      <p:cxnSp>
        <p:nvCxnSpPr>
          <p:cNvPr id="32" name="Google Shape;172;p19">
            <a:extLst>
              <a:ext uri="{FF2B5EF4-FFF2-40B4-BE49-F238E27FC236}">
                <a16:creationId xmlns:a16="http://schemas.microsoft.com/office/drawing/2014/main" id="{DFB29DDD-42ED-BA25-AAC6-D2D72FF60D58}"/>
              </a:ext>
            </a:extLst>
          </p:cNvPr>
          <p:cNvCxnSpPr>
            <a:cxnSpLocks/>
            <a:stCxn id="31" idx="2"/>
            <a:endCxn id="23" idx="7"/>
          </p:cNvCxnSpPr>
          <p:nvPr/>
        </p:nvCxnSpPr>
        <p:spPr>
          <a:xfrm rot="5400000">
            <a:off x="5827442" y="2581564"/>
            <a:ext cx="1386220" cy="836756"/>
          </a:xfrm>
          <a:prstGeom prst="bentConnector3">
            <a:avLst>
              <a:gd name="adj1" fmla="val 78656"/>
            </a:avLst>
          </a:prstGeom>
          <a:noFill/>
          <a:ln w="25400" cap="flat" cmpd="sng">
            <a:solidFill>
              <a:schemeClr val="accent1"/>
            </a:solidFill>
            <a:prstDash val="dash"/>
            <a:round/>
            <a:headEnd type="none" w="med" len="med"/>
            <a:tailEnd type="triangle" w="med" len="med"/>
          </a:ln>
        </p:spPr>
      </p:cxnSp>
      <p:cxnSp>
        <p:nvCxnSpPr>
          <p:cNvPr id="33" name="Straight Arrow Connector 32">
            <a:extLst>
              <a:ext uri="{FF2B5EF4-FFF2-40B4-BE49-F238E27FC236}">
                <a16:creationId xmlns:a16="http://schemas.microsoft.com/office/drawing/2014/main" id="{B7AC10A5-6654-B104-5B08-53845CAC8343}"/>
              </a:ext>
            </a:extLst>
          </p:cNvPr>
          <p:cNvCxnSpPr>
            <a:cxnSpLocks/>
            <a:stCxn id="25" idx="3"/>
            <a:endCxn id="31" idx="1"/>
          </p:cNvCxnSpPr>
          <p:nvPr/>
        </p:nvCxnSpPr>
        <p:spPr>
          <a:xfrm flipV="1">
            <a:off x="5738355" y="2016152"/>
            <a:ext cx="707673" cy="5297"/>
          </a:xfrm>
          <a:prstGeom prst="straightConnector1">
            <a:avLst/>
          </a:prstGeom>
          <a:ln w="25400">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57ECCC8F-900B-D731-AB07-04B381B347EE}"/>
              </a:ext>
            </a:extLst>
          </p:cNvPr>
          <p:cNvSpPr/>
          <p:nvPr/>
        </p:nvSpPr>
        <p:spPr>
          <a:xfrm>
            <a:off x="6427291" y="1726019"/>
            <a:ext cx="491795" cy="581356"/>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cxnSp>
        <p:nvCxnSpPr>
          <p:cNvPr id="36" name="Google Shape;172;p19">
            <a:extLst>
              <a:ext uri="{FF2B5EF4-FFF2-40B4-BE49-F238E27FC236}">
                <a16:creationId xmlns:a16="http://schemas.microsoft.com/office/drawing/2014/main" id="{A51D172E-1E25-6550-EF2D-80460EA05491}"/>
              </a:ext>
            </a:extLst>
          </p:cNvPr>
          <p:cNvCxnSpPr>
            <a:cxnSpLocks/>
            <a:stCxn id="26" idx="2"/>
            <a:endCxn id="23" idx="0"/>
          </p:cNvCxnSpPr>
          <p:nvPr/>
        </p:nvCxnSpPr>
        <p:spPr>
          <a:xfrm rot="16200000" flipH="1">
            <a:off x="5353215" y="2950574"/>
            <a:ext cx="577558" cy="880049"/>
          </a:xfrm>
          <a:prstGeom prst="bentConnector3">
            <a:avLst>
              <a:gd name="adj1" fmla="val 50000"/>
            </a:avLst>
          </a:prstGeom>
          <a:noFill/>
          <a:ln w="25400" cap="flat" cmpd="sng">
            <a:solidFill>
              <a:schemeClr val="tx1"/>
            </a:solidFill>
            <a:prstDash val="solid"/>
            <a:round/>
            <a:headEnd type="none" w="med" len="med"/>
            <a:tailEnd type="triangle" w="med" len="med"/>
          </a:ln>
        </p:spPr>
      </p:cxnSp>
      <p:sp>
        <p:nvSpPr>
          <p:cNvPr id="37" name="TextBox 36">
            <a:extLst>
              <a:ext uri="{FF2B5EF4-FFF2-40B4-BE49-F238E27FC236}">
                <a16:creationId xmlns:a16="http://schemas.microsoft.com/office/drawing/2014/main" id="{A05CEA6A-AFE5-1D28-694A-0EF468804FD7}"/>
              </a:ext>
            </a:extLst>
          </p:cNvPr>
          <p:cNvSpPr txBox="1"/>
          <p:nvPr/>
        </p:nvSpPr>
        <p:spPr>
          <a:xfrm>
            <a:off x="4699656" y="1346207"/>
            <a:ext cx="985803" cy="400110"/>
          </a:xfrm>
          <a:prstGeom prst="rect">
            <a:avLst/>
          </a:prstGeom>
          <a:noFill/>
        </p:spPr>
        <p:txBody>
          <a:bodyPr wrap="square">
            <a:spAutoFit/>
          </a:bodyPr>
          <a:lstStyle/>
          <a:p>
            <a:pPr marL="0" lvl="0" indent="0" algn="ctr" rtl="0">
              <a:spcBef>
                <a:spcPts val="0"/>
              </a:spcBef>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Caches</a:t>
            </a:r>
          </a:p>
        </p:txBody>
      </p:sp>
      <p:sp>
        <p:nvSpPr>
          <p:cNvPr id="38" name="Rectangle 37">
            <a:extLst>
              <a:ext uri="{FF2B5EF4-FFF2-40B4-BE49-F238E27FC236}">
                <a16:creationId xmlns:a16="http://schemas.microsoft.com/office/drawing/2014/main" id="{A98D212F-FE32-0935-6C3B-449FC37AAD6E}"/>
              </a:ext>
            </a:extLst>
          </p:cNvPr>
          <p:cNvSpPr/>
          <p:nvPr/>
        </p:nvSpPr>
        <p:spPr>
          <a:xfrm>
            <a:off x="1204905" y="3369707"/>
            <a:ext cx="2160240" cy="966745"/>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cxnSp>
        <p:nvCxnSpPr>
          <p:cNvPr id="39" name="Straight Connector 38">
            <a:extLst>
              <a:ext uri="{FF2B5EF4-FFF2-40B4-BE49-F238E27FC236}">
                <a16:creationId xmlns:a16="http://schemas.microsoft.com/office/drawing/2014/main" id="{07D74C30-1FCD-D82D-B86C-6AF84EF2B0E5}"/>
              </a:ext>
            </a:extLst>
          </p:cNvPr>
          <p:cNvCxnSpPr>
            <a:cxnSpLocks/>
          </p:cNvCxnSpPr>
          <p:nvPr/>
        </p:nvCxnSpPr>
        <p:spPr>
          <a:xfrm>
            <a:off x="1086677" y="3254079"/>
            <a:ext cx="2319108"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Google Shape;268;p22">
            <a:extLst>
              <a:ext uri="{FF2B5EF4-FFF2-40B4-BE49-F238E27FC236}">
                <a16:creationId xmlns:a16="http://schemas.microsoft.com/office/drawing/2014/main" id="{497A6592-11C9-20FC-2CA4-DB3D5A6B82FB}"/>
              </a:ext>
            </a:extLst>
          </p:cNvPr>
          <p:cNvSpPr txBox="1"/>
          <p:nvPr/>
        </p:nvSpPr>
        <p:spPr>
          <a:xfrm rot="-5400000">
            <a:off x="106702" y="2264344"/>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41" name="Google Shape;269;p22">
            <a:extLst>
              <a:ext uri="{FF2B5EF4-FFF2-40B4-BE49-F238E27FC236}">
                <a16:creationId xmlns:a16="http://schemas.microsoft.com/office/drawing/2014/main" id="{CA942704-C6A2-66E4-AAAD-40A2460DF4B5}"/>
              </a:ext>
            </a:extLst>
          </p:cNvPr>
          <p:cNvSpPr txBox="1"/>
          <p:nvPr/>
        </p:nvSpPr>
        <p:spPr>
          <a:xfrm rot="-5400000">
            <a:off x="97444" y="3640441"/>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42" name="Google Shape;270;p22">
            <a:extLst>
              <a:ext uri="{FF2B5EF4-FFF2-40B4-BE49-F238E27FC236}">
                <a16:creationId xmlns:a16="http://schemas.microsoft.com/office/drawing/2014/main" id="{8FE207A8-6A6B-FDE6-694E-7FBCD440BD5C}"/>
              </a:ext>
            </a:extLst>
          </p:cNvPr>
          <p:cNvSpPr/>
          <p:nvPr/>
        </p:nvSpPr>
        <p:spPr>
          <a:xfrm rot="10800000">
            <a:off x="831873" y="3351780"/>
            <a:ext cx="274800" cy="937358"/>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43" name="Google Shape;271;p22">
            <a:extLst>
              <a:ext uri="{FF2B5EF4-FFF2-40B4-BE49-F238E27FC236}">
                <a16:creationId xmlns:a16="http://schemas.microsoft.com/office/drawing/2014/main" id="{ABEBAE20-7D49-BDAE-3779-29636269C0B9}"/>
              </a:ext>
            </a:extLst>
          </p:cNvPr>
          <p:cNvSpPr/>
          <p:nvPr/>
        </p:nvSpPr>
        <p:spPr>
          <a:xfrm rot="10800000">
            <a:off x="851170" y="1746317"/>
            <a:ext cx="274800" cy="1448873"/>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pic>
        <p:nvPicPr>
          <p:cNvPr id="44" name="Graphic 43" descr="Lightning bolt with solid fill">
            <a:extLst>
              <a:ext uri="{FF2B5EF4-FFF2-40B4-BE49-F238E27FC236}">
                <a16:creationId xmlns:a16="http://schemas.microsoft.com/office/drawing/2014/main" id="{6AB0AB3C-094C-8721-217E-7501A8B512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4199" y="3719117"/>
            <a:ext cx="561651" cy="561651"/>
          </a:xfrm>
          <a:prstGeom prst="rect">
            <a:avLst/>
          </a:prstGeom>
        </p:spPr>
      </p:pic>
      <p:sp>
        <p:nvSpPr>
          <p:cNvPr id="46" name="Rectangle 45">
            <a:extLst>
              <a:ext uri="{FF2B5EF4-FFF2-40B4-BE49-F238E27FC236}">
                <a16:creationId xmlns:a16="http://schemas.microsoft.com/office/drawing/2014/main" id="{F19AE9B0-8B8D-0A8A-B57E-96853AF704D1}"/>
              </a:ext>
            </a:extLst>
          </p:cNvPr>
          <p:cNvSpPr/>
          <p:nvPr/>
        </p:nvSpPr>
        <p:spPr>
          <a:xfrm>
            <a:off x="4353988" y="3675322"/>
            <a:ext cx="296867" cy="65388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A</a:t>
            </a:r>
          </a:p>
        </p:txBody>
      </p:sp>
      <p:sp>
        <p:nvSpPr>
          <p:cNvPr id="47" name="Rectangle 46">
            <a:extLst>
              <a:ext uri="{FF2B5EF4-FFF2-40B4-BE49-F238E27FC236}">
                <a16:creationId xmlns:a16="http://schemas.microsoft.com/office/drawing/2014/main" id="{C2CA5FE6-2BCD-C106-0EFB-F8A30B1D4F29}"/>
              </a:ext>
            </a:extLst>
          </p:cNvPr>
          <p:cNvSpPr/>
          <p:nvPr/>
        </p:nvSpPr>
        <p:spPr>
          <a:xfrm>
            <a:off x="4658350" y="3670423"/>
            <a:ext cx="296867" cy="65388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B</a:t>
            </a:r>
          </a:p>
        </p:txBody>
      </p:sp>
      <p:sp>
        <p:nvSpPr>
          <p:cNvPr id="49" name="TextBox 48">
            <a:extLst>
              <a:ext uri="{FF2B5EF4-FFF2-40B4-BE49-F238E27FC236}">
                <a16:creationId xmlns:a16="http://schemas.microsoft.com/office/drawing/2014/main" id="{94953EB2-A93F-472C-5E7B-5C466D24AAFF}"/>
              </a:ext>
            </a:extLst>
          </p:cNvPr>
          <p:cNvSpPr txBox="1"/>
          <p:nvPr/>
        </p:nvSpPr>
        <p:spPr>
          <a:xfrm>
            <a:off x="7416475" y="1630813"/>
            <a:ext cx="1565161" cy="707886"/>
          </a:xfrm>
          <a:prstGeom prst="rect">
            <a:avLst/>
          </a:prstGeom>
          <a:noFill/>
        </p:spPr>
        <p:txBody>
          <a:bodyPr wrap="square">
            <a:spAutoFit/>
          </a:bodyPr>
          <a:lstStyle/>
          <a:p>
            <a:pPr marL="0" lvl="0" indent="0" algn="ctr" rtl="0">
              <a:spcBef>
                <a:spcPts val="0"/>
              </a:spcBef>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Nonvolatile Proxy Buffer</a:t>
            </a:r>
          </a:p>
        </p:txBody>
      </p:sp>
    </p:spTree>
    <p:extLst>
      <p:ext uri="{BB962C8B-B14F-4D97-AF65-F5344CB8AC3E}">
        <p14:creationId xmlns:p14="http://schemas.microsoft.com/office/powerpoint/2010/main" val="326576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horizont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linds(horizontal)">
                                      <p:cBhvr>
                                        <p:cTn id="12" dur="500"/>
                                        <p:tgtEl>
                                          <p:spTgt spid="3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blinds(horizontal)">
                                      <p:cBhvr>
                                        <p:cTn id="15" dur="500"/>
                                        <p:tgtEl>
                                          <p:spTgt spid="4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blinds(horizontal)">
                                      <p:cBhvr>
                                        <p:cTn id="18" dur="500"/>
                                        <p:tgtEl>
                                          <p:spTgt spid="4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44"/>
                                        </p:tgtEl>
                                        <p:attrNameLst>
                                          <p:attrName>style.visibility</p:attrName>
                                        </p:attrNameLst>
                                      </p:cBhvr>
                                      <p:to>
                                        <p:strVal val="visible"/>
                                      </p:to>
                                    </p:set>
                                    <p:anim calcmode="lin" valueType="num">
                                      <p:cBhvr additive="base">
                                        <p:cTn id="23" dur="500" fill="hold"/>
                                        <p:tgtEl>
                                          <p:spTgt spid="44"/>
                                        </p:tgtEl>
                                        <p:attrNameLst>
                                          <p:attrName>ppt_x</p:attrName>
                                        </p:attrNameLst>
                                      </p:cBhvr>
                                      <p:tavLst>
                                        <p:tav tm="0">
                                          <p:val>
                                            <p:strVal val="0-#ppt_w/2"/>
                                          </p:val>
                                        </p:tav>
                                        <p:tav tm="100000">
                                          <p:val>
                                            <p:strVal val="#ppt_x"/>
                                          </p:val>
                                        </p:tav>
                                      </p:tavLst>
                                    </p:anim>
                                    <p:anim calcmode="lin" valueType="num">
                                      <p:cBhvr additive="base">
                                        <p:cTn id="24"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1" nodeType="clickEffect">
                                  <p:stCondLst>
                                    <p:cond delay="0"/>
                                  </p:stCondLst>
                                  <p:childTnLst>
                                    <p:animMotion origin="layout" path="M 2.5E-6 4.69136E-6 L 0.00087 0.38703 " pathEditMode="relative" rAng="0" ptsTypes="AA">
                                      <p:cBhvr>
                                        <p:cTn id="28" dur="2000" fill="hold"/>
                                        <p:tgtEl>
                                          <p:spTgt spid="34"/>
                                        </p:tgtEl>
                                        <p:attrNameLst>
                                          <p:attrName>ppt_x</p:attrName>
                                          <p:attrName>ppt_y</p:attrName>
                                        </p:attrNameLst>
                                      </p:cBhvr>
                                      <p:rCtr x="35" y="19352"/>
                                    </p:animMotion>
                                  </p:childTnLst>
                                </p:cTn>
                              </p:par>
                              <p:par>
                                <p:cTn id="29" presetID="1" presetClass="exit" presetSubtype="0" fill="hold" grpId="1" nodeType="withEffect">
                                  <p:stCondLst>
                                    <p:cond delay="2000"/>
                                  </p:stCondLst>
                                  <p:childTnLst>
                                    <p:set>
                                      <p:cBhvr>
                                        <p:cTn id="30"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4" grpId="0" animBg="1"/>
      <p:bldP spid="34" grpId="1" animBg="1"/>
      <p:bldP spid="46" grpId="0" animBg="1"/>
      <p:bldP spid="4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7" name="Google Shape;297;p24"/>
          <p:cNvSpPr txBox="1">
            <a:spLocks noGrp="1"/>
          </p:cNvSpPr>
          <p:nvPr>
            <p:ph type="body" idx="1"/>
          </p:nvPr>
        </p:nvSpPr>
        <p:spPr>
          <a:xfrm>
            <a:off x="326026" y="1161834"/>
            <a:ext cx="8520600" cy="1226347"/>
          </a:xfrm>
          <a:prstGeom prst="round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Few stores in regions, i.e., less than 5 stores</a:t>
            </a:r>
          </a:p>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Short Loops of static-unknow iteration count</a:t>
            </a:r>
            <a:endParaRPr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98" name="Google Shape;298;p24"/>
          <p:cNvSpPr/>
          <p:nvPr/>
        </p:nvSpPr>
        <p:spPr>
          <a:xfrm>
            <a:off x="4000541" y="2982859"/>
            <a:ext cx="1370100" cy="587074"/>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Header</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99" name="Google Shape;299;p24"/>
          <p:cNvSpPr/>
          <p:nvPr/>
        </p:nvSpPr>
        <p:spPr>
          <a:xfrm>
            <a:off x="4000541" y="3993611"/>
            <a:ext cx="1370100" cy="384203"/>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Body</a:t>
            </a:r>
            <a:endParaRPr sz="2000" dirty="0">
              <a:latin typeface="Tahoma" panose="020B0604030504040204" pitchFamily="34" charset="0"/>
              <a:ea typeface="Tahoma" panose="020B0604030504040204" pitchFamily="34" charset="0"/>
              <a:cs typeface="Tahoma" panose="020B0604030504040204" pitchFamily="34" charset="0"/>
            </a:endParaRPr>
          </a:p>
        </p:txBody>
      </p:sp>
      <p:cxnSp>
        <p:nvCxnSpPr>
          <p:cNvPr id="301" name="Google Shape;301;p24"/>
          <p:cNvCxnSpPr>
            <a:cxnSpLocks/>
            <a:stCxn id="299" idx="2"/>
            <a:endCxn id="298" idx="3"/>
          </p:cNvCxnSpPr>
          <p:nvPr/>
        </p:nvCxnSpPr>
        <p:spPr>
          <a:xfrm rot="5400000" flipH="1" flipV="1">
            <a:off x="4477407" y="3484580"/>
            <a:ext cx="1101418" cy="685050"/>
          </a:xfrm>
          <a:prstGeom prst="bentConnector4">
            <a:avLst>
              <a:gd name="adj1" fmla="val -20755"/>
              <a:gd name="adj2" fmla="val 133370"/>
            </a:avLst>
          </a:prstGeom>
          <a:noFill/>
          <a:ln w="25400" cap="flat" cmpd="sng">
            <a:solidFill>
              <a:schemeClr val="dk2"/>
            </a:solidFill>
            <a:prstDash val="solid"/>
            <a:round/>
            <a:headEnd type="none" w="med" len="med"/>
            <a:tailEnd type="triangle" w="med" len="med"/>
          </a:ln>
        </p:spPr>
      </p:cxnSp>
      <p:cxnSp>
        <p:nvCxnSpPr>
          <p:cNvPr id="302" name="Google Shape;302;p24"/>
          <p:cNvCxnSpPr>
            <a:cxnSpLocks/>
            <a:stCxn id="298" idx="2"/>
            <a:endCxn id="299" idx="0"/>
          </p:cNvCxnSpPr>
          <p:nvPr/>
        </p:nvCxnSpPr>
        <p:spPr>
          <a:xfrm>
            <a:off x="4685591" y="3569933"/>
            <a:ext cx="0" cy="423678"/>
          </a:xfrm>
          <a:prstGeom prst="straightConnector1">
            <a:avLst/>
          </a:prstGeom>
          <a:noFill/>
          <a:ln w="25400" cap="flat" cmpd="sng">
            <a:solidFill>
              <a:schemeClr val="dk2"/>
            </a:solidFill>
            <a:prstDash val="solid"/>
            <a:round/>
            <a:headEnd type="none" w="med" len="med"/>
            <a:tailEnd type="triangle" w="med" len="med"/>
          </a:ln>
        </p:spPr>
      </p:cxnSp>
      <p:cxnSp>
        <p:nvCxnSpPr>
          <p:cNvPr id="304" name="Google Shape;304;p24"/>
          <p:cNvCxnSpPr>
            <a:cxnSpLocks/>
            <a:stCxn id="298" idx="1"/>
            <a:endCxn id="5" idx="0"/>
          </p:cNvCxnSpPr>
          <p:nvPr/>
        </p:nvCxnSpPr>
        <p:spPr>
          <a:xfrm rot="10800000" flipV="1">
            <a:off x="3540139" y="3276395"/>
            <a:ext cx="460402" cy="953589"/>
          </a:xfrm>
          <a:prstGeom prst="bentConnector2">
            <a:avLst/>
          </a:prstGeom>
          <a:noFill/>
          <a:ln w="25400" cap="flat" cmpd="sng">
            <a:solidFill>
              <a:schemeClr val="dk2"/>
            </a:solidFill>
            <a:prstDash val="solid"/>
            <a:round/>
            <a:headEnd type="none" w="med" len="med"/>
            <a:tailEnd type="triangle" w="med" len="med"/>
          </a:ln>
        </p:spPr>
      </p:cxnSp>
      <p:pic>
        <p:nvPicPr>
          <p:cNvPr id="306" name="Google Shape;306;p24"/>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17" name="标题 1">
            <a:extLst>
              <a:ext uri="{FF2B5EF4-FFF2-40B4-BE49-F238E27FC236}">
                <a16:creationId xmlns:a16="http://schemas.microsoft.com/office/drawing/2014/main" id="{5DB4E280-BF23-BDEC-F2F1-9940F0CAC0E1}"/>
              </a:ext>
            </a:extLst>
          </p:cNvPr>
          <p:cNvSpPr txBox="1">
            <a:spLocks/>
          </p:cNvSpPr>
          <p:nvPr/>
        </p:nvSpPr>
        <p:spPr>
          <a:xfrm>
            <a:off x="20782" y="99989"/>
            <a:ext cx="6307447" cy="620582"/>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Low ILP Due to Short Regions</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cxnSp>
        <p:nvCxnSpPr>
          <p:cNvPr id="16" name="Straight Connector 15">
            <a:extLst>
              <a:ext uri="{FF2B5EF4-FFF2-40B4-BE49-F238E27FC236}">
                <a16:creationId xmlns:a16="http://schemas.microsoft.com/office/drawing/2014/main" id="{42EDAD84-3DF4-170F-D6E7-34F63FA4AB42}"/>
              </a:ext>
            </a:extLst>
          </p:cNvPr>
          <p:cNvCxnSpPr>
            <a:cxnSpLocks/>
          </p:cNvCxnSpPr>
          <p:nvPr/>
        </p:nvCxnSpPr>
        <p:spPr>
          <a:xfrm>
            <a:off x="3882571" y="3309084"/>
            <a:ext cx="1625600"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C6D7C80-9F2E-3879-CF2A-7BE220883738}"/>
              </a:ext>
            </a:extLst>
          </p:cNvPr>
          <p:cNvSpPr txBox="1"/>
          <p:nvPr/>
        </p:nvSpPr>
        <p:spPr>
          <a:xfrm>
            <a:off x="3233805" y="4229985"/>
            <a:ext cx="612668" cy="400110"/>
          </a:xfrm>
          <a:prstGeom prst="rect">
            <a:avLst/>
          </a:prstGeom>
          <a:noFill/>
          <a:ln>
            <a:solidFill>
              <a:schemeClr val="dk2"/>
            </a:solidFill>
          </a:ln>
        </p:spPr>
        <p:txBody>
          <a:bodyPr wrap="none" rtlCol="0">
            <a:spAutoFit/>
          </a:bodyPr>
          <a:lstStyle/>
          <a:p>
            <a:r>
              <a:rPr lang="en-US" sz="2000" dirty="0"/>
              <a:t>Exit</a:t>
            </a:r>
          </a:p>
        </p:txBody>
      </p:sp>
      <p:sp>
        <p:nvSpPr>
          <p:cNvPr id="20" name="Rectangle 19">
            <a:extLst>
              <a:ext uri="{FF2B5EF4-FFF2-40B4-BE49-F238E27FC236}">
                <a16:creationId xmlns:a16="http://schemas.microsoft.com/office/drawing/2014/main" id="{79E886CC-1974-9B64-A8CB-C3E1FD6B0A3D}"/>
              </a:ext>
            </a:extLst>
          </p:cNvPr>
          <p:cNvSpPr/>
          <p:nvPr/>
        </p:nvSpPr>
        <p:spPr>
          <a:xfrm>
            <a:off x="20782" y="1364614"/>
            <a:ext cx="9067798" cy="2424107"/>
          </a:xfrm>
          <a:prstGeom prst="rect">
            <a:avLst/>
          </a:prstGeom>
          <a:solidFill>
            <a:srgbClr val="2F2FD7">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buFont typeface="Wingdings" pitchFamily="2" charset="2"/>
              <a:buChar char="Ø"/>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Traditional loop unrolling fails to extend Loops of static-unknown iteration counts</a:t>
            </a:r>
          </a:p>
        </p:txBody>
      </p:sp>
      <p:sp>
        <p:nvSpPr>
          <p:cNvPr id="11" name="Footer Placeholder 10">
            <a:extLst>
              <a:ext uri="{FF2B5EF4-FFF2-40B4-BE49-F238E27FC236}">
                <a16:creationId xmlns:a16="http://schemas.microsoft.com/office/drawing/2014/main" id="{6178D609-C830-9CE5-5816-38C17930075A}"/>
              </a:ext>
            </a:extLst>
          </p:cNvPr>
          <p:cNvSpPr>
            <a:spLocks noGrp="1"/>
          </p:cNvSpPr>
          <p:nvPr>
            <p:ph type="ftr" sz="quarter" idx="3"/>
          </p:nvPr>
        </p:nvSpPr>
        <p:spPr/>
        <p:txBody>
          <a:bodyPr/>
          <a:lstStyle/>
          <a:p>
            <a:r>
              <a:rPr lang="en-US"/>
              <a:t>NVMW 2023</a:t>
            </a:r>
            <a:endParaRPr lang="en-US" dirty="0"/>
          </a:p>
        </p:txBody>
      </p:sp>
      <p:sp>
        <p:nvSpPr>
          <p:cNvPr id="12" name="Slide Number Placeholder 11">
            <a:extLst>
              <a:ext uri="{FF2B5EF4-FFF2-40B4-BE49-F238E27FC236}">
                <a16:creationId xmlns:a16="http://schemas.microsoft.com/office/drawing/2014/main" id="{49F0C6BE-9BC8-7620-18F8-F2134CBF8AE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
                                            <p:bg/>
                                          </p:spTgt>
                                        </p:tgtEl>
                                        <p:attrNameLst>
                                          <p:attrName>style.visibility</p:attrName>
                                        </p:attrNameLst>
                                      </p:cBhvr>
                                      <p:to>
                                        <p:strVal val="visible"/>
                                      </p:to>
                                    </p:set>
                                    <p:animEffect transition="in" filter="blinds(horizontal)">
                                      <p:cBhvr>
                                        <p:cTn id="7" dur="500"/>
                                        <p:tgtEl>
                                          <p:spTgt spid="297">
                                            <p:bg/>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97">
                                            <p:txEl>
                                              <p:pRg st="0" end="0"/>
                                            </p:txEl>
                                          </p:spTgt>
                                        </p:tgtEl>
                                        <p:attrNameLst>
                                          <p:attrName>style.visibility</p:attrName>
                                        </p:attrNameLst>
                                      </p:cBhvr>
                                      <p:to>
                                        <p:strVal val="visible"/>
                                      </p:to>
                                    </p:set>
                                    <p:animEffect transition="in" filter="blinds(horizontal)">
                                      <p:cBhvr>
                                        <p:cTn id="10" dur="500"/>
                                        <p:tgtEl>
                                          <p:spTgt spid="29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97">
                                            <p:txEl>
                                              <p:pRg st="1" end="1"/>
                                            </p:txEl>
                                          </p:spTgt>
                                        </p:tgtEl>
                                        <p:attrNameLst>
                                          <p:attrName>style.visibility</p:attrName>
                                        </p:attrNameLst>
                                      </p:cBhvr>
                                      <p:to>
                                        <p:strVal val="visible"/>
                                      </p:to>
                                    </p:set>
                                    <p:animEffect transition="in" filter="blinds(horizontal)">
                                      <p:cBhvr>
                                        <p:cTn id="15" dur="500"/>
                                        <p:tgtEl>
                                          <p:spTgt spid="29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99"/>
                                        </p:tgtEl>
                                        <p:attrNameLst>
                                          <p:attrName>style.visibility</p:attrName>
                                        </p:attrNameLst>
                                      </p:cBhvr>
                                      <p:to>
                                        <p:strVal val="visible"/>
                                      </p:to>
                                    </p:set>
                                    <p:animEffect transition="in" filter="blinds(horizontal)">
                                      <p:cBhvr>
                                        <p:cTn id="20" dur="500"/>
                                        <p:tgtEl>
                                          <p:spTgt spid="299"/>
                                        </p:tgtEl>
                                      </p:cBhvr>
                                    </p:animEffect>
                                  </p:childTnLst>
                                </p:cTn>
                              </p:par>
                              <p:par>
                                <p:cTn id="21" presetID="3" presetClass="entr" presetSubtype="10" fill="hold" nodeType="withEffect">
                                  <p:stCondLst>
                                    <p:cond delay="0"/>
                                  </p:stCondLst>
                                  <p:childTnLst>
                                    <p:set>
                                      <p:cBhvr>
                                        <p:cTn id="22" dur="1" fill="hold">
                                          <p:stCondLst>
                                            <p:cond delay="0"/>
                                          </p:stCondLst>
                                        </p:cTn>
                                        <p:tgtEl>
                                          <p:spTgt spid="301"/>
                                        </p:tgtEl>
                                        <p:attrNameLst>
                                          <p:attrName>style.visibility</p:attrName>
                                        </p:attrNameLst>
                                      </p:cBhvr>
                                      <p:to>
                                        <p:strVal val="visible"/>
                                      </p:to>
                                    </p:set>
                                    <p:animEffect transition="in" filter="blinds(horizontal)">
                                      <p:cBhvr>
                                        <p:cTn id="23" dur="500"/>
                                        <p:tgtEl>
                                          <p:spTgt spid="301"/>
                                        </p:tgtEl>
                                      </p:cBhvr>
                                    </p:animEffect>
                                  </p:childTnLst>
                                </p:cTn>
                              </p:par>
                              <p:par>
                                <p:cTn id="24" presetID="3" presetClass="entr" presetSubtype="10" fill="hold" nodeType="withEffect">
                                  <p:stCondLst>
                                    <p:cond delay="0"/>
                                  </p:stCondLst>
                                  <p:childTnLst>
                                    <p:set>
                                      <p:cBhvr>
                                        <p:cTn id="25" dur="1" fill="hold">
                                          <p:stCondLst>
                                            <p:cond delay="0"/>
                                          </p:stCondLst>
                                        </p:cTn>
                                        <p:tgtEl>
                                          <p:spTgt spid="302"/>
                                        </p:tgtEl>
                                        <p:attrNameLst>
                                          <p:attrName>style.visibility</p:attrName>
                                        </p:attrNameLst>
                                      </p:cBhvr>
                                      <p:to>
                                        <p:strVal val="visible"/>
                                      </p:to>
                                    </p:set>
                                    <p:animEffect transition="in" filter="blinds(horizontal)">
                                      <p:cBhvr>
                                        <p:cTn id="26" dur="500"/>
                                        <p:tgtEl>
                                          <p:spTgt spid="302"/>
                                        </p:tgtEl>
                                      </p:cBhvr>
                                    </p:animEffect>
                                  </p:childTnLst>
                                </p:cTn>
                              </p:par>
                              <p:par>
                                <p:cTn id="27" presetID="3" presetClass="entr" presetSubtype="10" fill="hold" nodeType="withEffect">
                                  <p:stCondLst>
                                    <p:cond delay="0"/>
                                  </p:stCondLst>
                                  <p:childTnLst>
                                    <p:set>
                                      <p:cBhvr>
                                        <p:cTn id="28" dur="1" fill="hold">
                                          <p:stCondLst>
                                            <p:cond delay="0"/>
                                          </p:stCondLst>
                                        </p:cTn>
                                        <p:tgtEl>
                                          <p:spTgt spid="304"/>
                                        </p:tgtEl>
                                        <p:attrNameLst>
                                          <p:attrName>style.visibility</p:attrName>
                                        </p:attrNameLst>
                                      </p:cBhvr>
                                      <p:to>
                                        <p:strVal val="visible"/>
                                      </p:to>
                                    </p:set>
                                    <p:animEffect transition="in" filter="blinds(horizontal)">
                                      <p:cBhvr>
                                        <p:cTn id="29" dur="500"/>
                                        <p:tgtEl>
                                          <p:spTgt spid="304"/>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98"/>
                                        </p:tgtEl>
                                        <p:attrNameLst>
                                          <p:attrName>style.visibility</p:attrName>
                                        </p:attrNameLst>
                                      </p:cBhvr>
                                      <p:to>
                                        <p:strVal val="visible"/>
                                      </p:to>
                                    </p:set>
                                    <p:animEffect transition="in" filter="blinds(horizontal)">
                                      <p:cBhvr>
                                        <p:cTn id="32" dur="500"/>
                                        <p:tgtEl>
                                          <p:spTgt spid="29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linds(horizontal)">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fill="hold"/>
                                        <p:tgtEl>
                                          <p:spTgt spid="16"/>
                                        </p:tgtEl>
                                        <p:attrNameLst>
                                          <p:attrName>ppt_x</p:attrName>
                                        </p:attrNameLst>
                                      </p:cBhvr>
                                      <p:tavLst>
                                        <p:tav tm="0">
                                          <p:val>
                                            <p:strVal val="0-#ppt_w/2"/>
                                          </p:val>
                                        </p:tav>
                                        <p:tav tm="100000">
                                          <p:val>
                                            <p:strVal val="#ppt_x"/>
                                          </p:val>
                                        </p:tav>
                                      </p:tavLst>
                                    </p:anim>
                                    <p:anim calcmode="lin" valueType="num">
                                      <p:cBhvr additive="base">
                                        <p:cTn id="41"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dissolve">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 grpId="0" uiExpand="1" build="p" animBg="1"/>
      <p:bldP spid="298" grpId="0" animBg="1"/>
      <p:bldP spid="299" grpId="0" animBg="1"/>
      <p:bldP spid="5" grpId="0" animBg="1"/>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pic>
        <p:nvPicPr>
          <p:cNvPr id="336" name="Google Shape;336;p25"/>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36" name="标题 1">
            <a:extLst>
              <a:ext uri="{FF2B5EF4-FFF2-40B4-BE49-F238E27FC236}">
                <a16:creationId xmlns:a16="http://schemas.microsoft.com/office/drawing/2014/main" id="{0BEC0F21-AE90-439C-EA61-6A6162DA8B56}"/>
              </a:ext>
            </a:extLst>
          </p:cNvPr>
          <p:cNvSpPr txBox="1">
            <a:spLocks/>
          </p:cNvSpPr>
          <p:nvPr/>
        </p:nvSpPr>
        <p:spPr>
          <a:xfrm>
            <a:off x="20782" y="99989"/>
            <a:ext cx="7533904" cy="558438"/>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Enlarging Region Size for Higher ILP</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39" name="Google Shape;297;p24">
            <a:extLst>
              <a:ext uri="{FF2B5EF4-FFF2-40B4-BE49-F238E27FC236}">
                <a16:creationId xmlns:a16="http://schemas.microsoft.com/office/drawing/2014/main" id="{9675E287-075C-3194-7793-544A5D634719}"/>
              </a:ext>
            </a:extLst>
          </p:cNvPr>
          <p:cNvSpPr txBox="1">
            <a:spLocks/>
          </p:cNvSpPr>
          <p:nvPr/>
        </p:nvSpPr>
        <p:spPr>
          <a:xfrm>
            <a:off x="181897" y="758458"/>
            <a:ext cx="8073104" cy="1128688"/>
          </a:xfrm>
          <a:prstGeom prst="roundRect">
            <a:avLst/>
          </a:prstGeom>
          <a:solidFill>
            <a:srgbClr val="0070C0"/>
          </a:solidFill>
          <a:ln w="25400" cap="flat" cmpd="sng" algn="ctr">
            <a:noFill/>
            <a:prstDash val="solid"/>
          </a:ln>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mn-lt"/>
                <a:ea typeface="+mn-ea"/>
                <a:cs typeface="+mn-cs"/>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9pPr>
          </a:lstStyle>
          <a:p>
            <a:pPr>
              <a:buFont typeface="Wingdings" pitchFamily="2" charset="2"/>
              <a:buChar char="v"/>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Speculatively unroll loop body and exit condition even if loop iteration count is static-unknown</a:t>
            </a:r>
          </a:p>
        </p:txBody>
      </p:sp>
      <p:sp>
        <p:nvSpPr>
          <p:cNvPr id="41" name="Google Shape;298;p24">
            <a:extLst>
              <a:ext uri="{FF2B5EF4-FFF2-40B4-BE49-F238E27FC236}">
                <a16:creationId xmlns:a16="http://schemas.microsoft.com/office/drawing/2014/main" id="{1501D9C8-07E0-4E02-BB4E-CAFE25818346}"/>
              </a:ext>
            </a:extLst>
          </p:cNvPr>
          <p:cNvSpPr/>
          <p:nvPr/>
        </p:nvSpPr>
        <p:spPr>
          <a:xfrm>
            <a:off x="1734405" y="2378326"/>
            <a:ext cx="1370100" cy="587074"/>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Header</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42" name="Google Shape;299;p24">
            <a:extLst>
              <a:ext uri="{FF2B5EF4-FFF2-40B4-BE49-F238E27FC236}">
                <a16:creationId xmlns:a16="http://schemas.microsoft.com/office/drawing/2014/main" id="{849E13C5-D2F0-1B36-1E63-C685EA5D2D0C}"/>
              </a:ext>
            </a:extLst>
          </p:cNvPr>
          <p:cNvSpPr/>
          <p:nvPr/>
        </p:nvSpPr>
        <p:spPr>
          <a:xfrm>
            <a:off x="1734405" y="3589133"/>
            <a:ext cx="1370100" cy="384203"/>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Body</a:t>
            </a:r>
            <a:endParaRPr sz="2000" dirty="0">
              <a:latin typeface="Tahoma" panose="020B0604030504040204" pitchFamily="34" charset="0"/>
              <a:ea typeface="Tahoma" panose="020B0604030504040204" pitchFamily="34" charset="0"/>
              <a:cs typeface="Tahoma" panose="020B0604030504040204" pitchFamily="34" charset="0"/>
            </a:endParaRPr>
          </a:p>
        </p:txBody>
      </p:sp>
      <p:cxnSp>
        <p:nvCxnSpPr>
          <p:cNvPr id="44" name="Google Shape;301;p24">
            <a:extLst>
              <a:ext uri="{FF2B5EF4-FFF2-40B4-BE49-F238E27FC236}">
                <a16:creationId xmlns:a16="http://schemas.microsoft.com/office/drawing/2014/main" id="{05343C4D-0FEA-4E2B-E7C7-BF1D95A00D0B}"/>
              </a:ext>
            </a:extLst>
          </p:cNvPr>
          <p:cNvCxnSpPr>
            <a:cxnSpLocks/>
            <a:stCxn id="42" idx="2"/>
            <a:endCxn id="41" idx="3"/>
          </p:cNvCxnSpPr>
          <p:nvPr/>
        </p:nvCxnSpPr>
        <p:spPr>
          <a:xfrm rot="5400000" flipH="1" flipV="1">
            <a:off x="2111243" y="2980075"/>
            <a:ext cx="1301473" cy="685050"/>
          </a:xfrm>
          <a:prstGeom prst="bentConnector4">
            <a:avLst>
              <a:gd name="adj1" fmla="val -17565"/>
              <a:gd name="adj2" fmla="val 133370"/>
            </a:avLst>
          </a:prstGeom>
          <a:noFill/>
          <a:ln w="25400" cap="flat" cmpd="sng">
            <a:solidFill>
              <a:schemeClr val="dk2"/>
            </a:solidFill>
            <a:prstDash val="solid"/>
            <a:round/>
            <a:headEnd type="none" w="med" len="med"/>
            <a:tailEnd type="triangle" w="med" len="med"/>
          </a:ln>
        </p:spPr>
      </p:cxnSp>
      <p:cxnSp>
        <p:nvCxnSpPr>
          <p:cNvPr id="45" name="Google Shape;302;p24">
            <a:extLst>
              <a:ext uri="{FF2B5EF4-FFF2-40B4-BE49-F238E27FC236}">
                <a16:creationId xmlns:a16="http://schemas.microsoft.com/office/drawing/2014/main" id="{9343C29D-E9AB-3AEB-196E-CC37E7CE81F2}"/>
              </a:ext>
            </a:extLst>
          </p:cNvPr>
          <p:cNvCxnSpPr>
            <a:cxnSpLocks/>
            <a:stCxn id="41" idx="2"/>
            <a:endCxn id="42" idx="0"/>
          </p:cNvCxnSpPr>
          <p:nvPr/>
        </p:nvCxnSpPr>
        <p:spPr>
          <a:xfrm>
            <a:off x="2419455" y="2965400"/>
            <a:ext cx="0" cy="623733"/>
          </a:xfrm>
          <a:prstGeom prst="straightConnector1">
            <a:avLst/>
          </a:prstGeom>
          <a:noFill/>
          <a:ln w="25400" cap="flat" cmpd="sng">
            <a:solidFill>
              <a:schemeClr val="dk2"/>
            </a:solidFill>
            <a:prstDash val="solid"/>
            <a:round/>
            <a:headEnd type="none" w="med" len="med"/>
            <a:tailEnd type="triangle" w="med" len="med"/>
          </a:ln>
        </p:spPr>
      </p:cxnSp>
      <p:cxnSp>
        <p:nvCxnSpPr>
          <p:cNvPr id="47" name="Google Shape;304;p24">
            <a:extLst>
              <a:ext uri="{FF2B5EF4-FFF2-40B4-BE49-F238E27FC236}">
                <a16:creationId xmlns:a16="http://schemas.microsoft.com/office/drawing/2014/main" id="{D667924B-6567-4965-E09D-1557358FA8FE}"/>
              </a:ext>
            </a:extLst>
          </p:cNvPr>
          <p:cNvCxnSpPr>
            <a:cxnSpLocks/>
            <a:stCxn id="41" idx="1"/>
            <a:endCxn id="49" idx="0"/>
          </p:cNvCxnSpPr>
          <p:nvPr/>
        </p:nvCxnSpPr>
        <p:spPr>
          <a:xfrm rot="10800000" flipV="1">
            <a:off x="1389471" y="2671863"/>
            <a:ext cx="344935" cy="1201442"/>
          </a:xfrm>
          <a:prstGeom prst="bentConnector2">
            <a:avLst/>
          </a:prstGeom>
          <a:noFill/>
          <a:ln w="25400" cap="flat" cmpd="sng">
            <a:solidFill>
              <a:schemeClr val="dk2"/>
            </a:solidFill>
            <a:prstDash val="solid"/>
            <a:round/>
            <a:headEnd type="none" w="med" len="med"/>
            <a:tailEnd type="triangle" w="med" len="med"/>
          </a:ln>
        </p:spPr>
      </p:cxnSp>
      <p:sp>
        <p:nvSpPr>
          <p:cNvPr id="49" name="TextBox 48">
            <a:extLst>
              <a:ext uri="{FF2B5EF4-FFF2-40B4-BE49-F238E27FC236}">
                <a16:creationId xmlns:a16="http://schemas.microsoft.com/office/drawing/2014/main" id="{526866D5-CADF-4534-3F77-3349C3F28D88}"/>
              </a:ext>
            </a:extLst>
          </p:cNvPr>
          <p:cNvSpPr txBox="1"/>
          <p:nvPr/>
        </p:nvSpPr>
        <p:spPr>
          <a:xfrm>
            <a:off x="1083136" y="3873305"/>
            <a:ext cx="612668" cy="400110"/>
          </a:xfrm>
          <a:prstGeom prst="rect">
            <a:avLst/>
          </a:prstGeom>
          <a:noFill/>
          <a:ln>
            <a:solidFill>
              <a:schemeClr val="dk2"/>
            </a:solidFill>
          </a:ln>
        </p:spPr>
        <p:txBody>
          <a:bodyPr wrap="none" rtlCol="0">
            <a:spAutoFit/>
          </a:bodyPr>
          <a:lstStyle/>
          <a:p>
            <a:r>
              <a:rPr lang="en-US" sz="2000" dirty="0"/>
              <a:t>Exit</a:t>
            </a:r>
          </a:p>
        </p:txBody>
      </p:sp>
      <p:sp>
        <p:nvSpPr>
          <p:cNvPr id="50" name="Google Shape;298;p24">
            <a:extLst>
              <a:ext uri="{FF2B5EF4-FFF2-40B4-BE49-F238E27FC236}">
                <a16:creationId xmlns:a16="http://schemas.microsoft.com/office/drawing/2014/main" id="{BBCF28B9-E5A5-B015-5C17-7F4078002A4E}"/>
              </a:ext>
            </a:extLst>
          </p:cNvPr>
          <p:cNvSpPr/>
          <p:nvPr/>
        </p:nvSpPr>
        <p:spPr>
          <a:xfrm>
            <a:off x="5933102" y="2118394"/>
            <a:ext cx="1370100" cy="572996"/>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Header</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51" name="Google Shape;299;p24">
            <a:extLst>
              <a:ext uri="{FF2B5EF4-FFF2-40B4-BE49-F238E27FC236}">
                <a16:creationId xmlns:a16="http://schemas.microsoft.com/office/drawing/2014/main" id="{D666E6FC-E8B4-F2C9-BA45-79B69C685A2C}"/>
              </a:ext>
            </a:extLst>
          </p:cNvPr>
          <p:cNvSpPr/>
          <p:nvPr/>
        </p:nvSpPr>
        <p:spPr>
          <a:xfrm>
            <a:off x="5933102" y="2888016"/>
            <a:ext cx="1370100" cy="324648"/>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Body</a:t>
            </a:r>
            <a:endParaRPr sz="2000" dirty="0">
              <a:latin typeface="Tahoma" panose="020B0604030504040204" pitchFamily="34" charset="0"/>
              <a:ea typeface="Tahoma" panose="020B0604030504040204" pitchFamily="34" charset="0"/>
              <a:cs typeface="Tahoma" panose="020B0604030504040204" pitchFamily="34" charset="0"/>
            </a:endParaRPr>
          </a:p>
        </p:txBody>
      </p:sp>
      <p:cxnSp>
        <p:nvCxnSpPr>
          <p:cNvPr id="53" name="Google Shape;301;p24">
            <a:extLst>
              <a:ext uri="{FF2B5EF4-FFF2-40B4-BE49-F238E27FC236}">
                <a16:creationId xmlns:a16="http://schemas.microsoft.com/office/drawing/2014/main" id="{3B3A6241-8948-3547-B8CA-067048885DD5}"/>
              </a:ext>
            </a:extLst>
          </p:cNvPr>
          <p:cNvCxnSpPr>
            <a:cxnSpLocks/>
            <a:stCxn id="63" idx="2"/>
            <a:endCxn id="50" idx="3"/>
          </p:cNvCxnSpPr>
          <p:nvPr/>
        </p:nvCxnSpPr>
        <p:spPr>
          <a:xfrm rot="5400000" flipH="1" flipV="1">
            <a:off x="6035518" y="2987526"/>
            <a:ext cx="1850318" cy="685050"/>
          </a:xfrm>
          <a:prstGeom prst="bentConnector4">
            <a:avLst>
              <a:gd name="adj1" fmla="val -12355"/>
              <a:gd name="adj2" fmla="val 133370"/>
            </a:avLst>
          </a:prstGeom>
          <a:noFill/>
          <a:ln w="25400" cap="flat" cmpd="sng">
            <a:solidFill>
              <a:schemeClr val="dk2"/>
            </a:solidFill>
            <a:prstDash val="solid"/>
            <a:round/>
            <a:headEnd type="none" w="med" len="med"/>
            <a:tailEnd type="triangle" w="med" len="med"/>
          </a:ln>
        </p:spPr>
      </p:cxnSp>
      <p:cxnSp>
        <p:nvCxnSpPr>
          <p:cNvPr id="54" name="Google Shape;302;p24">
            <a:extLst>
              <a:ext uri="{FF2B5EF4-FFF2-40B4-BE49-F238E27FC236}">
                <a16:creationId xmlns:a16="http://schemas.microsoft.com/office/drawing/2014/main" id="{BC9DBB6A-6E0A-E9DC-1A40-15B4F182925B}"/>
              </a:ext>
            </a:extLst>
          </p:cNvPr>
          <p:cNvCxnSpPr>
            <a:cxnSpLocks/>
            <a:stCxn id="50" idx="2"/>
            <a:endCxn id="51" idx="0"/>
          </p:cNvCxnSpPr>
          <p:nvPr/>
        </p:nvCxnSpPr>
        <p:spPr>
          <a:xfrm>
            <a:off x="6618152" y="2691390"/>
            <a:ext cx="0" cy="196626"/>
          </a:xfrm>
          <a:prstGeom prst="straightConnector1">
            <a:avLst/>
          </a:prstGeom>
          <a:noFill/>
          <a:ln w="25400" cap="flat" cmpd="sng">
            <a:solidFill>
              <a:schemeClr val="dk2"/>
            </a:solidFill>
            <a:prstDash val="solid"/>
            <a:round/>
            <a:headEnd type="none" w="med" len="med"/>
            <a:tailEnd type="triangle" w="med" len="med"/>
          </a:ln>
        </p:spPr>
      </p:cxnSp>
      <p:cxnSp>
        <p:nvCxnSpPr>
          <p:cNvPr id="55" name="Google Shape;303;p24">
            <a:extLst>
              <a:ext uri="{FF2B5EF4-FFF2-40B4-BE49-F238E27FC236}">
                <a16:creationId xmlns:a16="http://schemas.microsoft.com/office/drawing/2014/main" id="{8642F538-0D96-8C27-0469-1B5C2A63C3BB}"/>
              </a:ext>
            </a:extLst>
          </p:cNvPr>
          <p:cNvCxnSpPr>
            <a:cxnSpLocks/>
            <a:stCxn id="51" idx="2"/>
            <a:endCxn id="60" idx="0"/>
          </p:cNvCxnSpPr>
          <p:nvPr/>
        </p:nvCxnSpPr>
        <p:spPr>
          <a:xfrm>
            <a:off x="6618152" y="3212664"/>
            <a:ext cx="0" cy="196626"/>
          </a:xfrm>
          <a:prstGeom prst="straightConnector1">
            <a:avLst/>
          </a:prstGeom>
          <a:noFill/>
          <a:ln w="25400" cap="flat" cmpd="sng">
            <a:solidFill>
              <a:schemeClr val="dk2"/>
            </a:solidFill>
            <a:prstDash val="solid"/>
            <a:round/>
            <a:headEnd type="none" w="med" len="med"/>
            <a:tailEnd type="triangle" w="med" len="med"/>
          </a:ln>
        </p:spPr>
      </p:cxnSp>
      <p:cxnSp>
        <p:nvCxnSpPr>
          <p:cNvPr id="56" name="Google Shape;304;p24">
            <a:extLst>
              <a:ext uri="{FF2B5EF4-FFF2-40B4-BE49-F238E27FC236}">
                <a16:creationId xmlns:a16="http://schemas.microsoft.com/office/drawing/2014/main" id="{F569A23F-CF66-7519-947B-82CB233FEE05}"/>
              </a:ext>
            </a:extLst>
          </p:cNvPr>
          <p:cNvCxnSpPr>
            <a:cxnSpLocks/>
            <a:stCxn id="50" idx="1"/>
            <a:endCxn id="57" idx="0"/>
          </p:cNvCxnSpPr>
          <p:nvPr/>
        </p:nvCxnSpPr>
        <p:spPr>
          <a:xfrm rot="10800000" flipV="1">
            <a:off x="5414144" y="2404892"/>
            <a:ext cx="518958" cy="1492386"/>
          </a:xfrm>
          <a:prstGeom prst="bentConnector2">
            <a:avLst/>
          </a:prstGeom>
          <a:noFill/>
          <a:ln w="25400" cap="flat" cmpd="sng">
            <a:solidFill>
              <a:schemeClr val="dk2"/>
            </a:solidFill>
            <a:prstDash val="solid"/>
            <a:round/>
            <a:headEnd type="none" w="med" len="med"/>
            <a:tailEnd type="triangle" w="med" len="med"/>
          </a:ln>
        </p:spPr>
      </p:cxnSp>
      <p:sp>
        <p:nvSpPr>
          <p:cNvPr id="57" name="TextBox 56">
            <a:extLst>
              <a:ext uri="{FF2B5EF4-FFF2-40B4-BE49-F238E27FC236}">
                <a16:creationId xmlns:a16="http://schemas.microsoft.com/office/drawing/2014/main" id="{E0D89BD7-11A1-6AAF-D066-C8BC1C34FA07}"/>
              </a:ext>
            </a:extLst>
          </p:cNvPr>
          <p:cNvSpPr txBox="1"/>
          <p:nvPr/>
        </p:nvSpPr>
        <p:spPr>
          <a:xfrm>
            <a:off x="5107810" y="3897278"/>
            <a:ext cx="612668" cy="400110"/>
          </a:xfrm>
          <a:prstGeom prst="rect">
            <a:avLst/>
          </a:prstGeom>
          <a:noFill/>
          <a:ln>
            <a:solidFill>
              <a:schemeClr val="dk2"/>
            </a:solidFill>
          </a:ln>
        </p:spPr>
        <p:txBody>
          <a:bodyPr wrap="none" rtlCol="0">
            <a:spAutoFit/>
          </a:bodyPr>
          <a:lstStyle/>
          <a:p>
            <a:r>
              <a:rPr lang="en-US" sz="2000" dirty="0"/>
              <a:t>Exit</a:t>
            </a:r>
          </a:p>
        </p:txBody>
      </p:sp>
      <p:sp>
        <p:nvSpPr>
          <p:cNvPr id="60" name="Google Shape;299;p24">
            <a:extLst>
              <a:ext uri="{FF2B5EF4-FFF2-40B4-BE49-F238E27FC236}">
                <a16:creationId xmlns:a16="http://schemas.microsoft.com/office/drawing/2014/main" id="{6764ED63-5394-39F7-B9D7-B314A77E3198}"/>
              </a:ext>
            </a:extLst>
          </p:cNvPr>
          <p:cNvSpPr/>
          <p:nvPr/>
        </p:nvSpPr>
        <p:spPr>
          <a:xfrm>
            <a:off x="5933102" y="3409290"/>
            <a:ext cx="1370100" cy="324647"/>
          </a:xfrm>
          <a:prstGeom prst="rect">
            <a:avLst/>
          </a:prstGeom>
          <a:pattFill prst="wdDnDiag">
            <a:fgClr>
              <a:schemeClr val="bg1">
                <a:lumMod val="85000"/>
              </a:schemeClr>
            </a:fgClr>
            <a:bgClr>
              <a:schemeClr val="bg1"/>
            </a:bgClr>
          </a:pattFill>
          <a:ln w="9525" cap="flat" cmpd="sng">
            <a:solidFill>
              <a:schemeClr val="dk2"/>
            </a:solidFill>
            <a:prstDash val="solid"/>
            <a:round/>
            <a:headEnd type="none" w="sm" len="sm"/>
            <a:tailEnd type="none" w="sm" len="sm"/>
          </a:ln>
          <a:effectLst>
            <a:outerShdw blurRad="50800" dist="38100" dir="2700000" algn="tl" rotWithShape="0">
              <a:prstClr val="black">
                <a:alpha val="40000"/>
              </a:prst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Exit Cond</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63" name="Google Shape;299;p24">
            <a:extLst>
              <a:ext uri="{FF2B5EF4-FFF2-40B4-BE49-F238E27FC236}">
                <a16:creationId xmlns:a16="http://schemas.microsoft.com/office/drawing/2014/main" id="{625AD081-E25B-B436-1945-F2C4DBE26A97}"/>
              </a:ext>
            </a:extLst>
          </p:cNvPr>
          <p:cNvSpPr/>
          <p:nvPr/>
        </p:nvSpPr>
        <p:spPr>
          <a:xfrm>
            <a:off x="5933102" y="3930563"/>
            <a:ext cx="1370100" cy="324647"/>
          </a:xfrm>
          <a:prstGeom prst="rect">
            <a:avLst/>
          </a:prstGeom>
          <a:pattFill prst="wdDnDiag">
            <a:fgClr>
              <a:schemeClr val="bg1">
                <a:lumMod val="85000"/>
              </a:schemeClr>
            </a:fgClr>
            <a:bgClr>
              <a:schemeClr val="bg1"/>
            </a:bgClr>
          </a:pattFill>
          <a:ln w="9525" cap="flat" cmpd="sng">
            <a:solidFill>
              <a:schemeClr val="dk2"/>
            </a:solidFill>
            <a:prstDash val="solid"/>
            <a:round/>
            <a:headEnd type="none" w="sm" len="sm"/>
            <a:tailEnd type="none" w="sm" len="sm"/>
          </a:ln>
          <a:effectLst>
            <a:outerShdw blurRad="50800" dist="38100" dir="2700000" algn="tl" rotWithShape="0">
              <a:prstClr val="black">
                <a:alpha val="40000"/>
              </a:prst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Body</a:t>
            </a:r>
            <a:endParaRPr sz="2000" dirty="0">
              <a:latin typeface="Tahoma" panose="020B0604030504040204" pitchFamily="34" charset="0"/>
              <a:ea typeface="Tahoma" panose="020B0604030504040204" pitchFamily="34" charset="0"/>
              <a:cs typeface="Tahoma" panose="020B0604030504040204" pitchFamily="34" charset="0"/>
            </a:endParaRPr>
          </a:p>
        </p:txBody>
      </p:sp>
      <p:cxnSp>
        <p:nvCxnSpPr>
          <p:cNvPr id="64" name="Google Shape;303;p24">
            <a:extLst>
              <a:ext uri="{FF2B5EF4-FFF2-40B4-BE49-F238E27FC236}">
                <a16:creationId xmlns:a16="http://schemas.microsoft.com/office/drawing/2014/main" id="{83C81A92-51BE-879E-9F58-5E7E89E2824F}"/>
              </a:ext>
            </a:extLst>
          </p:cNvPr>
          <p:cNvCxnSpPr>
            <a:cxnSpLocks/>
            <a:stCxn id="60" idx="2"/>
            <a:endCxn id="63" idx="0"/>
          </p:cNvCxnSpPr>
          <p:nvPr/>
        </p:nvCxnSpPr>
        <p:spPr>
          <a:xfrm>
            <a:off x="6618152" y="3733937"/>
            <a:ext cx="0" cy="196626"/>
          </a:xfrm>
          <a:prstGeom prst="straightConnector1">
            <a:avLst/>
          </a:prstGeom>
          <a:noFill/>
          <a:ln w="25400" cap="flat" cmpd="sng">
            <a:solidFill>
              <a:schemeClr val="dk2"/>
            </a:solidFill>
            <a:prstDash val="solid"/>
            <a:round/>
            <a:headEnd type="none" w="med" len="med"/>
            <a:tailEnd type="triangle" w="med" len="med"/>
          </a:ln>
        </p:spPr>
      </p:cxnSp>
      <p:cxnSp>
        <p:nvCxnSpPr>
          <p:cNvPr id="74" name="Google Shape;303;p24">
            <a:extLst>
              <a:ext uri="{FF2B5EF4-FFF2-40B4-BE49-F238E27FC236}">
                <a16:creationId xmlns:a16="http://schemas.microsoft.com/office/drawing/2014/main" id="{50CCBE04-2B8B-4917-37CA-B7862A378D50}"/>
              </a:ext>
            </a:extLst>
          </p:cNvPr>
          <p:cNvCxnSpPr>
            <a:cxnSpLocks/>
            <a:stCxn id="60" idx="1"/>
          </p:cNvCxnSpPr>
          <p:nvPr/>
        </p:nvCxnSpPr>
        <p:spPr>
          <a:xfrm flipH="1">
            <a:off x="5414143" y="3571614"/>
            <a:ext cx="518959" cy="0"/>
          </a:xfrm>
          <a:prstGeom prst="straightConnector1">
            <a:avLst/>
          </a:prstGeom>
          <a:noFill/>
          <a:ln w="25400" cap="flat" cmpd="sng">
            <a:solidFill>
              <a:schemeClr val="dk2"/>
            </a:solidFill>
            <a:prstDash val="solid"/>
            <a:round/>
            <a:headEnd type="none" w="med" len="med"/>
            <a:tailEnd type="triangle" w="med" len="med"/>
          </a:ln>
        </p:spPr>
      </p:cxnSp>
      <p:cxnSp>
        <p:nvCxnSpPr>
          <p:cNvPr id="97" name="Google Shape;302;p24">
            <a:extLst>
              <a:ext uri="{FF2B5EF4-FFF2-40B4-BE49-F238E27FC236}">
                <a16:creationId xmlns:a16="http://schemas.microsoft.com/office/drawing/2014/main" id="{C2829368-BA20-D490-020A-998A776AC358}"/>
              </a:ext>
            </a:extLst>
          </p:cNvPr>
          <p:cNvCxnSpPr>
            <a:cxnSpLocks/>
            <a:endCxn id="41" idx="0"/>
          </p:cNvCxnSpPr>
          <p:nvPr/>
        </p:nvCxnSpPr>
        <p:spPr>
          <a:xfrm>
            <a:off x="2419454" y="1899075"/>
            <a:ext cx="1" cy="479251"/>
          </a:xfrm>
          <a:prstGeom prst="straightConnector1">
            <a:avLst/>
          </a:prstGeom>
          <a:noFill/>
          <a:ln w="25400" cap="flat" cmpd="sng">
            <a:solidFill>
              <a:schemeClr val="dk2"/>
            </a:solidFill>
            <a:prstDash val="solid"/>
            <a:round/>
            <a:headEnd type="none" w="med" len="med"/>
            <a:tailEnd type="triangle" w="med" len="med"/>
          </a:ln>
        </p:spPr>
      </p:cxnSp>
      <p:cxnSp>
        <p:nvCxnSpPr>
          <p:cNvPr id="100" name="Google Shape;302;p24">
            <a:extLst>
              <a:ext uri="{FF2B5EF4-FFF2-40B4-BE49-F238E27FC236}">
                <a16:creationId xmlns:a16="http://schemas.microsoft.com/office/drawing/2014/main" id="{31C396AE-3D0D-6C55-6D96-F0DD73940CB2}"/>
              </a:ext>
            </a:extLst>
          </p:cNvPr>
          <p:cNvCxnSpPr>
            <a:cxnSpLocks/>
            <a:endCxn id="50" idx="0"/>
          </p:cNvCxnSpPr>
          <p:nvPr/>
        </p:nvCxnSpPr>
        <p:spPr>
          <a:xfrm>
            <a:off x="6618152" y="1903188"/>
            <a:ext cx="0" cy="215206"/>
          </a:xfrm>
          <a:prstGeom prst="straightConnector1">
            <a:avLst/>
          </a:prstGeom>
          <a:noFill/>
          <a:ln w="25400" cap="flat" cmpd="sng">
            <a:solidFill>
              <a:schemeClr val="dk2"/>
            </a:solidFill>
            <a:prstDash val="solid"/>
            <a:round/>
            <a:headEnd type="none" w="med" len="med"/>
            <a:tailEnd type="triangle" w="med" len="med"/>
          </a:ln>
        </p:spPr>
      </p:cxnSp>
      <p:sp>
        <p:nvSpPr>
          <p:cNvPr id="70" name="TextBox 69">
            <a:extLst>
              <a:ext uri="{FF2B5EF4-FFF2-40B4-BE49-F238E27FC236}">
                <a16:creationId xmlns:a16="http://schemas.microsoft.com/office/drawing/2014/main" id="{0A4E8805-211C-B56A-D835-1398B7E23F21}"/>
              </a:ext>
            </a:extLst>
          </p:cNvPr>
          <p:cNvSpPr txBox="1"/>
          <p:nvPr/>
        </p:nvSpPr>
        <p:spPr>
          <a:xfrm>
            <a:off x="950471" y="4514179"/>
            <a:ext cx="2680542" cy="400110"/>
          </a:xfrm>
          <a:prstGeom prst="rect">
            <a:avLst/>
          </a:prstGeom>
          <a:noFill/>
        </p:spPr>
        <p:txBody>
          <a:bodyPr wrap="none" rtlCol="0">
            <a:spAutoFit/>
          </a:bodyPr>
          <a:lstStyle/>
          <a:p>
            <a:r>
              <a:rPr lang="en-US" sz="2000" dirty="0"/>
              <a:t>Before Spec Unrolling</a:t>
            </a:r>
          </a:p>
        </p:txBody>
      </p:sp>
      <p:sp>
        <p:nvSpPr>
          <p:cNvPr id="105" name="TextBox 104">
            <a:extLst>
              <a:ext uri="{FF2B5EF4-FFF2-40B4-BE49-F238E27FC236}">
                <a16:creationId xmlns:a16="http://schemas.microsoft.com/office/drawing/2014/main" id="{0E2EE0BC-D3F4-2E3B-1DEC-9E10F6E361EE}"/>
              </a:ext>
            </a:extLst>
          </p:cNvPr>
          <p:cNvSpPr txBox="1"/>
          <p:nvPr/>
        </p:nvSpPr>
        <p:spPr>
          <a:xfrm>
            <a:off x="5253832" y="4556458"/>
            <a:ext cx="2465740" cy="400110"/>
          </a:xfrm>
          <a:prstGeom prst="rect">
            <a:avLst/>
          </a:prstGeom>
          <a:noFill/>
        </p:spPr>
        <p:txBody>
          <a:bodyPr wrap="none" rtlCol="0">
            <a:spAutoFit/>
          </a:bodyPr>
          <a:lstStyle/>
          <a:p>
            <a:r>
              <a:rPr lang="en-US" sz="2000" dirty="0"/>
              <a:t>After Spec Unrolling</a:t>
            </a:r>
          </a:p>
        </p:txBody>
      </p:sp>
      <p:cxnSp>
        <p:nvCxnSpPr>
          <p:cNvPr id="110" name="Straight Connector 109">
            <a:extLst>
              <a:ext uri="{FF2B5EF4-FFF2-40B4-BE49-F238E27FC236}">
                <a16:creationId xmlns:a16="http://schemas.microsoft.com/office/drawing/2014/main" id="{A1F027D3-C82E-F7D4-E763-D04C0F1EDE3C}"/>
              </a:ext>
            </a:extLst>
          </p:cNvPr>
          <p:cNvCxnSpPr>
            <a:cxnSpLocks/>
          </p:cNvCxnSpPr>
          <p:nvPr/>
        </p:nvCxnSpPr>
        <p:spPr>
          <a:xfrm>
            <a:off x="5785791" y="2412149"/>
            <a:ext cx="1625600"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76" name="Footer Placeholder 75">
            <a:extLst>
              <a:ext uri="{FF2B5EF4-FFF2-40B4-BE49-F238E27FC236}">
                <a16:creationId xmlns:a16="http://schemas.microsoft.com/office/drawing/2014/main" id="{2B93DC3B-788A-6AA7-F602-8492DE068362}"/>
              </a:ext>
            </a:extLst>
          </p:cNvPr>
          <p:cNvSpPr>
            <a:spLocks noGrp="1"/>
          </p:cNvSpPr>
          <p:nvPr>
            <p:ph type="ftr" sz="quarter" idx="3"/>
          </p:nvPr>
        </p:nvSpPr>
        <p:spPr/>
        <p:txBody>
          <a:bodyPr/>
          <a:lstStyle/>
          <a:p>
            <a:r>
              <a:rPr lang="en-US"/>
              <a:t>NVMW 2023</a:t>
            </a:r>
            <a:endParaRPr lang="en-US" dirty="0"/>
          </a:p>
        </p:txBody>
      </p:sp>
      <p:sp>
        <p:nvSpPr>
          <p:cNvPr id="77" name="Slide Number Placeholder 76">
            <a:extLst>
              <a:ext uri="{FF2B5EF4-FFF2-40B4-BE49-F238E27FC236}">
                <a16:creationId xmlns:a16="http://schemas.microsoft.com/office/drawing/2014/main" id="{A4A03EE3-B361-246E-8A40-6BC55B650A3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additive="base">
                                        <p:cTn id="12" dur="500" fill="hold"/>
                                        <p:tgtEl>
                                          <p:spTgt spid="41"/>
                                        </p:tgtEl>
                                        <p:attrNameLst>
                                          <p:attrName>ppt_x</p:attrName>
                                        </p:attrNameLst>
                                      </p:cBhvr>
                                      <p:tavLst>
                                        <p:tav tm="0">
                                          <p:val>
                                            <p:strVal val="0-#ppt_w/2"/>
                                          </p:val>
                                        </p:tav>
                                        <p:tav tm="100000">
                                          <p:val>
                                            <p:strVal val="#ppt_x"/>
                                          </p:val>
                                        </p:tav>
                                      </p:tavLst>
                                    </p:anim>
                                    <p:anim calcmode="lin" valueType="num">
                                      <p:cBhvr additive="base">
                                        <p:cTn id="13" dur="500" fill="hold"/>
                                        <p:tgtEl>
                                          <p:spTgt spid="41"/>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additive="base">
                                        <p:cTn id="16" dur="500" fill="hold"/>
                                        <p:tgtEl>
                                          <p:spTgt spid="42"/>
                                        </p:tgtEl>
                                        <p:attrNameLst>
                                          <p:attrName>ppt_x</p:attrName>
                                        </p:attrNameLst>
                                      </p:cBhvr>
                                      <p:tavLst>
                                        <p:tav tm="0">
                                          <p:val>
                                            <p:strVal val="0-#ppt_w/2"/>
                                          </p:val>
                                        </p:tav>
                                        <p:tav tm="100000">
                                          <p:val>
                                            <p:strVal val="#ppt_x"/>
                                          </p:val>
                                        </p:tav>
                                      </p:tavLst>
                                    </p:anim>
                                    <p:anim calcmode="lin" valueType="num">
                                      <p:cBhvr additive="base">
                                        <p:cTn id="17" dur="500" fill="hold"/>
                                        <p:tgtEl>
                                          <p:spTgt spid="42"/>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44"/>
                                        </p:tgtEl>
                                        <p:attrNameLst>
                                          <p:attrName>style.visibility</p:attrName>
                                        </p:attrNameLst>
                                      </p:cBhvr>
                                      <p:to>
                                        <p:strVal val="visible"/>
                                      </p:to>
                                    </p:set>
                                    <p:anim calcmode="lin" valueType="num">
                                      <p:cBhvr additive="base">
                                        <p:cTn id="20" dur="500" fill="hold"/>
                                        <p:tgtEl>
                                          <p:spTgt spid="44"/>
                                        </p:tgtEl>
                                        <p:attrNameLst>
                                          <p:attrName>ppt_x</p:attrName>
                                        </p:attrNameLst>
                                      </p:cBhvr>
                                      <p:tavLst>
                                        <p:tav tm="0">
                                          <p:val>
                                            <p:strVal val="0-#ppt_w/2"/>
                                          </p:val>
                                        </p:tav>
                                        <p:tav tm="100000">
                                          <p:val>
                                            <p:strVal val="#ppt_x"/>
                                          </p:val>
                                        </p:tav>
                                      </p:tavLst>
                                    </p:anim>
                                    <p:anim calcmode="lin" valueType="num">
                                      <p:cBhvr additive="base">
                                        <p:cTn id="21" dur="500" fill="hold"/>
                                        <p:tgtEl>
                                          <p:spTgt spid="44"/>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45"/>
                                        </p:tgtEl>
                                        <p:attrNameLst>
                                          <p:attrName>style.visibility</p:attrName>
                                        </p:attrNameLst>
                                      </p:cBhvr>
                                      <p:to>
                                        <p:strVal val="visible"/>
                                      </p:to>
                                    </p:set>
                                    <p:anim calcmode="lin" valueType="num">
                                      <p:cBhvr additive="base">
                                        <p:cTn id="24" dur="500" fill="hold"/>
                                        <p:tgtEl>
                                          <p:spTgt spid="45"/>
                                        </p:tgtEl>
                                        <p:attrNameLst>
                                          <p:attrName>ppt_x</p:attrName>
                                        </p:attrNameLst>
                                      </p:cBhvr>
                                      <p:tavLst>
                                        <p:tav tm="0">
                                          <p:val>
                                            <p:strVal val="0-#ppt_w/2"/>
                                          </p:val>
                                        </p:tav>
                                        <p:tav tm="100000">
                                          <p:val>
                                            <p:strVal val="#ppt_x"/>
                                          </p:val>
                                        </p:tav>
                                      </p:tavLst>
                                    </p:anim>
                                    <p:anim calcmode="lin" valueType="num">
                                      <p:cBhvr additive="base">
                                        <p:cTn id="25" dur="500" fill="hold"/>
                                        <p:tgtEl>
                                          <p:spTgt spid="45"/>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additive="base">
                                        <p:cTn id="28" dur="500" fill="hold"/>
                                        <p:tgtEl>
                                          <p:spTgt spid="47"/>
                                        </p:tgtEl>
                                        <p:attrNameLst>
                                          <p:attrName>ppt_x</p:attrName>
                                        </p:attrNameLst>
                                      </p:cBhvr>
                                      <p:tavLst>
                                        <p:tav tm="0">
                                          <p:val>
                                            <p:strVal val="0-#ppt_w/2"/>
                                          </p:val>
                                        </p:tav>
                                        <p:tav tm="100000">
                                          <p:val>
                                            <p:strVal val="#ppt_x"/>
                                          </p:val>
                                        </p:tav>
                                      </p:tavLst>
                                    </p:anim>
                                    <p:anim calcmode="lin" valueType="num">
                                      <p:cBhvr additive="base">
                                        <p:cTn id="29" dur="500" fill="hold"/>
                                        <p:tgtEl>
                                          <p:spTgt spid="47"/>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49"/>
                                        </p:tgtEl>
                                        <p:attrNameLst>
                                          <p:attrName>style.visibility</p:attrName>
                                        </p:attrNameLst>
                                      </p:cBhvr>
                                      <p:to>
                                        <p:strVal val="visible"/>
                                      </p:to>
                                    </p:set>
                                    <p:anim calcmode="lin" valueType="num">
                                      <p:cBhvr additive="base">
                                        <p:cTn id="32" dur="500" fill="hold"/>
                                        <p:tgtEl>
                                          <p:spTgt spid="49"/>
                                        </p:tgtEl>
                                        <p:attrNameLst>
                                          <p:attrName>ppt_x</p:attrName>
                                        </p:attrNameLst>
                                      </p:cBhvr>
                                      <p:tavLst>
                                        <p:tav tm="0">
                                          <p:val>
                                            <p:strVal val="0-#ppt_w/2"/>
                                          </p:val>
                                        </p:tav>
                                        <p:tav tm="100000">
                                          <p:val>
                                            <p:strVal val="#ppt_x"/>
                                          </p:val>
                                        </p:tav>
                                      </p:tavLst>
                                    </p:anim>
                                    <p:anim calcmode="lin" valueType="num">
                                      <p:cBhvr additive="base">
                                        <p:cTn id="33" dur="500" fill="hold"/>
                                        <p:tgtEl>
                                          <p:spTgt spid="49"/>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97"/>
                                        </p:tgtEl>
                                        <p:attrNameLst>
                                          <p:attrName>style.visibility</p:attrName>
                                        </p:attrNameLst>
                                      </p:cBhvr>
                                      <p:to>
                                        <p:strVal val="visible"/>
                                      </p:to>
                                    </p:set>
                                    <p:anim calcmode="lin" valueType="num">
                                      <p:cBhvr additive="base">
                                        <p:cTn id="36" dur="500" fill="hold"/>
                                        <p:tgtEl>
                                          <p:spTgt spid="97"/>
                                        </p:tgtEl>
                                        <p:attrNameLst>
                                          <p:attrName>ppt_x</p:attrName>
                                        </p:attrNameLst>
                                      </p:cBhvr>
                                      <p:tavLst>
                                        <p:tav tm="0">
                                          <p:val>
                                            <p:strVal val="0-#ppt_w/2"/>
                                          </p:val>
                                        </p:tav>
                                        <p:tav tm="100000">
                                          <p:val>
                                            <p:strVal val="#ppt_x"/>
                                          </p:val>
                                        </p:tav>
                                      </p:tavLst>
                                    </p:anim>
                                    <p:anim calcmode="lin" valueType="num">
                                      <p:cBhvr additive="base">
                                        <p:cTn id="37" dur="500" fill="hold"/>
                                        <p:tgtEl>
                                          <p:spTgt spid="97"/>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70"/>
                                        </p:tgtEl>
                                        <p:attrNameLst>
                                          <p:attrName>style.visibility</p:attrName>
                                        </p:attrNameLst>
                                      </p:cBhvr>
                                      <p:to>
                                        <p:strVal val="visible"/>
                                      </p:to>
                                    </p:set>
                                    <p:anim calcmode="lin" valueType="num">
                                      <p:cBhvr additive="base">
                                        <p:cTn id="40" dur="500" fill="hold"/>
                                        <p:tgtEl>
                                          <p:spTgt spid="70"/>
                                        </p:tgtEl>
                                        <p:attrNameLst>
                                          <p:attrName>ppt_x</p:attrName>
                                        </p:attrNameLst>
                                      </p:cBhvr>
                                      <p:tavLst>
                                        <p:tav tm="0">
                                          <p:val>
                                            <p:strVal val="0-#ppt_w/2"/>
                                          </p:val>
                                        </p:tav>
                                        <p:tav tm="100000">
                                          <p:val>
                                            <p:strVal val="#ppt_x"/>
                                          </p:val>
                                        </p:tav>
                                      </p:tavLst>
                                    </p:anim>
                                    <p:anim calcmode="lin" valueType="num">
                                      <p:cBhvr additive="base">
                                        <p:cTn id="41"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50"/>
                                        </p:tgtEl>
                                        <p:attrNameLst>
                                          <p:attrName>style.visibility</p:attrName>
                                        </p:attrNameLst>
                                      </p:cBhvr>
                                      <p:to>
                                        <p:strVal val="visible"/>
                                      </p:to>
                                    </p:set>
                                    <p:anim calcmode="lin" valueType="num">
                                      <p:cBhvr additive="base">
                                        <p:cTn id="46" dur="500" fill="hold"/>
                                        <p:tgtEl>
                                          <p:spTgt spid="50"/>
                                        </p:tgtEl>
                                        <p:attrNameLst>
                                          <p:attrName>ppt_x</p:attrName>
                                        </p:attrNameLst>
                                      </p:cBhvr>
                                      <p:tavLst>
                                        <p:tav tm="0">
                                          <p:val>
                                            <p:strVal val="#ppt_x"/>
                                          </p:val>
                                        </p:tav>
                                        <p:tav tm="100000">
                                          <p:val>
                                            <p:strVal val="#ppt_x"/>
                                          </p:val>
                                        </p:tav>
                                      </p:tavLst>
                                    </p:anim>
                                    <p:anim calcmode="lin" valueType="num">
                                      <p:cBhvr additive="base">
                                        <p:cTn id="47" dur="500" fill="hold"/>
                                        <p:tgtEl>
                                          <p:spTgt spid="5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51"/>
                                        </p:tgtEl>
                                        <p:attrNameLst>
                                          <p:attrName>style.visibility</p:attrName>
                                        </p:attrNameLst>
                                      </p:cBhvr>
                                      <p:to>
                                        <p:strVal val="visible"/>
                                      </p:to>
                                    </p:set>
                                    <p:anim calcmode="lin" valueType="num">
                                      <p:cBhvr additive="base">
                                        <p:cTn id="50" dur="500" fill="hold"/>
                                        <p:tgtEl>
                                          <p:spTgt spid="51"/>
                                        </p:tgtEl>
                                        <p:attrNameLst>
                                          <p:attrName>ppt_x</p:attrName>
                                        </p:attrNameLst>
                                      </p:cBhvr>
                                      <p:tavLst>
                                        <p:tav tm="0">
                                          <p:val>
                                            <p:strVal val="#ppt_x"/>
                                          </p:val>
                                        </p:tav>
                                        <p:tav tm="100000">
                                          <p:val>
                                            <p:strVal val="#ppt_x"/>
                                          </p:val>
                                        </p:tav>
                                      </p:tavLst>
                                    </p:anim>
                                    <p:anim calcmode="lin" valueType="num">
                                      <p:cBhvr additive="base">
                                        <p:cTn id="51" dur="500" fill="hold"/>
                                        <p:tgtEl>
                                          <p:spTgt spid="51"/>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53"/>
                                        </p:tgtEl>
                                        <p:attrNameLst>
                                          <p:attrName>style.visibility</p:attrName>
                                        </p:attrNameLst>
                                      </p:cBhvr>
                                      <p:to>
                                        <p:strVal val="visible"/>
                                      </p:to>
                                    </p:set>
                                    <p:anim calcmode="lin" valueType="num">
                                      <p:cBhvr additive="base">
                                        <p:cTn id="54" dur="500" fill="hold"/>
                                        <p:tgtEl>
                                          <p:spTgt spid="53"/>
                                        </p:tgtEl>
                                        <p:attrNameLst>
                                          <p:attrName>ppt_x</p:attrName>
                                        </p:attrNameLst>
                                      </p:cBhvr>
                                      <p:tavLst>
                                        <p:tav tm="0">
                                          <p:val>
                                            <p:strVal val="#ppt_x"/>
                                          </p:val>
                                        </p:tav>
                                        <p:tav tm="100000">
                                          <p:val>
                                            <p:strVal val="#ppt_x"/>
                                          </p:val>
                                        </p:tav>
                                      </p:tavLst>
                                    </p:anim>
                                    <p:anim calcmode="lin" valueType="num">
                                      <p:cBhvr additive="base">
                                        <p:cTn id="55" dur="500" fill="hold"/>
                                        <p:tgtEl>
                                          <p:spTgt spid="53"/>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54"/>
                                        </p:tgtEl>
                                        <p:attrNameLst>
                                          <p:attrName>style.visibility</p:attrName>
                                        </p:attrNameLst>
                                      </p:cBhvr>
                                      <p:to>
                                        <p:strVal val="visible"/>
                                      </p:to>
                                    </p:set>
                                    <p:anim calcmode="lin" valueType="num">
                                      <p:cBhvr additive="base">
                                        <p:cTn id="58" dur="500" fill="hold"/>
                                        <p:tgtEl>
                                          <p:spTgt spid="54"/>
                                        </p:tgtEl>
                                        <p:attrNameLst>
                                          <p:attrName>ppt_x</p:attrName>
                                        </p:attrNameLst>
                                      </p:cBhvr>
                                      <p:tavLst>
                                        <p:tav tm="0">
                                          <p:val>
                                            <p:strVal val="#ppt_x"/>
                                          </p:val>
                                        </p:tav>
                                        <p:tav tm="100000">
                                          <p:val>
                                            <p:strVal val="#ppt_x"/>
                                          </p:val>
                                        </p:tav>
                                      </p:tavLst>
                                    </p:anim>
                                    <p:anim calcmode="lin" valueType="num">
                                      <p:cBhvr additive="base">
                                        <p:cTn id="59" dur="500" fill="hold"/>
                                        <p:tgtEl>
                                          <p:spTgt spid="54"/>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55"/>
                                        </p:tgtEl>
                                        <p:attrNameLst>
                                          <p:attrName>style.visibility</p:attrName>
                                        </p:attrNameLst>
                                      </p:cBhvr>
                                      <p:to>
                                        <p:strVal val="visible"/>
                                      </p:to>
                                    </p:set>
                                    <p:anim calcmode="lin" valueType="num">
                                      <p:cBhvr additive="base">
                                        <p:cTn id="62" dur="500" fill="hold"/>
                                        <p:tgtEl>
                                          <p:spTgt spid="55"/>
                                        </p:tgtEl>
                                        <p:attrNameLst>
                                          <p:attrName>ppt_x</p:attrName>
                                        </p:attrNameLst>
                                      </p:cBhvr>
                                      <p:tavLst>
                                        <p:tav tm="0">
                                          <p:val>
                                            <p:strVal val="#ppt_x"/>
                                          </p:val>
                                        </p:tav>
                                        <p:tav tm="100000">
                                          <p:val>
                                            <p:strVal val="#ppt_x"/>
                                          </p:val>
                                        </p:tav>
                                      </p:tavLst>
                                    </p:anim>
                                    <p:anim calcmode="lin" valueType="num">
                                      <p:cBhvr additive="base">
                                        <p:cTn id="63" dur="500" fill="hold"/>
                                        <p:tgtEl>
                                          <p:spTgt spid="55"/>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56"/>
                                        </p:tgtEl>
                                        <p:attrNameLst>
                                          <p:attrName>style.visibility</p:attrName>
                                        </p:attrNameLst>
                                      </p:cBhvr>
                                      <p:to>
                                        <p:strVal val="visible"/>
                                      </p:to>
                                    </p:set>
                                    <p:anim calcmode="lin" valueType="num">
                                      <p:cBhvr additive="base">
                                        <p:cTn id="66" dur="500" fill="hold"/>
                                        <p:tgtEl>
                                          <p:spTgt spid="56"/>
                                        </p:tgtEl>
                                        <p:attrNameLst>
                                          <p:attrName>ppt_x</p:attrName>
                                        </p:attrNameLst>
                                      </p:cBhvr>
                                      <p:tavLst>
                                        <p:tav tm="0">
                                          <p:val>
                                            <p:strVal val="#ppt_x"/>
                                          </p:val>
                                        </p:tav>
                                        <p:tav tm="100000">
                                          <p:val>
                                            <p:strVal val="#ppt_x"/>
                                          </p:val>
                                        </p:tav>
                                      </p:tavLst>
                                    </p:anim>
                                    <p:anim calcmode="lin" valueType="num">
                                      <p:cBhvr additive="base">
                                        <p:cTn id="67" dur="500" fill="hold"/>
                                        <p:tgtEl>
                                          <p:spTgt spid="56"/>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57"/>
                                        </p:tgtEl>
                                        <p:attrNameLst>
                                          <p:attrName>style.visibility</p:attrName>
                                        </p:attrNameLst>
                                      </p:cBhvr>
                                      <p:to>
                                        <p:strVal val="visible"/>
                                      </p:to>
                                    </p:set>
                                    <p:anim calcmode="lin" valueType="num">
                                      <p:cBhvr additive="base">
                                        <p:cTn id="70" dur="500" fill="hold"/>
                                        <p:tgtEl>
                                          <p:spTgt spid="57"/>
                                        </p:tgtEl>
                                        <p:attrNameLst>
                                          <p:attrName>ppt_x</p:attrName>
                                        </p:attrNameLst>
                                      </p:cBhvr>
                                      <p:tavLst>
                                        <p:tav tm="0">
                                          <p:val>
                                            <p:strVal val="#ppt_x"/>
                                          </p:val>
                                        </p:tav>
                                        <p:tav tm="100000">
                                          <p:val>
                                            <p:strVal val="#ppt_x"/>
                                          </p:val>
                                        </p:tav>
                                      </p:tavLst>
                                    </p:anim>
                                    <p:anim calcmode="lin" valueType="num">
                                      <p:cBhvr additive="base">
                                        <p:cTn id="71" dur="500" fill="hold"/>
                                        <p:tgtEl>
                                          <p:spTgt spid="57"/>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60"/>
                                        </p:tgtEl>
                                        <p:attrNameLst>
                                          <p:attrName>style.visibility</p:attrName>
                                        </p:attrNameLst>
                                      </p:cBhvr>
                                      <p:to>
                                        <p:strVal val="visible"/>
                                      </p:to>
                                    </p:set>
                                    <p:anim calcmode="lin" valueType="num">
                                      <p:cBhvr additive="base">
                                        <p:cTn id="74" dur="500" fill="hold"/>
                                        <p:tgtEl>
                                          <p:spTgt spid="60"/>
                                        </p:tgtEl>
                                        <p:attrNameLst>
                                          <p:attrName>ppt_x</p:attrName>
                                        </p:attrNameLst>
                                      </p:cBhvr>
                                      <p:tavLst>
                                        <p:tav tm="0">
                                          <p:val>
                                            <p:strVal val="#ppt_x"/>
                                          </p:val>
                                        </p:tav>
                                        <p:tav tm="100000">
                                          <p:val>
                                            <p:strVal val="#ppt_x"/>
                                          </p:val>
                                        </p:tav>
                                      </p:tavLst>
                                    </p:anim>
                                    <p:anim calcmode="lin" valueType="num">
                                      <p:cBhvr additive="base">
                                        <p:cTn id="75" dur="500" fill="hold"/>
                                        <p:tgtEl>
                                          <p:spTgt spid="60"/>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63"/>
                                        </p:tgtEl>
                                        <p:attrNameLst>
                                          <p:attrName>style.visibility</p:attrName>
                                        </p:attrNameLst>
                                      </p:cBhvr>
                                      <p:to>
                                        <p:strVal val="visible"/>
                                      </p:to>
                                    </p:set>
                                    <p:anim calcmode="lin" valueType="num">
                                      <p:cBhvr additive="base">
                                        <p:cTn id="78" dur="500" fill="hold"/>
                                        <p:tgtEl>
                                          <p:spTgt spid="63"/>
                                        </p:tgtEl>
                                        <p:attrNameLst>
                                          <p:attrName>ppt_x</p:attrName>
                                        </p:attrNameLst>
                                      </p:cBhvr>
                                      <p:tavLst>
                                        <p:tav tm="0">
                                          <p:val>
                                            <p:strVal val="#ppt_x"/>
                                          </p:val>
                                        </p:tav>
                                        <p:tav tm="100000">
                                          <p:val>
                                            <p:strVal val="#ppt_x"/>
                                          </p:val>
                                        </p:tav>
                                      </p:tavLst>
                                    </p:anim>
                                    <p:anim calcmode="lin" valueType="num">
                                      <p:cBhvr additive="base">
                                        <p:cTn id="79" dur="500" fill="hold"/>
                                        <p:tgtEl>
                                          <p:spTgt spid="63"/>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0"/>
                                  </p:stCondLst>
                                  <p:childTnLst>
                                    <p:set>
                                      <p:cBhvr>
                                        <p:cTn id="81" dur="1" fill="hold">
                                          <p:stCondLst>
                                            <p:cond delay="0"/>
                                          </p:stCondLst>
                                        </p:cTn>
                                        <p:tgtEl>
                                          <p:spTgt spid="64"/>
                                        </p:tgtEl>
                                        <p:attrNameLst>
                                          <p:attrName>style.visibility</p:attrName>
                                        </p:attrNameLst>
                                      </p:cBhvr>
                                      <p:to>
                                        <p:strVal val="visible"/>
                                      </p:to>
                                    </p:set>
                                    <p:anim calcmode="lin" valueType="num">
                                      <p:cBhvr additive="base">
                                        <p:cTn id="82" dur="500" fill="hold"/>
                                        <p:tgtEl>
                                          <p:spTgt spid="64"/>
                                        </p:tgtEl>
                                        <p:attrNameLst>
                                          <p:attrName>ppt_x</p:attrName>
                                        </p:attrNameLst>
                                      </p:cBhvr>
                                      <p:tavLst>
                                        <p:tav tm="0">
                                          <p:val>
                                            <p:strVal val="#ppt_x"/>
                                          </p:val>
                                        </p:tav>
                                        <p:tav tm="100000">
                                          <p:val>
                                            <p:strVal val="#ppt_x"/>
                                          </p:val>
                                        </p:tav>
                                      </p:tavLst>
                                    </p:anim>
                                    <p:anim calcmode="lin" valueType="num">
                                      <p:cBhvr additive="base">
                                        <p:cTn id="83" dur="500" fill="hold"/>
                                        <p:tgtEl>
                                          <p:spTgt spid="64"/>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74"/>
                                        </p:tgtEl>
                                        <p:attrNameLst>
                                          <p:attrName>style.visibility</p:attrName>
                                        </p:attrNameLst>
                                      </p:cBhvr>
                                      <p:to>
                                        <p:strVal val="visible"/>
                                      </p:to>
                                    </p:set>
                                    <p:anim calcmode="lin" valueType="num">
                                      <p:cBhvr additive="base">
                                        <p:cTn id="86" dur="500" fill="hold"/>
                                        <p:tgtEl>
                                          <p:spTgt spid="74"/>
                                        </p:tgtEl>
                                        <p:attrNameLst>
                                          <p:attrName>ppt_x</p:attrName>
                                        </p:attrNameLst>
                                      </p:cBhvr>
                                      <p:tavLst>
                                        <p:tav tm="0">
                                          <p:val>
                                            <p:strVal val="#ppt_x"/>
                                          </p:val>
                                        </p:tav>
                                        <p:tav tm="100000">
                                          <p:val>
                                            <p:strVal val="#ppt_x"/>
                                          </p:val>
                                        </p:tav>
                                      </p:tavLst>
                                    </p:anim>
                                    <p:anim calcmode="lin" valueType="num">
                                      <p:cBhvr additive="base">
                                        <p:cTn id="87" dur="500" fill="hold"/>
                                        <p:tgtEl>
                                          <p:spTgt spid="74"/>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100"/>
                                        </p:tgtEl>
                                        <p:attrNameLst>
                                          <p:attrName>style.visibility</p:attrName>
                                        </p:attrNameLst>
                                      </p:cBhvr>
                                      <p:to>
                                        <p:strVal val="visible"/>
                                      </p:to>
                                    </p:set>
                                    <p:anim calcmode="lin" valueType="num">
                                      <p:cBhvr additive="base">
                                        <p:cTn id="90" dur="500" fill="hold"/>
                                        <p:tgtEl>
                                          <p:spTgt spid="100"/>
                                        </p:tgtEl>
                                        <p:attrNameLst>
                                          <p:attrName>ppt_x</p:attrName>
                                        </p:attrNameLst>
                                      </p:cBhvr>
                                      <p:tavLst>
                                        <p:tav tm="0">
                                          <p:val>
                                            <p:strVal val="#ppt_x"/>
                                          </p:val>
                                        </p:tav>
                                        <p:tav tm="100000">
                                          <p:val>
                                            <p:strVal val="#ppt_x"/>
                                          </p:val>
                                        </p:tav>
                                      </p:tavLst>
                                    </p:anim>
                                    <p:anim calcmode="lin" valueType="num">
                                      <p:cBhvr additive="base">
                                        <p:cTn id="91" dur="500" fill="hold"/>
                                        <p:tgtEl>
                                          <p:spTgt spid="100"/>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105"/>
                                        </p:tgtEl>
                                        <p:attrNameLst>
                                          <p:attrName>style.visibility</p:attrName>
                                        </p:attrNameLst>
                                      </p:cBhvr>
                                      <p:to>
                                        <p:strVal val="visible"/>
                                      </p:to>
                                    </p:set>
                                    <p:anim calcmode="lin" valueType="num">
                                      <p:cBhvr additive="base">
                                        <p:cTn id="94" dur="500" fill="hold"/>
                                        <p:tgtEl>
                                          <p:spTgt spid="105"/>
                                        </p:tgtEl>
                                        <p:attrNameLst>
                                          <p:attrName>ppt_x</p:attrName>
                                        </p:attrNameLst>
                                      </p:cBhvr>
                                      <p:tavLst>
                                        <p:tav tm="0">
                                          <p:val>
                                            <p:strVal val="#ppt_x"/>
                                          </p:val>
                                        </p:tav>
                                        <p:tav tm="100000">
                                          <p:val>
                                            <p:strVal val="#ppt_x"/>
                                          </p:val>
                                        </p:tav>
                                      </p:tavLst>
                                    </p:anim>
                                    <p:anim calcmode="lin" valueType="num">
                                      <p:cBhvr additive="base">
                                        <p:cTn id="95"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8" fill="hold" nodeType="clickEffect">
                                  <p:stCondLst>
                                    <p:cond delay="0"/>
                                  </p:stCondLst>
                                  <p:childTnLst>
                                    <p:set>
                                      <p:cBhvr>
                                        <p:cTn id="99" dur="1" fill="hold">
                                          <p:stCondLst>
                                            <p:cond delay="0"/>
                                          </p:stCondLst>
                                        </p:cTn>
                                        <p:tgtEl>
                                          <p:spTgt spid="110"/>
                                        </p:tgtEl>
                                        <p:attrNameLst>
                                          <p:attrName>style.visibility</p:attrName>
                                        </p:attrNameLst>
                                      </p:cBhvr>
                                      <p:to>
                                        <p:strVal val="visible"/>
                                      </p:to>
                                    </p:set>
                                    <p:anim calcmode="lin" valueType="num">
                                      <p:cBhvr additive="base">
                                        <p:cTn id="100" dur="500" fill="hold"/>
                                        <p:tgtEl>
                                          <p:spTgt spid="110"/>
                                        </p:tgtEl>
                                        <p:attrNameLst>
                                          <p:attrName>ppt_x</p:attrName>
                                        </p:attrNameLst>
                                      </p:cBhvr>
                                      <p:tavLst>
                                        <p:tav tm="0">
                                          <p:val>
                                            <p:strVal val="0-#ppt_w/2"/>
                                          </p:val>
                                        </p:tav>
                                        <p:tav tm="100000">
                                          <p:val>
                                            <p:strVal val="#ppt_x"/>
                                          </p:val>
                                        </p:tav>
                                      </p:tavLst>
                                    </p:anim>
                                    <p:anim calcmode="lin" valueType="num">
                                      <p:cBhvr additive="base">
                                        <p:cTn id="101" dur="500" fill="hold"/>
                                        <p:tgtEl>
                                          <p:spTgt spid="1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1" grpId="0" animBg="1"/>
      <p:bldP spid="42" grpId="0" animBg="1"/>
      <p:bldP spid="49" grpId="0" animBg="1"/>
      <p:bldP spid="50" grpId="0" animBg="1"/>
      <p:bldP spid="51" grpId="0" animBg="1"/>
      <p:bldP spid="57" grpId="0" animBg="1"/>
      <p:bldP spid="60" grpId="0" animBg="1"/>
      <p:bldP spid="63" grpId="0" animBg="1"/>
      <p:bldP spid="70" grpId="0"/>
      <p:bldP spid="10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pic>
        <p:nvPicPr>
          <p:cNvPr id="306" name="Google Shape;306;p24"/>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17" name="标题 1">
            <a:extLst>
              <a:ext uri="{FF2B5EF4-FFF2-40B4-BE49-F238E27FC236}">
                <a16:creationId xmlns:a16="http://schemas.microsoft.com/office/drawing/2014/main" id="{5DB4E280-BF23-BDEC-F2F1-9940F0CAC0E1}"/>
              </a:ext>
            </a:extLst>
          </p:cNvPr>
          <p:cNvSpPr txBox="1">
            <a:spLocks/>
          </p:cNvSpPr>
          <p:nvPr/>
        </p:nvSpPr>
        <p:spPr>
          <a:xfrm>
            <a:off x="20782" y="99989"/>
            <a:ext cx="6964032" cy="1082082"/>
          </a:xfrm>
          <a:prstGeom prst="rect">
            <a:avLst/>
          </a:prstGeom>
        </p:spPr>
        <p:txBody>
          <a:bodyPr vert="horz" lIns="91440" tIns="45720" rIns="91440" bIns="45720" rtlCol="0" anchor="ctr">
            <a:noAutofit/>
          </a:bodyPr>
          <a:lstStyle/>
          <a:p>
            <a:pPr lvl="0">
              <a:spcBef>
                <a:spcPct val="0"/>
              </a:spcBef>
              <a:defRPr/>
            </a:pPr>
            <a:r>
              <a:rPr lang="en-US" altLang="zh-CN" sz="3600" dirty="0" err="1">
                <a:solidFill>
                  <a:srgbClr val="3B31BD"/>
                </a:solidFill>
                <a:latin typeface="Tahoma" panose="020B0604030504040204" pitchFamily="34" charset="0"/>
                <a:ea typeface="Tahoma" panose="020B0604030504040204" pitchFamily="34" charset="0"/>
                <a:cs typeface="Tahoma" panose="020B0604030504040204" pitchFamily="34" charset="0"/>
              </a:rPr>
              <a:t>Redo+Undo</a:t>
            </a: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 Logging for Failure Recovery</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2" name="Footer Placeholder 1">
            <a:extLst>
              <a:ext uri="{FF2B5EF4-FFF2-40B4-BE49-F238E27FC236}">
                <a16:creationId xmlns:a16="http://schemas.microsoft.com/office/drawing/2014/main" id="{6265B441-B188-AD43-746D-6D86CBD6648E}"/>
              </a:ext>
            </a:extLst>
          </p:cNvPr>
          <p:cNvSpPr>
            <a:spLocks noGrp="1"/>
          </p:cNvSpPr>
          <p:nvPr>
            <p:ph type="ftr" sz="quarter" idx="3"/>
          </p:nvPr>
        </p:nvSpPr>
        <p:spPr/>
        <p:txBody>
          <a:bodyPr/>
          <a:lstStyle/>
          <a:p>
            <a:r>
              <a:rPr lang="en-US"/>
              <a:t>NVMW 2023</a:t>
            </a:r>
            <a:endParaRPr lang="en-US" dirty="0"/>
          </a:p>
        </p:txBody>
      </p:sp>
      <p:sp>
        <p:nvSpPr>
          <p:cNvPr id="3" name="Slide Number Placeholder 2">
            <a:extLst>
              <a:ext uri="{FF2B5EF4-FFF2-40B4-BE49-F238E27FC236}">
                <a16:creationId xmlns:a16="http://schemas.microsoft.com/office/drawing/2014/main" id="{5DBC713F-AAE1-91A7-6E98-A7F449052B1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a:p>
        </p:txBody>
      </p:sp>
      <p:sp>
        <p:nvSpPr>
          <p:cNvPr id="8" name="Rectangle 7">
            <a:extLst>
              <a:ext uri="{FF2B5EF4-FFF2-40B4-BE49-F238E27FC236}">
                <a16:creationId xmlns:a16="http://schemas.microsoft.com/office/drawing/2014/main" id="{8C305868-7CCD-A76E-B99F-3C61C9B884EB}"/>
              </a:ext>
            </a:extLst>
          </p:cNvPr>
          <p:cNvSpPr/>
          <p:nvPr/>
        </p:nvSpPr>
        <p:spPr>
          <a:xfrm>
            <a:off x="887197" y="1233613"/>
            <a:ext cx="2160240" cy="1676496"/>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9" name="Rectangle 8">
            <a:extLst>
              <a:ext uri="{FF2B5EF4-FFF2-40B4-BE49-F238E27FC236}">
                <a16:creationId xmlns:a16="http://schemas.microsoft.com/office/drawing/2014/main" id="{2889AB42-F666-1C5B-697C-2BE1CB05D6B5}"/>
              </a:ext>
            </a:extLst>
          </p:cNvPr>
          <p:cNvSpPr/>
          <p:nvPr/>
        </p:nvSpPr>
        <p:spPr>
          <a:xfrm>
            <a:off x="887197" y="3102622"/>
            <a:ext cx="2200880" cy="1609356"/>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r4, [D]</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12" name="Rectangle 11">
            <a:extLst>
              <a:ext uri="{FF2B5EF4-FFF2-40B4-BE49-F238E27FC236}">
                <a16:creationId xmlns:a16="http://schemas.microsoft.com/office/drawing/2014/main" id="{7F7FDC54-68A4-4812-1507-06E612792857}"/>
              </a:ext>
            </a:extLst>
          </p:cNvPr>
          <p:cNvSpPr/>
          <p:nvPr/>
        </p:nvSpPr>
        <p:spPr>
          <a:xfrm>
            <a:off x="5735381" y="1506497"/>
            <a:ext cx="1517193" cy="79287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13" name="Rectangle 12">
            <a:extLst>
              <a:ext uri="{FF2B5EF4-FFF2-40B4-BE49-F238E27FC236}">
                <a16:creationId xmlns:a16="http://schemas.microsoft.com/office/drawing/2014/main" id="{1685EB09-CE95-DCBC-77EC-15E3269B2E2E}"/>
              </a:ext>
            </a:extLst>
          </p:cNvPr>
          <p:cNvSpPr/>
          <p:nvPr/>
        </p:nvSpPr>
        <p:spPr>
          <a:xfrm>
            <a:off x="5608499" y="3588764"/>
            <a:ext cx="1771832" cy="792871"/>
          </a:xfrm>
          <a:prstGeom prst="rect">
            <a:avLst/>
          </a:prstGeom>
          <a:solidFill>
            <a:schemeClr val="accent1">
              <a:lumMod val="75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14" name="Elbow Connector 13">
            <a:extLst>
              <a:ext uri="{FF2B5EF4-FFF2-40B4-BE49-F238E27FC236}">
                <a16:creationId xmlns:a16="http://schemas.microsoft.com/office/drawing/2014/main" id="{78893E0E-69D7-CAC3-D487-3CA0A32FFD66}"/>
              </a:ext>
            </a:extLst>
          </p:cNvPr>
          <p:cNvCxnSpPr>
            <a:cxnSpLocks/>
            <a:endCxn id="13" idx="0"/>
          </p:cNvCxnSpPr>
          <p:nvPr/>
        </p:nvCxnSpPr>
        <p:spPr>
          <a:xfrm rot="5400000">
            <a:off x="5852771" y="2947118"/>
            <a:ext cx="1283291" cy="1"/>
          </a:xfrm>
          <a:prstGeom prst="bentConnector3">
            <a:avLst>
              <a:gd name="adj1" fmla="val 50000"/>
            </a:avLst>
          </a:prstGeom>
          <a:ln w="25400">
            <a:prstDash val="sysDash"/>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1981C79-7F73-C29D-1FAA-B8980294CCBC}"/>
              </a:ext>
            </a:extLst>
          </p:cNvPr>
          <p:cNvSpPr txBox="1"/>
          <p:nvPr/>
        </p:nvSpPr>
        <p:spPr>
          <a:xfrm>
            <a:off x="6610474" y="2419070"/>
            <a:ext cx="1280267" cy="954107"/>
          </a:xfrm>
          <a:prstGeom prst="rect">
            <a:avLst/>
          </a:prstGeom>
          <a:noFill/>
        </p:spPr>
        <p:txBody>
          <a:bodyPr wrap="square" rtlCol="0">
            <a:spAutoFit/>
          </a:bodyPr>
          <a:lstStyle/>
          <a:p>
            <a:pPr algn="ctr"/>
            <a:r>
              <a:rPr lang="en-US" sz="2800" dirty="0">
                <a:solidFill>
                  <a:schemeClr val="accent1"/>
                </a:solidFill>
                <a:latin typeface="Tahoma" panose="020B0604030504040204" pitchFamily="34" charset="0"/>
                <a:ea typeface="Tahoma" panose="020B0604030504040204" pitchFamily="34" charset="0"/>
                <a:cs typeface="Tahoma" panose="020B0604030504040204" pitchFamily="34" charset="0"/>
              </a:rPr>
              <a:t>Persist</a:t>
            </a:r>
          </a:p>
          <a:p>
            <a:pPr algn="ctr"/>
            <a:r>
              <a:rPr lang="en-US" sz="2800" dirty="0">
                <a:solidFill>
                  <a:schemeClr val="accent1"/>
                </a:solidFill>
                <a:latin typeface="Tahoma" panose="020B0604030504040204" pitchFamily="34" charset="0"/>
                <a:ea typeface="Tahoma" panose="020B0604030504040204" pitchFamily="34" charset="0"/>
                <a:cs typeface="Tahoma" panose="020B0604030504040204" pitchFamily="34" charset="0"/>
              </a:rPr>
              <a:t>Path</a:t>
            </a:r>
          </a:p>
        </p:txBody>
      </p:sp>
      <p:cxnSp>
        <p:nvCxnSpPr>
          <p:cNvPr id="21" name="Straight Connector 20">
            <a:extLst>
              <a:ext uri="{FF2B5EF4-FFF2-40B4-BE49-F238E27FC236}">
                <a16:creationId xmlns:a16="http://schemas.microsoft.com/office/drawing/2014/main" id="{18738B30-ECBF-895E-9090-4368CD7626B0}"/>
              </a:ext>
            </a:extLst>
          </p:cNvPr>
          <p:cNvCxnSpPr>
            <a:cxnSpLocks/>
          </p:cNvCxnSpPr>
          <p:nvPr/>
        </p:nvCxnSpPr>
        <p:spPr>
          <a:xfrm>
            <a:off x="768969" y="2986994"/>
            <a:ext cx="2319108"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E6D150D4-9659-E94D-819F-01D71D3A5832}"/>
              </a:ext>
            </a:extLst>
          </p:cNvPr>
          <p:cNvSpPr/>
          <p:nvPr/>
        </p:nvSpPr>
        <p:spPr>
          <a:xfrm>
            <a:off x="6188023" y="1508528"/>
            <a:ext cx="478237" cy="79552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sp>
        <p:nvSpPr>
          <p:cNvPr id="26" name="TextBox 25">
            <a:extLst>
              <a:ext uri="{FF2B5EF4-FFF2-40B4-BE49-F238E27FC236}">
                <a16:creationId xmlns:a16="http://schemas.microsoft.com/office/drawing/2014/main" id="{06C87E5F-7086-3B13-BDE2-F5E535B63201}"/>
              </a:ext>
            </a:extLst>
          </p:cNvPr>
          <p:cNvSpPr txBox="1"/>
          <p:nvPr/>
        </p:nvSpPr>
        <p:spPr>
          <a:xfrm>
            <a:off x="5533902" y="552138"/>
            <a:ext cx="2159842" cy="954107"/>
          </a:xfrm>
          <a:prstGeom prst="rect">
            <a:avLst/>
          </a:prstGeom>
          <a:noFill/>
        </p:spPr>
        <p:txBody>
          <a:bodyPr wrap="square">
            <a:sp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Nonvolatile</a:t>
            </a:r>
          </a:p>
          <a:p>
            <a:pPr algn="ctr"/>
            <a:r>
              <a:rPr lang="en-US" sz="2800" dirty="0">
                <a:latin typeface="Tahoma" panose="020B0604030504040204" pitchFamily="34" charset="0"/>
                <a:ea typeface="Tahoma" panose="020B0604030504040204" pitchFamily="34" charset="0"/>
                <a:cs typeface="Tahoma" panose="020B0604030504040204" pitchFamily="34" charset="0"/>
              </a:rPr>
              <a:t>Proxy Buffer</a:t>
            </a:r>
          </a:p>
        </p:txBody>
      </p:sp>
      <p:sp>
        <p:nvSpPr>
          <p:cNvPr id="27" name="TextBox 26">
            <a:extLst>
              <a:ext uri="{FF2B5EF4-FFF2-40B4-BE49-F238E27FC236}">
                <a16:creationId xmlns:a16="http://schemas.microsoft.com/office/drawing/2014/main" id="{8BB29319-770B-6701-8C7F-8AD5A9D5BBB5}"/>
              </a:ext>
            </a:extLst>
          </p:cNvPr>
          <p:cNvSpPr txBox="1"/>
          <p:nvPr/>
        </p:nvSpPr>
        <p:spPr>
          <a:xfrm>
            <a:off x="5107983" y="4334122"/>
            <a:ext cx="3178235" cy="523220"/>
          </a:xfrm>
          <a:prstGeom prst="rect">
            <a:avLst/>
          </a:prstGeom>
          <a:noFill/>
        </p:spPr>
        <p:txBody>
          <a:bodyPr wrap="square">
            <a:spAutoFit/>
          </a:bodyP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NVM Main Memory</a:t>
            </a:r>
          </a:p>
        </p:txBody>
      </p:sp>
      <p:sp>
        <p:nvSpPr>
          <p:cNvPr id="29" name="Rectangle 28">
            <a:extLst>
              <a:ext uri="{FF2B5EF4-FFF2-40B4-BE49-F238E27FC236}">
                <a16:creationId xmlns:a16="http://schemas.microsoft.com/office/drawing/2014/main" id="{A0E9CE98-02B2-FB85-894C-050AF13AF88B}"/>
              </a:ext>
            </a:extLst>
          </p:cNvPr>
          <p:cNvSpPr/>
          <p:nvPr/>
        </p:nvSpPr>
        <p:spPr>
          <a:xfrm>
            <a:off x="6953741" y="1509664"/>
            <a:ext cx="296867" cy="791883"/>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A</a:t>
            </a:r>
          </a:p>
        </p:txBody>
      </p:sp>
      <p:sp>
        <p:nvSpPr>
          <p:cNvPr id="30" name="Rectangle 29">
            <a:extLst>
              <a:ext uri="{FF2B5EF4-FFF2-40B4-BE49-F238E27FC236}">
                <a16:creationId xmlns:a16="http://schemas.microsoft.com/office/drawing/2014/main" id="{5E7D415D-708C-48D8-9340-2319616BA3C1}"/>
              </a:ext>
            </a:extLst>
          </p:cNvPr>
          <p:cNvSpPr/>
          <p:nvPr/>
        </p:nvSpPr>
        <p:spPr>
          <a:xfrm>
            <a:off x="6653258" y="1507841"/>
            <a:ext cx="292608" cy="79552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B</a:t>
            </a:r>
          </a:p>
        </p:txBody>
      </p:sp>
      <p:sp>
        <p:nvSpPr>
          <p:cNvPr id="31" name="Google Shape;268;p22">
            <a:extLst>
              <a:ext uri="{FF2B5EF4-FFF2-40B4-BE49-F238E27FC236}">
                <a16:creationId xmlns:a16="http://schemas.microsoft.com/office/drawing/2014/main" id="{D3831211-7002-AB4F-3118-013E6680091E}"/>
              </a:ext>
            </a:extLst>
          </p:cNvPr>
          <p:cNvSpPr txBox="1"/>
          <p:nvPr/>
        </p:nvSpPr>
        <p:spPr>
          <a:xfrm rot="-5400000">
            <a:off x="-184243" y="1976637"/>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32" name="Google Shape;269;p22">
            <a:extLst>
              <a:ext uri="{FF2B5EF4-FFF2-40B4-BE49-F238E27FC236}">
                <a16:creationId xmlns:a16="http://schemas.microsoft.com/office/drawing/2014/main" id="{FA410485-1F96-4035-284D-DD639385BB3A}"/>
              </a:ext>
            </a:extLst>
          </p:cNvPr>
          <p:cNvSpPr txBox="1"/>
          <p:nvPr/>
        </p:nvSpPr>
        <p:spPr>
          <a:xfrm rot="-5400000">
            <a:off x="-195015" y="3714315"/>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33" name="Google Shape;270;p22">
            <a:extLst>
              <a:ext uri="{FF2B5EF4-FFF2-40B4-BE49-F238E27FC236}">
                <a16:creationId xmlns:a16="http://schemas.microsoft.com/office/drawing/2014/main" id="{11FDC17D-38B8-856A-C3FA-BEE990E1537B}"/>
              </a:ext>
            </a:extLst>
          </p:cNvPr>
          <p:cNvSpPr/>
          <p:nvPr/>
        </p:nvSpPr>
        <p:spPr>
          <a:xfrm rot="10800000">
            <a:off x="540928" y="3097025"/>
            <a:ext cx="274800" cy="1609356"/>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34" name="Google Shape;271;p22">
            <a:extLst>
              <a:ext uri="{FF2B5EF4-FFF2-40B4-BE49-F238E27FC236}">
                <a16:creationId xmlns:a16="http://schemas.microsoft.com/office/drawing/2014/main" id="{A7A3FD37-AB7E-0246-0363-562671B36A5E}"/>
              </a:ext>
            </a:extLst>
          </p:cNvPr>
          <p:cNvSpPr/>
          <p:nvPr/>
        </p:nvSpPr>
        <p:spPr>
          <a:xfrm rot="10800000">
            <a:off x="560225" y="1458610"/>
            <a:ext cx="274800" cy="1448873"/>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pic>
        <p:nvPicPr>
          <p:cNvPr id="5" name="Graphic 4" descr="Lightning bolt with solid fill">
            <a:extLst>
              <a:ext uri="{FF2B5EF4-FFF2-40B4-BE49-F238E27FC236}">
                <a16:creationId xmlns:a16="http://schemas.microsoft.com/office/drawing/2014/main" id="{684992AE-C2CE-4EC3-B4F9-7A42F281DFA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55561" y="3937533"/>
            <a:ext cx="561651" cy="561651"/>
          </a:xfrm>
          <a:prstGeom prst="rect">
            <a:avLst/>
          </a:prstGeom>
        </p:spPr>
      </p:pic>
      <p:sp>
        <p:nvSpPr>
          <p:cNvPr id="36" name="Rectangle 35">
            <a:extLst>
              <a:ext uri="{FF2B5EF4-FFF2-40B4-BE49-F238E27FC236}">
                <a16:creationId xmlns:a16="http://schemas.microsoft.com/office/drawing/2014/main" id="{A22D8A60-890F-874C-DE67-65DE2451233A}"/>
              </a:ext>
            </a:extLst>
          </p:cNvPr>
          <p:cNvSpPr/>
          <p:nvPr/>
        </p:nvSpPr>
        <p:spPr>
          <a:xfrm>
            <a:off x="3604391" y="2986994"/>
            <a:ext cx="1467470" cy="1067344"/>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Tahoma" panose="020B0604030504040204" pitchFamily="34" charset="0"/>
                <a:ea typeface="Tahoma" panose="020B0604030504040204" pitchFamily="34" charset="0"/>
                <a:cs typeface="Tahoma" panose="020B0604030504040204" pitchFamily="34" charset="0"/>
              </a:rPr>
              <a:t>ldr</a:t>
            </a: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 r3</a:t>
            </a:r>
          </a:p>
          <a:p>
            <a:pPr algn="ctr"/>
            <a:r>
              <a:rPr lang="en-US" sz="2800" dirty="0" err="1">
                <a:solidFill>
                  <a:schemeClr val="tx1"/>
                </a:solidFill>
                <a:latin typeface="Tahoma" panose="020B0604030504040204" pitchFamily="34" charset="0"/>
                <a:ea typeface="Tahoma" panose="020B0604030504040204" pitchFamily="34" charset="0"/>
                <a:cs typeface="Tahoma" panose="020B0604030504040204" pitchFamily="34" charset="0"/>
              </a:rPr>
              <a:t>ldr</a:t>
            </a: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 r4</a:t>
            </a:r>
          </a:p>
        </p:txBody>
      </p:sp>
      <p:cxnSp>
        <p:nvCxnSpPr>
          <p:cNvPr id="7" name="Curved Connector 6">
            <a:extLst>
              <a:ext uri="{FF2B5EF4-FFF2-40B4-BE49-F238E27FC236}">
                <a16:creationId xmlns:a16="http://schemas.microsoft.com/office/drawing/2014/main" id="{F58869A3-2F8B-CC03-D608-13BDF4DAF2FD}"/>
              </a:ext>
            </a:extLst>
          </p:cNvPr>
          <p:cNvCxnSpPr>
            <a:cxnSpLocks/>
            <a:stCxn id="5" idx="2"/>
            <a:endCxn id="36" idx="0"/>
          </p:cNvCxnSpPr>
          <p:nvPr/>
        </p:nvCxnSpPr>
        <p:spPr>
          <a:xfrm rot="5400000" flipH="1" flipV="1">
            <a:off x="2381161" y="2542219"/>
            <a:ext cx="1512190" cy="2401739"/>
          </a:xfrm>
          <a:prstGeom prst="curvedConnector5">
            <a:avLst>
              <a:gd name="adj1" fmla="val -15117"/>
              <a:gd name="adj2" fmla="val 144490"/>
              <a:gd name="adj3" fmla="val 115117"/>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5" name="Curved Connector 44">
            <a:extLst>
              <a:ext uri="{FF2B5EF4-FFF2-40B4-BE49-F238E27FC236}">
                <a16:creationId xmlns:a16="http://schemas.microsoft.com/office/drawing/2014/main" id="{CD95B44F-8E10-7DDE-D542-A4E7CDC804C5}"/>
              </a:ext>
            </a:extLst>
          </p:cNvPr>
          <p:cNvCxnSpPr>
            <a:cxnSpLocks/>
            <a:stCxn id="36" idx="2"/>
            <a:endCxn id="9" idx="0"/>
          </p:cNvCxnSpPr>
          <p:nvPr/>
        </p:nvCxnSpPr>
        <p:spPr>
          <a:xfrm rot="5400000" flipH="1">
            <a:off x="2687024" y="2403236"/>
            <a:ext cx="951716" cy="2350489"/>
          </a:xfrm>
          <a:prstGeom prst="curvedConnector5">
            <a:avLst>
              <a:gd name="adj1" fmla="val -24020"/>
              <a:gd name="adj2" fmla="val 42199"/>
              <a:gd name="adj3" fmla="val 108269"/>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B0AD0CE5-62E1-3FD9-880E-F7462258ADDD}"/>
              </a:ext>
            </a:extLst>
          </p:cNvPr>
          <p:cNvSpPr txBox="1"/>
          <p:nvPr/>
        </p:nvSpPr>
        <p:spPr>
          <a:xfrm>
            <a:off x="3554892" y="1960561"/>
            <a:ext cx="1715254" cy="830997"/>
          </a:xfrm>
          <a:prstGeom prst="rect">
            <a:avLst/>
          </a:prstGeom>
          <a:noFill/>
        </p:spPr>
        <p:txBody>
          <a:bodyPr wrap="square">
            <a:spAutoFit/>
          </a:bodyPr>
          <a:lstStyle/>
          <a:p>
            <a:pPr algn="ctr"/>
            <a:r>
              <a:rPr lang="en-US" sz="2400" dirty="0">
                <a:latin typeface="Tahoma" panose="020B0604030504040204" pitchFamily="34" charset="0"/>
                <a:ea typeface="Tahoma" panose="020B0604030504040204" pitchFamily="34" charset="0"/>
                <a:cs typeface="Tahoma" panose="020B0604030504040204" pitchFamily="34" charset="0"/>
              </a:rPr>
              <a:t>Recovery</a:t>
            </a:r>
          </a:p>
          <a:p>
            <a:pPr algn="ctr"/>
            <a:r>
              <a:rPr lang="en-US" sz="2400" dirty="0">
                <a:latin typeface="Tahoma" panose="020B0604030504040204" pitchFamily="34" charset="0"/>
                <a:ea typeface="Tahoma" panose="020B0604030504040204" pitchFamily="34" charset="0"/>
                <a:cs typeface="Tahoma" panose="020B0604030504040204" pitchFamily="34" charset="0"/>
              </a:rPr>
              <a:t>Block</a:t>
            </a:r>
          </a:p>
        </p:txBody>
      </p:sp>
    </p:spTree>
    <p:extLst>
      <p:ext uri="{BB962C8B-B14F-4D97-AF65-F5344CB8AC3E}">
        <p14:creationId xmlns:p14="http://schemas.microsoft.com/office/powerpoint/2010/main" val="314119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blinds(horizontal)">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linds(horizontal)">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1" nodeType="clickEffect">
                                  <p:stCondLst>
                                    <p:cond delay="0"/>
                                  </p:stCondLst>
                                  <p:childTnLst>
                                    <p:animMotion origin="layout" path="M 3.61111E-6 -3.7037E-7 L 3.61111E-6 0.4034 " pathEditMode="relative" rAng="0" ptsTypes="AA">
                                      <p:cBhvr>
                                        <p:cTn id="24" dur="2000" fill="hold"/>
                                        <p:tgtEl>
                                          <p:spTgt spid="30"/>
                                        </p:tgtEl>
                                        <p:attrNameLst>
                                          <p:attrName>ppt_x</p:attrName>
                                          <p:attrName>ppt_y</p:attrName>
                                        </p:attrNameLst>
                                      </p:cBhvr>
                                      <p:rCtr x="0" y="20154"/>
                                    </p:animMotion>
                                  </p:childTnLst>
                                </p:cTn>
                              </p:par>
                              <p:par>
                                <p:cTn id="25" presetID="42" presetClass="path" presetSubtype="0" accel="50000" decel="50000" fill="hold" grpId="1" nodeType="withEffect">
                                  <p:stCondLst>
                                    <p:cond delay="0"/>
                                  </p:stCondLst>
                                  <p:childTnLst>
                                    <p:animMotion origin="layout" path="M -2.5E-6 -3.7037E-7 L -0.00121 0.4034 " pathEditMode="relative" rAng="0" ptsTypes="AA">
                                      <p:cBhvr>
                                        <p:cTn id="26" dur="2000" fill="hold"/>
                                        <p:tgtEl>
                                          <p:spTgt spid="29"/>
                                        </p:tgtEl>
                                        <p:attrNameLst>
                                          <p:attrName>ppt_x</p:attrName>
                                          <p:attrName>ppt_y</p:attrName>
                                        </p:attrNameLst>
                                      </p:cBhvr>
                                      <p:rCtr x="-69" y="20154"/>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1" nodeType="clickEffect">
                                  <p:stCondLst>
                                    <p:cond delay="0"/>
                                  </p:stCondLst>
                                  <p:childTnLst>
                                    <p:animMotion origin="layout" path="M 2.22222E-6 -3.7037E-7 L -0.00035 0.40216 " pathEditMode="relative" rAng="0" ptsTypes="AA">
                                      <p:cBhvr>
                                        <p:cTn id="30" dur="2000" fill="hold"/>
                                        <p:tgtEl>
                                          <p:spTgt spid="23"/>
                                        </p:tgtEl>
                                        <p:attrNameLst>
                                          <p:attrName>ppt_x</p:attrName>
                                          <p:attrName>ppt_y</p:attrName>
                                        </p:attrNameLst>
                                      </p:cBhvr>
                                      <p:rCtr x="-17" y="20093"/>
                                    </p:animMotion>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2"/>
                                        </p:tgtEl>
                                        <p:attrNameLst>
                                          <p:attrName>style.visibility</p:attrName>
                                        </p:attrNameLst>
                                      </p:cBhvr>
                                      <p:to>
                                        <p:strVal val="visible"/>
                                      </p:to>
                                    </p:set>
                                    <p:anim calcmode="lin" valueType="num">
                                      <p:cBhvr additive="base">
                                        <p:cTn id="39" dur="500" fill="hold"/>
                                        <p:tgtEl>
                                          <p:spTgt spid="52"/>
                                        </p:tgtEl>
                                        <p:attrNameLst>
                                          <p:attrName>ppt_x</p:attrName>
                                        </p:attrNameLst>
                                      </p:cBhvr>
                                      <p:tavLst>
                                        <p:tav tm="0">
                                          <p:val>
                                            <p:strVal val="#ppt_x"/>
                                          </p:val>
                                        </p:tav>
                                        <p:tav tm="100000">
                                          <p:val>
                                            <p:strVal val="#ppt_x"/>
                                          </p:val>
                                        </p:tav>
                                      </p:tavLst>
                                    </p:anim>
                                    <p:anim calcmode="lin" valueType="num">
                                      <p:cBhvr additive="base">
                                        <p:cTn id="40" dur="500" fill="hold"/>
                                        <p:tgtEl>
                                          <p:spTgt spid="5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 calcmode="lin" valueType="num">
                                      <p:cBhvr additive="base">
                                        <p:cTn id="43" dur="500" fill="hold"/>
                                        <p:tgtEl>
                                          <p:spTgt spid="36"/>
                                        </p:tgtEl>
                                        <p:attrNameLst>
                                          <p:attrName>ppt_x</p:attrName>
                                        </p:attrNameLst>
                                      </p:cBhvr>
                                      <p:tavLst>
                                        <p:tav tm="0">
                                          <p:val>
                                            <p:strVal val="#ppt_x"/>
                                          </p:val>
                                        </p:tav>
                                        <p:tav tm="100000">
                                          <p:val>
                                            <p:strVal val="#ppt_x"/>
                                          </p:val>
                                        </p:tav>
                                      </p:tavLst>
                                    </p:anim>
                                    <p:anim calcmode="lin" valueType="num">
                                      <p:cBhvr additive="base">
                                        <p:cTn id="4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dissolve">
                                      <p:cBhvr>
                                        <p:cTn id="4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9" grpId="0" animBg="1"/>
      <p:bldP spid="29" grpId="1" animBg="1"/>
      <p:bldP spid="30" grpId="0" animBg="1"/>
      <p:bldP spid="30" grpId="1" animBg="1"/>
      <p:bldP spid="36" grpId="0" animBg="1"/>
      <p:bldP spid="5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pic>
        <p:nvPicPr>
          <p:cNvPr id="362" name="Google Shape;362;p27"/>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8" name="标题 1">
            <a:extLst>
              <a:ext uri="{FF2B5EF4-FFF2-40B4-BE49-F238E27FC236}">
                <a16:creationId xmlns:a16="http://schemas.microsoft.com/office/drawing/2014/main" id="{BDEFC912-2A29-1E18-4848-CC2987AE09A4}"/>
              </a:ext>
            </a:extLst>
          </p:cNvPr>
          <p:cNvSpPr txBox="1">
            <a:spLocks/>
          </p:cNvSpPr>
          <p:nvPr/>
        </p:nvSpPr>
        <p:spPr>
          <a:xfrm>
            <a:off x="20782" y="99989"/>
            <a:ext cx="2784763" cy="752822"/>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Methodology</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7" name="Google Shape;297;p24">
            <a:extLst>
              <a:ext uri="{FF2B5EF4-FFF2-40B4-BE49-F238E27FC236}">
                <a16:creationId xmlns:a16="http://schemas.microsoft.com/office/drawing/2014/main" id="{49C853CE-1130-F015-5026-D68C1E800D90}"/>
              </a:ext>
            </a:extLst>
          </p:cNvPr>
          <p:cNvSpPr txBox="1">
            <a:spLocks/>
          </p:cNvSpPr>
          <p:nvPr/>
        </p:nvSpPr>
        <p:spPr>
          <a:xfrm>
            <a:off x="320550" y="1092239"/>
            <a:ext cx="8228363" cy="3109648"/>
          </a:xfrm>
          <a:prstGeom prst="roundRect">
            <a:avLst/>
          </a:prstGeom>
          <a:solidFill>
            <a:srgbClr val="0070C0"/>
          </a:solidFill>
          <a:ln w="25400" cap="flat" cmpd="sng" algn="ctr">
            <a:noFill/>
            <a:prstDash val="solid"/>
          </a:ln>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mn-lt"/>
                <a:ea typeface="+mn-ea"/>
                <a:cs typeface="+mn-cs"/>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9pPr>
          </a:lstStyle>
          <a:p>
            <a:pPr>
              <a:buFont typeface="Wingdings" pitchFamily="2" charset="2"/>
              <a:buChar char="v"/>
            </a:pP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LLVM-13 based compiler optimizations</a:t>
            </a:r>
          </a:p>
          <a:p>
            <a:pPr lvl="1">
              <a:buFont typeface="Wingdings" pitchFamily="2" charset="2"/>
              <a:buChar char="Ø"/>
            </a:pP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Recompile entire software stack (Linux Kernel 4.14.239 and user apps such as CPU2017, STAMP, and SPLASH-3)</a:t>
            </a:r>
          </a:p>
          <a:p>
            <a:pPr marL="596900" lvl="1"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buFont typeface="Wingdings" pitchFamily="2" charset="2"/>
              <a:buChar char="v"/>
            </a:pP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Hardware implementation on gem5 simulating an 8-core ARMv8 out-of-order processor</a:t>
            </a:r>
          </a:p>
        </p:txBody>
      </p:sp>
      <p:sp>
        <p:nvSpPr>
          <p:cNvPr id="4" name="Footer Placeholder 3">
            <a:extLst>
              <a:ext uri="{FF2B5EF4-FFF2-40B4-BE49-F238E27FC236}">
                <a16:creationId xmlns:a16="http://schemas.microsoft.com/office/drawing/2014/main" id="{39818735-D9E4-4312-A2DB-150A7C2AEB5F}"/>
              </a:ext>
            </a:extLst>
          </p:cNvPr>
          <p:cNvSpPr>
            <a:spLocks noGrp="1"/>
          </p:cNvSpPr>
          <p:nvPr>
            <p:ph type="ftr" sz="quarter" idx="3"/>
          </p:nvPr>
        </p:nvSpPr>
        <p:spPr/>
        <p:txBody>
          <a:bodyPr/>
          <a:lstStyle/>
          <a:p>
            <a:r>
              <a:rPr lang="en-US"/>
              <a:t>NVMW 2023</a:t>
            </a:r>
            <a:endParaRPr lang="en-US" dirty="0"/>
          </a:p>
        </p:txBody>
      </p:sp>
      <p:sp>
        <p:nvSpPr>
          <p:cNvPr id="5" name="Slide Number Placeholder 4">
            <a:extLst>
              <a:ext uri="{FF2B5EF4-FFF2-40B4-BE49-F238E27FC236}">
                <a16:creationId xmlns:a16="http://schemas.microsoft.com/office/drawing/2014/main" id="{0696831D-B6EF-6C35-2F3D-0AD12AF34E2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blinds(horizontal)">
                                      <p:cBhvr>
                                        <p:cTn id="7" dur="500"/>
                                        <p:tgtEl>
                                          <p:spTgt spid="7">
                                            <p:bg/>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blinds(horizontal)">
                                      <p:cBhvr>
                                        <p:cTn id="10" dur="500"/>
                                        <p:tgtEl>
                                          <p:spTgt spid="7">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blinds(horizontal)">
                                      <p:cBhvr>
                                        <p:cTn id="13" dur="500"/>
                                        <p:tgtEl>
                                          <p:spTgt spid="7">
                                            <p:txEl>
                                              <p:pRg st="1" end="1"/>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blinds(horizontal)">
                                      <p:cBhvr>
                                        <p:cTn id="16"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70" name="Google Shape;370;p28"/>
          <p:cNvSpPr txBox="1">
            <a:spLocks noGrp="1"/>
          </p:cNvSpPr>
          <p:nvPr>
            <p:ph type="body" idx="1"/>
          </p:nvPr>
        </p:nvSpPr>
        <p:spPr>
          <a:xfrm>
            <a:off x="217271" y="1177478"/>
            <a:ext cx="8709458" cy="1266080"/>
          </a:xfrm>
          <a:prstGeom prst="roundRect">
            <a:avLst/>
          </a:prstGeom>
          <a:solidFill>
            <a:srgbClr val="0070C0"/>
          </a:solidFill>
          <a:ln>
            <a:solidFill>
              <a:schemeClr val="dk2"/>
            </a:solidFill>
          </a:ln>
        </p:spPr>
        <p:txBody>
          <a:bodyPr spcFirstLastPara="1" wrap="square" lIns="91425" tIns="91425" rIns="91425" bIns="91425" anchor="t" anchorCtr="0">
            <a:noAutofit/>
          </a:bodyPr>
          <a:lstStyle/>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Region formation + checkpoint ⇒ </a:t>
            </a:r>
            <a:r>
              <a:rPr lang="en" sz="2800" dirty="0">
                <a:solidFill>
                  <a:srgbClr val="FF0000"/>
                </a:solidFill>
                <a:latin typeface="Tahoma" panose="020B0604030504040204" pitchFamily="34" charset="0"/>
                <a:ea typeface="Tahoma" panose="020B0604030504040204" pitchFamily="34" charset="0"/>
                <a:cs typeface="Tahoma" panose="020B0604030504040204" pitchFamily="34" charset="0"/>
              </a:rPr>
              <a:t>28%</a:t>
            </a: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 overheads</a:t>
            </a:r>
            <a:endParaRPr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Speculative loop unrolling ⇒ </a:t>
            </a:r>
            <a:r>
              <a:rPr lang="en" sz="2800" dirty="0">
                <a:solidFill>
                  <a:srgbClr val="FF0000"/>
                </a:solidFill>
                <a:latin typeface="Tahoma" panose="020B0604030504040204" pitchFamily="34" charset="0"/>
                <a:ea typeface="Tahoma" panose="020B0604030504040204" pitchFamily="34" charset="0"/>
                <a:cs typeface="Tahoma" panose="020B0604030504040204" pitchFamily="34" charset="0"/>
              </a:rPr>
              <a:t>12%</a:t>
            </a: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 overheads</a:t>
            </a:r>
            <a:endParaRPr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371" name="Google Shape;371;p28"/>
          <p:cNvPicPr preferRelativeResize="0"/>
          <p:nvPr/>
        </p:nvPicPr>
        <p:blipFill>
          <a:blip r:embed="rId3">
            <a:alphaModFix/>
          </a:blip>
          <a:stretch>
            <a:fillRect/>
          </a:stretch>
        </p:blipFill>
        <p:spPr>
          <a:xfrm>
            <a:off x="7719572" y="76200"/>
            <a:ext cx="1348226" cy="400200"/>
          </a:xfrm>
          <a:prstGeom prst="rect">
            <a:avLst/>
          </a:prstGeom>
          <a:noFill/>
          <a:ln>
            <a:noFill/>
          </a:ln>
        </p:spPr>
      </p:pic>
      <p:pic>
        <p:nvPicPr>
          <p:cNvPr id="374" name="Google Shape;374;p28"/>
          <p:cNvPicPr preferRelativeResize="0"/>
          <p:nvPr/>
        </p:nvPicPr>
        <p:blipFill>
          <a:blip r:embed="rId4">
            <a:alphaModFix/>
          </a:blip>
          <a:stretch>
            <a:fillRect/>
          </a:stretch>
        </p:blipFill>
        <p:spPr>
          <a:xfrm>
            <a:off x="0" y="2601169"/>
            <a:ext cx="9144002" cy="1721718"/>
          </a:xfrm>
          <a:prstGeom prst="rect">
            <a:avLst/>
          </a:prstGeom>
          <a:noFill/>
          <a:ln>
            <a:noFill/>
          </a:ln>
        </p:spPr>
      </p:pic>
      <p:sp>
        <p:nvSpPr>
          <p:cNvPr id="9" name="标题 1">
            <a:extLst>
              <a:ext uri="{FF2B5EF4-FFF2-40B4-BE49-F238E27FC236}">
                <a16:creationId xmlns:a16="http://schemas.microsoft.com/office/drawing/2014/main" id="{CF1BF351-2AA0-A5D3-B2BF-9570F2933C6D}"/>
              </a:ext>
            </a:extLst>
          </p:cNvPr>
          <p:cNvSpPr txBox="1">
            <a:spLocks/>
          </p:cNvSpPr>
          <p:nvPr/>
        </p:nvSpPr>
        <p:spPr>
          <a:xfrm>
            <a:off x="20782" y="99989"/>
            <a:ext cx="7001718" cy="752822"/>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Impact of Compiler Techniques</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2" name="Footer Placeholder 1">
            <a:extLst>
              <a:ext uri="{FF2B5EF4-FFF2-40B4-BE49-F238E27FC236}">
                <a16:creationId xmlns:a16="http://schemas.microsoft.com/office/drawing/2014/main" id="{FD17B936-AD27-3601-E896-3C9F9F9B778C}"/>
              </a:ext>
            </a:extLst>
          </p:cNvPr>
          <p:cNvSpPr>
            <a:spLocks noGrp="1"/>
          </p:cNvSpPr>
          <p:nvPr>
            <p:ph type="ftr" sz="quarter" idx="3"/>
          </p:nvPr>
        </p:nvSpPr>
        <p:spPr/>
        <p:txBody>
          <a:bodyPr/>
          <a:lstStyle/>
          <a:p>
            <a:r>
              <a:rPr lang="en-US"/>
              <a:t>NVMW 2023</a:t>
            </a:r>
            <a:endParaRPr lang="en-US" dirty="0"/>
          </a:p>
        </p:txBody>
      </p:sp>
      <p:sp>
        <p:nvSpPr>
          <p:cNvPr id="3" name="Slide Number Placeholder 2">
            <a:extLst>
              <a:ext uri="{FF2B5EF4-FFF2-40B4-BE49-F238E27FC236}">
                <a16:creationId xmlns:a16="http://schemas.microsoft.com/office/drawing/2014/main" id="{4F3A5C74-E375-3B9D-7560-E2D10AA514E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18</a:t>
            </a:fld>
            <a:endParaRPr lang="e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80" name="Google Shape;380;p29"/>
          <p:cNvSpPr txBox="1">
            <a:spLocks noGrp="1"/>
          </p:cNvSpPr>
          <p:nvPr>
            <p:ph type="body" idx="1"/>
          </p:nvPr>
        </p:nvSpPr>
        <p:spPr>
          <a:xfrm>
            <a:off x="155850" y="1011862"/>
            <a:ext cx="8832300" cy="1860421"/>
          </a:xfrm>
          <a:prstGeom prst="roundRect">
            <a:avLst/>
          </a:prstGeom>
          <a:solidFill>
            <a:srgbClr val="0070C0"/>
          </a:solidFill>
          <a:ln>
            <a:solidFill>
              <a:schemeClr val="dk2"/>
            </a:solidFill>
          </a:ln>
        </p:spPr>
        <p:txBody>
          <a:bodyPr spcFirstLastPara="1" wrap="square" lIns="91425" tIns="91425" rIns="91425" bIns="91425" anchor="t" anchorCtr="0">
            <a:noAutofit/>
          </a:bodyPr>
          <a:lstStyle/>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Initial region formation leads to short regions (~20 instructions)</a:t>
            </a:r>
            <a:endParaRPr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Speculative loop unrolling extends regions by </a:t>
            </a:r>
            <a:r>
              <a:rPr lang="en" sz="2800" dirty="0">
                <a:solidFill>
                  <a:srgbClr val="FF0000"/>
                </a:solidFill>
                <a:latin typeface="Tahoma" panose="020B0604030504040204" pitchFamily="34" charset="0"/>
                <a:ea typeface="Tahoma" panose="020B0604030504040204" pitchFamily="34" charset="0"/>
                <a:cs typeface="Tahoma" panose="020B0604030504040204" pitchFamily="34" charset="0"/>
              </a:rPr>
              <a:t>1.6x</a:t>
            </a:r>
            <a:endParaRPr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382" name="Google Shape;382;p29"/>
          <p:cNvPicPr preferRelativeResize="0"/>
          <p:nvPr/>
        </p:nvPicPr>
        <p:blipFill>
          <a:blip r:embed="rId3">
            <a:alphaModFix/>
          </a:blip>
          <a:stretch>
            <a:fillRect/>
          </a:stretch>
        </p:blipFill>
        <p:spPr>
          <a:xfrm>
            <a:off x="0" y="3031335"/>
            <a:ext cx="9144002" cy="1761301"/>
          </a:xfrm>
          <a:prstGeom prst="rect">
            <a:avLst/>
          </a:prstGeom>
          <a:noFill/>
          <a:ln>
            <a:noFill/>
          </a:ln>
        </p:spPr>
      </p:pic>
      <p:pic>
        <p:nvPicPr>
          <p:cNvPr id="383" name="Google Shape;383;p29"/>
          <p:cNvPicPr preferRelativeResize="0"/>
          <p:nvPr/>
        </p:nvPicPr>
        <p:blipFill>
          <a:blip r:embed="rId4">
            <a:alphaModFix/>
          </a:blip>
          <a:stretch>
            <a:fillRect/>
          </a:stretch>
        </p:blipFill>
        <p:spPr>
          <a:xfrm>
            <a:off x="7719572" y="76200"/>
            <a:ext cx="1348226" cy="400200"/>
          </a:xfrm>
          <a:prstGeom prst="rect">
            <a:avLst/>
          </a:prstGeom>
          <a:noFill/>
          <a:ln>
            <a:noFill/>
          </a:ln>
        </p:spPr>
      </p:pic>
      <p:sp>
        <p:nvSpPr>
          <p:cNvPr id="11" name="标题 1">
            <a:extLst>
              <a:ext uri="{FF2B5EF4-FFF2-40B4-BE49-F238E27FC236}">
                <a16:creationId xmlns:a16="http://schemas.microsoft.com/office/drawing/2014/main" id="{8B824D5B-AE28-77F5-C07A-A24230EB9E68}"/>
              </a:ext>
            </a:extLst>
          </p:cNvPr>
          <p:cNvSpPr txBox="1">
            <a:spLocks/>
          </p:cNvSpPr>
          <p:nvPr/>
        </p:nvSpPr>
        <p:spPr>
          <a:xfrm>
            <a:off x="20782" y="99989"/>
            <a:ext cx="4717473" cy="752822"/>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Region Characteristics</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2" name="Footer Placeholder 1">
            <a:extLst>
              <a:ext uri="{FF2B5EF4-FFF2-40B4-BE49-F238E27FC236}">
                <a16:creationId xmlns:a16="http://schemas.microsoft.com/office/drawing/2014/main" id="{E6FDDA51-B0CB-FA9B-E21C-768A2644958F}"/>
              </a:ext>
            </a:extLst>
          </p:cNvPr>
          <p:cNvSpPr>
            <a:spLocks noGrp="1"/>
          </p:cNvSpPr>
          <p:nvPr>
            <p:ph type="ftr" sz="quarter" idx="3"/>
          </p:nvPr>
        </p:nvSpPr>
        <p:spPr/>
        <p:txBody>
          <a:bodyPr/>
          <a:lstStyle/>
          <a:p>
            <a:r>
              <a:rPr lang="en-US"/>
              <a:t>NVMW 2023</a:t>
            </a:r>
            <a:endParaRPr lang="en-US" dirty="0"/>
          </a:p>
        </p:txBody>
      </p:sp>
      <p:sp>
        <p:nvSpPr>
          <p:cNvPr id="3" name="Slide Number Placeholder 2">
            <a:extLst>
              <a:ext uri="{FF2B5EF4-FFF2-40B4-BE49-F238E27FC236}">
                <a16:creationId xmlns:a16="http://schemas.microsoft.com/office/drawing/2014/main" id="{1FD833B7-DC0F-D77C-5C5D-AEA0EA64385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19</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29" name="Google Shape;129;p16"/>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31" name="标题 1">
            <a:extLst>
              <a:ext uri="{FF2B5EF4-FFF2-40B4-BE49-F238E27FC236}">
                <a16:creationId xmlns:a16="http://schemas.microsoft.com/office/drawing/2014/main" id="{3560609C-683C-377D-00EA-A6411072BE19}"/>
              </a:ext>
            </a:extLst>
          </p:cNvPr>
          <p:cNvSpPr txBox="1">
            <a:spLocks/>
          </p:cNvSpPr>
          <p:nvPr/>
        </p:nvSpPr>
        <p:spPr>
          <a:xfrm>
            <a:off x="20782" y="99988"/>
            <a:ext cx="7327872" cy="752823"/>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Prevalence of Nonvolatile Memory</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pic>
        <p:nvPicPr>
          <p:cNvPr id="3074" name="Picture 2" descr="Intel at 3D exit point: Alas poor Optane, I knew it well – Blocks and Files">
            <a:extLst>
              <a:ext uri="{FF2B5EF4-FFF2-40B4-BE49-F238E27FC236}">
                <a16:creationId xmlns:a16="http://schemas.microsoft.com/office/drawing/2014/main" id="{A4844055-A76C-4946-8FF6-0ADB646BB4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3594" y="734230"/>
            <a:ext cx="4813300" cy="2274619"/>
          </a:xfrm>
          <a:prstGeom prst="rect">
            <a:avLst/>
          </a:prstGeom>
          <a:noFill/>
          <a:extLst>
            <a:ext uri="{909E8E84-426E-40DD-AFC4-6F175D3DCCD1}">
              <a14:hiddenFill xmlns:a14="http://schemas.microsoft.com/office/drawing/2010/main">
                <a:solidFill>
                  <a:srgbClr val="FFFFFF"/>
                </a:solidFill>
              </a14:hiddenFill>
            </a:ext>
          </a:extLst>
        </p:spPr>
      </p:pic>
      <p:sp>
        <p:nvSpPr>
          <p:cNvPr id="34" name="Rounded Rectangle 33">
            <a:extLst>
              <a:ext uri="{FF2B5EF4-FFF2-40B4-BE49-F238E27FC236}">
                <a16:creationId xmlns:a16="http://schemas.microsoft.com/office/drawing/2014/main" id="{1A88F271-74B8-E8E4-0BED-F7DFD8C8AD6B}"/>
              </a:ext>
            </a:extLst>
          </p:cNvPr>
          <p:cNvSpPr/>
          <p:nvPr/>
        </p:nvSpPr>
        <p:spPr>
          <a:xfrm>
            <a:off x="1705390" y="3195422"/>
            <a:ext cx="5733219" cy="135975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itchFamily="2" charset="2"/>
              <a:buChar char="v"/>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High areal density</a:t>
            </a:r>
          </a:p>
          <a:p>
            <a:pPr marL="457200" indent="-457200">
              <a:buFont typeface="Wingdings" pitchFamily="2" charset="2"/>
              <a:buChar char="v"/>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Comparable speed as DRAM</a:t>
            </a:r>
          </a:p>
          <a:p>
            <a:pPr marL="457200" indent="-457200">
              <a:buFont typeface="Wingdings" pitchFamily="2" charset="2"/>
              <a:buChar char="v"/>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Byte-addressability</a:t>
            </a:r>
            <a:endParaRPr lang="en-US" sz="2400"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2" name="Footer Placeholder 1">
            <a:extLst>
              <a:ext uri="{FF2B5EF4-FFF2-40B4-BE49-F238E27FC236}">
                <a16:creationId xmlns:a16="http://schemas.microsoft.com/office/drawing/2014/main" id="{3F579B70-8A5D-2000-CF10-22799BC2FDFB}"/>
              </a:ext>
            </a:extLst>
          </p:cNvPr>
          <p:cNvSpPr>
            <a:spLocks noGrp="1"/>
          </p:cNvSpPr>
          <p:nvPr>
            <p:ph type="ftr" sz="quarter" idx="3"/>
          </p:nvPr>
        </p:nvSpPr>
        <p:spPr/>
        <p:txBody>
          <a:bodyPr/>
          <a:lstStyle/>
          <a:p>
            <a:r>
              <a:rPr lang="en-US"/>
              <a:t>NVMW 2023</a:t>
            </a:r>
            <a:endParaRPr lang="en-US" dirty="0"/>
          </a:p>
        </p:txBody>
      </p:sp>
      <p:sp>
        <p:nvSpPr>
          <p:cNvPr id="3" name="Slide Number Placeholder 2">
            <a:extLst>
              <a:ext uri="{FF2B5EF4-FFF2-40B4-BE49-F238E27FC236}">
                <a16:creationId xmlns:a16="http://schemas.microsoft.com/office/drawing/2014/main" id="{2408016D-74F9-E720-B7EB-9E0A9F84AEF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dirty="0"/>
          </a:p>
        </p:txBody>
      </p:sp>
    </p:spTree>
    <p:extLst>
      <p:ext uri="{BB962C8B-B14F-4D97-AF65-F5344CB8AC3E}">
        <p14:creationId xmlns:p14="http://schemas.microsoft.com/office/powerpoint/2010/main" val="336625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heckerboard(across)">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4">
                                            <p:txEl>
                                              <p:pRg st="0" end="0"/>
                                            </p:txEl>
                                          </p:spTgt>
                                        </p:tgtEl>
                                        <p:attrNameLst>
                                          <p:attrName>style.visibility</p:attrName>
                                        </p:attrNameLst>
                                      </p:cBhvr>
                                      <p:to>
                                        <p:strVal val="visible"/>
                                      </p:to>
                                    </p:set>
                                    <p:animEffect transition="in" filter="blinds(horizontal)">
                                      <p:cBhvr>
                                        <p:cTn id="12" dur="500"/>
                                        <p:tgtEl>
                                          <p:spTgt spid="34">
                                            <p:txEl>
                                              <p:pRg st="0" end="0"/>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4">
                                            <p:bg/>
                                          </p:spTgt>
                                        </p:tgtEl>
                                        <p:attrNameLst>
                                          <p:attrName>style.visibility</p:attrName>
                                        </p:attrNameLst>
                                      </p:cBhvr>
                                      <p:to>
                                        <p:strVal val="visible"/>
                                      </p:to>
                                    </p:set>
                                    <p:animEffect transition="in" filter="blinds(horizontal)">
                                      <p:cBhvr>
                                        <p:cTn id="15" dur="500"/>
                                        <p:tgtEl>
                                          <p:spTgt spid="34">
                                            <p:bg/>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4">
                                            <p:txEl>
                                              <p:pRg st="1" end="1"/>
                                            </p:txEl>
                                          </p:spTgt>
                                        </p:tgtEl>
                                        <p:attrNameLst>
                                          <p:attrName>style.visibility</p:attrName>
                                        </p:attrNameLst>
                                      </p:cBhvr>
                                      <p:to>
                                        <p:strVal val="visible"/>
                                      </p:to>
                                    </p:set>
                                    <p:animEffect transition="in" filter="blinds(horizontal)">
                                      <p:cBhvr>
                                        <p:cTn id="20" dur="500"/>
                                        <p:tgtEl>
                                          <p:spTgt spid="3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4">
                                            <p:txEl>
                                              <p:pRg st="2" end="2"/>
                                            </p:txEl>
                                          </p:spTgt>
                                        </p:tgtEl>
                                        <p:attrNameLst>
                                          <p:attrName>style.visibility</p:attrName>
                                        </p:attrNameLst>
                                      </p:cBhvr>
                                      <p:to>
                                        <p:strVal val="visible"/>
                                      </p:to>
                                    </p:set>
                                    <p:animEffect transition="in" filter="blinds(horizontal)">
                                      <p:cBhvr>
                                        <p:cTn id="25" dur="500"/>
                                        <p:tgtEl>
                                          <p:spTgt spid="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uiExpand="1"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90" name="Google Shape;390;p30"/>
          <p:cNvSpPr txBox="1">
            <a:spLocks noGrp="1"/>
          </p:cNvSpPr>
          <p:nvPr>
            <p:ph type="body" idx="1"/>
          </p:nvPr>
        </p:nvSpPr>
        <p:spPr>
          <a:xfrm>
            <a:off x="654212" y="1171527"/>
            <a:ext cx="7835575" cy="2776058"/>
          </a:xfrm>
          <a:prstGeom prst="roundRect">
            <a:avLst/>
          </a:prstGeom>
          <a:solidFill>
            <a:srgbClr val="0070C0"/>
          </a:solidFill>
          <a:ln>
            <a:solidFill>
              <a:schemeClr val="dk2"/>
            </a:solidFill>
          </a:ln>
        </p:spPr>
        <p:txBody>
          <a:bodyPr spcFirstLastPara="1" wrap="square" lIns="91425" tIns="91425" rIns="91425" bIns="91425" anchor="t" anchorCtr="0">
            <a:noAutofit/>
          </a:bodyPr>
          <a:lstStyle/>
          <a:p>
            <a:pPr lvl="0" algn="l" rtl="0">
              <a:spcBef>
                <a:spcPts val="0"/>
              </a:spcBef>
              <a:spcAft>
                <a:spcPts val="0"/>
              </a:spcAft>
              <a:buSzPts val="1800"/>
              <a:buFont typeface="Wingdings" pitchFamily="2" charset="2"/>
              <a:buChar char="v"/>
            </a:pPr>
            <a:r>
              <a:rPr lang="en" sz="2800" dirty="0">
                <a:solidFill>
                  <a:schemeClr val="bg1"/>
                </a:solidFill>
              </a:rPr>
              <a:t>First lightweight yet efficient</a:t>
            </a: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 whole-system persistence, unlocking full potential of NVM</a:t>
            </a:r>
          </a:p>
          <a:p>
            <a:pPr lvl="0" algn="l" rtl="0">
              <a:spcBef>
                <a:spcPts val="0"/>
              </a:spcBef>
              <a:spcAft>
                <a:spcPts val="0"/>
              </a:spcAft>
              <a:buSzPts val="1800"/>
              <a:buFont typeface="Wingdings" pitchFamily="2" charset="2"/>
              <a:buChar char="v"/>
            </a:pPr>
            <a:endParaRPr lang="en"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Synergistic codesign simplifies hardware complexity and reduces energy requirement</a:t>
            </a:r>
            <a:endParaRPr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391" name="Google Shape;391;p30"/>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10" name="标题 1">
            <a:extLst>
              <a:ext uri="{FF2B5EF4-FFF2-40B4-BE49-F238E27FC236}">
                <a16:creationId xmlns:a16="http://schemas.microsoft.com/office/drawing/2014/main" id="{3D5D5648-9A70-2EED-C3FA-4519E8E895DE}"/>
              </a:ext>
            </a:extLst>
          </p:cNvPr>
          <p:cNvSpPr txBox="1">
            <a:spLocks/>
          </p:cNvSpPr>
          <p:nvPr/>
        </p:nvSpPr>
        <p:spPr>
          <a:xfrm>
            <a:off x="20782" y="99989"/>
            <a:ext cx="7001718" cy="752822"/>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Conclusion</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2" name="Footer Placeholder 1">
            <a:extLst>
              <a:ext uri="{FF2B5EF4-FFF2-40B4-BE49-F238E27FC236}">
                <a16:creationId xmlns:a16="http://schemas.microsoft.com/office/drawing/2014/main" id="{52435492-55C6-5CBE-C4D3-9B69FA2242A5}"/>
              </a:ext>
            </a:extLst>
          </p:cNvPr>
          <p:cNvSpPr>
            <a:spLocks noGrp="1"/>
          </p:cNvSpPr>
          <p:nvPr>
            <p:ph type="ftr" sz="quarter" idx="3"/>
          </p:nvPr>
        </p:nvSpPr>
        <p:spPr/>
        <p:txBody>
          <a:bodyPr/>
          <a:lstStyle/>
          <a:p>
            <a:r>
              <a:rPr lang="en-US"/>
              <a:t>NVMW 2023</a:t>
            </a:r>
            <a:endParaRPr lang="en-US" dirty="0"/>
          </a:p>
        </p:txBody>
      </p:sp>
      <p:sp>
        <p:nvSpPr>
          <p:cNvPr id="3" name="Slide Number Placeholder 2">
            <a:extLst>
              <a:ext uri="{FF2B5EF4-FFF2-40B4-BE49-F238E27FC236}">
                <a16:creationId xmlns:a16="http://schemas.microsoft.com/office/drawing/2014/main" id="{A951BF49-5FA0-8C0E-0063-40AC5599599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20</a:t>
            </a:fld>
            <a:endParaRPr lang="e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9" name="标题 1">
            <a:extLst>
              <a:ext uri="{FF2B5EF4-FFF2-40B4-BE49-F238E27FC236}">
                <a16:creationId xmlns:a16="http://schemas.microsoft.com/office/drawing/2014/main" id="{877D568E-4CDE-BB84-778D-12171F795E76}"/>
              </a:ext>
            </a:extLst>
          </p:cNvPr>
          <p:cNvSpPr txBox="1">
            <a:spLocks/>
          </p:cNvSpPr>
          <p:nvPr/>
        </p:nvSpPr>
        <p:spPr>
          <a:xfrm>
            <a:off x="1991591" y="1353826"/>
            <a:ext cx="5160817" cy="1583337"/>
          </a:xfrm>
          <a:prstGeom prst="rect">
            <a:avLst/>
          </a:prstGeom>
        </p:spPr>
        <p:txBody>
          <a:bodyPr vert="horz" lIns="91440" tIns="45720" rIns="91440" bIns="45720" rtlCol="0" anchor="ctr">
            <a:noAutofit/>
          </a:bodyPr>
          <a:lstStyle/>
          <a:p>
            <a:pPr lvl="0">
              <a:spcBef>
                <a:spcPct val="0"/>
              </a:spcBef>
              <a:defRPr/>
            </a:pPr>
            <a:r>
              <a:rPr lang="en-US" altLang="zh-CN" sz="8000" dirty="0">
                <a:solidFill>
                  <a:srgbClr val="3B31BD"/>
                </a:solidFill>
                <a:latin typeface="Tahoma" panose="020B0604030504040204" pitchFamily="34" charset="0"/>
                <a:ea typeface="Tahoma" panose="020B0604030504040204" pitchFamily="34" charset="0"/>
                <a:cs typeface="Tahoma" panose="020B0604030504040204" pitchFamily="34" charset="0"/>
              </a:rPr>
              <a:t>Thank you!</a:t>
            </a:r>
            <a:endParaRPr lang="zh-CN" altLang="en-US" sz="8000" dirty="0">
              <a:solidFill>
                <a:srgbClr val="3B31BD"/>
              </a:solidFill>
              <a:latin typeface="Tahoma" panose="020B0604030504040204" pitchFamily="34" charset="0"/>
              <a:ea typeface="+mj-ea"/>
              <a:cs typeface="Tahoma" panose="020B0604030504040204" pitchFamily="34" charset="0"/>
            </a:endParaRPr>
          </a:p>
        </p:txBody>
      </p:sp>
      <p:sp>
        <p:nvSpPr>
          <p:cNvPr id="2" name="Footer Placeholder 1">
            <a:extLst>
              <a:ext uri="{FF2B5EF4-FFF2-40B4-BE49-F238E27FC236}">
                <a16:creationId xmlns:a16="http://schemas.microsoft.com/office/drawing/2014/main" id="{C88FECA7-3BB2-5288-1893-34A0926EDBA3}"/>
              </a:ext>
            </a:extLst>
          </p:cNvPr>
          <p:cNvSpPr>
            <a:spLocks noGrp="1"/>
          </p:cNvSpPr>
          <p:nvPr>
            <p:ph type="ftr" sz="quarter" idx="3"/>
          </p:nvPr>
        </p:nvSpPr>
        <p:spPr/>
        <p:txBody>
          <a:bodyPr/>
          <a:lstStyle/>
          <a:p>
            <a:r>
              <a:rPr lang="en-US"/>
              <a:t>NVMW 2023</a:t>
            </a:r>
            <a:endParaRPr lang="en-US" dirty="0"/>
          </a:p>
        </p:txBody>
      </p:sp>
      <p:sp>
        <p:nvSpPr>
          <p:cNvPr id="5" name="Slide Number Placeholder 4">
            <a:extLst>
              <a:ext uri="{FF2B5EF4-FFF2-40B4-BE49-F238E27FC236}">
                <a16:creationId xmlns:a16="http://schemas.microsoft.com/office/drawing/2014/main" id="{0D63631A-E697-1F68-3F79-B23490AEB65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21</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4" name="Google Shape;114;p16"/>
          <p:cNvSpPr/>
          <p:nvPr/>
        </p:nvSpPr>
        <p:spPr>
          <a:xfrm>
            <a:off x="6297536" y="3211009"/>
            <a:ext cx="1683600" cy="530400"/>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bg1"/>
                </a:solidFill>
                <a:latin typeface="Tahoma" panose="020B0604030504040204" pitchFamily="34" charset="0"/>
                <a:ea typeface="Tahoma" panose="020B0604030504040204" pitchFamily="34" charset="0"/>
                <a:cs typeface="Tahoma" panose="020B0604030504040204" pitchFamily="34" charset="0"/>
              </a:rPr>
              <a:t>NVM as Persistent Heap</a:t>
            </a:r>
            <a:endParaRPr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19" name="Google Shape;119;p16"/>
          <p:cNvSpPr/>
          <p:nvPr/>
        </p:nvSpPr>
        <p:spPr>
          <a:xfrm>
            <a:off x="1592237" y="1655024"/>
            <a:ext cx="1139700" cy="31680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Reg. File</a:t>
            </a:r>
            <a:endParaRPr>
              <a:latin typeface="Tahoma" panose="020B0604030504040204" pitchFamily="34" charset="0"/>
              <a:ea typeface="Tahoma" panose="020B0604030504040204" pitchFamily="34" charset="0"/>
              <a:cs typeface="Tahoma" panose="020B0604030504040204" pitchFamily="34" charset="0"/>
            </a:endParaRPr>
          </a:p>
        </p:txBody>
      </p:sp>
      <p:sp>
        <p:nvSpPr>
          <p:cNvPr id="120" name="Google Shape;120;p16"/>
          <p:cNvSpPr/>
          <p:nvPr/>
        </p:nvSpPr>
        <p:spPr>
          <a:xfrm>
            <a:off x="1592237" y="2151349"/>
            <a:ext cx="1139700" cy="31680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Caches</a:t>
            </a:r>
            <a:endParaRPr>
              <a:latin typeface="Tahoma" panose="020B0604030504040204" pitchFamily="34" charset="0"/>
              <a:ea typeface="Tahoma" panose="020B0604030504040204" pitchFamily="34" charset="0"/>
              <a:cs typeface="Tahoma" panose="020B0604030504040204" pitchFamily="34" charset="0"/>
            </a:endParaRPr>
          </a:p>
        </p:txBody>
      </p:sp>
      <p:sp>
        <p:nvSpPr>
          <p:cNvPr id="121" name="Google Shape;121;p16"/>
          <p:cNvSpPr/>
          <p:nvPr/>
        </p:nvSpPr>
        <p:spPr>
          <a:xfrm>
            <a:off x="1357937" y="2647674"/>
            <a:ext cx="1608300" cy="31680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DRAM as Cache</a:t>
            </a:r>
            <a:endParaRPr>
              <a:latin typeface="Tahoma" panose="020B0604030504040204" pitchFamily="34" charset="0"/>
              <a:ea typeface="Tahoma" panose="020B0604030504040204" pitchFamily="34" charset="0"/>
              <a:cs typeface="Tahoma" panose="020B0604030504040204" pitchFamily="34" charset="0"/>
            </a:endParaRPr>
          </a:p>
        </p:txBody>
      </p:sp>
      <p:sp>
        <p:nvSpPr>
          <p:cNvPr id="122" name="Google Shape;122;p16"/>
          <p:cNvSpPr/>
          <p:nvPr/>
        </p:nvSpPr>
        <p:spPr>
          <a:xfrm>
            <a:off x="1244987" y="3197924"/>
            <a:ext cx="1834200" cy="530400"/>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bg1"/>
                </a:solidFill>
                <a:latin typeface="Tahoma" panose="020B0604030504040204" pitchFamily="34" charset="0"/>
                <a:ea typeface="Tahoma" panose="020B0604030504040204" pitchFamily="34" charset="0"/>
                <a:cs typeface="Tahoma" panose="020B0604030504040204" pitchFamily="34" charset="0"/>
              </a:rPr>
              <a:t>NVM as Main Memory</a:t>
            </a:r>
            <a:endParaRPr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23" name="Google Shape;123;p16"/>
          <p:cNvSpPr txBox="1"/>
          <p:nvPr/>
        </p:nvSpPr>
        <p:spPr>
          <a:xfrm>
            <a:off x="1102377" y="1038775"/>
            <a:ext cx="2119419" cy="492412"/>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Memory Mode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24" name="Google Shape;124;p16"/>
          <p:cNvSpPr/>
          <p:nvPr/>
        </p:nvSpPr>
        <p:spPr>
          <a:xfrm>
            <a:off x="5746941" y="1754779"/>
            <a:ext cx="1139700" cy="31680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Reg. File</a:t>
            </a:r>
            <a:endParaRPr>
              <a:latin typeface="Tahoma" panose="020B0604030504040204" pitchFamily="34" charset="0"/>
              <a:ea typeface="Tahoma" panose="020B0604030504040204" pitchFamily="34" charset="0"/>
              <a:cs typeface="Tahoma" panose="020B0604030504040204" pitchFamily="34" charset="0"/>
            </a:endParaRPr>
          </a:p>
        </p:txBody>
      </p:sp>
      <p:sp>
        <p:nvSpPr>
          <p:cNvPr id="125" name="Google Shape;125;p16"/>
          <p:cNvSpPr/>
          <p:nvPr/>
        </p:nvSpPr>
        <p:spPr>
          <a:xfrm>
            <a:off x="5746941" y="2340229"/>
            <a:ext cx="1139700" cy="31680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Caches</a:t>
            </a:r>
            <a:endParaRPr>
              <a:latin typeface="Tahoma" panose="020B0604030504040204" pitchFamily="34" charset="0"/>
              <a:ea typeface="Tahoma" panose="020B0604030504040204" pitchFamily="34" charset="0"/>
              <a:cs typeface="Tahoma" panose="020B0604030504040204" pitchFamily="34" charset="0"/>
            </a:endParaRPr>
          </a:p>
        </p:txBody>
      </p:sp>
      <p:sp>
        <p:nvSpPr>
          <p:cNvPr id="126" name="Google Shape;126;p16"/>
          <p:cNvSpPr/>
          <p:nvPr/>
        </p:nvSpPr>
        <p:spPr>
          <a:xfrm>
            <a:off x="4861211" y="3211009"/>
            <a:ext cx="1307700" cy="53040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DRAM as Main Memory</a:t>
            </a:r>
            <a:endParaRPr>
              <a:latin typeface="Tahoma" panose="020B0604030504040204" pitchFamily="34" charset="0"/>
              <a:ea typeface="Tahoma" panose="020B0604030504040204" pitchFamily="34" charset="0"/>
              <a:cs typeface="Tahoma" panose="020B0604030504040204" pitchFamily="34" charset="0"/>
            </a:endParaRPr>
          </a:p>
        </p:txBody>
      </p:sp>
      <p:sp>
        <p:nvSpPr>
          <p:cNvPr id="127" name="Google Shape;127;p16"/>
          <p:cNvSpPr txBox="1"/>
          <p:nvPr/>
        </p:nvSpPr>
        <p:spPr>
          <a:xfrm>
            <a:off x="5227540" y="1034559"/>
            <a:ext cx="2204511" cy="492412"/>
          </a:xfrm>
          <a:prstGeom prst="rect">
            <a:avLst/>
          </a:prstGeom>
          <a:noFill/>
          <a:ln>
            <a:noFill/>
          </a:ln>
        </p:spPr>
        <p:txBody>
          <a:bodyPr spcFirstLastPara="1" wrap="square" lIns="91425" tIns="91425" rIns="91425" bIns="91425" anchor="t" anchorCtr="0">
            <a:spAutoFit/>
          </a:bodyPr>
          <a:lstStyle/>
          <a:p>
            <a:pPr algn="ctr"/>
            <a:r>
              <a:rPr lang="en" sz="2000" dirty="0">
                <a:latin typeface="Tahoma" panose="020B0604030504040204" pitchFamily="34" charset="0"/>
                <a:ea typeface="Tahoma" panose="020B0604030504040204" pitchFamily="34" charset="0"/>
                <a:cs typeface="Tahoma" panose="020B0604030504040204" pitchFamily="34" charset="0"/>
              </a:rPr>
              <a:t>App-Direct Mode</a:t>
            </a:r>
            <a:endParaRPr sz="2000" dirty="0">
              <a:latin typeface="Tahoma" panose="020B0604030504040204" pitchFamily="34" charset="0"/>
              <a:ea typeface="Tahoma" panose="020B0604030504040204" pitchFamily="34" charset="0"/>
              <a:cs typeface="Tahoma" panose="020B0604030504040204" pitchFamily="34" charset="0"/>
            </a:endParaRPr>
          </a:p>
        </p:txBody>
      </p:sp>
      <p:pic>
        <p:nvPicPr>
          <p:cNvPr id="129" name="Google Shape;129;p16"/>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26" name="标题 1">
            <a:extLst>
              <a:ext uri="{FF2B5EF4-FFF2-40B4-BE49-F238E27FC236}">
                <a16:creationId xmlns:a16="http://schemas.microsoft.com/office/drawing/2014/main" id="{CCABE031-A665-28B4-2C9B-F6F62E263C98}"/>
              </a:ext>
            </a:extLst>
          </p:cNvPr>
          <p:cNvSpPr txBox="1">
            <a:spLocks/>
          </p:cNvSpPr>
          <p:nvPr/>
        </p:nvSpPr>
        <p:spPr>
          <a:xfrm>
            <a:off x="20782" y="99989"/>
            <a:ext cx="7001718" cy="752822"/>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Intel PMEM Operation Modes</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30" name="Rectangle 29">
            <a:extLst>
              <a:ext uri="{FF2B5EF4-FFF2-40B4-BE49-F238E27FC236}">
                <a16:creationId xmlns:a16="http://schemas.microsoft.com/office/drawing/2014/main" id="{6DACC679-F121-99EA-2FD3-39204C7E0088}"/>
              </a:ext>
            </a:extLst>
          </p:cNvPr>
          <p:cNvSpPr/>
          <p:nvPr/>
        </p:nvSpPr>
        <p:spPr>
          <a:xfrm>
            <a:off x="38101" y="1449837"/>
            <a:ext cx="9067798" cy="2424107"/>
          </a:xfrm>
          <a:prstGeom prst="rect">
            <a:avLst/>
          </a:prstGeom>
          <a:solidFill>
            <a:srgbClr val="2F2FD7">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buFont typeface="Wingdings" pitchFamily="2" charset="2"/>
              <a:buChar char="Ø"/>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Can we have both large memory space and non-volatility?</a:t>
            </a:r>
          </a:p>
        </p:txBody>
      </p:sp>
      <p:cxnSp>
        <p:nvCxnSpPr>
          <p:cNvPr id="3" name="Straight Arrow Connector 2">
            <a:extLst>
              <a:ext uri="{FF2B5EF4-FFF2-40B4-BE49-F238E27FC236}">
                <a16:creationId xmlns:a16="http://schemas.microsoft.com/office/drawing/2014/main" id="{32B8AB12-47BE-FEB6-C8BA-54E8B25BF110}"/>
              </a:ext>
            </a:extLst>
          </p:cNvPr>
          <p:cNvCxnSpPr>
            <a:stCxn id="119" idx="2"/>
            <a:endCxn id="120" idx="0"/>
          </p:cNvCxnSpPr>
          <p:nvPr/>
        </p:nvCxnSpPr>
        <p:spPr>
          <a:xfrm>
            <a:off x="2162087" y="1971824"/>
            <a:ext cx="0" cy="17952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99C2288-9DE2-5D6B-A5C9-59DE9335E22C}"/>
              </a:ext>
            </a:extLst>
          </p:cNvPr>
          <p:cNvCxnSpPr>
            <a:cxnSpLocks/>
            <a:stCxn id="120" idx="2"/>
            <a:endCxn id="121" idx="0"/>
          </p:cNvCxnSpPr>
          <p:nvPr/>
        </p:nvCxnSpPr>
        <p:spPr>
          <a:xfrm>
            <a:off x="2162087" y="2468149"/>
            <a:ext cx="0" cy="17952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4FDEF3F-FD00-26A9-6A0A-E4F191D8CA7B}"/>
              </a:ext>
            </a:extLst>
          </p:cNvPr>
          <p:cNvCxnSpPr>
            <a:cxnSpLocks/>
            <a:stCxn id="121" idx="2"/>
            <a:endCxn id="122" idx="0"/>
          </p:cNvCxnSpPr>
          <p:nvPr/>
        </p:nvCxnSpPr>
        <p:spPr>
          <a:xfrm>
            <a:off x="2162087" y="2964474"/>
            <a:ext cx="0" cy="23345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1930828-8AF6-856F-D26E-2CB9D32CE69D}"/>
              </a:ext>
            </a:extLst>
          </p:cNvPr>
          <p:cNvCxnSpPr>
            <a:cxnSpLocks/>
            <a:stCxn id="124" idx="2"/>
            <a:endCxn id="125" idx="0"/>
          </p:cNvCxnSpPr>
          <p:nvPr/>
        </p:nvCxnSpPr>
        <p:spPr>
          <a:xfrm>
            <a:off x="6316791" y="2071579"/>
            <a:ext cx="0" cy="26865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B899032A-186C-A891-0F1A-6CE33A7B1A79}"/>
              </a:ext>
            </a:extLst>
          </p:cNvPr>
          <p:cNvCxnSpPr>
            <a:stCxn id="125" idx="2"/>
            <a:endCxn id="126" idx="0"/>
          </p:cNvCxnSpPr>
          <p:nvPr/>
        </p:nvCxnSpPr>
        <p:spPr>
          <a:xfrm rot="5400000">
            <a:off x="5638936" y="2533154"/>
            <a:ext cx="553980" cy="801730"/>
          </a:xfrm>
          <a:prstGeom prst="bentConnector3">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a:extLst>
              <a:ext uri="{FF2B5EF4-FFF2-40B4-BE49-F238E27FC236}">
                <a16:creationId xmlns:a16="http://schemas.microsoft.com/office/drawing/2014/main" id="{AFF491BC-A1B9-908C-1AC5-A22A36722943}"/>
              </a:ext>
            </a:extLst>
          </p:cNvPr>
          <p:cNvCxnSpPr>
            <a:cxnSpLocks/>
            <a:stCxn id="125" idx="2"/>
            <a:endCxn id="114" idx="0"/>
          </p:cNvCxnSpPr>
          <p:nvPr/>
        </p:nvCxnSpPr>
        <p:spPr>
          <a:xfrm rot="16200000" flipH="1">
            <a:off x="6451073" y="2522746"/>
            <a:ext cx="553980" cy="822545"/>
          </a:xfrm>
          <a:prstGeom prst="bentConnector3">
            <a:avLst>
              <a:gd name="adj1" fmla="val 50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FDDE5DEB-17D7-9EDA-5E0B-BC2D4134CA08}"/>
              </a:ext>
            </a:extLst>
          </p:cNvPr>
          <p:cNvSpPr>
            <a:spLocks noGrp="1"/>
          </p:cNvSpPr>
          <p:nvPr>
            <p:ph type="ftr" sz="quarter" idx="3"/>
          </p:nvPr>
        </p:nvSpPr>
        <p:spPr/>
        <p:txBody>
          <a:bodyPr/>
          <a:lstStyle/>
          <a:p>
            <a:r>
              <a:rPr lang="en-US"/>
              <a:t>NVMW 2023</a:t>
            </a:r>
            <a:endParaRPr lang="en-US" dirty="0"/>
          </a:p>
        </p:txBody>
      </p:sp>
      <p:sp>
        <p:nvSpPr>
          <p:cNvPr id="29" name="Slide Number Placeholder 2">
            <a:extLst>
              <a:ext uri="{FF2B5EF4-FFF2-40B4-BE49-F238E27FC236}">
                <a16:creationId xmlns:a16="http://schemas.microsoft.com/office/drawing/2014/main" id="{D4D928CE-5138-BCD0-2A53-6AFC745B89B5}"/>
              </a:ext>
            </a:extLst>
          </p:cNvPr>
          <p:cNvSpPr>
            <a:spLocks noGrp="1"/>
          </p:cNvSpPr>
          <p:nvPr>
            <p:ph type="sldNum" idx="12"/>
          </p:nvPr>
        </p:nvSpPr>
        <p:spPr>
          <a:xfrm>
            <a:off x="8472458" y="4587592"/>
            <a:ext cx="548700" cy="393600"/>
          </a:xfrm>
        </p:spPr>
        <p:txBody>
          <a:bodyPr/>
          <a:lstStyle/>
          <a:p>
            <a:pPr marL="0" lvl="0" indent="0" algn="r" rtl="0">
              <a:spcBef>
                <a:spcPts val="0"/>
              </a:spcBef>
              <a:spcAft>
                <a:spcPts val="0"/>
              </a:spcAft>
              <a:buNone/>
            </a:pPr>
            <a:fld id="{00000000-1234-1234-1234-123412341234}" type="slidenum">
              <a:rPr lang="en" smtClean="0"/>
              <a:t>3</a:t>
            </a:fld>
            <a:endParaRPr lang="en" dirty="0"/>
          </a:p>
        </p:txBody>
      </p:sp>
      <p:sp>
        <p:nvSpPr>
          <p:cNvPr id="4" name="TextBox 3">
            <a:extLst>
              <a:ext uri="{FF2B5EF4-FFF2-40B4-BE49-F238E27FC236}">
                <a16:creationId xmlns:a16="http://schemas.microsoft.com/office/drawing/2014/main" id="{CE484E47-7522-4BB4-51AA-4F7D72EA6BFA}"/>
              </a:ext>
            </a:extLst>
          </p:cNvPr>
          <p:cNvSpPr txBox="1"/>
          <p:nvPr/>
        </p:nvSpPr>
        <p:spPr>
          <a:xfrm>
            <a:off x="1054250" y="3808035"/>
            <a:ext cx="2215671" cy="707886"/>
          </a:xfrm>
          <a:prstGeom prst="rect">
            <a:avLst/>
          </a:prstGeom>
          <a:noFill/>
        </p:spPr>
        <p:txBody>
          <a:bodyPr wrap="non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Transparence and</a:t>
            </a:r>
          </a:p>
          <a:p>
            <a:pPr algn="ctr"/>
            <a:r>
              <a:rPr lang="en-US" sz="2000" dirty="0">
                <a:latin typeface="Tahoma" panose="020B0604030504040204" pitchFamily="34" charset="0"/>
                <a:ea typeface="Tahoma" panose="020B0604030504040204" pitchFamily="34" charset="0"/>
                <a:cs typeface="Tahoma" panose="020B0604030504040204" pitchFamily="34" charset="0"/>
              </a:rPr>
              <a:t>High Performance</a:t>
            </a:r>
          </a:p>
        </p:txBody>
      </p:sp>
      <p:sp>
        <p:nvSpPr>
          <p:cNvPr id="5" name="TextBox 4">
            <a:extLst>
              <a:ext uri="{FF2B5EF4-FFF2-40B4-BE49-F238E27FC236}">
                <a16:creationId xmlns:a16="http://schemas.microsoft.com/office/drawing/2014/main" id="{42703E35-06E7-3D27-FF3C-B0039209854D}"/>
              </a:ext>
            </a:extLst>
          </p:cNvPr>
          <p:cNvSpPr txBox="1"/>
          <p:nvPr/>
        </p:nvSpPr>
        <p:spPr>
          <a:xfrm>
            <a:off x="4451263" y="3808035"/>
            <a:ext cx="3951331" cy="707886"/>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Persistence but No Transparence and High Performance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blinds(horizontal)">
                                      <p:cBhvr>
                                        <p:cTn id="7" dur="500"/>
                                        <p:tgtEl>
                                          <p:spTgt spid="11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0"/>
                                        </p:tgtEl>
                                        <p:attrNameLst>
                                          <p:attrName>style.visibility</p:attrName>
                                        </p:attrNameLst>
                                      </p:cBhvr>
                                      <p:to>
                                        <p:strVal val="visible"/>
                                      </p:to>
                                    </p:set>
                                    <p:animEffect transition="in" filter="blinds(horizontal)">
                                      <p:cBhvr>
                                        <p:cTn id="10" dur="500"/>
                                        <p:tgtEl>
                                          <p:spTgt spid="12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1"/>
                                        </p:tgtEl>
                                        <p:attrNameLst>
                                          <p:attrName>style.visibility</p:attrName>
                                        </p:attrNameLst>
                                      </p:cBhvr>
                                      <p:to>
                                        <p:strVal val="visible"/>
                                      </p:to>
                                    </p:set>
                                    <p:animEffect transition="in" filter="blinds(horizontal)">
                                      <p:cBhvr>
                                        <p:cTn id="13" dur="500"/>
                                        <p:tgtEl>
                                          <p:spTgt spid="12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2"/>
                                        </p:tgtEl>
                                        <p:attrNameLst>
                                          <p:attrName>style.visibility</p:attrName>
                                        </p:attrNameLst>
                                      </p:cBhvr>
                                      <p:to>
                                        <p:strVal val="visible"/>
                                      </p:to>
                                    </p:set>
                                    <p:animEffect transition="in" filter="blinds(horizontal)">
                                      <p:cBhvr>
                                        <p:cTn id="16" dur="500"/>
                                        <p:tgtEl>
                                          <p:spTgt spid="12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3"/>
                                        </p:tgtEl>
                                        <p:attrNameLst>
                                          <p:attrName>style.visibility</p:attrName>
                                        </p:attrNameLst>
                                      </p:cBhvr>
                                      <p:to>
                                        <p:strVal val="visible"/>
                                      </p:to>
                                    </p:set>
                                    <p:animEffect transition="in" filter="blinds(horizontal)">
                                      <p:cBhvr>
                                        <p:cTn id="19" dur="500"/>
                                        <p:tgtEl>
                                          <p:spTgt spid="123"/>
                                        </p:tgtEl>
                                      </p:cBhvr>
                                    </p:animEffect>
                                  </p:childTnLst>
                                </p:cTn>
                              </p:par>
                              <p:par>
                                <p:cTn id="20" presetID="3" presetClass="entr" presetSubtype="1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par>
                                <p:cTn id="23" presetID="3" presetClass="entr" presetSubtype="1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blinds(horizontal)">
                                      <p:cBhvr>
                                        <p:cTn id="25" dur="500"/>
                                        <p:tgtEl>
                                          <p:spTgt spid="28"/>
                                        </p:tgtEl>
                                      </p:cBhvr>
                                    </p:animEffect>
                                  </p:childTnLst>
                                </p:cTn>
                              </p:par>
                              <p:par>
                                <p:cTn id="26" presetID="3" presetClass="entr" presetSubtype="10" fill="hold" nodeType="with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blinds(horizontal)">
                                      <p:cBhvr>
                                        <p:cTn id="28" dur="500"/>
                                        <p:tgtEl>
                                          <p:spTgt spid="3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blinds(horizontal)">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14"/>
                                        </p:tgtEl>
                                        <p:attrNameLst>
                                          <p:attrName>style.visibility</p:attrName>
                                        </p:attrNameLst>
                                      </p:cBhvr>
                                      <p:to>
                                        <p:strVal val="visible"/>
                                      </p:to>
                                    </p:set>
                                    <p:animEffect transition="in" filter="blinds(horizontal)">
                                      <p:cBhvr>
                                        <p:cTn id="36" dur="500"/>
                                        <p:tgtEl>
                                          <p:spTgt spid="114"/>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24"/>
                                        </p:tgtEl>
                                        <p:attrNameLst>
                                          <p:attrName>style.visibility</p:attrName>
                                        </p:attrNameLst>
                                      </p:cBhvr>
                                      <p:to>
                                        <p:strVal val="visible"/>
                                      </p:to>
                                    </p:set>
                                    <p:animEffect transition="in" filter="blinds(horizontal)">
                                      <p:cBhvr>
                                        <p:cTn id="39" dur="500"/>
                                        <p:tgtEl>
                                          <p:spTgt spid="124"/>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25"/>
                                        </p:tgtEl>
                                        <p:attrNameLst>
                                          <p:attrName>style.visibility</p:attrName>
                                        </p:attrNameLst>
                                      </p:cBhvr>
                                      <p:to>
                                        <p:strVal val="visible"/>
                                      </p:to>
                                    </p:set>
                                    <p:animEffect transition="in" filter="blinds(horizontal)">
                                      <p:cBhvr>
                                        <p:cTn id="42" dur="500"/>
                                        <p:tgtEl>
                                          <p:spTgt spid="125"/>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26"/>
                                        </p:tgtEl>
                                        <p:attrNameLst>
                                          <p:attrName>style.visibility</p:attrName>
                                        </p:attrNameLst>
                                      </p:cBhvr>
                                      <p:to>
                                        <p:strVal val="visible"/>
                                      </p:to>
                                    </p:set>
                                    <p:animEffect transition="in" filter="blinds(horizontal)">
                                      <p:cBhvr>
                                        <p:cTn id="45" dur="500"/>
                                        <p:tgtEl>
                                          <p:spTgt spid="126"/>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27"/>
                                        </p:tgtEl>
                                        <p:attrNameLst>
                                          <p:attrName>style.visibility</p:attrName>
                                        </p:attrNameLst>
                                      </p:cBhvr>
                                      <p:to>
                                        <p:strVal val="visible"/>
                                      </p:to>
                                    </p:set>
                                    <p:animEffect transition="in" filter="blinds(horizontal)">
                                      <p:cBhvr>
                                        <p:cTn id="48" dur="500"/>
                                        <p:tgtEl>
                                          <p:spTgt spid="127"/>
                                        </p:tgtEl>
                                      </p:cBhvr>
                                    </p:animEffect>
                                  </p:childTnLst>
                                </p:cTn>
                              </p:par>
                              <p:par>
                                <p:cTn id="49" presetID="3" presetClass="entr" presetSubtype="10" fill="hold" nodeType="with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blinds(horizontal)">
                                      <p:cBhvr>
                                        <p:cTn id="51" dur="500"/>
                                        <p:tgtEl>
                                          <p:spTgt spid="36"/>
                                        </p:tgtEl>
                                      </p:cBhvr>
                                    </p:animEffect>
                                  </p:childTnLst>
                                </p:cTn>
                              </p:par>
                              <p:par>
                                <p:cTn id="52" presetID="3" presetClass="entr" presetSubtype="10" fill="hold"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blinds(horizontal)">
                                      <p:cBhvr>
                                        <p:cTn id="54" dur="500"/>
                                        <p:tgtEl>
                                          <p:spTgt spid="14"/>
                                        </p:tgtEl>
                                      </p:cBhvr>
                                    </p:animEffect>
                                  </p:childTnLst>
                                </p:cTn>
                              </p:par>
                              <p:par>
                                <p:cTn id="55" presetID="3" presetClass="entr" presetSubtype="10" fill="hold" nodeType="with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blinds(horizontal)">
                                      <p:cBhvr>
                                        <p:cTn id="57" dur="500"/>
                                        <p:tgtEl>
                                          <p:spTgt spid="44"/>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blinds(horizontal)">
                                      <p:cBhvr>
                                        <p:cTn id="60" dur="500"/>
                                        <p:tgtEl>
                                          <p:spTgt spid="5"/>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dissolve">
                                      <p:cBhvr>
                                        <p:cTn id="6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119" grpId="0" animBg="1"/>
      <p:bldP spid="120" grpId="0" animBg="1"/>
      <p:bldP spid="121" grpId="0" animBg="1"/>
      <p:bldP spid="122" grpId="0" animBg="1"/>
      <p:bldP spid="123" grpId="0"/>
      <p:bldP spid="124" grpId="0" animBg="1"/>
      <p:bldP spid="125" grpId="0" animBg="1"/>
      <p:bldP spid="126" grpId="0" animBg="1"/>
      <p:bldP spid="127" grpId="0"/>
      <p:bldP spid="30" grpId="0" animBg="1"/>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7" name="Rectangle 6">
            <a:extLst>
              <a:ext uri="{FF2B5EF4-FFF2-40B4-BE49-F238E27FC236}">
                <a16:creationId xmlns:a16="http://schemas.microsoft.com/office/drawing/2014/main" id="{E6124B13-9D87-FB04-CD6D-6C2F7FE6269A}"/>
              </a:ext>
            </a:extLst>
          </p:cNvPr>
          <p:cNvSpPr/>
          <p:nvPr/>
        </p:nvSpPr>
        <p:spPr>
          <a:xfrm>
            <a:off x="2733577" y="908856"/>
            <a:ext cx="3520498" cy="3946162"/>
          </a:xfrm>
          <a:prstGeom prst="rect">
            <a:avLst/>
          </a:prstGeom>
          <a:solidFill>
            <a:schemeClr val="accent4">
              <a:lumMod val="40000"/>
              <a:lumOff val="60000"/>
            </a:schemeClr>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7DE71DF-31DE-268E-ECCB-4AB8BBB98329}"/>
              </a:ext>
            </a:extLst>
          </p:cNvPr>
          <p:cNvSpPr/>
          <p:nvPr/>
        </p:nvSpPr>
        <p:spPr>
          <a:xfrm>
            <a:off x="2895601" y="2315024"/>
            <a:ext cx="3229428" cy="2479249"/>
          </a:xfrm>
          <a:prstGeom prst="rect">
            <a:avLst/>
          </a:prstGeom>
          <a:solidFill>
            <a:schemeClr val="accent6">
              <a:lumMod val="75000"/>
            </a:schemeClr>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A9C645-AE20-8CFB-FDD7-9A623609CE78}"/>
              </a:ext>
            </a:extLst>
          </p:cNvPr>
          <p:cNvSpPr/>
          <p:nvPr/>
        </p:nvSpPr>
        <p:spPr>
          <a:xfrm>
            <a:off x="3477648" y="2641705"/>
            <a:ext cx="2250937" cy="993543"/>
          </a:xfrm>
          <a:prstGeom prst="rect">
            <a:avLst/>
          </a:prstGeom>
          <a:solidFill>
            <a:schemeClr val="accent1">
              <a:lumMod val="40000"/>
              <a:lumOff val="60000"/>
            </a:schemeClr>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Google Shape;148;p18"/>
          <p:cNvSpPr/>
          <p:nvPr/>
        </p:nvSpPr>
        <p:spPr>
          <a:xfrm>
            <a:off x="3924740" y="975309"/>
            <a:ext cx="1212820" cy="425416"/>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Reg. File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49" name="Google Shape;149;p18"/>
          <p:cNvSpPr/>
          <p:nvPr/>
        </p:nvSpPr>
        <p:spPr>
          <a:xfrm>
            <a:off x="3989288" y="1791448"/>
            <a:ext cx="1083723" cy="425416"/>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Caches</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51" name="Google Shape;151;p18"/>
          <p:cNvSpPr/>
          <p:nvPr/>
        </p:nvSpPr>
        <p:spPr>
          <a:xfrm>
            <a:off x="3192458" y="4028283"/>
            <a:ext cx="2688336" cy="670985"/>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chemeClr val="bg1"/>
                </a:solidFill>
                <a:latin typeface="Tahoma" panose="020B0604030504040204" pitchFamily="34" charset="0"/>
                <a:ea typeface="Tahoma" panose="020B0604030504040204" pitchFamily="34" charset="0"/>
                <a:cs typeface="Tahoma" panose="020B0604030504040204" pitchFamily="34" charset="0"/>
              </a:rPr>
              <a:t>NVM as Main Memory</a:t>
            </a:r>
            <a:endParaRP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4" name="Google Shape;154;p18"/>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15" name="标题 1">
            <a:extLst>
              <a:ext uri="{FF2B5EF4-FFF2-40B4-BE49-F238E27FC236}">
                <a16:creationId xmlns:a16="http://schemas.microsoft.com/office/drawing/2014/main" id="{2029DFBB-4655-6DD7-9333-B682EBFEDA04}"/>
              </a:ext>
            </a:extLst>
          </p:cNvPr>
          <p:cNvSpPr txBox="1">
            <a:spLocks/>
          </p:cNvSpPr>
          <p:nvPr/>
        </p:nvSpPr>
        <p:spPr>
          <a:xfrm>
            <a:off x="20781" y="99988"/>
            <a:ext cx="7205209" cy="670985"/>
          </a:xfrm>
          <a:prstGeom prst="rect">
            <a:avLst/>
          </a:prstGeom>
        </p:spPr>
        <p:txBody>
          <a:bodyPr vert="horz" lIns="91440" tIns="45720" rIns="91440" bIns="45720" rtlCol="0" anchor="ctr">
            <a:noAutofit/>
          </a:bodyPr>
          <a:lstStyle/>
          <a:p>
            <a:pPr>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WSP: Unlocking Full NVM Potential</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cxnSp>
        <p:nvCxnSpPr>
          <p:cNvPr id="3" name="Straight Arrow Connector 2">
            <a:extLst>
              <a:ext uri="{FF2B5EF4-FFF2-40B4-BE49-F238E27FC236}">
                <a16:creationId xmlns:a16="http://schemas.microsoft.com/office/drawing/2014/main" id="{2A5497CC-865F-3C53-929F-161ECAC7687F}"/>
              </a:ext>
            </a:extLst>
          </p:cNvPr>
          <p:cNvCxnSpPr>
            <a:cxnSpLocks/>
            <a:stCxn id="148" idx="2"/>
            <a:endCxn id="149" idx="0"/>
          </p:cNvCxnSpPr>
          <p:nvPr/>
        </p:nvCxnSpPr>
        <p:spPr>
          <a:xfrm>
            <a:off x="4531150" y="1400725"/>
            <a:ext cx="0" cy="39072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1A663CB-93B7-859A-A3BB-FF3E294CDF34}"/>
              </a:ext>
            </a:extLst>
          </p:cNvPr>
          <p:cNvCxnSpPr>
            <a:cxnSpLocks/>
            <a:stCxn id="149" idx="2"/>
            <a:endCxn id="150" idx="0"/>
          </p:cNvCxnSpPr>
          <p:nvPr/>
        </p:nvCxnSpPr>
        <p:spPr>
          <a:xfrm>
            <a:off x="4531150" y="2216864"/>
            <a:ext cx="5476" cy="73314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79D28B6-BD8C-9220-4C1D-33871E20ACAF}"/>
              </a:ext>
            </a:extLst>
          </p:cNvPr>
          <p:cNvCxnSpPr>
            <a:cxnSpLocks/>
            <a:stCxn id="150" idx="2"/>
            <a:endCxn id="151" idx="0"/>
          </p:cNvCxnSpPr>
          <p:nvPr/>
        </p:nvCxnSpPr>
        <p:spPr>
          <a:xfrm>
            <a:off x="4536626" y="3531364"/>
            <a:ext cx="0" cy="49691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F6C63F16-C4AF-C963-B8E4-60FEE34925C3}"/>
              </a:ext>
            </a:extLst>
          </p:cNvPr>
          <p:cNvSpPr>
            <a:spLocks noGrp="1"/>
          </p:cNvSpPr>
          <p:nvPr>
            <p:ph type="ftr" sz="quarter" idx="3"/>
          </p:nvPr>
        </p:nvSpPr>
        <p:spPr/>
        <p:txBody>
          <a:bodyPr/>
          <a:lstStyle/>
          <a:p>
            <a:r>
              <a:rPr lang="en-US"/>
              <a:t>NVMW 2023</a:t>
            </a:r>
            <a:endParaRPr lang="en-US" dirty="0"/>
          </a:p>
        </p:txBody>
      </p:sp>
      <p:sp>
        <p:nvSpPr>
          <p:cNvPr id="4" name="Slide Number Placeholder 3">
            <a:extLst>
              <a:ext uri="{FF2B5EF4-FFF2-40B4-BE49-F238E27FC236}">
                <a16:creationId xmlns:a16="http://schemas.microsoft.com/office/drawing/2014/main" id="{B4663FD6-A7F2-FC07-F452-7DFF9C21C4E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
        <p:nvSpPr>
          <p:cNvPr id="9" name="TextBox 8">
            <a:extLst>
              <a:ext uri="{FF2B5EF4-FFF2-40B4-BE49-F238E27FC236}">
                <a16:creationId xmlns:a16="http://schemas.microsoft.com/office/drawing/2014/main" id="{A2B84AED-B705-3D5E-304B-2E23174E8BDC}"/>
              </a:ext>
            </a:extLst>
          </p:cNvPr>
          <p:cNvSpPr txBox="1"/>
          <p:nvPr/>
        </p:nvSpPr>
        <p:spPr>
          <a:xfrm>
            <a:off x="4871273" y="1371030"/>
            <a:ext cx="1457450" cy="400110"/>
          </a:xfrm>
          <a:prstGeom prst="rect">
            <a:avLst/>
          </a:prstGeom>
          <a:noFill/>
        </p:spPr>
        <p:txBody>
          <a:bodyPr wrap="none" rtlCol="0">
            <a:spAutoFit/>
          </a:bodyPr>
          <a:lstStyle/>
          <a:p>
            <a:r>
              <a:rPr lang="en-US" sz="2000" dirty="0">
                <a:latin typeface="Tahoma" panose="020B0604030504040204" pitchFamily="34" charset="0"/>
                <a:ea typeface="Tahoma" panose="020B0604030504040204" pitchFamily="34" charset="0"/>
                <a:cs typeface="Tahoma" panose="020B0604030504040204" pitchFamily="34" charset="0"/>
              </a:rPr>
              <a:t>Persistence</a:t>
            </a:r>
          </a:p>
        </p:txBody>
      </p:sp>
      <p:sp>
        <p:nvSpPr>
          <p:cNvPr id="13" name="TextBox 12">
            <a:extLst>
              <a:ext uri="{FF2B5EF4-FFF2-40B4-BE49-F238E27FC236}">
                <a16:creationId xmlns:a16="http://schemas.microsoft.com/office/drawing/2014/main" id="{9A3D4BE7-D631-2F33-92D4-C9746455D0F8}"/>
              </a:ext>
            </a:extLst>
          </p:cNvPr>
          <p:cNvSpPr txBox="1"/>
          <p:nvPr/>
        </p:nvSpPr>
        <p:spPr>
          <a:xfrm>
            <a:off x="3502566" y="2549247"/>
            <a:ext cx="2250937" cy="400110"/>
          </a:xfrm>
          <a:prstGeom prst="rect">
            <a:avLst/>
          </a:prstGeom>
          <a:noFill/>
        </p:spPr>
        <p:txBody>
          <a:bodyPr wrap="none" rtlCol="0">
            <a:spAutoFit/>
          </a:bodyPr>
          <a:lstStyle/>
          <a:p>
            <a:r>
              <a:rPr lang="en-US" sz="2000" dirty="0">
                <a:latin typeface="Tahoma" panose="020B0604030504040204" pitchFamily="34" charset="0"/>
                <a:ea typeface="Tahoma" panose="020B0604030504040204" pitchFamily="34" charset="0"/>
                <a:cs typeface="Tahoma" panose="020B0604030504040204" pitchFamily="34" charset="0"/>
              </a:rPr>
              <a:t>High Performance</a:t>
            </a:r>
          </a:p>
        </p:txBody>
      </p:sp>
      <p:sp>
        <p:nvSpPr>
          <p:cNvPr id="25" name="TextBox 24">
            <a:extLst>
              <a:ext uri="{FF2B5EF4-FFF2-40B4-BE49-F238E27FC236}">
                <a16:creationId xmlns:a16="http://schemas.microsoft.com/office/drawing/2014/main" id="{CB6FE9AE-0B0F-E144-6CDB-D228F8B8A96D}"/>
              </a:ext>
            </a:extLst>
          </p:cNvPr>
          <p:cNvSpPr txBox="1"/>
          <p:nvPr/>
        </p:nvSpPr>
        <p:spPr>
          <a:xfrm>
            <a:off x="4501672" y="2256976"/>
            <a:ext cx="1752403" cy="400110"/>
          </a:xfrm>
          <a:prstGeom prst="rect">
            <a:avLst/>
          </a:prstGeom>
          <a:noFill/>
        </p:spPr>
        <p:txBody>
          <a:bodyPr wrap="none" rtlCol="0">
            <a:spAutoFit/>
          </a:bodyPr>
          <a:lstStyle/>
          <a:p>
            <a:r>
              <a:rPr lang="en-US" sz="2000" dirty="0">
                <a:latin typeface="Tahoma" panose="020B0604030504040204" pitchFamily="34" charset="0"/>
                <a:ea typeface="Tahoma" panose="020B0604030504040204" pitchFamily="34" charset="0"/>
                <a:cs typeface="Tahoma" panose="020B0604030504040204" pitchFamily="34" charset="0"/>
              </a:rPr>
              <a:t>Transparency</a:t>
            </a:r>
          </a:p>
        </p:txBody>
      </p:sp>
      <p:sp>
        <p:nvSpPr>
          <p:cNvPr id="150" name="Google Shape;150;p18"/>
          <p:cNvSpPr/>
          <p:nvPr/>
        </p:nvSpPr>
        <p:spPr>
          <a:xfrm>
            <a:off x="3695378" y="2950004"/>
            <a:ext cx="1682496"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DRAM Cache</a:t>
            </a:r>
            <a:endParaRPr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6728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0-#ppt_w/2"/>
                                          </p:val>
                                        </p:tav>
                                        <p:tav tm="100000">
                                          <p:val>
                                            <p:strVal val="#ppt_x"/>
                                          </p:val>
                                        </p:tav>
                                      </p:tavLst>
                                    </p:anim>
                                    <p:anim calcmode="lin" valueType="num">
                                      <p:cBhvr additive="base">
                                        <p:cTn id="18" dur="500" fill="hold"/>
                                        <p:tgtEl>
                                          <p:spTgt spid="25"/>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0-#ppt_w/2"/>
                                          </p:val>
                                        </p:tav>
                                        <p:tav tm="100000">
                                          <p:val>
                                            <p:strVal val="#ppt_x"/>
                                          </p:val>
                                        </p:tav>
                                      </p:tavLst>
                                    </p:anim>
                                    <p:anim calcmode="lin" valueType="num">
                                      <p:cBhvr additive="base">
                                        <p:cTn id="22"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2" grpId="0" animBg="1"/>
      <p:bldP spid="24" grpId="0" animBg="1"/>
      <p:bldP spid="9" grpId="0"/>
      <p:bldP spid="13"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pic>
        <p:nvPicPr>
          <p:cNvPr id="165" name="Google Shape;165;p19"/>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15" name="标题 1">
            <a:extLst>
              <a:ext uri="{FF2B5EF4-FFF2-40B4-BE49-F238E27FC236}">
                <a16:creationId xmlns:a16="http://schemas.microsoft.com/office/drawing/2014/main" id="{CAC87820-4A7F-20CB-938C-9C8FA752B75F}"/>
              </a:ext>
            </a:extLst>
          </p:cNvPr>
          <p:cNvSpPr txBox="1">
            <a:spLocks/>
          </p:cNvSpPr>
          <p:nvPr/>
        </p:nvSpPr>
        <p:spPr>
          <a:xfrm>
            <a:off x="20782" y="99988"/>
            <a:ext cx="6590476" cy="1107987"/>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Naïve yet Costly Whole-System Persistence (WSP)</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17" name="Google Shape;148;p18">
            <a:extLst>
              <a:ext uri="{FF2B5EF4-FFF2-40B4-BE49-F238E27FC236}">
                <a16:creationId xmlns:a16="http://schemas.microsoft.com/office/drawing/2014/main" id="{03A2F9F4-6CBE-81EF-E9AD-14B5ECF1FEE8}"/>
              </a:ext>
            </a:extLst>
          </p:cNvPr>
          <p:cNvSpPr/>
          <p:nvPr/>
        </p:nvSpPr>
        <p:spPr>
          <a:xfrm>
            <a:off x="1783177" y="1249833"/>
            <a:ext cx="1212820" cy="425416"/>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Reg. File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8" name="Google Shape;149;p18">
            <a:extLst>
              <a:ext uri="{FF2B5EF4-FFF2-40B4-BE49-F238E27FC236}">
                <a16:creationId xmlns:a16="http://schemas.microsoft.com/office/drawing/2014/main" id="{B798A964-D6DC-1F0E-5C71-1A399BF4EE34}"/>
              </a:ext>
            </a:extLst>
          </p:cNvPr>
          <p:cNvSpPr/>
          <p:nvPr/>
        </p:nvSpPr>
        <p:spPr>
          <a:xfrm>
            <a:off x="1847725" y="1901380"/>
            <a:ext cx="1083723" cy="425416"/>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Caches</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9" name="Google Shape;150;p18">
            <a:extLst>
              <a:ext uri="{FF2B5EF4-FFF2-40B4-BE49-F238E27FC236}">
                <a16:creationId xmlns:a16="http://schemas.microsoft.com/office/drawing/2014/main" id="{DF2B352C-6345-3769-B920-B03685F24A20}"/>
              </a:ext>
            </a:extLst>
          </p:cNvPr>
          <p:cNvSpPr/>
          <p:nvPr/>
        </p:nvSpPr>
        <p:spPr>
          <a:xfrm>
            <a:off x="1553815" y="2566455"/>
            <a:ext cx="1682496"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DRAM Cache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0" name="Google Shape;151;p18">
            <a:extLst>
              <a:ext uri="{FF2B5EF4-FFF2-40B4-BE49-F238E27FC236}">
                <a16:creationId xmlns:a16="http://schemas.microsoft.com/office/drawing/2014/main" id="{888016FC-A2C5-23FC-4B9A-0EA4DE239220}"/>
              </a:ext>
            </a:extLst>
          </p:cNvPr>
          <p:cNvSpPr/>
          <p:nvPr/>
        </p:nvSpPr>
        <p:spPr>
          <a:xfrm>
            <a:off x="1050895" y="3390739"/>
            <a:ext cx="2688336" cy="670985"/>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chemeClr val="bg1"/>
                </a:solidFill>
                <a:latin typeface="Tahoma" panose="020B0604030504040204" pitchFamily="34" charset="0"/>
                <a:ea typeface="Tahoma" panose="020B0604030504040204" pitchFamily="34" charset="0"/>
                <a:cs typeface="Tahoma" panose="020B0604030504040204" pitchFamily="34" charset="0"/>
              </a:rPr>
              <a:t>NVM as Main Memory</a:t>
            </a:r>
            <a:endParaRP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1" name="Google Shape;153;p18">
            <a:extLst>
              <a:ext uri="{FF2B5EF4-FFF2-40B4-BE49-F238E27FC236}">
                <a16:creationId xmlns:a16="http://schemas.microsoft.com/office/drawing/2014/main" id="{890C32D6-3095-DCC6-FF56-31F5F0253FF6}"/>
              </a:ext>
            </a:extLst>
          </p:cNvPr>
          <p:cNvSpPr txBox="1"/>
          <p:nvPr/>
        </p:nvSpPr>
        <p:spPr>
          <a:xfrm>
            <a:off x="1216750" y="3939823"/>
            <a:ext cx="2522481" cy="104641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800" dirty="0">
                <a:latin typeface="Tahoma" panose="020B0604030504040204" pitchFamily="34" charset="0"/>
                <a:ea typeface="Tahoma" panose="020B0604030504040204" pitchFamily="34" charset="0"/>
                <a:cs typeface="Tahoma" panose="020B0604030504040204" pitchFamily="34" charset="0"/>
              </a:rPr>
              <a:t>WSP under</a:t>
            </a:r>
          </a:p>
          <a:p>
            <a:pPr marL="0" lvl="0" indent="0" algn="ctr" rtl="0">
              <a:spcBef>
                <a:spcPts val="0"/>
              </a:spcBef>
              <a:spcAft>
                <a:spcPts val="0"/>
              </a:spcAft>
              <a:buNone/>
            </a:pPr>
            <a:r>
              <a:rPr lang="en-US" sz="2800" dirty="0">
                <a:latin typeface="Tahoma" panose="020B0604030504040204" pitchFamily="34" charset="0"/>
                <a:ea typeface="Tahoma" panose="020B0604030504040204" pitchFamily="34" charset="0"/>
                <a:cs typeface="Tahoma" panose="020B0604030504040204" pitchFamily="34" charset="0"/>
              </a:rPr>
              <a:t>M</a:t>
            </a:r>
            <a:r>
              <a:rPr lang="en" sz="2800" dirty="0" err="1">
                <a:latin typeface="Tahoma" panose="020B0604030504040204" pitchFamily="34" charset="0"/>
                <a:ea typeface="Tahoma" panose="020B0604030504040204" pitchFamily="34" charset="0"/>
                <a:cs typeface="Tahoma" panose="020B0604030504040204" pitchFamily="34" charset="0"/>
              </a:rPr>
              <a:t>emory</a:t>
            </a:r>
            <a:r>
              <a:rPr lang="en" sz="2800" dirty="0">
                <a:latin typeface="Tahoma" panose="020B0604030504040204" pitchFamily="34" charset="0"/>
                <a:ea typeface="Tahoma" panose="020B0604030504040204" pitchFamily="34" charset="0"/>
                <a:cs typeface="Tahoma" panose="020B0604030504040204" pitchFamily="34" charset="0"/>
              </a:rPr>
              <a:t> Mode</a:t>
            </a:r>
            <a:endParaRPr sz="2800" dirty="0">
              <a:latin typeface="Tahoma" panose="020B0604030504040204" pitchFamily="34" charset="0"/>
              <a:ea typeface="Tahoma" panose="020B0604030504040204" pitchFamily="34" charset="0"/>
              <a:cs typeface="Tahoma" panose="020B0604030504040204" pitchFamily="34" charset="0"/>
            </a:endParaRPr>
          </a:p>
        </p:txBody>
      </p:sp>
      <p:cxnSp>
        <p:nvCxnSpPr>
          <p:cNvPr id="22" name="Straight Arrow Connector 21">
            <a:extLst>
              <a:ext uri="{FF2B5EF4-FFF2-40B4-BE49-F238E27FC236}">
                <a16:creationId xmlns:a16="http://schemas.microsoft.com/office/drawing/2014/main" id="{DB04B9F8-EA73-AB6C-BC46-080C6687B341}"/>
              </a:ext>
            </a:extLst>
          </p:cNvPr>
          <p:cNvCxnSpPr>
            <a:cxnSpLocks/>
            <a:stCxn id="17" idx="2"/>
            <a:endCxn id="18" idx="0"/>
          </p:cNvCxnSpPr>
          <p:nvPr/>
        </p:nvCxnSpPr>
        <p:spPr>
          <a:xfrm>
            <a:off x="2389587" y="1675249"/>
            <a:ext cx="0" cy="2261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534B088-D628-DF1C-D8EA-DD4646F69AF5}"/>
              </a:ext>
            </a:extLst>
          </p:cNvPr>
          <p:cNvCxnSpPr>
            <a:cxnSpLocks/>
            <a:stCxn id="18" idx="2"/>
            <a:endCxn id="19" idx="0"/>
          </p:cNvCxnSpPr>
          <p:nvPr/>
        </p:nvCxnSpPr>
        <p:spPr>
          <a:xfrm>
            <a:off x="2389587" y="2326796"/>
            <a:ext cx="5476" cy="23965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09B5330-9333-85B7-584D-F96972E93B3E}"/>
              </a:ext>
            </a:extLst>
          </p:cNvPr>
          <p:cNvCxnSpPr>
            <a:cxnSpLocks/>
            <a:stCxn id="19" idx="2"/>
            <a:endCxn id="20" idx="0"/>
          </p:cNvCxnSpPr>
          <p:nvPr/>
        </p:nvCxnSpPr>
        <p:spPr>
          <a:xfrm>
            <a:off x="2395063" y="3147815"/>
            <a:ext cx="0" cy="24292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C1DFB8A4-5F3B-B4CD-2E8D-203F349A5472}"/>
              </a:ext>
            </a:extLst>
          </p:cNvPr>
          <p:cNvSpPr/>
          <p:nvPr/>
        </p:nvSpPr>
        <p:spPr>
          <a:xfrm>
            <a:off x="2696716" y="1246739"/>
            <a:ext cx="296867" cy="425417"/>
          </a:xfrm>
          <a:prstGeom prst="rect">
            <a:avLst/>
          </a:prstGeom>
          <a:solidFill>
            <a:schemeClr val="accent5">
              <a:lumMod val="20000"/>
              <a:lumOff val="80000"/>
            </a:schemeClr>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solidFill>
                <a:srgbClr val="92D050"/>
              </a:solidFill>
              <a:latin typeface="Tahoma" panose="020B0604030504040204" pitchFamily="34" charset="0"/>
              <a:ea typeface="Tahoma" panose="020B0604030504040204" pitchFamily="34" charset="0"/>
              <a:cs typeface="Tahoma" panose="020B0604030504040204" pitchFamily="34" charset="0"/>
            </a:endParaRPr>
          </a:p>
        </p:txBody>
      </p:sp>
      <p:sp>
        <p:nvSpPr>
          <p:cNvPr id="29" name="Rectangle 28">
            <a:extLst>
              <a:ext uri="{FF2B5EF4-FFF2-40B4-BE49-F238E27FC236}">
                <a16:creationId xmlns:a16="http://schemas.microsoft.com/office/drawing/2014/main" id="{CDB49474-AA64-5D54-CFCF-FCB294363514}"/>
              </a:ext>
            </a:extLst>
          </p:cNvPr>
          <p:cNvSpPr/>
          <p:nvPr/>
        </p:nvSpPr>
        <p:spPr>
          <a:xfrm>
            <a:off x="2391183" y="1894331"/>
            <a:ext cx="296867" cy="425417"/>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9" name="Footer Placeholder 8">
            <a:extLst>
              <a:ext uri="{FF2B5EF4-FFF2-40B4-BE49-F238E27FC236}">
                <a16:creationId xmlns:a16="http://schemas.microsoft.com/office/drawing/2014/main" id="{B828739B-9846-9645-49E5-16EBAE09F9A2}"/>
              </a:ext>
            </a:extLst>
          </p:cNvPr>
          <p:cNvSpPr>
            <a:spLocks noGrp="1"/>
          </p:cNvSpPr>
          <p:nvPr>
            <p:ph type="ftr" sz="quarter" idx="3"/>
          </p:nvPr>
        </p:nvSpPr>
        <p:spPr/>
        <p:txBody>
          <a:bodyPr/>
          <a:lstStyle/>
          <a:p>
            <a:r>
              <a:rPr lang="en-US" dirty="0"/>
              <a:t>NVMW 2023</a:t>
            </a:r>
          </a:p>
        </p:txBody>
      </p:sp>
      <p:sp>
        <p:nvSpPr>
          <p:cNvPr id="10" name="Slide Number Placeholder 9">
            <a:extLst>
              <a:ext uri="{FF2B5EF4-FFF2-40B4-BE49-F238E27FC236}">
                <a16:creationId xmlns:a16="http://schemas.microsoft.com/office/drawing/2014/main" id="{AF29EB21-0ACF-4E8A-44A1-8F7767091FF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sp>
        <p:nvSpPr>
          <p:cNvPr id="12" name="TextBox 11">
            <a:extLst>
              <a:ext uri="{FF2B5EF4-FFF2-40B4-BE49-F238E27FC236}">
                <a16:creationId xmlns:a16="http://schemas.microsoft.com/office/drawing/2014/main" id="{ED8E1895-3E21-D4DE-1C1D-F1CB8265D33A}"/>
              </a:ext>
            </a:extLst>
          </p:cNvPr>
          <p:cNvSpPr txBox="1"/>
          <p:nvPr/>
        </p:nvSpPr>
        <p:spPr>
          <a:xfrm>
            <a:off x="4383592" y="1664097"/>
            <a:ext cx="3283271" cy="523220"/>
          </a:xfrm>
          <a:prstGeom prst="rect">
            <a:avLst/>
          </a:prstGeom>
          <a:solidFill>
            <a:schemeClr val="bg1"/>
          </a:solidFill>
        </p:spPr>
        <p:txBody>
          <a:bodyPr wrap="none" rtlCol="0">
            <a:spAutoFit/>
          </a:bodyPr>
          <a:lstStyle/>
          <a:p>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Periodic Checkpoint</a:t>
            </a:r>
          </a:p>
        </p:txBody>
      </p:sp>
      <p:sp>
        <p:nvSpPr>
          <p:cNvPr id="13" name="Notched Right Arrow 12">
            <a:extLst>
              <a:ext uri="{FF2B5EF4-FFF2-40B4-BE49-F238E27FC236}">
                <a16:creationId xmlns:a16="http://schemas.microsoft.com/office/drawing/2014/main" id="{FA19A33F-D379-1DB3-4A4B-CDE21413628A}"/>
              </a:ext>
            </a:extLst>
          </p:cNvPr>
          <p:cNvSpPr/>
          <p:nvPr/>
        </p:nvSpPr>
        <p:spPr>
          <a:xfrm>
            <a:off x="4141602" y="2149534"/>
            <a:ext cx="3951503" cy="616070"/>
          </a:xfrm>
          <a:prstGeom prst="notchedRightArrow">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60000"/>
                  <a:lumOff val="40000"/>
                </a:schemeClr>
              </a:solidFill>
            </a:endParaRPr>
          </a:p>
        </p:txBody>
      </p:sp>
      <p:sp>
        <p:nvSpPr>
          <p:cNvPr id="25" name="Rectangle 24">
            <a:extLst>
              <a:ext uri="{FF2B5EF4-FFF2-40B4-BE49-F238E27FC236}">
                <a16:creationId xmlns:a16="http://schemas.microsoft.com/office/drawing/2014/main" id="{F8CF14BB-2B19-E4BA-9EB2-378FA2860CF6}"/>
              </a:ext>
            </a:extLst>
          </p:cNvPr>
          <p:cNvSpPr/>
          <p:nvPr/>
        </p:nvSpPr>
        <p:spPr>
          <a:xfrm>
            <a:off x="51761" y="1447110"/>
            <a:ext cx="9067798" cy="2424107"/>
          </a:xfrm>
          <a:prstGeom prst="rect">
            <a:avLst/>
          </a:prstGeom>
          <a:solidFill>
            <a:srgbClr val="2F2FD7">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buFont typeface="Wingdings" pitchFamily="2" charset="2"/>
              <a:buChar char="Ø"/>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It is expensive to flush register and memory </a:t>
            </a:r>
            <a:r>
              <a:rPr lang="en-US" sz="4000" dirty="0" err="1">
                <a:solidFill>
                  <a:srgbClr val="FFFF00"/>
                </a:solidFill>
                <a:latin typeface="Tahoma" panose="020B0604030504040204" pitchFamily="34" charset="0"/>
                <a:ea typeface="Tahoma" panose="020B0604030504040204" pitchFamily="34" charset="0"/>
                <a:cs typeface="Tahoma" panose="020B0604030504040204" pitchFamily="34" charset="0"/>
              </a:rPr>
              <a:t>statuss</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to NVM periodically</a:t>
            </a:r>
          </a:p>
        </p:txBody>
      </p:sp>
      <p:pic>
        <p:nvPicPr>
          <p:cNvPr id="7" name="Graphic 6" descr="Stopwatch 75% with solid fill">
            <a:extLst>
              <a:ext uri="{FF2B5EF4-FFF2-40B4-BE49-F238E27FC236}">
                <a16:creationId xmlns:a16="http://schemas.microsoft.com/office/drawing/2014/main" id="{8C2BDFA5-7227-A64E-A210-63E3E4A5C72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74721" y="2584304"/>
            <a:ext cx="914400" cy="914400"/>
          </a:xfrm>
          <a:prstGeom prst="rect">
            <a:avLst/>
          </a:prstGeom>
        </p:spPr>
      </p:pic>
      <p:pic>
        <p:nvPicPr>
          <p:cNvPr id="14" name="Graphic 13" descr="Stopwatch 75% outline">
            <a:extLst>
              <a:ext uri="{FF2B5EF4-FFF2-40B4-BE49-F238E27FC236}">
                <a16:creationId xmlns:a16="http://schemas.microsoft.com/office/drawing/2014/main" id="{4FF34AF0-07F3-9CF8-EAE1-2A1222BDE7C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675785" y="2581056"/>
            <a:ext cx="914400"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500"/>
                                        <p:tgtEl>
                                          <p:spTgt spid="1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linds(horizontal)">
                                      <p:cBhvr>
                                        <p:cTn id="13" dur="500"/>
                                        <p:tgtEl>
                                          <p:spTgt spid="1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linds(horizontal)">
                                      <p:cBhvr>
                                        <p:cTn id="16" dur="500"/>
                                        <p:tgtEl>
                                          <p:spTgt spid="2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linds(horizontal)">
                                      <p:cBhvr>
                                        <p:cTn id="19" dur="500"/>
                                        <p:tgtEl>
                                          <p:spTgt spid="21"/>
                                        </p:tgtEl>
                                      </p:cBhvr>
                                    </p:animEffect>
                                  </p:childTnLst>
                                </p:cTn>
                              </p:par>
                              <p:par>
                                <p:cTn id="20" presetID="3" presetClass="entr" presetSubtype="10"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horizontal)">
                                      <p:cBhvr>
                                        <p:cTn id="22" dur="500"/>
                                        <p:tgtEl>
                                          <p:spTgt spid="22"/>
                                        </p:tgtEl>
                                      </p:cBhvr>
                                    </p:animEffect>
                                  </p:childTnLst>
                                </p:cTn>
                              </p:par>
                              <p:par>
                                <p:cTn id="23" presetID="3" presetClass="entr" presetSubtype="1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linds(horizontal)">
                                      <p:cBhvr>
                                        <p:cTn id="25" dur="500"/>
                                        <p:tgtEl>
                                          <p:spTgt spid="23"/>
                                        </p:tgtEl>
                                      </p:cBhvr>
                                    </p:animEffect>
                                  </p:childTnLst>
                                </p:cTn>
                              </p:par>
                              <p:par>
                                <p:cTn id="26" presetID="3" presetClass="entr" presetSubtype="10" fill="hold"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linds(horizontal)">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linds(horizontal)">
                                      <p:cBhvr>
                                        <p:cTn id="33" dur="500"/>
                                        <p:tgtEl>
                                          <p:spTgt spid="12"/>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linds(horizontal)">
                                      <p:cBhvr>
                                        <p:cTn id="36" dur="500"/>
                                        <p:tgtEl>
                                          <p:spTgt spid="13"/>
                                        </p:tgtEl>
                                      </p:cBhvr>
                                    </p:animEffect>
                                  </p:childTnLst>
                                </p:cTn>
                              </p:par>
                              <p:par>
                                <p:cTn id="37" presetID="3" presetClass="entr" presetSubtype="1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linds(horizontal)">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blinds(horizontal)">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0" presetClass="path" presetSubtype="0" accel="50000" decel="50000" fill="hold" grpId="0" nodeType="withEffect">
                                  <p:stCondLst>
                                    <p:cond delay="0"/>
                                  </p:stCondLst>
                                  <p:childTnLst>
                                    <p:animMotion origin="layout" path="M -4.16667E-6 3.20988E-6 L -0.00052 0.31419 " pathEditMode="relative" rAng="0" ptsTypes="AA">
                                      <p:cBhvr>
                                        <p:cTn id="52" dur="2000" fill="hold"/>
                                        <p:tgtEl>
                                          <p:spTgt spid="29"/>
                                        </p:tgtEl>
                                        <p:attrNameLst>
                                          <p:attrName>ppt_x</p:attrName>
                                          <p:attrName>ppt_y</p:attrName>
                                        </p:attrNameLst>
                                      </p:cBhvr>
                                      <p:rCtr x="-35" y="15710"/>
                                    </p:animMotion>
                                  </p:childTnLst>
                                </p:cTn>
                              </p:par>
                              <p:par>
                                <p:cTn id="53" presetID="0" presetClass="path" presetSubtype="0" accel="50000" decel="50000" fill="hold" grpId="0" nodeType="withEffect">
                                  <p:stCondLst>
                                    <p:cond delay="0"/>
                                  </p:stCondLst>
                                  <p:childTnLst>
                                    <p:animMotion origin="layout" path="M -1.11111E-6 -8.64198E-7 L -1.11111E-6 0.44074 " pathEditMode="relative" rAng="0" ptsTypes="AA">
                                      <p:cBhvr>
                                        <p:cTn id="54" dur="2000" fill="hold"/>
                                        <p:tgtEl>
                                          <p:spTgt spid="28"/>
                                        </p:tgtEl>
                                        <p:attrNameLst>
                                          <p:attrName>ppt_x</p:attrName>
                                          <p:attrName>ppt_y</p:attrName>
                                        </p:attrNameLst>
                                      </p:cBhvr>
                                      <p:rCtr x="0" y="22037"/>
                                    </p:animMotion>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dissolve">
                                      <p:cBhvr>
                                        <p:cTn id="5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p:bldP spid="28" grpId="0" animBg="1"/>
      <p:bldP spid="28" grpId="1" animBg="1"/>
      <p:bldP spid="29" grpId="0" animBg="1"/>
      <p:bldP spid="29" grpId="1" animBg="1"/>
      <p:bldP spid="12" grpId="0" animBg="1"/>
      <p:bldP spid="13"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pic>
        <p:nvPicPr>
          <p:cNvPr id="165" name="Google Shape;165;p19"/>
          <p:cNvPicPr preferRelativeResize="0"/>
          <p:nvPr/>
        </p:nvPicPr>
        <p:blipFill>
          <a:blip r:embed="rId3">
            <a:alphaModFix/>
          </a:blip>
          <a:stretch>
            <a:fillRect/>
          </a:stretch>
        </p:blipFill>
        <p:spPr>
          <a:xfrm>
            <a:off x="7719572" y="76200"/>
            <a:ext cx="1348226" cy="400200"/>
          </a:xfrm>
          <a:prstGeom prst="rect">
            <a:avLst/>
          </a:prstGeom>
          <a:noFill/>
          <a:ln>
            <a:noFill/>
          </a:ln>
        </p:spPr>
      </p:pic>
      <p:cxnSp>
        <p:nvCxnSpPr>
          <p:cNvPr id="172" name="Google Shape;172;p19"/>
          <p:cNvCxnSpPr>
            <a:cxnSpLocks/>
            <a:stCxn id="18" idx="3"/>
            <a:endCxn id="20" idx="3"/>
          </p:cNvCxnSpPr>
          <p:nvPr/>
        </p:nvCxnSpPr>
        <p:spPr>
          <a:xfrm>
            <a:off x="4741509" y="2426993"/>
            <a:ext cx="807783" cy="1612144"/>
          </a:xfrm>
          <a:prstGeom prst="bentConnector3">
            <a:avLst>
              <a:gd name="adj1" fmla="val 128300"/>
            </a:avLst>
          </a:prstGeom>
          <a:noFill/>
          <a:ln w="25400" cap="flat" cmpd="sng">
            <a:solidFill>
              <a:schemeClr val="accent1"/>
            </a:solidFill>
            <a:prstDash val="dash"/>
            <a:round/>
            <a:headEnd type="none" w="med" len="med"/>
            <a:tailEnd type="triangle" w="med" len="med"/>
          </a:ln>
        </p:spPr>
      </p:cxnSp>
      <p:sp>
        <p:nvSpPr>
          <p:cNvPr id="15" name="标题 1">
            <a:extLst>
              <a:ext uri="{FF2B5EF4-FFF2-40B4-BE49-F238E27FC236}">
                <a16:creationId xmlns:a16="http://schemas.microsoft.com/office/drawing/2014/main" id="{CAC87820-4A7F-20CB-938C-9C8FA752B75F}"/>
              </a:ext>
            </a:extLst>
          </p:cNvPr>
          <p:cNvSpPr txBox="1">
            <a:spLocks/>
          </p:cNvSpPr>
          <p:nvPr/>
        </p:nvSpPr>
        <p:spPr>
          <a:xfrm>
            <a:off x="20781" y="99989"/>
            <a:ext cx="7698787" cy="1044580"/>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mj-ea"/>
                <a:cs typeface="Tahoma" panose="020B0604030504040204" pitchFamily="34" charset="0"/>
              </a:rPr>
              <a:t>Non-Temporal Path for Accelerating</a:t>
            </a:r>
          </a:p>
          <a:p>
            <a:pPr lvl="0">
              <a:spcBef>
                <a:spcPct val="0"/>
              </a:spcBef>
              <a:defRPr/>
            </a:pPr>
            <a:r>
              <a:rPr lang="en-US" altLang="zh-CN" sz="3600" dirty="0">
                <a:solidFill>
                  <a:srgbClr val="3B31BD"/>
                </a:solidFill>
                <a:latin typeface="Tahoma" panose="020B0604030504040204" pitchFamily="34" charset="0"/>
                <a:ea typeface="+mj-ea"/>
                <a:cs typeface="Tahoma" panose="020B0604030504040204" pitchFamily="34" charset="0"/>
              </a:rPr>
              <a:t>Store Persistence [DPO;MICRO’16]</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17" name="Google Shape;148;p18">
            <a:extLst>
              <a:ext uri="{FF2B5EF4-FFF2-40B4-BE49-F238E27FC236}">
                <a16:creationId xmlns:a16="http://schemas.microsoft.com/office/drawing/2014/main" id="{03A2F9F4-6CBE-81EF-E9AD-14B5ECF1FEE8}"/>
              </a:ext>
            </a:extLst>
          </p:cNvPr>
          <p:cNvSpPr/>
          <p:nvPr/>
        </p:nvSpPr>
        <p:spPr>
          <a:xfrm>
            <a:off x="3593238" y="1562738"/>
            <a:ext cx="1212820" cy="425416"/>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Reg. File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8" name="Google Shape;149;p18">
            <a:extLst>
              <a:ext uri="{FF2B5EF4-FFF2-40B4-BE49-F238E27FC236}">
                <a16:creationId xmlns:a16="http://schemas.microsoft.com/office/drawing/2014/main" id="{B798A964-D6DC-1F0E-5C71-1A399BF4EE34}"/>
              </a:ext>
            </a:extLst>
          </p:cNvPr>
          <p:cNvSpPr/>
          <p:nvPr/>
        </p:nvSpPr>
        <p:spPr>
          <a:xfrm>
            <a:off x="3657786" y="2214285"/>
            <a:ext cx="1083723" cy="425416"/>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Caches</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9" name="Google Shape;150;p18">
            <a:extLst>
              <a:ext uri="{FF2B5EF4-FFF2-40B4-BE49-F238E27FC236}">
                <a16:creationId xmlns:a16="http://schemas.microsoft.com/office/drawing/2014/main" id="{DF2B352C-6345-3769-B920-B03685F24A20}"/>
              </a:ext>
            </a:extLst>
          </p:cNvPr>
          <p:cNvSpPr/>
          <p:nvPr/>
        </p:nvSpPr>
        <p:spPr>
          <a:xfrm>
            <a:off x="3363876" y="2879360"/>
            <a:ext cx="1682496"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DRAM Cache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0" name="Google Shape;151;p18">
            <a:extLst>
              <a:ext uri="{FF2B5EF4-FFF2-40B4-BE49-F238E27FC236}">
                <a16:creationId xmlns:a16="http://schemas.microsoft.com/office/drawing/2014/main" id="{888016FC-A2C5-23FC-4B9A-0EA4DE239220}"/>
              </a:ext>
            </a:extLst>
          </p:cNvPr>
          <p:cNvSpPr/>
          <p:nvPr/>
        </p:nvSpPr>
        <p:spPr>
          <a:xfrm>
            <a:off x="2860956" y="3703644"/>
            <a:ext cx="2688336" cy="670985"/>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chemeClr val="bg1"/>
                </a:solidFill>
                <a:latin typeface="Tahoma" panose="020B0604030504040204" pitchFamily="34" charset="0"/>
                <a:ea typeface="Tahoma" panose="020B0604030504040204" pitchFamily="34" charset="0"/>
                <a:cs typeface="Tahoma" panose="020B0604030504040204" pitchFamily="34" charset="0"/>
              </a:rPr>
              <a:t>NVM as Main Memory</a:t>
            </a:r>
            <a:endParaRP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22" name="Straight Arrow Connector 21">
            <a:extLst>
              <a:ext uri="{FF2B5EF4-FFF2-40B4-BE49-F238E27FC236}">
                <a16:creationId xmlns:a16="http://schemas.microsoft.com/office/drawing/2014/main" id="{DB04B9F8-EA73-AB6C-BC46-080C6687B341}"/>
              </a:ext>
            </a:extLst>
          </p:cNvPr>
          <p:cNvCxnSpPr>
            <a:cxnSpLocks/>
            <a:stCxn id="17" idx="2"/>
            <a:endCxn id="18" idx="0"/>
          </p:cNvCxnSpPr>
          <p:nvPr/>
        </p:nvCxnSpPr>
        <p:spPr>
          <a:xfrm>
            <a:off x="4199648" y="1988154"/>
            <a:ext cx="0" cy="2261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534B088-D628-DF1C-D8EA-DD4646F69AF5}"/>
              </a:ext>
            </a:extLst>
          </p:cNvPr>
          <p:cNvCxnSpPr>
            <a:cxnSpLocks/>
            <a:stCxn id="18" idx="2"/>
            <a:endCxn id="19" idx="0"/>
          </p:cNvCxnSpPr>
          <p:nvPr/>
        </p:nvCxnSpPr>
        <p:spPr>
          <a:xfrm>
            <a:off x="4199648" y="2639701"/>
            <a:ext cx="5476" cy="23965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09B5330-9333-85B7-584D-F96972E93B3E}"/>
              </a:ext>
            </a:extLst>
          </p:cNvPr>
          <p:cNvCxnSpPr>
            <a:cxnSpLocks/>
            <a:stCxn id="19" idx="2"/>
            <a:endCxn id="20" idx="0"/>
          </p:cNvCxnSpPr>
          <p:nvPr/>
        </p:nvCxnSpPr>
        <p:spPr>
          <a:xfrm>
            <a:off x="4205124" y="3460720"/>
            <a:ext cx="0" cy="24292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D1E1E60-2026-712C-64C1-A34C1ED9D921}"/>
              </a:ext>
            </a:extLst>
          </p:cNvPr>
          <p:cNvSpPr txBox="1"/>
          <p:nvPr/>
        </p:nvSpPr>
        <p:spPr>
          <a:xfrm>
            <a:off x="5750406" y="2639701"/>
            <a:ext cx="1280267" cy="954107"/>
          </a:xfrm>
          <a:prstGeom prst="rect">
            <a:avLst/>
          </a:prstGeom>
          <a:noFill/>
        </p:spPr>
        <p:txBody>
          <a:bodyPr wrap="square" rtlCol="0">
            <a:spAutoFit/>
          </a:bodyPr>
          <a:lstStyle/>
          <a:p>
            <a:pPr algn="ctr"/>
            <a:r>
              <a:rPr lang="en-US" sz="2800" dirty="0">
                <a:solidFill>
                  <a:schemeClr val="accent1"/>
                </a:solidFill>
                <a:latin typeface="Tahoma" panose="020B0604030504040204" pitchFamily="34" charset="0"/>
                <a:ea typeface="Tahoma" panose="020B0604030504040204" pitchFamily="34" charset="0"/>
                <a:cs typeface="Tahoma" panose="020B0604030504040204" pitchFamily="34" charset="0"/>
              </a:rPr>
              <a:t>Persist</a:t>
            </a:r>
          </a:p>
          <a:p>
            <a:pPr algn="ctr"/>
            <a:r>
              <a:rPr lang="en-US" sz="2800" dirty="0">
                <a:solidFill>
                  <a:schemeClr val="accent1"/>
                </a:solidFill>
                <a:latin typeface="Tahoma" panose="020B0604030504040204" pitchFamily="34" charset="0"/>
                <a:ea typeface="Tahoma" panose="020B0604030504040204" pitchFamily="34" charset="0"/>
                <a:cs typeface="Tahoma" panose="020B0604030504040204" pitchFamily="34" charset="0"/>
              </a:rPr>
              <a:t>Path</a:t>
            </a:r>
          </a:p>
        </p:txBody>
      </p:sp>
      <p:sp>
        <p:nvSpPr>
          <p:cNvPr id="9" name="Footer Placeholder 8">
            <a:extLst>
              <a:ext uri="{FF2B5EF4-FFF2-40B4-BE49-F238E27FC236}">
                <a16:creationId xmlns:a16="http://schemas.microsoft.com/office/drawing/2014/main" id="{B828739B-9846-9645-49E5-16EBAE09F9A2}"/>
              </a:ext>
            </a:extLst>
          </p:cNvPr>
          <p:cNvSpPr>
            <a:spLocks noGrp="1"/>
          </p:cNvSpPr>
          <p:nvPr>
            <p:ph type="ftr" sz="quarter" idx="3"/>
          </p:nvPr>
        </p:nvSpPr>
        <p:spPr/>
        <p:txBody>
          <a:bodyPr/>
          <a:lstStyle/>
          <a:p>
            <a:r>
              <a:rPr lang="en-US"/>
              <a:t>NVMW 2023</a:t>
            </a:r>
            <a:endParaRPr lang="en-US" dirty="0"/>
          </a:p>
        </p:txBody>
      </p:sp>
      <p:sp>
        <p:nvSpPr>
          <p:cNvPr id="10" name="Slide Number Placeholder 9">
            <a:extLst>
              <a:ext uri="{FF2B5EF4-FFF2-40B4-BE49-F238E27FC236}">
                <a16:creationId xmlns:a16="http://schemas.microsoft.com/office/drawing/2014/main" id="{AF29EB21-0ACF-4E8A-44A1-8F7767091FF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sp>
        <p:nvSpPr>
          <p:cNvPr id="27" name="Rectangle 26">
            <a:extLst>
              <a:ext uri="{FF2B5EF4-FFF2-40B4-BE49-F238E27FC236}">
                <a16:creationId xmlns:a16="http://schemas.microsoft.com/office/drawing/2014/main" id="{95475D65-5EB0-1ED6-58F3-9CB066C8E332}"/>
              </a:ext>
            </a:extLst>
          </p:cNvPr>
          <p:cNvSpPr/>
          <p:nvPr/>
        </p:nvSpPr>
        <p:spPr>
          <a:xfrm>
            <a:off x="4506777" y="2205072"/>
            <a:ext cx="296867" cy="425417"/>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0" name="Rectangle 29">
            <a:extLst>
              <a:ext uri="{FF2B5EF4-FFF2-40B4-BE49-F238E27FC236}">
                <a16:creationId xmlns:a16="http://schemas.microsoft.com/office/drawing/2014/main" id="{14B3F3D1-7C01-6A7A-E7BF-38993BE85F88}"/>
              </a:ext>
            </a:extLst>
          </p:cNvPr>
          <p:cNvSpPr/>
          <p:nvPr/>
        </p:nvSpPr>
        <p:spPr>
          <a:xfrm>
            <a:off x="5581989" y="2232215"/>
            <a:ext cx="296867" cy="425417"/>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1" name="Rectangle 30">
            <a:extLst>
              <a:ext uri="{FF2B5EF4-FFF2-40B4-BE49-F238E27FC236}">
                <a16:creationId xmlns:a16="http://schemas.microsoft.com/office/drawing/2014/main" id="{92BA3845-8780-1357-8863-6ED54438BBEB}"/>
              </a:ext>
            </a:extLst>
          </p:cNvPr>
          <p:cNvSpPr/>
          <p:nvPr/>
        </p:nvSpPr>
        <p:spPr>
          <a:xfrm>
            <a:off x="5587539" y="3824050"/>
            <a:ext cx="296867" cy="425417"/>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FCB57229-19A6-92C4-17F5-B9D066AE368D}"/>
              </a:ext>
            </a:extLst>
          </p:cNvPr>
          <p:cNvSpPr txBox="1"/>
          <p:nvPr/>
        </p:nvSpPr>
        <p:spPr>
          <a:xfrm>
            <a:off x="5539206" y="1257413"/>
            <a:ext cx="3640740" cy="523220"/>
          </a:xfrm>
          <a:prstGeom prst="rect">
            <a:avLst/>
          </a:prstGeom>
          <a:noFill/>
        </p:spPr>
        <p:txBody>
          <a:bodyPr wrap="none" rtlCol="0">
            <a:spAutoFit/>
          </a:bodyPr>
          <a:lstStyle/>
          <a:p>
            <a:r>
              <a:rPr lang="en-US" dirty="0"/>
              <a:t>* Write Combining Buffer (WCB) is disabled</a:t>
            </a:r>
          </a:p>
          <a:p>
            <a:r>
              <a:rPr lang="en-US" dirty="0"/>
              <a:t>  for persist path</a:t>
            </a:r>
          </a:p>
        </p:txBody>
      </p:sp>
    </p:spTree>
    <p:extLst>
      <p:ext uri="{BB962C8B-B14F-4D97-AF65-F5344CB8AC3E}">
        <p14:creationId xmlns:p14="http://schemas.microsoft.com/office/powerpoint/2010/main" val="408662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72"/>
                                        </p:tgtEl>
                                        <p:attrNameLst>
                                          <p:attrName>style.visibility</p:attrName>
                                        </p:attrNameLst>
                                      </p:cBhvr>
                                      <p:to>
                                        <p:strVal val="visible"/>
                                      </p:to>
                                    </p:set>
                                    <p:anim calcmode="lin" valueType="num">
                                      <p:cBhvr additive="base">
                                        <p:cTn id="7" dur="500" fill="hold"/>
                                        <p:tgtEl>
                                          <p:spTgt spid="172"/>
                                        </p:tgtEl>
                                        <p:attrNameLst>
                                          <p:attrName>ppt_x</p:attrName>
                                        </p:attrNameLst>
                                      </p:cBhvr>
                                      <p:tavLst>
                                        <p:tav tm="0">
                                          <p:val>
                                            <p:strVal val="1+#ppt_w/2"/>
                                          </p:val>
                                        </p:tav>
                                        <p:tav tm="100000">
                                          <p:val>
                                            <p:strVal val="#ppt_x"/>
                                          </p:val>
                                        </p:tav>
                                      </p:tavLst>
                                    </p:anim>
                                    <p:anim calcmode="lin" valueType="num">
                                      <p:cBhvr additive="base">
                                        <p:cTn id="8" dur="500" fill="hold"/>
                                        <p:tgtEl>
                                          <p:spTgt spid="17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1+#ppt_w/2"/>
                                          </p:val>
                                        </p:tav>
                                        <p:tav tm="100000">
                                          <p:val>
                                            <p:strVal val="#ppt_x"/>
                                          </p:val>
                                        </p:tav>
                                      </p:tavLst>
                                    </p:anim>
                                    <p:anim calcmode="lin" valueType="num">
                                      <p:cBhvr additive="base">
                                        <p:cTn id="12" dur="500" fill="hold"/>
                                        <p:tgtEl>
                                          <p:spTgt spid="3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1+#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blinds(horizontal)">
                                      <p:cBhvr>
                                        <p:cTn id="21" dur="5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path" presetSubtype="0" accel="50000" decel="50000" fill="hold" grpId="1" nodeType="clickEffect">
                                  <p:stCondLst>
                                    <p:cond delay="0"/>
                                  </p:stCondLst>
                                  <p:childTnLst>
                                    <p:animMotion origin="layout" path="M 2.22222E-6 -1.7284E-6 L 0.11857 0.00432 " pathEditMode="relative" rAng="0" ptsTypes="AA">
                                      <p:cBhvr>
                                        <p:cTn id="25" dur="500" fill="hold"/>
                                        <p:tgtEl>
                                          <p:spTgt spid="27"/>
                                        </p:tgtEl>
                                        <p:attrNameLst>
                                          <p:attrName>ppt_x</p:attrName>
                                          <p:attrName>ppt_y</p:attrName>
                                        </p:attrNameLst>
                                      </p:cBhvr>
                                      <p:rCtr x="5920" y="216"/>
                                    </p:animMotion>
                                  </p:childTnLst>
                                  <p:subTnLst>
                                    <p:set>
                                      <p:cBhvr override="childStyle">
                                        <p:cTn dur="1" fill="hold" display="0" masterRel="sameClick" afterEffect="1">
                                          <p:stCondLst>
                                            <p:cond evt="end" delay="0">
                                              <p:tn val="24"/>
                                            </p:cond>
                                          </p:stCondLst>
                                        </p:cTn>
                                        <p:tgtEl>
                                          <p:spTgt spid="27"/>
                                        </p:tgtEl>
                                        <p:attrNameLst>
                                          <p:attrName>style.visibility</p:attrName>
                                        </p:attrNameLst>
                                      </p:cBhvr>
                                      <p:to>
                                        <p:strVal val="hidden"/>
                                      </p:to>
                                    </p:set>
                                  </p:subTnLst>
                                </p:cTn>
                              </p:par>
                              <p:par>
                                <p:cTn id="26" presetID="1" presetClass="entr" presetSubtype="0" fill="hold" grpId="0" nodeType="withEffect">
                                  <p:stCondLst>
                                    <p:cond delay="500"/>
                                  </p:stCondLst>
                                  <p:childTnLst>
                                    <p:set>
                                      <p:cBhvr>
                                        <p:cTn id="27" dur="1" fill="hold">
                                          <p:stCondLst>
                                            <p:cond delay="0"/>
                                          </p:stCondLst>
                                        </p:cTn>
                                        <p:tgtEl>
                                          <p:spTgt spid="30"/>
                                        </p:tgtEl>
                                        <p:attrNameLst>
                                          <p:attrName>style.visibility</p:attrName>
                                        </p:attrNameLst>
                                      </p:cBhvr>
                                      <p:to>
                                        <p:strVal val="visible"/>
                                      </p:to>
                                    </p:set>
                                  </p:childTnLst>
                                </p:cTn>
                              </p:par>
                              <p:par>
                                <p:cTn id="28" presetID="42" presetClass="path" presetSubtype="0" accel="50000" decel="50000" fill="hold" grpId="1" nodeType="withEffect">
                                  <p:stCondLst>
                                    <p:cond delay="500"/>
                                  </p:stCondLst>
                                  <p:childTnLst>
                                    <p:animMotion origin="layout" path="M -2.5E-6 1.35802E-6 L -0.00121 0.30988 " pathEditMode="relative" rAng="0" ptsTypes="AA">
                                      <p:cBhvr>
                                        <p:cTn id="29" dur="500" fill="hold"/>
                                        <p:tgtEl>
                                          <p:spTgt spid="30"/>
                                        </p:tgtEl>
                                        <p:attrNameLst>
                                          <p:attrName>ppt_x</p:attrName>
                                          <p:attrName>ppt_y</p:attrName>
                                        </p:attrNameLst>
                                      </p:cBhvr>
                                      <p:rCtr x="-69" y="15494"/>
                                    </p:animMotion>
                                  </p:childTnLst>
                                  <p:subTnLst>
                                    <p:set>
                                      <p:cBhvr override="childStyle">
                                        <p:cTn dur="1" fill="hold" display="0" masterRel="sameClick" afterEffect="1">
                                          <p:stCondLst>
                                            <p:cond evt="end" delay="0">
                                              <p:tn val="28"/>
                                            </p:cond>
                                          </p:stCondLst>
                                        </p:cTn>
                                        <p:tgtEl>
                                          <p:spTgt spid="30"/>
                                        </p:tgtEl>
                                        <p:attrNameLst>
                                          <p:attrName>style.visibility</p:attrName>
                                        </p:attrNameLst>
                                      </p:cBhvr>
                                      <p:to>
                                        <p:strVal val="hidden"/>
                                      </p:to>
                                    </p:set>
                                  </p:subTnLst>
                                </p:cTn>
                              </p:par>
                              <p:par>
                                <p:cTn id="30" presetID="1" presetClass="entr" presetSubtype="0" fill="hold" grpId="0" nodeType="withEffect">
                                  <p:stCondLst>
                                    <p:cond delay="1000"/>
                                  </p:stCondLst>
                                  <p:childTnLst>
                                    <p:set>
                                      <p:cBhvr>
                                        <p:cTn id="31" dur="1" fill="hold">
                                          <p:stCondLst>
                                            <p:cond delay="0"/>
                                          </p:stCondLst>
                                        </p:cTn>
                                        <p:tgtEl>
                                          <p:spTgt spid="31"/>
                                        </p:tgtEl>
                                        <p:attrNameLst>
                                          <p:attrName>style.visibility</p:attrName>
                                        </p:attrNameLst>
                                      </p:cBhvr>
                                      <p:to>
                                        <p:strVal val="visible"/>
                                      </p:to>
                                    </p:set>
                                  </p:childTnLst>
                                </p:cTn>
                              </p:par>
                              <p:par>
                                <p:cTn id="32" presetID="42" presetClass="path" presetSubtype="0" accel="50000" decel="50000" fill="hold" grpId="1" nodeType="withEffect">
                                  <p:stCondLst>
                                    <p:cond delay="1000"/>
                                  </p:stCondLst>
                                  <p:childTnLst>
                                    <p:animMotion origin="layout" path="M 3.05556E-6 3.45679E-6 L -0.11736 0.00031 " pathEditMode="relative" rAng="0" ptsTypes="AA">
                                      <p:cBhvr>
                                        <p:cTn id="33" dur="500" fill="hold"/>
                                        <p:tgtEl>
                                          <p:spTgt spid="31"/>
                                        </p:tgtEl>
                                        <p:attrNameLst>
                                          <p:attrName>ppt_x</p:attrName>
                                          <p:attrName>ppt_y</p:attrName>
                                        </p:attrNameLst>
                                      </p:cBhvr>
                                      <p:rCtr x="-58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27" grpId="0" animBg="1"/>
      <p:bldP spid="27" grpId="1" animBg="1"/>
      <p:bldP spid="30" grpId="0" animBg="1"/>
      <p:bldP spid="30" grpId="1" animBg="1"/>
      <p:bldP spid="31" grpId="0" animBg="1"/>
      <p:bldP spid="31" grpId="1"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34" name="Rectangle 33">
            <a:extLst>
              <a:ext uri="{FF2B5EF4-FFF2-40B4-BE49-F238E27FC236}">
                <a16:creationId xmlns:a16="http://schemas.microsoft.com/office/drawing/2014/main" id="{4FAE132B-D790-72FE-5571-1B3E755863D3}"/>
              </a:ext>
            </a:extLst>
          </p:cNvPr>
          <p:cNvSpPr/>
          <p:nvPr/>
        </p:nvSpPr>
        <p:spPr>
          <a:xfrm>
            <a:off x="5431920" y="1056370"/>
            <a:ext cx="3471244" cy="1462941"/>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Tahoma" panose="020B0604030504040204" pitchFamily="34" charset="0"/>
                <a:ea typeface="Tahoma" panose="020B0604030504040204" pitchFamily="34" charset="0"/>
                <a:cs typeface="Tahoma" panose="020B0604030504040204" pitchFamily="34" charset="0"/>
              </a:rPr>
              <a:t>                              </a:t>
            </a:r>
          </a:p>
        </p:txBody>
      </p:sp>
      <p:pic>
        <p:nvPicPr>
          <p:cNvPr id="179" name="Google Shape;179;p20"/>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10" name="标题 1">
            <a:extLst>
              <a:ext uri="{FF2B5EF4-FFF2-40B4-BE49-F238E27FC236}">
                <a16:creationId xmlns:a16="http://schemas.microsoft.com/office/drawing/2014/main" id="{4913E642-592B-3AA7-0513-A96AB7338AD2}"/>
              </a:ext>
            </a:extLst>
          </p:cNvPr>
          <p:cNvSpPr txBox="1">
            <a:spLocks/>
          </p:cNvSpPr>
          <p:nvPr/>
        </p:nvSpPr>
        <p:spPr>
          <a:xfrm>
            <a:off x="20781" y="99989"/>
            <a:ext cx="7751617" cy="807208"/>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Capri: Failure-Atomic Region-Level WSP</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21" name="Rectangle 20">
            <a:extLst>
              <a:ext uri="{FF2B5EF4-FFF2-40B4-BE49-F238E27FC236}">
                <a16:creationId xmlns:a16="http://schemas.microsoft.com/office/drawing/2014/main" id="{7D0F9E72-98EE-99EA-A444-749FF6BCD3E7}"/>
              </a:ext>
            </a:extLst>
          </p:cNvPr>
          <p:cNvSpPr/>
          <p:nvPr/>
        </p:nvSpPr>
        <p:spPr>
          <a:xfrm>
            <a:off x="928145" y="1608891"/>
            <a:ext cx="2160240" cy="1461498"/>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22" name="Rectangle 21">
            <a:extLst>
              <a:ext uri="{FF2B5EF4-FFF2-40B4-BE49-F238E27FC236}">
                <a16:creationId xmlns:a16="http://schemas.microsoft.com/office/drawing/2014/main" id="{E388F862-4657-E504-5488-9AD023645243}"/>
              </a:ext>
            </a:extLst>
          </p:cNvPr>
          <p:cNvSpPr/>
          <p:nvPr/>
        </p:nvSpPr>
        <p:spPr>
          <a:xfrm>
            <a:off x="928145" y="3262902"/>
            <a:ext cx="2160240" cy="966745"/>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a:solidFill>
                  <a:schemeClr val="tx1"/>
                </a:solidFill>
                <a:latin typeface="Tahoma" panose="020B0604030504040204" pitchFamily="34" charset="0"/>
                <a:ea typeface="Tahoma" panose="020B0604030504040204" pitchFamily="34" charset="0"/>
                <a:cs typeface="Tahoma" panose="020B0604030504040204" pitchFamily="34" charset="0"/>
              </a:rPr>
              <a:t>Store r3, [</a:t>
            </a: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C]</a:t>
            </a:r>
          </a:p>
        </p:txBody>
      </p:sp>
      <p:sp>
        <p:nvSpPr>
          <p:cNvPr id="23" name="Rectangle 22">
            <a:extLst>
              <a:ext uri="{FF2B5EF4-FFF2-40B4-BE49-F238E27FC236}">
                <a16:creationId xmlns:a16="http://schemas.microsoft.com/office/drawing/2014/main" id="{782DEFBA-1A38-BE9D-1A20-A6093DDC94A8}"/>
              </a:ext>
            </a:extLst>
          </p:cNvPr>
          <p:cNvSpPr/>
          <p:nvPr/>
        </p:nvSpPr>
        <p:spPr>
          <a:xfrm>
            <a:off x="924820" y="1595625"/>
            <a:ext cx="2160240" cy="2634021"/>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24" name="Rectangle 23">
            <a:extLst>
              <a:ext uri="{FF2B5EF4-FFF2-40B4-BE49-F238E27FC236}">
                <a16:creationId xmlns:a16="http://schemas.microsoft.com/office/drawing/2014/main" id="{28A4C860-4660-719B-24A0-4323C6C701F9}"/>
              </a:ext>
            </a:extLst>
          </p:cNvPr>
          <p:cNvSpPr/>
          <p:nvPr/>
        </p:nvSpPr>
        <p:spPr>
          <a:xfrm>
            <a:off x="3238077" y="1609043"/>
            <a:ext cx="1549109" cy="7918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Tahoma" panose="020B0604030504040204" pitchFamily="34" charset="0"/>
                <a:ea typeface="Tahoma" panose="020B0604030504040204" pitchFamily="34" charset="0"/>
                <a:cs typeface="Tahoma" panose="020B0604030504040204" pitchFamily="34" charset="0"/>
              </a:rPr>
              <a:t>                              </a:t>
            </a:r>
          </a:p>
        </p:txBody>
      </p:sp>
      <p:sp>
        <p:nvSpPr>
          <p:cNvPr id="25" name="Rectangle 24">
            <a:extLst>
              <a:ext uri="{FF2B5EF4-FFF2-40B4-BE49-F238E27FC236}">
                <a16:creationId xmlns:a16="http://schemas.microsoft.com/office/drawing/2014/main" id="{8FF898C0-9156-4DE3-40FA-4FEC7DAD7A68}"/>
              </a:ext>
            </a:extLst>
          </p:cNvPr>
          <p:cNvSpPr/>
          <p:nvPr/>
        </p:nvSpPr>
        <p:spPr>
          <a:xfrm>
            <a:off x="5581204" y="1609053"/>
            <a:ext cx="1262553" cy="79287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2" name="Rectangle 31">
            <a:extLst>
              <a:ext uri="{FF2B5EF4-FFF2-40B4-BE49-F238E27FC236}">
                <a16:creationId xmlns:a16="http://schemas.microsoft.com/office/drawing/2014/main" id="{F123FCC8-1BE3-87D8-675B-FE3574BB724C}"/>
              </a:ext>
            </a:extLst>
          </p:cNvPr>
          <p:cNvSpPr/>
          <p:nvPr/>
        </p:nvSpPr>
        <p:spPr>
          <a:xfrm>
            <a:off x="5431916" y="3685216"/>
            <a:ext cx="3471244" cy="792871"/>
          </a:xfrm>
          <a:prstGeom prst="rect">
            <a:avLst/>
          </a:prstGeom>
          <a:solidFill>
            <a:schemeClr val="accent1">
              <a:lumMod val="75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4" name="TextBox 43">
            <a:extLst>
              <a:ext uri="{FF2B5EF4-FFF2-40B4-BE49-F238E27FC236}">
                <a16:creationId xmlns:a16="http://schemas.microsoft.com/office/drawing/2014/main" id="{EEA5191C-08E3-CD8C-A4E5-EC795E7B31CC}"/>
              </a:ext>
            </a:extLst>
          </p:cNvPr>
          <p:cNvSpPr txBox="1"/>
          <p:nvPr/>
        </p:nvSpPr>
        <p:spPr>
          <a:xfrm>
            <a:off x="6288766" y="2658908"/>
            <a:ext cx="1280267" cy="954107"/>
          </a:xfrm>
          <a:prstGeom prst="rect">
            <a:avLst/>
          </a:prstGeom>
          <a:noFill/>
        </p:spPr>
        <p:txBody>
          <a:bodyPr wrap="square" rtlCol="0">
            <a:spAutoFit/>
          </a:bodyPr>
          <a:lstStyle/>
          <a:p>
            <a:pPr algn="ctr"/>
            <a:r>
              <a:rPr lang="en-US" sz="2800" dirty="0">
                <a:solidFill>
                  <a:schemeClr val="accent1"/>
                </a:solidFill>
                <a:latin typeface="Tahoma" panose="020B0604030504040204" pitchFamily="34" charset="0"/>
                <a:ea typeface="Tahoma" panose="020B0604030504040204" pitchFamily="34" charset="0"/>
                <a:cs typeface="Tahoma" panose="020B0604030504040204" pitchFamily="34" charset="0"/>
              </a:rPr>
              <a:t>Persist</a:t>
            </a:r>
          </a:p>
          <a:p>
            <a:pPr algn="ctr"/>
            <a:r>
              <a:rPr lang="en-US" sz="2800" dirty="0">
                <a:solidFill>
                  <a:schemeClr val="accent1"/>
                </a:solidFill>
                <a:latin typeface="Tahoma" panose="020B0604030504040204" pitchFamily="34" charset="0"/>
                <a:ea typeface="Tahoma" panose="020B0604030504040204" pitchFamily="34" charset="0"/>
                <a:cs typeface="Tahoma" panose="020B0604030504040204" pitchFamily="34" charset="0"/>
              </a:rPr>
              <a:t>Path</a:t>
            </a:r>
          </a:p>
        </p:txBody>
      </p:sp>
      <p:sp>
        <p:nvSpPr>
          <p:cNvPr id="141" name="TextBox 140">
            <a:extLst>
              <a:ext uri="{FF2B5EF4-FFF2-40B4-BE49-F238E27FC236}">
                <a16:creationId xmlns:a16="http://schemas.microsoft.com/office/drawing/2014/main" id="{EABB99BE-0A50-D2EC-E7A6-5E85FAFF524C}"/>
              </a:ext>
            </a:extLst>
          </p:cNvPr>
          <p:cNvSpPr txBox="1"/>
          <p:nvPr/>
        </p:nvSpPr>
        <p:spPr>
          <a:xfrm>
            <a:off x="3103497" y="2362240"/>
            <a:ext cx="1874232" cy="523220"/>
          </a:xfrm>
          <a:prstGeom prst="rect">
            <a:avLst/>
          </a:prstGeom>
          <a:noFill/>
        </p:spPr>
        <p:txBody>
          <a:bodyPr wrap="none" rtlCol="0">
            <a:sp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L1D Cache</a:t>
            </a:r>
          </a:p>
        </p:txBody>
      </p:sp>
      <p:sp>
        <p:nvSpPr>
          <p:cNvPr id="83" name="Rectangle 82">
            <a:extLst>
              <a:ext uri="{FF2B5EF4-FFF2-40B4-BE49-F238E27FC236}">
                <a16:creationId xmlns:a16="http://schemas.microsoft.com/office/drawing/2014/main" id="{CAAAA8E3-D243-0FF0-C5F7-5371E49AF59D}"/>
              </a:ext>
            </a:extLst>
          </p:cNvPr>
          <p:cNvSpPr/>
          <p:nvPr/>
        </p:nvSpPr>
        <p:spPr>
          <a:xfrm>
            <a:off x="4484242" y="1609043"/>
            <a:ext cx="296867" cy="791883"/>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A</a:t>
            </a:r>
          </a:p>
        </p:txBody>
      </p:sp>
      <p:cxnSp>
        <p:nvCxnSpPr>
          <p:cNvPr id="102" name="Straight Connector 101">
            <a:extLst>
              <a:ext uri="{FF2B5EF4-FFF2-40B4-BE49-F238E27FC236}">
                <a16:creationId xmlns:a16="http://schemas.microsoft.com/office/drawing/2014/main" id="{B66E05AA-AD86-532D-2C7B-01C8F070470D}"/>
              </a:ext>
            </a:extLst>
          </p:cNvPr>
          <p:cNvCxnSpPr>
            <a:cxnSpLocks/>
          </p:cNvCxnSpPr>
          <p:nvPr/>
        </p:nvCxnSpPr>
        <p:spPr>
          <a:xfrm>
            <a:off x="809917" y="3147274"/>
            <a:ext cx="2319108"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190" name="Rectangle 189">
            <a:extLst>
              <a:ext uri="{FF2B5EF4-FFF2-40B4-BE49-F238E27FC236}">
                <a16:creationId xmlns:a16="http://schemas.microsoft.com/office/drawing/2014/main" id="{9B1C94FB-4000-C446-98F5-AC7068908968}"/>
              </a:ext>
            </a:extLst>
          </p:cNvPr>
          <p:cNvSpPr/>
          <p:nvPr/>
        </p:nvSpPr>
        <p:spPr>
          <a:xfrm>
            <a:off x="4183759" y="1607220"/>
            <a:ext cx="292608" cy="79552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B</a:t>
            </a:r>
          </a:p>
        </p:txBody>
      </p:sp>
      <p:sp>
        <p:nvSpPr>
          <p:cNvPr id="191" name="Rectangle 190">
            <a:extLst>
              <a:ext uri="{FF2B5EF4-FFF2-40B4-BE49-F238E27FC236}">
                <a16:creationId xmlns:a16="http://schemas.microsoft.com/office/drawing/2014/main" id="{B5793D48-0F54-B453-5604-AED65FE071A8}"/>
              </a:ext>
            </a:extLst>
          </p:cNvPr>
          <p:cNvSpPr/>
          <p:nvPr/>
        </p:nvSpPr>
        <p:spPr>
          <a:xfrm>
            <a:off x="3882134" y="1605398"/>
            <a:ext cx="292608" cy="79552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cxnSp>
        <p:nvCxnSpPr>
          <p:cNvPr id="193" name="Straight Arrow Connector 192">
            <a:extLst>
              <a:ext uri="{FF2B5EF4-FFF2-40B4-BE49-F238E27FC236}">
                <a16:creationId xmlns:a16="http://schemas.microsoft.com/office/drawing/2014/main" id="{F94FD3AF-566B-2A3A-026C-C5D8C5849909}"/>
              </a:ext>
            </a:extLst>
          </p:cNvPr>
          <p:cNvCxnSpPr>
            <a:cxnSpLocks/>
          </p:cNvCxnSpPr>
          <p:nvPr/>
        </p:nvCxnSpPr>
        <p:spPr>
          <a:xfrm>
            <a:off x="769277" y="1579460"/>
            <a:ext cx="0" cy="1544611"/>
          </a:xfrm>
          <a:prstGeom prst="straightConnector1">
            <a:avLst/>
          </a:prstGeom>
          <a:ln w="1016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pic>
        <p:nvPicPr>
          <p:cNvPr id="195" name="Picture 8" descr="Image result for timer image">
            <a:extLst>
              <a:ext uri="{FF2B5EF4-FFF2-40B4-BE49-F238E27FC236}">
                <a16:creationId xmlns:a16="http://schemas.microsoft.com/office/drawing/2014/main" id="{16E1194E-B597-AAC4-EBA0-2A1537B229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7836" y="2895209"/>
            <a:ext cx="450109" cy="450109"/>
          </a:xfrm>
          <a:prstGeom prst="rect">
            <a:avLst/>
          </a:prstGeom>
          <a:noFill/>
          <a:extLst>
            <a:ext uri="{909E8E84-426E-40DD-AFC4-6F175D3DCCD1}">
              <a14:hiddenFill xmlns:a14="http://schemas.microsoft.com/office/drawing/2010/main">
                <a:solidFill>
                  <a:srgbClr val="FFFFFF"/>
                </a:solidFill>
              </a14:hiddenFill>
            </a:ext>
          </a:extLst>
        </p:spPr>
      </p:pic>
      <p:sp>
        <p:nvSpPr>
          <p:cNvPr id="196" name="TextBox 195">
            <a:extLst>
              <a:ext uri="{FF2B5EF4-FFF2-40B4-BE49-F238E27FC236}">
                <a16:creationId xmlns:a16="http://schemas.microsoft.com/office/drawing/2014/main" id="{894B645E-D9DB-EEDB-173C-3E0F0B33CCAA}"/>
              </a:ext>
            </a:extLst>
          </p:cNvPr>
          <p:cNvSpPr txBox="1"/>
          <p:nvPr/>
        </p:nvSpPr>
        <p:spPr>
          <a:xfrm>
            <a:off x="6725684" y="1493077"/>
            <a:ext cx="2345544" cy="954107"/>
          </a:xfrm>
          <a:prstGeom prst="rect">
            <a:avLst/>
          </a:prstGeom>
          <a:noFill/>
        </p:spPr>
        <p:txBody>
          <a:bodyPr wrap="square">
            <a:sp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Nonvolatile</a:t>
            </a:r>
          </a:p>
          <a:p>
            <a:pPr algn="ctr"/>
            <a:r>
              <a:rPr lang="en-US" sz="2800" dirty="0">
                <a:latin typeface="Tahoma" panose="020B0604030504040204" pitchFamily="34" charset="0"/>
                <a:ea typeface="Tahoma" panose="020B0604030504040204" pitchFamily="34" charset="0"/>
                <a:cs typeface="Tahoma" panose="020B0604030504040204" pitchFamily="34" charset="0"/>
              </a:rPr>
              <a:t>Proxy Buffer</a:t>
            </a:r>
          </a:p>
        </p:txBody>
      </p:sp>
      <p:sp>
        <p:nvSpPr>
          <p:cNvPr id="197" name="TextBox 196">
            <a:extLst>
              <a:ext uri="{FF2B5EF4-FFF2-40B4-BE49-F238E27FC236}">
                <a16:creationId xmlns:a16="http://schemas.microsoft.com/office/drawing/2014/main" id="{7E2C8D56-8A8A-4D9A-64CE-81429B781314}"/>
              </a:ext>
            </a:extLst>
          </p:cNvPr>
          <p:cNvSpPr txBox="1"/>
          <p:nvPr/>
        </p:nvSpPr>
        <p:spPr>
          <a:xfrm>
            <a:off x="4522271" y="3825520"/>
            <a:ext cx="958988" cy="523220"/>
          </a:xfrm>
          <a:prstGeom prst="rect">
            <a:avLst/>
          </a:prstGeom>
          <a:noFill/>
        </p:spPr>
        <p:txBody>
          <a:bodyPr wrap="square">
            <a:spAutoFit/>
          </a:bodyP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NVM</a:t>
            </a:r>
          </a:p>
        </p:txBody>
      </p:sp>
      <p:cxnSp>
        <p:nvCxnSpPr>
          <p:cNvPr id="198" name="Straight Arrow Connector 197">
            <a:extLst>
              <a:ext uri="{FF2B5EF4-FFF2-40B4-BE49-F238E27FC236}">
                <a16:creationId xmlns:a16="http://schemas.microsoft.com/office/drawing/2014/main" id="{0E9554B6-CDDB-59BE-ED2D-114F91E5CF59}"/>
              </a:ext>
            </a:extLst>
          </p:cNvPr>
          <p:cNvCxnSpPr>
            <a:cxnSpLocks/>
          </p:cNvCxnSpPr>
          <p:nvPr/>
        </p:nvCxnSpPr>
        <p:spPr>
          <a:xfrm>
            <a:off x="775553" y="2703333"/>
            <a:ext cx="0" cy="1544611"/>
          </a:xfrm>
          <a:prstGeom prst="straightConnector1">
            <a:avLst/>
          </a:prstGeom>
          <a:ln w="1016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99" name="Rectangle 198">
            <a:extLst>
              <a:ext uri="{FF2B5EF4-FFF2-40B4-BE49-F238E27FC236}">
                <a16:creationId xmlns:a16="http://schemas.microsoft.com/office/drawing/2014/main" id="{FEA2EC07-1AD1-4ADB-C5D3-DA57B6E296F5}"/>
              </a:ext>
            </a:extLst>
          </p:cNvPr>
          <p:cNvSpPr/>
          <p:nvPr/>
        </p:nvSpPr>
        <p:spPr>
          <a:xfrm>
            <a:off x="6544924" y="1600975"/>
            <a:ext cx="296867" cy="791883"/>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A</a:t>
            </a:r>
          </a:p>
        </p:txBody>
      </p:sp>
      <p:sp>
        <p:nvSpPr>
          <p:cNvPr id="200" name="Rectangle 199">
            <a:extLst>
              <a:ext uri="{FF2B5EF4-FFF2-40B4-BE49-F238E27FC236}">
                <a16:creationId xmlns:a16="http://schemas.microsoft.com/office/drawing/2014/main" id="{1F532103-F5BD-5CA4-9A87-A42AE114FA7C}"/>
              </a:ext>
            </a:extLst>
          </p:cNvPr>
          <p:cNvSpPr/>
          <p:nvPr/>
        </p:nvSpPr>
        <p:spPr>
          <a:xfrm>
            <a:off x="6244441" y="1599152"/>
            <a:ext cx="292608" cy="79552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B</a:t>
            </a:r>
          </a:p>
        </p:txBody>
      </p:sp>
      <p:sp>
        <p:nvSpPr>
          <p:cNvPr id="4" name="Footer Placeholder 3">
            <a:extLst>
              <a:ext uri="{FF2B5EF4-FFF2-40B4-BE49-F238E27FC236}">
                <a16:creationId xmlns:a16="http://schemas.microsoft.com/office/drawing/2014/main" id="{695838E9-3BCE-4349-4FCC-1759E1BD1160}"/>
              </a:ext>
            </a:extLst>
          </p:cNvPr>
          <p:cNvSpPr>
            <a:spLocks noGrp="1"/>
          </p:cNvSpPr>
          <p:nvPr>
            <p:ph type="ftr" sz="quarter" idx="3"/>
          </p:nvPr>
        </p:nvSpPr>
        <p:spPr/>
        <p:txBody>
          <a:bodyPr/>
          <a:lstStyle/>
          <a:p>
            <a:r>
              <a:rPr lang="en-US"/>
              <a:t>NVMW 2023</a:t>
            </a:r>
            <a:endParaRPr lang="en-US" dirty="0"/>
          </a:p>
        </p:txBody>
      </p:sp>
      <p:sp>
        <p:nvSpPr>
          <p:cNvPr id="5" name="Slide Number Placeholder 4">
            <a:extLst>
              <a:ext uri="{FF2B5EF4-FFF2-40B4-BE49-F238E27FC236}">
                <a16:creationId xmlns:a16="http://schemas.microsoft.com/office/drawing/2014/main" id="{C8ED4051-4858-4088-8137-3803267B2D0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sp>
        <p:nvSpPr>
          <p:cNvPr id="37" name="Google Shape;268;p22">
            <a:extLst>
              <a:ext uri="{FF2B5EF4-FFF2-40B4-BE49-F238E27FC236}">
                <a16:creationId xmlns:a16="http://schemas.microsoft.com/office/drawing/2014/main" id="{5A951B1B-859D-778E-58F5-9EA504CFBA70}"/>
              </a:ext>
            </a:extLst>
          </p:cNvPr>
          <p:cNvSpPr txBox="1"/>
          <p:nvPr/>
        </p:nvSpPr>
        <p:spPr>
          <a:xfrm rot="-5400000">
            <a:off x="-151102" y="2104694"/>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38" name="Google Shape;269;p22">
            <a:extLst>
              <a:ext uri="{FF2B5EF4-FFF2-40B4-BE49-F238E27FC236}">
                <a16:creationId xmlns:a16="http://schemas.microsoft.com/office/drawing/2014/main" id="{EA7F50FF-FCCC-48FA-8327-927A1441C74C}"/>
              </a:ext>
            </a:extLst>
          </p:cNvPr>
          <p:cNvSpPr txBox="1"/>
          <p:nvPr/>
        </p:nvSpPr>
        <p:spPr>
          <a:xfrm rot="-5400000">
            <a:off x="-152122" y="3612599"/>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39" name="Google Shape;270;p22">
            <a:extLst>
              <a:ext uri="{FF2B5EF4-FFF2-40B4-BE49-F238E27FC236}">
                <a16:creationId xmlns:a16="http://schemas.microsoft.com/office/drawing/2014/main" id="{13CB64DB-8FBC-0444-C332-8CCCE5C33089}"/>
              </a:ext>
            </a:extLst>
          </p:cNvPr>
          <p:cNvSpPr/>
          <p:nvPr/>
        </p:nvSpPr>
        <p:spPr>
          <a:xfrm rot="10800000">
            <a:off x="590545" y="3282748"/>
            <a:ext cx="274800" cy="937358"/>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40" name="Google Shape;271;p22">
            <a:extLst>
              <a:ext uri="{FF2B5EF4-FFF2-40B4-BE49-F238E27FC236}">
                <a16:creationId xmlns:a16="http://schemas.microsoft.com/office/drawing/2014/main" id="{5803DC89-A7E4-1624-937C-AF0FFCD5BDCA}"/>
              </a:ext>
            </a:extLst>
          </p:cNvPr>
          <p:cNvSpPr/>
          <p:nvPr/>
        </p:nvSpPr>
        <p:spPr>
          <a:xfrm rot="10800000">
            <a:off x="609842" y="1627857"/>
            <a:ext cx="274800" cy="1448873"/>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33" name="Rectangle 32">
            <a:extLst>
              <a:ext uri="{FF2B5EF4-FFF2-40B4-BE49-F238E27FC236}">
                <a16:creationId xmlns:a16="http://schemas.microsoft.com/office/drawing/2014/main" id="{F774D74F-A44F-A730-4BEF-A402DDB2F880}"/>
              </a:ext>
            </a:extLst>
          </p:cNvPr>
          <p:cNvSpPr/>
          <p:nvPr/>
        </p:nvSpPr>
        <p:spPr>
          <a:xfrm>
            <a:off x="5943958" y="1603378"/>
            <a:ext cx="292608" cy="79552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sp>
        <p:nvSpPr>
          <p:cNvPr id="2" name="TextBox 1">
            <a:extLst>
              <a:ext uri="{FF2B5EF4-FFF2-40B4-BE49-F238E27FC236}">
                <a16:creationId xmlns:a16="http://schemas.microsoft.com/office/drawing/2014/main" id="{C00141CB-A5C3-25E8-72A0-EB6706FD23BB}"/>
              </a:ext>
            </a:extLst>
          </p:cNvPr>
          <p:cNvSpPr txBox="1"/>
          <p:nvPr/>
        </p:nvSpPr>
        <p:spPr>
          <a:xfrm>
            <a:off x="5877332" y="986742"/>
            <a:ext cx="2685351" cy="461665"/>
          </a:xfrm>
          <a:prstGeom prst="rect">
            <a:avLst/>
          </a:prstGeom>
          <a:noFill/>
        </p:spPr>
        <p:txBody>
          <a:bodyPr wrap="none" rtlCol="0">
            <a:spAutoFit/>
          </a:bodyPr>
          <a:lstStyle/>
          <a:p>
            <a:r>
              <a:rPr lang="en-US" sz="2400" dirty="0">
                <a:latin typeface="Tahoma" panose="020B0604030504040204" pitchFamily="34" charset="0"/>
                <a:ea typeface="Tahoma" panose="020B0604030504040204" pitchFamily="34" charset="0"/>
                <a:cs typeface="Tahoma" panose="020B0604030504040204" pitchFamily="34" charset="0"/>
              </a:rPr>
              <a:t>Memory Controller</a:t>
            </a:r>
          </a:p>
        </p:txBody>
      </p:sp>
      <p:cxnSp>
        <p:nvCxnSpPr>
          <p:cNvPr id="7" name="Straight Arrow Connector 6">
            <a:extLst>
              <a:ext uri="{FF2B5EF4-FFF2-40B4-BE49-F238E27FC236}">
                <a16:creationId xmlns:a16="http://schemas.microsoft.com/office/drawing/2014/main" id="{F168881D-774E-2458-28E9-6AC855EE5B06}"/>
              </a:ext>
            </a:extLst>
          </p:cNvPr>
          <p:cNvCxnSpPr>
            <a:stCxn id="83" idx="3"/>
            <a:endCxn id="25" idx="1"/>
          </p:cNvCxnSpPr>
          <p:nvPr/>
        </p:nvCxnSpPr>
        <p:spPr>
          <a:xfrm>
            <a:off x="4781109" y="2004985"/>
            <a:ext cx="800095" cy="504"/>
          </a:xfrm>
          <a:prstGeom prst="straightConnector1">
            <a:avLst/>
          </a:prstGeom>
          <a:ln w="25400">
            <a:prstDash val="sysDash"/>
            <a:tailEnd type="triangle"/>
          </a:ln>
        </p:spPr>
        <p:style>
          <a:lnRef idx="1">
            <a:schemeClr val="accent1"/>
          </a:lnRef>
          <a:fillRef idx="0">
            <a:schemeClr val="accent1"/>
          </a:fillRef>
          <a:effectRef idx="0">
            <a:schemeClr val="accent1"/>
          </a:effectRef>
          <a:fontRef idx="minor">
            <a:schemeClr val="tx1"/>
          </a:fontRef>
        </p:style>
      </p:cxnSp>
      <p:pic>
        <p:nvPicPr>
          <p:cNvPr id="41" name="Picture 8" descr="Image result for timer image">
            <a:extLst>
              <a:ext uri="{FF2B5EF4-FFF2-40B4-BE49-F238E27FC236}">
                <a16:creationId xmlns:a16="http://schemas.microsoft.com/office/drawing/2014/main" id="{8F485850-6A1A-46C5-9A63-87CB34F9E5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6102" y="4253032"/>
            <a:ext cx="450109" cy="450109"/>
          </a:xfrm>
          <a:prstGeom prst="rect">
            <a:avLst/>
          </a:prstGeom>
          <a:noFill/>
          <a:extLst>
            <a:ext uri="{909E8E84-426E-40DD-AFC4-6F175D3DCCD1}">
              <a14:hiddenFill xmlns:a14="http://schemas.microsoft.com/office/drawing/2010/main">
                <a:solidFill>
                  <a:srgbClr val="FFFFFF"/>
                </a:solidFill>
              </a14:hiddenFill>
            </a:ext>
          </a:extLst>
        </p:spPr>
      </p:pic>
      <p:cxnSp>
        <p:nvCxnSpPr>
          <p:cNvPr id="43" name="Straight Arrow Connector 42">
            <a:extLst>
              <a:ext uri="{FF2B5EF4-FFF2-40B4-BE49-F238E27FC236}">
                <a16:creationId xmlns:a16="http://schemas.microsoft.com/office/drawing/2014/main" id="{7CADCC09-16F5-2A0C-97F8-94D9F4F72FFE}"/>
              </a:ext>
            </a:extLst>
          </p:cNvPr>
          <p:cNvCxnSpPr>
            <a:cxnSpLocks/>
            <a:stCxn id="25" idx="2"/>
          </p:cNvCxnSpPr>
          <p:nvPr/>
        </p:nvCxnSpPr>
        <p:spPr>
          <a:xfrm>
            <a:off x="6212481" y="2401925"/>
            <a:ext cx="22426" cy="1295433"/>
          </a:xfrm>
          <a:prstGeom prst="straightConnector1">
            <a:avLst/>
          </a:prstGeom>
          <a:ln w="25400">
            <a:prstDash val="sysDash"/>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 calcmode="lin" valueType="num">
                                      <p:cBhvr additive="base">
                                        <p:cTn id="7" dur="500" fill="hold"/>
                                        <p:tgtEl>
                                          <p:spTgt spid="102"/>
                                        </p:tgtEl>
                                        <p:attrNameLst>
                                          <p:attrName>ppt_x</p:attrName>
                                        </p:attrNameLst>
                                      </p:cBhvr>
                                      <p:tavLst>
                                        <p:tav tm="0">
                                          <p:val>
                                            <p:strVal val="0-#ppt_w/2"/>
                                          </p:val>
                                        </p:tav>
                                        <p:tav tm="100000">
                                          <p:val>
                                            <p:strVal val="#ppt_x"/>
                                          </p:val>
                                        </p:tav>
                                      </p:tavLst>
                                    </p:anim>
                                    <p:anim calcmode="lin" valueType="num">
                                      <p:cBhvr additive="base">
                                        <p:cTn id="8" dur="500" fill="hold"/>
                                        <p:tgtEl>
                                          <p:spTgt spid="1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hidden"/>
                                      </p:to>
                                    </p:set>
                                  </p:childTnLst>
                                </p:cTn>
                              </p:par>
                              <p:par>
                                <p:cTn id="13" presetID="3" presetClass="entr" presetSubtype="1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linds(horizontal)">
                                      <p:cBhvr>
                                        <p:cTn id="15" dur="500"/>
                                        <p:tgtEl>
                                          <p:spTgt spid="2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par>
                                <p:cTn id="19" presetID="10"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1000"/>
                                        <p:tgtEl>
                                          <p:spTgt spid="37"/>
                                        </p:tgtEl>
                                      </p:cBhvr>
                                    </p:animEffect>
                                  </p:childTnLst>
                                </p:cTn>
                              </p:par>
                              <p:par>
                                <p:cTn id="22" presetID="10" presetClass="entr" presetSubtype="0" fill="hold"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1000"/>
                                        <p:tgtEl>
                                          <p:spTgt spid="38"/>
                                        </p:tgtEl>
                                      </p:cBhvr>
                                    </p:animEffect>
                                  </p:childTnLst>
                                </p:cTn>
                              </p:par>
                              <p:par>
                                <p:cTn id="25" presetID="10"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1000"/>
                                        <p:tgtEl>
                                          <p:spTgt spid="39"/>
                                        </p:tgtEl>
                                      </p:cBhvr>
                                    </p:animEffect>
                                  </p:childTnLst>
                                </p:cTn>
                              </p:par>
                              <p:par>
                                <p:cTn id="28" presetID="10" presetClass="entr" presetSubtype="0" fill="hold"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1000"/>
                                        <p:tgtEl>
                                          <p:spTgt spid="40"/>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193"/>
                                        </p:tgtEl>
                                        <p:attrNameLst>
                                          <p:attrName>style.visibility</p:attrName>
                                        </p:attrNameLst>
                                      </p:cBhvr>
                                      <p:to>
                                        <p:strVal val="visible"/>
                                      </p:to>
                                    </p:set>
                                    <p:anim calcmode="lin" valueType="num">
                                      <p:cBhvr additive="base">
                                        <p:cTn id="35" dur="500" fill="hold"/>
                                        <p:tgtEl>
                                          <p:spTgt spid="193"/>
                                        </p:tgtEl>
                                        <p:attrNameLst>
                                          <p:attrName>ppt_x</p:attrName>
                                        </p:attrNameLst>
                                      </p:cBhvr>
                                      <p:tavLst>
                                        <p:tav tm="0">
                                          <p:val>
                                            <p:strVal val="#ppt_x"/>
                                          </p:val>
                                        </p:tav>
                                        <p:tav tm="100000">
                                          <p:val>
                                            <p:strVal val="#ppt_x"/>
                                          </p:val>
                                        </p:tav>
                                      </p:tavLst>
                                    </p:anim>
                                    <p:anim calcmode="lin" valueType="num">
                                      <p:cBhvr additive="base">
                                        <p:cTn id="36" dur="500" fill="hold"/>
                                        <p:tgtEl>
                                          <p:spTgt spid="193"/>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83"/>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190"/>
                                        </p:tgtEl>
                                        <p:attrNameLst>
                                          <p:attrName>style.visibility</p:attrName>
                                        </p:attrNameLst>
                                      </p:cBhvr>
                                      <p:to>
                                        <p:strVal val="visible"/>
                                      </p:to>
                                    </p:set>
                                  </p:childTnLst>
                                </p:cTn>
                              </p:par>
                              <p:par>
                                <p:cTn id="43" presetID="0" presetClass="path" presetSubtype="0" accel="50000" decel="50000" fill="hold" grpId="0" nodeType="withEffect">
                                  <p:stCondLst>
                                    <p:cond delay="0"/>
                                  </p:stCondLst>
                                  <p:childTnLst>
                                    <p:animMotion origin="layout" path="M 2.5E-6 -4.81481E-6 L 0.22534 0.00062 " pathEditMode="relative" rAng="0" ptsTypes="AA">
                                      <p:cBhvr>
                                        <p:cTn id="44" dur="2000" fill="hold"/>
                                        <p:tgtEl>
                                          <p:spTgt spid="190"/>
                                        </p:tgtEl>
                                        <p:attrNameLst>
                                          <p:attrName>ppt_x</p:attrName>
                                          <p:attrName>ppt_y</p:attrName>
                                        </p:attrNameLst>
                                      </p:cBhvr>
                                      <p:rCtr x="11267" y="31"/>
                                    </p:animMotion>
                                  </p:childTnLst>
                                  <p:subTnLst>
                                    <p:set>
                                      <p:cBhvr override="childStyle">
                                        <p:cTn dur="1" fill="hold" display="0" masterRel="sameClick" afterEffect="1">
                                          <p:stCondLst>
                                            <p:cond evt="end" delay="0">
                                              <p:tn val="43"/>
                                            </p:cond>
                                          </p:stCondLst>
                                        </p:cTn>
                                        <p:tgtEl>
                                          <p:spTgt spid="190"/>
                                        </p:tgtEl>
                                        <p:attrNameLst>
                                          <p:attrName>style.visibility</p:attrName>
                                        </p:attrNameLst>
                                      </p:cBhvr>
                                      <p:to>
                                        <p:strVal val="hidden"/>
                                      </p:to>
                                    </p:set>
                                  </p:subTnLst>
                                </p:cTn>
                              </p:par>
                              <p:par>
                                <p:cTn id="45" presetID="0" presetClass="path" presetSubtype="0" accel="50000" decel="50000" fill="hold" grpId="0" nodeType="withEffect">
                                  <p:stCondLst>
                                    <p:cond delay="0"/>
                                  </p:stCondLst>
                                  <p:childTnLst>
                                    <p:animMotion origin="layout" path="M 2.77778E-6 -4.81481E-6 L 0.22534 0.00062 " pathEditMode="relative" rAng="0" ptsTypes="AA">
                                      <p:cBhvr>
                                        <p:cTn id="46" dur="2000" fill="hold"/>
                                        <p:tgtEl>
                                          <p:spTgt spid="83"/>
                                        </p:tgtEl>
                                        <p:attrNameLst>
                                          <p:attrName>ppt_x</p:attrName>
                                          <p:attrName>ppt_y</p:attrName>
                                        </p:attrNameLst>
                                      </p:cBhvr>
                                      <p:rCtr x="11267" y="31"/>
                                    </p:animMotion>
                                  </p:childTnLst>
                                  <p:subTnLst>
                                    <p:set>
                                      <p:cBhvr override="childStyle">
                                        <p:cTn dur="1" fill="hold" display="0" masterRel="sameClick" afterEffect="1">
                                          <p:stCondLst>
                                            <p:cond evt="end" delay="0">
                                              <p:tn val="45"/>
                                            </p:cond>
                                          </p:stCondLst>
                                        </p:cTn>
                                        <p:tgtEl>
                                          <p:spTgt spid="83"/>
                                        </p:tgtEl>
                                        <p:attrNameLst>
                                          <p:attrName>style.visibility</p:attrName>
                                        </p:attrNameLst>
                                      </p:cBhvr>
                                      <p:to>
                                        <p:strVal val="hidden"/>
                                      </p:to>
                                    </p:set>
                                  </p:subTnLst>
                                </p:cTn>
                              </p:par>
                              <p:par>
                                <p:cTn id="47" presetID="1" presetClass="entr" presetSubtype="0" fill="hold" grpId="0" nodeType="withEffect">
                                  <p:stCondLst>
                                    <p:cond delay="2000"/>
                                  </p:stCondLst>
                                  <p:childTnLst>
                                    <p:set>
                                      <p:cBhvr>
                                        <p:cTn id="48" dur="1" fill="hold">
                                          <p:stCondLst>
                                            <p:cond delay="0"/>
                                          </p:stCondLst>
                                        </p:cTn>
                                        <p:tgtEl>
                                          <p:spTgt spid="200"/>
                                        </p:tgtEl>
                                        <p:attrNameLst>
                                          <p:attrName>style.visibility</p:attrName>
                                        </p:attrNameLst>
                                      </p:cBhvr>
                                      <p:to>
                                        <p:strVal val="visible"/>
                                      </p:to>
                                    </p:set>
                                  </p:childTnLst>
                                </p:cTn>
                              </p:par>
                              <p:par>
                                <p:cTn id="49" presetID="1" presetClass="entr" presetSubtype="0" fill="hold" grpId="0" nodeType="withEffect">
                                  <p:stCondLst>
                                    <p:cond delay="2000"/>
                                  </p:stCondLst>
                                  <p:childTnLst>
                                    <p:set>
                                      <p:cBhvr>
                                        <p:cTn id="50" dur="1" fill="hold">
                                          <p:stCondLst>
                                            <p:cond delay="0"/>
                                          </p:stCondLst>
                                        </p:cTn>
                                        <p:tgtEl>
                                          <p:spTgt spid="19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95"/>
                                        </p:tgtEl>
                                        <p:attrNameLst>
                                          <p:attrName>style.visibility</p:attrName>
                                        </p:attrNameLst>
                                      </p:cBhvr>
                                      <p:to>
                                        <p:strVal val="visible"/>
                                      </p:to>
                                    </p:set>
                                  </p:childTnLst>
                                </p:cTn>
                              </p:par>
                              <p:par>
                                <p:cTn id="55" presetID="8" presetClass="emph" presetSubtype="0" fill="hold" nodeType="withEffect">
                                  <p:stCondLst>
                                    <p:cond delay="0"/>
                                  </p:stCondLst>
                                  <p:childTnLst>
                                    <p:animRot by="21600000">
                                      <p:cBhvr>
                                        <p:cTn id="56" dur="2000" fill="hold"/>
                                        <p:tgtEl>
                                          <p:spTgt spid="195"/>
                                        </p:tgtEl>
                                        <p:attrNameLst>
                                          <p:attrName>r</p:attrName>
                                        </p:attrNameLst>
                                      </p:cBhvr>
                                    </p:animRot>
                                  </p:childTnLst>
                                </p:cTn>
                              </p:par>
                              <p:par>
                                <p:cTn id="57" presetID="0" presetClass="path" presetSubtype="0" accel="50000" decel="50000" fill="hold" grpId="1" nodeType="withEffect">
                                  <p:stCondLst>
                                    <p:cond delay="0"/>
                                  </p:stCondLst>
                                  <p:childTnLst>
                                    <p:animMotion origin="layout" path="M 1.66667E-6 -2.96296E-6 L 0.00139 0.40216 " pathEditMode="relative" rAng="0" ptsTypes="AA">
                                      <p:cBhvr>
                                        <p:cTn id="58" dur="2000" fill="hold"/>
                                        <p:tgtEl>
                                          <p:spTgt spid="200"/>
                                        </p:tgtEl>
                                        <p:attrNameLst>
                                          <p:attrName>ppt_x</p:attrName>
                                          <p:attrName>ppt_y</p:attrName>
                                        </p:attrNameLst>
                                      </p:cBhvr>
                                      <p:rCtr x="69" y="20093"/>
                                    </p:animMotion>
                                  </p:childTnLst>
                                </p:cTn>
                              </p:par>
                              <p:par>
                                <p:cTn id="59" presetID="0" presetClass="path" presetSubtype="0" accel="50000" decel="50000" fill="hold" grpId="1" nodeType="withEffect">
                                  <p:stCondLst>
                                    <p:cond delay="0"/>
                                  </p:stCondLst>
                                  <p:childTnLst>
                                    <p:animMotion origin="layout" path="M -4.44444E-6 -2.96296E-6 L -0.00017 0.40216 " pathEditMode="relative" rAng="0" ptsTypes="AA">
                                      <p:cBhvr>
                                        <p:cTn id="60" dur="2000" fill="hold"/>
                                        <p:tgtEl>
                                          <p:spTgt spid="199"/>
                                        </p:tgtEl>
                                        <p:attrNameLst>
                                          <p:attrName>ppt_x</p:attrName>
                                          <p:attrName>ppt_y</p:attrName>
                                        </p:attrNameLst>
                                      </p:cBhvr>
                                      <p:rCtr x="-17" y="20093"/>
                                    </p:animMotion>
                                  </p:childTnLst>
                                </p:cTn>
                              </p:par>
                            </p:childTnLst>
                          </p:cTn>
                        </p:par>
                      </p:childTnLst>
                    </p:cTn>
                  </p:par>
                  <p:par>
                    <p:cTn id="61" fill="hold">
                      <p:stCondLst>
                        <p:cond delay="indefinite"/>
                      </p:stCondLst>
                      <p:childTnLst>
                        <p:par>
                          <p:cTn id="62" fill="hold">
                            <p:stCondLst>
                              <p:cond delay="0"/>
                            </p:stCondLst>
                            <p:childTnLst>
                              <p:par>
                                <p:cTn id="63" presetID="2" presetClass="entr" presetSubtype="1" fill="hold" nodeType="clickEffect">
                                  <p:stCondLst>
                                    <p:cond delay="0"/>
                                  </p:stCondLst>
                                  <p:childTnLst>
                                    <p:set>
                                      <p:cBhvr>
                                        <p:cTn id="64" dur="1" fill="hold">
                                          <p:stCondLst>
                                            <p:cond delay="0"/>
                                          </p:stCondLst>
                                        </p:cTn>
                                        <p:tgtEl>
                                          <p:spTgt spid="198"/>
                                        </p:tgtEl>
                                        <p:attrNameLst>
                                          <p:attrName>style.visibility</p:attrName>
                                        </p:attrNameLst>
                                      </p:cBhvr>
                                      <p:to>
                                        <p:strVal val="visible"/>
                                      </p:to>
                                    </p:set>
                                    <p:anim calcmode="lin" valueType="num">
                                      <p:cBhvr additive="base">
                                        <p:cTn id="65" dur="500" fill="hold"/>
                                        <p:tgtEl>
                                          <p:spTgt spid="198"/>
                                        </p:tgtEl>
                                        <p:attrNameLst>
                                          <p:attrName>ppt_x</p:attrName>
                                        </p:attrNameLst>
                                      </p:cBhvr>
                                      <p:tavLst>
                                        <p:tav tm="0">
                                          <p:val>
                                            <p:strVal val="#ppt_x"/>
                                          </p:val>
                                        </p:tav>
                                        <p:tav tm="100000">
                                          <p:val>
                                            <p:strVal val="#ppt_x"/>
                                          </p:val>
                                        </p:tav>
                                      </p:tavLst>
                                    </p:anim>
                                    <p:anim calcmode="lin" valueType="num">
                                      <p:cBhvr additive="base">
                                        <p:cTn id="66" dur="500" fill="hold"/>
                                        <p:tgtEl>
                                          <p:spTgt spid="198"/>
                                        </p:tgtEl>
                                        <p:attrNameLst>
                                          <p:attrName>ppt_y</p:attrName>
                                        </p:attrNameLst>
                                      </p:cBhvr>
                                      <p:tavLst>
                                        <p:tav tm="0">
                                          <p:val>
                                            <p:strVal val="0-#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91"/>
                                        </p:tgtEl>
                                        <p:attrNameLst>
                                          <p:attrName>style.visibility</p:attrName>
                                        </p:attrNameLst>
                                      </p:cBhvr>
                                      <p:to>
                                        <p:strVal val="visible"/>
                                      </p:to>
                                    </p:set>
                                  </p:childTnLst>
                                </p:cTn>
                              </p:par>
                              <p:par>
                                <p:cTn id="71" presetID="0" presetClass="path" presetSubtype="0" accel="50000" decel="50000" fill="hold" grpId="1" nodeType="withEffect">
                                  <p:stCondLst>
                                    <p:cond delay="0"/>
                                  </p:stCondLst>
                                  <p:childTnLst>
                                    <p:animMotion origin="layout" path="M -1.38889E-6 2.46914E-6 L 0.22552 0.00185 " pathEditMode="relative" rAng="0" ptsTypes="AA">
                                      <p:cBhvr>
                                        <p:cTn id="72" dur="2000" fill="hold"/>
                                        <p:tgtEl>
                                          <p:spTgt spid="191"/>
                                        </p:tgtEl>
                                        <p:attrNameLst>
                                          <p:attrName>ppt_x</p:attrName>
                                          <p:attrName>ppt_y</p:attrName>
                                        </p:attrNameLst>
                                      </p:cBhvr>
                                      <p:rCtr x="11267" y="93"/>
                                    </p:animMotion>
                                  </p:childTnLst>
                                  <p:subTnLst>
                                    <p:set>
                                      <p:cBhvr override="childStyle">
                                        <p:cTn dur="1" fill="hold" display="0" masterRel="sameClick" afterEffect="1">
                                          <p:stCondLst>
                                            <p:cond evt="end" delay="0">
                                              <p:tn val="71"/>
                                            </p:cond>
                                          </p:stCondLst>
                                        </p:cTn>
                                        <p:tgtEl>
                                          <p:spTgt spid="191"/>
                                        </p:tgtEl>
                                        <p:attrNameLst>
                                          <p:attrName>style.visibility</p:attrName>
                                        </p:attrNameLst>
                                      </p:cBhvr>
                                      <p:to>
                                        <p:strVal val="hidden"/>
                                      </p:to>
                                    </p:set>
                                  </p:subTnLst>
                                </p:cTn>
                              </p:par>
                              <p:par>
                                <p:cTn id="73" presetID="1" presetClass="entr" presetSubtype="0" fill="hold" grpId="0" nodeType="withEffect">
                                  <p:stCondLst>
                                    <p:cond delay="2000"/>
                                  </p:stCondLst>
                                  <p:childTnLst>
                                    <p:set>
                                      <p:cBhvr>
                                        <p:cTn id="74" dur="1" fill="hold">
                                          <p:stCondLst>
                                            <p:cond delay="0"/>
                                          </p:stCondLst>
                                        </p:cTn>
                                        <p:tgtEl>
                                          <p:spTgt spid="3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0" presetClass="path" presetSubtype="0" accel="50000" decel="50000" fill="hold" grpId="1" nodeType="clickEffect">
                                  <p:stCondLst>
                                    <p:cond delay="0"/>
                                  </p:stCondLst>
                                  <p:childTnLst>
                                    <p:animMotion origin="layout" path="M -2.22222E-6 1.11111E-6 L 0.00278 0.40339 " pathEditMode="relative" rAng="0" ptsTypes="AA">
                                      <p:cBhvr>
                                        <p:cTn id="78" dur="2000" fill="hold"/>
                                        <p:tgtEl>
                                          <p:spTgt spid="33"/>
                                        </p:tgtEl>
                                        <p:attrNameLst>
                                          <p:attrName>ppt_x</p:attrName>
                                          <p:attrName>ppt_y</p:attrName>
                                        </p:attrNameLst>
                                      </p:cBhvr>
                                      <p:rCtr x="139" y="20154"/>
                                    </p:animMotion>
                                  </p:childTnLst>
                                </p:cTn>
                              </p:par>
                              <p:par>
                                <p:cTn id="79" presetID="1" presetClass="entr" presetSubtype="0" fill="hold" nodeType="withEffect">
                                  <p:stCondLst>
                                    <p:cond delay="0"/>
                                  </p:stCondLst>
                                  <p:childTnLst>
                                    <p:set>
                                      <p:cBhvr>
                                        <p:cTn id="80" dur="1" fill="hold">
                                          <p:stCondLst>
                                            <p:cond delay="0"/>
                                          </p:stCondLst>
                                        </p:cTn>
                                        <p:tgtEl>
                                          <p:spTgt spid="41"/>
                                        </p:tgtEl>
                                        <p:attrNameLst>
                                          <p:attrName>style.visibility</p:attrName>
                                        </p:attrNameLst>
                                      </p:cBhvr>
                                      <p:to>
                                        <p:strVal val="visible"/>
                                      </p:to>
                                    </p:set>
                                  </p:childTnLst>
                                </p:cTn>
                              </p:par>
                              <p:par>
                                <p:cTn id="81" presetID="8" presetClass="emph" presetSubtype="0" fill="hold" nodeType="withEffect">
                                  <p:stCondLst>
                                    <p:cond delay="0"/>
                                  </p:stCondLst>
                                  <p:childTnLst>
                                    <p:animRot by="21600000">
                                      <p:cBhvr>
                                        <p:cTn id="82" dur="2000" fill="hold"/>
                                        <p:tgtEl>
                                          <p:spTgt spid="4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83" grpId="0" animBg="1"/>
      <p:bldP spid="83" grpId="1" animBg="1"/>
      <p:bldP spid="190" grpId="0" animBg="1"/>
      <p:bldP spid="190" grpId="1" animBg="1"/>
      <p:bldP spid="191" grpId="0" animBg="1"/>
      <p:bldP spid="191" grpId="1" animBg="1"/>
      <p:bldP spid="199" grpId="0" animBg="1"/>
      <p:bldP spid="199" grpId="1" animBg="1"/>
      <p:bldP spid="200" grpId="0" animBg="1"/>
      <p:bldP spid="200" grpId="1" animBg="1"/>
      <p:bldP spid="33" grpId="0" animBg="1"/>
      <p:bldP spid="3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220" name="Google Shape;220;p21"/>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40" name="标题 1">
            <a:extLst>
              <a:ext uri="{FF2B5EF4-FFF2-40B4-BE49-F238E27FC236}">
                <a16:creationId xmlns:a16="http://schemas.microsoft.com/office/drawing/2014/main" id="{88AEE070-ACC3-9349-8485-A00321D1FF09}"/>
              </a:ext>
            </a:extLst>
          </p:cNvPr>
          <p:cNvSpPr txBox="1">
            <a:spLocks/>
          </p:cNvSpPr>
          <p:nvPr/>
        </p:nvSpPr>
        <p:spPr>
          <a:xfrm>
            <a:off x="20782" y="99988"/>
            <a:ext cx="6198786" cy="1064937"/>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Proxy Buffer Directed Region</a:t>
            </a:r>
          </a:p>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Formation</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58" name="Rectangle 57">
            <a:extLst>
              <a:ext uri="{FF2B5EF4-FFF2-40B4-BE49-F238E27FC236}">
                <a16:creationId xmlns:a16="http://schemas.microsoft.com/office/drawing/2014/main" id="{40F85D5D-9AE1-152B-6393-270C0E444185}"/>
              </a:ext>
            </a:extLst>
          </p:cNvPr>
          <p:cNvSpPr/>
          <p:nvPr/>
        </p:nvSpPr>
        <p:spPr>
          <a:xfrm>
            <a:off x="5773138" y="1640970"/>
            <a:ext cx="2160240" cy="1461498"/>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59" name="Rectangle 58">
            <a:extLst>
              <a:ext uri="{FF2B5EF4-FFF2-40B4-BE49-F238E27FC236}">
                <a16:creationId xmlns:a16="http://schemas.microsoft.com/office/drawing/2014/main" id="{F8F597A9-E5A0-EDC5-5B71-1DE9B76F7154}"/>
              </a:ext>
            </a:extLst>
          </p:cNvPr>
          <p:cNvSpPr/>
          <p:nvPr/>
        </p:nvSpPr>
        <p:spPr>
          <a:xfrm>
            <a:off x="5773138" y="3294981"/>
            <a:ext cx="2160240" cy="966745"/>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p:txBody>
      </p:sp>
      <p:sp>
        <p:nvSpPr>
          <p:cNvPr id="60" name="Rectangle 59">
            <a:extLst>
              <a:ext uri="{FF2B5EF4-FFF2-40B4-BE49-F238E27FC236}">
                <a16:creationId xmlns:a16="http://schemas.microsoft.com/office/drawing/2014/main" id="{9DE1030A-8373-49F6-D251-79716F2C1DAD}"/>
              </a:ext>
            </a:extLst>
          </p:cNvPr>
          <p:cNvSpPr/>
          <p:nvPr/>
        </p:nvSpPr>
        <p:spPr>
          <a:xfrm>
            <a:off x="1130869" y="1640970"/>
            <a:ext cx="2160240" cy="2620756"/>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cxnSp>
        <p:nvCxnSpPr>
          <p:cNvPr id="61" name="Straight Connector 60">
            <a:extLst>
              <a:ext uri="{FF2B5EF4-FFF2-40B4-BE49-F238E27FC236}">
                <a16:creationId xmlns:a16="http://schemas.microsoft.com/office/drawing/2014/main" id="{9E29D884-4158-7709-7587-5631FD21E6A8}"/>
              </a:ext>
            </a:extLst>
          </p:cNvPr>
          <p:cNvCxnSpPr>
            <a:cxnSpLocks/>
          </p:cNvCxnSpPr>
          <p:nvPr/>
        </p:nvCxnSpPr>
        <p:spPr>
          <a:xfrm>
            <a:off x="5654910" y="3179353"/>
            <a:ext cx="2319108"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Right Arrow 4">
            <a:extLst>
              <a:ext uri="{FF2B5EF4-FFF2-40B4-BE49-F238E27FC236}">
                <a16:creationId xmlns:a16="http://schemas.microsoft.com/office/drawing/2014/main" id="{22A053E4-813D-A7E2-773C-5E8BC1B12FF3}"/>
              </a:ext>
            </a:extLst>
          </p:cNvPr>
          <p:cNvSpPr/>
          <p:nvPr/>
        </p:nvSpPr>
        <p:spPr>
          <a:xfrm>
            <a:off x="3490419" y="2633133"/>
            <a:ext cx="2068552" cy="3556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8E9059F1-727D-15E6-AE19-2EA8546A9DF5}"/>
              </a:ext>
            </a:extLst>
          </p:cNvPr>
          <p:cNvSpPr>
            <a:spLocks noGrp="1"/>
          </p:cNvSpPr>
          <p:nvPr>
            <p:ph type="ftr" sz="quarter" idx="3"/>
          </p:nvPr>
        </p:nvSpPr>
        <p:spPr/>
        <p:txBody>
          <a:bodyPr/>
          <a:lstStyle/>
          <a:p>
            <a:r>
              <a:rPr lang="en-US"/>
              <a:t>NVMW 2023</a:t>
            </a:r>
            <a:endParaRPr lang="en-US" dirty="0"/>
          </a:p>
        </p:txBody>
      </p:sp>
      <p:sp>
        <p:nvSpPr>
          <p:cNvPr id="3" name="Slide Number Placeholder 2">
            <a:extLst>
              <a:ext uri="{FF2B5EF4-FFF2-40B4-BE49-F238E27FC236}">
                <a16:creationId xmlns:a16="http://schemas.microsoft.com/office/drawing/2014/main" id="{4F47CAD4-2FC8-FE19-7990-3EFEE2FFA4C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sp>
        <p:nvSpPr>
          <p:cNvPr id="4" name="TextBox 3">
            <a:extLst>
              <a:ext uri="{FF2B5EF4-FFF2-40B4-BE49-F238E27FC236}">
                <a16:creationId xmlns:a16="http://schemas.microsoft.com/office/drawing/2014/main" id="{E3336B46-38B3-5BBE-F503-C5594281C2DE}"/>
              </a:ext>
            </a:extLst>
          </p:cNvPr>
          <p:cNvSpPr txBox="1"/>
          <p:nvPr/>
        </p:nvSpPr>
        <p:spPr>
          <a:xfrm>
            <a:off x="3451340" y="2241655"/>
            <a:ext cx="2241319" cy="461665"/>
          </a:xfrm>
          <a:prstGeom prst="rect">
            <a:avLst/>
          </a:prstGeom>
          <a:noFill/>
        </p:spPr>
        <p:txBody>
          <a:bodyPr wrap="none" rtlCol="0">
            <a:spAutoFit/>
          </a:bodyPr>
          <a:lstStyle/>
          <a:p>
            <a:r>
              <a:rPr lang="en-US" sz="2400" dirty="0">
                <a:latin typeface="Tahoma" panose="020B0604030504040204" pitchFamily="34" charset="0"/>
                <a:ea typeface="Tahoma" panose="020B0604030504040204" pitchFamily="34" charset="0"/>
                <a:cs typeface="Tahoma" panose="020B0604030504040204" pitchFamily="34" charset="0"/>
              </a:rPr>
              <a:t>Capri Compiler</a:t>
            </a:r>
          </a:p>
        </p:txBody>
      </p:sp>
      <p:sp>
        <p:nvSpPr>
          <p:cNvPr id="14" name="Google Shape;268;p22">
            <a:extLst>
              <a:ext uri="{FF2B5EF4-FFF2-40B4-BE49-F238E27FC236}">
                <a16:creationId xmlns:a16="http://schemas.microsoft.com/office/drawing/2014/main" id="{53D78F77-640B-AFFD-1AEC-AEB709C1B053}"/>
              </a:ext>
            </a:extLst>
          </p:cNvPr>
          <p:cNvSpPr txBox="1"/>
          <p:nvPr/>
        </p:nvSpPr>
        <p:spPr>
          <a:xfrm rot="5400000">
            <a:off x="7744248" y="2132319"/>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15" name="Google Shape;269;p22">
            <a:extLst>
              <a:ext uri="{FF2B5EF4-FFF2-40B4-BE49-F238E27FC236}">
                <a16:creationId xmlns:a16="http://schemas.microsoft.com/office/drawing/2014/main" id="{EE3509DF-FC08-5852-D730-3DFE2D5EA7FE}"/>
              </a:ext>
            </a:extLst>
          </p:cNvPr>
          <p:cNvSpPr txBox="1"/>
          <p:nvPr/>
        </p:nvSpPr>
        <p:spPr>
          <a:xfrm rot="5400000">
            <a:off x="7744248" y="3581192"/>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16" name="Google Shape;270;p22">
            <a:extLst>
              <a:ext uri="{FF2B5EF4-FFF2-40B4-BE49-F238E27FC236}">
                <a16:creationId xmlns:a16="http://schemas.microsoft.com/office/drawing/2014/main" id="{FDAF8674-2F82-1AF3-F0BC-CC50243A2C06}"/>
              </a:ext>
            </a:extLst>
          </p:cNvPr>
          <p:cNvSpPr/>
          <p:nvPr/>
        </p:nvSpPr>
        <p:spPr>
          <a:xfrm>
            <a:off x="7965780" y="3309674"/>
            <a:ext cx="274800" cy="937358"/>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17" name="Google Shape;271;p22">
            <a:extLst>
              <a:ext uri="{FF2B5EF4-FFF2-40B4-BE49-F238E27FC236}">
                <a16:creationId xmlns:a16="http://schemas.microsoft.com/office/drawing/2014/main" id="{926245C0-13BD-B348-9402-88183AEC9D2A}"/>
              </a:ext>
            </a:extLst>
          </p:cNvPr>
          <p:cNvSpPr/>
          <p:nvPr/>
        </p:nvSpPr>
        <p:spPr>
          <a:xfrm>
            <a:off x="7962952" y="1640970"/>
            <a:ext cx="274800" cy="1448873"/>
          </a:xfrm>
          <a:prstGeom prst="rightBrace">
            <a:avLst>
              <a:gd name="adj1" fmla="val 50000"/>
              <a:gd name="adj2" fmla="val 47157"/>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linds(horizontal)">
                                      <p:cBhvr>
                                        <p:cTn id="7" dur="500"/>
                                        <p:tgtEl>
                                          <p:spTgt spid="60"/>
                                        </p:tgtEl>
                                      </p:cBhvr>
                                    </p:animEffect>
                                  </p:childTnLst>
                                </p:cTn>
                              </p:par>
                              <p:par>
                                <p:cTn id="8" presetID="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0-#ppt_w/2"/>
                                          </p:val>
                                        </p:tav>
                                        <p:tav tm="100000">
                                          <p:val>
                                            <p:strVal val="#ppt_x"/>
                                          </p:val>
                                        </p:tav>
                                      </p:tavLst>
                                    </p:anim>
                                    <p:anim calcmode="lin" valueType="num">
                                      <p:cBhvr additive="base">
                                        <p:cTn id="11" dur="500" fill="hold"/>
                                        <p:tgtEl>
                                          <p:spTgt spid="5"/>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0-#ppt_w/2"/>
                                          </p:val>
                                        </p:tav>
                                        <p:tav tm="100000">
                                          <p:val>
                                            <p:strVal val="#ppt_x"/>
                                          </p:val>
                                        </p:tav>
                                      </p:tavLst>
                                    </p:anim>
                                    <p:anim calcmode="lin" valueType="num">
                                      <p:cBhvr additive="base">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blinds(horizontal)">
                                      <p:cBhvr>
                                        <p:cTn id="20" dur="500"/>
                                        <p:tgtEl>
                                          <p:spTgt spid="58"/>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blinds(horizontal)">
                                      <p:cBhvr>
                                        <p:cTn id="23" dur="500"/>
                                        <p:tgtEl>
                                          <p:spTgt spid="59"/>
                                        </p:tgtEl>
                                      </p:cBhvr>
                                    </p:animEffect>
                                  </p:childTnLst>
                                </p:cTn>
                              </p:par>
                              <p:par>
                                <p:cTn id="24" presetID="3" presetClass="entr" presetSubtype="10" fill="hold" nodeType="with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blinds(horizontal)">
                                      <p:cBhvr>
                                        <p:cTn id="26" dur="500"/>
                                        <p:tgtEl>
                                          <p:spTgt spid="61"/>
                                        </p:tgtEl>
                                      </p:cBhvr>
                                    </p:animEffect>
                                  </p:childTnLst>
                                </p:cTn>
                              </p:par>
                              <p:par>
                                <p:cTn id="27" presetID="10"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childTnLst>
                                </p:cTn>
                              </p:par>
                              <p:par>
                                <p:cTn id="30" presetID="10"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childTnLst>
                                </p:cTn>
                              </p:par>
                              <p:par>
                                <p:cTn id="33" presetID="10"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childTnLst>
                                </p:cTn>
                              </p:par>
                              <p:par>
                                <p:cTn id="36" presetID="10" presetClass="entr" presetSubtype="0" fill="hold"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220" name="Google Shape;220;p21"/>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40" name="标题 1">
            <a:extLst>
              <a:ext uri="{FF2B5EF4-FFF2-40B4-BE49-F238E27FC236}">
                <a16:creationId xmlns:a16="http://schemas.microsoft.com/office/drawing/2014/main" id="{88AEE070-ACC3-9349-8485-A00321D1FF09}"/>
              </a:ext>
            </a:extLst>
          </p:cNvPr>
          <p:cNvSpPr txBox="1">
            <a:spLocks/>
          </p:cNvSpPr>
          <p:nvPr/>
        </p:nvSpPr>
        <p:spPr>
          <a:xfrm>
            <a:off x="20781" y="99988"/>
            <a:ext cx="7871540" cy="606030"/>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mj-ea"/>
                <a:cs typeface="Tahoma" panose="020B0604030504040204" pitchFamily="34" charset="0"/>
              </a:rPr>
              <a:t>Register Persistence by Checkpointing</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50" name="Rectangle 49">
            <a:extLst>
              <a:ext uri="{FF2B5EF4-FFF2-40B4-BE49-F238E27FC236}">
                <a16:creationId xmlns:a16="http://schemas.microsoft.com/office/drawing/2014/main" id="{D629B2CA-3799-1A3E-2E1A-5F3171E22DC0}"/>
              </a:ext>
            </a:extLst>
          </p:cNvPr>
          <p:cNvSpPr/>
          <p:nvPr/>
        </p:nvSpPr>
        <p:spPr>
          <a:xfrm>
            <a:off x="837675" y="1187865"/>
            <a:ext cx="2160240" cy="1912779"/>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r3 = …</a:t>
            </a:r>
          </a:p>
          <a:p>
            <a:pPr algn="ctr"/>
            <a:endParaRPr lang="en-US" sz="2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1" name="Rectangle 50">
            <a:extLst>
              <a:ext uri="{FF2B5EF4-FFF2-40B4-BE49-F238E27FC236}">
                <a16:creationId xmlns:a16="http://schemas.microsoft.com/office/drawing/2014/main" id="{9BB88302-C482-76B7-71D4-4FB7D82A9377}"/>
              </a:ext>
            </a:extLst>
          </p:cNvPr>
          <p:cNvSpPr/>
          <p:nvPr/>
        </p:nvSpPr>
        <p:spPr>
          <a:xfrm>
            <a:off x="837675" y="3293157"/>
            <a:ext cx="2160240" cy="966745"/>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p:txBody>
      </p:sp>
      <p:cxnSp>
        <p:nvCxnSpPr>
          <p:cNvPr id="52" name="Straight Connector 51">
            <a:extLst>
              <a:ext uri="{FF2B5EF4-FFF2-40B4-BE49-F238E27FC236}">
                <a16:creationId xmlns:a16="http://schemas.microsoft.com/office/drawing/2014/main" id="{0C7E4725-D560-3C28-CD9C-6036F3C8D8A7}"/>
              </a:ext>
            </a:extLst>
          </p:cNvPr>
          <p:cNvCxnSpPr>
            <a:cxnSpLocks/>
          </p:cNvCxnSpPr>
          <p:nvPr/>
        </p:nvCxnSpPr>
        <p:spPr>
          <a:xfrm>
            <a:off x="719447" y="3177529"/>
            <a:ext cx="2319108"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Rounded Rectangle 55">
            <a:extLst>
              <a:ext uri="{FF2B5EF4-FFF2-40B4-BE49-F238E27FC236}">
                <a16:creationId xmlns:a16="http://schemas.microsoft.com/office/drawing/2014/main" id="{F663EFCD-39B3-601E-9B68-F00CEA90CE39}"/>
              </a:ext>
            </a:extLst>
          </p:cNvPr>
          <p:cNvSpPr/>
          <p:nvPr/>
        </p:nvSpPr>
        <p:spPr>
          <a:xfrm>
            <a:off x="3238875" y="2240000"/>
            <a:ext cx="5733143" cy="1638441"/>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itchFamily="2" charset="2"/>
              <a:buChar char="v"/>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Checkpoint is essentially a store</a:t>
            </a:r>
          </a:p>
          <a:p>
            <a:pPr marL="457200" indent="-457200">
              <a:buFont typeface="Wingdings" pitchFamily="2" charset="2"/>
              <a:buChar char="v"/>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Wingdings" pitchFamily="2" charset="2"/>
              <a:buChar char="v"/>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Persist registers as store persistence</a:t>
            </a:r>
            <a:endParaRPr lang="en-US" sz="2400"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58" name="TextBox 57">
            <a:extLst>
              <a:ext uri="{FF2B5EF4-FFF2-40B4-BE49-F238E27FC236}">
                <a16:creationId xmlns:a16="http://schemas.microsoft.com/office/drawing/2014/main" id="{15ED2475-06B2-5670-C1D8-7E52BB5B1525}"/>
              </a:ext>
            </a:extLst>
          </p:cNvPr>
          <p:cNvSpPr txBox="1"/>
          <p:nvPr/>
        </p:nvSpPr>
        <p:spPr>
          <a:xfrm>
            <a:off x="922407" y="2577419"/>
            <a:ext cx="1803663" cy="523220"/>
          </a:xfrm>
          <a:prstGeom prst="rect">
            <a:avLst/>
          </a:prstGeom>
          <a:noFill/>
        </p:spPr>
        <p:txBody>
          <a:bodyPr wrap="square">
            <a:spAutoFit/>
          </a:bodyPr>
          <a:lstStyle/>
          <a:p>
            <a:pPr algn="ctr"/>
            <a:r>
              <a:rPr lang="en-US" sz="2800" b="1"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CKPT r3</a:t>
            </a:r>
          </a:p>
        </p:txBody>
      </p:sp>
      <p:cxnSp>
        <p:nvCxnSpPr>
          <p:cNvPr id="7" name="Straight Arrow Connector 6">
            <a:extLst>
              <a:ext uri="{FF2B5EF4-FFF2-40B4-BE49-F238E27FC236}">
                <a16:creationId xmlns:a16="http://schemas.microsoft.com/office/drawing/2014/main" id="{95EED448-8763-C829-B2E9-6276BD0F2849}"/>
              </a:ext>
            </a:extLst>
          </p:cNvPr>
          <p:cNvCxnSpPr>
            <a:cxnSpLocks/>
            <a:stCxn id="11" idx="1"/>
          </p:cNvCxnSpPr>
          <p:nvPr/>
        </p:nvCxnSpPr>
        <p:spPr>
          <a:xfrm flipH="1">
            <a:off x="2369518" y="1805598"/>
            <a:ext cx="1044184" cy="582949"/>
          </a:xfrm>
          <a:prstGeom prst="straightConnector1">
            <a:avLst/>
          </a:prstGeom>
          <a:ln w="25400">
            <a:solidFill>
              <a:schemeClr val="accent5">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45155B59-4884-592D-43DC-0617EA5DCFE6}"/>
              </a:ext>
            </a:extLst>
          </p:cNvPr>
          <p:cNvCxnSpPr>
            <a:cxnSpLocks/>
            <a:stCxn id="11" idx="1"/>
          </p:cNvCxnSpPr>
          <p:nvPr/>
        </p:nvCxnSpPr>
        <p:spPr>
          <a:xfrm flipH="1" flipV="1">
            <a:off x="2079494" y="1684314"/>
            <a:ext cx="1334208" cy="121284"/>
          </a:xfrm>
          <a:prstGeom prst="straightConnector1">
            <a:avLst/>
          </a:prstGeom>
          <a:ln w="25400">
            <a:solidFill>
              <a:schemeClr val="accent5">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B4D132B-D1DC-8B19-FAB2-AC711E428867}"/>
              </a:ext>
            </a:extLst>
          </p:cNvPr>
          <p:cNvSpPr txBox="1"/>
          <p:nvPr/>
        </p:nvSpPr>
        <p:spPr>
          <a:xfrm>
            <a:off x="3413702" y="1574765"/>
            <a:ext cx="1467068" cy="461665"/>
          </a:xfrm>
          <a:prstGeom prst="rect">
            <a:avLst/>
          </a:prstGeom>
          <a:noFill/>
        </p:spPr>
        <p:txBody>
          <a:bodyPr wrap="none" rtlCol="0">
            <a:spAutoFit/>
          </a:bodyPr>
          <a:lstStyle/>
          <a:p>
            <a:r>
              <a:rPr lang="en-US" sz="2400" b="1"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Live Out</a:t>
            </a:r>
          </a:p>
        </p:txBody>
      </p:sp>
      <p:sp>
        <p:nvSpPr>
          <p:cNvPr id="4" name="Footer Placeholder 3">
            <a:extLst>
              <a:ext uri="{FF2B5EF4-FFF2-40B4-BE49-F238E27FC236}">
                <a16:creationId xmlns:a16="http://schemas.microsoft.com/office/drawing/2014/main" id="{49333FE0-E71A-0558-199A-8C8C71EC7448}"/>
              </a:ext>
            </a:extLst>
          </p:cNvPr>
          <p:cNvSpPr>
            <a:spLocks noGrp="1"/>
          </p:cNvSpPr>
          <p:nvPr>
            <p:ph type="ftr" sz="quarter" idx="3"/>
          </p:nvPr>
        </p:nvSpPr>
        <p:spPr/>
        <p:txBody>
          <a:bodyPr/>
          <a:lstStyle/>
          <a:p>
            <a:r>
              <a:rPr lang="en-US"/>
              <a:t>NVMW 2023</a:t>
            </a:r>
            <a:endParaRPr lang="en-US" dirty="0"/>
          </a:p>
        </p:txBody>
      </p:sp>
      <p:sp>
        <p:nvSpPr>
          <p:cNvPr id="5" name="Slide Number Placeholder 4">
            <a:extLst>
              <a:ext uri="{FF2B5EF4-FFF2-40B4-BE49-F238E27FC236}">
                <a16:creationId xmlns:a16="http://schemas.microsoft.com/office/drawing/2014/main" id="{08E0E219-5A6C-B43F-4586-86622295DE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
        <p:nvSpPr>
          <p:cNvPr id="18" name="Google Shape;268;p22">
            <a:extLst>
              <a:ext uri="{FF2B5EF4-FFF2-40B4-BE49-F238E27FC236}">
                <a16:creationId xmlns:a16="http://schemas.microsoft.com/office/drawing/2014/main" id="{0A83FE3E-B2A9-B1D1-0D26-6F5C791C9647}"/>
              </a:ext>
            </a:extLst>
          </p:cNvPr>
          <p:cNvSpPr txBox="1"/>
          <p:nvPr/>
        </p:nvSpPr>
        <p:spPr>
          <a:xfrm rot="-5400000">
            <a:off x="-206985" y="1962595"/>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19" name="Google Shape;269;p22">
            <a:extLst>
              <a:ext uri="{FF2B5EF4-FFF2-40B4-BE49-F238E27FC236}">
                <a16:creationId xmlns:a16="http://schemas.microsoft.com/office/drawing/2014/main" id="{635DFFE9-C543-255A-7B7A-EF6ACEFB046E}"/>
              </a:ext>
            </a:extLst>
          </p:cNvPr>
          <p:cNvSpPr txBox="1"/>
          <p:nvPr/>
        </p:nvSpPr>
        <p:spPr>
          <a:xfrm rot="-5400000">
            <a:off x="-206985" y="3549521"/>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20" name="Google Shape;270;p22">
            <a:extLst>
              <a:ext uri="{FF2B5EF4-FFF2-40B4-BE49-F238E27FC236}">
                <a16:creationId xmlns:a16="http://schemas.microsoft.com/office/drawing/2014/main" id="{8EB58FBF-22B3-8D7D-FDB2-9E131DDC3944}"/>
              </a:ext>
            </a:extLst>
          </p:cNvPr>
          <p:cNvSpPr/>
          <p:nvPr/>
        </p:nvSpPr>
        <p:spPr>
          <a:xfrm rot="10800000">
            <a:off x="527444" y="3314846"/>
            <a:ext cx="274800" cy="937358"/>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21" name="Google Shape;271;p22">
            <a:extLst>
              <a:ext uri="{FF2B5EF4-FFF2-40B4-BE49-F238E27FC236}">
                <a16:creationId xmlns:a16="http://schemas.microsoft.com/office/drawing/2014/main" id="{47C03009-232E-8C92-AB20-D935B6380D58}"/>
              </a:ext>
            </a:extLst>
          </p:cNvPr>
          <p:cNvSpPr/>
          <p:nvPr/>
        </p:nvSpPr>
        <p:spPr>
          <a:xfrm rot="10800000">
            <a:off x="522208" y="1187864"/>
            <a:ext cx="274800" cy="1912775"/>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8884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strips(downLeft)">
                                      <p:cBhvr>
                                        <p:cTn id="10" dur="500"/>
                                        <p:tgtEl>
                                          <p:spTgt spid="62"/>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strips(downLeft)">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8"/>
                                        </p:tgtEl>
                                        <p:attrNameLst>
                                          <p:attrName>style.visibility</p:attrName>
                                        </p:attrNameLst>
                                      </p:cBhvr>
                                      <p:to>
                                        <p:strVal val="visible"/>
                                      </p:to>
                                    </p:set>
                                    <p:animEffect transition="in" filter="blinds(horizontal)">
                                      <p:cBhvr>
                                        <p:cTn id="18" dur="500"/>
                                        <p:tgtEl>
                                          <p:spTgt spid="5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blinds(horizontal)">
                                      <p:cBhvr>
                                        <p:cTn id="23"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8" grpId="0"/>
      <p:bldP spid="11" grpId="0"/>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3714</TotalTime>
  <Words>3417</Words>
  <Application>Microsoft Macintosh PowerPoint</Application>
  <PresentationFormat>On-screen Show (16:9)</PresentationFormat>
  <Paragraphs>363</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Tahoma</vt:lpstr>
      <vt:lpstr>Wingdings</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Capri: Compiler and Architecture Support for Whole-System Persistence</dc:title>
  <cp:lastModifiedBy>Jianping Zeng</cp:lastModifiedBy>
  <cp:revision>2694</cp:revision>
  <dcterms:modified xsi:type="dcterms:W3CDTF">2023-03-13T16:23:33Z</dcterms:modified>
</cp:coreProperties>
</file>