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1.xml" ContentType="application/vnd.openxmlformats-officedocument.presentationml.tags+xml"/>
  <Override PartName="/ppt/notesSlides/notesSlide33.xml" ContentType="application/vnd.openxmlformats-officedocument.presentationml.notesSlide+xml"/>
  <Override PartName="/ppt/tags/tag1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3.xml" ContentType="application/vnd.openxmlformats-officedocument.presentationml.tags+xml"/>
  <Override PartName="/ppt/notesSlides/notesSlide41.xml" ContentType="application/vnd.openxmlformats-officedocument.presentationml.notesSlide+xml"/>
  <Override PartName="/ppt/tags/tag14.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5.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256" r:id="rId2"/>
    <p:sldId id="441" r:id="rId3"/>
    <p:sldId id="500" r:id="rId4"/>
    <p:sldId id="501" r:id="rId5"/>
    <p:sldId id="502" r:id="rId6"/>
    <p:sldId id="503" r:id="rId7"/>
    <p:sldId id="504" r:id="rId8"/>
    <p:sldId id="505" r:id="rId9"/>
    <p:sldId id="506" r:id="rId10"/>
    <p:sldId id="507" r:id="rId11"/>
    <p:sldId id="508" r:id="rId12"/>
    <p:sldId id="509" r:id="rId13"/>
    <p:sldId id="510" r:id="rId14"/>
    <p:sldId id="511" r:id="rId15"/>
    <p:sldId id="512" r:id="rId16"/>
    <p:sldId id="513" r:id="rId17"/>
    <p:sldId id="514" r:id="rId18"/>
    <p:sldId id="515" r:id="rId19"/>
    <p:sldId id="516" r:id="rId20"/>
    <p:sldId id="520" r:id="rId21"/>
    <p:sldId id="522" r:id="rId22"/>
    <p:sldId id="523" r:id="rId23"/>
    <p:sldId id="524" r:id="rId24"/>
    <p:sldId id="525" r:id="rId25"/>
    <p:sldId id="526" r:id="rId26"/>
    <p:sldId id="530" r:id="rId27"/>
    <p:sldId id="536" r:id="rId28"/>
    <p:sldId id="537" r:id="rId29"/>
    <p:sldId id="538" r:id="rId30"/>
    <p:sldId id="539" r:id="rId31"/>
    <p:sldId id="540" r:id="rId32"/>
    <p:sldId id="541" r:id="rId33"/>
    <p:sldId id="542" r:id="rId34"/>
    <p:sldId id="543" r:id="rId35"/>
    <p:sldId id="544" r:id="rId36"/>
    <p:sldId id="545" r:id="rId37"/>
    <p:sldId id="546" r:id="rId38"/>
    <p:sldId id="547" r:id="rId39"/>
    <p:sldId id="548" r:id="rId40"/>
    <p:sldId id="549" r:id="rId41"/>
    <p:sldId id="550" r:id="rId42"/>
    <p:sldId id="551" r:id="rId43"/>
    <p:sldId id="552" r:id="rId44"/>
    <p:sldId id="553" r:id="rId45"/>
    <p:sldId id="554" r:id="rId46"/>
    <p:sldId id="555" r:id="rId47"/>
    <p:sldId id="556" r:id="rId48"/>
    <p:sldId id="557" r:id="rId49"/>
    <p:sldId id="558" r:id="rId50"/>
    <p:sldId id="559" r:id="rId51"/>
    <p:sldId id="560" r:id="rId52"/>
    <p:sldId id="561" r:id="rId53"/>
    <p:sldId id="562" r:id="rId54"/>
    <p:sldId id="563" r:id="rId55"/>
    <p:sldId id="564" r:id="rId56"/>
    <p:sldId id="565" r:id="rId57"/>
    <p:sldId id="566" r:id="rId58"/>
    <p:sldId id="567" r:id="rId59"/>
    <p:sldId id="568" r:id="rId60"/>
    <p:sldId id="569" r:id="rId61"/>
    <p:sldId id="570" r:id="rId62"/>
    <p:sldId id="571" r:id="rId63"/>
    <p:sldId id="572" r:id="rId64"/>
    <p:sldId id="573" r:id="rId65"/>
    <p:sldId id="574" r:id="rId66"/>
    <p:sldId id="575" r:id="rId67"/>
    <p:sldId id="576" r:id="rId68"/>
    <p:sldId id="577" r:id="rId69"/>
    <p:sldId id="578" r:id="rId70"/>
    <p:sldId id="579" r:id="rId71"/>
    <p:sldId id="580" r:id="rId72"/>
    <p:sldId id="592" r:id="rId73"/>
    <p:sldId id="593" r:id="rId74"/>
    <p:sldId id="594" r:id="rId75"/>
    <p:sldId id="595" r:id="rId76"/>
    <p:sldId id="596" r:id="rId77"/>
    <p:sldId id="597" r:id="rId78"/>
    <p:sldId id="598" r:id="rId79"/>
    <p:sldId id="599" r:id="rId80"/>
    <p:sldId id="600" r:id="rId81"/>
    <p:sldId id="601" r:id="rId82"/>
    <p:sldId id="602" r:id="rId83"/>
    <p:sldId id="603" r:id="rId84"/>
    <p:sldId id="604" r:id="rId85"/>
    <p:sldId id="605" r:id="rId86"/>
    <p:sldId id="606" r:id="rId87"/>
    <p:sldId id="607" r:id="rId88"/>
  </p:sldIdLst>
  <p:sldSz cx="9144000" cy="6858000" type="screen4x3"/>
  <p:notesSz cx="7315200" cy="9601200"/>
  <p:defaultTextStyle>
    <a:defPPr>
      <a:defRPr lang="en-US"/>
    </a:defPPr>
    <a:lvl1pPr algn="ctr" rtl="0" fontAlgn="base">
      <a:spcBef>
        <a:spcPct val="20000"/>
      </a:spcBef>
      <a:spcAft>
        <a:spcPct val="0"/>
      </a:spcAft>
      <a:buChar char="–"/>
      <a:defRPr sz="1600" b="1" kern="1200">
        <a:solidFill>
          <a:schemeClr val="tx1"/>
        </a:solidFill>
        <a:latin typeface="Lucida Sans" pitchFamily="34" charset="0"/>
        <a:ea typeface="+mn-ea"/>
        <a:cs typeface="+mn-cs"/>
      </a:defRPr>
    </a:lvl1pPr>
    <a:lvl2pPr marL="457200" algn="ctr" rtl="0" fontAlgn="base">
      <a:spcBef>
        <a:spcPct val="20000"/>
      </a:spcBef>
      <a:spcAft>
        <a:spcPct val="0"/>
      </a:spcAft>
      <a:buChar char="–"/>
      <a:defRPr sz="1600" b="1" kern="1200">
        <a:solidFill>
          <a:schemeClr val="tx1"/>
        </a:solidFill>
        <a:latin typeface="Lucida Sans" pitchFamily="34" charset="0"/>
        <a:ea typeface="+mn-ea"/>
        <a:cs typeface="+mn-cs"/>
      </a:defRPr>
    </a:lvl2pPr>
    <a:lvl3pPr marL="914400" algn="ctr" rtl="0" fontAlgn="base">
      <a:spcBef>
        <a:spcPct val="20000"/>
      </a:spcBef>
      <a:spcAft>
        <a:spcPct val="0"/>
      </a:spcAft>
      <a:buChar char="–"/>
      <a:defRPr sz="1600" b="1" kern="1200">
        <a:solidFill>
          <a:schemeClr val="tx1"/>
        </a:solidFill>
        <a:latin typeface="Lucida Sans" pitchFamily="34" charset="0"/>
        <a:ea typeface="+mn-ea"/>
        <a:cs typeface="+mn-cs"/>
      </a:defRPr>
    </a:lvl3pPr>
    <a:lvl4pPr marL="1371600" algn="ctr" rtl="0" fontAlgn="base">
      <a:spcBef>
        <a:spcPct val="20000"/>
      </a:spcBef>
      <a:spcAft>
        <a:spcPct val="0"/>
      </a:spcAft>
      <a:buChar char="–"/>
      <a:defRPr sz="1600" b="1" kern="1200">
        <a:solidFill>
          <a:schemeClr val="tx1"/>
        </a:solidFill>
        <a:latin typeface="Lucida Sans" pitchFamily="34" charset="0"/>
        <a:ea typeface="+mn-ea"/>
        <a:cs typeface="+mn-cs"/>
      </a:defRPr>
    </a:lvl4pPr>
    <a:lvl5pPr marL="1828800" algn="ctr" rtl="0" fontAlgn="base">
      <a:spcBef>
        <a:spcPct val="20000"/>
      </a:spcBef>
      <a:spcAft>
        <a:spcPct val="0"/>
      </a:spcAft>
      <a:buChar char="–"/>
      <a:defRPr sz="1600" b="1" kern="1200">
        <a:solidFill>
          <a:schemeClr val="tx1"/>
        </a:solidFill>
        <a:latin typeface="Lucida Sans" pitchFamily="34" charset="0"/>
        <a:ea typeface="+mn-ea"/>
        <a:cs typeface="+mn-cs"/>
      </a:defRPr>
    </a:lvl5pPr>
    <a:lvl6pPr marL="2286000" algn="l" defTabSz="914400" rtl="0" eaLnBrk="1" latinLnBrk="0" hangingPunct="1">
      <a:defRPr sz="1600" b="1" kern="1200">
        <a:solidFill>
          <a:schemeClr val="tx1"/>
        </a:solidFill>
        <a:latin typeface="Lucida Sans" pitchFamily="34" charset="0"/>
        <a:ea typeface="+mn-ea"/>
        <a:cs typeface="+mn-cs"/>
      </a:defRPr>
    </a:lvl6pPr>
    <a:lvl7pPr marL="2743200" algn="l" defTabSz="914400" rtl="0" eaLnBrk="1" latinLnBrk="0" hangingPunct="1">
      <a:defRPr sz="1600" b="1" kern="1200">
        <a:solidFill>
          <a:schemeClr val="tx1"/>
        </a:solidFill>
        <a:latin typeface="Lucida Sans" pitchFamily="34" charset="0"/>
        <a:ea typeface="+mn-ea"/>
        <a:cs typeface="+mn-cs"/>
      </a:defRPr>
    </a:lvl7pPr>
    <a:lvl8pPr marL="3200400" algn="l" defTabSz="914400" rtl="0" eaLnBrk="1" latinLnBrk="0" hangingPunct="1">
      <a:defRPr sz="1600" b="1" kern="1200">
        <a:solidFill>
          <a:schemeClr val="tx1"/>
        </a:solidFill>
        <a:latin typeface="Lucida Sans" pitchFamily="34" charset="0"/>
        <a:ea typeface="+mn-ea"/>
        <a:cs typeface="+mn-cs"/>
      </a:defRPr>
    </a:lvl8pPr>
    <a:lvl9pPr marL="3657600" algn="l" defTabSz="914400" rtl="0" eaLnBrk="1" latinLnBrk="0" hangingPunct="1">
      <a:defRPr sz="1600" b="1" kern="1200">
        <a:solidFill>
          <a:schemeClr val="tx1"/>
        </a:solidFill>
        <a:latin typeface="Lucida San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767FF"/>
    <a:srgbClr val="6699FF"/>
    <a:srgbClr val="951103"/>
    <a:srgbClr val="FF9933"/>
    <a:srgbClr val="CC3300"/>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15" autoAdjust="0"/>
    <p:restoredTop sz="80784" autoAdjust="0"/>
  </p:normalViewPr>
  <p:slideViewPr>
    <p:cSldViewPr snapToGrid="0">
      <p:cViewPr>
        <p:scale>
          <a:sx n="55" d="100"/>
          <a:sy n="55" d="100"/>
        </p:scale>
        <p:origin x="-1315" y="-72"/>
      </p:cViewPr>
      <p:guideLst>
        <p:guide orient="horz" pos="2160"/>
        <p:guide pos="288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75" d="100"/>
        <a:sy n="75" d="100"/>
      </p:scale>
      <p:origin x="0" y="10243"/>
    </p:cViewPr>
  </p:sorterViewPr>
  <p:notesViewPr>
    <p:cSldViewPr snapToGrid="0">
      <p:cViewPr varScale="1">
        <p:scale>
          <a:sx n="55" d="100"/>
          <a:sy n="55" d="100"/>
        </p:scale>
        <p:origin x="-1860" y="-102"/>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l" defTabSz="966788">
              <a:spcBef>
                <a:spcPct val="0"/>
              </a:spcBef>
              <a:buFontTx/>
              <a:buNone/>
              <a:defRPr sz="1200" b="0" smtClean="0">
                <a:latin typeface="Times New Roman" pitchFamily="18" charset="0"/>
              </a:defRPr>
            </a:lvl1pPr>
          </a:lstStyle>
          <a:p>
            <a:pPr>
              <a:defRPr/>
            </a:pPr>
            <a:endParaRPr lang="zh-CN" alt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r" defTabSz="966788">
              <a:spcBef>
                <a:spcPct val="0"/>
              </a:spcBef>
              <a:buFontTx/>
              <a:buNone/>
              <a:defRPr sz="1200" b="0" smtClean="0">
                <a:latin typeface="Times New Roman" pitchFamily="18" charset="0"/>
              </a:defRPr>
            </a:lvl1pPr>
          </a:lstStyle>
          <a:p>
            <a:pPr>
              <a:defRPr/>
            </a:pPr>
            <a:endParaRPr lang="zh-CN" alt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l" defTabSz="966788">
              <a:spcBef>
                <a:spcPct val="0"/>
              </a:spcBef>
              <a:buFontTx/>
              <a:buNone/>
              <a:defRPr sz="1200" b="0" smtClean="0">
                <a:latin typeface="Times New Roman" pitchFamily="18" charset="0"/>
              </a:defRPr>
            </a:lvl1pPr>
          </a:lstStyle>
          <a:p>
            <a:pPr>
              <a:defRPr/>
            </a:pPr>
            <a:endParaRPr lang="zh-CN" alt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r" defTabSz="966788">
              <a:spcBef>
                <a:spcPct val="0"/>
              </a:spcBef>
              <a:buFontTx/>
              <a:buNone/>
              <a:defRPr sz="1200" b="0" smtClean="0">
                <a:latin typeface="Times New Roman" pitchFamily="18" charset="0"/>
              </a:defRPr>
            </a:lvl1pPr>
          </a:lstStyle>
          <a:p>
            <a:pPr>
              <a:defRPr/>
            </a:pPr>
            <a:fld id="{0EDF1A11-E394-4B89-92DC-CCD4F6A8ADA8}" type="slidenum">
              <a:rPr lang="zh-CN" altLang="en-US"/>
              <a:pPr>
                <a:defRPr/>
              </a:pPr>
              <a:t>‹#›</a:t>
            </a:fld>
            <a:endParaRPr lang="en-US" altLang="zh-CN"/>
          </a:p>
        </p:txBody>
      </p:sp>
    </p:spTree>
    <p:extLst>
      <p:ext uri="{BB962C8B-B14F-4D97-AF65-F5344CB8AC3E}">
        <p14:creationId xmlns:p14="http://schemas.microsoft.com/office/powerpoint/2010/main" val="819456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l" defTabSz="966788">
              <a:spcBef>
                <a:spcPct val="0"/>
              </a:spcBef>
              <a:buFontTx/>
              <a:buNone/>
              <a:defRPr sz="1200" b="0" smtClean="0">
                <a:latin typeface="Times New Roman" pitchFamily="18" charset="0"/>
              </a:defRPr>
            </a:lvl1pPr>
          </a:lstStyle>
          <a:p>
            <a:pPr>
              <a:defRPr/>
            </a:pPr>
            <a:endParaRPr lang="zh-CN" altLang="en-US"/>
          </a:p>
        </p:txBody>
      </p:sp>
      <p:sp>
        <p:nvSpPr>
          <p:cNvPr id="6147"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r" defTabSz="966788">
              <a:spcBef>
                <a:spcPct val="0"/>
              </a:spcBef>
              <a:buFontTx/>
              <a:buNone/>
              <a:defRPr sz="1200" b="0" smtClean="0">
                <a:latin typeface="Times New Roman" pitchFamily="18" charset="0"/>
              </a:defRPr>
            </a:lvl1pPr>
          </a:lstStyle>
          <a:p>
            <a:pPr>
              <a:defRPr/>
            </a:pPr>
            <a:endParaRPr lang="zh-CN" altLang="en-US"/>
          </a:p>
        </p:txBody>
      </p:sp>
      <p:sp>
        <p:nvSpPr>
          <p:cNvPr id="60420" name="Rectangle 4"/>
          <p:cNvSpPr>
            <a:spLocks noGrp="1" noRot="1" noChangeAspect="1" noChangeArrowheads="1" noTextEdit="1"/>
          </p:cNvSpPr>
          <p:nvPr>
            <p:ph type="sldImg" idx="2"/>
          </p:nvPr>
        </p:nvSpPr>
        <p:spPr bwMode="auto">
          <a:xfrm>
            <a:off x="1260475" y="720725"/>
            <a:ext cx="4797425"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l" defTabSz="966788">
              <a:spcBef>
                <a:spcPct val="0"/>
              </a:spcBef>
              <a:buFontTx/>
              <a:buNone/>
              <a:defRPr sz="1200" b="0" smtClean="0">
                <a:latin typeface="Times New Roman" pitchFamily="18" charset="0"/>
              </a:defRPr>
            </a:lvl1pPr>
          </a:lstStyle>
          <a:p>
            <a:pPr>
              <a:defRPr/>
            </a:pPr>
            <a:endParaRPr lang="zh-CN" altLang="en-US"/>
          </a:p>
        </p:txBody>
      </p:sp>
      <p:sp>
        <p:nvSpPr>
          <p:cNvPr id="6151"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r" defTabSz="966788">
              <a:spcBef>
                <a:spcPct val="0"/>
              </a:spcBef>
              <a:buFontTx/>
              <a:buNone/>
              <a:defRPr sz="1200" b="0" smtClean="0">
                <a:latin typeface="Times New Roman" pitchFamily="18" charset="0"/>
              </a:defRPr>
            </a:lvl1pPr>
          </a:lstStyle>
          <a:p>
            <a:pPr>
              <a:defRPr/>
            </a:pPr>
            <a:fld id="{34932C66-239B-496E-B4AC-3354D5DD9D04}" type="slidenum">
              <a:rPr lang="zh-CN" altLang="en-US"/>
              <a:pPr>
                <a:defRPr/>
              </a:pPr>
              <a:t>‹#›</a:t>
            </a:fld>
            <a:endParaRPr lang="en-US" altLang="zh-CN"/>
          </a:p>
        </p:txBody>
      </p:sp>
    </p:spTree>
    <p:extLst>
      <p:ext uri="{BB962C8B-B14F-4D97-AF65-F5344CB8AC3E}">
        <p14:creationId xmlns:p14="http://schemas.microsoft.com/office/powerpoint/2010/main" val="2399873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Times New Roman" pitchFamily="18" charset="0"/>
              </a:defRPr>
            </a:lvl1pPr>
            <a:lvl2pPr marL="742950" indent="-285750" algn="l" defTabSz="966788" eaLnBrk="0" hangingPunct="0">
              <a:spcBef>
                <a:spcPct val="30000"/>
              </a:spcBef>
              <a:defRPr sz="1200">
                <a:solidFill>
                  <a:schemeClr val="tx1"/>
                </a:solidFill>
                <a:latin typeface="Times New Roman" pitchFamily="18" charset="0"/>
              </a:defRPr>
            </a:lvl2pPr>
            <a:lvl3pPr marL="1143000" indent="-228600" algn="l" defTabSz="966788" eaLnBrk="0" hangingPunct="0">
              <a:spcBef>
                <a:spcPct val="30000"/>
              </a:spcBef>
              <a:defRPr sz="1200">
                <a:solidFill>
                  <a:schemeClr val="tx1"/>
                </a:solidFill>
                <a:latin typeface="Times New Roman" pitchFamily="18" charset="0"/>
              </a:defRPr>
            </a:lvl3pPr>
            <a:lvl4pPr marL="1600200" indent="-228600" algn="l" defTabSz="966788" eaLnBrk="0" hangingPunct="0">
              <a:spcBef>
                <a:spcPct val="30000"/>
              </a:spcBef>
              <a:defRPr sz="1200">
                <a:solidFill>
                  <a:schemeClr val="tx1"/>
                </a:solidFill>
                <a:latin typeface="Times New Roman" pitchFamily="18" charset="0"/>
              </a:defRPr>
            </a:lvl4pPr>
            <a:lvl5pPr marL="2057400" indent="-228600" algn="l" defTabSz="966788" eaLnBrk="0" hangingPunct="0">
              <a:spcBef>
                <a:spcPct val="30000"/>
              </a:spcBef>
              <a:defRPr sz="1200">
                <a:solidFill>
                  <a:schemeClr val="tx1"/>
                </a:solidFill>
                <a:latin typeface="Times New Roman" pitchFamily="18" charset="0"/>
              </a:defRPr>
            </a:lvl5pPr>
            <a:lvl6pPr marL="2514600" indent="-228600" defTabSz="966788" eaLnBrk="0" fontAlgn="base" hangingPunct="0">
              <a:spcBef>
                <a:spcPct val="30000"/>
              </a:spcBef>
              <a:spcAft>
                <a:spcPct val="0"/>
              </a:spcAft>
              <a:defRPr sz="1200">
                <a:solidFill>
                  <a:schemeClr val="tx1"/>
                </a:solidFill>
                <a:latin typeface="Times New Roman" pitchFamily="18" charset="0"/>
              </a:defRPr>
            </a:lvl6pPr>
            <a:lvl7pPr marL="2971800" indent="-228600" defTabSz="966788" eaLnBrk="0" fontAlgn="base" hangingPunct="0">
              <a:spcBef>
                <a:spcPct val="30000"/>
              </a:spcBef>
              <a:spcAft>
                <a:spcPct val="0"/>
              </a:spcAft>
              <a:defRPr sz="1200">
                <a:solidFill>
                  <a:schemeClr val="tx1"/>
                </a:solidFill>
                <a:latin typeface="Times New Roman" pitchFamily="18" charset="0"/>
              </a:defRPr>
            </a:lvl7pPr>
            <a:lvl8pPr marL="3429000" indent="-228600" defTabSz="966788" eaLnBrk="0" fontAlgn="base" hangingPunct="0">
              <a:spcBef>
                <a:spcPct val="30000"/>
              </a:spcBef>
              <a:spcAft>
                <a:spcPct val="0"/>
              </a:spcAft>
              <a:defRPr sz="1200">
                <a:solidFill>
                  <a:schemeClr val="tx1"/>
                </a:solidFill>
                <a:latin typeface="Times New Roman" pitchFamily="18" charset="0"/>
              </a:defRPr>
            </a:lvl8pPr>
            <a:lvl9pPr marL="3886200" indent="-228600" defTabSz="966788"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8BCA06D1-B0E7-4E87-ABC2-CCDA25ACEE92}" type="slidenum">
              <a:rPr lang="zh-CN" altLang="en-US"/>
              <a:pPr algn="r" eaLnBrk="1" hangingPunct="1">
                <a:spcBef>
                  <a:spcPct val="0"/>
                </a:spcBef>
              </a:pPr>
              <a:t>1</a:t>
            </a:fld>
            <a:endParaRPr lang="en-US" altLang="zh-CN"/>
          </a:p>
        </p:txBody>
      </p:sp>
      <p:sp>
        <p:nvSpPr>
          <p:cNvPr id="61443" name="Rectangle 2"/>
          <p:cNvSpPr>
            <a:spLocks noGrp="1" noRot="1" noChangeAspect="1" noChangeArrowheads="1" noTextEdit="1"/>
          </p:cNvSpPr>
          <p:nvPr>
            <p:ph type="sldImg"/>
          </p:nvPr>
        </p:nvSpPr>
        <p:spPr>
          <a:xfrm>
            <a:off x="1258888" y="720725"/>
            <a:ext cx="4797425" cy="3598863"/>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8"/>
          <p:cNvSpPr txBox="1">
            <a:spLocks noGrp="1" noChangeArrowheads="1"/>
          </p:cNvSpPr>
          <p:nvPr/>
        </p:nvSpPr>
        <p:spPr bwMode="auto">
          <a:xfrm>
            <a:off x="4292600" y="9018588"/>
            <a:ext cx="22526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nchor="b"/>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r" eaLnBrk="1" hangingPunct="1">
              <a:lnSpc>
                <a:spcPct val="89000"/>
              </a:lnSpc>
              <a:spcBef>
                <a:spcPct val="40000"/>
              </a:spcBef>
            </a:pPr>
            <a:r>
              <a:rPr lang="en-US" altLang="zh-CN" sz="900"/>
              <a:t>© 2006 Carnegie Mellon University</a:t>
            </a:r>
          </a:p>
          <a:p>
            <a:pPr algn="l" eaLnBrk="1" hangingPunct="1">
              <a:lnSpc>
                <a:spcPct val="89000"/>
              </a:lnSpc>
              <a:spcBef>
                <a:spcPct val="40000"/>
              </a:spcBef>
            </a:pPr>
            <a:r>
              <a:rPr lang="en-US" altLang="zh-CN" sz="800" i="1">
                <a:latin typeface="Times New Roman" pitchFamily="18" charset="0"/>
              </a:rPr>
              <a:t>  </a:t>
            </a:r>
          </a:p>
        </p:txBody>
      </p:sp>
      <p:sp>
        <p:nvSpPr>
          <p:cNvPr id="96259" name="Rectangle 12"/>
          <p:cNvSpPr txBox="1">
            <a:spLocks noGrp="1" noChangeArrowheads="1"/>
          </p:cNvSpPr>
          <p:nvPr/>
        </p:nvSpPr>
        <p:spPr bwMode="auto">
          <a:xfrm>
            <a:off x="604838" y="307975"/>
            <a:ext cx="28527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l">
              <a:spcBef>
                <a:spcPct val="0"/>
              </a:spcBef>
            </a:pPr>
            <a:r>
              <a:rPr lang="en-US" altLang="zh-CN" sz="1000" b="1"/>
              <a:t>Presentation Title</a:t>
            </a:r>
          </a:p>
        </p:txBody>
      </p:sp>
      <p:sp>
        <p:nvSpPr>
          <p:cNvPr id="96260" name="Rectangle 13"/>
          <p:cNvSpPr txBox="1">
            <a:spLocks noGrp="1" noChangeArrowheads="1"/>
          </p:cNvSpPr>
          <p:nvPr/>
        </p:nvSpPr>
        <p:spPr bwMode="auto">
          <a:xfrm>
            <a:off x="3940175" y="307975"/>
            <a:ext cx="2851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r">
              <a:spcBef>
                <a:spcPct val="0"/>
              </a:spcBef>
            </a:pPr>
            <a:fld id="{345F0D31-5A77-40D1-98B4-3FFF9783D2B9}" type="datetime1">
              <a:rPr lang="zh-CN" altLang="en-US" sz="1000"/>
              <a:pPr algn="r">
                <a:spcBef>
                  <a:spcPct val="0"/>
                </a:spcBef>
              </a:pPr>
              <a:t>2017/6/3</a:t>
            </a:fld>
            <a:endParaRPr lang="en-US" altLang="zh-CN" sz="1000"/>
          </a:p>
        </p:txBody>
      </p:sp>
      <p:sp>
        <p:nvSpPr>
          <p:cNvPr id="96261" name="Rectangle 2"/>
          <p:cNvSpPr>
            <a:spLocks noGrp="1" noRot="1" noChangeAspect="1" noChangeArrowheads="1" noTextEdit="1"/>
          </p:cNvSpPr>
          <p:nvPr>
            <p:ph type="sldImg"/>
          </p:nvPr>
        </p:nvSpPr>
        <p:spPr>
          <a:ln/>
        </p:spPr>
      </p:sp>
      <p:sp>
        <p:nvSpPr>
          <p:cNvPr id="96262"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8"/>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r>
              <a:rPr lang="en-US" altLang="zh-CN" sz="900" i="0" smtClean="0"/>
              <a:t>© 2006 Carnegie Mellon University</a:t>
            </a:r>
          </a:p>
          <a:p>
            <a:pPr algn="l" eaLnBrk="1" hangingPunct="1"/>
            <a:r>
              <a:rPr lang="en-US" altLang="zh-CN" sz="800" smtClean="0">
                <a:latin typeface="Times New Roman" pitchFamily="18" charset="0"/>
              </a:rPr>
              <a:t>  </a:t>
            </a:r>
          </a:p>
        </p:txBody>
      </p:sp>
      <p:sp>
        <p:nvSpPr>
          <p:cNvPr id="57347" name="Rectangle 1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r>
              <a:rPr lang="en-US" altLang="zh-CN" sz="1000" smtClean="0"/>
              <a:t>Presentation Title</a:t>
            </a:r>
          </a:p>
        </p:txBody>
      </p:sp>
      <p:sp>
        <p:nvSpPr>
          <p:cNvPr id="57348" name="Rectangle 1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fld id="{46B3678B-3945-4CA3-B139-25509DBE3540}" type="datetime1">
              <a:rPr lang="zh-CN" altLang="en-US" sz="1000" smtClean="0"/>
              <a:pPr/>
              <a:t>2017/6/3</a:t>
            </a:fld>
            <a:endParaRPr lang="en-US" altLang="zh-CN" sz="1000" smtClean="0"/>
          </a:p>
        </p:txBody>
      </p:sp>
      <p:sp>
        <p:nvSpPr>
          <p:cNvPr id="57349" name="Rectangle 2"/>
          <p:cNvSpPr>
            <a:spLocks noGrp="1" noRot="1" noChangeAspect="1" noChangeArrowheads="1" noTextEdit="1"/>
          </p:cNvSpPr>
          <p:nvPr>
            <p:ph type="sldImg"/>
          </p:nvPr>
        </p:nvSpPr>
        <p:spPr>
          <a:ln/>
        </p:spPr>
      </p:sp>
      <p:sp>
        <p:nvSpPr>
          <p:cNvPr id="573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charset="0"/>
            </a:endParaRPr>
          </a:p>
          <a:p>
            <a:pPr eaLnBrk="1" hangingPunct="1"/>
            <a:r>
              <a:rPr lang="en-US" altLang="zh-CN" smtClean="0">
                <a:latin typeface="Arial" charset="0"/>
              </a:rPr>
              <a:t>The meaning is that “the assignment statement unifies the lhs term and the right hand side term”</a:t>
            </a:r>
          </a:p>
          <a:p>
            <a:pPr eaLnBrk="1" hangingPunct="1"/>
            <a:r>
              <a:rPr lang="en-US" altLang="zh-CN" smtClean="0">
                <a:latin typeface="Arial" charset="0"/>
              </a:rPr>
              <a:t>The “=“ symbol on the left is called the assignment operation, but the one on the right is called the equivalence operation.</a:t>
            </a:r>
          </a:p>
          <a:p>
            <a:pPr eaLnBrk="1" hangingPunct="1"/>
            <a:endParaRPr lang="en-US" altLang="zh-CN" smtClean="0">
              <a:latin typeface="Arial" charset="0"/>
            </a:endParaRPr>
          </a:p>
          <a:p>
            <a:pPr eaLnBrk="1" hangingPunct="1"/>
            <a:r>
              <a:rPr lang="en-US" altLang="zh-CN" smtClean="0">
                <a:latin typeface="Arial" charset="0"/>
              </a:rPr>
              <a:t>On the right, x=a, y=x+1, z=y-1 have boolean values, meaning they are either true or false. X, a, x+1, z, y-1 are called terms, or bit vectors, the logic is therefore called bit vector logic, more details about bit vector logic will be disclosed later.</a:t>
            </a:r>
          </a:p>
          <a:p>
            <a:pPr eaLnBrk="1" hangingPunct="1"/>
            <a:endParaRPr lang="en-US" altLang="zh-CN" smtClean="0">
              <a:latin typeface="Arial" charset="0"/>
            </a:endParaRPr>
          </a:p>
          <a:p>
            <a:pPr eaLnBrk="1" hangingPunct="1"/>
            <a:r>
              <a:rPr lang="en-US" altLang="zh-CN" smtClean="0">
                <a:latin typeface="Arial" charset="0"/>
              </a:rPr>
              <a:t>How can we connect propositional logic to the constraints we see here? Well, one naïve approach is to encode (x=a) as p, (y=x+1) as q, and (z=y-1) as r. then the conditions become, p, q, r. However, we are not able to expression the connection between p and q, q and r. Later on, we will talk about how to translate such bit vector logic formula to propositional formulas.</a:t>
            </a:r>
          </a:p>
          <a:p>
            <a:pPr eaLnBrk="1" hangingPunct="1"/>
            <a:endParaRPr lang="en-US" altLang="zh-CN"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r>
              <a:rPr lang="en-US" altLang="zh-CN" sz="900" i="0" smtClean="0"/>
              <a:t>© 2006 Carnegie Mellon University</a:t>
            </a:r>
          </a:p>
          <a:p>
            <a:pPr algn="l" eaLnBrk="1" hangingPunct="1"/>
            <a:r>
              <a:rPr lang="en-US" altLang="zh-CN" sz="800" smtClean="0">
                <a:latin typeface="Times New Roman" pitchFamily="18" charset="0"/>
              </a:rPr>
              <a:t>  </a:t>
            </a:r>
          </a:p>
        </p:txBody>
      </p:sp>
      <p:sp>
        <p:nvSpPr>
          <p:cNvPr id="58371" name="Rectangle 1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r>
              <a:rPr lang="en-US" altLang="zh-CN" sz="1000" smtClean="0"/>
              <a:t>Presentation Title</a:t>
            </a:r>
          </a:p>
        </p:txBody>
      </p:sp>
      <p:sp>
        <p:nvSpPr>
          <p:cNvPr id="58372" name="Rectangle 1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fld id="{6DD0A1B8-81ED-4CEB-8644-9A47F0EF5825}" type="datetime1">
              <a:rPr lang="zh-CN" altLang="en-US" sz="1000" smtClean="0"/>
              <a:pPr/>
              <a:t>2017/6/3</a:t>
            </a:fld>
            <a:endParaRPr lang="en-US" altLang="zh-CN" sz="1000" smtClean="0"/>
          </a:p>
        </p:txBody>
      </p:sp>
      <p:sp>
        <p:nvSpPr>
          <p:cNvPr id="58373" name="Rectangle 2"/>
          <p:cNvSpPr>
            <a:spLocks noGrp="1" noRot="1" noChangeAspect="1" noChangeArrowheads="1" noTextEdit="1"/>
          </p:cNvSpPr>
          <p:nvPr>
            <p:ph type="sldImg"/>
          </p:nvPr>
        </p:nvSpPr>
        <p:spPr>
          <a:ln/>
        </p:spPr>
      </p:sp>
      <p:sp>
        <p:nvSpPr>
          <p:cNvPr id="583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charset="0"/>
              </a:rPr>
              <a:t>\rho (e) means the expression after renaming</a:t>
            </a:r>
          </a:p>
          <a:p>
            <a:pPr eaLnBrk="1" hangingPunct="1"/>
            <a:r>
              <a:rPr lang="en-US" altLang="zh-CN" smtClean="0">
                <a:latin typeface="Arial" charset="0"/>
              </a:rPr>
              <a:t>The motivation is that a variable may have different values during program execution, however, a variable can be assigned with one value in a logic formula, decided by the valuation function.</a:t>
            </a:r>
          </a:p>
          <a:p>
            <a:pPr eaLnBrk="1" hangingPunct="1"/>
            <a:r>
              <a:rPr lang="en-US" altLang="zh-CN" smtClean="0">
                <a:latin typeface="Arial" charset="0"/>
              </a:rPr>
              <a:t>Consider the following example</a:t>
            </a:r>
          </a:p>
          <a:p>
            <a:pPr eaLnBrk="1" hangingPunct="1"/>
            <a:endParaRPr lang="en-US" altLang="zh-CN" smtClean="0">
              <a:latin typeface="Arial" charset="0"/>
            </a:endParaRPr>
          </a:p>
          <a:p>
            <a:pPr eaLnBrk="1" hangingPunct="1"/>
            <a:r>
              <a:rPr lang="en-US" altLang="zh-CN" smtClean="0">
                <a:latin typeface="Arial" charset="0"/>
              </a:rPr>
              <a:t>x=10;</a:t>
            </a:r>
          </a:p>
          <a:p>
            <a:pPr eaLnBrk="1" hangingPunct="1"/>
            <a:r>
              <a:rPr lang="en-US" altLang="zh-CN" smtClean="0">
                <a:latin typeface="Arial" charset="0"/>
              </a:rPr>
              <a:t>x=x+x;</a:t>
            </a:r>
          </a:p>
          <a:p>
            <a:pPr eaLnBrk="1" hangingPunct="1"/>
            <a:r>
              <a:rPr lang="en-US" altLang="zh-CN" smtClean="0">
                <a:latin typeface="Arial" charset="0"/>
              </a:rPr>
              <a:t>assert (x!=20)</a:t>
            </a:r>
          </a:p>
          <a:p>
            <a:pPr eaLnBrk="1" hangingPunct="1"/>
            <a:endParaRPr lang="en-US" altLang="zh-CN" smtClean="0">
              <a:latin typeface="Arial" charset="0"/>
            </a:endParaRPr>
          </a:p>
          <a:p>
            <a:pPr eaLnBrk="1" hangingPunct="1"/>
            <a:r>
              <a:rPr lang="en-US" altLang="zh-CN" smtClean="0">
                <a:latin typeface="Arial" charset="0"/>
              </a:rPr>
              <a:t>The assertion is not valid. However, if we translate the program into the following equation</a:t>
            </a:r>
          </a:p>
          <a:p>
            <a:pPr eaLnBrk="1" hangingPunct="1"/>
            <a:r>
              <a:rPr lang="en-US" altLang="zh-CN" smtClean="0">
                <a:latin typeface="Arial" charset="0"/>
              </a:rPr>
              <a:t>x=10  &amp;&amp;</a:t>
            </a:r>
          </a:p>
          <a:p>
            <a:pPr eaLnBrk="1" hangingPunct="1"/>
            <a:r>
              <a:rPr lang="en-US" altLang="zh-CN" smtClean="0">
                <a:latin typeface="Arial" charset="0"/>
              </a:rPr>
              <a:t>x=x+x &amp;&amp;</a:t>
            </a:r>
          </a:p>
          <a:p>
            <a:pPr eaLnBrk="1" hangingPunct="1"/>
            <a:r>
              <a:rPr lang="en-US" altLang="zh-CN" smtClean="0">
                <a:latin typeface="Arial" charset="0"/>
              </a:rPr>
              <a:t>x=20</a:t>
            </a:r>
          </a:p>
          <a:p>
            <a:pPr eaLnBrk="1" hangingPunct="1"/>
            <a:endParaRPr lang="en-US" altLang="zh-CN" smtClean="0">
              <a:latin typeface="Arial" charset="0"/>
            </a:endParaRPr>
          </a:p>
          <a:p>
            <a:pPr eaLnBrk="1" hangingPunct="1"/>
            <a:r>
              <a:rPr lang="en-US" altLang="zh-CN" smtClean="0">
                <a:latin typeface="Arial" charset="0"/>
              </a:rPr>
              <a:t>The root cause is that in bit-vector logic, a variable has one unique value assignment.</a:t>
            </a:r>
          </a:p>
          <a:p>
            <a:pPr eaLnBrk="1" hangingPunct="1"/>
            <a:r>
              <a:rPr lang="en-US" altLang="zh-CN" smtClean="0">
                <a:latin typeface="Arial" charset="0"/>
              </a:rPr>
              <a:t>The right way of encoding is that:</a:t>
            </a:r>
          </a:p>
          <a:p>
            <a:pPr eaLnBrk="1" hangingPunct="1"/>
            <a:endParaRPr lang="en-US" altLang="zh-CN" smtClean="0">
              <a:latin typeface="Arial" charset="0"/>
            </a:endParaRPr>
          </a:p>
          <a:p>
            <a:pPr eaLnBrk="1" hangingPunct="1"/>
            <a:r>
              <a:rPr lang="en-US" altLang="zh-CN" smtClean="0">
                <a:latin typeface="Arial" charset="0"/>
              </a:rPr>
              <a:t>x1=10  &amp;&amp;</a:t>
            </a:r>
          </a:p>
          <a:p>
            <a:pPr eaLnBrk="1" hangingPunct="1"/>
            <a:r>
              <a:rPr lang="en-US" altLang="zh-CN" smtClean="0">
                <a:latin typeface="Arial" charset="0"/>
              </a:rPr>
              <a:t>x2=x1+x1 &amp;&amp;</a:t>
            </a:r>
          </a:p>
          <a:p>
            <a:pPr eaLnBrk="1" hangingPunct="1"/>
            <a:r>
              <a:rPr lang="en-US" altLang="zh-CN" smtClean="0">
                <a:latin typeface="Arial" charset="0"/>
              </a:rPr>
              <a:t>x2=20</a:t>
            </a:r>
          </a:p>
          <a:p>
            <a:pPr eaLnBrk="1" hangingPunct="1"/>
            <a:endParaRPr lang="en-US" altLang="zh-CN"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r>
              <a:rPr lang="en-US" altLang="zh-CN" sz="900" i="0" smtClean="0"/>
              <a:t>© 2006 Carnegie Mellon University</a:t>
            </a:r>
          </a:p>
          <a:p>
            <a:pPr algn="l" eaLnBrk="1" hangingPunct="1"/>
            <a:r>
              <a:rPr lang="en-US" altLang="zh-CN" sz="800" smtClean="0">
                <a:latin typeface="Times New Roman" pitchFamily="18" charset="0"/>
              </a:rPr>
              <a:t>  </a:t>
            </a:r>
          </a:p>
        </p:txBody>
      </p:sp>
      <p:sp>
        <p:nvSpPr>
          <p:cNvPr id="59395" name="Rectangle 1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r>
              <a:rPr lang="en-US" altLang="zh-CN" sz="1000" smtClean="0"/>
              <a:t>Presentation Title</a:t>
            </a:r>
          </a:p>
        </p:txBody>
      </p:sp>
      <p:sp>
        <p:nvSpPr>
          <p:cNvPr id="59396" name="Rectangle 1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fld id="{31D6D849-9507-40AA-BB52-EDF05A8ACA8B}" type="datetime1">
              <a:rPr lang="zh-CN" altLang="en-US" sz="1000" smtClean="0"/>
              <a:pPr/>
              <a:t>2017/6/3</a:t>
            </a:fld>
            <a:endParaRPr lang="en-US" altLang="zh-CN" sz="1000" smtClean="0"/>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8"/>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r>
              <a:rPr lang="en-US" altLang="zh-CN" sz="900" i="0" smtClean="0"/>
              <a:t>© 2006 Carnegie Mellon University</a:t>
            </a:r>
          </a:p>
          <a:p>
            <a:pPr algn="l" eaLnBrk="1" hangingPunct="1"/>
            <a:r>
              <a:rPr lang="en-US" altLang="zh-CN" sz="800" smtClean="0">
                <a:latin typeface="Times New Roman" pitchFamily="18" charset="0"/>
              </a:rPr>
              <a:t>  </a:t>
            </a:r>
          </a:p>
        </p:txBody>
      </p:sp>
      <p:sp>
        <p:nvSpPr>
          <p:cNvPr id="60419" name="Rectangle 1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r>
              <a:rPr lang="en-US" altLang="zh-CN" sz="1000" smtClean="0"/>
              <a:t>Presentation Title</a:t>
            </a:r>
          </a:p>
        </p:txBody>
      </p:sp>
      <p:sp>
        <p:nvSpPr>
          <p:cNvPr id="60420" name="Rectangle 1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fld id="{1CDE72CE-8C33-4959-81B9-5106B4A3E28E}" type="datetime1">
              <a:rPr lang="zh-CN" altLang="en-US" sz="1000" smtClean="0"/>
              <a:pPr/>
              <a:t>2017/6/3</a:t>
            </a:fld>
            <a:endParaRPr lang="en-US" altLang="zh-CN" sz="1000" smtClean="0"/>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r>
              <a:rPr lang="en-US" altLang="zh-CN" sz="900" i="0" smtClean="0"/>
              <a:t>© 2006 Carnegie Mellon University</a:t>
            </a:r>
          </a:p>
          <a:p>
            <a:pPr algn="l" eaLnBrk="1" hangingPunct="1"/>
            <a:r>
              <a:rPr lang="en-US" altLang="zh-CN" sz="800" smtClean="0">
                <a:latin typeface="Times New Roman" pitchFamily="18" charset="0"/>
              </a:rPr>
              <a:t>  </a:t>
            </a:r>
          </a:p>
        </p:txBody>
      </p:sp>
      <p:sp>
        <p:nvSpPr>
          <p:cNvPr id="44035" name="Rectangle 1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r>
              <a:rPr lang="en-US" altLang="zh-CN" sz="1000" smtClean="0"/>
              <a:t>Presentation Title</a:t>
            </a:r>
          </a:p>
        </p:txBody>
      </p:sp>
      <p:sp>
        <p:nvSpPr>
          <p:cNvPr id="44036" name="Rectangle 1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fld id="{615EF429-488A-4430-A2D9-553D2A0BFF55}" type="datetime1">
              <a:rPr lang="zh-CN" altLang="en-US" sz="1000" smtClean="0"/>
              <a:pPr/>
              <a:t>2017/6/3</a:t>
            </a:fld>
            <a:endParaRPr lang="en-US" altLang="zh-CN" sz="1000" smtClean="0"/>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Jpf, spin, slam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257300" y="720725"/>
            <a:ext cx="4800600" cy="3600450"/>
          </a:xfrm>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a:p>
            <a:endParaRPr lang="zh-CN" altLang="en-US" smtClean="0"/>
          </a:p>
          <a:p>
            <a:r>
              <a:rPr lang="en-US" altLang="zh-CN" smtClean="0"/>
              <a:t>we transform the code so that to operate on the abs domain and it looks like this; here the concrete type int was replaced by abs type signs, concrete constants 0 and 1 were replaced with abs ct 0 and pos; and primitive ops on ints were replaced with calls to some methods that implement the abs.ops.that manipulate abstract values. Ex : equality operator was replaced with a call to method </a:t>
            </a:r>
            <a:r>
              <a:rPr lang="en-US" altLang="zh-CN" u="sng" smtClean="0"/>
              <a:t>signs.eq </a:t>
            </a:r>
            <a:r>
              <a:rPr lang="en-US" altLang="zh-CN" smtClean="0"/>
              <a:t>and + was replace by</a:t>
            </a:r>
            <a:r>
              <a:rPr lang="en-US" altLang="zh-CN" u="sng" smtClean="0"/>
              <a:t>  signs.add </a:t>
            </a:r>
            <a:r>
              <a:rPr lang="en-US" altLang="zh-CN" smtClean="0"/>
              <a:t>.</a:t>
            </a:r>
          </a:p>
          <a:p>
            <a:endParaRPr lang="en-US" altLang="zh-CN" smtClean="0"/>
          </a:p>
          <a:p>
            <a:r>
              <a:rPr lang="en-US" altLang="zh-CN" smtClean="0"/>
              <a:t>So, how do we apply this abstraction technique to the DEOS example ?</a:t>
            </a:r>
          </a:p>
          <a:p>
            <a:r>
              <a:rPr lang="en-US" altLang="zh-CN" smtClean="0"/>
              <a:t>We have to decide which variables to abstract, what abstrations to use and then we have to effectively transform the system to encode the abstractions.</a:t>
            </a:r>
          </a:p>
          <a:p>
            <a:endParaRPr lang="en-US" altLang="zh-CN" smtClean="0"/>
          </a:p>
          <a:p>
            <a:r>
              <a:rPr lang="en-US" altLang="zh-CN" b="1" smtClean="0"/>
              <a:t>The translation s homomorphic.   h(v*u)=h(v)@h(u), * is an operator on the original domain and @ is an operator on the abstract domain.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Use the x=x+1 example (abstracted to the Signs domain) to explain the idea.</a:t>
            </a:r>
          </a:p>
          <a:p>
            <a:r>
              <a:rPr lang="en-US" altLang="zh-CN" smtClean="0"/>
              <a:t>Red is a faulty state</a:t>
            </a:r>
          </a:p>
          <a:p>
            <a:endParaRPr lang="en-US" altLang="zh-CN" smtClean="0"/>
          </a:p>
          <a:p>
            <a:r>
              <a:rPr lang="en-US" altLang="zh-CN" smtClean="0"/>
              <a:t>x=x+1;</a:t>
            </a:r>
          </a:p>
          <a:p>
            <a:r>
              <a:rPr lang="en-US" altLang="zh-CN" smtClean="0"/>
              <a:t>y=10/x</a:t>
            </a:r>
          </a:p>
          <a:p>
            <a:endParaRPr lang="en-US" altLang="zh-CN" smtClean="0"/>
          </a:p>
          <a:p>
            <a:r>
              <a:rPr lang="en-US" altLang="zh-CN" smtClean="0"/>
              <a:t>This makes x=0 a faulty state. 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r>
              <a:rPr lang="en-US" altLang="zh-CN" sz="900" i="0" smtClean="0"/>
              <a:t>© 2006 Carnegie Mellon University</a:t>
            </a:r>
          </a:p>
          <a:p>
            <a:pPr algn="l" eaLnBrk="1" hangingPunct="1"/>
            <a:r>
              <a:rPr lang="en-US" altLang="zh-CN" sz="800" smtClean="0">
                <a:latin typeface="Times New Roman" pitchFamily="18" charset="0"/>
              </a:rPr>
              <a:t>  </a:t>
            </a:r>
          </a:p>
        </p:txBody>
      </p:sp>
      <p:sp>
        <p:nvSpPr>
          <p:cNvPr id="40963" name="Rectangle 1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r>
              <a:rPr lang="en-US" altLang="zh-CN" sz="1000" smtClean="0"/>
              <a:t>Presentation Title</a:t>
            </a:r>
          </a:p>
        </p:txBody>
      </p:sp>
      <p:sp>
        <p:nvSpPr>
          <p:cNvPr id="40964" name="Rectangle 1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fld id="{F504CB72-21CD-467A-9994-ACDBE3D54D5F}" type="datetime1">
              <a:rPr lang="zh-CN" altLang="en-US" sz="1000" smtClean="0"/>
              <a:pPr/>
              <a:t>2017/6/3</a:t>
            </a:fld>
            <a:endParaRPr lang="en-US" altLang="zh-CN" sz="1000" smtClean="0"/>
          </a:p>
        </p:txBody>
      </p:sp>
      <p:sp>
        <p:nvSpPr>
          <p:cNvPr id="40965" name="Rectangle 2"/>
          <p:cNvSpPr>
            <a:spLocks noGrp="1" noRot="1" noChangeAspect="1" noChangeArrowheads="1" noTextEdit="1"/>
          </p:cNvSpPr>
          <p:nvPr>
            <p:ph type="sldImg"/>
          </p:nvPr>
        </p:nvSpPr>
        <p:spPr>
          <a:ln/>
        </p:spPr>
      </p:sp>
      <p:sp>
        <p:nvSpPr>
          <p:cNvPr id="409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258888" y="720725"/>
            <a:ext cx="4799012" cy="3600450"/>
          </a:xfrm>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abstract state 1 does not have a self-loop, </a:t>
            </a:r>
          </a:p>
          <a:p>
            <a:r>
              <a:rPr lang="en-US" altLang="zh-CN" smtClean="0"/>
              <a:t>last state does not have a successor </a:t>
            </a:r>
          </a:p>
          <a:p>
            <a:endParaRPr lang="en-US" altLang="zh-CN" smtClean="0"/>
          </a:p>
          <a:p>
            <a:r>
              <a:rPr lang="en-US" altLang="zh-CN" smtClean="0"/>
              <a:t>abs state 1 does have a transition to the next state.</a:t>
            </a:r>
          </a:p>
          <a:p>
            <a:endParaRPr lang="en-US" altLang="zh-CN" smtClean="0"/>
          </a:p>
          <a:p>
            <a:r>
              <a:rPr lang="en-US" altLang="zh-CN" smtClean="0"/>
              <a:t>no self loop on the red state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57300" y="719138"/>
            <a:ext cx="4800600" cy="3602037"/>
          </a:xfrm>
          <a:ln/>
        </p:spPr>
      </p:sp>
      <p:sp>
        <p:nvSpPr>
          <p:cNvPr id="55299" name="Rectangle 3"/>
          <p:cNvSpPr>
            <a:spLocks noGrp="1" noChangeArrowheads="1"/>
          </p:cNvSpPr>
          <p:nvPr>
            <p:ph type="body" idx="1"/>
          </p:nvPr>
        </p:nvSpPr>
        <p:spPr>
          <a:xfrm>
            <a:off x="730553" y="4560988"/>
            <a:ext cx="5854095" cy="43213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If the property holds on the abstract model it also holds on the original  C program.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57300" y="719138"/>
            <a:ext cx="4800600" cy="3602037"/>
          </a:xfrm>
          <a:ln/>
        </p:spPr>
      </p:sp>
      <p:sp>
        <p:nvSpPr>
          <p:cNvPr id="56323" name="Rectangle 3"/>
          <p:cNvSpPr>
            <a:spLocks noGrp="1" noChangeArrowheads="1"/>
          </p:cNvSpPr>
          <p:nvPr>
            <p:ph type="body" idx="1"/>
          </p:nvPr>
        </p:nvSpPr>
        <p:spPr>
          <a:xfrm>
            <a:off x="730553" y="4560988"/>
            <a:ext cx="5854095" cy="43213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sym typeface="Symbol" pitchFamily="18" charset="2"/>
              </a:rPr>
              <a:t>In predicate abstraction a given program is abstracted with respect to a given set of predicates.</a:t>
            </a:r>
          </a:p>
          <a:p>
            <a:r>
              <a:rPr lang="en-US" altLang="zh-CN" smtClean="0">
                <a:sym typeface="Symbol" pitchFamily="18" charset="2"/>
              </a:rPr>
              <a:t>Consider the C program which has one integer variable i. The boolean program has the same control structure as that of the original C program. Each statement in the C program is replaced by its affect on the predicates in the boolean program.</a:t>
            </a:r>
          </a:p>
          <a:p>
            <a:endParaRPr lang="en-US" altLang="zh-CN" smtClean="0">
              <a:sym typeface="Symbol" pitchFamily="18" charset="2"/>
            </a:endParaRPr>
          </a:p>
          <a:p>
            <a:r>
              <a:rPr lang="en-US" altLang="zh-CN" smtClean="0">
                <a:sym typeface="Symbol" pitchFamily="18" charset="2"/>
              </a:rPr>
              <a:t>NOW THE QUESTION IS HOW DO WE GET THE PREDICATES and WHERE SHOULD WE USE WHICH PREDICATE???? WHAT PREDICATES ARE USEFUL FOR PROVING THE PROPERTY. We will try to answer these questions in the next few slides.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57300" y="720725"/>
            <a:ext cx="4800600" cy="3600450"/>
          </a:xfrm>
          <a:ln/>
        </p:spPr>
      </p:sp>
      <p:sp>
        <p:nvSpPr>
          <p:cNvPr id="57347"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20725"/>
            <a:ext cx="4800600" cy="3600450"/>
          </a:xfrm>
          <a:ln/>
        </p:spPr>
      </p:sp>
      <p:sp>
        <p:nvSpPr>
          <p:cNvPr id="58371"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57300" y="720725"/>
            <a:ext cx="4800600" cy="3600450"/>
          </a:xfrm>
          <a:ln/>
        </p:spPr>
      </p:sp>
      <p:sp>
        <p:nvSpPr>
          <p:cNvPr id="59395"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257300" y="720725"/>
            <a:ext cx="4800600" cy="3600450"/>
          </a:xfrm>
          <a:ln/>
        </p:spPr>
      </p:sp>
      <p:sp>
        <p:nvSpPr>
          <p:cNvPr id="60419"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57300" y="720725"/>
            <a:ext cx="4800600" cy="3600450"/>
          </a:xfrm>
          <a:ln/>
        </p:spPr>
      </p:sp>
      <p:sp>
        <p:nvSpPr>
          <p:cNvPr id="61443"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257300" y="720725"/>
            <a:ext cx="4800600" cy="3600450"/>
          </a:xfrm>
          <a:ln/>
        </p:spPr>
      </p:sp>
      <p:sp>
        <p:nvSpPr>
          <p:cNvPr id="62467"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txBox="1">
            <a:spLocks noGrp="1" noChangeArrowheads="1"/>
          </p:cNvSpPr>
          <p:nvPr/>
        </p:nvSpPr>
        <p:spPr bwMode="auto">
          <a:xfrm>
            <a:off x="4292600" y="9018588"/>
            <a:ext cx="22526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nchor="b"/>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r" eaLnBrk="1" hangingPunct="1">
              <a:lnSpc>
                <a:spcPct val="89000"/>
              </a:lnSpc>
              <a:spcBef>
                <a:spcPct val="40000"/>
              </a:spcBef>
            </a:pPr>
            <a:r>
              <a:rPr lang="en-US" altLang="zh-CN" sz="900"/>
              <a:t>© 2006 Carnegie Mellon University</a:t>
            </a:r>
          </a:p>
          <a:p>
            <a:pPr algn="l" eaLnBrk="1" hangingPunct="1">
              <a:lnSpc>
                <a:spcPct val="89000"/>
              </a:lnSpc>
              <a:spcBef>
                <a:spcPct val="40000"/>
              </a:spcBef>
            </a:pPr>
            <a:r>
              <a:rPr lang="en-US" altLang="zh-CN" sz="800" i="1">
                <a:latin typeface="Times New Roman" pitchFamily="18" charset="0"/>
              </a:rPr>
              <a:t>  </a:t>
            </a:r>
          </a:p>
        </p:txBody>
      </p:sp>
      <p:sp>
        <p:nvSpPr>
          <p:cNvPr id="81923" name="Rectangle 12"/>
          <p:cNvSpPr txBox="1">
            <a:spLocks noGrp="1" noChangeArrowheads="1"/>
          </p:cNvSpPr>
          <p:nvPr/>
        </p:nvSpPr>
        <p:spPr bwMode="auto">
          <a:xfrm>
            <a:off x="604838" y="307975"/>
            <a:ext cx="28527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l">
              <a:spcBef>
                <a:spcPct val="0"/>
              </a:spcBef>
            </a:pPr>
            <a:r>
              <a:rPr lang="en-US" altLang="zh-CN" sz="1000" b="1"/>
              <a:t>Presentation Title</a:t>
            </a:r>
          </a:p>
        </p:txBody>
      </p:sp>
      <p:sp>
        <p:nvSpPr>
          <p:cNvPr id="81924" name="Rectangle 13"/>
          <p:cNvSpPr txBox="1">
            <a:spLocks noGrp="1" noChangeArrowheads="1"/>
          </p:cNvSpPr>
          <p:nvPr/>
        </p:nvSpPr>
        <p:spPr bwMode="auto">
          <a:xfrm>
            <a:off x="3940175" y="307975"/>
            <a:ext cx="2851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r">
              <a:spcBef>
                <a:spcPct val="0"/>
              </a:spcBef>
            </a:pPr>
            <a:fld id="{C4A78615-11BB-4F29-8A9C-B5F1E2FDF72E}" type="datetime1">
              <a:rPr lang="zh-CN" altLang="en-US" sz="1000"/>
              <a:pPr algn="r">
                <a:spcBef>
                  <a:spcPct val="0"/>
                </a:spcBef>
              </a:pPr>
              <a:t>2017/6/3</a:t>
            </a:fld>
            <a:endParaRPr lang="en-US" altLang="zh-CN" sz="1000"/>
          </a:p>
        </p:txBody>
      </p:sp>
      <p:sp>
        <p:nvSpPr>
          <p:cNvPr id="81925" name="Rectangle 2"/>
          <p:cNvSpPr>
            <a:spLocks noGrp="1" noRot="1" noChangeAspect="1" noChangeArrowheads="1" noTextEdit="1"/>
          </p:cNvSpPr>
          <p:nvPr>
            <p:ph type="sldImg"/>
          </p:nvPr>
        </p:nvSpPr>
        <p:spPr>
          <a:ln/>
        </p:spPr>
      </p:sp>
      <p:sp>
        <p:nvSpPr>
          <p:cNvPr id="81926"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charset="0"/>
              </a:rPr>
              <a:t>Consider the example:</a:t>
            </a:r>
          </a:p>
          <a:p>
            <a:pPr eaLnBrk="1" hangingPunct="1"/>
            <a:r>
              <a:rPr lang="en-US" altLang="zh-CN" smtClean="0">
                <a:latin typeface="Arial" charset="0"/>
              </a:rPr>
              <a:t>while (i)</a:t>
            </a:r>
          </a:p>
          <a:p>
            <a:pPr eaLnBrk="1" hangingPunct="1"/>
            <a:r>
              <a:rPr lang="en-US" altLang="zh-CN" smtClean="0">
                <a:latin typeface="Arial" charset="0"/>
              </a:rPr>
              <a:t>   i=i-1;</a:t>
            </a:r>
          </a:p>
          <a:p>
            <a:pPr eaLnBrk="1" hangingPunct="1"/>
            <a:r>
              <a:rPr lang="en-US" altLang="zh-CN" smtClean="0">
                <a:latin typeface="Arial" charset="0"/>
              </a:rPr>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57300" y="720725"/>
            <a:ext cx="4800600" cy="3600450"/>
          </a:xfrm>
          <a:ln/>
        </p:spPr>
      </p:sp>
      <p:sp>
        <p:nvSpPr>
          <p:cNvPr id="63491"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257300" y="720725"/>
            <a:ext cx="4800600" cy="3600450"/>
          </a:xfrm>
          <a:ln/>
        </p:spPr>
      </p:sp>
      <p:sp>
        <p:nvSpPr>
          <p:cNvPr id="64515"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257300" y="720725"/>
            <a:ext cx="4800600" cy="3600450"/>
          </a:xfrm>
          <a:ln/>
        </p:spPr>
      </p:sp>
      <p:sp>
        <p:nvSpPr>
          <p:cNvPr id="65539"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257300" y="720725"/>
            <a:ext cx="4800600" cy="3600450"/>
          </a:xfrm>
          <a:ln/>
        </p:spPr>
      </p:sp>
      <p:sp>
        <p:nvSpPr>
          <p:cNvPr id="66563"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257300" y="720725"/>
            <a:ext cx="4800600" cy="3600450"/>
          </a:xfrm>
          <a:ln/>
        </p:spPr>
      </p:sp>
      <p:sp>
        <p:nvSpPr>
          <p:cNvPr id="67587"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257300" y="720725"/>
            <a:ext cx="4800600" cy="3600450"/>
          </a:xfrm>
          <a:ln/>
        </p:spPr>
      </p:sp>
      <p:sp>
        <p:nvSpPr>
          <p:cNvPr id="68611"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257300" y="720725"/>
            <a:ext cx="4800600" cy="3600450"/>
          </a:xfrm>
          <a:ln/>
        </p:spPr>
      </p:sp>
      <p:sp>
        <p:nvSpPr>
          <p:cNvPr id="69635"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257300" y="720725"/>
            <a:ext cx="4800600" cy="3600450"/>
          </a:xfrm>
          <a:ln/>
        </p:spPr>
      </p:sp>
      <p:sp>
        <p:nvSpPr>
          <p:cNvPr id="70659"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257300" y="720725"/>
            <a:ext cx="4800600" cy="3600450"/>
          </a:xfrm>
          <a:ln/>
        </p:spPr>
      </p:sp>
      <p:sp>
        <p:nvSpPr>
          <p:cNvPr id="71683"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257300" y="720725"/>
            <a:ext cx="4800600" cy="3600450"/>
          </a:xfrm>
          <a:ln/>
        </p:spPr>
      </p:sp>
      <p:sp>
        <p:nvSpPr>
          <p:cNvPr id="72707"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8"/>
          <p:cNvSpPr txBox="1">
            <a:spLocks noGrp="1" noChangeArrowheads="1"/>
          </p:cNvSpPr>
          <p:nvPr/>
        </p:nvSpPr>
        <p:spPr bwMode="auto">
          <a:xfrm>
            <a:off x="4292600" y="9018588"/>
            <a:ext cx="22526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nchor="b"/>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r" eaLnBrk="1" hangingPunct="1">
              <a:lnSpc>
                <a:spcPct val="89000"/>
              </a:lnSpc>
              <a:spcBef>
                <a:spcPct val="40000"/>
              </a:spcBef>
            </a:pPr>
            <a:r>
              <a:rPr lang="en-US" altLang="zh-CN" sz="900"/>
              <a:t>© 2006 Carnegie Mellon University</a:t>
            </a:r>
          </a:p>
          <a:p>
            <a:pPr algn="l" eaLnBrk="1" hangingPunct="1">
              <a:lnSpc>
                <a:spcPct val="89000"/>
              </a:lnSpc>
              <a:spcBef>
                <a:spcPct val="40000"/>
              </a:spcBef>
            </a:pPr>
            <a:r>
              <a:rPr lang="en-US" altLang="zh-CN" sz="800" i="1">
                <a:latin typeface="Times New Roman" pitchFamily="18" charset="0"/>
              </a:rPr>
              <a:t>  </a:t>
            </a:r>
          </a:p>
        </p:txBody>
      </p:sp>
      <p:sp>
        <p:nvSpPr>
          <p:cNvPr id="83971" name="Rectangle 12"/>
          <p:cNvSpPr txBox="1">
            <a:spLocks noGrp="1" noChangeArrowheads="1"/>
          </p:cNvSpPr>
          <p:nvPr/>
        </p:nvSpPr>
        <p:spPr bwMode="auto">
          <a:xfrm>
            <a:off x="604838" y="307975"/>
            <a:ext cx="28527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l">
              <a:spcBef>
                <a:spcPct val="0"/>
              </a:spcBef>
            </a:pPr>
            <a:r>
              <a:rPr lang="en-US" altLang="zh-CN" sz="1000" b="1"/>
              <a:t>Presentation Title</a:t>
            </a:r>
          </a:p>
        </p:txBody>
      </p:sp>
      <p:sp>
        <p:nvSpPr>
          <p:cNvPr id="83972" name="Rectangle 13"/>
          <p:cNvSpPr txBox="1">
            <a:spLocks noGrp="1" noChangeArrowheads="1"/>
          </p:cNvSpPr>
          <p:nvPr/>
        </p:nvSpPr>
        <p:spPr bwMode="auto">
          <a:xfrm>
            <a:off x="3940175" y="307975"/>
            <a:ext cx="2851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r">
              <a:spcBef>
                <a:spcPct val="0"/>
              </a:spcBef>
            </a:pPr>
            <a:fld id="{AA55C567-6D2D-4534-8487-30B182390019}" type="datetime1">
              <a:rPr lang="zh-CN" altLang="en-US" sz="1000"/>
              <a:pPr algn="r">
                <a:spcBef>
                  <a:spcPct val="0"/>
                </a:spcBef>
              </a:pPr>
              <a:t>2017/6/3</a:t>
            </a:fld>
            <a:endParaRPr lang="en-US" altLang="zh-CN" sz="1000"/>
          </a:p>
        </p:txBody>
      </p:sp>
      <p:sp>
        <p:nvSpPr>
          <p:cNvPr id="83973" name="Rectangle 2"/>
          <p:cNvSpPr>
            <a:spLocks noGrp="1" noRot="1" noChangeAspect="1" noChangeArrowheads="1" noTextEdit="1"/>
          </p:cNvSpPr>
          <p:nvPr>
            <p:ph type="sldImg"/>
          </p:nvPr>
        </p:nvSpPr>
        <p:spPr>
          <a:ln/>
        </p:spPr>
      </p:sp>
      <p:sp>
        <p:nvSpPr>
          <p:cNvPr id="83974"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257300" y="720725"/>
            <a:ext cx="4800600" cy="3600450"/>
          </a:xfrm>
          <a:ln/>
        </p:spPr>
      </p:sp>
      <p:sp>
        <p:nvSpPr>
          <p:cNvPr id="73731"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57300" y="720725"/>
            <a:ext cx="4800600" cy="3600450"/>
          </a:xfrm>
          <a:ln/>
        </p:spPr>
      </p:sp>
      <p:sp>
        <p:nvSpPr>
          <p:cNvPr id="74755"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257300" y="720725"/>
            <a:ext cx="4800600" cy="3600450"/>
          </a:xfrm>
          <a:ln/>
        </p:spPr>
      </p:sp>
      <p:sp>
        <p:nvSpPr>
          <p:cNvPr id="75779"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257300" y="720725"/>
            <a:ext cx="4800600" cy="3600450"/>
          </a:xfrm>
          <a:ln/>
        </p:spPr>
      </p:sp>
      <p:sp>
        <p:nvSpPr>
          <p:cNvPr id="76803"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Write out the perdicate abstraction   P2= !p2 ? 1: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257300" y="720725"/>
            <a:ext cx="4800600" cy="3600450"/>
          </a:xfrm>
          <a:ln/>
        </p:spPr>
      </p:sp>
      <p:sp>
        <p:nvSpPr>
          <p:cNvPr id="77827"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257300" y="720725"/>
            <a:ext cx="4800600" cy="3600450"/>
          </a:xfrm>
          <a:ln/>
        </p:spPr>
      </p:sp>
      <p:sp>
        <p:nvSpPr>
          <p:cNvPr id="78851"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57300" y="720725"/>
            <a:ext cx="4800600" cy="3600450"/>
          </a:xfrm>
          <a:ln/>
        </p:spPr>
      </p:sp>
      <p:sp>
        <p:nvSpPr>
          <p:cNvPr id="79875"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257300" y="720725"/>
            <a:ext cx="4800600" cy="3600450"/>
          </a:xfrm>
          <a:ln/>
        </p:spPr>
      </p:sp>
      <p:sp>
        <p:nvSpPr>
          <p:cNvPr id="80899"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257300" y="720725"/>
            <a:ext cx="4800600" cy="3600450"/>
          </a:xfrm>
          <a:ln/>
        </p:spPr>
      </p:sp>
      <p:sp>
        <p:nvSpPr>
          <p:cNvPr id="81923" name="Rectangle 3"/>
          <p:cNvSpPr>
            <a:spLocks noGrp="1" noChangeArrowheads="1"/>
          </p:cNvSpPr>
          <p:nvPr>
            <p:ph type="body" idx="1"/>
          </p:nvPr>
        </p:nvSpPr>
        <p:spPr>
          <a:xfrm>
            <a:off x="731763" y="4560988"/>
            <a:ext cx="5851676" cy="431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b="1">
                <a:solidFill>
                  <a:schemeClr val="tx1"/>
                </a:solidFill>
                <a:latin typeface="Lucida Sans" pitchFamily="34" charset="0"/>
              </a:defRPr>
            </a:lvl1pPr>
            <a:lvl2pPr marL="742950" indent="-285750" defTabSz="966788" eaLnBrk="0" hangingPunct="0">
              <a:defRPr b="1">
                <a:solidFill>
                  <a:schemeClr val="tx1"/>
                </a:solidFill>
                <a:latin typeface="Lucida Sans" pitchFamily="34" charset="0"/>
              </a:defRPr>
            </a:lvl2pPr>
            <a:lvl3pPr marL="1143000" indent="-228600" defTabSz="966788" eaLnBrk="0" hangingPunct="0">
              <a:defRPr b="1">
                <a:solidFill>
                  <a:schemeClr val="tx1"/>
                </a:solidFill>
                <a:latin typeface="Lucida Sans" pitchFamily="34" charset="0"/>
              </a:defRPr>
            </a:lvl3pPr>
            <a:lvl4pPr marL="1600200" indent="-228600" defTabSz="966788" eaLnBrk="0" hangingPunct="0">
              <a:defRPr b="1">
                <a:solidFill>
                  <a:schemeClr val="tx1"/>
                </a:solidFill>
                <a:latin typeface="Lucida Sans" pitchFamily="34" charset="0"/>
              </a:defRPr>
            </a:lvl4pPr>
            <a:lvl5pPr marL="2057400" indent="-228600" defTabSz="966788" eaLnBrk="0" hangingPunct="0">
              <a:defRPr b="1">
                <a:solidFill>
                  <a:schemeClr val="tx1"/>
                </a:solidFill>
                <a:latin typeface="Lucida Sans" pitchFamily="34" charset="0"/>
              </a:defRPr>
            </a:lvl5pPr>
            <a:lvl6pPr marL="2514600" indent="-228600" algn="ctr" defTabSz="966788" eaLnBrk="0" fontAlgn="base" hangingPunct="0">
              <a:spcBef>
                <a:spcPct val="20000"/>
              </a:spcBef>
              <a:spcAft>
                <a:spcPct val="0"/>
              </a:spcAft>
              <a:buChar char="–"/>
              <a:defRPr b="1">
                <a:solidFill>
                  <a:schemeClr val="tx1"/>
                </a:solidFill>
                <a:latin typeface="Lucida Sans" pitchFamily="34" charset="0"/>
              </a:defRPr>
            </a:lvl6pPr>
            <a:lvl7pPr marL="2971800" indent="-228600" algn="ctr" defTabSz="966788" eaLnBrk="0" fontAlgn="base" hangingPunct="0">
              <a:spcBef>
                <a:spcPct val="20000"/>
              </a:spcBef>
              <a:spcAft>
                <a:spcPct val="0"/>
              </a:spcAft>
              <a:buChar char="–"/>
              <a:defRPr b="1">
                <a:solidFill>
                  <a:schemeClr val="tx1"/>
                </a:solidFill>
                <a:latin typeface="Lucida Sans" pitchFamily="34" charset="0"/>
              </a:defRPr>
            </a:lvl7pPr>
            <a:lvl8pPr marL="3429000" indent="-228600" algn="ctr" defTabSz="966788" eaLnBrk="0" fontAlgn="base" hangingPunct="0">
              <a:spcBef>
                <a:spcPct val="20000"/>
              </a:spcBef>
              <a:spcAft>
                <a:spcPct val="0"/>
              </a:spcAft>
              <a:buChar char="–"/>
              <a:defRPr b="1">
                <a:solidFill>
                  <a:schemeClr val="tx1"/>
                </a:solidFill>
                <a:latin typeface="Lucida Sans" pitchFamily="34" charset="0"/>
              </a:defRPr>
            </a:lvl8pPr>
            <a:lvl9pPr marL="3886200" indent="-228600" algn="ctr" defTabSz="966788" eaLnBrk="0" fontAlgn="base" hangingPunct="0">
              <a:spcBef>
                <a:spcPct val="20000"/>
              </a:spcBef>
              <a:spcAft>
                <a:spcPct val="0"/>
              </a:spcAft>
              <a:buChar char="–"/>
              <a:defRPr b="1">
                <a:solidFill>
                  <a:schemeClr val="tx1"/>
                </a:solidFill>
                <a:latin typeface="Lucida Sans" pitchFamily="34" charset="0"/>
              </a:defRPr>
            </a:lvl9pPr>
          </a:lstStyle>
          <a:p>
            <a:pPr eaLnBrk="1" hangingPunct="1"/>
            <a:fld id="{9A78908E-2D77-46CB-B6E3-5279A7DD1FEE}" type="slidenum">
              <a:rPr lang="zh-CN" altLang="en-US" b="0">
                <a:latin typeface="Times New Roman" pitchFamily="18" charset="0"/>
              </a:rPr>
              <a:pPr eaLnBrk="1" hangingPunct="1"/>
              <a:t>72</a:t>
            </a:fld>
            <a:endParaRPr lang="en-US" altLang="zh-CN" b="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8"/>
          <p:cNvSpPr txBox="1">
            <a:spLocks noGrp="1" noChangeArrowheads="1"/>
          </p:cNvSpPr>
          <p:nvPr/>
        </p:nvSpPr>
        <p:spPr bwMode="auto">
          <a:xfrm>
            <a:off x="4292600" y="9018588"/>
            <a:ext cx="22526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nchor="b"/>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r" eaLnBrk="1" hangingPunct="1">
              <a:lnSpc>
                <a:spcPct val="89000"/>
              </a:lnSpc>
              <a:spcBef>
                <a:spcPct val="40000"/>
              </a:spcBef>
            </a:pPr>
            <a:r>
              <a:rPr lang="en-US" altLang="zh-CN" sz="900"/>
              <a:t>© 2006 Carnegie Mellon University</a:t>
            </a:r>
          </a:p>
          <a:p>
            <a:pPr algn="l" eaLnBrk="1" hangingPunct="1">
              <a:lnSpc>
                <a:spcPct val="89000"/>
              </a:lnSpc>
              <a:spcBef>
                <a:spcPct val="40000"/>
              </a:spcBef>
            </a:pPr>
            <a:r>
              <a:rPr lang="en-US" altLang="zh-CN" sz="800" i="1">
                <a:latin typeface="Times New Roman" pitchFamily="18" charset="0"/>
              </a:rPr>
              <a:t>  </a:t>
            </a:r>
          </a:p>
        </p:txBody>
      </p:sp>
      <p:sp>
        <p:nvSpPr>
          <p:cNvPr id="86019" name="Rectangle 12"/>
          <p:cNvSpPr txBox="1">
            <a:spLocks noGrp="1" noChangeArrowheads="1"/>
          </p:cNvSpPr>
          <p:nvPr/>
        </p:nvSpPr>
        <p:spPr bwMode="auto">
          <a:xfrm>
            <a:off x="604838" y="307975"/>
            <a:ext cx="28527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l">
              <a:spcBef>
                <a:spcPct val="0"/>
              </a:spcBef>
            </a:pPr>
            <a:r>
              <a:rPr lang="en-US" altLang="zh-CN" sz="1000" b="1"/>
              <a:t>Presentation Title</a:t>
            </a:r>
          </a:p>
        </p:txBody>
      </p:sp>
      <p:sp>
        <p:nvSpPr>
          <p:cNvPr id="86020" name="Rectangle 13"/>
          <p:cNvSpPr txBox="1">
            <a:spLocks noGrp="1" noChangeArrowheads="1"/>
          </p:cNvSpPr>
          <p:nvPr/>
        </p:nvSpPr>
        <p:spPr bwMode="auto">
          <a:xfrm>
            <a:off x="3940175" y="307975"/>
            <a:ext cx="2851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r">
              <a:spcBef>
                <a:spcPct val="0"/>
              </a:spcBef>
            </a:pPr>
            <a:fld id="{B3A82516-DFAB-4B2E-B2CE-9A2E7EBAF33B}" type="datetime1">
              <a:rPr lang="zh-CN" altLang="en-US" sz="1000"/>
              <a:pPr algn="r">
                <a:spcBef>
                  <a:spcPct val="0"/>
                </a:spcBef>
              </a:pPr>
              <a:t>2017/6/3</a:t>
            </a:fld>
            <a:endParaRPr lang="en-US" altLang="zh-CN" sz="1000"/>
          </a:p>
        </p:txBody>
      </p:sp>
      <p:sp>
        <p:nvSpPr>
          <p:cNvPr id="86021" name="Rectangle 2"/>
          <p:cNvSpPr>
            <a:spLocks noGrp="1" noRot="1" noChangeAspect="1" noChangeArrowheads="1" noTextEdit="1"/>
          </p:cNvSpPr>
          <p:nvPr>
            <p:ph type="sldImg"/>
          </p:nvPr>
        </p:nvSpPr>
        <p:spPr>
          <a:ln/>
        </p:spPr>
      </p:sp>
      <p:sp>
        <p:nvSpPr>
          <p:cNvPr id="86022"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Times New Roman" pitchFamily="18" charset="0"/>
              </a:defRPr>
            </a:lvl1pPr>
            <a:lvl2pPr marL="742950" indent="-285750" algn="l" defTabSz="966788" eaLnBrk="0" hangingPunct="0">
              <a:spcBef>
                <a:spcPct val="30000"/>
              </a:spcBef>
              <a:defRPr sz="1200">
                <a:solidFill>
                  <a:schemeClr val="tx1"/>
                </a:solidFill>
                <a:latin typeface="Times New Roman" pitchFamily="18" charset="0"/>
              </a:defRPr>
            </a:lvl2pPr>
            <a:lvl3pPr marL="1143000" indent="-228600" algn="l" defTabSz="966788" eaLnBrk="0" hangingPunct="0">
              <a:spcBef>
                <a:spcPct val="30000"/>
              </a:spcBef>
              <a:defRPr sz="1200">
                <a:solidFill>
                  <a:schemeClr val="tx1"/>
                </a:solidFill>
                <a:latin typeface="Times New Roman" pitchFamily="18" charset="0"/>
              </a:defRPr>
            </a:lvl3pPr>
            <a:lvl4pPr marL="1600200" indent="-228600" algn="l" defTabSz="966788" eaLnBrk="0" hangingPunct="0">
              <a:spcBef>
                <a:spcPct val="30000"/>
              </a:spcBef>
              <a:defRPr sz="1200">
                <a:solidFill>
                  <a:schemeClr val="tx1"/>
                </a:solidFill>
                <a:latin typeface="Times New Roman" pitchFamily="18" charset="0"/>
              </a:defRPr>
            </a:lvl4pPr>
            <a:lvl5pPr marL="2057400" indent="-228600" algn="l" defTabSz="966788" eaLnBrk="0" hangingPunct="0">
              <a:spcBef>
                <a:spcPct val="30000"/>
              </a:spcBef>
              <a:defRPr sz="1200">
                <a:solidFill>
                  <a:schemeClr val="tx1"/>
                </a:solidFill>
                <a:latin typeface="Times New Roman" pitchFamily="18" charset="0"/>
              </a:defRPr>
            </a:lvl5pPr>
            <a:lvl6pPr marL="2514600" indent="-228600" defTabSz="966788" eaLnBrk="0" fontAlgn="base" hangingPunct="0">
              <a:spcBef>
                <a:spcPct val="30000"/>
              </a:spcBef>
              <a:spcAft>
                <a:spcPct val="0"/>
              </a:spcAft>
              <a:defRPr sz="1200">
                <a:solidFill>
                  <a:schemeClr val="tx1"/>
                </a:solidFill>
                <a:latin typeface="Times New Roman" pitchFamily="18" charset="0"/>
              </a:defRPr>
            </a:lvl6pPr>
            <a:lvl7pPr marL="2971800" indent="-228600" defTabSz="966788" eaLnBrk="0" fontAlgn="base" hangingPunct="0">
              <a:spcBef>
                <a:spcPct val="30000"/>
              </a:spcBef>
              <a:spcAft>
                <a:spcPct val="0"/>
              </a:spcAft>
              <a:defRPr sz="1200">
                <a:solidFill>
                  <a:schemeClr val="tx1"/>
                </a:solidFill>
                <a:latin typeface="Times New Roman" pitchFamily="18" charset="0"/>
              </a:defRPr>
            </a:lvl7pPr>
            <a:lvl8pPr marL="3429000" indent="-228600" defTabSz="966788" eaLnBrk="0" fontAlgn="base" hangingPunct="0">
              <a:spcBef>
                <a:spcPct val="30000"/>
              </a:spcBef>
              <a:spcAft>
                <a:spcPct val="0"/>
              </a:spcAft>
              <a:defRPr sz="1200">
                <a:solidFill>
                  <a:schemeClr val="tx1"/>
                </a:solidFill>
                <a:latin typeface="Times New Roman" pitchFamily="18" charset="0"/>
              </a:defRPr>
            </a:lvl8pPr>
            <a:lvl9pPr marL="3886200" indent="-228600" defTabSz="966788"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8BCA06D1-B0E7-4E87-ABC2-CCDA25ACEE92}" type="slidenum">
              <a:rPr lang="zh-CN" altLang="en-US"/>
              <a:pPr algn="r" eaLnBrk="1" hangingPunct="1">
                <a:spcBef>
                  <a:spcPct val="0"/>
                </a:spcBef>
              </a:pPr>
              <a:t>73</a:t>
            </a:fld>
            <a:endParaRPr lang="en-US" altLang="zh-CN"/>
          </a:p>
        </p:txBody>
      </p:sp>
      <p:sp>
        <p:nvSpPr>
          <p:cNvPr id="61443" name="Rectangle 2"/>
          <p:cNvSpPr>
            <a:spLocks noGrp="1" noRot="1" noChangeAspect="1" noChangeArrowheads="1" noTextEdit="1"/>
          </p:cNvSpPr>
          <p:nvPr>
            <p:ph type="sldImg"/>
          </p:nvPr>
        </p:nvSpPr>
        <p:spPr>
          <a:xfrm>
            <a:off x="1258888" y="720725"/>
            <a:ext cx="4797425" cy="3598863"/>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098" name="Rectangle 2"/>
          <p:cNvSpPr>
            <a:spLocks noGrp="1" noRot="1" noChangeAspect="1" noTextEdit="1"/>
          </p:cNvSpPr>
          <p:nvPr>
            <p:ph type="sldImg"/>
          </p:nvPr>
        </p:nvSpPr>
        <p:spPr>
          <a:xfrm>
            <a:off x="1254125" y="792163"/>
            <a:ext cx="4610100" cy="3457575"/>
          </a:xfrm>
        </p:spPr>
        <p:txBody>
          <a:bodyPr lIns="96661" tIns="48331" rIns="96661" bIns="48331"/>
          <a:lstStyle/>
          <a:p>
            <a:endParaRPr lang="en-US"/>
          </a:p>
        </p:txBody>
      </p:sp>
      <p:sp>
        <p:nvSpPr>
          <p:cNvPr id="4099" name="Rectangle 3"/>
          <p:cNvSpPr>
            <a:spLocks noGrp="1"/>
          </p:cNvSpPr>
          <p:nvPr>
            <p:ph type="body" idx="1"/>
          </p:nvPr>
        </p:nvSpPr>
        <p:spPr/>
        <p:txBody>
          <a:bodyPr vert="horz" wrap="square" anchor="t"/>
          <a:lstStyle/>
          <a:p>
            <a:pPr lvl="0" eaLnBrk="1" hangingPunct="1"/>
            <a:r>
              <a:rPr lang="en-US" altLang="x-none" dirty="0">
                <a:ea typeface="SimSun" charset="-122"/>
              </a:rPr>
              <a:t>Hi, everyone.</a:t>
            </a:r>
            <a:r>
              <a:rPr lang="zh-CN" altLang="en-US" dirty="0">
                <a:ea typeface="SimSun" charset="-122"/>
              </a:rPr>
              <a:t> My name is Zhaogui Xu from Nanjing University of China.</a:t>
            </a:r>
            <a:endParaRPr lang="en-US" altLang="x-none" dirty="0">
              <a:ea typeface="SimSun" charset="-122"/>
            </a:endParaRPr>
          </a:p>
          <a:p>
            <a:pPr lvl="0" eaLnBrk="1" hangingPunct="1"/>
            <a:r>
              <a:rPr lang="en-US" altLang="x-none" dirty="0">
                <a:ea typeface="SimSun" charset="-122"/>
              </a:rPr>
              <a:t>Today I am going to </a:t>
            </a:r>
            <a:r>
              <a:rPr lang="en-US" altLang="zh-CN" dirty="0" smtClean="0">
                <a:ea typeface="SimSun" charset="-122"/>
              </a:rPr>
              <a:t>talk</a:t>
            </a:r>
            <a:r>
              <a:rPr lang="en-US" altLang="x-none" dirty="0" smtClean="0">
                <a:ea typeface="SimSun" charset="-122"/>
              </a:rPr>
              <a:t> </a:t>
            </a:r>
            <a:r>
              <a:rPr lang="en-US" altLang="x-none" dirty="0">
                <a:ea typeface="SimSun" charset="-122"/>
              </a:rPr>
              <a:t>my paper "Python Probabilistic Type Inference with Natural Language Support".</a:t>
            </a:r>
          </a:p>
          <a:p>
            <a:pPr lvl="0" eaLnBrk="1" hangingPunct="1"/>
            <a:r>
              <a:rPr lang="zh-CN" altLang="en-US" dirty="0" smtClean="0">
                <a:ea typeface="SimSun" charset="-122"/>
              </a:rPr>
              <a:t>Th</a:t>
            </a:r>
            <a:r>
              <a:rPr lang="en-US" altLang="zh-CN" dirty="0" smtClean="0">
                <a:ea typeface="SimSun" charset="-122"/>
              </a:rPr>
              <a:t>is</a:t>
            </a:r>
            <a:r>
              <a:rPr lang="zh-CN" altLang="en-US" dirty="0" smtClean="0">
                <a:ea typeface="SimSun" charset="-122"/>
              </a:rPr>
              <a:t> </a:t>
            </a:r>
            <a:r>
              <a:rPr lang="zh-CN" altLang="en-US" dirty="0">
                <a:ea typeface="SimSun" charset="-122"/>
              </a:rPr>
              <a:t>work </a:t>
            </a:r>
            <a:r>
              <a:rPr lang="en-US" altLang="zh-CN" dirty="0" smtClean="0">
                <a:ea typeface="SimSun" charset="-122"/>
              </a:rPr>
              <a:t>wa</a:t>
            </a:r>
            <a:r>
              <a:rPr lang="en-US" altLang="zh-CN" baseline="0" dirty="0" smtClean="0">
                <a:ea typeface="SimSun" charset="-122"/>
              </a:rPr>
              <a:t>s done when I was a visiting student in </a:t>
            </a:r>
            <a:r>
              <a:rPr lang="zh-CN" altLang="en-US" dirty="0" smtClean="0">
                <a:ea typeface="SimSun" charset="-122"/>
              </a:rPr>
              <a:t>Purdue </a:t>
            </a:r>
            <a:r>
              <a:rPr lang="zh-CN" altLang="en-US" dirty="0">
                <a:ea typeface="SimSun" charset="-122"/>
              </a:rPr>
              <a:t>University.</a:t>
            </a:r>
            <a:endParaRPr lang="en-US" altLang="x-none" dirty="0">
              <a:ea typeface="SimSun" charset="-122"/>
            </a:endParaRPr>
          </a:p>
        </p:txBody>
      </p:sp>
    </p:spTree>
    <p:extLst>
      <p:ext uri="{BB962C8B-B14F-4D97-AF65-F5344CB8AC3E}">
        <p14:creationId xmlns:p14="http://schemas.microsoft.com/office/powerpoint/2010/main" val="1894000382"/>
      </p:ext>
    </p:extLst>
  </p:cSld>
  <p:clrMapOvr>
    <a:overrideClrMapping bg1="lt1" tx1="dk1" bg2="lt2" tx2="dk2" accent1="accent1" accent2="accent2" accent3="accent3" accent4="accent4" accent5="accent5" accent6="accent6" hlink="hlink" folHlink="folHlink"/>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TextEdit="1"/>
          </p:cNvSpPr>
          <p:nvPr>
            <p:ph type="sldImg"/>
          </p:nvPr>
        </p:nvSpPr>
        <p:spPr>
          <a:xfrm>
            <a:off x="1250950" y="788988"/>
            <a:ext cx="4610100" cy="3457575"/>
          </a:xfrm>
        </p:spPr>
        <p:txBody>
          <a:bodyPr lIns="96661" tIns="48331" rIns="96661" bIns="48331"/>
          <a:lstStyle/>
          <a:p>
            <a:endParaRPr lang="en-US"/>
          </a:p>
        </p:txBody>
      </p:sp>
      <p:sp>
        <p:nvSpPr>
          <p:cNvPr id="6147" name="Rectangle 3"/>
          <p:cNvSpPr>
            <a:spLocks noGrp="1"/>
          </p:cNvSpPr>
          <p:nvPr>
            <p:ph type="body" idx="1"/>
          </p:nvPr>
        </p:nvSpPr>
        <p:spPr>
          <a:xfrm>
            <a:off x="570654" y="4605577"/>
            <a:ext cx="6167120" cy="4148851"/>
          </a:xfrm>
        </p:spPr>
        <p:txBody>
          <a:bodyPr vert="horz" wrap="square" anchor="t"/>
          <a:lstStyle/>
          <a:p>
            <a:pPr lvl="0" eaLnBrk="1" hangingPunct="1"/>
            <a:r>
              <a:rPr lang="en-US" altLang="x-none" dirty="0">
                <a:ea typeface="SimSun" charset="-122"/>
              </a:rPr>
              <a:t>No</a:t>
            </a:r>
            <a:r>
              <a:rPr lang="zh-CN" altLang="en-US" dirty="0">
                <a:ea typeface="SimSun" charset="-122"/>
              </a:rPr>
              <a:t>w</a:t>
            </a:r>
            <a:r>
              <a:rPr lang="en-US" altLang="x-none" dirty="0">
                <a:ea typeface="SimSun" charset="-122"/>
              </a:rPr>
              <a:t>adays, Python is becoming more and more popular. </a:t>
            </a:r>
          </a:p>
          <a:p>
            <a:pPr lvl="0" eaLnBrk="1" hangingPunct="1"/>
            <a:r>
              <a:rPr lang="zh-CN" altLang="en-US" dirty="0">
                <a:ea typeface="SimSun" charset="-122"/>
              </a:rPr>
              <a:t>The statistics from IEEE Spectrum 2015 shows the popularity of Python ranks at top 4 among all the programming languages.</a:t>
            </a:r>
            <a:endParaRPr lang="en-US" altLang="x-none" dirty="0">
              <a:ea typeface="SimSun" charset="-122"/>
            </a:endParaRPr>
          </a:p>
          <a:p>
            <a:pPr lvl="0" eaLnBrk="1" hangingPunct="1"/>
            <a:endParaRPr lang="en-US" altLang="x-none" dirty="0">
              <a:ea typeface="SimSun" charset="-122"/>
            </a:endParaRPr>
          </a:p>
        </p:txBody>
      </p:sp>
    </p:spTree>
    <p:extLst>
      <p:ext uri="{BB962C8B-B14F-4D97-AF65-F5344CB8AC3E}">
        <p14:creationId xmlns:p14="http://schemas.microsoft.com/office/powerpoint/2010/main" val="314320793"/>
      </p:ext>
    </p:extLst>
  </p:cSld>
  <p:clrMapOvr>
    <a:overrideClrMapping bg1="lt1" tx1="dk1" bg2="lt2" tx2="dk2" accent1="accent1" accent2="accent2" accent3="accent3" accent4="accent4" accent5="accent5" accent6="accent6" hlink="hlink" folHlink="folHlink"/>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a:xfrm>
            <a:off x="1254125" y="792163"/>
            <a:ext cx="4610100" cy="3457575"/>
          </a:xfrm>
        </p:spPr>
        <p:txBody>
          <a:bodyPr lIns="96661" tIns="48331" rIns="96661" bIns="48331"/>
          <a:lstStyle/>
          <a:p>
            <a:endParaRPr lang="en-US"/>
          </a:p>
        </p:txBody>
      </p:sp>
      <p:sp>
        <p:nvSpPr>
          <p:cNvPr id="8195" name="Rectangle 3"/>
          <p:cNvSpPr>
            <a:spLocks noGrp="1"/>
          </p:cNvSpPr>
          <p:nvPr>
            <p:ph type="body" idx="1"/>
          </p:nvPr>
        </p:nvSpPr>
        <p:spPr/>
        <p:txBody>
          <a:bodyPr vert="horz" wrap="square" anchor="t"/>
          <a:lstStyle/>
          <a:p>
            <a:pPr lvl="0" eaLnBrk="1" hangingPunct="1"/>
            <a:r>
              <a:rPr lang="en-US" altLang="x-none" dirty="0">
                <a:ea typeface="SimSun" charset="-122"/>
              </a:rPr>
              <a:t>As we all know, Python is a dynamic language. Variables have no type declarations before using. Therefore, type inference for Python is an important and challeng</a:t>
            </a:r>
            <a:r>
              <a:rPr lang="zh-CN" altLang="en-US" dirty="0">
                <a:ea typeface="SimSun" charset="-122"/>
              </a:rPr>
              <a:t>ing</a:t>
            </a:r>
            <a:r>
              <a:rPr lang="en-US" altLang="x-none" dirty="0">
                <a:ea typeface="SimSun" charset="-122"/>
              </a:rPr>
              <a:t> problem</a:t>
            </a:r>
            <a:r>
              <a:rPr lang="en-US" altLang="x-none" dirty="0" smtClean="0">
                <a:ea typeface="SimSun" charset="-122"/>
              </a:rPr>
              <a:t>.</a:t>
            </a:r>
            <a:endParaRPr lang="en-US" altLang="x-none" dirty="0">
              <a:ea typeface="SimSun" charset="-122"/>
            </a:endParaRPr>
          </a:p>
          <a:p>
            <a:pPr lvl="0" eaLnBrk="1" hangingPunct="1"/>
            <a:r>
              <a:rPr lang="en-US" altLang="x-none" dirty="0">
                <a:ea typeface="SimSun" charset="-122"/>
              </a:rPr>
              <a:t>[Animation]</a:t>
            </a:r>
          </a:p>
          <a:p>
            <a:pPr lvl="0" eaLnBrk="1" hangingPunct="1"/>
            <a:r>
              <a:rPr lang="en-US" altLang="x-none" dirty="0">
                <a:ea typeface="SimSun" charset="-122"/>
              </a:rPr>
              <a:t>Most existing Python type inferences use a kind of forward data flow analysis that leverages data flow between untyped variables and variables of known types.</a:t>
            </a:r>
          </a:p>
          <a:p>
            <a:pPr lvl="0" eaLnBrk="1" hangingPunct="1"/>
            <a:r>
              <a:rPr lang="en-US" altLang="x-none" dirty="0">
                <a:ea typeface="SimSun" charset="-122"/>
              </a:rPr>
              <a:t>For example, if we </a:t>
            </a:r>
            <a:r>
              <a:rPr lang="en-US" altLang="x-none" dirty="0" smtClean="0">
                <a:ea typeface="SimSun" charset="-122"/>
              </a:rPr>
              <a:t>see</a:t>
            </a:r>
            <a:r>
              <a:rPr lang="en-US" altLang="x-none" baseline="0" dirty="0" smtClean="0">
                <a:ea typeface="SimSun" charset="-122"/>
              </a:rPr>
              <a:t> </a:t>
            </a:r>
            <a:r>
              <a:rPr lang="en-US" altLang="x-none" dirty="0" smtClean="0">
                <a:ea typeface="SimSun" charset="-122"/>
              </a:rPr>
              <a:t>a </a:t>
            </a:r>
            <a:r>
              <a:rPr lang="en-US" altLang="x-none" dirty="0">
                <a:ea typeface="SimSun" charset="-122"/>
              </a:rPr>
              <a:t>string "S" is assigned to variable x, then we know x is of string type. Then if it comes an assignment y equals to x, we further know the type of variable y is also string. </a:t>
            </a:r>
            <a:endParaRPr lang="zh-CN" altLang="en-US" dirty="0" smtClean="0">
              <a:ea typeface="SimSun" charset="-122"/>
            </a:endParaRPr>
          </a:p>
          <a:p>
            <a:pPr lvl="0" eaLnBrk="1" hangingPunct="1"/>
            <a:r>
              <a:rPr lang="en-US" altLang="x-none" dirty="0" smtClean="0">
                <a:ea typeface="SimSun" charset="-122"/>
              </a:rPr>
              <a:t>[</a:t>
            </a:r>
            <a:r>
              <a:rPr lang="en-US" altLang="x-none" dirty="0">
                <a:ea typeface="SimSun" charset="-122"/>
              </a:rPr>
              <a:t>Animation]</a:t>
            </a:r>
          </a:p>
          <a:p>
            <a:pPr lvl="0" eaLnBrk="1" hangingPunct="1"/>
            <a:r>
              <a:rPr lang="en-US" altLang="x-none" dirty="0" smtClean="0">
                <a:ea typeface="SimSun" charset="-122"/>
              </a:rPr>
              <a:t>In </a:t>
            </a:r>
            <a:r>
              <a:rPr lang="en-US" altLang="x-none" dirty="0">
                <a:ea typeface="SimSun" charset="-122"/>
              </a:rPr>
              <a:t>fact, existing type inferences for other dynamic lang</a:t>
            </a:r>
            <a:r>
              <a:rPr lang="zh-CN" altLang="en-US" dirty="0">
                <a:ea typeface="SimSun" charset="-122"/>
              </a:rPr>
              <a:t>u</a:t>
            </a:r>
            <a:r>
              <a:rPr lang="en-US" altLang="x-none" dirty="0">
                <a:ea typeface="SimSun" charset="-122"/>
              </a:rPr>
              <a:t>ages have similar ideas. </a:t>
            </a:r>
            <a:endParaRPr lang="zh-CN" altLang="en-US" dirty="0" smtClean="0">
              <a:ea typeface="SimSun" charset="-122"/>
            </a:endParaRPr>
          </a:p>
          <a:p>
            <a:pPr lvl="0" eaLnBrk="1" hangingPunct="1"/>
            <a:r>
              <a:rPr lang="en-US" altLang="x-none" dirty="0" smtClean="0">
                <a:ea typeface="SimSun" charset="-122"/>
              </a:rPr>
              <a:t>[</a:t>
            </a:r>
            <a:r>
              <a:rPr lang="en-US" altLang="x-none" dirty="0">
                <a:ea typeface="SimSun" charset="-122"/>
              </a:rPr>
              <a:t>Animation]</a:t>
            </a:r>
          </a:p>
          <a:p>
            <a:pPr lvl="0" eaLnBrk="1" hangingPunct="1"/>
            <a:r>
              <a:rPr lang="en-US" altLang="x-none" dirty="0">
                <a:ea typeface="SimSun" charset="-122"/>
              </a:rPr>
              <a:t>There are also some dynamic analysis to infer types. However these methods require very good test coverage to get a nice perfomance. However good test coverage is usually challenging</a:t>
            </a:r>
            <a:r>
              <a:rPr lang="zh-CN" altLang="en-US" dirty="0">
                <a:ea typeface="SimSun" charset="-122"/>
              </a:rPr>
              <a:t> and time consuming</a:t>
            </a:r>
            <a:r>
              <a:rPr lang="en-US" altLang="x-none" dirty="0" smtClean="0">
                <a:ea typeface="SimSun" charset="-122"/>
              </a:rPr>
              <a:t>.</a:t>
            </a:r>
            <a:endParaRPr lang="en-US" altLang="x-none" dirty="0">
              <a:ea typeface="SimSun" charset="-122"/>
            </a:endParaRPr>
          </a:p>
        </p:txBody>
      </p:sp>
    </p:spTree>
    <p:extLst>
      <p:ext uri="{BB962C8B-B14F-4D97-AF65-F5344CB8AC3E}">
        <p14:creationId xmlns:p14="http://schemas.microsoft.com/office/powerpoint/2010/main" val="2127279978"/>
      </p:ext>
    </p:extLst>
  </p:cSld>
  <p:clrMapOvr>
    <a:overrideClrMapping bg1="lt1" tx1="dk1" bg2="lt2" tx2="dk2" accent1="accent1" accent2="accent2" accent3="accent3" accent4="accent4" accent5="accent5" accent6="accent6" hlink="hlink" folHlink="folHlink"/>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a:xfrm>
            <a:off x="1254125" y="792163"/>
            <a:ext cx="4610100" cy="3457575"/>
          </a:xfrm>
        </p:spPr>
        <p:txBody>
          <a:bodyPr lIns="96661" tIns="48331" rIns="96661" bIns="48331"/>
          <a:lstStyle/>
          <a:p>
            <a:endParaRPr lang="en-US"/>
          </a:p>
        </p:txBody>
      </p:sp>
      <p:sp>
        <p:nvSpPr>
          <p:cNvPr id="10243" name="Rectangle 3"/>
          <p:cNvSpPr>
            <a:spLocks noGrp="1"/>
          </p:cNvSpPr>
          <p:nvPr>
            <p:ph type="body" idx="1"/>
          </p:nvPr>
        </p:nvSpPr>
        <p:spPr/>
        <p:txBody>
          <a:bodyPr vert="horz" wrap="square" anchor="t"/>
          <a:lstStyle/>
          <a:p>
            <a:pPr lvl="0" eaLnBrk="1" hangingPunct="1"/>
            <a:r>
              <a:rPr lang="en-US" altLang="x-none" dirty="0">
                <a:ea typeface="SimSun" charset="-122"/>
              </a:rPr>
              <a:t>However, existing type inference has limited effectiveness </a:t>
            </a:r>
            <a:r>
              <a:rPr lang="x-none" altLang="en-US" dirty="0">
                <a:ea typeface="SimSun" charset="-122"/>
              </a:rPr>
              <a:t>for</a:t>
            </a:r>
            <a:r>
              <a:rPr lang="en-US" altLang="x-none" dirty="0">
                <a:ea typeface="SimSun" charset="-122"/>
              </a:rPr>
              <a:t> Python programs. </a:t>
            </a:r>
          </a:p>
          <a:p>
            <a:pPr lvl="0" eaLnBrk="1" hangingPunct="1"/>
            <a:r>
              <a:rPr lang="en-US" altLang="x-none" dirty="0" smtClean="0">
                <a:ea typeface="SimSun" charset="-122"/>
              </a:rPr>
              <a:t>  [Animation]</a:t>
            </a:r>
            <a:r>
              <a:rPr lang="zh-CN" altLang="en-US" baseline="0" dirty="0" smtClean="0">
                <a:ea typeface="SimSun" charset="-122"/>
              </a:rPr>
              <a:t> </a:t>
            </a:r>
            <a:r>
              <a:rPr lang="en-US" altLang="x-none" dirty="0" smtClean="0">
                <a:ea typeface="SimSun" charset="-122"/>
              </a:rPr>
              <a:t>The </a:t>
            </a:r>
            <a:r>
              <a:rPr lang="en-US" altLang="x-none" dirty="0">
                <a:ea typeface="SimSun" charset="-122"/>
              </a:rPr>
              <a:t>key challenge is that the data flow in Python programs is often incomplete.</a:t>
            </a:r>
          </a:p>
          <a:p>
            <a:pPr lvl="0" eaLnBrk="1" hangingPunct="1"/>
            <a:r>
              <a:rPr lang="en-US" altLang="x-none" dirty="0" smtClean="0">
                <a:ea typeface="SimSun" charset="-122"/>
              </a:rPr>
              <a:t>  [Animation]</a:t>
            </a:r>
            <a:r>
              <a:rPr lang="zh-CN" altLang="en-US" baseline="0" dirty="0" smtClean="0">
                <a:ea typeface="SimSun" charset="-122"/>
              </a:rPr>
              <a:t> </a:t>
            </a:r>
            <a:r>
              <a:rPr lang="en-US" altLang="x-none" dirty="0" smtClean="0">
                <a:ea typeface="SimSun" charset="-122"/>
              </a:rPr>
              <a:t>Let's </a:t>
            </a:r>
            <a:r>
              <a:rPr lang="en-US" altLang="x-none" dirty="0">
                <a:ea typeface="SimSun" charset="-122"/>
              </a:rPr>
              <a:t>see a simple example. </a:t>
            </a:r>
            <a:r>
              <a:rPr lang="en-US" altLang="x-none" dirty="0" smtClean="0">
                <a:ea typeface="SimSun" charset="-122"/>
              </a:rPr>
              <a:t>Here </a:t>
            </a:r>
            <a:r>
              <a:rPr lang="en-US" altLang="x-none" dirty="0">
                <a:ea typeface="SimSun" charset="-122"/>
              </a:rPr>
              <a:t>is the definition of a </a:t>
            </a:r>
            <a:r>
              <a:rPr lang="en-US" altLang="x-none" dirty="0" smtClean="0">
                <a:ea typeface="SimSun" charset="-122"/>
              </a:rPr>
              <a:t>library  </a:t>
            </a:r>
            <a:r>
              <a:rPr lang="en-US" altLang="x-none" dirty="0">
                <a:ea typeface="SimSun" charset="-122"/>
              </a:rPr>
              <a:t>function "gzip". The first argument is "f". It should be a function</a:t>
            </a:r>
            <a:r>
              <a:rPr lang="zh-CN" altLang="en-US" dirty="0">
                <a:ea typeface="SimSun" charset="-122"/>
              </a:rPr>
              <a:t> because</a:t>
            </a:r>
            <a:r>
              <a:rPr lang="en-US" altLang="x-none" dirty="0">
                <a:ea typeface="SimSun" charset="-122"/>
              </a:rPr>
              <a:t> it will be called at line 2. Line 3 and line 4 get access to attribute "url" and "method" of "resp". Line 5 is another function call. Here, the function "compress" is an external function. That means we have no source code of this function.  Line 6 will assign resp to result which will be returned</a:t>
            </a:r>
            <a:r>
              <a:rPr lang="zh-CN" altLang="en-US" dirty="0">
                <a:ea typeface="SimSun" charset="-122"/>
              </a:rPr>
              <a:t> further</a:t>
            </a:r>
            <a:r>
              <a:rPr lang="en-US" altLang="x-none" dirty="0">
                <a:ea typeface="SimSun" charset="-122"/>
              </a:rPr>
              <a:t>.</a:t>
            </a:r>
          </a:p>
          <a:p>
            <a:pPr lvl="0" eaLnBrk="1" hangingPunct="1"/>
            <a:r>
              <a:rPr lang="en-US" altLang="x-none" dirty="0" smtClean="0">
                <a:ea typeface="SimSun" charset="-122"/>
              </a:rPr>
              <a:t>Existing </a:t>
            </a:r>
            <a:r>
              <a:rPr lang="en-US" altLang="x-none" dirty="0">
                <a:ea typeface="SimSun" charset="-122"/>
              </a:rPr>
              <a:t>inferences will fail to infer lots of variables here. First of all, gzip is a high level function which is only used by its downstream projects. </a:t>
            </a:r>
            <a:endParaRPr lang="zh-CN" altLang="en-US" dirty="0" smtClean="0">
              <a:ea typeface="SimSun" charset="-122"/>
            </a:endParaRPr>
          </a:p>
          <a:p>
            <a:pPr lvl="0" eaLnBrk="1" hangingPunct="1"/>
            <a:r>
              <a:rPr lang="en-US" altLang="zh-CN" dirty="0" smtClean="0">
                <a:ea typeface="SimSun" charset="-122"/>
              </a:rPr>
              <a:t>  [Animation]</a:t>
            </a:r>
            <a:r>
              <a:rPr lang="zh-CN" altLang="en-US" dirty="0" smtClean="0">
                <a:ea typeface="SimSun" charset="-122"/>
              </a:rPr>
              <a:t> </a:t>
            </a:r>
            <a:r>
              <a:rPr lang="en-US" altLang="x-none" dirty="0" smtClean="0">
                <a:ea typeface="SimSun" charset="-122"/>
              </a:rPr>
              <a:t>During </a:t>
            </a:r>
            <a:r>
              <a:rPr lang="en-US" altLang="x-none" dirty="0">
                <a:ea typeface="SimSun" charset="-122"/>
              </a:rPr>
              <a:t>the development, we do not know which function will </a:t>
            </a:r>
            <a:r>
              <a:rPr lang="zh-CN" altLang="en-US" dirty="0">
                <a:ea typeface="SimSun" charset="-122"/>
              </a:rPr>
              <a:t>called</a:t>
            </a:r>
            <a:r>
              <a:rPr lang="en-US" altLang="x-none" dirty="0">
                <a:ea typeface="SimSun" charset="-122"/>
              </a:rPr>
              <a:t> </a:t>
            </a:r>
            <a:r>
              <a:rPr lang="zh-CN" altLang="en-US" dirty="0">
                <a:ea typeface="SimSun" charset="-122"/>
              </a:rPr>
              <a:t>at line 2. Therefore,</a:t>
            </a:r>
            <a:r>
              <a:rPr lang="en-US" altLang="x-none" dirty="0">
                <a:ea typeface="SimSun" charset="-122"/>
              </a:rPr>
              <a:t> we </a:t>
            </a:r>
            <a:r>
              <a:rPr lang="zh-CN" altLang="en-US" dirty="0">
                <a:ea typeface="SimSun" charset="-122"/>
              </a:rPr>
              <a:t>also have no idea with</a:t>
            </a:r>
            <a:r>
              <a:rPr lang="en-US" altLang="x-none" dirty="0">
                <a:ea typeface="SimSun" charset="-122"/>
              </a:rPr>
              <a:t> the type of variable "resp" at line 2. </a:t>
            </a:r>
            <a:r>
              <a:rPr lang="en-US" altLang="zh-CN" dirty="0" smtClean="0">
                <a:ea typeface="SimSun" charset="-122"/>
              </a:rPr>
              <a:t>[Animation]</a:t>
            </a:r>
            <a:r>
              <a:rPr lang="zh-CN" altLang="en-US" dirty="0" smtClean="0">
                <a:ea typeface="SimSun" charset="-122"/>
              </a:rPr>
              <a:t> </a:t>
            </a:r>
            <a:r>
              <a:rPr lang="en-US" altLang="x-none" dirty="0" smtClean="0">
                <a:ea typeface="SimSun" charset="-122"/>
              </a:rPr>
              <a:t>Further </a:t>
            </a:r>
            <a:r>
              <a:rPr lang="en-US" altLang="x-none" dirty="0">
                <a:ea typeface="SimSun" charset="-122"/>
              </a:rPr>
              <a:t>more, since we do</a:t>
            </a:r>
            <a:r>
              <a:rPr lang="zh-CN" altLang="en-US" dirty="0">
                <a:ea typeface="SimSun" charset="-122"/>
              </a:rPr>
              <a:t>nt </a:t>
            </a:r>
            <a:r>
              <a:rPr lang="en-US" altLang="x-none" dirty="0">
                <a:ea typeface="SimSun" charset="-122"/>
              </a:rPr>
              <a:t>know the type of resp, we also dont know the type of variable "result" at line 6.</a:t>
            </a:r>
          </a:p>
          <a:p>
            <a:pPr lvl="0" eaLnBrk="1" hangingPunct="1"/>
            <a:r>
              <a:rPr lang="en-US" altLang="x-none" dirty="0" smtClean="0">
                <a:ea typeface="SimSun" charset="-122"/>
              </a:rPr>
              <a:t>  [Animation]</a:t>
            </a:r>
            <a:r>
              <a:rPr lang="zh-CN" altLang="en-US" baseline="0" dirty="0" smtClean="0">
                <a:ea typeface="SimSun" charset="-122"/>
              </a:rPr>
              <a:t> </a:t>
            </a:r>
            <a:r>
              <a:rPr lang="en-US" altLang="x-none" dirty="0" smtClean="0">
                <a:ea typeface="SimSun" charset="-122"/>
              </a:rPr>
              <a:t>Second</a:t>
            </a:r>
            <a:r>
              <a:rPr lang="en-US" altLang="x-none" dirty="0">
                <a:ea typeface="SimSun" charset="-122"/>
              </a:rPr>
              <a:t>, line 5 is an external function call. That means we do not know the behavior of this function call. We cannot build a type relation between the parameter "resp" and the return target "data" without the source code. Therefore, </a:t>
            </a:r>
            <a:r>
              <a:rPr lang="zh-CN" altLang="en-US" dirty="0">
                <a:ea typeface="SimSun" charset="-122"/>
              </a:rPr>
              <a:t>existing inferences will fail to infer the </a:t>
            </a:r>
            <a:r>
              <a:rPr lang="en-US" altLang="x-none" dirty="0">
                <a:ea typeface="SimSun" charset="-122"/>
              </a:rPr>
              <a:t>type of variable "data"</a:t>
            </a:r>
            <a:r>
              <a:rPr lang="zh-CN" altLang="en-US" dirty="0">
                <a:ea typeface="SimSun" charset="-122"/>
              </a:rPr>
              <a:t>. F</a:t>
            </a:r>
            <a:r>
              <a:rPr lang="en-US" altLang="x-none" dirty="0">
                <a:ea typeface="SimSun" charset="-122"/>
              </a:rPr>
              <a:t>or such situation, existing </a:t>
            </a:r>
            <a:r>
              <a:rPr lang="zh-CN" altLang="en-US" dirty="0">
                <a:ea typeface="SimSun" charset="-122"/>
              </a:rPr>
              <a:t>methods</a:t>
            </a:r>
            <a:r>
              <a:rPr lang="en-US" altLang="x-none" dirty="0">
                <a:ea typeface="SimSun" charset="-122"/>
              </a:rPr>
              <a:t> heavily rel</a:t>
            </a:r>
            <a:r>
              <a:rPr lang="zh-CN" altLang="en-US" dirty="0">
                <a:ea typeface="SimSun" charset="-122"/>
              </a:rPr>
              <a:t>y</a:t>
            </a:r>
            <a:r>
              <a:rPr lang="en-US" altLang="x-none" dirty="0">
                <a:ea typeface="SimSun" charset="-122"/>
              </a:rPr>
              <a:t> on the manual mocking of function "compress".</a:t>
            </a:r>
          </a:p>
        </p:txBody>
      </p:sp>
    </p:spTree>
    <p:extLst>
      <p:ext uri="{BB962C8B-B14F-4D97-AF65-F5344CB8AC3E}">
        <p14:creationId xmlns:p14="http://schemas.microsoft.com/office/powerpoint/2010/main" val="1886834990"/>
      </p:ext>
    </p:extLst>
  </p:cSld>
  <p:clrMapOvr>
    <a:overrideClrMapping bg1="lt1" tx1="dk1" bg2="lt2" tx2="dk2" accent1="accent1" accent2="accent2" accent3="accent3" accent4="accent4" accent5="accent5" accent6="accent6" hlink="hlink" folHlink="folHlink"/>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a:xfrm>
            <a:off x="1254125" y="792163"/>
            <a:ext cx="4610100" cy="3457575"/>
          </a:xfrm>
        </p:spPr>
        <p:txBody>
          <a:bodyPr lIns="96661" tIns="48331" rIns="96661" bIns="48331"/>
          <a:lstStyle/>
          <a:p>
            <a:endParaRPr lang="en-US"/>
          </a:p>
        </p:txBody>
      </p:sp>
      <p:sp>
        <p:nvSpPr>
          <p:cNvPr id="12291" name="Rectangle 3"/>
          <p:cNvSpPr>
            <a:spLocks noGrp="1"/>
          </p:cNvSpPr>
          <p:nvPr>
            <p:ph type="body" idx="1"/>
          </p:nvPr>
        </p:nvSpPr>
        <p:spPr/>
        <p:txBody>
          <a:bodyPr vert="horz" wrap="square" anchor="t"/>
          <a:lstStyle/>
          <a:p>
            <a:pPr lvl="0" eaLnBrk="1" hangingPunct="1"/>
            <a:r>
              <a:rPr lang="en-US" altLang="x-none" dirty="0">
                <a:ea typeface="SimSun" charset="-122"/>
              </a:rPr>
              <a:t>To </a:t>
            </a:r>
            <a:r>
              <a:rPr lang="en-US" altLang="x-none" dirty="0" smtClean="0">
                <a:ea typeface="SimSun" charset="-122"/>
              </a:rPr>
              <a:t>address this </a:t>
            </a:r>
            <a:r>
              <a:rPr lang="en-US" altLang="x-none" dirty="0">
                <a:ea typeface="SimSun" charset="-122"/>
              </a:rPr>
              <a:t>challenge, our basic idea is to use type hints in a program to infer variable types</a:t>
            </a:r>
            <a:r>
              <a:rPr lang="en-US" altLang="x-none" dirty="0" smtClean="0">
                <a:ea typeface="SimSun" charset="-122"/>
              </a:rPr>
              <a:t>.</a:t>
            </a:r>
            <a:endParaRPr lang="zh-CN" altLang="en-US" dirty="0" smtClean="0">
              <a:ea typeface="SimSun" charset="-122"/>
            </a:endParaRPr>
          </a:p>
          <a:p>
            <a:pPr lvl="0" eaLnBrk="1" hangingPunct="1"/>
            <a:endParaRPr lang="en-US" altLang="x-none" dirty="0">
              <a:ea typeface="SimSun" charset="-122"/>
            </a:endParaRPr>
          </a:p>
          <a:p>
            <a:pPr lvl="0" eaLnBrk="1" hangingPunct="1"/>
            <a:r>
              <a:rPr lang="en-US" altLang="x-none" dirty="0">
                <a:ea typeface="SimSun" charset="-122"/>
              </a:rPr>
              <a:t>[Animation]</a:t>
            </a:r>
          </a:p>
          <a:p>
            <a:pPr lvl="0" eaLnBrk="1" hangingPunct="1"/>
            <a:r>
              <a:rPr lang="en-US" altLang="x-none" dirty="0">
                <a:ea typeface="SimSun" charset="-122"/>
              </a:rPr>
              <a:t>Let's consider the example again. We may find there are many type hints in this program.  For example, line 3 and line 4 tell us the object referenced by resp must contain attibutes {"url", "method"}. From the vision of human beings, the naming convention tells us that the variable resp is very likely to be Response typed in the type domain. These hints are very helpful for us to infer types even we do not have a complete data flow</a:t>
            </a:r>
            <a:r>
              <a:rPr lang="en-US" altLang="x-none" dirty="0" smtClean="0">
                <a:ea typeface="SimSun" charset="-122"/>
              </a:rPr>
              <a:t>.</a:t>
            </a:r>
            <a:endParaRPr lang="zh-CN" altLang="en-US" dirty="0" smtClean="0">
              <a:ea typeface="SimSun" charset="-122"/>
            </a:endParaRPr>
          </a:p>
          <a:p>
            <a:pPr lvl="0" eaLnBrk="1" hangingPunct="1"/>
            <a:endParaRPr lang="en-US" altLang="x-none" dirty="0">
              <a:ea typeface="SimSun" charset="-122"/>
            </a:endParaRPr>
          </a:p>
          <a:p>
            <a:pPr lvl="0" eaLnBrk="1" hangingPunct="1"/>
            <a:r>
              <a:rPr lang="en-US" altLang="x-none" dirty="0">
                <a:ea typeface="SimSun" charset="-122"/>
              </a:rPr>
              <a:t>[Animation]</a:t>
            </a:r>
          </a:p>
          <a:p>
            <a:pPr lvl="0" eaLnBrk="1" hangingPunct="1"/>
            <a:r>
              <a:rPr lang="en-US" altLang="x-none" dirty="0">
                <a:ea typeface="SimSun" charset="-122"/>
              </a:rPr>
              <a:t>However, the challenge is that these hints are usually incomplete and also uncertain.</a:t>
            </a:r>
          </a:p>
          <a:p>
            <a:pPr lvl="0" eaLnBrk="1" hangingPunct="1"/>
            <a:r>
              <a:rPr lang="en-US" altLang="x-none" dirty="0">
                <a:ea typeface="SimSun" charset="-122"/>
              </a:rPr>
              <a:t>For example, at line 5, we do not know which attributes will be accessed during the external function call. Another aspect, not all variables may follow naming convention. For instance, here, the variable result seems does not have any type hints from the naming convention.</a:t>
            </a:r>
          </a:p>
        </p:txBody>
      </p:sp>
    </p:spTree>
    <p:extLst>
      <p:ext uri="{BB962C8B-B14F-4D97-AF65-F5344CB8AC3E}">
        <p14:creationId xmlns:p14="http://schemas.microsoft.com/office/powerpoint/2010/main" val="144661681"/>
      </p:ext>
    </p:extLst>
  </p:cSld>
  <p:clrMapOvr>
    <a:overrideClrMapping bg1="lt1" tx1="dk1" bg2="lt2" tx2="dk2" accent1="accent1" accent2="accent2" accent3="accent3" accent4="accent4" accent5="accent5" accent6="accent6" hlink="hlink" folHlink="folHlink"/>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a:xfrm>
            <a:off x="1254125" y="792163"/>
            <a:ext cx="4610100" cy="3457575"/>
          </a:xfrm>
        </p:spPr>
        <p:txBody>
          <a:bodyPr lIns="96661" tIns="48331" rIns="96661" bIns="48331"/>
          <a:lstStyle/>
          <a:p>
            <a:endParaRPr lang="en-US"/>
          </a:p>
        </p:txBody>
      </p:sp>
      <p:sp>
        <p:nvSpPr>
          <p:cNvPr id="14339" name="Rectangle 3"/>
          <p:cNvSpPr>
            <a:spLocks noGrp="1"/>
          </p:cNvSpPr>
          <p:nvPr>
            <p:ph type="body" idx="1"/>
          </p:nvPr>
        </p:nvSpPr>
        <p:spPr/>
        <p:txBody>
          <a:bodyPr vert="horz" wrap="square" anchor="t"/>
          <a:lstStyle/>
          <a:p>
            <a:pPr lvl="0" eaLnBrk="1" hangingPunct="1"/>
            <a:r>
              <a:rPr lang="en-US" altLang="x-none" dirty="0">
                <a:ea typeface="SimSun" charset="-122"/>
              </a:rPr>
              <a:t>We represent these uncertain type hints into </a:t>
            </a:r>
            <a:r>
              <a:rPr lang="en-US" altLang="x-none" b="1" dirty="0">
                <a:ea typeface="SimSun" charset="-122"/>
              </a:rPr>
              <a:t>probabilistic constraints </a:t>
            </a:r>
            <a:r>
              <a:rPr lang="en-US" altLang="x-none" dirty="0">
                <a:ea typeface="SimSun" charset="-122"/>
              </a:rPr>
              <a:t>and then merge them to conduct a </a:t>
            </a:r>
            <a:r>
              <a:rPr lang="en-US" altLang="x-none" b="1" dirty="0">
                <a:ea typeface="SimSun" charset="-122"/>
              </a:rPr>
              <a:t>probabilistic inference</a:t>
            </a:r>
            <a:r>
              <a:rPr lang="en-US" altLang="x-none" dirty="0">
                <a:ea typeface="SimSun" charset="-122"/>
              </a:rPr>
              <a:t> to infer types.</a:t>
            </a:r>
          </a:p>
        </p:txBody>
      </p:sp>
    </p:spTree>
    <p:extLst>
      <p:ext uri="{BB962C8B-B14F-4D97-AF65-F5344CB8AC3E}">
        <p14:creationId xmlns:p14="http://schemas.microsoft.com/office/powerpoint/2010/main" val="377384163"/>
      </p:ext>
    </p:extLst>
  </p:cSld>
  <p:clrMapOvr>
    <a:overrideClrMapping bg1="lt1" tx1="dk1" bg2="lt2" tx2="dk2" accent1="accent1" accent2="accent2" accent3="accent3" accent4="accent4" accent5="accent5" accent6="accent6" hlink="hlink" folHlink="folHlink"/>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a:xfrm>
            <a:off x="1254125" y="792163"/>
            <a:ext cx="4610100" cy="3457575"/>
          </a:xfrm>
        </p:spPr>
        <p:txBody>
          <a:bodyPr lIns="96661" tIns="48331" rIns="96661" bIns="48331"/>
          <a:lstStyle/>
          <a:p>
            <a:endParaRPr lang="en-US"/>
          </a:p>
        </p:txBody>
      </p:sp>
      <p:sp>
        <p:nvSpPr>
          <p:cNvPr id="16387" name="Rectangle 3"/>
          <p:cNvSpPr>
            <a:spLocks noGrp="1"/>
          </p:cNvSpPr>
          <p:nvPr>
            <p:ph type="body" idx="1"/>
          </p:nvPr>
        </p:nvSpPr>
        <p:spPr/>
        <p:txBody>
          <a:bodyPr vert="horz" wrap="square" anchor="t"/>
          <a:lstStyle/>
          <a:p>
            <a:pPr lvl="0" eaLnBrk="1" hangingPunct="1"/>
            <a:r>
              <a:rPr lang="en-US" altLang="x-none" dirty="0">
                <a:ea typeface="SimSun" charset="-122"/>
              </a:rPr>
              <a:t>We analyze each type in the domain one by one. Now, assume we want to infer if any variable's type may be Response</a:t>
            </a:r>
            <a:r>
              <a:rPr lang="en-US" altLang="x-none" dirty="0" smtClean="0">
                <a:ea typeface="SimSun" charset="-122"/>
              </a:rPr>
              <a:t>.</a:t>
            </a:r>
            <a:endParaRPr lang="zh-CN" altLang="en-US" dirty="0" smtClean="0">
              <a:ea typeface="SimSun" charset="-122"/>
            </a:endParaRPr>
          </a:p>
          <a:p>
            <a:pPr lvl="0" eaLnBrk="1" hangingPunct="1"/>
            <a:endParaRPr lang="en-US" altLang="x-none" dirty="0">
              <a:ea typeface="SimSun" charset="-122"/>
            </a:endParaRPr>
          </a:p>
          <a:p>
            <a:pPr lvl="0" eaLnBrk="1" hangingPunct="1"/>
            <a:r>
              <a:rPr lang="en-US" altLang="x-none" dirty="0">
                <a:ea typeface="SimSun" charset="-122"/>
              </a:rPr>
              <a:t>[Animation]</a:t>
            </a:r>
          </a:p>
          <a:p>
            <a:pPr lvl="0" eaLnBrk="1" hangingPunct="1"/>
            <a:r>
              <a:rPr lang="en-US" altLang="x-none" dirty="0">
                <a:ea typeface="SimSun" charset="-122"/>
              </a:rPr>
              <a:t>According to line 2, we can use the variable name resp to generate naming constraints for variable resp. </a:t>
            </a:r>
          </a:p>
          <a:p>
            <a:pPr lvl="0" eaLnBrk="1" hangingPunct="1"/>
            <a:endParaRPr lang="zh-CN" altLang="en-US" dirty="0" smtClean="0">
              <a:ea typeface="SimSun" charset="-122"/>
            </a:endParaRPr>
          </a:p>
          <a:p>
            <a:pPr lvl="0" eaLnBrk="1" hangingPunct="1"/>
            <a:r>
              <a:rPr lang="en-US" altLang="x-none" dirty="0" smtClean="0">
                <a:ea typeface="SimSun" charset="-122"/>
              </a:rPr>
              <a:t>[</a:t>
            </a:r>
            <a:r>
              <a:rPr lang="en-US" altLang="x-none" dirty="0">
                <a:ea typeface="SimSun" charset="-122"/>
              </a:rPr>
              <a:t>Animation]</a:t>
            </a:r>
          </a:p>
          <a:p>
            <a:pPr lvl="0" eaLnBrk="1" hangingPunct="1"/>
            <a:r>
              <a:rPr lang="zh-CN" altLang="en-US" dirty="0">
                <a:ea typeface="SimSun" charset="-122"/>
              </a:rPr>
              <a:t>First, constaint C1 means, according to naming convention, resp is an instance of Response with probability of 0.8. </a:t>
            </a:r>
          </a:p>
          <a:p>
            <a:pPr lvl="0" eaLnBrk="1" hangingPunct="1"/>
            <a:endParaRPr lang="zh-CN" altLang="en-US" dirty="0" smtClean="0">
              <a:ea typeface="SimSun" charset="-122"/>
            </a:endParaRPr>
          </a:p>
          <a:p>
            <a:pPr lvl="0" eaLnBrk="1" hangingPunct="1"/>
            <a:r>
              <a:rPr lang="zh-CN" altLang="en-US" dirty="0" smtClean="0">
                <a:ea typeface="SimSun" charset="-122"/>
              </a:rPr>
              <a:t>[</a:t>
            </a:r>
            <a:r>
              <a:rPr lang="zh-CN" altLang="en-US" dirty="0">
                <a:ea typeface="SimSun" charset="-122"/>
              </a:rPr>
              <a:t>Animation]</a:t>
            </a:r>
          </a:p>
          <a:p>
            <a:pPr lvl="0" eaLnBrk="1" hangingPunct="1"/>
            <a:r>
              <a:rPr lang="zh-CN" altLang="en-US" dirty="0">
                <a:ea typeface="SimSun" charset="-122"/>
              </a:rPr>
              <a:t>Second, constraint C2 means that if resp is of Response based on naming convention, we have 70% confidence that the ultimate type of resp is Response.</a:t>
            </a:r>
          </a:p>
          <a:p>
            <a:pPr lvl="0" eaLnBrk="1" hangingPunct="1"/>
            <a:r>
              <a:rPr lang="en-US" altLang="x-none" dirty="0">
                <a:ea typeface="SimSun" charset="-122"/>
              </a:rPr>
              <a:t>Note that here ETA is just a thresho</a:t>
            </a:r>
            <a:r>
              <a:rPr lang="x-none" altLang="en-US" dirty="0">
                <a:ea typeface="SimSun" charset="-122"/>
              </a:rPr>
              <a:t>l</a:t>
            </a:r>
            <a:r>
              <a:rPr lang="en-US" altLang="x-none" dirty="0">
                <a:ea typeface="SimSun" charset="-122"/>
              </a:rPr>
              <a:t>d representing the belief how much you trust the result from naming convention.</a:t>
            </a:r>
          </a:p>
        </p:txBody>
      </p:sp>
    </p:spTree>
    <p:extLst>
      <p:ext uri="{BB962C8B-B14F-4D97-AF65-F5344CB8AC3E}">
        <p14:creationId xmlns:p14="http://schemas.microsoft.com/office/powerpoint/2010/main" val="1176417950"/>
      </p:ext>
    </p:extLst>
  </p:cSld>
  <p:clrMapOvr>
    <a:overrideClrMapping bg1="lt1" tx1="dk1" bg2="lt2" tx2="dk2" accent1="accent1" accent2="accent2" accent3="accent3" accent4="accent4" accent5="accent5" accent6="accent6" hlink="hlink" folHlink="folHlink"/>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a:xfrm>
            <a:off x="1254125" y="792163"/>
            <a:ext cx="4610100" cy="3457575"/>
          </a:xfrm>
        </p:spPr>
        <p:txBody>
          <a:bodyPr lIns="96661" tIns="48331" rIns="96661" bIns="48331"/>
          <a:lstStyle/>
          <a:p>
            <a:endParaRPr lang="en-US"/>
          </a:p>
        </p:txBody>
      </p:sp>
      <p:sp>
        <p:nvSpPr>
          <p:cNvPr id="18435" name="Rectangle 3"/>
          <p:cNvSpPr>
            <a:spLocks noGrp="1"/>
          </p:cNvSpPr>
          <p:nvPr>
            <p:ph type="body" idx="1"/>
          </p:nvPr>
        </p:nvSpPr>
        <p:spPr/>
        <p:txBody>
          <a:bodyPr vert="horz" wrap="square" anchor="t"/>
          <a:lstStyle/>
          <a:p>
            <a:pPr lvl="0" eaLnBrk="1" hangingPunct="1"/>
            <a:r>
              <a:rPr lang="zh-CN" altLang="en-US" dirty="0" smtClean="0">
                <a:ea typeface="SimSun" charset="-122"/>
              </a:rPr>
              <a:t>  </a:t>
            </a:r>
            <a:r>
              <a:rPr lang="x-none" altLang="en-US" dirty="0" smtClean="0">
                <a:ea typeface="SimSun" charset="-122"/>
              </a:rPr>
              <a:t>W</a:t>
            </a:r>
            <a:r>
              <a:rPr lang="en-US" altLang="x-none" dirty="0">
                <a:ea typeface="SimSun" charset="-122"/>
              </a:rPr>
              <a:t>e get the naming convention through machine learning.</a:t>
            </a:r>
          </a:p>
          <a:p>
            <a:pPr lvl="0" eaLnBrk="1" hangingPunct="1"/>
            <a:r>
              <a:rPr lang="zh-CN" altLang="en-US" dirty="0" smtClean="0">
                <a:ea typeface="SimSun" charset="-122"/>
              </a:rPr>
              <a:t>  </a:t>
            </a:r>
            <a:r>
              <a:rPr lang="en-US" altLang="x-none" dirty="0" smtClean="0">
                <a:ea typeface="SimSun" charset="-122"/>
              </a:rPr>
              <a:t>[Animation]</a:t>
            </a:r>
            <a:r>
              <a:rPr lang="zh-CN" altLang="en-US" baseline="0" dirty="0" smtClean="0">
                <a:ea typeface="SimSun" charset="-122"/>
              </a:rPr>
              <a:t> </a:t>
            </a:r>
            <a:r>
              <a:rPr lang="en-US" altLang="x-none" dirty="0" smtClean="0">
                <a:ea typeface="SimSun" charset="-122"/>
                <a:sym typeface="+mn-ea"/>
              </a:rPr>
              <a:t>Basically</a:t>
            </a:r>
            <a:r>
              <a:rPr lang="en-US" altLang="x-none" dirty="0">
                <a:ea typeface="SimSun" charset="-122"/>
                <a:sym typeface="+mn-ea"/>
              </a:rPr>
              <a:t>, we train an individual model for each type in the domain. </a:t>
            </a:r>
            <a:endParaRPr lang="en-US" altLang="x-none" dirty="0">
              <a:ea typeface="SimSun" charset="-122"/>
            </a:endParaRPr>
          </a:p>
          <a:p>
            <a:pPr lvl="0" eaLnBrk="1" hangingPunct="1"/>
            <a:r>
              <a:rPr lang="en-US" altLang="x-none" dirty="0">
                <a:ea typeface="SimSun" charset="-122"/>
                <a:sym typeface="+mn-ea"/>
              </a:rPr>
              <a:t>For the training part, we have two inputs, one is the type T to be trained, and the other is a set of already typed variables. </a:t>
            </a:r>
            <a:r>
              <a:rPr lang="zh-CN" altLang="en-US" dirty="0" smtClean="0">
                <a:ea typeface="SimSun" charset="-122"/>
                <a:sym typeface="+mn-ea"/>
              </a:rPr>
              <a:t>Note </a:t>
            </a:r>
            <a:r>
              <a:rPr lang="zh-CN" altLang="en-US" dirty="0">
                <a:ea typeface="SimSun" charset="-122"/>
                <a:sym typeface="+mn-ea"/>
              </a:rPr>
              <a:t>that we can leverage existing tools to infer a part of variables as our training </a:t>
            </a:r>
            <a:r>
              <a:rPr lang="zh-CN" altLang="en-US" dirty="0" smtClean="0">
                <a:ea typeface="SimSun" charset="-122"/>
                <a:sym typeface="+mn-ea"/>
              </a:rPr>
              <a:t>data.</a:t>
            </a:r>
            <a:r>
              <a:rPr lang="zh-CN" altLang="en-US" baseline="0" dirty="0">
                <a:ea typeface="SimSun" charset="-122"/>
                <a:sym typeface="+mn-ea"/>
              </a:rPr>
              <a:t> </a:t>
            </a:r>
            <a:r>
              <a:rPr lang="en-US" altLang="x-none" dirty="0" smtClean="0">
                <a:ea typeface="SimSun" charset="-122"/>
                <a:sym typeface="+mn-ea"/>
              </a:rPr>
              <a:t>We </a:t>
            </a:r>
            <a:r>
              <a:rPr lang="en-US" altLang="x-none" dirty="0">
                <a:ea typeface="SimSun" charset="-122"/>
                <a:sym typeface="+mn-ea"/>
              </a:rPr>
              <a:t>extract a set of features from each typed variable</a:t>
            </a:r>
            <a:r>
              <a:rPr lang="zh-CN" altLang="en-US" dirty="0">
                <a:ea typeface="SimSun" charset="-122"/>
                <a:sym typeface="+mn-ea"/>
              </a:rPr>
              <a:t>. I</a:t>
            </a:r>
            <a:r>
              <a:rPr lang="en-US" altLang="x-none" dirty="0">
                <a:ea typeface="SimSun" charset="-122"/>
                <a:sym typeface="+mn-ea"/>
              </a:rPr>
              <a:t>f </a:t>
            </a:r>
            <a:r>
              <a:rPr lang="zh-CN" altLang="en-US" dirty="0">
                <a:ea typeface="SimSun" charset="-122"/>
                <a:sym typeface="+mn-ea"/>
              </a:rPr>
              <a:t>the </a:t>
            </a:r>
            <a:r>
              <a:rPr lang="en-US" altLang="x-none" dirty="0">
                <a:ea typeface="SimSun" charset="-122"/>
                <a:sym typeface="+mn-ea"/>
              </a:rPr>
              <a:t>inferred types of a variable contains type T, we then set the label to be 1, other</a:t>
            </a:r>
            <a:r>
              <a:rPr lang="x-none" altLang="en-US" dirty="0">
                <a:ea typeface="SimSun" charset="-122"/>
                <a:sym typeface="+mn-ea"/>
              </a:rPr>
              <a:t>wise</a:t>
            </a:r>
            <a:r>
              <a:rPr lang="en-US" altLang="x-none" dirty="0">
                <a:ea typeface="SimSun" charset="-122"/>
                <a:sym typeface="+mn-ea"/>
              </a:rPr>
              <a:t> we set as 0. </a:t>
            </a:r>
            <a:r>
              <a:rPr lang="x-none" altLang="en-US" dirty="0">
                <a:ea typeface="SimSun" charset="-122"/>
                <a:sym typeface="+mn-ea"/>
              </a:rPr>
              <a:t>We finally got</a:t>
            </a:r>
            <a:r>
              <a:rPr lang="en-US" altLang="x-none" dirty="0">
                <a:ea typeface="SimSun" charset="-122"/>
                <a:sym typeface="+mn-ea"/>
              </a:rPr>
              <a:t> a SVM classfiication model M(T) </a:t>
            </a:r>
            <a:r>
              <a:rPr lang="x-none" altLang="en-US" dirty="0">
                <a:ea typeface="SimSun" charset="-122"/>
                <a:sym typeface="+mn-ea"/>
              </a:rPr>
              <a:t>for each type T</a:t>
            </a:r>
            <a:r>
              <a:rPr lang="en-US" altLang="x-none" dirty="0" smtClean="0">
                <a:ea typeface="SimSun" charset="-122"/>
                <a:sym typeface="+mn-ea"/>
              </a:rPr>
              <a:t>.</a:t>
            </a:r>
            <a:endParaRPr lang="en-US" altLang="x-none" dirty="0">
              <a:ea typeface="SimSun" charset="-122"/>
            </a:endParaRPr>
          </a:p>
          <a:p>
            <a:pPr lvl="0" eaLnBrk="1" hangingPunct="1"/>
            <a:r>
              <a:rPr lang="zh-CN" altLang="en-US" dirty="0" smtClean="0">
                <a:ea typeface="SimSun" charset="-122"/>
              </a:rPr>
              <a:t>  </a:t>
            </a:r>
            <a:r>
              <a:rPr lang="en-US" altLang="x-none" dirty="0" smtClean="0">
                <a:ea typeface="SimSun" charset="-122"/>
              </a:rPr>
              <a:t>[</a:t>
            </a:r>
            <a:r>
              <a:rPr lang="en-US" altLang="x-none" dirty="0">
                <a:ea typeface="SimSun" charset="-122"/>
              </a:rPr>
              <a:t>Animation] </a:t>
            </a:r>
            <a:r>
              <a:rPr lang="en-US" altLang="x-none" dirty="0" smtClean="0">
                <a:ea typeface="SimSun" charset="-122"/>
              </a:rPr>
              <a:t>For </a:t>
            </a:r>
            <a:r>
              <a:rPr lang="en-US" altLang="x-none" dirty="0">
                <a:ea typeface="SimSun" charset="-122"/>
              </a:rPr>
              <a:t>the prediction </a:t>
            </a:r>
            <a:r>
              <a:rPr lang="x-none" altLang="en-US" dirty="0">
                <a:ea typeface="SimSun" charset="-122"/>
              </a:rPr>
              <a:t>part</a:t>
            </a:r>
            <a:r>
              <a:rPr lang="en-US" altLang="x-none" dirty="0">
                <a:ea typeface="SimSun" charset="-122"/>
              </a:rPr>
              <a:t>, we also have two inputs, one is the type to assert, and the other is the new variable. We extract NL features and put them into the </a:t>
            </a:r>
            <a:r>
              <a:rPr lang="x-none" altLang="en-US" dirty="0">
                <a:ea typeface="SimSun" charset="-122"/>
              </a:rPr>
              <a:t>M(T) and it</a:t>
            </a:r>
            <a:r>
              <a:rPr lang="en-US" altLang="x-none" dirty="0">
                <a:ea typeface="SimSun" charset="-122"/>
              </a:rPr>
              <a:t> will give us a probability </a:t>
            </a:r>
            <a:r>
              <a:rPr lang="x-none" altLang="en-US" dirty="0">
                <a:ea typeface="SimSun" charset="-122"/>
              </a:rPr>
              <a:t>of x being</a:t>
            </a:r>
            <a:r>
              <a:rPr lang="en-US" altLang="x-none" dirty="0">
                <a:ea typeface="SimSun" charset="-122"/>
              </a:rPr>
              <a:t> </a:t>
            </a:r>
            <a:r>
              <a:rPr lang="x-none" altLang="en-US" dirty="0">
                <a:ea typeface="SimSun" charset="-122"/>
              </a:rPr>
              <a:t>of</a:t>
            </a:r>
            <a:r>
              <a:rPr lang="en-US" altLang="x-none" dirty="0">
                <a:ea typeface="SimSun" charset="-122"/>
              </a:rPr>
              <a:t> type T</a:t>
            </a:r>
            <a:r>
              <a:rPr lang="en-US" altLang="x-none" dirty="0" smtClean="0">
                <a:ea typeface="SimSun" charset="-122"/>
              </a:rPr>
              <a:t>.</a:t>
            </a:r>
            <a:r>
              <a:rPr lang="zh-CN" altLang="en-US" dirty="0" smtClean="0">
                <a:ea typeface="SimSun" charset="-122"/>
              </a:rPr>
              <a:t>  </a:t>
            </a:r>
            <a:endParaRPr lang="en-US" altLang="x-none" dirty="0">
              <a:ea typeface="SimSun" charset="-122"/>
            </a:endParaRPr>
          </a:p>
          <a:p>
            <a:pPr lvl="0" eaLnBrk="1" hangingPunct="1"/>
            <a:r>
              <a:rPr lang="zh-CN" altLang="en-US" dirty="0" smtClean="0">
                <a:ea typeface="SimSun" charset="-122"/>
              </a:rPr>
              <a:t>  </a:t>
            </a:r>
            <a:r>
              <a:rPr lang="en-US" altLang="x-none" dirty="0" smtClean="0">
                <a:ea typeface="SimSun" charset="-122"/>
              </a:rPr>
              <a:t>[Animation]</a:t>
            </a:r>
            <a:r>
              <a:rPr lang="zh-CN" altLang="en-US" baseline="0" dirty="0" smtClean="0">
                <a:ea typeface="SimSun" charset="-122"/>
              </a:rPr>
              <a:t> </a:t>
            </a:r>
            <a:r>
              <a:rPr lang="en-US" altLang="x-none" dirty="0" smtClean="0">
                <a:ea typeface="SimSun" charset="-122"/>
              </a:rPr>
              <a:t>We care </a:t>
            </a:r>
            <a:r>
              <a:rPr lang="zh-CN" altLang="en-US" dirty="0" smtClean="0">
                <a:ea typeface="SimSun" charset="-122"/>
              </a:rPr>
              <a:t>a </a:t>
            </a:r>
            <a:r>
              <a:rPr lang="zh-CN" altLang="en-US" dirty="0">
                <a:ea typeface="SimSun" charset="-122"/>
              </a:rPr>
              <a:t>set of NL</a:t>
            </a:r>
            <a:r>
              <a:rPr lang="en-US" altLang="x-none" dirty="0">
                <a:ea typeface="SimSun" charset="-122"/>
              </a:rPr>
              <a:t> features </a:t>
            </a:r>
            <a:r>
              <a:rPr lang="x-none" altLang="en-US" dirty="0">
                <a:ea typeface="SimSun" charset="-122"/>
              </a:rPr>
              <a:t>for each record</a:t>
            </a:r>
            <a:r>
              <a:rPr lang="en-US" altLang="x-none" dirty="0" smtClean="0">
                <a:ea typeface="SimSun" charset="-122"/>
              </a:rPr>
              <a:t>.</a:t>
            </a:r>
            <a:r>
              <a:rPr lang="zh-CN" altLang="en-US" baseline="0" dirty="0" smtClean="0">
                <a:ea typeface="SimSun" charset="-122"/>
              </a:rPr>
              <a:t> </a:t>
            </a:r>
            <a:r>
              <a:rPr lang="en-US" altLang="x-none" dirty="0" smtClean="0">
                <a:ea typeface="SimSun" charset="-122"/>
              </a:rPr>
              <a:t>The </a:t>
            </a:r>
            <a:r>
              <a:rPr lang="zh-CN" altLang="en-US" dirty="0">
                <a:ea typeface="SimSun" charset="-122"/>
              </a:rPr>
              <a:t>first</a:t>
            </a:r>
            <a:r>
              <a:rPr lang="en-US" altLang="x-none" dirty="0">
                <a:ea typeface="SimSun" charset="-122"/>
              </a:rPr>
              <a:t> is string similarity with type T.</a:t>
            </a:r>
            <a:r>
              <a:rPr lang="zh-CN" altLang="en-US" dirty="0">
                <a:ea typeface="SimSun" charset="-122"/>
              </a:rPr>
              <a:t> </a:t>
            </a:r>
            <a:r>
              <a:rPr lang="x-none" altLang="zh-CN" dirty="0">
                <a:ea typeface="SimSun" charset="-122"/>
              </a:rPr>
              <a:t>This is because we found lots of variable names are similar to their type names.</a:t>
            </a:r>
          </a:p>
          <a:p>
            <a:pPr lvl="0" eaLnBrk="1" hangingPunct="1"/>
            <a:r>
              <a:rPr lang="zh-CN" altLang="en-US" dirty="0" smtClean="0">
                <a:ea typeface="SimSun" charset="-122"/>
              </a:rPr>
              <a:t>  [</a:t>
            </a:r>
            <a:r>
              <a:rPr lang="zh-CN" altLang="en-US" dirty="0">
                <a:ea typeface="SimSun" charset="-122"/>
              </a:rPr>
              <a:t>Animation</a:t>
            </a:r>
            <a:r>
              <a:rPr lang="zh-CN" altLang="en-US" dirty="0" smtClean="0">
                <a:ea typeface="SimSun" charset="-122"/>
              </a:rPr>
              <a:t>]</a:t>
            </a:r>
            <a:r>
              <a:rPr lang="zh-CN" altLang="en-US" baseline="0" dirty="0" smtClean="0">
                <a:ea typeface="SimSun" charset="-122"/>
              </a:rPr>
              <a:t> </a:t>
            </a:r>
            <a:r>
              <a:rPr lang="zh-CN" altLang="en-US" dirty="0" smtClean="0">
                <a:ea typeface="SimSun" charset="-122"/>
              </a:rPr>
              <a:t>For </a:t>
            </a:r>
            <a:r>
              <a:rPr lang="zh-CN" altLang="en-US" dirty="0">
                <a:ea typeface="SimSun" charset="-122"/>
              </a:rPr>
              <a:t>example</a:t>
            </a:r>
            <a:r>
              <a:rPr lang="x-none" altLang="zh-CN" dirty="0">
                <a:ea typeface="SimSun" charset="-122"/>
              </a:rPr>
              <a:t>,</a:t>
            </a:r>
            <a:r>
              <a:rPr lang="zh-CN" altLang="en-US" dirty="0">
                <a:ea typeface="SimSun" charset="-122"/>
              </a:rPr>
              <a:t> </a:t>
            </a:r>
            <a:r>
              <a:rPr lang="x-none" altLang="zh-CN" dirty="0">
                <a:ea typeface="SimSun" charset="-122"/>
              </a:rPr>
              <a:t>the variable name </a:t>
            </a:r>
            <a:r>
              <a:rPr lang="zh-CN" altLang="en-US" dirty="0">
                <a:ea typeface="SimSun" charset="-122"/>
              </a:rPr>
              <a:t>resp is </a:t>
            </a:r>
            <a:r>
              <a:rPr lang="x-none" altLang="zh-CN" dirty="0">
                <a:ea typeface="SimSun" charset="-122"/>
              </a:rPr>
              <a:t>very </a:t>
            </a:r>
            <a:r>
              <a:rPr lang="zh-CN" altLang="en-US" dirty="0">
                <a:ea typeface="SimSun" charset="-122"/>
              </a:rPr>
              <a:t>similar </a:t>
            </a:r>
            <a:r>
              <a:rPr lang="x-none" altLang="zh-CN" dirty="0">
                <a:ea typeface="SimSun" charset="-122"/>
              </a:rPr>
              <a:t>to its type</a:t>
            </a:r>
            <a:r>
              <a:rPr lang="zh-CN" altLang="en-US" dirty="0">
                <a:ea typeface="SimSun" charset="-122"/>
              </a:rPr>
              <a:t> Response</a:t>
            </a:r>
            <a:r>
              <a:rPr lang="zh-CN" altLang="en-US" dirty="0" smtClean="0">
                <a:ea typeface="SimSun" charset="-122"/>
              </a:rPr>
              <a:t>.</a:t>
            </a:r>
            <a:endParaRPr lang="en-US" altLang="x-none" dirty="0">
              <a:ea typeface="SimSun" charset="-122"/>
            </a:endParaRPr>
          </a:p>
          <a:p>
            <a:pPr lvl="0" eaLnBrk="1" hangingPunct="1"/>
            <a:r>
              <a:rPr lang="zh-CN" altLang="en-US" dirty="0" smtClean="0">
                <a:ea typeface="SimSun" charset="-122"/>
              </a:rPr>
              <a:t>  </a:t>
            </a:r>
            <a:r>
              <a:rPr lang="en-US" altLang="x-none" dirty="0" smtClean="0">
                <a:ea typeface="SimSun" charset="-122"/>
              </a:rPr>
              <a:t>The </a:t>
            </a:r>
            <a:r>
              <a:rPr lang="zh-CN" altLang="en-US" dirty="0">
                <a:ea typeface="SimSun" charset="-122"/>
              </a:rPr>
              <a:t>second</a:t>
            </a:r>
            <a:r>
              <a:rPr lang="en-US" altLang="x-none" dirty="0">
                <a:ea typeface="SimSun" charset="-122"/>
              </a:rPr>
              <a:t> are </a:t>
            </a:r>
            <a:r>
              <a:rPr lang="en-US" altLang="x-none" dirty="0" smtClean="0">
                <a:ea typeface="SimSun" charset="-122"/>
              </a:rPr>
              <a:t>the part</a:t>
            </a:r>
            <a:r>
              <a:rPr lang="en-US" altLang="x-none" baseline="0" dirty="0" smtClean="0">
                <a:ea typeface="SimSun" charset="-122"/>
              </a:rPr>
              <a:t>-of-speech </a:t>
            </a:r>
            <a:r>
              <a:rPr lang="en-US" altLang="x-none" dirty="0" smtClean="0">
                <a:ea typeface="SimSun" charset="-122"/>
              </a:rPr>
              <a:t>features</a:t>
            </a:r>
            <a:r>
              <a:rPr lang="en-US" altLang="x-none" dirty="0">
                <a:ea typeface="SimSun" charset="-122"/>
              </a:rPr>
              <a:t>. </a:t>
            </a:r>
            <a:r>
              <a:rPr lang="en-US" altLang="x-none" dirty="0" smtClean="0">
                <a:ea typeface="SimSun" charset="-122"/>
              </a:rPr>
              <a:t>Actually,</a:t>
            </a:r>
            <a:r>
              <a:rPr lang="en-US" altLang="x-none" baseline="0" dirty="0" smtClean="0">
                <a:ea typeface="SimSun" charset="-122"/>
              </a:rPr>
              <a:t> POS features also give us some hints. </a:t>
            </a:r>
          </a:p>
          <a:p>
            <a:pPr lvl="0" eaLnBrk="1" hangingPunct="1"/>
            <a:r>
              <a:rPr lang="en-US" altLang="x-none" baseline="0" dirty="0" smtClean="0">
                <a:ea typeface="SimSun" charset="-122"/>
              </a:rPr>
              <a:t>[Animation] For example, variable </a:t>
            </a:r>
            <a:r>
              <a:rPr lang="en-US" altLang="x-none" baseline="0" dirty="0" err="1" smtClean="0">
                <a:ea typeface="SimSun" charset="-122"/>
              </a:rPr>
              <a:t>has_connected</a:t>
            </a:r>
            <a:r>
              <a:rPr lang="en-US" altLang="x-none" baseline="0" dirty="0" smtClean="0">
                <a:ea typeface="SimSun" charset="-122"/>
              </a:rPr>
              <a:t> started with a verb may probably represent a </a:t>
            </a:r>
            <a:r>
              <a:rPr lang="en-US" altLang="x-none" baseline="0" dirty="0" err="1" smtClean="0">
                <a:ea typeface="SimSun" charset="-122"/>
              </a:rPr>
              <a:t>boolean</a:t>
            </a:r>
            <a:r>
              <a:rPr lang="en-US" altLang="x-none" baseline="0" dirty="0" smtClean="0">
                <a:ea typeface="SimSun" charset="-122"/>
              </a:rPr>
              <a:t> variable.</a:t>
            </a:r>
            <a:endParaRPr lang="en-US" altLang="x-none" dirty="0">
              <a:ea typeface="SimSun" charset="-122"/>
            </a:endParaRPr>
          </a:p>
          <a:p>
            <a:pPr lvl="0" eaLnBrk="1" hangingPunct="1"/>
            <a:r>
              <a:rPr lang="x-none" altLang="en-US" dirty="0" smtClean="0">
                <a:ea typeface="SimSun" charset="-122"/>
              </a:rPr>
              <a:t>Next</a:t>
            </a:r>
            <a:r>
              <a:rPr lang="en-US" altLang="x-none" dirty="0" smtClean="0">
                <a:ea typeface="SimSun" charset="-122"/>
              </a:rPr>
              <a:t> </a:t>
            </a:r>
            <a:r>
              <a:rPr lang="en-US" altLang="x-none" dirty="0">
                <a:ea typeface="SimSun" charset="-122"/>
              </a:rPr>
              <a:t>is </a:t>
            </a:r>
            <a:r>
              <a:rPr lang="zh-CN" altLang="en-US" dirty="0">
                <a:ea typeface="SimSun" charset="-122"/>
              </a:rPr>
              <a:t>the singular/</a:t>
            </a:r>
            <a:r>
              <a:rPr lang="en-US" altLang="x-none" dirty="0">
                <a:ea typeface="SimSun" charset="-122"/>
              </a:rPr>
              <a:t>plural form.</a:t>
            </a:r>
          </a:p>
          <a:p>
            <a:pPr lvl="0" eaLnBrk="1" hangingPunct="1"/>
            <a:r>
              <a:rPr lang="zh-CN" altLang="en-US" dirty="0" smtClean="0">
                <a:ea typeface="SimSun" charset="-122"/>
              </a:rPr>
              <a:t>  </a:t>
            </a:r>
            <a:r>
              <a:rPr lang="en-US" altLang="x-none" dirty="0" smtClean="0">
                <a:ea typeface="SimSun" charset="-122"/>
              </a:rPr>
              <a:t>[Animation]</a:t>
            </a:r>
            <a:r>
              <a:rPr lang="zh-CN" altLang="en-US" baseline="0" dirty="0" smtClean="0">
                <a:ea typeface="SimSun" charset="-122"/>
              </a:rPr>
              <a:t> </a:t>
            </a:r>
            <a:r>
              <a:rPr lang="en-US" altLang="zh-CN" baseline="0" dirty="0" smtClean="0">
                <a:ea typeface="SimSun" charset="-122"/>
              </a:rPr>
              <a:t>We also found singular/plural form was useful. </a:t>
            </a:r>
            <a:r>
              <a:rPr lang="en-US" altLang="x-none" dirty="0" smtClean="0">
                <a:ea typeface="SimSun" charset="-122"/>
              </a:rPr>
              <a:t>For </a:t>
            </a:r>
            <a:r>
              <a:rPr lang="en-US" altLang="x-none" dirty="0">
                <a:ea typeface="SimSun" charset="-122"/>
              </a:rPr>
              <a:t>instance, </a:t>
            </a:r>
            <a:r>
              <a:rPr lang="zh-CN" altLang="en-US" dirty="0">
                <a:ea typeface="SimSun" charset="-122"/>
              </a:rPr>
              <a:t>variable </a:t>
            </a:r>
            <a:r>
              <a:rPr lang="en-US" altLang="x-none" dirty="0">
                <a:ea typeface="SimSun" charset="-122"/>
              </a:rPr>
              <a:t>connections </a:t>
            </a:r>
            <a:r>
              <a:rPr lang="x-none" altLang="en-US" dirty="0">
                <a:ea typeface="SimSun" charset="-122"/>
              </a:rPr>
              <a:t>gives us a hint that it is very likely to represent</a:t>
            </a:r>
            <a:r>
              <a:rPr lang="zh-CN" altLang="en-US" dirty="0">
                <a:ea typeface="SimSun" charset="-122"/>
              </a:rPr>
              <a:t> a collection</a:t>
            </a:r>
            <a:r>
              <a:rPr lang="en-US" altLang="x-none" dirty="0">
                <a:ea typeface="SimSun" charset="-122"/>
              </a:rPr>
              <a:t>. </a:t>
            </a:r>
          </a:p>
          <a:p>
            <a:pPr lvl="0" eaLnBrk="1" hangingPunct="1"/>
            <a:endParaRPr lang="en-US" altLang="x-none" dirty="0">
              <a:ea typeface="SimSun" charset="-122"/>
            </a:endParaRPr>
          </a:p>
        </p:txBody>
      </p:sp>
    </p:spTree>
    <p:extLst>
      <p:ext uri="{BB962C8B-B14F-4D97-AF65-F5344CB8AC3E}">
        <p14:creationId xmlns:p14="http://schemas.microsoft.com/office/powerpoint/2010/main" val="174547721"/>
      </p:ext>
    </p:extLst>
  </p:cSld>
  <p:clrMapOvr>
    <a:overrideClrMapping bg1="lt1" tx1="dk1" bg2="lt2" tx2="dk2" accent1="accent1" accent2="accent2" accent3="accent3" accent4="accent4" accent5="accent5" accent6="accent6" hlink="hlink" folHlink="folHlink"/>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xfrm>
            <a:off x="1254125" y="792163"/>
            <a:ext cx="4610100" cy="3457575"/>
          </a:xfrm>
        </p:spPr>
        <p:txBody>
          <a:bodyPr lIns="96661" tIns="48331" rIns="96661" bIns="48331"/>
          <a:lstStyle/>
          <a:p>
            <a:endParaRPr lang="en-US"/>
          </a:p>
        </p:txBody>
      </p:sp>
      <p:sp>
        <p:nvSpPr>
          <p:cNvPr id="20483" name="Rectangle 3"/>
          <p:cNvSpPr>
            <a:spLocks noGrp="1"/>
          </p:cNvSpPr>
          <p:nvPr>
            <p:ph type="body" idx="1"/>
          </p:nvPr>
        </p:nvSpPr>
        <p:spPr/>
        <p:txBody>
          <a:bodyPr vert="horz" wrap="square" anchor="t"/>
          <a:lstStyle/>
          <a:p>
            <a:pPr lvl="0" eaLnBrk="1" hangingPunct="1"/>
            <a:r>
              <a:rPr lang="en-US" altLang="x-none" dirty="0">
                <a:ea typeface="SimSun" charset="-122"/>
              </a:rPr>
              <a:t>[</a:t>
            </a:r>
            <a:r>
              <a:rPr lang="en-US" altLang="x-none" dirty="0" smtClean="0">
                <a:ea typeface="SimSun" charset="-122"/>
              </a:rPr>
              <a:t>Animation</a:t>
            </a:r>
            <a:r>
              <a:rPr lang="en-US" altLang="zh-CN" dirty="0" smtClean="0">
                <a:ea typeface="SimSun" charset="-122"/>
              </a:rPr>
              <a:t>]</a:t>
            </a:r>
            <a:r>
              <a:rPr lang="zh-CN" altLang="en-US" baseline="0" dirty="0" smtClean="0">
                <a:ea typeface="SimSun" charset="-122"/>
              </a:rPr>
              <a:t> </a:t>
            </a:r>
            <a:r>
              <a:rPr lang="en-US" altLang="x-none" dirty="0" smtClean="0">
                <a:ea typeface="SimSun" charset="-122"/>
              </a:rPr>
              <a:t>Let's </a:t>
            </a:r>
            <a:r>
              <a:rPr lang="en-US" altLang="x-none" dirty="0">
                <a:ea typeface="SimSun" charset="-122"/>
              </a:rPr>
              <a:t>go on the constraint </a:t>
            </a:r>
            <a:r>
              <a:rPr lang="en-US" altLang="x-none" dirty="0" smtClean="0">
                <a:ea typeface="SimSun" charset="-122"/>
              </a:rPr>
              <a:t>generation.</a:t>
            </a:r>
            <a:r>
              <a:rPr lang="en-US" altLang="x-none" baseline="0" dirty="0" smtClean="0">
                <a:ea typeface="SimSun" charset="-122"/>
              </a:rPr>
              <a:t> </a:t>
            </a:r>
            <a:r>
              <a:rPr lang="en-US" altLang="x-none" dirty="0" smtClean="0">
                <a:ea typeface="SimSun" charset="-122"/>
              </a:rPr>
              <a:t>According to Line </a:t>
            </a:r>
            <a:r>
              <a:rPr lang="en-US" altLang="x-none" dirty="0">
                <a:ea typeface="SimSun" charset="-122"/>
              </a:rPr>
              <a:t>3 and 4, we can generate attribute constraints for variable resp.</a:t>
            </a:r>
          </a:p>
          <a:p>
            <a:pPr lvl="0" eaLnBrk="1" hangingPunct="1"/>
            <a:r>
              <a:rPr lang="en-US" altLang="x-none" dirty="0">
                <a:ea typeface="SimSun" charset="-122"/>
              </a:rPr>
              <a:t>[</a:t>
            </a:r>
            <a:r>
              <a:rPr lang="en-US" altLang="x-none" dirty="0" smtClean="0">
                <a:ea typeface="SimSun" charset="-122"/>
              </a:rPr>
              <a:t>Animation]</a:t>
            </a:r>
            <a:r>
              <a:rPr lang="zh-CN" altLang="en-US" baseline="0" dirty="0" smtClean="0">
                <a:ea typeface="SimSun" charset="-122"/>
              </a:rPr>
              <a:t> </a:t>
            </a:r>
            <a:r>
              <a:rPr lang="x-none" altLang="en-US" dirty="0" smtClean="0">
                <a:ea typeface="SimSun" charset="-122"/>
              </a:rPr>
              <a:t>Constraint </a:t>
            </a:r>
            <a:r>
              <a:rPr lang="x-none" altLang="en-US" dirty="0">
                <a:ea typeface="SimSun" charset="-122"/>
              </a:rPr>
              <a:t>C3 means we have a probability 0.95 asserting that the attribute "url" and "method" are in the attribute </a:t>
            </a:r>
            <a:r>
              <a:rPr lang="en-US" altLang="en-US" dirty="0" smtClean="0">
                <a:ea typeface="SimSun" charset="-122"/>
              </a:rPr>
              <a:t>set </a:t>
            </a:r>
            <a:r>
              <a:rPr lang="x-none" altLang="en-US" dirty="0" smtClean="0">
                <a:ea typeface="SimSun" charset="-122"/>
              </a:rPr>
              <a:t>of </a:t>
            </a:r>
            <a:r>
              <a:rPr lang="x-none" altLang="en-US" dirty="0">
                <a:ea typeface="SimSun" charset="-122"/>
              </a:rPr>
              <a:t>the instances of Response. </a:t>
            </a:r>
            <a:r>
              <a:rPr lang="en-US" altLang="en-US" dirty="0" smtClean="0">
                <a:ea typeface="SimSun" charset="-122"/>
              </a:rPr>
              <a:t>Here</a:t>
            </a:r>
            <a:r>
              <a:rPr lang="en-US" altLang="en-US" baseline="0" dirty="0" smtClean="0">
                <a:ea typeface="SimSun" charset="-122"/>
              </a:rPr>
              <a:t> we</a:t>
            </a:r>
            <a:r>
              <a:rPr lang="en-US" altLang="x-none" dirty="0" smtClean="0">
                <a:ea typeface="SimSun" charset="-122"/>
              </a:rPr>
              <a:t> </a:t>
            </a:r>
            <a:r>
              <a:rPr lang="en-US" altLang="x-none" dirty="0">
                <a:ea typeface="SimSun" charset="-122"/>
              </a:rPr>
              <a:t>use </a:t>
            </a:r>
            <a:r>
              <a:rPr lang="en-US" altLang="x-none" dirty="0" smtClean="0">
                <a:ea typeface="SimSun" charset="-122"/>
              </a:rPr>
              <a:t>probability</a:t>
            </a:r>
            <a:r>
              <a:rPr lang="x-none" altLang="en-US" dirty="0" smtClean="0">
                <a:ea typeface="SimSun" charset="-122"/>
              </a:rPr>
              <a:t> </a:t>
            </a:r>
            <a:r>
              <a:rPr lang="en-US" altLang="x-none" dirty="0">
                <a:ea typeface="SimSun" charset="-122"/>
              </a:rPr>
              <a:t>because the attribute set of a Python object may be dynamically changed at runtime</a:t>
            </a:r>
            <a:r>
              <a:rPr lang="en-US" altLang="x-none" dirty="0" smtClean="0">
                <a:ea typeface="SimSun" charset="-122"/>
              </a:rPr>
              <a:t>.</a:t>
            </a:r>
            <a:r>
              <a:rPr lang="en-US" altLang="x-none" baseline="0" dirty="0" smtClean="0">
                <a:ea typeface="SimSun" charset="-122"/>
              </a:rPr>
              <a:t> The probability here is computed according to the definition of Response.</a:t>
            </a:r>
            <a:endParaRPr lang="en-US" altLang="x-none" dirty="0">
              <a:ea typeface="SimSun" charset="-122"/>
            </a:endParaRPr>
          </a:p>
          <a:p>
            <a:pPr lvl="0" eaLnBrk="1" hangingPunct="1"/>
            <a:endParaRPr lang="zh-CN" altLang="en-US" dirty="0" smtClean="0">
              <a:ea typeface="SimSun" charset="-122"/>
            </a:endParaRPr>
          </a:p>
          <a:p>
            <a:pPr lvl="0" eaLnBrk="1" hangingPunct="1"/>
            <a:r>
              <a:rPr lang="en-US" altLang="x-none" dirty="0" smtClean="0">
                <a:ea typeface="SimSun" charset="-122"/>
              </a:rPr>
              <a:t>[Animation]</a:t>
            </a:r>
            <a:r>
              <a:rPr lang="zh-CN" altLang="en-US" baseline="0" dirty="0" smtClean="0">
                <a:ea typeface="SimSun" charset="-122"/>
              </a:rPr>
              <a:t> </a:t>
            </a:r>
            <a:r>
              <a:rPr lang="en-US" altLang="x-none" dirty="0" smtClean="0">
                <a:ea typeface="SimSun" charset="-122"/>
              </a:rPr>
              <a:t>Constraint </a:t>
            </a:r>
            <a:r>
              <a:rPr lang="en-US" altLang="x-none" dirty="0">
                <a:ea typeface="SimSun" charset="-122"/>
              </a:rPr>
              <a:t>C4 represents if we observe that the two attributes are in the attribute set of the instance of Response, </a:t>
            </a:r>
          </a:p>
          <a:p>
            <a:pPr lvl="0" eaLnBrk="1" hangingPunct="1"/>
            <a:r>
              <a:rPr lang="x-none" altLang="en-US" dirty="0">
                <a:ea typeface="SimSun" charset="-122"/>
              </a:rPr>
              <a:t>we have 80% confidence to say the type of resp is Response. The reason why we use probability here is because there may be mulitple variables having the attributes we </a:t>
            </a:r>
            <a:r>
              <a:rPr lang="x-none" altLang="en-US" dirty="0" smtClean="0">
                <a:ea typeface="SimSun" charset="-122"/>
              </a:rPr>
              <a:t>observed.</a:t>
            </a:r>
            <a:r>
              <a:rPr lang="en-US" altLang="x-none" dirty="0" smtClean="0">
                <a:ea typeface="SimSun" charset="-122"/>
              </a:rPr>
              <a:t> </a:t>
            </a:r>
            <a:r>
              <a:rPr lang="en-US" altLang="x-none" dirty="0">
                <a:ea typeface="SimSun" charset="-122"/>
                <a:sym typeface="+mn-ea"/>
              </a:rPr>
              <a:t>For instance, in the project, the type Request also contain the attribute "url" and "method", </a:t>
            </a:r>
            <a:r>
              <a:rPr lang="en-US" altLang="x-none" dirty="0" smtClean="0">
                <a:ea typeface="SimSun" charset="-122"/>
                <a:sym typeface="+mn-ea"/>
              </a:rPr>
              <a:t>so</a:t>
            </a:r>
            <a:r>
              <a:rPr lang="en-US" altLang="x-none" baseline="0" dirty="0" smtClean="0">
                <a:ea typeface="SimSun" charset="-122"/>
                <a:sym typeface="+mn-ea"/>
              </a:rPr>
              <a:t> </a:t>
            </a:r>
            <a:r>
              <a:rPr lang="en-US" altLang="x-none" dirty="0" smtClean="0">
                <a:ea typeface="SimSun" charset="-122"/>
                <a:sym typeface="+mn-ea"/>
              </a:rPr>
              <a:t>we cannot</a:t>
            </a:r>
            <a:r>
              <a:rPr lang="en-US" altLang="x-none" baseline="0" dirty="0" smtClean="0">
                <a:ea typeface="SimSun" charset="-122"/>
                <a:sym typeface="+mn-ea"/>
              </a:rPr>
              <a:t> be sure </a:t>
            </a:r>
            <a:r>
              <a:rPr lang="en-US" altLang="x-none" baseline="0" dirty="0" err="1" smtClean="0">
                <a:ea typeface="SimSun" charset="-122"/>
                <a:sym typeface="+mn-ea"/>
              </a:rPr>
              <a:t>resp</a:t>
            </a:r>
            <a:r>
              <a:rPr lang="en-US" altLang="x-none" baseline="0" dirty="0" smtClean="0">
                <a:ea typeface="SimSun" charset="-122"/>
                <a:sym typeface="+mn-ea"/>
              </a:rPr>
              <a:t> must be of Response type</a:t>
            </a:r>
            <a:r>
              <a:rPr lang="zh-CN" altLang="en-US" dirty="0" smtClean="0">
                <a:ea typeface="SimSun" charset="-122"/>
                <a:sym typeface="+mn-ea"/>
              </a:rPr>
              <a:t>. </a:t>
            </a:r>
            <a:r>
              <a:rPr lang="en-US" altLang="x-none" dirty="0">
                <a:ea typeface="SimSun" charset="-122"/>
              </a:rPr>
              <a:t>The more types are sharing the observed attributes, the lower probability </a:t>
            </a:r>
            <a:r>
              <a:rPr lang="en-US" altLang="x-none" dirty="0" smtClean="0">
                <a:ea typeface="SimSun" charset="-122"/>
              </a:rPr>
              <a:t>we will have</a:t>
            </a:r>
            <a:r>
              <a:rPr lang="en-US" altLang="x-none" dirty="0">
                <a:ea typeface="SimSun" charset="-122"/>
              </a:rPr>
              <a:t>. </a:t>
            </a:r>
          </a:p>
        </p:txBody>
      </p:sp>
    </p:spTree>
    <p:extLst>
      <p:ext uri="{BB962C8B-B14F-4D97-AF65-F5344CB8AC3E}">
        <p14:creationId xmlns:p14="http://schemas.microsoft.com/office/powerpoint/2010/main" val="160885045"/>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8"/>
          <p:cNvSpPr txBox="1">
            <a:spLocks noGrp="1" noChangeArrowheads="1"/>
          </p:cNvSpPr>
          <p:nvPr/>
        </p:nvSpPr>
        <p:spPr bwMode="auto">
          <a:xfrm>
            <a:off x="4292600" y="9018588"/>
            <a:ext cx="22526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nchor="b"/>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r" eaLnBrk="1" hangingPunct="1">
              <a:lnSpc>
                <a:spcPct val="89000"/>
              </a:lnSpc>
              <a:spcBef>
                <a:spcPct val="40000"/>
              </a:spcBef>
            </a:pPr>
            <a:r>
              <a:rPr lang="en-US" altLang="zh-CN" sz="900"/>
              <a:t>© 2006 Carnegie Mellon University</a:t>
            </a:r>
          </a:p>
          <a:p>
            <a:pPr algn="l" eaLnBrk="1" hangingPunct="1">
              <a:lnSpc>
                <a:spcPct val="89000"/>
              </a:lnSpc>
              <a:spcBef>
                <a:spcPct val="40000"/>
              </a:spcBef>
            </a:pPr>
            <a:r>
              <a:rPr lang="en-US" altLang="zh-CN" sz="800" i="1">
                <a:latin typeface="Times New Roman" pitchFamily="18" charset="0"/>
              </a:rPr>
              <a:t>  </a:t>
            </a:r>
          </a:p>
        </p:txBody>
      </p:sp>
      <p:sp>
        <p:nvSpPr>
          <p:cNvPr id="88067" name="Rectangle 12"/>
          <p:cNvSpPr txBox="1">
            <a:spLocks noGrp="1" noChangeArrowheads="1"/>
          </p:cNvSpPr>
          <p:nvPr/>
        </p:nvSpPr>
        <p:spPr bwMode="auto">
          <a:xfrm>
            <a:off x="604838" y="307975"/>
            <a:ext cx="28527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l">
              <a:spcBef>
                <a:spcPct val="0"/>
              </a:spcBef>
            </a:pPr>
            <a:r>
              <a:rPr lang="en-US" altLang="zh-CN" sz="1000" b="1"/>
              <a:t>Presentation Title</a:t>
            </a:r>
          </a:p>
        </p:txBody>
      </p:sp>
      <p:sp>
        <p:nvSpPr>
          <p:cNvPr id="88068" name="Rectangle 13"/>
          <p:cNvSpPr txBox="1">
            <a:spLocks noGrp="1" noChangeArrowheads="1"/>
          </p:cNvSpPr>
          <p:nvPr/>
        </p:nvSpPr>
        <p:spPr bwMode="auto">
          <a:xfrm>
            <a:off x="3940175" y="307975"/>
            <a:ext cx="2851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r">
              <a:spcBef>
                <a:spcPct val="0"/>
              </a:spcBef>
            </a:pPr>
            <a:fld id="{A7B54131-77DF-43B3-B037-A70F77C55AA2}" type="datetime1">
              <a:rPr lang="zh-CN" altLang="en-US" sz="1000"/>
              <a:pPr algn="r">
                <a:spcBef>
                  <a:spcPct val="0"/>
                </a:spcBef>
              </a:pPr>
              <a:t>2017/6/3</a:t>
            </a:fld>
            <a:endParaRPr lang="en-US" altLang="zh-CN" sz="1000"/>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a:xfrm>
            <a:off x="1254125" y="792163"/>
            <a:ext cx="4610100" cy="3457575"/>
          </a:xfrm>
        </p:spPr>
        <p:txBody>
          <a:bodyPr lIns="96661" tIns="48331" rIns="96661" bIns="48331"/>
          <a:lstStyle/>
          <a:p>
            <a:endParaRPr lang="en-US"/>
          </a:p>
        </p:txBody>
      </p:sp>
      <p:sp>
        <p:nvSpPr>
          <p:cNvPr id="22531" name="Rectangle 3"/>
          <p:cNvSpPr>
            <a:spLocks noGrp="1"/>
          </p:cNvSpPr>
          <p:nvPr>
            <p:ph type="body" idx="1"/>
          </p:nvPr>
        </p:nvSpPr>
        <p:spPr/>
        <p:txBody>
          <a:bodyPr vert="horz" wrap="square" anchor="t"/>
          <a:lstStyle/>
          <a:p>
            <a:pPr lvl="0" eaLnBrk="1" hangingPunct="1"/>
            <a:r>
              <a:rPr lang="en-US" altLang="x-none" dirty="0">
                <a:ea typeface="SimSun" charset="-122"/>
              </a:rPr>
              <a:t>[Antimation]</a:t>
            </a:r>
          </a:p>
          <a:p>
            <a:pPr lvl="0" eaLnBrk="1" hangingPunct="1"/>
            <a:r>
              <a:rPr lang="en-US" altLang="x-none" dirty="0">
                <a:ea typeface="SimSun" charset="-122"/>
              </a:rPr>
              <a:t>Let's come to line 6. We may generate two kinds of constraints. One kind is the data flow constraints between variable resp and result. The other is the naming </a:t>
            </a:r>
            <a:r>
              <a:rPr lang="en-US" altLang="x-none" dirty="0" smtClean="0">
                <a:ea typeface="SimSun" charset="-122"/>
              </a:rPr>
              <a:t>constraints </a:t>
            </a:r>
            <a:r>
              <a:rPr lang="en-US" altLang="x-none" dirty="0">
                <a:ea typeface="SimSun" charset="-122"/>
              </a:rPr>
              <a:t>for variable result.</a:t>
            </a:r>
          </a:p>
          <a:p>
            <a:pPr lvl="0" eaLnBrk="1" hangingPunct="1"/>
            <a:r>
              <a:rPr lang="en-US" altLang="x-none" dirty="0">
                <a:ea typeface="SimSun" charset="-122"/>
              </a:rPr>
              <a:t>For the data flow constraints, </a:t>
            </a:r>
            <a:r>
              <a:rPr lang="en-US" altLang="x-none" dirty="0" smtClean="0">
                <a:ea typeface="SimSun" charset="-122"/>
              </a:rPr>
              <a:t>as</a:t>
            </a:r>
            <a:r>
              <a:rPr lang="en-US" altLang="x-none" baseline="0" dirty="0" smtClean="0">
                <a:ea typeface="SimSun" charset="-122"/>
              </a:rPr>
              <a:t> you can see,</a:t>
            </a:r>
            <a:r>
              <a:rPr lang="en-US" altLang="x-none" dirty="0" smtClean="0">
                <a:ea typeface="SimSun" charset="-122"/>
              </a:rPr>
              <a:t> </a:t>
            </a:r>
            <a:r>
              <a:rPr lang="en-US" altLang="x-none" dirty="0">
                <a:ea typeface="SimSun" charset="-122"/>
              </a:rPr>
              <a:t>the type of result and resp is </a:t>
            </a:r>
            <a:r>
              <a:rPr lang="en-US" altLang="x-none" dirty="0" smtClean="0">
                <a:ea typeface="SimSun" charset="-122"/>
              </a:rPr>
              <a:t>equivalent with probability</a:t>
            </a:r>
            <a:r>
              <a:rPr lang="en-US" altLang="x-none" baseline="0" dirty="0" smtClean="0">
                <a:ea typeface="SimSun" charset="-122"/>
              </a:rPr>
              <a:t> 1.0.</a:t>
            </a:r>
            <a:endParaRPr lang="en-US" altLang="x-none" dirty="0" smtClean="0">
              <a:ea typeface="SimSun" charset="-122"/>
            </a:endParaRPr>
          </a:p>
          <a:p>
            <a:pPr lvl="0" eaLnBrk="1" hangingPunct="1"/>
            <a:endParaRPr lang="en-US" altLang="x-none" dirty="0">
              <a:ea typeface="SimSun" charset="-122"/>
            </a:endParaRPr>
          </a:p>
          <a:p>
            <a:pPr lvl="0" eaLnBrk="1" hangingPunct="1"/>
            <a:r>
              <a:rPr lang="en-US" altLang="x-none" dirty="0">
                <a:ea typeface="SimSun" charset="-122"/>
              </a:rPr>
              <a:t>Naming constraints are </a:t>
            </a:r>
            <a:r>
              <a:rPr lang="en-US" altLang="x-none" dirty="0" smtClean="0">
                <a:ea typeface="SimSun" charset="-122"/>
              </a:rPr>
              <a:t>similar</a:t>
            </a:r>
            <a:r>
              <a:rPr lang="en-US" altLang="x-none" baseline="0" dirty="0" smtClean="0">
                <a:ea typeface="SimSun" charset="-122"/>
              </a:rPr>
              <a:t> </a:t>
            </a:r>
            <a:r>
              <a:rPr lang="en-US" altLang="x-none" dirty="0" smtClean="0">
                <a:ea typeface="SimSun" charset="-122"/>
              </a:rPr>
              <a:t>as </a:t>
            </a:r>
            <a:r>
              <a:rPr lang="en-US" altLang="x-none" dirty="0">
                <a:ea typeface="SimSun" charset="-122"/>
              </a:rPr>
              <a:t>we discussed previously. </a:t>
            </a:r>
            <a:r>
              <a:rPr lang="en-US" altLang="x-none" dirty="0" smtClean="0">
                <a:ea typeface="SimSun" charset="-122"/>
              </a:rPr>
              <a:t>Here the probability </a:t>
            </a:r>
            <a:r>
              <a:rPr lang="en-US" altLang="x-none" dirty="0">
                <a:ea typeface="SimSun" charset="-122"/>
              </a:rPr>
              <a:t>of the type of result being Response from the naming convention is low, only </a:t>
            </a:r>
            <a:r>
              <a:rPr lang="en-US" altLang="x-none" dirty="0" smtClean="0">
                <a:ea typeface="SimSun" charset="-122"/>
              </a:rPr>
              <a:t>having 0.4</a:t>
            </a:r>
            <a:r>
              <a:rPr lang="en-US" altLang="x-none" dirty="0">
                <a:ea typeface="SimSun" charset="-122"/>
              </a:rPr>
              <a:t>. </a:t>
            </a:r>
          </a:p>
          <a:p>
            <a:pPr lvl="0" eaLnBrk="1" hangingPunct="1"/>
            <a:endParaRPr lang="en-US" altLang="x-none" dirty="0">
              <a:ea typeface="SimSun" charset="-122"/>
            </a:endParaRPr>
          </a:p>
        </p:txBody>
      </p:sp>
    </p:spTree>
    <p:extLst>
      <p:ext uri="{BB962C8B-B14F-4D97-AF65-F5344CB8AC3E}">
        <p14:creationId xmlns:p14="http://schemas.microsoft.com/office/powerpoint/2010/main" val="313039742"/>
      </p:ext>
    </p:extLst>
  </p:cSld>
  <p:clrMapOvr>
    <a:overrideClrMapping bg1="lt1" tx1="dk1" bg2="lt2" tx2="dk2" accent1="accent1" accent2="accent2" accent3="accent3" accent4="accent4" accent5="accent5" accent6="accent6" hlink="hlink" folHlink="folHlink"/>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a:xfrm>
            <a:off x="1254125" y="792163"/>
            <a:ext cx="4610100" cy="3457575"/>
          </a:xfrm>
        </p:spPr>
        <p:txBody>
          <a:bodyPr lIns="96661" tIns="48331" rIns="96661" bIns="48331"/>
          <a:lstStyle/>
          <a:p>
            <a:endParaRPr lang="en-US"/>
          </a:p>
        </p:txBody>
      </p:sp>
      <p:sp>
        <p:nvSpPr>
          <p:cNvPr id="24579" name="Rectangle 3"/>
          <p:cNvSpPr>
            <a:spLocks noGrp="1"/>
          </p:cNvSpPr>
          <p:nvPr>
            <p:ph type="body" idx="1"/>
          </p:nvPr>
        </p:nvSpPr>
        <p:spPr/>
        <p:txBody>
          <a:bodyPr vert="horz" wrap="square" anchor="t"/>
          <a:lstStyle/>
          <a:p>
            <a:pPr lvl="0" eaLnBrk="1" hangingPunct="1"/>
            <a:r>
              <a:rPr lang="en-US" altLang="x-none" dirty="0">
                <a:ea typeface="SimSun" charset="-122"/>
              </a:rPr>
              <a:t>Now, with these constraints, we begin merge them and conduct the probalilistic inference. </a:t>
            </a:r>
          </a:p>
          <a:p>
            <a:pPr lvl="0" eaLnBrk="1" hangingPunct="1"/>
            <a:r>
              <a:rPr lang="en-US" altLang="x-none" dirty="0">
                <a:ea typeface="SimSun" charset="-122"/>
              </a:rPr>
              <a:t>First of all, we have to give some basic notations about the probabilistic inference.</a:t>
            </a:r>
          </a:p>
          <a:p>
            <a:pPr lvl="0" eaLnBrk="1" hangingPunct="1"/>
            <a:r>
              <a:rPr lang="en-US" altLang="x-none" dirty="0">
                <a:ea typeface="SimSun" charset="-122"/>
              </a:rPr>
              <a:t>[Antimation]</a:t>
            </a:r>
          </a:p>
          <a:p>
            <a:pPr lvl="0" eaLnBrk="1" hangingPunct="1"/>
            <a:r>
              <a:rPr lang="en-US" altLang="x-none" dirty="0">
                <a:ea typeface="SimSun" charset="-122"/>
              </a:rPr>
              <a:t>First, we respresent each probabilistic constraint as a probabilistic function, and if the constraint is true, the function value is p, otherwise it is 1 - p.</a:t>
            </a:r>
          </a:p>
          <a:p>
            <a:pPr lvl="0" eaLnBrk="1" hangingPunct="1"/>
            <a:r>
              <a:rPr lang="en-US" altLang="x-none" dirty="0">
                <a:ea typeface="SimSun" charset="-122"/>
              </a:rPr>
              <a:t>[Antimation]</a:t>
            </a:r>
          </a:p>
          <a:p>
            <a:pPr lvl="0" eaLnBrk="1" hangingPunct="1"/>
            <a:r>
              <a:rPr lang="en-US" altLang="x-none" dirty="0">
                <a:ea typeface="SimSun" charset="-122"/>
              </a:rPr>
              <a:t>Second, </a:t>
            </a:r>
            <a:r>
              <a:rPr lang="en-US" altLang="x-none" dirty="0" smtClean="0">
                <a:ea typeface="SimSun" charset="-122"/>
              </a:rPr>
              <a:t>we conjoin all the probabilistic functions</a:t>
            </a:r>
            <a:r>
              <a:rPr lang="en-US" altLang="x-none" baseline="0" dirty="0" smtClean="0">
                <a:ea typeface="SimSun" charset="-122"/>
              </a:rPr>
              <a:t>. Then compute the joint probability function through normalization</a:t>
            </a:r>
            <a:r>
              <a:rPr lang="en-US" altLang="x-none" dirty="0" smtClean="0">
                <a:ea typeface="SimSun" charset="-122"/>
              </a:rPr>
              <a:t>.</a:t>
            </a:r>
            <a:endParaRPr lang="en-US" altLang="x-none" dirty="0">
              <a:ea typeface="SimSun" charset="-122"/>
            </a:endParaRPr>
          </a:p>
          <a:p>
            <a:pPr lvl="0" eaLnBrk="1" hangingPunct="1"/>
            <a:r>
              <a:rPr lang="en-US" altLang="x-none" dirty="0" smtClean="0">
                <a:ea typeface="SimSun" charset="-122"/>
              </a:rPr>
              <a:t>[</a:t>
            </a:r>
            <a:r>
              <a:rPr lang="en-US" altLang="x-none" dirty="0">
                <a:ea typeface="SimSun" charset="-122"/>
              </a:rPr>
              <a:t>Antimation]</a:t>
            </a:r>
          </a:p>
          <a:p>
            <a:pPr lvl="0" eaLnBrk="1" hangingPunct="1"/>
            <a:r>
              <a:rPr lang="en-US" altLang="x-none" dirty="0">
                <a:ea typeface="SimSun" charset="-122"/>
              </a:rPr>
              <a:t>Finally, our target is to compute the marginal probability of each boolean variable. </a:t>
            </a:r>
            <a:endParaRPr lang="en-US" altLang="x-none" dirty="0" smtClean="0">
              <a:ea typeface="SimSun" charset="-122"/>
            </a:endParaRPr>
          </a:p>
          <a:p>
            <a:pPr lvl="0" eaLnBrk="1" hangingPunct="1"/>
            <a:endParaRPr lang="en-US" altLang="x-none" dirty="0" smtClean="0">
              <a:ea typeface="SimSun" charset="-122"/>
            </a:endParaRPr>
          </a:p>
          <a:p>
            <a:pPr lvl="0" eaLnBrk="1" hangingPunct="1"/>
            <a:r>
              <a:rPr lang="en-US" altLang="x-none" dirty="0" smtClean="0">
                <a:ea typeface="SimSun" charset="-122"/>
              </a:rPr>
              <a:t>Intuitively</a:t>
            </a:r>
            <a:r>
              <a:rPr lang="en-US" altLang="x-none" dirty="0">
                <a:ea typeface="SimSun" charset="-122"/>
              </a:rPr>
              <a:t>, the marginal probability of x_i equals to the sum of product of the joint probability of all </a:t>
            </a:r>
            <a:r>
              <a:rPr lang="en-US" altLang="x-none" dirty="0" smtClean="0">
                <a:ea typeface="SimSun" charset="-122"/>
              </a:rPr>
              <a:t>variables </a:t>
            </a:r>
            <a:r>
              <a:rPr lang="en-US" altLang="x-none" dirty="0">
                <a:ea typeface="SimSun" charset="-122"/>
              </a:rPr>
              <a:t>except x_i.</a:t>
            </a:r>
          </a:p>
        </p:txBody>
      </p:sp>
    </p:spTree>
    <p:extLst>
      <p:ext uri="{BB962C8B-B14F-4D97-AF65-F5344CB8AC3E}">
        <p14:creationId xmlns:p14="http://schemas.microsoft.com/office/powerpoint/2010/main" val="2071492291"/>
      </p:ext>
    </p:extLst>
  </p:cSld>
  <p:clrMapOvr>
    <a:overrideClrMapping bg1="lt1" tx1="dk1" bg2="lt2" tx2="dk2" accent1="accent1" accent2="accent2" accent3="accent3" accent4="accent4" accent5="accent5" accent6="accent6" hlink="hlink" folHlink="folHlink"/>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a:xfrm>
            <a:off x="1254125" y="792163"/>
            <a:ext cx="4610100" cy="3457575"/>
          </a:xfrm>
        </p:spPr>
        <p:txBody>
          <a:bodyPr lIns="96661" tIns="48331" rIns="96661" bIns="48331"/>
          <a:lstStyle/>
          <a:p>
            <a:endParaRPr lang="en-US"/>
          </a:p>
        </p:txBody>
      </p:sp>
      <p:sp>
        <p:nvSpPr>
          <p:cNvPr id="26627" name="Rectangle 3"/>
          <p:cNvSpPr>
            <a:spLocks noGrp="1"/>
          </p:cNvSpPr>
          <p:nvPr>
            <p:ph type="body" idx="1"/>
          </p:nvPr>
        </p:nvSpPr>
        <p:spPr/>
        <p:txBody>
          <a:bodyPr vert="horz" wrap="square" anchor="t"/>
          <a:lstStyle/>
          <a:p>
            <a:pPr lvl="0" eaLnBrk="1" hangingPunct="1"/>
            <a:r>
              <a:rPr lang="en-US" altLang="x-none" dirty="0">
                <a:ea typeface="SimSun" charset="-122"/>
              </a:rPr>
              <a:t>In fact the computation of marginal probability is very expensive. </a:t>
            </a:r>
          </a:p>
          <a:p>
            <a:pPr lvl="0" eaLnBrk="1" hangingPunct="1"/>
            <a:r>
              <a:rPr lang="en-US" altLang="x-none" dirty="0">
                <a:ea typeface="SimSun" charset="-122"/>
              </a:rPr>
              <a:t>In our implementation, we use a graphical model called factor graph to represent the probabilistic consraints.</a:t>
            </a:r>
          </a:p>
          <a:p>
            <a:pPr lvl="0" eaLnBrk="1" hangingPunct="1"/>
            <a:r>
              <a:rPr lang="en-US" altLang="x-none" dirty="0">
                <a:ea typeface="SimSun" charset="-122"/>
              </a:rPr>
              <a:t>The factor graph consists of two kinds of nodes, one kind is the variable node. </a:t>
            </a:r>
            <a:endParaRPr lang="en-US" altLang="x-none" dirty="0" smtClean="0">
              <a:ea typeface="SimSun" charset="-122"/>
            </a:endParaRPr>
          </a:p>
          <a:p>
            <a:pPr lvl="0" eaLnBrk="1" hangingPunct="1"/>
            <a:endParaRPr lang="en-US" altLang="x-none" dirty="0" smtClean="0">
              <a:ea typeface="SimSun" charset="-122"/>
            </a:endParaRPr>
          </a:p>
          <a:p>
            <a:pPr lvl="0" eaLnBrk="1" hangingPunct="1"/>
            <a:r>
              <a:rPr lang="en-US" altLang="x-none" dirty="0" smtClean="0">
                <a:ea typeface="SimSun" charset="-122"/>
              </a:rPr>
              <a:t>Here </a:t>
            </a:r>
            <a:r>
              <a:rPr lang="en-US" altLang="x-none" dirty="0">
                <a:ea typeface="SimSun" charset="-122"/>
              </a:rPr>
              <a:t>each variable node represents a predicate involved in this case</a:t>
            </a:r>
            <a:r>
              <a:rPr lang="en-US" altLang="x-none" dirty="0" smtClean="0">
                <a:ea typeface="SimSun" charset="-122"/>
              </a:rPr>
              <a:t>.</a:t>
            </a:r>
          </a:p>
          <a:p>
            <a:pPr lvl="0" eaLnBrk="1" hangingPunct="1"/>
            <a:endParaRPr lang="en-US" altLang="x-none" dirty="0">
              <a:ea typeface="SimSun" charset="-122"/>
            </a:endParaRPr>
          </a:p>
          <a:p>
            <a:pPr lvl="0" eaLnBrk="1" hangingPunct="1"/>
            <a:r>
              <a:rPr lang="en-US" altLang="x-none" dirty="0">
                <a:ea typeface="SimSun" charset="-122"/>
              </a:rPr>
              <a:t>The other kind is the factor node. Each factor represents a probabilistic constraint.</a:t>
            </a:r>
          </a:p>
        </p:txBody>
      </p:sp>
    </p:spTree>
    <p:extLst>
      <p:ext uri="{BB962C8B-B14F-4D97-AF65-F5344CB8AC3E}">
        <p14:creationId xmlns:p14="http://schemas.microsoft.com/office/powerpoint/2010/main" val="566049673"/>
      </p:ext>
    </p:extLst>
  </p:cSld>
  <p:clrMapOvr>
    <a:overrideClrMapping bg1="lt1" tx1="dk1" bg2="lt2" tx2="dk2" accent1="accent1" accent2="accent2" accent3="accent3" accent4="accent4" accent5="accent5" accent6="accent6" hlink="hlink" folHlink="folHlink"/>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a:xfrm>
            <a:off x="1254125" y="792163"/>
            <a:ext cx="4610100" cy="3457575"/>
          </a:xfrm>
        </p:spPr>
        <p:txBody>
          <a:bodyPr lIns="96661" tIns="48331" rIns="96661" bIns="48331"/>
          <a:lstStyle/>
          <a:p>
            <a:endParaRPr lang="en-US"/>
          </a:p>
        </p:txBody>
      </p:sp>
      <p:sp>
        <p:nvSpPr>
          <p:cNvPr id="28675" name="Rectangle 3"/>
          <p:cNvSpPr>
            <a:spLocks noGrp="1"/>
          </p:cNvSpPr>
          <p:nvPr>
            <p:ph type="body" idx="1"/>
          </p:nvPr>
        </p:nvSpPr>
        <p:spPr/>
        <p:txBody>
          <a:bodyPr vert="horz" wrap="square" anchor="t"/>
          <a:lstStyle/>
          <a:p>
            <a:pPr lvl="0" eaLnBrk="1" hangingPunct="1"/>
            <a:r>
              <a:rPr lang="en-US" altLang="x-none" dirty="0" smtClean="0">
                <a:ea typeface="SimSun" charset="-122"/>
              </a:rPr>
              <a:t>Here,</a:t>
            </a:r>
            <a:r>
              <a:rPr lang="en-US" altLang="x-none" baseline="0" dirty="0" smtClean="0">
                <a:ea typeface="SimSun" charset="-122"/>
              </a:rPr>
              <a:t> </a:t>
            </a:r>
            <a:r>
              <a:rPr lang="en-US" altLang="x-none" dirty="0" smtClean="0">
                <a:ea typeface="SimSun" charset="-122"/>
              </a:rPr>
              <a:t>we only</a:t>
            </a:r>
            <a:r>
              <a:rPr lang="en-US" altLang="x-none" baseline="0" dirty="0" smtClean="0">
                <a:ea typeface="SimSun" charset="-122"/>
              </a:rPr>
              <a:t> </a:t>
            </a:r>
            <a:r>
              <a:rPr lang="en-US" altLang="x-none" dirty="0" smtClean="0">
                <a:ea typeface="SimSun" charset="-122"/>
              </a:rPr>
              <a:t>show </a:t>
            </a:r>
            <a:r>
              <a:rPr lang="en-US" altLang="x-none" dirty="0">
                <a:ea typeface="SimSun" charset="-122"/>
              </a:rPr>
              <a:t>a part of the whole factor </a:t>
            </a:r>
            <a:r>
              <a:rPr lang="en-US" altLang="x-none" dirty="0" smtClean="0">
                <a:ea typeface="SimSun" charset="-122"/>
              </a:rPr>
              <a:t>graph. As</a:t>
            </a:r>
            <a:r>
              <a:rPr lang="en-US" altLang="x-none" baseline="0" dirty="0" smtClean="0">
                <a:ea typeface="SimSun" charset="-122"/>
              </a:rPr>
              <a:t> you can see </a:t>
            </a:r>
            <a:r>
              <a:rPr lang="en-US" altLang="x-none" dirty="0" smtClean="0">
                <a:ea typeface="SimSun" charset="-122"/>
              </a:rPr>
              <a:t>each </a:t>
            </a:r>
            <a:r>
              <a:rPr lang="en-US" altLang="x-none" dirty="0">
                <a:ea typeface="SimSun" charset="-122"/>
              </a:rPr>
              <a:t>factor node is connected with variable nodes.</a:t>
            </a:r>
          </a:p>
          <a:p>
            <a:pPr lvl="0" eaLnBrk="1" hangingPunct="1"/>
            <a:endParaRPr lang="en-US" altLang="x-none" dirty="0" smtClean="0">
              <a:ea typeface="SimSun" charset="-122"/>
            </a:endParaRPr>
          </a:p>
          <a:p>
            <a:pPr lvl="0" eaLnBrk="1" hangingPunct="1"/>
            <a:r>
              <a:rPr lang="en-US" altLang="x-none" dirty="0" smtClean="0">
                <a:ea typeface="SimSun" charset="-122"/>
              </a:rPr>
              <a:t>We use</a:t>
            </a:r>
            <a:r>
              <a:rPr lang="en-US" altLang="x-none" baseline="0" dirty="0" smtClean="0">
                <a:ea typeface="SimSun" charset="-122"/>
              </a:rPr>
              <a:t> sum-product algorithm to compute the marginal probability on the factor graph. </a:t>
            </a:r>
            <a:r>
              <a:rPr lang="en-US" altLang="x-none" dirty="0" smtClean="0">
                <a:ea typeface="SimSun" charset="-122"/>
              </a:rPr>
              <a:t>This </a:t>
            </a:r>
            <a:r>
              <a:rPr lang="en-US" altLang="x-none" dirty="0">
                <a:ea typeface="SimSun" charset="-122"/>
              </a:rPr>
              <a:t>algorithm is an iterative message passing algorithm. </a:t>
            </a:r>
            <a:r>
              <a:rPr lang="en-US" altLang="x-none" dirty="0" smtClean="0">
                <a:ea typeface="SimSun" charset="-122"/>
              </a:rPr>
              <a:t>It only propagates</a:t>
            </a:r>
            <a:r>
              <a:rPr lang="en-US" altLang="x-none" baseline="0" dirty="0" smtClean="0">
                <a:ea typeface="SimSun" charset="-122"/>
              </a:rPr>
              <a:t> probabilities between adjacent nodes through message passing.</a:t>
            </a:r>
          </a:p>
          <a:p>
            <a:pPr lvl="0" eaLnBrk="1" hangingPunct="1"/>
            <a:endParaRPr lang="en-US" altLang="x-none" dirty="0" smtClean="0">
              <a:ea typeface="SimSun" charset="-122"/>
            </a:endParaRPr>
          </a:p>
          <a:p>
            <a:pPr lvl="0" eaLnBrk="1" hangingPunct="1"/>
            <a:r>
              <a:rPr lang="en-US" altLang="x-none" dirty="0" smtClean="0">
                <a:ea typeface="SimSun" charset="-122"/>
              </a:rPr>
              <a:t>For each node, it will integrate all the messages it receives</a:t>
            </a:r>
            <a:r>
              <a:rPr lang="en-US" altLang="x-none" baseline="0" dirty="0" smtClean="0">
                <a:ea typeface="SimSun" charset="-122"/>
              </a:rPr>
              <a:t> and propagate the computed probability to its receivers.</a:t>
            </a:r>
            <a:endParaRPr lang="en-US" altLang="x-none" dirty="0" smtClean="0">
              <a:ea typeface="SimSun" charset="-122"/>
            </a:endParaRPr>
          </a:p>
          <a:p>
            <a:pPr lvl="0" eaLnBrk="1" hangingPunct="1"/>
            <a:endParaRPr lang="en-US" altLang="x-none" dirty="0" smtClean="0">
              <a:ea typeface="SimSun" charset="-122"/>
            </a:endParaRPr>
          </a:p>
          <a:p>
            <a:pPr lvl="0" eaLnBrk="1" hangingPunct="1"/>
            <a:r>
              <a:rPr lang="en-US" altLang="x-none" dirty="0" smtClean="0">
                <a:ea typeface="SimSun" charset="-122"/>
              </a:rPr>
              <a:t>The </a:t>
            </a:r>
            <a:r>
              <a:rPr lang="en-US" altLang="x-none" dirty="0">
                <a:ea typeface="SimSun" charset="-122"/>
              </a:rPr>
              <a:t>algorithm will terminate once all the probabilites converge</a:t>
            </a:r>
            <a:r>
              <a:rPr lang="en-US" altLang="x-none" dirty="0" smtClean="0">
                <a:ea typeface="SimSun" charset="-122"/>
              </a:rPr>
              <a:t>.</a:t>
            </a:r>
          </a:p>
          <a:p>
            <a:pPr lvl="0" eaLnBrk="1" hangingPunct="1"/>
            <a:endParaRPr lang="en-US" altLang="x-none" dirty="0">
              <a:ea typeface="SimSun" charset="-122"/>
            </a:endParaRPr>
          </a:p>
          <a:p>
            <a:pPr lvl="0" eaLnBrk="1" hangingPunct="1"/>
            <a:r>
              <a:rPr lang="en-US" altLang="x-none" sz="1500" dirty="0">
                <a:ea typeface="SimSun" charset="-122"/>
              </a:rPr>
              <a:t>Eventually, we compute the probability that the type of result being Response is </a:t>
            </a:r>
            <a:r>
              <a:rPr lang="en-US" altLang="x-none" sz="1500" dirty="0">
                <a:ea typeface="SimSun" charset="-122"/>
              </a:rPr>
              <a:t>0.91.</a:t>
            </a:r>
            <a:endParaRPr lang="en-US" altLang="x-none" sz="1500" dirty="0">
              <a:ea typeface="SimSun" charset="-122"/>
            </a:endParaRPr>
          </a:p>
        </p:txBody>
      </p:sp>
    </p:spTree>
    <p:extLst>
      <p:ext uri="{BB962C8B-B14F-4D97-AF65-F5344CB8AC3E}">
        <p14:creationId xmlns:p14="http://schemas.microsoft.com/office/powerpoint/2010/main" val="244297901"/>
      </p:ext>
    </p:extLst>
  </p:cSld>
  <p:clrMapOvr>
    <a:overrideClrMapping bg1="lt1" tx1="dk1" bg2="lt2" tx2="dk2" accent1="accent1" accent2="accent2" accent3="accent3" accent4="accent4" accent5="accent5" accent6="accent6" hlink="hlink" folHlink="folHlink"/>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b="1">
                <a:solidFill>
                  <a:schemeClr val="tx1"/>
                </a:solidFill>
                <a:latin typeface="Lucida Sans" pitchFamily="34" charset="0"/>
              </a:defRPr>
            </a:lvl1pPr>
            <a:lvl2pPr marL="742950" indent="-285750" defTabSz="966788" eaLnBrk="0" hangingPunct="0">
              <a:defRPr b="1">
                <a:solidFill>
                  <a:schemeClr val="tx1"/>
                </a:solidFill>
                <a:latin typeface="Lucida Sans" pitchFamily="34" charset="0"/>
              </a:defRPr>
            </a:lvl2pPr>
            <a:lvl3pPr marL="1143000" indent="-228600" defTabSz="966788" eaLnBrk="0" hangingPunct="0">
              <a:defRPr b="1">
                <a:solidFill>
                  <a:schemeClr val="tx1"/>
                </a:solidFill>
                <a:latin typeface="Lucida Sans" pitchFamily="34" charset="0"/>
              </a:defRPr>
            </a:lvl3pPr>
            <a:lvl4pPr marL="1600200" indent="-228600" defTabSz="966788" eaLnBrk="0" hangingPunct="0">
              <a:defRPr b="1">
                <a:solidFill>
                  <a:schemeClr val="tx1"/>
                </a:solidFill>
                <a:latin typeface="Lucida Sans" pitchFamily="34" charset="0"/>
              </a:defRPr>
            </a:lvl4pPr>
            <a:lvl5pPr marL="2057400" indent="-228600" defTabSz="966788" eaLnBrk="0" hangingPunct="0">
              <a:defRPr b="1">
                <a:solidFill>
                  <a:schemeClr val="tx1"/>
                </a:solidFill>
                <a:latin typeface="Lucida Sans" pitchFamily="34" charset="0"/>
              </a:defRPr>
            </a:lvl5pPr>
            <a:lvl6pPr marL="2514600" indent="-228600" algn="ctr" defTabSz="966788" eaLnBrk="0" fontAlgn="base" hangingPunct="0">
              <a:spcBef>
                <a:spcPct val="20000"/>
              </a:spcBef>
              <a:spcAft>
                <a:spcPct val="0"/>
              </a:spcAft>
              <a:buChar char="–"/>
              <a:defRPr b="1">
                <a:solidFill>
                  <a:schemeClr val="tx1"/>
                </a:solidFill>
                <a:latin typeface="Lucida Sans" pitchFamily="34" charset="0"/>
              </a:defRPr>
            </a:lvl6pPr>
            <a:lvl7pPr marL="2971800" indent="-228600" algn="ctr" defTabSz="966788" eaLnBrk="0" fontAlgn="base" hangingPunct="0">
              <a:spcBef>
                <a:spcPct val="20000"/>
              </a:spcBef>
              <a:spcAft>
                <a:spcPct val="0"/>
              </a:spcAft>
              <a:buChar char="–"/>
              <a:defRPr b="1">
                <a:solidFill>
                  <a:schemeClr val="tx1"/>
                </a:solidFill>
                <a:latin typeface="Lucida Sans" pitchFamily="34" charset="0"/>
              </a:defRPr>
            </a:lvl7pPr>
            <a:lvl8pPr marL="3429000" indent="-228600" algn="ctr" defTabSz="966788" eaLnBrk="0" fontAlgn="base" hangingPunct="0">
              <a:spcBef>
                <a:spcPct val="20000"/>
              </a:spcBef>
              <a:spcAft>
                <a:spcPct val="0"/>
              </a:spcAft>
              <a:buChar char="–"/>
              <a:defRPr b="1">
                <a:solidFill>
                  <a:schemeClr val="tx1"/>
                </a:solidFill>
                <a:latin typeface="Lucida Sans" pitchFamily="34" charset="0"/>
              </a:defRPr>
            </a:lvl8pPr>
            <a:lvl9pPr marL="3886200" indent="-228600" algn="ctr" defTabSz="966788" eaLnBrk="0" fontAlgn="base" hangingPunct="0">
              <a:spcBef>
                <a:spcPct val="20000"/>
              </a:spcBef>
              <a:spcAft>
                <a:spcPct val="0"/>
              </a:spcAft>
              <a:buChar char="–"/>
              <a:defRPr b="1">
                <a:solidFill>
                  <a:schemeClr val="tx1"/>
                </a:solidFill>
                <a:latin typeface="Lucida Sans" pitchFamily="34" charset="0"/>
              </a:defRPr>
            </a:lvl9pPr>
          </a:lstStyle>
          <a:p>
            <a:pPr eaLnBrk="1" hangingPunct="1"/>
            <a:fld id="{9A78908E-2D77-46CB-B6E3-5279A7DD1FEE}" type="slidenum">
              <a:rPr lang="zh-CN" altLang="en-US" b="0">
                <a:latin typeface="Times New Roman" pitchFamily="18" charset="0"/>
              </a:rPr>
              <a:pPr eaLnBrk="1" hangingPunct="1"/>
              <a:t>87</a:t>
            </a:fld>
            <a:endParaRPr lang="en-US" altLang="zh-CN" b="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8"/>
          <p:cNvSpPr txBox="1">
            <a:spLocks noGrp="1" noChangeArrowheads="1"/>
          </p:cNvSpPr>
          <p:nvPr/>
        </p:nvSpPr>
        <p:spPr bwMode="auto">
          <a:xfrm>
            <a:off x="4292600" y="9018588"/>
            <a:ext cx="22526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nchor="b"/>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r" eaLnBrk="1" hangingPunct="1">
              <a:lnSpc>
                <a:spcPct val="89000"/>
              </a:lnSpc>
              <a:spcBef>
                <a:spcPct val="40000"/>
              </a:spcBef>
            </a:pPr>
            <a:r>
              <a:rPr lang="en-US" altLang="zh-CN" sz="900"/>
              <a:t>© 2006 Carnegie Mellon University</a:t>
            </a:r>
          </a:p>
          <a:p>
            <a:pPr algn="l" eaLnBrk="1" hangingPunct="1">
              <a:lnSpc>
                <a:spcPct val="89000"/>
              </a:lnSpc>
              <a:spcBef>
                <a:spcPct val="40000"/>
              </a:spcBef>
            </a:pPr>
            <a:r>
              <a:rPr lang="en-US" altLang="zh-CN" sz="800" i="1">
                <a:latin typeface="Times New Roman" pitchFamily="18" charset="0"/>
              </a:rPr>
              <a:t>  </a:t>
            </a:r>
          </a:p>
        </p:txBody>
      </p:sp>
      <p:sp>
        <p:nvSpPr>
          <p:cNvPr id="90115" name="Rectangle 12"/>
          <p:cNvSpPr txBox="1">
            <a:spLocks noGrp="1" noChangeArrowheads="1"/>
          </p:cNvSpPr>
          <p:nvPr/>
        </p:nvSpPr>
        <p:spPr bwMode="auto">
          <a:xfrm>
            <a:off x="604838" y="307975"/>
            <a:ext cx="28527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l">
              <a:spcBef>
                <a:spcPct val="0"/>
              </a:spcBef>
            </a:pPr>
            <a:r>
              <a:rPr lang="en-US" altLang="zh-CN" sz="1000" b="1"/>
              <a:t>Presentation Title</a:t>
            </a:r>
          </a:p>
        </p:txBody>
      </p:sp>
      <p:sp>
        <p:nvSpPr>
          <p:cNvPr id="90116" name="Rectangle 13"/>
          <p:cNvSpPr txBox="1">
            <a:spLocks noGrp="1" noChangeArrowheads="1"/>
          </p:cNvSpPr>
          <p:nvPr/>
        </p:nvSpPr>
        <p:spPr bwMode="auto">
          <a:xfrm>
            <a:off x="3940175" y="307975"/>
            <a:ext cx="2851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r">
              <a:spcBef>
                <a:spcPct val="0"/>
              </a:spcBef>
            </a:pPr>
            <a:fld id="{1B764953-EA59-497F-81D0-4F33610B93BE}" type="datetime1">
              <a:rPr lang="zh-CN" altLang="en-US" sz="1000"/>
              <a:pPr algn="r">
                <a:spcBef>
                  <a:spcPct val="0"/>
                </a:spcBef>
              </a:pPr>
              <a:t>2017/6/3</a:t>
            </a:fld>
            <a:endParaRPr lang="en-US" altLang="zh-CN" sz="1000"/>
          </a:p>
        </p:txBody>
      </p:sp>
      <p:sp>
        <p:nvSpPr>
          <p:cNvPr id="90117" name="Rectangle 2"/>
          <p:cNvSpPr>
            <a:spLocks noGrp="1" noRot="1" noChangeAspect="1" noChangeArrowheads="1" noTextEdit="1"/>
          </p:cNvSpPr>
          <p:nvPr>
            <p:ph type="sldImg"/>
          </p:nvPr>
        </p:nvSpPr>
        <p:spPr>
          <a:ln/>
        </p:spPr>
      </p:sp>
      <p:sp>
        <p:nvSpPr>
          <p:cNvPr id="90118"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8"/>
          <p:cNvSpPr txBox="1">
            <a:spLocks noGrp="1" noChangeArrowheads="1"/>
          </p:cNvSpPr>
          <p:nvPr/>
        </p:nvSpPr>
        <p:spPr bwMode="auto">
          <a:xfrm>
            <a:off x="4292600" y="9018588"/>
            <a:ext cx="22526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nchor="b"/>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r" eaLnBrk="1" hangingPunct="1">
              <a:lnSpc>
                <a:spcPct val="89000"/>
              </a:lnSpc>
              <a:spcBef>
                <a:spcPct val="40000"/>
              </a:spcBef>
            </a:pPr>
            <a:r>
              <a:rPr lang="en-US" altLang="zh-CN" sz="900"/>
              <a:t>© 2006 Carnegie Mellon University</a:t>
            </a:r>
          </a:p>
          <a:p>
            <a:pPr algn="l" eaLnBrk="1" hangingPunct="1">
              <a:lnSpc>
                <a:spcPct val="89000"/>
              </a:lnSpc>
              <a:spcBef>
                <a:spcPct val="40000"/>
              </a:spcBef>
            </a:pPr>
            <a:r>
              <a:rPr lang="en-US" altLang="zh-CN" sz="800" i="1">
                <a:latin typeface="Times New Roman" pitchFamily="18" charset="0"/>
              </a:rPr>
              <a:t>  </a:t>
            </a:r>
          </a:p>
        </p:txBody>
      </p:sp>
      <p:sp>
        <p:nvSpPr>
          <p:cNvPr id="92163" name="Rectangle 12"/>
          <p:cNvSpPr txBox="1">
            <a:spLocks noGrp="1" noChangeArrowheads="1"/>
          </p:cNvSpPr>
          <p:nvPr/>
        </p:nvSpPr>
        <p:spPr bwMode="auto">
          <a:xfrm>
            <a:off x="604838" y="307975"/>
            <a:ext cx="28527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l">
              <a:spcBef>
                <a:spcPct val="0"/>
              </a:spcBef>
            </a:pPr>
            <a:r>
              <a:rPr lang="en-US" altLang="zh-CN" sz="1000" b="1"/>
              <a:t>Presentation Title</a:t>
            </a:r>
          </a:p>
        </p:txBody>
      </p:sp>
      <p:sp>
        <p:nvSpPr>
          <p:cNvPr id="92164" name="Rectangle 13"/>
          <p:cNvSpPr txBox="1">
            <a:spLocks noGrp="1" noChangeArrowheads="1"/>
          </p:cNvSpPr>
          <p:nvPr/>
        </p:nvSpPr>
        <p:spPr bwMode="auto">
          <a:xfrm>
            <a:off x="3940175" y="307975"/>
            <a:ext cx="2851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r">
              <a:spcBef>
                <a:spcPct val="0"/>
              </a:spcBef>
            </a:pPr>
            <a:fld id="{5E2880E9-C4A0-4873-BF4E-A13CDA238DAD}" type="datetime1">
              <a:rPr lang="zh-CN" altLang="en-US" sz="1000"/>
              <a:pPr algn="r">
                <a:spcBef>
                  <a:spcPct val="0"/>
                </a:spcBef>
              </a:pPr>
              <a:t>2017/6/3</a:t>
            </a:fld>
            <a:endParaRPr lang="en-US" altLang="zh-CN" sz="1000"/>
          </a:p>
        </p:txBody>
      </p:sp>
      <p:sp>
        <p:nvSpPr>
          <p:cNvPr id="92165" name="Rectangle 2"/>
          <p:cNvSpPr>
            <a:spLocks noGrp="1" noRot="1" noChangeAspect="1" noChangeArrowheads="1" noTextEdit="1"/>
          </p:cNvSpPr>
          <p:nvPr>
            <p:ph type="sldImg"/>
          </p:nvPr>
        </p:nvSpPr>
        <p:spPr>
          <a:ln/>
        </p:spPr>
      </p:sp>
      <p:sp>
        <p:nvSpPr>
          <p:cNvPr id="92166"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8"/>
          <p:cNvSpPr txBox="1">
            <a:spLocks noGrp="1" noChangeArrowheads="1"/>
          </p:cNvSpPr>
          <p:nvPr/>
        </p:nvSpPr>
        <p:spPr bwMode="auto">
          <a:xfrm>
            <a:off x="4292600" y="9018588"/>
            <a:ext cx="22526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nchor="b"/>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r" eaLnBrk="1" hangingPunct="1">
              <a:lnSpc>
                <a:spcPct val="89000"/>
              </a:lnSpc>
              <a:spcBef>
                <a:spcPct val="40000"/>
              </a:spcBef>
            </a:pPr>
            <a:r>
              <a:rPr lang="en-US" altLang="zh-CN" sz="900"/>
              <a:t>© 2006 Carnegie Mellon University</a:t>
            </a:r>
          </a:p>
          <a:p>
            <a:pPr algn="l" eaLnBrk="1" hangingPunct="1">
              <a:lnSpc>
                <a:spcPct val="89000"/>
              </a:lnSpc>
              <a:spcBef>
                <a:spcPct val="40000"/>
              </a:spcBef>
            </a:pPr>
            <a:r>
              <a:rPr lang="en-US" altLang="zh-CN" sz="800" i="1">
                <a:latin typeface="Times New Roman" pitchFamily="18" charset="0"/>
              </a:rPr>
              <a:t>  </a:t>
            </a:r>
          </a:p>
        </p:txBody>
      </p:sp>
      <p:sp>
        <p:nvSpPr>
          <p:cNvPr id="94211" name="Rectangle 12"/>
          <p:cNvSpPr txBox="1">
            <a:spLocks noGrp="1" noChangeArrowheads="1"/>
          </p:cNvSpPr>
          <p:nvPr/>
        </p:nvSpPr>
        <p:spPr bwMode="auto">
          <a:xfrm>
            <a:off x="604838" y="307975"/>
            <a:ext cx="28527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l">
              <a:spcBef>
                <a:spcPct val="0"/>
              </a:spcBef>
            </a:pPr>
            <a:r>
              <a:rPr lang="en-US" altLang="zh-CN" sz="1000" b="1"/>
              <a:t>Presentation Title</a:t>
            </a:r>
          </a:p>
        </p:txBody>
      </p:sp>
      <p:sp>
        <p:nvSpPr>
          <p:cNvPr id="94212" name="Rectangle 13"/>
          <p:cNvSpPr txBox="1">
            <a:spLocks noGrp="1" noChangeArrowheads="1"/>
          </p:cNvSpPr>
          <p:nvPr/>
        </p:nvSpPr>
        <p:spPr bwMode="auto">
          <a:xfrm>
            <a:off x="3940175" y="307975"/>
            <a:ext cx="2851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6" tIns="0" rIns="19796" bIns="0"/>
          <a:lstStyle>
            <a:lvl1pPr defTabSz="993775" eaLnBrk="0" hangingPunct="0">
              <a:defRPr sz="2000">
                <a:solidFill>
                  <a:schemeClr val="tx1"/>
                </a:solidFill>
                <a:latin typeface="Arial" charset="0"/>
                <a:ea typeface="MS PGothic" pitchFamily="34" charset="-128"/>
              </a:defRPr>
            </a:lvl1pPr>
            <a:lvl2pPr marL="742950" indent="-285750" defTabSz="993775" eaLnBrk="0" hangingPunct="0">
              <a:defRPr sz="2000">
                <a:solidFill>
                  <a:schemeClr val="tx1"/>
                </a:solidFill>
                <a:latin typeface="Arial" charset="0"/>
                <a:ea typeface="MS PGothic" pitchFamily="34" charset="-128"/>
              </a:defRPr>
            </a:lvl2pPr>
            <a:lvl3pPr marL="1143000" indent="-228600" defTabSz="993775" eaLnBrk="0" hangingPunct="0">
              <a:defRPr sz="2000">
                <a:solidFill>
                  <a:schemeClr val="tx1"/>
                </a:solidFill>
                <a:latin typeface="Arial" charset="0"/>
                <a:ea typeface="MS PGothic" pitchFamily="34" charset="-128"/>
              </a:defRPr>
            </a:lvl3pPr>
            <a:lvl4pPr marL="1600200" indent="-228600" defTabSz="993775" eaLnBrk="0" hangingPunct="0">
              <a:defRPr sz="2000">
                <a:solidFill>
                  <a:schemeClr val="tx1"/>
                </a:solidFill>
                <a:latin typeface="Arial" charset="0"/>
                <a:ea typeface="MS PGothic" pitchFamily="34" charset="-128"/>
              </a:defRPr>
            </a:lvl4pPr>
            <a:lvl5pPr marL="2057400" indent="-228600" defTabSz="993775" eaLnBrk="0" hangingPunct="0">
              <a:defRPr sz="2000">
                <a:solidFill>
                  <a:schemeClr val="tx1"/>
                </a:solidFill>
                <a:latin typeface="Arial" charset="0"/>
                <a:ea typeface="MS PGothic" pitchFamily="34" charset="-128"/>
              </a:defRPr>
            </a:lvl5pPr>
            <a:lvl6pPr marL="25146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defTabSz="993775" eaLnBrk="0" fontAlgn="base" hangingPunct="0">
              <a:spcBef>
                <a:spcPct val="50000"/>
              </a:spcBef>
              <a:spcAft>
                <a:spcPct val="0"/>
              </a:spcAft>
              <a:defRPr sz="2000">
                <a:solidFill>
                  <a:schemeClr val="tx1"/>
                </a:solidFill>
                <a:latin typeface="Arial" charset="0"/>
                <a:ea typeface="MS PGothic" pitchFamily="34" charset="-128"/>
              </a:defRPr>
            </a:lvl9pPr>
          </a:lstStyle>
          <a:p>
            <a:pPr algn="r">
              <a:spcBef>
                <a:spcPct val="0"/>
              </a:spcBef>
            </a:pPr>
            <a:fld id="{17FFE3D5-C082-4881-ABEA-90D9AD8A68A2}" type="datetime1">
              <a:rPr lang="zh-CN" altLang="en-US" sz="1000"/>
              <a:pPr algn="r">
                <a:spcBef>
                  <a:spcPct val="0"/>
                </a:spcBef>
              </a:pPr>
              <a:t>2017/6/3</a:t>
            </a:fld>
            <a:endParaRPr lang="en-US" altLang="zh-CN" sz="1000"/>
          </a:p>
        </p:txBody>
      </p:sp>
      <p:sp>
        <p:nvSpPr>
          <p:cNvPr id="94213" name="Rectangle 2"/>
          <p:cNvSpPr>
            <a:spLocks noGrp="1" noRot="1" noChangeAspect="1" noChangeArrowheads="1" noTextEdit="1"/>
          </p:cNvSpPr>
          <p:nvPr>
            <p:ph type="sldImg"/>
          </p:nvPr>
        </p:nvSpPr>
        <p:spPr>
          <a:ln/>
        </p:spPr>
      </p:sp>
      <p:sp>
        <p:nvSpPr>
          <p:cNvPr id="94214"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D87A7FAD-3399-4A58-AF6E-430ED9B2A75D}" type="datetime4">
              <a:rPr lang="zh-CN" altLang="en-US"/>
              <a:pPr>
                <a:defRPr/>
              </a:pPr>
              <a:t>2017年6月3日星期六</a:t>
            </a:fld>
            <a:endParaRPr lang="en-US" altLang="zh-CN"/>
          </a:p>
        </p:txBody>
      </p:sp>
      <p:sp>
        <p:nvSpPr>
          <p:cNvPr id="5" name="Slide Number Placeholder 4"/>
          <p:cNvSpPr>
            <a:spLocks noGrp="1"/>
          </p:cNvSpPr>
          <p:nvPr>
            <p:ph type="sldNum" sz="quarter" idx="11"/>
          </p:nvPr>
        </p:nvSpPr>
        <p:spPr/>
        <p:txBody>
          <a:bodyPr/>
          <a:lstStyle>
            <a:lvl1pPr>
              <a:defRPr smtClean="0"/>
            </a:lvl1pPr>
          </a:lstStyle>
          <a:p>
            <a:pPr>
              <a:defRPr/>
            </a:pPr>
            <a:fld id="{BC19B17D-7201-4889-92C6-8F27003D9C95}" type="slidenum">
              <a:rPr lang="zh-CN" altLang="en-US"/>
              <a:pPr>
                <a:defRPr/>
              </a:pPr>
              <a:t>‹#›</a:t>
            </a:fld>
            <a:endParaRPr lang="en-US" altLang="zh-CN"/>
          </a:p>
        </p:txBody>
      </p:sp>
      <p:sp>
        <p:nvSpPr>
          <p:cNvPr id="6" name="Footer Placeholder 5"/>
          <p:cNvSpPr>
            <a:spLocks noGrp="1"/>
          </p:cNvSpPr>
          <p:nvPr>
            <p:ph type="ftr" sz="quarter" idx="12"/>
          </p:nvPr>
        </p:nvSpPr>
        <p:spPr/>
        <p:txBody>
          <a:bodyPr/>
          <a:lstStyle>
            <a:lvl1pPr>
              <a:defRPr/>
            </a:lvl1pPr>
          </a:lstStyle>
          <a:p>
            <a:pPr>
              <a:defRPr/>
            </a:pPr>
            <a:r>
              <a:rPr lang="en-US"/>
              <a:t>CS510  S o f t w a r e   </a:t>
            </a:r>
            <a:r>
              <a:rPr lang="en-US" err="1"/>
              <a:t>E</a:t>
            </a:r>
            <a:r>
              <a:rPr lang="en-US"/>
              <a:t> n g </a:t>
            </a:r>
            <a:r>
              <a:rPr lang="en-US" err="1"/>
              <a:t>i</a:t>
            </a:r>
            <a:r>
              <a:rPr lang="en-US"/>
              <a:t> n e </a:t>
            </a:r>
            <a:r>
              <a:rPr lang="en-US" err="1"/>
              <a:t>e</a:t>
            </a:r>
            <a:r>
              <a:rPr lang="en-US"/>
              <a:t> r </a:t>
            </a:r>
            <a:r>
              <a:rPr lang="en-US" err="1"/>
              <a:t>i</a:t>
            </a:r>
            <a:r>
              <a:rPr lang="en-US"/>
              <a:t> n g</a:t>
            </a:r>
          </a:p>
        </p:txBody>
      </p:sp>
    </p:spTree>
    <p:extLst>
      <p:ext uri="{BB962C8B-B14F-4D97-AF65-F5344CB8AC3E}">
        <p14:creationId xmlns:p14="http://schemas.microsoft.com/office/powerpoint/2010/main" val="149068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085415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11"/>
          <p:cNvSpPr>
            <a:spLocks noGrp="1"/>
          </p:cNvSpPr>
          <p:nvPr/>
        </p:nvSpPr>
        <p:spPr bwMode="auto">
          <a:xfrm>
            <a:off x="6553200" y="6400800"/>
            <a:ext cx="2286000" cy="3048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miter lim="800000"/>
            <a:headEnd/>
            <a:tailEnd/>
          </a:ln>
        </p:spPr>
        <p:txBody>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r" eaLnBrk="1" hangingPunct="1">
              <a:spcBef>
                <a:spcPct val="0"/>
              </a:spcBef>
              <a:buFontTx/>
              <a:buNone/>
              <a:defRPr/>
            </a:pPr>
            <a:fld id="{FBF0C6C5-EE05-40E8-92C9-608C2D858D01}" type="slidenum">
              <a:rPr lang="zh-CN" altLang="en-US" sz="1400" b="0" smtClean="0">
                <a:latin typeface="Times New Roman" pitchFamily="18" charset="0"/>
                <a:ea typeface="宋体" charset="-122"/>
              </a:rPr>
              <a:pPr algn="r" eaLnBrk="1" hangingPunct="1">
                <a:spcBef>
                  <a:spcPct val="0"/>
                </a:spcBef>
                <a:buFontTx/>
                <a:buNone/>
                <a:defRPr/>
              </a:pPr>
              <a:t>‹#›</a:t>
            </a:fld>
            <a:endParaRPr lang="en-US" altLang="zh-CN" sz="1400" b="0" smtClean="0">
              <a:latin typeface="Times New Roman" pitchFamily="18" charset="0"/>
              <a:ea typeface="宋体" charset="-122"/>
            </a:endParaRPr>
          </a:p>
        </p:txBody>
      </p:sp>
      <p:sp>
        <p:nvSpPr>
          <p:cNvPr id="5" name="Footer Placeholder 12"/>
          <p:cNvSpPr>
            <a:spLocks noGrp="1"/>
          </p:cNvSpPr>
          <p:nvPr/>
        </p:nvSpPr>
        <p:spPr bwMode="auto">
          <a:xfrm rot="5400000">
            <a:off x="-1790700" y="3390900"/>
            <a:ext cx="4191000" cy="304800"/>
          </a:xfrm>
          <a:custGeom>
            <a:avLst/>
            <a:gdLst>
              <a:gd name="T0" fmla="*/ 4191000 w 21600"/>
              <a:gd name="T1" fmla="*/ 152400 h 21600"/>
              <a:gd name="T2" fmla="*/ 2095500 w 21600"/>
              <a:gd name="T3" fmla="*/ 304800 h 21600"/>
              <a:gd name="T4" fmla="*/ 0 w 21600"/>
              <a:gd name="T5" fmla="*/ 152400 h 21600"/>
              <a:gd name="T6" fmla="*/ 2095500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spcBef>
                <a:spcPct val="0"/>
              </a:spcBef>
              <a:buFontTx/>
              <a:buNone/>
            </a:pPr>
            <a:r>
              <a:rPr lang="en-US" altLang="en-US" sz="1200">
                <a:solidFill>
                  <a:schemeClr val="bg1"/>
                </a:solidFill>
                <a:latin typeface="Times New Roman" pitchFamily="18" charset="0"/>
              </a:rPr>
              <a:t>CS510    S o f t w a r e   E n g i n e e r i n g</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10"/>
          <p:cNvSpPr>
            <a:spLocks noGrp="1"/>
          </p:cNvSpPr>
          <p:nvPr>
            <p:ph type="dt" sz="half" idx="10"/>
          </p:nvPr>
        </p:nvSpPr>
        <p:spPr/>
        <p:txBody>
          <a:bodyPr/>
          <a:lstStyle>
            <a:lvl1pPr>
              <a:defRPr smtClean="0"/>
            </a:lvl1pPr>
          </a:lstStyle>
          <a:p>
            <a:pPr>
              <a:defRPr/>
            </a:pPr>
            <a:fld id="{2E6C092F-8A4E-4EFD-8030-9A8666C6D676}" type="datetime4">
              <a:rPr lang="zh-CN" altLang="en-US"/>
              <a:pPr>
                <a:defRPr/>
              </a:pPr>
              <a:t>2017年6月3日星期六</a:t>
            </a:fld>
            <a:endParaRPr lang="en-US" altLang="zh-CN"/>
          </a:p>
        </p:txBody>
      </p:sp>
    </p:spTree>
    <p:extLst>
      <p:ext uri="{BB962C8B-B14F-4D97-AF65-F5344CB8AC3E}">
        <p14:creationId xmlns:p14="http://schemas.microsoft.com/office/powerpoint/2010/main" val="86332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159C2889-0C9C-45E7-89C8-18C972C7A4EE}" type="datetime4">
              <a:rPr lang="zh-CN" altLang="en-US"/>
              <a:pPr>
                <a:defRPr/>
              </a:pPr>
              <a:t>2017年6月3日星期六</a:t>
            </a:fld>
            <a:endParaRPr lang="en-US" altLang="zh-CN"/>
          </a:p>
        </p:txBody>
      </p:sp>
      <p:sp>
        <p:nvSpPr>
          <p:cNvPr id="5" name="Slide Number Placeholder 4"/>
          <p:cNvSpPr>
            <a:spLocks noGrp="1"/>
          </p:cNvSpPr>
          <p:nvPr>
            <p:ph type="sldNum" sz="quarter" idx="11"/>
          </p:nvPr>
        </p:nvSpPr>
        <p:spPr/>
        <p:txBody>
          <a:bodyPr/>
          <a:lstStyle>
            <a:lvl1pPr>
              <a:defRPr smtClean="0"/>
            </a:lvl1pPr>
          </a:lstStyle>
          <a:p>
            <a:pPr>
              <a:defRPr/>
            </a:pPr>
            <a:fld id="{169533D9-5737-43B2-AAEF-8F8BDF2DB8A6}" type="slidenum">
              <a:rPr lang="zh-CN" altLang="en-US"/>
              <a:pPr>
                <a:defRPr/>
              </a:pPr>
              <a:t>‹#›</a:t>
            </a:fld>
            <a:endParaRPr lang="en-US" altLang="zh-CN"/>
          </a:p>
        </p:txBody>
      </p:sp>
      <p:sp>
        <p:nvSpPr>
          <p:cNvPr id="6" name="Footer Placeholder 5"/>
          <p:cNvSpPr>
            <a:spLocks noGrp="1"/>
          </p:cNvSpPr>
          <p:nvPr>
            <p:ph type="ftr" sz="quarter" idx="12"/>
          </p:nvPr>
        </p:nvSpPr>
        <p:spPr/>
        <p:txBody>
          <a:bodyPr/>
          <a:lstStyle>
            <a:lvl1pPr>
              <a:defRPr/>
            </a:lvl1pPr>
          </a:lstStyle>
          <a:p>
            <a:pPr>
              <a:defRPr/>
            </a:pPr>
            <a:r>
              <a:rPr lang="en-US"/>
              <a:t>CS510   S o f t w a r e   </a:t>
            </a:r>
            <a:r>
              <a:rPr lang="en-US" err="1"/>
              <a:t>E</a:t>
            </a:r>
            <a:r>
              <a:rPr lang="en-US"/>
              <a:t> n g </a:t>
            </a:r>
            <a:r>
              <a:rPr lang="en-US" err="1"/>
              <a:t>i</a:t>
            </a:r>
            <a:r>
              <a:rPr lang="en-US"/>
              <a:t> n e </a:t>
            </a:r>
            <a:r>
              <a:rPr lang="en-US" err="1"/>
              <a:t>e</a:t>
            </a:r>
            <a:r>
              <a:rPr lang="en-US"/>
              <a:t> r </a:t>
            </a:r>
            <a:r>
              <a:rPr lang="en-US" err="1"/>
              <a:t>i</a:t>
            </a:r>
            <a:r>
              <a:rPr lang="en-US"/>
              <a:t> n g</a:t>
            </a:r>
          </a:p>
        </p:txBody>
      </p:sp>
    </p:spTree>
    <p:extLst>
      <p:ext uri="{BB962C8B-B14F-4D97-AF65-F5344CB8AC3E}">
        <p14:creationId xmlns:p14="http://schemas.microsoft.com/office/powerpoint/2010/main" val="159149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smtClean="0"/>
            </a:lvl1pPr>
          </a:lstStyle>
          <a:p>
            <a:pPr>
              <a:defRPr/>
            </a:pPr>
            <a:fld id="{77825A27-A35E-4B98-A166-C73FB843585B}" type="datetime4">
              <a:rPr lang="zh-CN" altLang="en-US"/>
              <a:pPr>
                <a:defRPr/>
              </a:pPr>
              <a:t>2017年6月3日星期六</a:t>
            </a:fld>
            <a:endParaRPr lang="en-US" altLang="zh-CN"/>
          </a:p>
        </p:txBody>
      </p:sp>
      <p:sp>
        <p:nvSpPr>
          <p:cNvPr id="6" name="Slide Number Placeholder 11"/>
          <p:cNvSpPr>
            <a:spLocks noGrp="1"/>
          </p:cNvSpPr>
          <p:nvPr>
            <p:ph type="sldNum" sz="quarter" idx="11"/>
          </p:nvPr>
        </p:nvSpPr>
        <p:spPr/>
        <p:txBody>
          <a:bodyPr/>
          <a:lstStyle>
            <a:lvl1pPr>
              <a:defRPr smtClean="0"/>
            </a:lvl1pPr>
          </a:lstStyle>
          <a:p>
            <a:pPr>
              <a:defRPr/>
            </a:pPr>
            <a:fld id="{836035CF-4C8E-43B8-926E-3B4CA4A360D2}" type="slidenum">
              <a:rPr lang="zh-CN" altLang="en-US"/>
              <a:pPr>
                <a:defRPr/>
              </a:pPr>
              <a:t>‹#›</a:t>
            </a:fld>
            <a:endParaRPr lang="en-US" altLang="zh-CN"/>
          </a:p>
        </p:txBody>
      </p:sp>
      <p:sp>
        <p:nvSpPr>
          <p:cNvPr id="7" name="Footer Placeholder 12"/>
          <p:cNvSpPr>
            <a:spLocks noGrp="1"/>
          </p:cNvSpPr>
          <p:nvPr>
            <p:ph type="ftr" sz="quarter" idx="12"/>
          </p:nvPr>
        </p:nvSpPr>
        <p:spPr/>
        <p:txBody>
          <a:bodyPr/>
          <a:lstStyle>
            <a:lvl1pPr>
              <a:defRPr/>
            </a:lvl1pPr>
          </a:lstStyle>
          <a:p>
            <a:pPr>
              <a:defRPr/>
            </a:pPr>
            <a:r>
              <a:rPr lang="en-US"/>
              <a:t>CS510    S o f t w a r e   E n g i n e e r i n g</a:t>
            </a:r>
          </a:p>
        </p:txBody>
      </p:sp>
    </p:spTree>
    <p:extLst>
      <p:ext uri="{BB962C8B-B14F-4D97-AF65-F5344CB8AC3E}">
        <p14:creationId xmlns:p14="http://schemas.microsoft.com/office/powerpoint/2010/main" val="42889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D8086FA0-0D08-4678-ABDF-83255E89A5F0}" type="datetime4">
              <a:rPr lang="zh-CN" altLang="en-US"/>
              <a:pPr>
                <a:defRPr/>
              </a:pPr>
              <a:t>2017年6月3日星期六</a:t>
            </a:fld>
            <a:endParaRPr lang="en-US" altLang="zh-CN"/>
          </a:p>
        </p:txBody>
      </p:sp>
      <p:sp>
        <p:nvSpPr>
          <p:cNvPr id="8" name="Slide Number Placeholder 7"/>
          <p:cNvSpPr>
            <a:spLocks noGrp="1"/>
          </p:cNvSpPr>
          <p:nvPr>
            <p:ph type="sldNum" sz="quarter" idx="11"/>
          </p:nvPr>
        </p:nvSpPr>
        <p:spPr/>
        <p:txBody>
          <a:bodyPr/>
          <a:lstStyle>
            <a:lvl1pPr>
              <a:defRPr smtClean="0"/>
            </a:lvl1pPr>
          </a:lstStyle>
          <a:p>
            <a:pPr>
              <a:defRPr/>
            </a:pPr>
            <a:fld id="{BE3903A7-1FC4-4615-9B2B-145FD3BEE226}" type="slidenum">
              <a:rPr lang="zh-CN" altLang="en-US"/>
              <a:pPr>
                <a:defRPr/>
              </a:pPr>
              <a:t>‹#›</a:t>
            </a:fld>
            <a:endParaRPr lang="en-US" altLang="zh-CN"/>
          </a:p>
        </p:txBody>
      </p:sp>
      <p:sp>
        <p:nvSpPr>
          <p:cNvPr id="9" name="Footer Placeholder 8"/>
          <p:cNvSpPr>
            <a:spLocks noGrp="1"/>
          </p:cNvSpPr>
          <p:nvPr>
            <p:ph type="ftr" sz="quarter" idx="12"/>
          </p:nvPr>
        </p:nvSpPr>
        <p:spPr/>
        <p:txBody>
          <a:bodyPr/>
          <a:lstStyle>
            <a:lvl1pPr>
              <a:defRPr/>
            </a:lvl1pPr>
          </a:lstStyle>
          <a:p>
            <a:pPr>
              <a:defRPr/>
            </a:pPr>
            <a:r>
              <a:rPr lang="en-US"/>
              <a:t>O b j e c t   O r i e n t e d   S o f t w a r e   E n g i n e e r i n g</a:t>
            </a:r>
          </a:p>
        </p:txBody>
      </p:sp>
    </p:spTree>
    <p:extLst>
      <p:ext uri="{BB962C8B-B14F-4D97-AF65-F5344CB8AC3E}">
        <p14:creationId xmlns:p14="http://schemas.microsoft.com/office/powerpoint/2010/main" val="312367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7DFC357A-D265-4BAC-A4B9-472931D4DB70}" type="datetime4">
              <a:rPr lang="zh-CN" altLang="en-US"/>
              <a:pPr>
                <a:defRPr/>
              </a:pPr>
              <a:t>2017年6月3日星期六</a:t>
            </a:fld>
            <a:endParaRPr lang="en-US" altLang="zh-CN"/>
          </a:p>
        </p:txBody>
      </p:sp>
      <p:sp>
        <p:nvSpPr>
          <p:cNvPr id="6" name="Slide Number Placeholder 5"/>
          <p:cNvSpPr>
            <a:spLocks noGrp="1"/>
          </p:cNvSpPr>
          <p:nvPr>
            <p:ph type="sldNum" sz="quarter" idx="11"/>
          </p:nvPr>
        </p:nvSpPr>
        <p:spPr/>
        <p:txBody>
          <a:bodyPr/>
          <a:lstStyle>
            <a:lvl1pPr>
              <a:defRPr smtClean="0"/>
            </a:lvl1pPr>
          </a:lstStyle>
          <a:p>
            <a:pPr>
              <a:defRPr/>
            </a:pPr>
            <a:fld id="{C79E37D1-CF5C-402E-BDB0-B541E9710A29}" type="slidenum">
              <a:rPr lang="zh-CN" altLang="en-US"/>
              <a:pPr>
                <a:defRPr/>
              </a:pPr>
              <a:t>‹#›</a:t>
            </a:fld>
            <a:endParaRPr lang="en-US" altLang="zh-CN"/>
          </a:p>
        </p:txBody>
      </p:sp>
      <p:sp>
        <p:nvSpPr>
          <p:cNvPr id="7" name="Footer Placeholder 6"/>
          <p:cNvSpPr>
            <a:spLocks noGrp="1"/>
          </p:cNvSpPr>
          <p:nvPr>
            <p:ph type="ftr" sz="quarter" idx="12"/>
          </p:nvPr>
        </p:nvSpPr>
        <p:spPr/>
        <p:txBody>
          <a:bodyPr/>
          <a:lstStyle>
            <a:lvl1pPr>
              <a:defRPr/>
            </a:lvl1pPr>
          </a:lstStyle>
          <a:p>
            <a:pPr>
              <a:defRPr/>
            </a:pPr>
            <a:r>
              <a:rPr lang="en-US"/>
              <a:t>O b j e c t   O r i e n t e d   S o f t w a r e   E n g i n e e r i n g</a:t>
            </a:r>
          </a:p>
        </p:txBody>
      </p:sp>
    </p:spTree>
    <p:extLst>
      <p:ext uri="{BB962C8B-B14F-4D97-AF65-F5344CB8AC3E}">
        <p14:creationId xmlns:p14="http://schemas.microsoft.com/office/powerpoint/2010/main" val="473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9D47FC72-07D6-459A-B085-267476180106}" type="datetime4">
              <a:rPr lang="zh-CN" altLang="en-US"/>
              <a:pPr>
                <a:defRPr/>
              </a:pPr>
              <a:t>2017年6月3日星期六</a:t>
            </a:fld>
            <a:endParaRPr lang="en-US" altLang="zh-CN"/>
          </a:p>
        </p:txBody>
      </p:sp>
      <p:sp>
        <p:nvSpPr>
          <p:cNvPr id="6" name="Slide Number Placeholder 5"/>
          <p:cNvSpPr>
            <a:spLocks noGrp="1"/>
          </p:cNvSpPr>
          <p:nvPr>
            <p:ph type="sldNum" sz="quarter" idx="11"/>
          </p:nvPr>
        </p:nvSpPr>
        <p:spPr/>
        <p:txBody>
          <a:bodyPr/>
          <a:lstStyle>
            <a:lvl1pPr>
              <a:defRPr smtClean="0"/>
            </a:lvl1pPr>
          </a:lstStyle>
          <a:p>
            <a:pPr>
              <a:defRPr/>
            </a:pPr>
            <a:fld id="{56FA4131-7654-497E-A9C0-041B5A223F2C}" type="slidenum">
              <a:rPr lang="zh-CN" altLang="en-US"/>
              <a:pPr>
                <a:defRPr/>
              </a:pPr>
              <a:t>‹#›</a:t>
            </a:fld>
            <a:endParaRPr lang="en-US" altLang="zh-CN"/>
          </a:p>
        </p:txBody>
      </p:sp>
      <p:sp>
        <p:nvSpPr>
          <p:cNvPr id="7" name="Footer Placeholder 6"/>
          <p:cNvSpPr>
            <a:spLocks noGrp="1"/>
          </p:cNvSpPr>
          <p:nvPr>
            <p:ph type="ftr" sz="quarter" idx="12"/>
          </p:nvPr>
        </p:nvSpPr>
        <p:spPr/>
        <p:txBody>
          <a:bodyPr/>
          <a:lstStyle>
            <a:lvl1pPr>
              <a:defRPr/>
            </a:lvl1pPr>
          </a:lstStyle>
          <a:p>
            <a:pPr>
              <a:defRPr/>
            </a:pPr>
            <a:r>
              <a:rPr lang="en-US"/>
              <a:t>O b j e c t   O r i e n t e d   S o f t w a r e   E n g i n e e r i n g</a:t>
            </a:r>
          </a:p>
        </p:txBody>
      </p:sp>
    </p:spTree>
    <p:extLst>
      <p:ext uri="{BB962C8B-B14F-4D97-AF65-F5344CB8AC3E}">
        <p14:creationId xmlns:p14="http://schemas.microsoft.com/office/powerpoint/2010/main" val="17376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0FCB7690-6458-43AE-8602-836811C1845A}" type="datetime4">
              <a:rPr lang="zh-CN" altLang="en-US"/>
              <a:pPr>
                <a:defRPr/>
              </a:pPr>
              <a:t>2017年6月3日星期六</a:t>
            </a:fld>
            <a:endParaRPr lang="en-US" altLang="zh-CN"/>
          </a:p>
        </p:txBody>
      </p:sp>
      <p:sp>
        <p:nvSpPr>
          <p:cNvPr id="5" name="Slide Number Placeholder 4"/>
          <p:cNvSpPr>
            <a:spLocks noGrp="1"/>
          </p:cNvSpPr>
          <p:nvPr>
            <p:ph type="sldNum" sz="quarter" idx="11"/>
          </p:nvPr>
        </p:nvSpPr>
        <p:spPr/>
        <p:txBody>
          <a:bodyPr/>
          <a:lstStyle>
            <a:lvl1pPr>
              <a:defRPr smtClean="0"/>
            </a:lvl1pPr>
          </a:lstStyle>
          <a:p>
            <a:pPr>
              <a:defRPr/>
            </a:pPr>
            <a:fld id="{E1CB4FB8-2960-47D4-99CE-1E0BB65B9F38}" type="slidenum">
              <a:rPr lang="zh-CN" altLang="en-US"/>
              <a:pPr>
                <a:defRPr/>
              </a:pPr>
              <a:t>‹#›</a:t>
            </a:fld>
            <a:endParaRPr lang="en-US" altLang="zh-CN"/>
          </a:p>
        </p:txBody>
      </p:sp>
      <p:sp>
        <p:nvSpPr>
          <p:cNvPr id="6" name="Footer Placeholder 5"/>
          <p:cNvSpPr>
            <a:spLocks noGrp="1"/>
          </p:cNvSpPr>
          <p:nvPr>
            <p:ph type="ftr" sz="quarter" idx="12"/>
          </p:nvPr>
        </p:nvSpPr>
        <p:spPr/>
        <p:txBody>
          <a:bodyPr/>
          <a:lstStyle>
            <a:lvl1pPr>
              <a:defRPr/>
            </a:lvl1pPr>
          </a:lstStyle>
          <a:p>
            <a:pPr>
              <a:defRPr/>
            </a:pPr>
            <a:r>
              <a:rPr lang="en-US"/>
              <a:t>O b j e c t   O r i e n t e d   S o f t w a r e   E n g i n e e r i n g</a:t>
            </a:r>
          </a:p>
        </p:txBody>
      </p:sp>
    </p:spTree>
    <p:extLst>
      <p:ext uri="{BB962C8B-B14F-4D97-AF65-F5344CB8AC3E}">
        <p14:creationId xmlns:p14="http://schemas.microsoft.com/office/powerpoint/2010/main" val="100959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04800"/>
            <a:ext cx="20955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4800"/>
            <a:ext cx="61341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DA66DD0D-83CA-4736-968B-242DF6502F5D}" type="datetime4">
              <a:rPr lang="zh-CN" altLang="en-US"/>
              <a:pPr>
                <a:defRPr/>
              </a:pPr>
              <a:t>2017年6月3日星期六</a:t>
            </a:fld>
            <a:endParaRPr lang="en-US" altLang="zh-CN"/>
          </a:p>
        </p:txBody>
      </p:sp>
      <p:sp>
        <p:nvSpPr>
          <p:cNvPr id="5" name="Slide Number Placeholder 4"/>
          <p:cNvSpPr>
            <a:spLocks noGrp="1"/>
          </p:cNvSpPr>
          <p:nvPr>
            <p:ph type="sldNum" sz="quarter" idx="11"/>
          </p:nvPr>
        </p:nvSpPr>
        <p:spPr/>
        <p:txBody>
          <a:bodyPr/>
          <a:lstStyle>
            <a:lvl1pPr>
              <a:defRPr smtClean="0"/>
            </a:lvl1pPr>
          </a:lstStyle>
          <a:p>
            <a:pPr>
              <a:defRPr/>
            </a:pPr>
            <a:fld id="{D7C7F52F-BFD3-448B-BD7B-C4A296F82FE1}" type="slidenum">
              <a:rPr lang="zh-CN" altLang="en-US"/>
              <a:pPr>
                <a:defRPr/>
              </a:pPr>
              <a:t>‹#›</a:t>
            </a:fld>
            <a:endParaRPr lang="en-US" altLang="zh-CN"/>
          </a:p>
        </p:txBody>
      </p:sp>
      <p:sp>
        <p:nvSpPr>
          <p:cNvPr id="6" name="Footer Placeholder 5"/>
          <p:cNvSpPr>
            <a:spLocks noGrp="1"/>
          </p:cNvSpPr>
          <p:nvPr>
            <p:ph type="ftr" sz="quarter" idx="12"/>
          </p:nvPr>
        </p:nvSpPr>
        <p:spPr/>
        <p:txBody>
          <a:bodyPr/>
          <a:lstStyle>
            <a:lvl1pPr>
              <a:defRPr/>
            </a:lvl1pPr>
          </a:lstStyle>
          <a:p>
            <a:pPr>
              <a:defRPr/>
            </a:pPr>
            <a:r>
              <a:rPr lang="en-US"/>
              <a:t>O b j e c t   O r i e n t e d   S o f t w a r e   E n g i n e e r i n g</a:t>
            </a:r>
          </a:p>
        </p:txBody>
      </p:sp>
    </p:spTree>
    <p:extLst>
      <p:ext uri="{BB962C8B-B14F-4D97-AF65-F5344CB8AC3E}">
        <p14:creationId xmlns:p14="http://schemas.microsoft.com/office/powerpoint/2010/main" val="60780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048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33400" y="1371600"/>
            <a:ext cx="838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533400" y="64008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b="0" smtClean="0">
                <a:latin typeface="Times New Roman" pitchFamily="18" charset="0"/>
                <a:ea typeface="宋体" charset="-122"/>
              </a:defRPr>
            </a:lvl1pPr>
          </a:lstStyle>
          <a:p>
            <a:pPr>
              <a:defRPr/>
            </a:pPr>
            <a:fld id="{88A1ECE9-2209-4639-92BE-3243F8BDE06A}" type="datetime4">
              <a:rPr lang="zh-CN" altLang="en-US"/>
              <a:pPr>
                <a:defRPr/>
              </a:pPr>
              <a:t>2017年6月3日星期六</a:t>
            </a:fld>
            <a:endParaRPr lang="en-US" altLang="zh-CN"/>
          </a:p>
        </p:txBody>
      </p:sp>
      <p:sp>
        <p:nvSpPr>
          <p:cNvPr id="1030" name="Rectangle 6"/>
          <p:cNvSpPr>
            <a:spLocks noGrp="1" noChangeArrowheads="1"/>
          </p:cNvSpPr>
          <p:nvPr>
            <p:ph type="sldNum" sz="quarter" idx="4"/>
          </p:nvPr>
        </p:nvSpPr>
        <p:spPr bwMode="auto">
          <a:xfrm>
            <a:off x="6553200" y="6400800"/>
            <a:ext cx="2286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smtClean="0">
                <a:latin typeface="Times New Roman" pitchFamily="18" charset="0"/>
                <a:ea typeface="宋体" charset="-122"/>
              </a:defRPr>
            </a:lvl1pPr>
          </a:lstStyle>
          <a:p>
            <a:pPr>
              <a:defRPr/>
            </a:pPr>
            <a:fld id="{A3151C52-7405-4C2A-9DB2-DED87333944D}" type="slidenum">
              <a:rPr lang="zh-CN" altLang="en-US"/>
              <a:pPr>
                <a:defRPr/>
              </a:pPr>
              <a:t>‹#›</a:t>
            </a:fld>
            <a:endParaRPr lang="en-US" altLang="zh-CN"/>
          </a:p>
        </p:txBody>
      </p:sp>
      <p:sp>
        <p:nvSpPr>
          <p:cNvPr id="2" name="Line 7"/>
          <p:cNvSpPr>
            <a:spLocks noChangeShapeType="1"/>
          </p:cNvSpPr>
          <p:nvPr userDrawn="1"/>
        </p:nvSpPr>
        <p:spPr bwMode="auto">
          <a:xfrm>
            <a:off x="1143000" y="1066800"/>
            <a:ext cx="7239000" cy="0"/>
          </a:xfrm>
          <a:prstGeom prst="line">
            <a:avLst/>
          </a:prstGeom>
          <a:noFill/>
          <a:ln w="76200">
            <a:solidFill>
              <a:srgbClr val="6767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Rectangle 5"/>
          <p:cNvSpPr>
            <a:spLocks noGrp="1" noChangeArrowheads="1"/>
          </p:cNvSpPr>
          <p:nvPr>
            <p:ph type="ftr" sz="quarter" idx="3"/>
          </p:nvPr>
        </p:nvSpPr>
        <p:spPr bwMode="auto">
          <a:xfrm rot="5400000">
            <a:off x="-1790700" y="3390900"/>
            <a:ext cx="4191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bg1"/>
                </a:solidFill>
                <a:latin typeface="Times New Roman" pitchFamily="18" charset="0"/>
              </a:defRPr>
            </a:lvl1pPr>
          </a:lstStyle>
          <a:p>
            <a:pPr>
              <a:defRPr/>
            </a:pPr>
            <a:r>
              <a:rPr lang="en-US"/>
              <a:t>CS510    S o f t w a r e   </a:t>
            </a:r>
            <a:r>
              <a:rPr lang="en-US" err="1"/>
              <a:t>E</a:t>
            </a:r>
            <a:r>
              <a:rPr lang="en-US"/>
              <a:t> n g </a:t>
            </a:r>
            <a:r>
              <a:rPr lang="en-US" err="1"/>
              <a:t>i</a:t>
            </a:r>
            <a:r>
              <a:rPr lang="en-US"/>
              <a:t> n e </a:t>
            </a:r>
            <a:r>
              <a:rPr lang="en-US" err="1"/>
              <a:t>e</a:t>
            </a:r>
            <a:r>
              <a:rPr lang="en-US"/>
              <a:t> r </a:t>
            </a:r>
            <a:r>
              <a:rPr lang="en-US" err="1"/>
              <a:t>i</a:t>
            </a:r>
            <a:r>
              <a:rPr lang="en-US"/>
              <a:t> n g</a:t>
            </a: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Lst>
  <p:hf hdr="0"/>
  <p:txStyles>
    <p:titleStyle>
      <a:lvl1pPr algn="ctr" rtl="0" eaLnBrk="0" fontAlgn="base" hangingPunct="0">
        <a:spcBef>
          <a:spcPct val="0"/>
        </a:spcBef>
        <a:spcAft>
          <a:spcPct val="0"/>
        </a:spcAft>
        <a:defRPr sz="3600" b="1">
          <a:solidFill>
            <a:srgbClr val="CC3300"/>
          </a:solidFill>
          <a:latin typeface="+mj-lt"/>
          <a:ea typeface="+mj-ea"/>
          <a:cs typeface="+mj-cs"/>
        </a:defRPr>
      </a:lvl1pPr>
      <a:lvl2pPr algn="ctr" rtl="0" eaLnBrk="0" fontAlgn="base" hangingPunct="0">
        <a:spcBef>
          <a:spcPct val="0"/>
        </a:spcBef>
        <a:spcAft>
          <a:spcPct val="0"/>
        </a:spcAft>
        <a:defRPr sz="3600" b="1">
          <a:solidFill>
            <a:srgbClr val="CC3300"/>
          </a:solidFill>
          <a:latin typeface="Comic Sans MS" pitchFamily="66" charset="0"/>
        </a:defRPr>
      </a:lvl2pPr>
      <a:lvl3pPr algn="ctr" rtl="0" eaLnBrk="0" fontAlgn="base" hangingPunct="0">
        <a:spcBef>
          <a:spcPct val="0"/>
        </a:spcBef>
        <a:spcAft>
          <a:spcPct val="0"/>
        </a:spcAft>
        <a:defRPr sz="3600" b="1">
          <a:solidFill>
            <a:srgbClr val="CC3300"/>
          </a:solidFill>
          <a:latin typeface="Comic Sans MS" pitchFamily="66" charset="0"/>
        </a:defRPr>
      </a:lvl3pPr>
      <a:lvl4pPr algn="ctr" rtl="0" eaLnBrk="0" fontAlgn="base" hangingPunct="0">
        <a:spcBef>
          <a:spcPct val="0"/>
        </a:spcBef>
        <a:spcAft>
          <a:spcPct val="0"/>
        </a:spcAft>
        <a:defRPr sz="3600" b="1">
          <a:solidFill>
            <a:srgbClr val="CC3300"/>
          </a:solidFill>
          <a:latin typeface="Comic Sans MS" pitchFamily="66" charset="0"/>
        </a:defRPr>
      </a:lvl4pPr>
      <a:lvl5pPr algn="ctr" rtl="0" eaLnBrk="0" fontAlgn="base" hangingPunct="0">
        <a:spcBef>
          <a:spcPct val="0"/>
        </a:spcBef>
        <a:spcAft>
          <a:spcPct val="0"/>
        </a:spcAft>
        <a:defRPr sz="3600" b="1">
          <a:solidFill>
            <a:srgbClr val="CC3300"/>
          </a:solidFill>
          <a:latin typeface="Comic Sans MS" pitchFamily="66" charset="0"/>
        </a:defRPr>
      </a:lvl5pPr>
      <a:lvl6pPr marL="457200" algn="ctr" rtl="0" fontAlgn="base">
        <a:spcBef>
          <a:spcPct val="0"/>
        </a:spcBef>
        <a:spcAft>
          <a:spcPct val="0"/>
        </a:spcAft>
        <a:defRPr sz="3600" b="1">
          <a:solidFill>
            <a:srgbClr val="CC3300"/>
          </a:solidFill>
          <a:latin typeface="Comic Sans MS" pitchFamily="66" charset="0"/>
        </a:defRPr>
      </a:lvl6pPr>
      <a:lvl7pPr marL="914400" algn="ctr" rtl="0" fontAlgn="base">
        <a:spcBef>
          <a:spcPct val="0"/>
        </a:spcBef>
        <a:spcAft>
          <a:spcPct val="0"/>
        </a:spcAft>
        <a:defRPr sz="3600" b="1">
          <a:solidFill>
            <a:srgbClr val="CC3300"/>
          </a:solidFill>
          <a:latin typeface="Comic Sans MS" pitchFamily="66" charset="0"/>
        </a:defRPr>
      </a:lvl7pPr>
      <a:lvl8pPr marL="1371600" algn="ctr" rtl="0" fontAlgn="base">
        <a:spcBef>
          <a:spcPct val="0"/>
        </a:spcBef>
        <a:spcAft>
          <a:spcPct val="0"/>
        </a:spcAft>
        <a:defRPr sz="3600" b="1">
          <a:solidFill>
            <a:srgbClr val="CC3300"/>
          </a:solidFill>
          <a:latin typeface="Comic Sans MS" pitchFamily="66" charset="0"/>
        </a:defRPr>
      </a:lvl8pPr>
      <a:lvl9pPr marL="1828800" algn="ctr" rtl="0" fontAlgn="base">
        <a:spcBef>
          <a:spcPct val="0"/>
        </a:spcBef>
        <a:spcAft>
          <a:spcPct val="0"/>
        </a:spcAft>
        <a:defRPr sz="3600" b="1">
          <a:solidFill>
            <a:srgbClr val="CC3300"/>
          </a:solidFill>
          <a:latin typeface="Comic Sans MS" pitchFamily="66" charset="0"/>
        </a:defRPr>
      </a:lvl9pPr>
    </p:titleStyle>
    <p:bodyStyle>
      <a:lvl1pPr marL="342900" indent="-342900" algn="l" rtl="0" eaLnBrk="0" fontAlgn="base" hangingPunct="0">
        <a:spcBef>
          <a:spcPct val="20000"/>
        </a:spcBef>
        <a:spcAft>
          <a:spcPct val="0"/>
        </a:spcAft>
        <a:buClr>
          <a:srgbClr val="CC3300"/>
        </a:buClr>
        <a:buBlip>
          <a:blip r:embed="rId12"/>
        </a:buBlip>
        <a:defRPr sz="19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3"/>
        </a:buBlip>
        <a:defRPr sz="2800">
          <a:solidFill>
            <a:schemeClr val="tx1"/>
          </a:solidFill>
          <a:latin typeface="+mn-lt"/>
        </a:defRPr>
      </a:lvl2pPr>
      <a:lvl3pPr marL="1143000" indent="-228600" algn="l" rtl="0" eaLnBrk="0" fontAlgn="base" hangingPunct="0">
        <a:spcBef>
          <a:spcPct val="20000"/>
        </a:spcBef>
        <a:spcAft>
          <a:spcPct val="0"/>
        </a:spcAft>
        <a:buBlip>
          <a:blip r:embed="rId14"/>
        </a:buBlip>
        <a:defRPr sz="17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500">
          <a:solidFill>
            <a:schemeClr val="tx1"/>
          </a:solidFill>
          <a:latin typeface="+mn-lt"/>
        </a:defRPr>
      </a:lvl5pPr>
      <a:lvl6pPr marL="2514600" indent="-228600" algn="l" rtl="0" fontAlgn="base">
        <a:spcBef>
          <a:spcPct val="20000"/>
        </a:spcBef>
        <a:spcAft>
          <a:spcPct val="0"/>
        </a:spcAft>
        <a:buChar char="–"/>
        <a:defRPr sz="1500">
          <a:solidFill>
            <a:schemeClr val="tx1"/>
          </a:solidFill>
          <a:latin typeface="+mn-lt"/>
        </a:defRPr>
      </a:lvl6pPr>
      <a:lvl7pPr marL="2971800" indent="-228600" algn="l" rtl="0" fontAlgn="base">
        <a:spcBef>
          <a:spcPct val="20000"/>
        </a:spcBef>
        <a:spcAft>
          <a:spcPct val="0"/>
        </a:spcAft>
        <a:buChar char="–"/>
        <a:defRPr sz="1500">
          <a:solidFill>
            <a:schemeClr val="tx1"/>
          </a:solidFill>
          <a:latin typeface="+mn-lt"/>
        </a:defRPr>
      </a:lvl7pPr>
      <a:lvl8pPr marL="3429000" indent="-228600" algn="l" rtl="0" fontAlgn="base">
        <a:spcBef>
          <a:spcPct val="20000"/>
        </a:spcBef>
        <a:spcAft>
          <a:spcPct val="0"/>
        </a:spcAft>
        <a:buChar char="–"/>
        <a:defRPr sz="1500">
          <a:solidFill>
            <a:schemeClr val="tx1"/>
          </a:solidFill>
          <a:latin typeface="+mn-lt"/>
        </a:defRPr>
      </a:lvl8pPr>
      <a:lvl9pPr marL="3886200" indent="-228600" algn="l" rtl="0" fontAlgn="base">
        <a:spcBef>
          <a:spcPct val="20000"/>
        </a:spcBef>
        <a:spcAft>
          <a:spcPct val="0"/>
        </a:spcAft>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s.cmu.edu/~modelcheck/cbm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r>
              <a:rPr lang="en-US" altLang="zh-CN" dirty="0" smtClean="0">
                <a:ea typeface="宋体" charset="-122"/>
              </a:rPr>
              <a:t>Software Model Checking</a:t>
            </a:r>
          </a:p>
        </p:txBody>
      </p:sp>
      <p:sp>
        <p:nvSpPr>
          <p:cNvPr id="11267" name="Rectangle 3"/>
          <p:cNvSpPr>
            <a:spLocks noGrp="1" noChangeArrowheads="1"/>
          </p:cNvSpPr>
          <p:nvPr>
            <p:ph type="subTitle" idx="1"/>
          </p:nvPr>
        </p:nvSpPr>
        <p:spPr/>
        <p:txBody>
          <a:bodyPr/>
          <a:lstStyle/>
          <a:p>
            <a:r>
              <a:rPr lang="en-US" altLang="zh-CN" smtClean="0">
                <a:ea typeface="宋体" charset="-122"/>
              </a:rPr>
              <a:t>Xiangyu Zhang</a:t>
            </a:r>
          </a:p>
          <a:p>
            <a:endParaRPr lang="zh-CN" altLang="en-US" smtClean="0">
              <a:ea typeface="宋体"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p:txBody>
          <a:bodyPr/>
          <a:lstStyle/>
          <a:p>
            <a:pPr eaLnBrk="1" hangingPunct="1"/>
            <a:r>
              <a:rPr lang="en-US" altLang="zh-CN" smtClean="0">
                <a:ea typeface="宋体" charset="-122"/>
              </a:rPr>
              <a:t>Unwinding assertion</a:t>
            </a:r>
          </a:p>
        </p:txBody>
      </p:sp>
      <p:sp>
        <p:nvSpPr>
          <p:cNvPr id="89091" name="Rectangle 3"/>
          <p:cNvSpPr>
            <a:spLocks noChangeArrowheads="1"/>
          </p:cNvSpPr>
          <p:nvPr/>
        </p:nvSpPr>
        <p:spPr bwMode="auto">
          <a:xfrm>
            <a:off x="5580063" y="1371600"/>
            <a:ext cx="3313112"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444500" indent="-444500"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algn="l" eaLnBrk="1" hangingPunct="1">
              <a:spcBef>
                <a:spcPct val="0"/>
              </a:spcBef>
              <a:spcAft>
                <a:spcPct val="50000"/>
              </a:spcAft>
              <a:buSzPct val="70000"/>
            </a:pPr>
            <a:r>
              <a:rPr lang="en-US" altLang="zh-CN" sz="1800"/>
              <a:t>while() loops are unwound iteratively</a:t>
            </a:r>
          </a:p>
          <a:p>
            <a:pPr algn="l" eaLnBrk="1" hangingPunct="1">
              <a:spcBef>
                <a:spcPct val="0"/>
              </a:spcBef>
              <a:spcAft>
                <a:spcPct val="50000"/>
              </a:spcAft>
              <a:buSzPct val="70000"/>
            </a:pPr>
            <a:r>
              <a:rPr lang="en-US" altLang="zh-CN" sz="1800"/>
              <a:t>Break / continue replaced by goto</a:t>
            </a:r>
          </a:p>
          <a:p>
            <a:pPr algn="l" eaLnBrk="1" hangingPunct="1">
              <a:spcBef>
                <a:spcPct val="0"/>
              </a:spcBef>
              <a:spcAft>
                <a:spcPct val="50000"/>
              </a:spcAft>
              <a:buSzPct val="70000"/>
            </a:pPr>
            <a:r>
              <a:rPr lang="en-US" altLang="zh-CN" sz="1800"/>
              <a:t>Assertion inserted after last iteration: violated if program runs longer than bound permits</a:t>
            </a:r>
          </a:p>
        </p:txBody>
      </p:sp>
      <p:sp>
        <p:nvSpPr>
          <p:cNvPr id="126980" name="AutoShape 4"/>
          <p:cNvSpPr>
            <a:spLocks noChangeArrowheads="1"/>
          </p:cNvSpPr>
          <p:nvPr/>
        </p:nvSpPr>
        <p:spPr bwMode="auto">
          <a:xfrm>
            <a:off x="395288" y="1412875"/>
            <a:ext cx="4824412" cy="5040313"/>
          </a:xfrm>
          <a:prstGeom prst="foldedCorner">
            <a:avLst>
              <a:gd name="adj" fmla="val 6157"/>
            </a:avLst>
          </a:prstGeom>
          <a:solidFill>
            <a:srgbClr val="FFFFCC"/>
          </a:solidFill>
          <a:ln w="3175">
            <a:solidFill>
              <a:schemeClr val="tx1"/>
            </a:solidFill>
            <a:round/>
            <a:headEnd/>
            <a:tailEnd/>
          </a:ln>
          <a:effectLst>
            <a:outerShdw dist="107763" dir="2700000" algn="ctr" rotWithShape="0">
              <a:schemeClr val="bg2">
                <a:alpha val="50000"/>
              </a:schemeClr>
            </a:outerShdw>
          </a:effectLst>
        </p:spPr>
        <p:txBody>
          <a:bodyPr lIns="90488" tIns="44450" rIns="90488" bIns="44450"/>
          <a:lstStyle/>
          <a:p>
            <a:pPr algn="l">
              <a:lnSpc>
                <a:spcPct val="65000"/>
              </a:lnSpc>
              <a:buClr>
                <a:schemeClr val="hlink"/>
              </a:buClr>
              <a:buFont typeface="Wingdings" pitchFamily="2" charset="2"/>
              <a:buNone/>
              <a:defRPr/>
            </a:pPr>
            <a:r>
              <a:rPr lang="en-US" sz="1800" noProof="1">
                <a:latin typeface="Courier New" pitchFamily="49" charset="0"/>
              </a:rPr>
              <a:t>void f(...)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if(</a:t>
            </a:r>
            <a:r>
              <a:rPr lang="en-US" sz="1800" noProof="1">
                <a:solidFill>
                  <a:schemeClr val="hlink"/>
                </a:solidFill>
                <a:effectLst>
                  <a:outerShdw blurRad="38100" dist="38100" dir="2700000" algn="tl">
                    <a:srgbClr val="000000"/>
                  </a:outerShdw>
                </a:effectLst>
                <a:latin typeface="Courier New" pitchFamily="49" charset="0"/>
              </a:rPr>
              <a:t>cond</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r>
              <a:rPr lang="en-US" sz="1800" noProof="1">
                <a:solidFill>
                  <a:srgbClr val="33CC33"/>
                </a:solidFill>
                <a:effectLst>
                  <a:outerShdw blurRad="38100" dist="38100" dir="2700000" algn="tl">
                    <a:srgbClr val="000000"/>
                  </a:outerShdw>
                </a:effectLst>
                <a:latin typeface="Courier New" pitchFamily="49" charset="0"/>
              </a:rPr>
              <a:t>Body;</a:t>
            </a:r>
          </a:p>
          <a:p>
            <a:pPr algn="l">
              <a:lnSpc>
                <a:spcPct val="65000"/>
              </a:lnSpc>
              <a:buClr>
                <a:schemeClr val="hlink"/>
              </a:buClr>
              <a:buFont typeface="Wingdings" pitchFamily="2" charset="2"/>
              <a:buNone/>
              <a:defRPr/>
            </a:pPr>
            <a:r>
              <a:rPr lang="en-US" sz="1800" noProof="1">
                <a:solidFill>
                  <a:srgbClr val="33CC33"/>
                </a:solidFill>
                <a:effectLst>
                  <a:outerShdw blurRad="38100" dist="38100" dir="2700000" algn="tl">
                    <a:srgbClr val="000000"/>
                  </a:outerShdw>
                </a:effectLst>
                <a:latin typeface="Courier New" pitchFamily="49" charset="0"/>
              </a:rPr>
              <a:t>    </a:t>
            </a:r>
            <a:r>
              <a:rPr lang="en-US" sz="1800" noProof="1">
                <a:latin typeface="Courier New" pitchFamily="49" charset="0"/>
              </a:rPr>
              <a:t>if(</a:t>
            </a:r>
            <a:r>
              <a:rPr lang="en-US" sz="1800" noProof="1">
                <a:solidFill>
                  <a:schemeClr val="hlink"/>
                </a:solidFill>
                <a:effectLst>
                  <a:outerShdw blurRad="38100" dist="38100" dir="2700000" algn="tl">
                    <a:srgbClr val="000000"/>
                  </a:outerShdw>
                </a:effectLst>
                <a:latin typeface="Courier New" pitchFamily="49" charset="0"/>
              </a:rPr>
              <a:t>cond</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r>
              <a:rPr lang="en-US" sz="1800" noProof="1">
                <a:solidFill>
                  <a:srgbClr val="33CC33"/>
                </a:solidFill>
                <a:effectLst>
                  <a:outerShdw blurRad="38100" dist="38100" dir="2700000" algn="tl">
                    <a:srgbClr val="000000"/>
                  </a:outerShdw>
                </a:effectLst>
                <a:latin typeface="Courier New" pitchFamily="49" charset="0"/>
              </a:rPr>
              <a:t>Body;</a:t>
            </a:r>
          </a:p>
          <a:p>
            <a:pPr algn="l">
              <a:lnSpc>
                <a:spcPct val="65000"/>
              </a:lnSpc>
              <a:buClr>
                <a:schemeClr val="hlink"/>
              </a:buClr>
              <a:buFont typeface="Wingdings" pitchFamily="2" charset="2"/>
              <a:buNone/>
              <a:defRPr/>
            </a:pPr>
            <a:r>
              <a:rPr lang="en-US" sz="1800" noProof="1">
                <a:latin typeface="Courier New" pitchFamily="49" charset="0"/>
              </a:rPr>
              <a:t>      if(</a:t>
            </a:r>
            <a:r>
              <a:rPr lang="en-US" sz="1800" noProof="1">
                <a:solidFill>
                  <a:schemeClr val="hlink"/>
                </a:solidFill>
                <a:effectLst>
                  <a:outerShdw blurRad="38100" dist="38100" dir="2700000" algn="tl">
                    <a:srgbClr val="000000"/>
                  </a:outerShdw>
                </a:effectLst>
                <a:latin typeface="Courier New" pitchFamily="49" charset="0"/>
              </a:rPr>
              <a:t>cond</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effectLst>
                  <a:outerShdw blurRad="38100" dist="38100" dir="2700000" algn="tl">
                    <a:srgbClr val="FFFFFF"/>
                  </a:outerShdw>
                </a:effectLst>
                <a:latin typeface="Courier New" pitchFamily="49" charset="0"/>
              </a:rPr>
              <a:t>        </a:t>
            </a:r>
            <a:r>
              <a:rPr lang="en-US" sz="1800" noProof="1">
                <a:solidFill>
                  <a:srgbClr val="33CC33"/>
                </a:solidFill>
                <a:effectLst>
                  <a:outerShdw blurRad="38100" dist="38100" dir="2700000" algn="tl">
                    <a:srgbClr val="000000"/>
                  </a:outerShdw>
                </a:effectLst>
                <a:latin typeface="Courier New" pitchFamily="49" charset="0"/>
              </a:rPr>
              <a:t>Body;</a:t>
            </a:r>
          </a:p>
          <a:p>
            <a:pPr algn="l">
              <a:lnSpc>
                <a:spcPct val="65000"/>
              </a:lnSpc>
              <a:buClr>
                <a:schemeClr val="hlink"/>
              </a:buClr>
              <a:buFont typeface="Wingdings" pitchFamily="2" charset="2"/>
              <a:buNone/>
              <a:defRPr/>
            </a:pPr>
            <a:r>
              <a:rPr lang="en-US" sz="1800" noProof="1">
                <a:latin typeface="Courier New" pitchFamily="49" charset="0"/>
              </a:rPr>
              <a:t>        while(</a:t>
            </a:r>
            <a:r>
              <a:rPr lang="en-US" sz="1800" noProof="1">
                <a:solidFill>
                  <a:schemeClr val="hlink"/>
                </a:solidFill>
                <a:effectLst>
                  <a:outerShdw blurRad="38100" dist="38100" dir="2700000" algn="tl">
                    <a:srgbClr val="000000"/>
                  </a:outerShdw>
                </a:effectLst>
                <a:latin typeface="Courier New" pitchFamily="49" charset="0"/>
              </a:rPr>
              <a:t>cond</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solidFill>
                  <a:srgbClr val="33CC33"/>
                </a:solidFill>
                <a:effectLst>
                  <a:outerShdw blurRad="38100" dist="38100" dir="2700000" algn="tl">
                    <a:srgbClr val="000000"/>
                  </a:outerShdw>
                </a:effectLst>
                <a:latin typeface="Courier New" pitchFamily="49" charset="0"/>
              </a:rPr>
              <a:t>          Body;</a:t>
            </a:r>
            <a:endParaRPr lang="en-US" sz="1800" noProof="1">
              <a:latin typeface="Courier New" pitchFamily="49" charset="0"/>
            </a:endParaRP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Remainder;</a:t>
            </a:r>
          </a:p>
          <a:p>
            <a:pPr algn="l">
              <a:lnSpc>
                <a:spcPct val="65000"/>
              </a:lnSpc>
              <a:buClr>
                <a:schemeClr val="hlink"/>
              </a:buClr>
              <a:buFont typeface="Wingdings" pitchFamily="2" charset="2"/>
              <a:buNone/>
              <a:defRPr/>
            </a:pPr>
            <a:r>
              <a:rPr lang="en-US" sz="1800" noProof="1">
                <a:latin typeface="Courier New" pitchFamily="49" charset="0"/>
              </a:rPr>
              <a:t>}</a:t>
            </a:r>
          </a:p>
        </p:txBody>
      </p:sp>
    </p:spTree>
    <p:extLst>
      <p:ext uri="{BB962C8B-B14F-4D97-AF65-F5344CB8AC3E}">
        <p14:creationId xmlns:p14="http://schemas.microsoft.com/office/powerpoint/2010/main" val="201905012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lstStyle/>
          <a:p>
            <a:pPr eaLnBrk="1" hangingPunct="1"/>
            <a:r>
              <a:rPr lang="en-US" altLang="zh-CN" smtClean="0">
                <a:ea typeface="宋体" charset="-122"/>
              </a:rPr>
              <a:t>Unwinding assertion</a:t>
            </a:r>
          </a:p>
        </p:txBody>
      </p:sp>
      <p:sp>
        <p:nvSpPr>
          <p:cNvPr id="91139" name="Rectangle 3"/>
          <p:cNvSpPr>
            <a:spLocks noChangeArrowheads="1"/>
          </p:cNvSpPr>
          <p:nvPr/>
        </p:nvSpPr>
        <p:spPr bwMode="auto">
          <a:xfrm>
            <a:off x="5580063" y="1371600"/>
            <a:ext cx="3313112"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444500" indent="-444500"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algn="l" eaLnBrk="1" hangingPunct="1">
              <a:spcBef>
                <a:spcPct val="0"/>
              </a:spcBef>
              <a:spcAft>
                <a:spcPct val="50000"/>
              </a:spcAft>
              <a:buSzPct val="70000"/>
            </a:pPr>
            <a:r>
              <a:rPr lang="en-US" altLang="zh-CN" sz="1800"/>
              <a:t>while() loops are unwound iteratively</a:t>
            </a:r>
          </a:p>
          <a:p>
            <a:pPr algn="l" eaLnBrk="1" hangingPunct="1">
              <a:spcBef>
                <a:spcPct val="0"/>
              </a:spcBef>
              <a:spcAft>
                <a:spcPct val="50000"/>
              </a:spcAft>
              <a:buSzPct val="70000"/>
            </a:pPr>
            <a:r>
              <a:rPr lang="en-US" altLang="zh-CN" sz="1800"/>
              <a:t>Break / continue replaced by goto</a:t>
            </a:r>
          </a:p>
          <a:p>
            <a:pPr algn="l" eaLnBrk="1" hangingPunct="1">
              <a:spcBef>
                <a:spcPct val="0"/>
              </a:spcBef>
              <a:spcAft>
                <a:spcPct val="50000"/>
              </a:spcAft>
              <a:buSzPct val="70000"/>
            </a:pPr>
            <a:r>
              <a:rPr lang="en-US" altLang="zh-CN" sz="1800"/>
              <a:t>Assertion inserted after last iteration: violated if program runs longer than bound permits</a:t>
            </a:r>
          </a:p>
        </p:txBody>
      </p:sp>
      <p:sp>
        <p:nvSpPr>
          <p:cNvPr id="129028" name="AutoShape 4"/>
          <p:cNvSpPr>
            <a:spLocks noChangeArrowheads="1"/>
          </p:cNvSpPr>
          <p:nvPr/>
        </p:nvSpPr>
        <p:spPr bwMode="auto">
          <a:xfrm>
            <a:off x="395288" y="1412875"/>
            <a:ext cx="4824412" cy="5040313"/>
          </a:xfrm>
          <a:prstGeom prst="foldedCorner">
            <a:avLst>
              <a:gd name="adj" fmla="val 6157"/>
            </a:avLst>
          </a:prstGeom>
          <a:solidFill>
            <a:srgbClr val="FFFFCC"/>
          </a:solidFill>
          <a:ln w="3175">
            <a:solidFill>
              <a:schemeClr val="tx1"/>
            </a:solidFill>
            <a:round/>
            <a:headEnd/>
            <a:tailEnd/>
          </a:ln>
          <a:effectLst>
            <a:outerShdw dist="107763" dir="2700000" algn="ctr" rotWithShape="0">
              <a:schemeClr val="bg2">
                <a:alpha val="50000"/>
              </a:schemeClr>
            </a:outerShdw>
          </a:effectLst>
        </p:spPr>
        <p:txBody>
          <a:bodyPr lIns="90488" tIns="44450" rIns="90488" bIns="44450"/>
          <a:lstStyle/>
          <a:p>
            <a:pPr algn="l">
              <a:lnSpc>
                <a:spcPct val="65000"/>
              </a:lnSpc>
              <a:buClr>
                <a:schemeClr val="hlink"/>
              </a:buClr>
              <a:buFont typeface="Wingdings" pitchFamily="2" charset="2"/>
              <a:buNone/>
              <a:defRPr/>
            </a:pPr>
            <a:r>
              <a:rPr lang="en-US" sz="1800" noProof="1">
                <a:latin typeface="Courier New" pitchFamily="49" charset="0"/>
              </a:rPr>
              <a:t>void f(...)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if(</a:t>
            </a:r>
            <a:r>
              <a:rPr lang="en-US" sz="1800" noProof="1">
                <a:solidFill>
                  <a:schemeClr val="hlink"/>
                </a:solidFill>
                <a:effectLst>
                  <a:outerShdw blurRad="38100" dist="38100" dir="2700000" algn="tl">
                    <a:srgbClr val="000000"/>
                  </a:outerShdw>
                </a:effectLst>
                <a:latin typeface="Courier New" pitchFamily="49" charset="0"/>
              </a:rPr>
              <a:t>cond</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r>
              <a:rPr lang="en-US" sz="1800" noProof="1">
                <a:solidFill>
                  <a:srgbClr val="33CC33"/>
                </a:solidFill>
                <a:effectLst>
                  <a:outerShdw blurRad="38100" dist="38100" dir="2700000" algn="tl">
                    <a:srgbClr val="000000"/>
                  </a:outerShdw>
                </a:effectLst>
                <a:latin typeface="Courier New" pitchFamily="49" charset="0"/>
              </a:rPr>
              <a:t>Body;</a:t>
            </a:r>
          </a:p>
          <a:p>
            <a:pPr algn="l">
              <a:lnSpc>
                <a:spcPct val="65000"/>
              </a:lnSpc>
              <a:buClr>
                <a:schemeClr val="hlink"/>
              </a:buClr>
              <a:buFont typeface="Wingdings" pitchFamily="2" charset="2"/>
              <a:buNone/>
              <a:defRPr/>
            </a:pPr>
            <a:r>
              <a:rPr lang="en-US" sz="1800" noProof="1">
                <a:solidFill>
                  <a:srgbClr val="33CC33"/>
                </a:solidFill>
                <a:effectLst>
                  <a:outerShdw blurRad="38100" dist="38100" dir="2700000" algn="tl">
                    <a:srgbClr val="000000"/>
                  </a:outerShdw>
                </a:effectLst>
                <a:latin typeface="Courier New" pitchFamily="49" charset="0"/>
              </a:rPr>
              <a:t>    </a:t>
            </a:r>
            <a:r>
              <a:rPr lang="en-US" sz="1800" noProof="1">
                <a:latin typeface="Courier New" pitchFamily="49" charset="0"/>
              </a:rPr>
              <a:t>if(</a:t>
            </a:r>
            <a:r>
              <a:rPr lang="en-US" sz="1800" noProof="1">
                <a:solidFill>
                  <a:schemeClr val="hlink"/>
                </a:solidFill>
                <a:effectLst>
                  <a:outerShdw blurRad="38100" dist="38100" dir="2700000" algn="tl">
                    <a:srgbClr val="000000"/>
                  </a:outerShdw>
                </a:effectLst>
                <a:latin typeface="Courier New" pitchFamily="49" charset="0"/>
              </a:rPr>
              <a:t>cond</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r>
              <a:rPr lang="en-US" sz="1800" noProof="1">
                <a:solidFill>
                  <a:srgbClr val="33CC33"/>
                </a:solidFill>
                <a:effectLst>
                  <a:outerShdw blurRad="38100" dist="38100" dir="2700000" algn="tl">
                    <a:srgbClr val="000000"/>
                  </a:outerShdw>
                </a:effectLst>
                <a:latin typeface="Courier New" pitchFamily="49" charset="0"/>
              </a:rPr>
              <a:t>Body;</a:t>
            </a:r>
          </a:p>
          <a:p>
            <a:pPr algn="l">
              <a:lnSpc>
                <a:spcPct val="65000"/>
              </a:lnSpc>
              <a:buClr>
                <a:schemeClr val="hlink"/>
              </a:buClr>
              <a:buFont typeface="Wingdings" pitchFamily="2" charset="2"/>
              <a:buNone/>
              <a:defRPr/>
            </a:pPr>
            <a:r>
              <a:rPr lang="en-US" sz="1800" noProof="1">
                <a:latin typeface="Courier New" pitchFamily="49" charset="0"/>
              </a:rPr>
              <a:t>      if(</a:t>
            </a:r>
            <a:r>
              <a:rPr lang="en-US" sz="1800" noProof="1">
                <a:solidFill>
                  <a:schemeClr val="hlink"/>
                </a:solidFill>
                <a:effectLst>
                  <a:outerShdw blurRad="38100" dist="38100" dir="2700000" algn="tl">
                    <a:srgbClr val="000000"/>
                  </a:outerShdw>
                </a:effectLst>
                <a:latin typeface="Courier New" pitchFamily="49" charset="0"/>
              </a:rPr>
              <a:t>cond</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effectLst>
                  <a:outerShdw blurRad="38100" dist="38100" dir="2700000" algn="tl">
                    <a:srgbClr val="FFFFFF"/>
                  </a:outerShdw>
                </a:effectLst>
                <a:latin typeface="Courier New" pitchFamily="49" charset="0"/>
              </a:rPr>
              <a:t>        </a:t>
            </a:r>
            <a:r>
              <a:rPr lang="en-US" sz="1800" noProof="1">
                <a:solidFill>
                  <a:srgbClr val="33CC33"/>
                </a:solidFill>
                <a:effectLst>
                  <a:outerShdw blurRad="38100" dist="38100" dir="2700000" algn="tl">
                    <a:srgbClr val="000000"/>
                  </a:outerShdw>
                </a:effectLst>
                <a:latin typeface="Courier New" pitchFamily="49" charset="0"/>
              </a:rPr>
              <a:t>Body;</a:t>
            </a:r>
          </a:p>
          <a:p>
            <a:pPr algn="l">
              <a:lnSpc>
                <a:spcPct val="65000"/>
              </a:lnSpc>
              <a:buClr>
                <a:schemeClr val="hlink"/>
              </a:buClr>
              <a:buFont typeface="Wingdings" pitchFamily="2" charset="2"/>
              <a:buNone/>
              <a:defRPr/>
            </a:pPr>
            <a:r>
              <a:rPr lang="en-US" sz="1800" noProof="1">
                <a:latin typeface="Courier New" pitchFamily="49" charset="0"/>
              </a:rPr>
              <a:t>        assert(!</a:t>
            </a:r>
            <a:r>
              <a:rPr lang="en-US" sz="1800" noProof="1">
                <a:solidFill>
                  <a:schemeClr val="hlink"/>
                </a:solidFill>
                <a:effectLst>
                  <a:outerShdw blurRad="38100" dist="38100" dir="2700000" algn="tl">
                    <a:srgbClr val="000000"/>
                  </a:outerShdw>
                </a:effectLst>
                <a:latin typeface="Courier New" pitchFamily="49" charset="0"/>
              </a:rPr>
              <a:t>cond</a:t>
            </a:r>
            <a:r>
              <a:rPr lang="en-US" sz="1800" noProof="1">
                <a:latin typeface="Courier New" pitchFamily="49" charset="0"/>
              </a:rPr>
              <a:t>);</a:t>
            </a:r>
          </a:p>
          <a:p>
            <a:pPr algn="l">
              <a:lnSpc>
                <a:spcPct val="65000"/>
              </a:lnSpc>
              <a:buClr>
                <a:schemeClr val="hlink"/>
              </a:buClr>
              <a:buFont typeface="Wingdings" pitchFamily="2" charset="2"/>
              <a:buNone/>
              <a:defRPr/>
            </a:pPr>
            <a:endParaRPr lang="en-US" sz="1800" noProof="1">
              <a:latin typeface="Courier New" pitchFamily="49" charset="0"/>
            </a:endParaRP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Remainder;</a:t>
            </a:r>
          </a:p>
          <a:p>
            <a:pPr algn="l">
              <a:lnSpc>
                <a:spcPct val="65000"/>
              </a:lnSpc>
              <a:buClr>
                <a:schemeClr val="hlink"/>
              </a:buClr>
              <a:buFont typeface="Wingdings" pitchFamily="2" charset="2"/>
              <a:buNone/>
              <a:defRPr/>
            </a:pPr>
            <a:r>
              <a:rPr lang="en-US" sz="1800" noProof="1">
                <a:latin typeface="Courier New" pitchFamily="49" charset="0"/>
              </a:rPr>
              <a:t>}</a:t>
            </a:r>
          </a:p>
        </p:txBody>
      </p:sp>
      <p:sp>
        <p:nvSpPr>
          <p:cNvPr id="129029" name="AutoShape 5"/>
          <p:cNvSpPr>
            <a:spLocks noChangeArrowheads="1"/>
          </p:cNvSpPr>
          <p:nvPr/>
        </p:nvSpPr>
        <p:spPr bwMode="auto">
          <a:xfrm>
            <a:off x="2362200" y="4724400"/>
            <a:ext cx="2514600" cy="1066800"/>
          </a:xfrm>
          <a:prstGeom prst="wedgeEllipseCallout">
            <a:avLst>
              <a:gd name="adj1" fmla="val -34912"/>
              <a:gd name="adj2" fmla="val -95685"/>
            </a:avLst>
          </a:prstGeom>
          <a:solidFill>
            <a:schemeClr val="bg1"/>
          </a:solidFill>
          <a:ln w="9525">
            <a:solidFill>
              <a:schemeClr val="tx1"/>
            </a:solidFill>
            <a:miter lim="800000"/>
            <a:headEnd/>
            <a:tailEnd/>
          </a:ln>
          <a:effectLst>
            <a:outerShdw dist="107763" dir="2700000" algn="ctr" rotWithShape="0">
              <a:schemeClr val="bg2"/>
            </a:outerShdw>
          </a:effectLst>
        </p:spPr>
        <p:txBody>
          <a:bodyPr lIns="90488" tIns="44450" rIns="90488" bIns="44450"/>
          <a:lstStyle/>
          <a:p>
            <a:pPr>
              <a:lnSpc>
                <a:spcPct val="93000"/>
              </a:lnSpc>
              <a:buClr>
                <a:schemeClr val="hlink"/>
              </a:buClr>
              <a:buFont typeface="Wingdings" pitchFamily="2" charset="2"/>
              <a:buNone/>
              <a:defRPr/>
            </a:pPr>
            <a:r>
              <a:rPr lang="en-US" sz="2200" b="1">
                <a:latin typeface="Arial" pitchFamily="34" charset="0"/>
              </a:rPr>
              <a:t>Unwinding</a:t>
            </a:r>
            <a:br>
              <a:rPr lang="en-US" sz="2200" b="1">
                <a:latin typeface="Arial" pitchFamily="34" charset="0"/>
              </a:rPr>
            </a:br>
            <a:r>
              <a:rPr lang="en-US" sz="2200" b="1">
                <a:latin typeface="Arial" pitchFamily="34" charset="0"/>
              </a:rPr>
              <a:t>assertion</a:t>
            </a:r>
          </a:p>
        </p:txBody>
      </p:sp>
    </p:spTree>
    <p:extLst>
      <p:ext uri="{BB962C8B-B14F-4D97-AF65-F5344CB8AC3E}">
        <p14:creationId xmlns:p14="http://schemas.microsoft.com/office/powerpoint/2010/main" val="362653630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p:txBody>
          <a:bodyPr/>
          <a:lstStyle/>
          <a:p>
            <a:pPr eaLnBrk="1" hangingPunct="1"/>
            <a:r>
              <a:rPr lang="en-US" altLang="zh-CN" smtClean="0">
                <a:ea typeface="宋体" charset="-122"/>
              </a:rPr>
              <a:t>Example: Sufficient Loop Unwinding</a:t>
            </a:r>
          </a:p>
        </p:txBody>
      </p:sp>
      <p:sp>
        <p:nvSpPr>
          <p:cNvPr id="158724" name="AutoShape 4"/>
          <p:cNvSpPr>
            <a:spLocks noChangeArrowheads="1"/>
          </p:cNvSpPr>
          <p:nvPr/>
        </p:nvSpPr>
        <p:spPr bwMode="auto">
          <a:xfrm>
            <a:off x="3886200" y="1447800"/>
            <a:ext cx="4824413" cy="5040313"/>
          </a:xfrm>
          <a:prstGeom prst="foldedCorner">
            <a:avLst>
              <a:gd name="adj" fmla="val 6157"/>
            </a:avLst>
          </a:prstGeom>
          <a:solidFill>
            <a:srgbClr val="FFFFCC"/>
          </a:solidFill>
          <a:ln w="3175">
            <a:solidFill>
              <a:schemeClr val="tx1"/>
            </a:solidFill>
            <a:round/>
            <a:headEnd/>
            <a:tailEnd/>
          </a:ln>
          <a:effectLst>
            <a:outerShdw dist="107763" dir="2700000" algn="ctr" rotWithShape="0">
              <a:schemeClr val="bg2">
                <a:alpha val="50000"/>
              </a:schemeClr>
            </a:outerShdw>
          </a:effectLst>
        </p:spPr>
        <p:txBody>
          <a:bodyPr lIns="90488" tIns="44450" rIns="90488" bIns="44450"/>
          <a:lstStyle/>
          <a:p>
            <a:pPr algn="l">
              <a:lnSpc>
                <a:spcPct val="65000"/>
              </a:lnSpc>
              <a:buClr>
                <a:schemeClr val="hlink"/>
              </a:buClr>
              <a:buFont typeface="Wingdings" pitchFamily="2" charset="2"/>
              <a:buNone/>
              <a:defRPr/>
            </a:pPr>
            <a:r>
              <a:rPr lang="en-US" sz="1800" noProof="1">
                <a:latin typeface="Courier New" pitchFamily="49" charset="0"/>
              </a:rPr>
              <a:t>void f(...) {</a:t>
            </a:r>
          </a:p>
          <a:p>
            <a:pPr algn="l">
              <a:lnSpc>
                <a:spcPct val="65000"/>
              </a:lnSpc>
              <a:buClr>
                <a:schemeClr val="hlink"/>
              </a:buClr>
              <a:buFont typeface="Wingdings" pitchFamily="2" charset="2"/>
              <a:buNone/>
              <a:defRPr/>
            </a:pPr>
            <a:r>
              <a:rPr lang="en-US" sz="1800" noProof="1">
                <a:latin typeface="Courier New" pitchFamily="49" charset="0"/>
              </a:rPr>
              <a:t>  </a:t>
            </a:r>
            <a:r>
              <a:rPr lang="en-US" sz="1800">
                <a:latin typeface="Courier New" pitchFamily="49" charset="0"/>
              </a:rPr>
              <a:t>j = 1</a:t>
            </a:r>
            <a:endParaRPr lang="en-US" sz="1800" noProof="1">
              <a:latin typeface="Courier New" pitchFamily="49" charset="0"/>
            </a:endParaRPr>
          </a:p>
          <a:p>
            <a:pPr algn="l">
              <a:lnSpc>
                <a:spcPct val="65000"/>
              </a:lnSpc>
              <a:buClr>
                <a:schemeClr val="hlink"/>
              </a:buClr>
              <a:buFont typeface="Wingdings" pitchFamily="2" charset="2"/>
              <a:buNone/>
              <a:defRPr/>
            </a:pPr>
            <a:r>
              <a:rPr lang="en-US" sz="1800" noProof="1">
                <a:latin typeface="Courier New" pitchFamily="49" charset="0"/>
              </a:rPr>
              <a:t>  if(</a:t>
            </a:r>
            <a:r>
              <a:rPr lang="en-US" sz="1800">
                <a:solidFill>
                  <a:schemeClr val="hlink"/>
                </a:solidFill>
                <a:effectLst>
                  <a:outerShdw blurRad="38100" dist="38100" dir="2700000" algn="tl">
                    <a:srgbClr val="000000"/>
                  </a:outerShdw>
                </a:effectLst>
                <a:latin typeface="Courier New" pitchFamily="49" charset="0"/>
              </a:rPr>
              <a:t>j &lt;= 2</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r>
              <a:rPr lang="en-US" sz="1800">
                <a:solidFill>
                  <a:srgbClr val="33CC33"/>
                </a:solidFill>
                <a:effectLst>
                  <a:outerShdw blurRad="38100" dist="38100" dir="2700000" algn="tl">
                    <a:srgbClr val="000000"/>
                  </a:outerShdw>
                </a:effectLst>
                <a:latin typeface="Courier New" pitchFamily="49" charset="0"/>
              </a:rPr>
              <a:t>j = j + 1</a:t>
            </a:r>
            <a:r>
              <a:rPr lang="en-US" sz="1800" noProof="1">
                <a:solidFill>
                  <a:srgbClr val="33CC33"/>
                </a:solidFill>
                <a:effectLst>
                  <a:outerShdw blurRad="38100" dist="38100" dir="2700000" algn="tl">
                    <a:srgbClr val="000000"/>
                  </a:outerShdw>
                </a:effectLst>
                <a:latin typeface="Courier New" pitchFamily="49" charset="0"/>
              </a:rPr>
              <a:t>;</a:t>
            </a:r>
          </a:p>
          <a:p>
            <a:pPr algn="l">
              <a:lnSpc>
                <a:spcPct val="65000"/>
              </a:lnSpc>
              <a:buClr>
                <a:schemeClr val="hlink"/>
              </a:buClr>
              <a:buFont typeface="Wingdings" pitchFamily="2" charset="2"/>
              <a:buNone/>
              <a:defRPr/>
            </a:pPr>
            <a:r>
              <a:rPr lang="en-US" sz="1800" noProof="1">
                <a:solidFill>
                  <a:srgbClr val="33CC33"/>
                </a:solidFill>
                <a:effectLst>
                  <a:outerShdw blurRad="38100" dist="38100" dir="2700000" algn="tl">
                    <a:srgbClr val="000000"/>
                  </a:outerShdw>
                </a:effectLst>
                <a:latin typeface="Courier New" pitchFamily="49" charset="0"/>
              </a:rPr>
              <a:t>    </a:t>
            </a:r>
            <a:r>
              <a:rPr lang="en-US" sz="1800" noProof="1">
                <a:latin typeface="Courier New" pitchFamily="49" charset="0"/>
              </a:rPr>
              <a:t>if(</a:t>
            </a:r>
            <a:r>
              <a:rPr lang="en-US" sz="1800">
                <a:solidFill>
                  <a:schemeClr val="hlink"/>
                </a:solidFill>
                <a:effectLst>
                  <a:outerShdw blurRad="38100" dist="38100" dir="2700000" algn="tl">
                    <a:srgbClr val="000000"/>
                  </a:outerShdw>
                </a:effectLst>
                <a:latin typeface="Courier New" pitchFamily="49" charset="0"/>
              </a:rPr>
              <a:t>j &lt;= 2</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r>
              <a:rPr lang="en-US" sz="1800">
                <a:solidFill>
                  <a:srgbClr val="33CC33"/>
                </a:solidFill>
                <a:effectLst>
                  <a:outerShdw blurRad="38100" dist="38100" dir="2700000" algn="tl">
                    <a:srgbClr val="000000"/>
                  </a:outerShdw>
                </a:effectLst>
                <a:latin typeface="Courier New" pitchFamily="49" charset="0"/>
              </a:rPr>
              <a:t>j = j + 1</a:t>
            </a:r>
            <a:r>
              <a:rPr lang="en-US" sz="1800" noProof="1">
                <a:solidFill>
                  <a:srgbClr val="33CC33"/>
                </a:solidFill>
                <a:effectLst>
                  <a:outerShdw blurRad="38100" dist="38100" dir="2700000" algn="tl">
                    <a:srgbClr val="000000"/>
                  </a:outerShdw>
                </a:effectLst>
                <a:latin typeface="Courier New" pitchFamily="49" charset="0"/>
              </a:rPr>
              <a:t>;</a:t>
            </a:r>
          </a:p>
          <a:p>
            <a:pPr algn="l">
              <a:lnSpc>
                <a:spcPct val="65000"/>
              </a:lnSpc>
              <a:buClr>
                <a:schemeClr val="hlink"/>
              </a:buClr>
              <a:buFont typeface="Wingdings" pitchFamily="2" charset="2"/>
              <a:buNone/>
              <a:defRPr/>
            </a:pPr>
            <a:r>
              <a:rPr lang="en-US" sz="1800" noProof="1">
                <a:latin typeface="Courier New" pitchFamily="49" charset="0"/>
              </a:rPr>
              <a:t>      if(</a:t>
            </a:r>
            <a:r>
              <a:rPr lang="en-US" sz="1800">
                <a:solidFill>
                  <a:schemeClr val="hlink"/>
                </a:solidFill>
                <a:effectLst>
                  <a:outerShdw blurRad="38100" dist="38100" dir="2700000" algn="tl">
                    <a:srgbClr val="000000"/>
                  </a:outerShdw>
                </a:effectLst>
                <a:latin typeface="Courier New" pitchFamily="49" charset="0"/>
              </a:rPr>
              <a:t>j &lt;= 2</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effectLst>
                  <a:outerShdw blurRad="38100" dist="38100" dir="2700000" algn="tl">
                    <a:srgbClr val="FFFFFF"/>
                  </a:outerShdw>
                </a:effectLst>
                <a:latin typeface="Courier New" pitchFamily="49" charset="0"/>
              </a:rPr>
              <a:t>        </a:t>
            </a:r>
            <a:r>
              <a:rPr lang="en-US" sz="1800">
                <a:solidFill>
                  <a:srgbClr val="33CC33"/>
                </a:solidFill>
                <a:effectLst>
                  <a:outerShdw blurRad="38100" dist="38100" dir="2700000" algn="tl">
                    <a:srgbClr val="000000"/>
                  </a:outerShdw>
                </a:effectLst>
                <a:latin typeface="Courier New" pitchFamily="49" charset="0"/>
              </a:rPr>
              <a:t>j = j + 1</a:t>
            </a:r>
            <a:r>
              <a:rPr lang="en-US" sz="1800" noProof="1">
                <a:solidFill>
                  <a:srgbClr val="33CC33"/>
                </a:solidFill>
                <a:effectLst>
                  <a:outerShdw blurRad="38100" dist="38100" dir="2700000" algn="tl">
                    <a:srgbClr val="000000"/>
                  </a:outerShdw>
                </a:effectLst>
                <a:latin typeface="Courier New" pitchFamily="49" charset="0"/>
              </a:rPr>
              <a:t>;</a:t>
            </a:r>
          </a:p>
          <a:p>
            <a:pPr algn="l">
              <a:lnSpc>
                <a:spcPct val="65000"/>
              </a:lnSpc>
              <a:buClr>
                <a:schemeClr val="hlink"/>
              </a:buClr>
              <a:buFont typeface="Wingdings" pitchFamily="2" charset="2"/>
              <a:buNone/>
              <a:defRPr/>
            </a:pPr>
            <a:r>
              <a:rPr lang="en-US" sz="1800" noProof="1">
                <a:latin typeface="Courier New" pitchFamily="49" charset="0"/>
              </a:rPr>
              <a:t>        assert(!</a:t>
            </a:r>
            <a:r>
              <a:rPr lang="en-US" sz="1800">
                <a:solidFill>
                  <a:schemeClr val="hlink"/>
                </a:solidFill>
                <a:effectLst>
                  <a:outerShdw blurRad="38100" dist="38100" dir="2700000" algn="tl">
                    <a:srgbClr val="000000"/>
                  </a:outerShdw>
                </a:effectLst>
                <a:latin typeface="Courier New" pitchFamily="49" charset="0"/>
              </a:rPr>
              <a:t>(j &lt;= 2)</a:t>
            </a:r>
            <a:r>
              <a:rPr lang="en-US" sz="1800" noProof="1">
                <a:latin typeface="Courier New" pitchFamily="49" charset="0"/>
              </a:rPr>
              <a:t>);</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Remainder;</a:t>
            </a:r>
          </a:p>
          <a:p>
            <a:pPr algn="l">
              <a:lnSpc>
                <a:spcPct val="65000"/>
              </a:lnSpc>
              <a:buClr>
                <a:schemeClr val="hlink"/>
              </a:buClr>
              <a:buFont typeface="Wingdings" pitchFamily="2" charset="2"/>
              <a:buNone/>
              <a:defRPr/>
            </a:pPr>
            <a:r>
              <a:rPr lang="en-US" sz="1800" noProof="1">
                <a:latin typeface="Courier New" pitchFamily="49" charset="0"/>
              </a:rPr>
              <a:t>}</a:t>
            </a:r>
          </a:p>
        </p:txBody>
      </p:sp>
      <p:sp>
        <p:nvSpPr>
          <p:cNvPr id="158726" name="AutoShape 6"/>
          <p:cNvSpPr>
            <a:spLocks noChangeArrowheads="1"/>
          </p:cNvSpPr>
          <p:nvPr/>
        </p:nvSpPr>
        <p:spPr bwMode="auto">
          <a:xfrm>
            <a:off x="533400" y="1447800"/>
            <a:ext cx="2514600" cy="1905000"/>
          </a:xfrm>
          <a:prstGeom prst="foldedCorner">
            <a:avLst>
              <a:gd name="adj" fmla="val 6157"/>
            </a:avLst>
          </a:prstGeom>
          <a:solidFill>
            <a:srgbClr val="FFFFCC"/>
          </a:solidFill>
          <a:ln w="3175">
            <a:solidFill>
              <a:schemeClr val="tx1"/>
            </a:solidFill>
            <a:round/>
            <a:headEnd/>
            <a:tailEnd/>
          </a:ln>
          <a:effectLst>
            <a:outerShdw dist="107763" dir="2700000" algn="ctr" rotWithShape="0">
              <a:schemeClr val="bg2">
                <a:alpha val="50000"/>
              </a:schemeClr>
            </a:outerShdw>
          </a:effectLst>
        </p:spPr>
        <p:txBody>
          <a:bodyPr lIns="90488" tIns="44450" rIns="90488" bIns="44450"/>
          <a:lstStyle/>
          <a:p>
            <a:pPr algn="l">
              <a:lnSpc>
                <a:spcPct val="65000"/>
              </a:lnSpc>
              <a:buClr>
                <a:schemeClr val="hlink"/>
              </a:buClr>
              <a:buFont typeface="Wingdings" pitchFamily="2" charset="2"/>
              <a:buNone/>
              <a:defRPr/>
            </a:pPr>
            <a:r>
              <a:rPr lang="en-US" sz="1800" noProof="1">
                <a:latin typeface="Courier New" pitchFamily="49" charset="0"/>
              </a:rPr>
              <a:t>void f(...) {</a:t>
            </a:r>
          </a:p>
          <a:p>
            <a:pPr algn="l">
              <a:lnSpc>
                <a:spcPct val="65000"/>
              </a:lnSpc>
              <a:buClr>
                <a:schemeClr val="hlink"/>
              </a:buClr>
              <a:buFont typeface="Wingdings" pitchFamily="2" charset="2"/>
              <a:buNone/>
              <a:defRPr/>
            </a:pPr>
            <a:r>
              <a:rPr lang="en-US" sz="1800" noProof="1">
                <a:latin typeface="Courier New" pitchFamily="49" charset="0"/>
              </a:rPr>
              <a:t>  </a:t>
            </a:r>
            <a:r>
              <a:rPr lang="en-US" sz="1800">
                <a:latin typeface="Courier New" pitchFamily="49" charset="0"/>
              </a:rPr>
              <a:t>j = 1</a:t>
            </a:r>
          </a:p>
          <a:p>
            <a:pPr algn="l">
              <a:lnSpc>
                <a:spcPct val="65000"/>
              </a:lnSpc>
              <a:buClr>
                <a:schemeClr val="hlink"/>
              </a:buClr>
              <a:buFont typeface="Wingdings" pitchFamily="2" charset="2"/>
              <a:buNone/>
              <a:defRPr/>
            </a:pPr>
            <a:r>
              <a:rPr lang="en-US" sz="1800">
                <a:latin typeface="Courier New" pitchFamily="49" charset="0"/>
              </a:rPr>
              <a:t>  while (</a:t>
            </a:r>
            <a:r>
              <a:rPr lang="en-US" sz="1800">
                <a:solidFill>
                  <a:schemeClr val="hlink"/>
                </a:solidFill>
                <a:effectLst>
                  <a:outerShdw blurRad="38100" dist="38100" dir="2700000" algn="tl">
                    <a:srgbClr val="000000"/>
                  </a:outerShdw>
                </a:effectLst>
                <a:latin typeface="Courier New" pitchFamily="49" charset="0"/>
              </a:rPr>
              <a:t>j &lt;= 2</a:t>
            </a:r>
            <a:r>
              <a:rPr lang="en-US" sz="1800">
                <a:latin typeface="Courier New" pitchFamily="49" charset="0"/>
              </a:rPr>
              <a:t>)</a:t>
            </a:r>
          </a:p>
          <a:p>
            <a:pPr algn="l">
              <a:lnSpc>
                <a:spcPct val="65000"/>
              </a:lnSpc>
              <a:buClr>
                <a:schemeClr val="hlink"/>
              </a:buClr>
              <a:buFont typeface="Wingdings" pitchFamily="2" charset="2"/>
              <a:buNone/>
              <a:defRPr/>
            </a:pPr>
            <a:r>
              <a:rPr lang="en-US" sz="1800">
                <a:latin typeface="Courier New" pitchFamily="49" charset="0"/>
              </a:rPr>
              <a:t>    </a:t>
            </a:r>
            <a:r>
              <a:rPr lang="en-US" sz="1800">
                <a:solidFill>
                  <a:srgbClr val="33CC33"/>
                </a:solidFill>
                <a:effectLst>
                  <a:outerShdw blurRad="38100" dist="38100" dir="2700000" algn="tl">
                    <a:srgbClr val="000000"/>
                  </a:outerShdw>
                </a:effectLst>
                <a:latin typeface="Courier New" pitchFamily="49" charset="0"/>
              </a:rPr>
              <a:t>j = j + 1;</a:t>
            </a:r>
          </a:p>
          <a:p>
            <a:pPr algn="l">
              <a:lnSpc>
                <a:spcPct val="65000"/>
              </a:lnSpc>
              <a:buClr>
                <a:schemeClr val="hlink"/>
              </a:buClr>
              <a:buFont typeface="Wingdings" pitchFamily="2" charset="2"/>
              <a:buNone/>
              <a:defRPr/>
            </a:pPr>
            <a:r>
              <a:rPr lang="en-US" sz="1800">
                <a:latin typeface="Courier New" pitchFamily="49" charset="0"/>
              </a:rPr>
              <a:t>  Remainder;</a:t>
            </a:r>
            <a:endParaRPr lang="en-US" sz="1800" noProof="1">
              <a:latin typeface="Courier New" pitchFamily="49" charset="0"/>
            </a:endParaRPr>
          </a:p>
          <a:p>
            <a:pPr algn="l">
              <a:lnSpc>
                <a:spcPct val="65000"/>
              </a:lnSpc>
              <a:buClr>
                <a:schemeClr val="hlink"/>
              </a:buClr>
              <a:buFont typeface="Wingdings" pitchFamily="2" charset="2"/>
              <a:buNone/>
              <a:defRPr/>
            </a:pPr>
            <a:r>
              <a:rPr lang="en-US" sz="1800" noProof="1">
                <a:latin typeface="Courier New" pitchFamily="49" charset="0"/>
              </a:rPr>
              <a:t>}</a:t>
            </a:r>
          </a:p>
        </p:txBody>
      </p:sp>
      <p:sp>
        <p:nvSpPr>
          <p:cNvPr id="93189" name="Text Box 7"/>
          <p:cNvSpPr txBox="1">
            <a:spLocks noChangeArrowheads="1"/>
          </p:cNvSpPr>
          <p:nvPr/>
        </p:nvSpPr>
        <p:spPr bwMode="auto">
          <a:xfrm>
            <a:off x="838200" y="3886200"/>
            <a:ext cx="1419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r>
              <a:rPr lang="en-US" altLang="zh-CN"/>
              <a:t>unwind = 3</a:t>
            </a:r>
          </a:p>
        </p:txBody>
      </p:sp>
    </p:spTree>
    <p:extLst>
      <p:ext uri="{BB962C8B-B14F-4D97-AF65-F5344CB8AC3E}">
        <p14:creationId xmlns:p14="http://schemas.microsoft.com/office/powerpoint/2010/main" val="37666524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p:txBody>
          <a:bodyPr/>
          <a:lstStyle/>
          <a:p>
            <a:pPr eaLnBrk="1" hangingPunct="1"/>
            <a:r>
              <a:rPr lang="en-US" altLang="zh-CN" smtClean="0">
                <a:ea typeface="宋体" charset="-122"/>
              </a:rPr>
              <a:t>Example: Insufficient Loop Unwinding</a:t>
            </a:r>
          </a:p>
        </p:txBody>
      </p:sp>
      <p:sp>
        <p:nvSpPr>
          <p:cNvPr id="162819" name="AutoShape 3"/>
          <p:cNvSpPr>
            <a:spLocks noChangeArrowheads="1"/>
          </p:cNvSpPr>
          <p:nvPr/>
        </p:nvSpPr>
        <p:spPr bwMode="auto">
          <a:xfrm>
            <a:off x="3886200" y="1447800"/>
            <a:ext cx="4824413" cy="5040313"/>
          </a:xfrm>
          <a:prstGeom prst="foldedCorner">
            <a:avLst>
              <a:gd name="adj" fmla="val 6157"/>
            </a:avLst>
          </a:prstGeom>
          <a:solidFill>
            <a:srgbClr val="FFFFCC"/>
          </a:solidFill>
          <a:ln w="3175">
            <a:solidFill>
              <a:schemeClr val="tx1"/>
            </a:solidFill>
            <a:round/>
            <a:headEnd/>
            <a:tailEnd/>
          </a:ln>
          <a:effectLst>
            <a:outerShdw dist="107763" dir="2700000" algn="ctr" rotWithShape="0">
              <a:schemeClr val="bg2">
                <a:alpha val="50000"/>
              </a:schemeClr>
            </a:outerShdw>
          </a:effectLst>
        </p:spPr>
        <p:txBody>
          <a:bodyPr lIns="90488" tIns="44450" rIns="90488" bIns="44450"/>
          <a:lstStyle/>
          <a:p>
            <a:pPr algn="l">
              <a:lnSpc>
                <a:spcPct val="65000"/>
              </a:lnSpc>
              <a:buClr>
                <a:schemeClr val="hlink"/>
              </a:buClr>
              <a:buFont typeface="Wingdings" pitchFamily="2" charset="2"/>
              <a:buNone/>
              <a:defRPr/>
            </a:pPr>
            <a:r>
              <a:rPr lang="en-US" sz="1800" noProof="1">
                <a:latin typeface="Courier New" pitchFamily="49" charset="0"/>
              </a:rPr>
              <a:t>void f(...) {</a:t>
            </a:r>
          </a:p>
          <a:p>
            <a:pPr algn="l">
              <a:lnSpc>
                <a:spcPct val="65000"/>
              </a:lnSpc>
              <a:buClr>
                <a:schemeClr val="hlink"/>
              </a:buClr>
              <a:buFont typeface="Wingdings" pitchFamily="2" charset="2"/>
              <a:buNone/>
              <a:defRPr/>
            </a:pPr>
            <a:r>
              <a:rPr lang="en-US" sz="1800" noProof="1">
                <a:latin typeface="Courier New" pitchFamily="49" charset="0"/>
              </a:rPr>
              <a:t>  </a:t>
            </a:r>
            <a:r>
              <a:rPr lang="en-US" sz="1800">
                <a:latin typeface="Courier New" pitchFamily="49" charset="0"/>
              </a:rPr>
              <a:t>j = 1</a:t>
            </a:r>
            <a:endParaRPr lang="en-US" sz="1800" noProof="1">
              <a:latin typeface="Courier New" pitchFamily="49" charset="0"/>
            </a:endParaRPr>
          </a:p>
          <a:p>
            <a:pPr algn="l">
              <a:lnSpc>
                <a:spcPct val="65000"/>
              </a:lnSpc>
              <a:buClr>
                <a:schemeClr val="hlink"/>
              </a:buClr>
              <a:buFont typeface="Wingdings" pitchFamily="2" charset="2"/>
              <a:buNone/>
              <a:defRPr/>
            </a:pPr>
            <a:r>
              <a:rPr lang="en-US" sz="1800" noProof="1">
                <a:latin typeface="Courier New" pitchFamily="49" charset="0"/>
              </a:rPr>
              <a:t>  if(</a:t>
            </a:r>
            <a:r>
              <a:rPr lang="en-US" sz="1800">
                <a:solidFill>
                  <a:schemeClr val="hlink"/>
                </a:solidFill>
                <a:effectLst>
                  <a:outerShdw blurRad="38100" dist="38100" dir="2700000" algn="tl">
                    <a:srgbClr val="000000"/>
                  </a:outerShdw>
                </a:effectLst>
                <a:latin typeface="Courier New" pitchFamily="49" charset="0"/>
              </a:rPr>
              <a:t>j &lt;= 10</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r>
              <a:rPr lang="en-US" sz="1800">
                <a:solidFill>
                  <a:srgbClr val="33CC33"/>
                </a:solidFill>
                <a:effectLst>
                  <a:outerShdw blurRad="38100" dist="38100" dir="2700000" algn="tl">
                    <a:srgbClr val="000000"/>
                  </a:outerShdw>
                </a:effectLst>
                <a:latin typeface="Courier New" pitchFamily="49" charset="0"/>
              </a:rPr>
              <a:t>j = j + 1</a:t>
            </a:r>
            <a:r>
              <a:rPr lang="en-US" sz="1800" noProof="1">
                <a:solidFill>
                  <a:srgbClr val="33CC33"/>
                </a:solidFill>
                <a:effectLst>
                  <a:outerShdw blurRad="38100" dist="38100" dir="2700000" algn="tl">
                    <a:srgbClr val="000000"/>
                  </a:outerShdw>
                </a:effectLst>
                <a:latin typeface="Courier New" pitchFamily="49" charset="0"/>
              </a:rPr>
              <a:t>;</a:t>
            </a:r>
          </a:p>
          <a:p>
            <a:pPr algn="l">
              <a:lnSpc>
                <a:spcPct val="65000"/>
              </a:lnSpc>
              <a:buClr>
                <a:schemeClr val="hlink"/>
              </a:buClr>
              <a:buFont typeface="Wingdings" pitchFamily="2" charset="2"/>
              <a:buNone/>
              <a:defRPr/>
            </a:pPr>
            <a:r>
              <a:rPr lang="en-US" sz="1800" noProof="1">
                <a:solidFill>
                  <a:srgbClr val="33CC33"/>
                </a:solidFill>
                <a:effectLst>
                  <a:outerShdw blurRad="38100" dist="38100" dir="2700000" algn="tl">
                    <a:srgbClr val="000000"/>
                  </a:outerShdw>
                </a:effectLst>
                <a:latin typeface="Courier New" pitchFamily="49" charset="0"/>
              </a:rPr>
              <a:t>    </a:t>
            </a:r>
            <a:r>
              <a:rPr lang="en-US" sz="1800" noProof="1">
                <a:latin typeface="Courier New" pitchFamily="49" charset="0"/>
              </a:rPr>
              <a:t>if(</a:t>
            </a:r>
            <a:r>
              <a:rPr lang="en-US" sz="1800">
                <a:solidFill>
                  <a:schemeClr val="hlink"/>
                </a:solidFill>
                <a:effectLst>
                  <a:outerShdw blurRad="38100" dist="38100" dir="2700000" algn="tl">
                    <a:srgbClr val="000000"/>
                  </a:outerShdw>
                </a:effectLst>
                <a:latin typeface="Courier New" pitchFamily="49" charset="0"/>
              </a:rPr>
              <a:t>j &lt;= 10</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r>
              <a:rPr lang="en-US" sz="1800">
                <a:solidFill>
                  <a:srgbClr val="33CC33"/>
                </a:solidFill>
                <a:effectLst>
                  <a:outerShdw blurRad="38100" dist="38100" dir="2700000" algn="tl">
                    <a:srgbClr val="000000"/>
                  </a:outerShdw>
                </a:effectLst>
                <a:latin typeface="Courier New" pitchFamily="49" charset="0"/>
              </a:rPr>
              <a:t>j = j + 1</a:t>
            </a:r>
            <a:r>
              <a:rPr lang="en-US" sz="1800" noProof="1">
                <a:solidFill>
                  <a:srgbClr val="33CC33"/>
                </a:solidFill>
                <a:effectLst>
                  <a:outerShdw blurRad="38100" dist="38100" dir="2700000" algn="tl">
                    <a:srgbClr val="000000"/>
                  </a:outerShdw>
                </a:effectLst>
                <a:latin typeface="Courier New" pitchFamily="49" charset="0"/>
              </a:rPr>
              <a:t>;</a:t>
            </a:r>
          </a:p>
          <a:p>
            <a:pPr algn="l">
              <a:lnSpc>
                <a:spcPct val="65000"/>
              </a:lnSpc>
              <a:buClr>
                <a:schemeClr val="hlink"/>
              </a:buClr>
              <a:buFont typeface="Wingdings" pitchFamily="2" charset="2"/>
              <a:buNone/>
              <a:defRPr/>
            </a:pPr>
            <a:r>
              <a:rPr lang="en-US" sz="1800" noProof="1">
                <a:latin typeface="Courier New" pitchFamily="49" charset="0"/>
              </a:rPr>
              <a:t>      if(</a:t>
            </a:r>
            <a:r>
              <a:rPr lang="en-US" sz="1800">
                <a:solidFill>
                  <a:schemeClr val="hlink"/>
                </a:solidFill>
                <a:effectLst>
                  <a:outerShdw blurRad="38100" dist="38100" dir="2700000" algn="tl">
                    <a:srgbClr val="000000"/>
                  </a:outerShdw>
                </a:effectLst>
                <a:latin typeface="Courier New" pitchFamily="49" charset="0"/>
              </a:rPr>
              <a:t>j &lt;= 10</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effectLst>
                  <a:outerShdw blurRad="38100" dist="38100" dir="2700000" algn="tl">
                    <a:srgbClr val="FFFFFF"/>
                  </a:outerShdw>
                </a:effectLst>
                <a:latin typeface="Courier New" pitchFamily="49" charset="0"/>
              </a:rPr>
              <a:t>        </a:t>
            </a:r>
            <a:r>
              <a:rPr lang="en-US" sz="1800">
                <a:solidFill>
                  <a:srgbClr val="33CC33"/>
                </a:solidFill>
                <a:effectLst>
                  <a:outerShdw blurRad="38100" dist="38100" dir="2700000" algn="tl">
                    <a:srgbClr val="000000"/>
                  </a:outerShdw>
                </a:effectLst>
                <a:latin typeface="Courier New" pitchFamily="49" charset="0"/>
              </a:rPr>
              <a:t>j = j + 1</a:t>
            </a:r>
            <a:r>
              <a:rPr lang="en-US" sz="1800" noProof="1">
                <a:solidFill>
                  <a:srgbClr val="33CC33"/>
                </a:solidFill>
                <a:effectLst>
                  <a:outerShdw blurRad="38100" dist="38100" dir="2700000" algn="tl">
                    <a:srgbClr val="000000"/>
                  </a:outerShdw>
                </a:effectLst>
                <a:latin typeface="Courier New" pitchFamily="49" charset="0"/>
              </a:rPr>
              <a:t>;</a:t>
            </a:r>
          </a:p>
          <a:p>
            <a:pPr algn="l">
              <a:lnSpc>
                <a:spcPct val="65000"/>
              </a:lnSpc>
              <a:buClr>
                <a:schemeClr val="hlink"/>
              </a:buClr>
              <a:buFont typeface="Wingdings" pitchFamily="2" charset="2"/>
              <a:buNone/>
              <a:defRPr/>
            </a:pPr>
            <a:r>
              <a:rPr lang="en-US" sz="1800" noProof="1">
                <a:latin typeface="Courier New" pitchFamily="49" charset="0"/>
              </a:rPr>
              <a:t>        assert(!</a:t>
            </a:r>
            <a:r>
              <a:rPr lang="en-US" sz="1800">
                <a:solidFill>
                  <a:schemeClr val="hlink"/>
                </a:solidFill>
                <a:effectLst>
                  <a:outerShdw blurRad="38100" dist="38100" dir="2700000" algn="tl">
                    <a:srgbClr val="000000"/>
                  </a:outerShdw>
                </a:effectLst>
                <a:latin typeface="Courier New" pitchFamily="49" charset="0"/>
              </a:rPr>
              <a:t>(j &lt;= 10)</a:t>
            </a:r>
            <a:r>
              <a:rPr lang="en-US" sz="1800" noProof="1">
                <a:latin typeface="Courier New" pitchFamily="49" charset="0"/>
              </a:rPr>
              <a:t>);</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Remainder;</a:t>
            </a:r>
          </a:p>
          <a:p>
            <a:pPr algn="l">
              <a:lnSpc>
                <a:spcPct val="65000"/>
              </a:lnSpc>
              <a:buClr>
                <a:schemeClr val="hlink"/>
              </a:buClr>
              <a:buFont typeface="Wingdings" pitchFamily="2" charset="2"/>
              <a:buNone/>
              <a:defRPr/>
            </a:pPr>
            <a:r>
              <a:rPr lang="en-US" sz="1800" noProof="1">
                <a:latin typeface="Courier New" pitchFamily="49" charset="0"/>
              </a:rPr>
              <a:t>}</a:t>
            </a:r>
          </a:p>
        </p:txBody>
      </p:sp>
      <p:sp>
        <p:nvSpPr>
          <p:cNvPr id="162820" name="AutoShape 4"/>
          <p:cNvSpPr>
            <a:spLocks noChangeArrowheads="1"/>
          </p:cNvSpPr>
          <p:nvPr/>
        </p:nvSpPr>
        <p:spPr bwMode="auto">
          <a:xfrm>
            <a:off x="533400" y="1447800"/>
            <a:ext cx="2514600" cy="1905000"/>
          </a:xfrm>
          <a:prstGeom prst="foldedCorner">
            <a:avLst>
              <a:gd name="adj" fmla="val 6157"/>
            </a:avLst>
          </a:prstGeom>
          <a:solidFill>
            <a:srgbClr val="FFFFCC"/>
          </a:solidFill>
          <a:ln w="3175">
            <a:solidFill>
              <a:schemeClr val="tx1"/>
            </a:solidFill>
            <a:round/>
            <a:headEnd/>
            <a:tailEnd/>
          </a:ln>
          <a:effectLst>
            <a:outerShdw dist="107763" dir="2700000" algn="ctr" rotWithShape="0">
              <a:schemeClr val="bg2">
                <a:alpha val="50000"/>
              </a:schemeClr>
            </a:outerShdw>
          </a:effectLst>
        </p:spPr>
        <p:txBody>
          <a:bodyPr lIns="90488" tIns="44450" rIns="90488" bIns="44450"/>
          <a:lstStyle/>
          <a:p>
            <a:pPr algn="l">
              <a:lnSpc>
                <a:spcPct val="65000"/>
              </a:lnSpc>
              <a:buClr>
                <a:schemeClr val="hlink"/>
              </a:buClr>
              <a:buFont typeface="Wingdings" pitchFamily="2" charset="2"/>
              <a:buNone/>
              <a:defRPr/>
            </a:pPr>
            <a:r>
              <a:rPr lang="en-US" sz="1800" noProof="1">
                <a:latin typeface="Courier New" pitchFamily="49" charset="0"/>
              </a:rPr>
              <a:t>void f(...) {</a:t>
            </a:r>
          </a:p>
          <a:p>
            <a:pPr algn="l">
              <a:lnSpc>
                <a:spcPct val="65000"/>
              </a:lnSpc>
              <a:buClr>
                <a:schemeClr val="hlink"/>
              </a:buClr>
              <a:buFont typeface="Wingdings" pitchFamily="2" charset="2"/>
              <a:buNone/>
              <a:defRPr/>
            </a:pPr>
            <a:r>
              <a:rPr lang="en-US" sz="1800" noProof="1">
                <a:latin typeface="Courier New" pitchFamily="49" charset="0"/>
              </a:rPr>
              <a:t>  </a:t>
            </a:r>
            <a:r>
              <a:rPr lang="en-US" sz="1800">
                <a:latin typeface="Courier New" pitchFamily="49" charset="0"/>
              </a:rPr>
              <a:t>j = 1</a:t>
            </a:r>
          </a:p>
          <a:p>
            <a:pPr algn="l">
              <a:lnSpc>
                <a:spcPct val="65000"/>
              </a:lnSpc>
              <a:buClr>
                <a:schemeClr val="hlink"/>
              </a:buClr>
              <a:buFont typeface="Wingdings" pitchFamily="2" charset="2"/>
              <a:buNone/>
              <a:defRPr/>
            </a:pPr>
            <a:r>
              <a:rPr lang="en-US" sz="1800">
                <a:latin typeface="Courier New" pitchFamily="49" charset="0"/>
              </a:rPr>
              <a:t>  while (</a:t>
            </a:r>
            <a:r>
              <a:rPr lang="en-US" sz="1800">
                <a:solidFill>
                  <a:schemeClr val="hlink"/>
                </a:solidFill>
                <a:effectLst>
                  <a:outerShdw blurRad="38100" dist="38100" dir="2700000" algn="tl">
                    <a:srgbClr val="000000"/>
                  </a:outerShdw>
                </a:effectLst>
                <a:latin typeface="Courier New" pitchFamily="49" charset="0"/>
              </a:rPr>
              <a:t>j &lt;= 10</a:t>
            </a:r>
            <a:r>
              <a:rPr lang="en-US" sz="1800">
                <a:latin typeface="Courier New" pitchFamily="49" charset="0"/>
              </a:rPr>
              <a:t>)</a:t>
            </a:r>
          </a:p>
          <a:p>
            <a:pPr algn="l">
              <a:lnSpc>
                <a:spcPct val="65000"/>
              </a:lnSpc>
              <a:buClr>
                <a:schemeClr val="hlink"/>
              </a:buClr>
              <a:buFont typeface="Wingdings" pitchFamily="2" charset="2"/>
              <a:buNone/>
              <a:defRPr/>
            </a:pPr>
            <a:r>
              <a:rPr lang="en-US" sz="1800">
                <a:latin typeface="Courier New" pitchFamily="49" charset="0"/>
              </a:rPr>
              <a:t>    </a:t>
            </a:r>
            <a:r>
              <a:rPr lang="en-US" sz="1800">
                <a:solidFill>
                  <a:srgbClr val="33CC33"/>
                </a:solidFill>
                <a:effectLst>
                  <a:outerShdw blurRad="38100" dist="38100" dir="2700000" algn="tl">
                    <a:srgbClr val="000000"/>
                  </a:outerShdw>
                </a:effectLst>
                <a:latin typeface="Courier New" pitchFamily="49" charset="0"/>
              </a:rPr>
              <a:t>j = j + 1;</a:t>
            </a:r>
          </a:p>
          <a:p>
            <a:pPr algn="l">
              <a:lnSpc>
                <a:spcPct val="65000"/>
              </a:lnSpc>
              <a:buClr>
                <a:schemeClr val="hlink"/>
              </a:buClr>
              <a:buFont typeface="Wingdings" pitchFamily="2" charset="2"/>
              <a:buNone/>
              <a:defRPr/>
            </a:pPr>
            <a:r>
              <a:rPr lang="en-US" sz="1800">
                <a:latin typeface="Courier New" pitchFamily="49" charset="0"/>
              </a:rPr>
              <a:t>  Remainder;</a:t>
            </a:r>
            <a:endParaRPr lang="en-US" sz="1800" noProof="1">
              <a:latin typeface="Courier New" pitchFamily="49" charset="0"/>
            </a:endParaRPr>
          </a:p>
          <a:p>
            <a:pPr algn="l">
              <a:lnSpc>
                <a:spcPct val="65000"/>
              </a:lnSpc>
              <a:buClr>
                <a:schemeClr val="hlink"/>
              </a:buClr>
              <a:buFont typeface="Wingdings" pitchFamily="2" charset="2"/>
              <a:buNone/>
              <a:defRPr/>
            </a:pPr>
            <a:r>
              <a:rPr lang="en-US" sz="1800" noProof="1">
                <a:latin typeface="Courier New" pitchFamily="49" charset="0"/>
              </a:rPr>
              <a:t>}</a:t>
            </a:r>
          </a:p>
        </p:txBody>
      </p:sp>
      <p:sp>
        <p:nvSpPr>
          <p:cNvPr id="95237" name="Text Box 5"/>
          <p:cNvSpPr txBox="1">
            <a:spLocks noChangeArrowheads="1"/>
          </p:cNvSpPr>
          <p:nvPr/>
        </p:nvSpPr>
        <p:spPr bwMode="auto">
          <a:xfrm>
            <a:off x="838200" y="3886200"/>
            <a:ext cx="1419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r>
              <a:rPr lang="en-US" altLang="zh-CN"/>
              <a:t>unwind = 3</a:t>
            </a:r>
          </a:p>
        </p:txBody>
      </p:sp>
    </p:spTree>
    <p:extLst>
      <p:ext uri="{BB962C8B-B14F-4D97-AF65-F5344CB8AC3E}">
        <p14:creationId xmlns:p14="http://schemas.microsoft.com/office/powerpoint/2010/main" val="326369786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CN" sz="2400" smtClean="0">
                <a:ea typeface="宋体" charset="-122"/>
              </a:rPr>
              <a:t>Transforming Loop-Free Programs Into Equations (1)</a:t>
            </a:r>
          </a:p>
        </p:txBody>
      </p:sp>
      <p:sp>
        <p:nvSpPr>
          <p:cNvPr id="26627" name="Rectangle 3"/>
          <p:cNvSpPr>
            <a:spLocks noGrp="1" noChangeArrowheads="1"/>
          </p:cNvSpPr>
          <p:nvPr>
            <p:ph type="body" idx="1"/>
          </p:nvPr>
        </p:nvSpPr>
        <p:spPr>
          <a:xfrm>
            <a:off x="355600" y="1371600"/>
            <a:ext cx="8001000" cy="381000"/>
          </a:xfrm>
        </p:spPr>
        <p:txBody>
          <a:bodyPr/>
          <a:lstStyle/>
          <a:p>
            <a:pPr marL="0" indent="0" eaLnBrk="1" hangingPunct="1">
              <a:buFontTx/>
              <a:buNone/>
            </a:pPr>
            <a:r>
              <a:rPr lang="en-US" altLang="zh-CN" smtClean="0">
                <a:ea typeface="宋体" charset="-122"/>
              </a:rPr>
              <a:t>Easy to transform when every variable is only assigned once!</a:t>
            </a:r>
          </a:p>
        </p:txBody>
      </p:sp>
      <p:sp>
        <p:nvSpPr>
          <p:cNvPr id="166916" name="AutoShape 4"/>
          <p:cNvSpPr>
            <a:spLocks noChangeArrowheads="1"/>
          </p:cNvSpPr>
          <p:nvPr/>
        </p:nvSpPr>
        <p:spPr bwMode="auto">
          <a:xfrm>
            <a:off x="1512888" y="3505200"/>
            <a:ext cx="1417056" cy="1052422"/>
          </a:xfrm>
          <a:prstGeom prst="foldedCorner">
            <a:avLst>
              <a:gd name="adj" fmla="val 12500"/>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0488" tIns="44450" rIns="90488" bIns="44450">
            <a:spAutoFit/>
          </a:bodyPr>
          <a:lstStyle/>
          <a:p>
            <a:pPr algn="l">
              <a:buNone/>
              <a:defRPr/>
            </a:pPr>
            <a:r>
              <a:rPr lang="en-US">
                <a:effectLst>
                  <a:outerShdw blurRad="38100" dist="38100" dir="2700000" algn="tl">
                    <a:srgbClr val="C0C0C0"/>
                  </a:outerShdw>
                </a:effectLst>
                <a:latin typeface="Courier New" pitchFamily="49" charset="0"/>
              </a:rPr>
              <a:t>x = a;</a:t>
            </a:r>
          </a:p>
          <a:p>
            <a:pPr algn="l">
              <a:buNone/>
              <a:defRPr/>
            </a:pPr>
            <a:r>
              <a:rPr lang="en-US">
                <a:effectLst>
                  <a:outerShdw blurRad="38100" dist="38100" dir="2700000" algn="tl">
                    <a:srgbClr val="C0C0C0"/>
                  </a:outerShdw>
                </a:effectLst>
                <a:latin typeface="Courier New" pitchFamily="49" charset="0"/>
              </a:rPr>
              <a:t>y = x + 1;</a:t>
            </a:r>
          </a:p>
          <a:p>
            <a:pPr algn="l">
              <a:buNone/>
              <a:defRPr/>
            </a:pPr>
            <a:r>
              <a:rPr lang="en-US">
                <a:effectLst>
                  <a:outerShdw blurRad="38100" dist="38100" dir="2700000" algn="tl">
                    <a:srgbClr val="C0C0C0"/>
                  </a:outerShdw>
                </a:effectLst>
                <a:latin typeface="Courier New" pitchFamily="49" charset="0"/>
              </a:rPr>
              <a:t>z = y – 1;</a:t>
            </a:r>
          </a:p>
        </p:txBody>
      </p:sp>
      <p:sp>
        <p:nvSpPr>
          <p:cNvPr id="166917" name="Text Box 5"/>
          <p:cNvSpPr txBox="1">
            <a:spLocks noChangeArrowheads="1"/>
          </p:cNvSpPr>
          <p:nvPr/>
        </p:nvSpPr>
        <p:spPr bwMode="auto">
          <a:xfrm>
            <a:off x="1700411" y="2963863"/>
            <a:ext cx="1239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a:t>Program</a:t>
            </a:r>
          </a:p>
        </p:txBody>
      </p:sp>
      <p:sp>
        <p:nvSpPr>
          <p:cNvPr id="166918" name="Text Box 6"/>
          <p:cNvSpPr txBox="1">
            <a:spLocks noChangeArrowheads="1"/>
          </p:cNvSpPr>
          <p:nvPr/>
        </p:nvSpPr>
        <p:spPr bwMode="auto">
          <a:xfrm>
            <a:off x="5496715" y="2963863"/>
            <a:ext cx="16097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a:t>Constraints</a:t>
            </a:r>
          </a:p>
        </p:txBody>
      </p:sp>
      <p:sp>
        <p:nvSpPr>
          <p:cNvPr id="166919" name="AutoShape 7"/>
          <p:cNvSpPr>
            <a:spLocks noChangeArrowheads="1"/>
          </p:cNvSpPr>
          <p:nvPr/>
        </p:nvSpPr>
        <p:spPr bwMode="auto">
          <a:xfrm>
            <a:off x="5516563" y="3497263"/>
            <a:ext cx="1348127" cy="1052422"/>
          </a:xfrm>
          <a:prstGeom prst="foldedCorner">
            <a:avLst>
              <a:gd name="adj" fmla="val 12500"/>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0488" tIns="44450" rIns="90488" bIns="44450">
            <a:spAutoFit/>
          </a:bodyPr>
          <a:lstStyle/>
          <a:p>
            <a:pPr algn="l">
              <a:buNone/>
              <a:defRPr/>
            </a:pPr>
            <a:r>
              <a:rPr lang="en-US">
                <a:latin typeface="Arial" pitchFamily="34" charset="0"/>
              </a:rPr>
              <a:t>x = a &amp;&amp;</a:t>
            </a:r>
          </a:p>
          <a:p>
            <a:pPr algn="l">
              <a:buNone/>
              <a:defRPr/>
            </a:pPr>
            <a:r>
              <a:rPr lang="en-US">
                <a:latin typeface="Arial" pitchFamily="34" charset="0"/>
              </a:rPr>
              <a:t>y = x + 1 &amp;&amp;</a:t>
            </a:r>
          </a:p>
          <a:p>
            <a:pPr algn="l">
              <a:buNone/>
              <a:defRPr/>
            </a:pPr>
            <a:r>
              <a:rPr lang="en-US">
                <a:latin typeface="Arial" pitchFamily="34" charset="0"/>
              </a:rPr>
              <a:t>z = y – 1 &amp;&amp;</a:t>
            </a:r>
          </a:p>
        </p:txBody>
      </p:sp>
      <p:sp>
        <p:nvSpPr>
          <p:cNvPr id="166923" name="AutoShape 11"/>
          <p:cNvSpPr>
            <a:spLocks noChangeArrowheads="1"/>
          </p:cNvSpPr>
          <p:nvPr/>
        </p:nvSpPr>
        <p:spPr bwMode="auto">
          <a:xfrm>
            <a:off x="3962400" y="4114800"/>
            <a:ext cx="719138" cy="574675"/>
          </a:xfrm>
          <a:prstGeom prst="rightArrow">
            <a:avLst>
              <a:gd name="adj1" fmla="val 50000"/>
              <a:gd name="adj2" fmla="val 31285"/>
            </a:avLst>
          </a:prstGeom>
          <a:gradFill rotWithShape="1">
            <a:gsLst>
              <a:gs pos="0">
                <a:srgbClr val="FFEBFA"/>
              </a:gs>
              <a:gs pos="30000">
                <a:srgbClr val="C4D6EB"/>
              </a:gs>
              <a:gs pos="60001">
                <a:srgbClr val="85C2FF"/>
              </a:gs>
              <a:gs pos="100000">
                <a:srgbClr val="5E9EFF"/>
              </a:gs>
            </a:gsLst>
            <a:lin ang="0" scaled="1"/>
          </a:gradFill>
          <a:ln w="9525" algn="ctr">
            <a:solidFill>
              <a:schemeClr val="tx1"/>
            </a:solidFill>
            <a:miter lim="800000"/>
            <a:headEnd/>
            <a:tailEnd/>
          </a:ln>
          <a:effectLst>
            <a:outerShdw dist="107763" dir="8100000" algn="ctr" rotWithShape="0">
              <a:schemeClr val="bg2">
                <a:alpha val="50000"/>
              </a:schemeClr>
            </a:outerShdw>
          </a:effectLst>
        </p:spPr>
        <p:txBody>
          <a:bodyPr wrap="none" lIns="90488" tIns="44450" rIns="90488" bIns="44450" anchor="ctr"/>
          <a:lstStyle/>
          <a:p>
            <a:pPr>
              <a:buNone/>
              <a:defRPr/>
            </a:pPr>
            <a:endParaRPr lang="en-US">
              <a:latin typeface="Arial" pitchFamily="34" charset="0"/>
            </a:endParaRPr>
          </a:p>
        </p:txBody>
      </p:sp>
    </p:spTree>
    <p:extLst>
      <p:ext uri="{BB962C8B-B14F-4D97-AF65-F5344CB8AC3E}">
        <p14:creationId xmlns:p14="http://schemas.microsoft.com/office/powerpoint/2010/main" val="3966139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69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69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9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6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p:bldP spid="166917" grpId="0"/>
      <p:bldP spid="166918" grpId="0"/>
      <p:bldP spid="166919" grpId="0" animBg="1"/>
      <p:bldP spid="1669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sz="2400" smtClean="0">
                <a:ea typeface="宋体" charset="-122"/>
              </a:rPr>
              <a:t>Transforming Loop-Free Programs Into Equations (2)</a:t>
            </a:r>
          </a:p>
        </p:txBody>
      </p:sp>
      <p:sp>
        <p:nvSpPr>
          <p:cNvPr id="27651" name="Rectangle 3"/>
          <p:cNvSpPr>
            <a:spLocks noGrp="1" noChangeArrowheads="1"/>
          </p:cNvSpPr>
          <p:nvPr>
            <p:ph type="body" idx="1"/>
          </p:nvPr>
        </p:nvSpPr>
        <p:spPr>
          <a:xfrm>
            <a:off x="355600" y="1371600"/>
            <a:ext cx="8001000" cy="838200"/>
          </a:xfrm>
        </p:spPr>
        <p:txBody>
          <a:bodyPr/>
          <a:lstStyle/>
          <a:p>
            <a:pPr marL="0" indent="0" eaLnBrk="1" hangingPunct="1">
              <a:buFontTx/>
              <a:buNone/>
            </a:pPr>
            <a:r>
              <a:rPr lang="en-US" altLang="zh-CN" smtClean="0">
                <a:ea typeface="宋体" charset="-122"/>
              </a:rPr>
              <a:t>When a variable is assigned multiple times, </a:t>
            </a:r>
          </a:p>
          <a:p>
            <a:pPr marL="0" indent="0" eaLnBrk="1" hangingPunct="1">
              <a:buFontTx/>
              <a:buNone/>
            </a:pPr>
            <a:r>
              <a:rPr lang="en-US" altLang="zh-CN" smtClean="0">
                <a:ea typeface="宋体" charset="-122"/>
              </a:rPr>
              <a:t>use a new variable for the RHS of each assignment</a:t>
            </a:r>
          </a:p>
        </p:txBody>
      </p:sp>
      <p:sp>
        <p:nvSpPr>
          <p:cNvPr id="168965" name="Text Box 5"/>
          <p:cNvSpPr txBox="1">
            <a:spLocks noChangeArrowheads="1"/>
          </p:cNvSpPr>
          <p:nvPr/>
        </p:nvSpPr>
        <p:spPr bwMode="auto">
          <a:xfrm>
            <a:off x="1705173" y="2286000"/>
            <a:ext cx="1239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a:t>Program</a:t>
            </a:r>
          </a:p>
        </p:txBody>
      </p:sp>
      <p:grpSp>
        <p:nvGrpSpPr>
          <p:cNvPr id="2" name="Group 8"/>
          <p:cNvGrpSpPr>
            <a:grpSpLocks/>
          </p:cNvGrpSpPr>
          <p:nvPr/>
        </p:nvGrpSpPr>
        <p:grpSpPr bwMode="auto">
          <a:xfrm>
            <a:off x="3581400" y="3124200"/>
            <a:ext cx="719138" cy="574675"/>
            <a:chOff x="2926" y="1677"/>
            <a:chExt cx="453" cy="362"/>
          </a:xfrm>
        </p:grpSpPr>
        <p:sp>
          <p:nvSpPr>
            <p:cNvPr id="27661" name="AutoShape 9"/>
            <p:cNvSpPr>
              <a:spLocks noChangeArrowheads="1"/>
            </p:cNvSpPr>
            <p:nvPr/>
          </p:nvSpPr>
          <p:spPr bwMode="auto">
            <a:xfrm>
              <a:off x="2926" y="1677"/>
              <a:ext cx="453" cy="362"/>
            </a:xfrm>
            <a:prstGeom prst="rightArrow">
              <a:avLst>
                <a:gd name="adj1" fmla="val 50000"/>
                <a:gd name="adj2" fmla="val 31285"/>
              </a:avLst>
            </a:prstGeom>
            <a:gradFill rotWithShape="1">
              <a:gsLst>
                <a:gs pos="0">
                  <a:srgbClr val="FFEBFA"/>
                </a:gs>
                <a:gs pos="30000">
                  <a:srgbClr val="C4D6EB"/>
                </a:gs>
                <a:gs pos="60001">
                  <a:srgbClr val="85C2FF"/>
                </a:gs>
                <a:gs pos="100000">
                  <a:srgbClr val="5E9E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488" tIns="44450" rIns="90488" bIns="44450" anchor="ct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endParaRPr lang="zh-CN" altLang="en-US"/>
            </a:p>
          </p:txBody>
        </p:sp>
        <p:pic>
          <p:nvPicPr>
            <p:cNvPr id="27662" name="Picture 10" descr="txp_fig"/>
            <p:cNvPicPr>
              <a:picLocks noChangeAspect="1" noChangeArrowheads="1"/>
            </p:cNvPicPr>
            <p:nvPr>
              <p:custDataLst>
                <p:tags r:id="rId3"/>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6" y="1797"/>
              <a:ext cx="14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168972" name="Text Box 12"/>
          <p:cNvSpPr txBox="1">
            <a:spLocks noChangeArrowheads="1"/>
          </p:cNvSpPr>
          <p:nvPr/>
        </p:nvSpPr>
        <p:spPr bwMode="auto">
          <a:xfrm>
            <a:off x="4895513" y="2286000"/>
            <a:ext cx="18294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a:t>SSA Program</a:t>
            </a:r>
          </a:p>
        </p:txBody>
      </p:sp>
      <p:grpSp>
        <p:nvGrpSpPr>
          <p:cNvPr id="3" name="Group 18"/>
          <p:cNvGrpSpPr>
            <a:grpSpLocks/>
          </p:cNvGrpSpPr>
          <p:nvPr/>
        </p:nvGrpSpPr>
        <p:grpSpPr bwMode="auto">
          <a:xfrm>
            <a:off x="1447800" y="2743200"/>
            <a:ext cx="1714500" cy="1455738"/>
            <a:chOff x="912" y="2784"/>
            <a:chExt cx="1080" cy="917"/>
          </a:xfrm>
        </p:grpSpPr>
        <p:sp>
          <p:nvSpPr>
            <p:cNvPr id="168976" name="AutoShape 16"/>
            <p:cNvSpPr>
              <a:spLocks noChangeArrowheads="1"/>
            </p:cNvSpPr>
            <p:nvPr/>
          </p:nvSpPr>
          <p:spPr bwMode="auto">
            <a:xfrm>
              <a:off x="912" y="2784"/>
              <a:ext cx="1080" cy="917"/>
            </a:xfrm>
            <a:prstGeom prst="foldedCorner">
              <a:avLst>
                <a:gd name="adj" fmla="val 12500"/>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0488" tIns="44450" rIns="90488" bIns="44450"/>
            <a:lstStyle/>
            <a:p>
              <a:pPr algn="l">
                <a:buNone/>
                <a:defRPr/>
              </a:pPr>
              <a:endParaRPr lang="en-US">
                <a:effectLst>
                  <a:outerShdw blurRad="38100" dist="38100" dir="2700000" algn="tl">
                    <a:srgbClr val="C0C0C0"/>
                  </a:outerShdw>
                </a:effectLst>
                <a:latin typeface="Courier New" pitchFamily="49" charset="0"/>
              </a:endParaRPr>
            </a:p>
          </p:txBody>
        </p:sp>
        <p:pic>
          <p:nvPicPr>
            <p:cNvPr id="27660" name="Picture 13" descr="txp_fig"/>
            <p:cNvPicPr>
              <a:picLocks noChangeAspect="1" noChangeArrowheads="1"/>
            </p:cNvPicPr>
            <p:nvPr>
              <p:custDataLst>
                <p:tags r:id="rId2"/>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8" y="2880"/>
              <a:ext cx="817"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4" name="Group 19"/>
          <p:cNvGrpSpPr>
            <a:grpSpLocks/>
          </p:cNvGrpSpPr>
          <p:nvPr/>
        </p:nvGrpSpPr>
        <p:grpSpPr bwMode="auto">
          <a:xfrm>
            <a:off x="4953000" y="2743200"/>
            <a:ext cx="1714500" cy="1455738"/>
            <a:chOff x="3216" y="2688"/>
            <a:chExt cx="1080" cy="917"/>
          </a:xfrm>
        </p:grpSpPr>
        <p:sp>
          <p:nvSpPr>
            <p:cNvPr id="168977" name="AutoShape 17"/>
            <p:cNvSpPr>
              <a:spLocks noChangeArrowheads="1"/>
            </p:cNvSpPr>
            <p:nvPr/>
          </p:nvSpPr>
          <p:spPr bwMode="auto">
            <a:xfrm>
              <a:off x="3216" y="2688"/>
              <a:ext cx="1080" cy="917"/>
            </a:xfrm>
            <a:prstGeom prst="foldedCorner">
              <a:avLst>
                <a:gd name="adj" fmla="val 12500"/>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0488" tIns="44450" rIns="90488" bIns="44450"/>
            <a:lstStyle/>
            <a:p>
              <a:pPr algn="l">
                <a:buNone/>
                <a:defRPr/>
              </a:pPr>
              <a:endParaRPr lang="en-US">
                <a:effectLst>
                  <a:outerShdw blurRad="38100" dist="38100" dir="2700000" algn="tl">
                    <a:srgbClr val="C0C0C0"/>
                  </a:outerShdw>
                </a:effectLst>
                <a:latin typeface="Courier New" pitchFamily="49" charset="0"/>
              </a:endParaRPr>
            </a:p>
          </p:txBody>
        </p:sp>
        <p:pic>
          <p:nvPicPr>
            <p:cNvPr id="27658" name="Picture 14" descr="txp_fig"/>
            <p:cNvPicPr>
              <a:picLocks noChangeAspect="1" noChangeArrowheads="1"/>
            </p:cNvPicPr>
            <p:nvPr>
              <p:custDataLst>
                <p:tags r:id="rId1"/>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4" y="2784"/>
              <a:ext cx="998"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Tree>
    <p:extLst>
      <p:ext uri="{BB962C8B-B14F-4D97-AF65-F5344CB8AC3E}">
        <p14:creationId xmlns:p14="http://schemas.microsoft.com/office/powerpoint/2010/main" val="1977764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89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p:bldP spid="1689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CN" smtClean="0">
                <a:ea typeface="宋体" charset="-122"/>
              </a:rPr>
              <a:t>What about conditionals?</a:t>
            </a:r>
          </a:p>
        </p:txBody>
      </p:sp>
      <p:sp>
        <p:nvSpPr>
          <p:cNvPr id="28675" name="Text Box 4"/>
          <p:cNvSpPr txBox="1">
            <a:spLocks noChangeArrowheads="1"/>
          </p:cNvSpPr>
          <p:nvPr/>
        </p:nvSpPr>
        <p:spPr bwMode="auto">
          <a:xfrm>
            <a:off x="1705173" y="2237540"/>
            <a:ext cx="1239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a:t>Program</a:t>
            </a:r>
          </a:p>
        </p:txBody>
      </p:sp>
      <p:sp>
        <p:nvSpPr>
          <p:cNvPr id="171016" name="Text Box 8"/>
          <p:cNvSpPr txBox="1">
            <a:spLocks noChangeArrowheads="1"/>
          </p:cNvSpPr>
          <p:nvPr/>
        </p:nvSpPr>
        <p:spPr bwMode="auto">
          <a:xfrm>
            <a:off x="4895513" y="2237540"/>
            <a:ext cx="18294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a:t>SSA Program</a:t>
            </a:r>
          </a:p>
        </p:txBody>
      </p:sp>
      <p:sp>
        <p:nvSpPr>
          <p:cNvPr id="171023" name="AutoShape 15"/>
          <p:cNvSpPr>
            <a:spLocks noChangeArrowheads="1"/>
          </p:cNvSpPr>
          <p:nvPr/>
        </p:nvSpPr>
        <p:spPr bwMode="auto">
          <a:xfrm>
            <a:off x="1676400" y="2923340"/>
            <a:ext cx="1170193" cy="1953612"/>
          </a:xfrm>
          <a:prstGeom prst="foldedCorner">
            <a:avLst>
              <a:gd name="adj" fmla="val 12500"/>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0488" tIns="44450" rIns="90488" bIns="44450">
            <a:spAutoFit/>
          </a:bodyPr>
          <a:lstStyle/>
          <a:p>
            <a:pPr algn="l">
              <a:buNone/>
              <a:defRPr/>
            </a:pPr>
            <a:r>
              <a:rPr lang="en-US">
                <a:effectLst>
                  <a:outerShdw blurRad="38100" dist="38100" dir="2700000" algn="tl">
                    <a:srgbClr val="C0C0C0"/>
                  </a:outerShdw>
                </a:effectLst>
                <a:latin typeface="Courier New" pitchFamily="49" charset="0"/>
              </a:rPr>
              <a:t>if (v)</a:t>
            </a:r>
          </a:p>
          <a:p>
            <a:pPr algn="l">
              <a:buNone/>
              <a:defRPr/>
            </a:pPr>
            <a:r>
              <a:rPr lang="en-US">
                <a:effectLst>
                  <a:outerShdw blurRad="38100" dist="38100" dir="2700000" algn="tl">
                    <a:srgbClr val="C0C0C0"/>
                  </a:outerShdw>
                </a:effectLst>
                <a:latin typeface="Courier New" pitchFamily="49" charset="0"/>
              </a:rPr>
              <a:t>  x = y;</a:t>
            </a:r>
          </a:p>
          <a:p>
            <a:pPr algn="l">
              <a:buNone/>
              <a:defRPr/>
            </a:pPr>
            <a:r>
              <a:rPr lang="en-US">
                <a:effectLst>
                  <a:outerShdw blurRad="38100" dist="38100" dir="2700000" algn="tl">
                    <a:srgbClr val="C0C0C0"/>
                  </a:outerShdw>
                </a:effectLst>
                <a:latin typeface="Courier New" pitchFamily="49" charset="0"/>
              </a:rPr>
              <a:t>else</a:t>
            </a:r>
          </a:p>
          <a:p>
            <a:pPr algn="l">
              <a:buNone/>
              <a:defRPr/>
            </a:pPr>
            <a:r>
              <a:rPr lang="en-US">
                <a:effectLst>
                  <a:outerShdw blurRad="38100" dist="38100" dir="2700000" algn="tl">
                    <a:srgbClr val="C0C0C0"/>
                  </a:outerShdw>
                </a:effectLst>
                <a:latin typeface="Courier New" pitchFamily="49" charset="0"/>
              </a:rPr>
              <a:t>  x = z;</a:t>
            </a:r>
          </a:p>
          <a:p>
            <a:pPr algn="l">
              <a:buNone/>
              <a:defRPr/>
            </a:pPr>
            <a:endParaRPr lang="en-US">
              <a:effectLst>
                <a:outerShdw blurRad="38100" dist="38100" dir="2700000" algn="tl">
                  <a:srgbClr val="C0C0C0"/>
                </a:outerShdw>
              </a:effectLst>
              <a:latin typeface="Courier New" pitchFamily="49" charset="0"/>
            </a:endParaRPr>
          </a:p>
          <a:p>
            <a:pPr algn="l">
              <a:buNone/>
              <a:defRPr/>
            </a:pPr>
            <a:r>
              <a:rPr lang="en-US">
                <a:effectLst>
                  <a:outerShdw blurRad="38100" dist="38100" dir="2700000" algn="tl">
                    <a:srgbClr val="C0C0C0"/>
                  </a:outerShdw>
                </a:effectLst>
                <a:latin typeface="Courier New" pitchFamily="49" charset="0"/>
              </a:rPr>
              <a:t>w = x;</a:t>
            </a:r>
          </a:p>
        </p:txBody>
      </p:sp>
      <p:sp>
        <p:nvSpPr>
          <p:cNvPr id="171024" name="AutoShape 16"/>
          <p:cNvSpPr>
            <a:spLocks noChangeArrowheads="1"/>
          </p:cNvSpPr>
          <p:nvPr/>
        </p:nvSpPr>
        <p:spPr bwMode="auto">
          <a:xfrm>
            <a:off x="5105400" y="2923340"/>
            <a:ext cx="1320875" cy="1971149"/>
          </a:xfrm>
          <a:prstGeom prst="foldedCorner">
            <a:avLst>
              <a:gd name="adj" fmla="val 12500"/>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0488" tIns="44450" rIns="90488" bIns="44450">
            <a:spAutoFit/>
          </a:bodyPr>
          <a:lstStyle/>
          <a:p>
            <a:pPr algn="l">
              <a:buNone/>
              <a:defRPr/>
            </a:pPr>
            <a:r>
              <a:rPr lang="en-US">
                <a:effectLst>
                  <a:outerShdw blurRad="38100" dist="38100" dir="2700000" algn="tl">
                    <a:srgbClr val="C0C0C0"/>
                  </a:outerShdw>
                </a:effectLst>
                <a:latin typeface="Courier New" pitchFamily="49" charset="0"/>
              </a:rPr>
              <a:t>if (v</a:t>
            </a:r>
            <a:r>
              <a:rPr lang="en-US" baseline="-25000">
                <a:effectLst>
                  <a:outerShdw blurRad="38100" dist="38100" dir="2700000" algn="tl">
                    <a:srgbClr val="C0C0C0"/>
                  </a:outerShdw>
                </a:effectLst>
                <a:latin typeface="Courier New" pitchFamily="49" charset="0"/>
              </a:rPr>
              <a:t>0</a:t>
            </a:r>
            <a:r>
              <a:rPr lang="en-US">
                <a:effectLst>
                  <a:outerShdw blurRad="38100" dist="38100" dir="2700000" algn="tl">
                    <a:srgbClr val="C0C0C0"/>
                  </a:outerShdw>
                </a:effectLst>
                <a:latin typeface="Courier New" pitchFamily="49" charset="0"/>
              </a:rPr>
              <a:t>)</a:t>
            </a:r>
          </a:p>
          <a:p>
            <a:pPr algn="l">
              <a:buNone/>
              <a:defRPr/>
            </a:pPr>
            <a:r>
              <a:rPr lang="en-US">
                <a:effectLst>
                  <a:outerShdw blurRad="38100" dist="38100" dir="2700000" algn="tl">
                    <a:srgbClr val="C0C0C0"/>
                  </a:outerShdw>
                </a:effectLst>
                <a:latin typeface="Courier New" pitchFamily="49" charset="0"/>
              </a:rPr>
              <a:t>  x</a:t>
            </a:r>
            <a:r>
              <a:rPr lang="en-US" baseline="-25000">
                <a:effectLst>
                  <a:outerShdw blurRad="38100" dist="38100" dir="2700000" algn="tl">
                    <a:srgbClr val="C0C0C0"/>
                  </a:outerShdw>
                </a:effectLst>
                <a:latin typeface="Courier New" pitchFamily="49" charset="0"/>
              </a:rPr>
              <a:t>0</a:t>
            </a:r>
            <a:r>
              <a:rPr lang="en-US">
                <a:effectLst>
                  <a:outerShdw blurRad="38100" dist="38100" dir="2700000" algn="tl">
                    <a:srgbClr val="C0C0C0"/>
                  </a:outerShdw>
                </a:effectLst>
                <a:latin typeface="Courier New" pitchFamily="49" charset="0"/>
              </a:rPr>
              <a:t> = y</a:t>
            </a:r>
            <a:r>
              <a:rPr lang="en-US" baseline="-25000">
                <a:effectLst>
                  <a:outerShdw blurRad="38100" dist="38100" dir="2700000" algn="tl">
                    <a:srgbClr val="C0C0C0"/>
                  </a:outerShdw>
                </a:effectLst>
                <a:latin typeface="Courier New" pitchFamily="49" charset="0"/>
              </a:rPr>
              <a:t>0</a:t>
            </a:r>
            <a:r>
              <a:rPr lang="en-US">
                <a:effectLst>
                  <a:outerShdw blurRad="38100" dist="38100" dir="2700000" algn="tl">
                    <a:srgbClr val="C0C0C0"/>
                  </a:outerShdw>
                </a:effectLst>
                <a:latin typeface="Arial" pitchFamily="34" charset="0"/>
              </a:rPr>
              <a:t>;</a:t>
            </a:r>
            <a:endParaRPr lang="en-US" baseline="-25000">
              <a:effectLst>
                <a:outerShdw blurRad="38100" dist="38100" dir="2700000" algn="tl">
                  <a:srgbClr val="C0C0C0"/>
                </a:outerShdw>
              </a:effectLst>
              <a:latin typeface="Courier New" pitchFamily="49" charset="0"/>
            </a:endParaRPr>
          </a:p>
          <a:p>
            <a:pPr algn="l">
              <a:buNone/>
              <a:defRPr/>
            </a:pPr>
            <a:r>
              <a:rPr lang="en-US">
                <a:effectLst>
                  <a:outerShdw blurRad="38100" dist="38100" dir="2700000" algn="tl">
                    <a:srgbClr val="C0C0C0"/>
                  </a:outerShdw>
                </a:effectLst>
                <a:latin typeface="Courier New" pitchFamily="49" charset="0"/>
              </a:rPr>
              <a:t>else</a:t>
            </a:r>
          </a:p>
          <a:p>
            <a:pPr algn="l">
              <a:buNone/>
              <a:defRPr/>
            </a:pPr>
            <a:r>
              <a:rPr lang="en-US">
                <a:effectLst>
                  <a:outerShdw blurRad="38100" dist="38100" dir="2700000" algn="tl">
                    <a:srgbClr val="C0C0C0"/>
                  </a:outerShdw>
                </a:effectLst>
                <a:latin typeface="Courier New" pitchFamily="49" charset="0"/>
              </a:rPr>
              <a:t>  x</a:t>
            </a:r>
            <a:r>
              <a:rPr lang="en-US" baseline="-25000">
                <a:effectLst>
                  <a:outerShdw blurRad="38100" dist="38100" dir="2700000" algn="tl">
                    <a:srgbClr val="C0C0C0"/>
                  </a:outerShdw>
                </a:effectLst>
                <a:latin typeface="Courier New" pitchFamily="49" charset="0"/>
              </a:rPr>
              <a:t>1</a:t>
            </a:r>
            <a:r>
              <a:rPr lang="en-US">
                <a:effectLst>
                  <a:outerShdw blurRad="38100" dist="38100" dir="2700000" algn="tl">
                    <a:srgbClr val="C0C0C0"/>
                  </a:outerShdw>
                </a:effectLst>
                <a:latin typeface="Courier New" pitchFamily="49" charset="0"/>
              </a:rPr>
              <a:t> = z</a:t>
            </a:r>
            <a:r>
              <a:rPr lang="en-US" baseline="-25000">
                <a:effectLst>
                  <a:outerShdw blurRad="38100" dist="38100" dir="2700000" algn="tl">
                    <a:srgbClr val="C0C0C0"/>
                  </a:outerShdw>
                </a:effectLst>
                <a:latin typeface="Courier New" pitchFamily="49" charset="0"/>
              </a:rPr>
              <a:t>0</a:t>
            </a:r>
            <a:r>
              <a:rPr lang="en-US">
                <a:effectLst>
                  <a:outerShdw blurRad="38100" dist="38100" dir="2700000" algn="tl">
                    <a:srgbClr val="C0C0C0"/>
                  </a:outerShdw>
                </a:effectLst>
                <a:latin typeface="Arial" pitchFamily="34" charset="0"/>
              </a:rPr>
              <a:t>;</a:t>
            </a:r>
            <a:endParaRPr lang="en-US" baseline="-25000">
              <a:effectLst>
                <a:outerShdw blurRad="38100" dist="38100" dir="2700000" algn="tl">
                  <a:srgbClr val="C0C0C0"/>
                </a:outerShdw>
              </a:effectLst>
              <a:latin typeface="Courier New" pitchFamily="49" charset="0"/>
            </a:endParaRPr>
          </a:p>
          <a:p>
            <a:pPr algn="l">
              <a:buNone/>
              <a:defRPr/>
            </a:pPr>
            <a:endParaRPr lang="en-US">
              <a:effectLst>
                <a:outerShdw blurRad="38100" dist="38100" dir="2700000" algn="tl">
                  <a:srgbClr val="C0C0C0"/>
                </a:outerShdw>
              </a:effectLst>
              <a:latin typeface="Courier New" pitchFamily="49" charset="0"/>
            </a:endParaRPr>
          </a:p>
          <a:p>
            <a:pPr algn="l">
              <a:buNone/>
              <a:defRPr/>
            </a:pPr>
            <a:r>
              <a:rPr lang="en-US">
                <a:effectLst>
                  <a:outerShdw blurRad="38100" dist="38100" dir="2700000" algn="tl">
                    <a:srgbClr val="C0C0C0"/>
                  </a:outerShdw>
                </a:effectLst>
                <a:latin typeface="Courier New" pitchFamily="49" charset="0"/>
              </a:rPr>
              <a:t>w</a:t>
            </a:r>
            <a:r>
              <a:rPr lang="en-US" baseline="-25000">
                <a:effectLst>
                  <a:outerShdw blurRad="38100" dist="38100" dir="2700000" algn="tl">
                    <a:srgbClr val="C0C0C0"/>
                  </a:outerShdw>
                </a:effectLst>
                <a:latin typeface="Courier New" pitchFamily="49" charset="0"/>
              </a:rPr>
              <a:t>1</a:t>
            </a:r>
            <a:r>
              <a:rPr lang="en-US">
                <a:effectLst>
                  <a:outerShdw blurRad="38100" dist="38100" dir="2700000" algn="tl">
                    <a:srgbClr val="C0C0C0"/>
                  </a:outerShdw>
                </a:effectLst>
                <a:latin typeface="Courier New" pitchFamily="49" charset="0"/>
              </a:rPr>
              <a:t> = x??</a:t>
            </a:r>
            <a:r>
              <a:rPr lang="en-US">
                <a:effectLst>
                  <a:outerShdw blurRad="38100" dist="38100" dir="2700000" algn="tl">
                    <a:srgbClr val="C0C0C0"/>
                  </a:outerShdw>
                </a:effectLst>
                <a:latin typeface="Arial" pitchFamily="34" charset="0"/>
              </a:rPr>
              <a:t>;</a:t>
            </a:r>
          </a:p>
        </p:txBody>
      </p:sp>
      <p:sp>
        <p:nvSpPr>
          <p:cNvPr id="171025" name="AutoShape 17"/>
          <p:cNvSpPr>
            <a:spLocks noChangeArrowheads="1"/>
          </p:cNvSpPr>
          <p:nvPr/>
        </p:nvSpPr>
        <p:spPr bwMode="auto">
          <a:xfrm>
            <a:off x="6858000" y="3276600"/>
            <a:ext cx="2057400" cy="762000"/>
          </a:xfrm>
          <a:prstGeom prst="wedgeRectCallout">
            <a:avLst>
              <a:gd name="adj1" fmla="val -72685"/>
              <a:gd name="adj2" fmla="val 120000"/>
            </a:avLst>
          </a:prstGeom>
          <a:solidFill>
            <a:schemeClr val="accent1"/>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a:t>What should ‘x’ be?</a:t>
            </a:r>
          </a:p>
        </p:txBody>
      </p:sp>
      <p:sp>
        <p:nvSpPr>
          <p:cNvPr id="28680" name="Rectangle 18"/>
          <p:cNvSpPr>
            <a:spLocks noGrp="1" noChangeArrowheads="1"/>
          </p:cNvSpPr>
          <p:nvPr>
            <p:ph type="body" idx="1"/>
          </p:nvPr>
        </p:nvSpPr>
        <p:spPr/>
        <p:txBody>
          <a:bodyPr/>
          <a:lstStyle/>
          <a:p>
            <a:pPr marL="0" indent="0" eaLnBrk="1" hangingPunct="1">
              <a:buNone/>
            </a:pPr>
            <a:endParaRPr lang="zh-CN" altLang="en-US" dirty="0" smtClean="0">
              <a:ea typeface="宋体" charset="-122"/>
            </a:endParaRPr>
          </a:p>
        </p:txBody>
      </p:sp>
      <p:grpSp>
        <p:nvGrpSpPr>
          <p:cNvPr id="2" name="Group 19"/>
          <p:cNvGrpSpPr>
            <a:grpSpLocks/>
          </p:cNvGrpSpPr>
          <p:nvPr/>
        </p:nvGrpSpPr>
        <p:grpSpPr bwMode="auto">
          <a:xfrm>
            <a:off x="3581400" y="4066340"/>
            <a:ext cx="719138" cy="574675"/>
            <a:chOff x="2926" y="1677"/>
            <a:chExt cx="453" cy="362"/>
          </a:xfrm>
        </p:grpSpPr>
        <p:sp>
          <p:nvSpPr>
            <p:cNvPr id="28682" name="AutoShape 20"/>
            <p:cNvSpPr>
              <a:spLocks noChangeArrowheads="1"/>
            </p:cNvSpPr>
            <p:nvPr/>
          </p:nvSpPr>
          <p:spPr bwMode="auto">
            <a:xfrm>
              <a:off x="2926" y="1677"/>
              <a:ext cx="453" cy="362"/>
            </a:xfrm>
            <a:prstGeom prst="rightArrow">
              <a:avLst>
                <a:gd name="adj1" fmla="val 50000"/>
                <a:gd name="adj2" fmla="val 31285"/>
              </a:avLst>
            </a:prstGeom>
            <a:gradFill rotWithShape="1">
              <a:gsLst>
                <a:gs pos="0">
                  <a:srgbClr val="FFEBFA"/>
                </a:gs>
                <a:gs pos="30000">
                  <a:srgbClr val="C4D6EB"/>
                </a:gs>
                <a:gs pos="60001">
                  <a:srgbClr val="85C2FF"/>
                </a:gs>
                <a:gs pos="100000">
                  <a:srgbClr val="5E9E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488" tIns="44450" rIns="90488" bIns="44450" anchor="ct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endParaRPr lang="zh-CN" altLang="en-US"/>
            </a:p>
          </p:txBody>
        </p:sp>
        <p:pic>
          <p:nvPicPr>
            <p:cNvPr id="28683" name="Picture 21" descr="txp_fig"/>
            <p:cNvPicPr>
              <a:picLocks noChangeAspect="1" noChangeArrowheads="1"/>
            </p:cNvPicPr>
            <p:nvPr>
              <p:custDataLst>
                <p:tags r:id="rId1"/>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6" y="1797"/>
              <a:ext cx="14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Tree>
    <p:extLst>
      <p:ext uri="{BB962C8B-B14F-4D97-AF65-F5344CB8AC3E}">
        <p14:creationId xmlns:p14="http://schemas.microsoft.com/office/powerpoint/2010/main" val="3240556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0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6" grpId="0"/>
      <p:bldP spid="171024" grpId="0" animBg="1"/>
      <p:bldP spid="1710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CN" smtClean="0">
                <a:ea typeface="宋体" charset="-122"/>
              </a:rPr>
              <a:t>What about conditionals?</a:t>
            </a:r>
          </a:p>
        </p:txBody>
      </p:sp>
      <p:sp>
        <p:nvSpPr>
          <p:cNvPr id="29699" name="Rectangle 3"/>
          <p:cNvSpPr>
            <a:spLocks noGrp="1" noChangeArrowheads="1"/>
          </p:cNvSpPr>
          <p:nvPr>
            <p:ph type="body" idx="1"/>
          </p:nvPr>
        </p:nvSpPr>
        <p:spPr>
          <a:xfrm>
            <a:off x="304800" y="5638800"/>
            <a:ext cx="8001000" cy="381000"/>
          </a:xfrm>
        </p:spPr>
        <p:txBody>
          <a:bodyPr/>
          <a:lstStyle/>
          <a:p>
            <a:pPr marL="0" indent="0" eaLnBrk="1" hangingPunct="1">
              <a:buFontTx/>
              <a:buNone/>
            </a:pPr>
            <a:r>
              <a:rPr lang="en-US" altLang="zh-CN" smtClean="0">
                <a:ea typeface="宋体" charset="-122"/>
              </a:rPr>
              <a:t>For each join point, add new variables with selectors</a:t>
            </a:r>
          </a:p>
        </p:txBody>
      </p:sp>
      <p:sp>
        <p:nvSpPr>
          <p:cNvPr id="29700" name="Text Box 4"/>
          <p:cNvSpPr txBox="1">
            <a:spLocks noChangeArrowheads="1"/>
          </p:cNvSpPr>
          <p:nvPr/>
        </p:nvSpPr>
        <p:spPr bwMode="auto">
          <a:xfrm>
            <a:off x="1705173" y="1295400"/>
            <a:ext cx="1239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a:t>Program</a:t>
            </a:r>
          </a:p>
        </p:txBody>
      </p:sp>
      <p:sp>
        <p:nvSpPr>
          <p:cNvPr id="29701" name="Text Box 5"/>
          <p:cNvSpPr txBox="1">
            <a:spLocks noChangeArrowheads="1"/>
          </p:cNvSpPr>
          <p:nvPr/>
        </p:nvSpPr>
        <p:spPr bwMode="auto">
          <a:xfrm>
            <a:off x="4895513" y="1295400"/>
            <a:ext cx="18294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a:t>SSA Program</a:t>
            </a:r>
          </a:p>
        </p:txBody>
      </p:sp>
      <p:sp>
        <p:nvSpPr>
          <p:cNvPr id="173062" name="AutoShape 6"/>
          <p:cNvSpPr>
            <a:spLocks noChangeArrowheads="1"/>
          </p:cNvSpPr>
          <p:nvPr/>
        </p:nvSpPr>
        <p:spPr bwMode="auto">
          <a:xfrm>
            <a:off x="1676400" y="1981200"/>
            <a:ext cx="1170193" cy="1953612"/>
          </a:xfrm>
          <a:prstGeom prst="foldedCorner">
            <a:avLst>
              <a:gd name="adj" fmla="val 12500"/>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0488" tIns="44450" rIns="90488" bIns="44450">
            <a:spAutoFit/>
          </a:bodyPr>
          <a:lstStyle/>
          <a:p>
            <a:pPr algn="l">
              <a:buNone/>
              <a:defRPr/>
            </a:pPr>
            <a:r>
              <a:rPr lang="en-US">
                <a:effectLst>
                  <a:outerShdw blurRad="38100" dist="38100" dir="2700000" algn="tl">
                    <a:srgbClr val="C0C0C0"/>
                  </a:outerShdw>
                </a:effectLst>
                <a:latin typeface="Courier New" pitchFamily="49" charset="0"/>
              </a:rPr>
              <a:t>if (v)</a:t>
            </a:r>
          </a:p>
          <a:p>
            <a:pPr algn="l">
              <a:buNone/>
              <a:defRPr/>
            </a:pPr>
            <a:r>
              <a:rPr lang="en-US">
                <a:effectLst>
                  <a:outerShdw blurRad="38100" dist="38100" dir="2700000" algn="tl">
                    <a:srgbClr val="C0C0C0"/>
                  </a:outerShdw>
                </a:effectLst>
                <a:latin typeface="Courier New" pitchFamily="49" charset="0"/>
              </a:rPr>
              <a:t>  x = y;</a:t>
            </a:r>
          </a:p>
          <a:p>
            <a:pPr algn="l">
              <a:buNone/>
              <a:defRPr/>
            </a:pPr>
            <a:r>
              <a:rPr lang="en-US">
                <a:effectLst>
                  <a:outerShdw blurRad="38100" dist="38100" dir="2700000" algn="tl">
                    <a:srgbClr val="C0C0C0"/>
                  </a:outerShdw>
                </a:effectLst>
                <a:latin typeface="Courier New" pitchFamily="49" charset="0"/>
              </a:rPr>
              <a:t>else</a:t>
            </a:r>
          </a:p>
          <a:p>
            <a:pPr algn="l">
              <a:buNone/>
              <a:defRPr/>
            </a:pPr>
            <a:r>
              <a:rPr lang="en-US">
                <a:effectLst>
                  <a:outerShdw blurRad="38100" dist="38100" dir="2700000" algn="tl">
                    <a:srgbClr val="C0C0C0"/>
                  </a:outerShdw>
                </a:effectLst>
                <a:latin typeface="Courier New" pitchFamily="49" charset="0"/>
              </a:rPr>
              <a:t>  x = z;</a:t>
            </a:r>
          </a:p>
          <a:p>
            <a:pPr algn="l">
              <a:buNone/>
              <a:defRPr/>
            </a:pPr>
            <a:endParaRPr lang="en-US">
              <a:effectLst>
                <a:outerShdw blurRad="38100" dist="38100" dir="2700000" algn="tl">
                  <a:srgbClr val="C0C0C0"/>
                </a:outerShdw>
              </a:effectLst>
              <a:latin typeface="Courier New" pitchFamily="49" charset="0"/>
            </a:endParaRPr>
          </a:p>
          <a:p>
            <a:pPr algn="l">
              <a:buNone/>
              <a:defRPr/>
            </a:pPr>
            <a:r>
              <a:rPr lang="en-US">
                <a:effectLst>
                  <a:outerShdw blurRad="38100" dist="38100" dir="2700000" algn="tl">
                    <a:srgbClr val="C0C0C0"/>
                  </a:outerShdw>
                </a:effectLst>
                <a:latin typeface="Courier New" pitchFamily="49" charset="0"/>
              </a:rPr>
              <a:t>w = x;</a:t>
            </a:r>
          </a:p>
        </p:txBody>
      </p:sp>
      <p:sp>
        <p:nvSpPr>
          <p:cNvPr id="173063" name="AutoShape 7"/>
          <p:cNvSpPr>
            <a:spLocks noChangeArrowheads="1"/>
          </p:cNvSpPr>
          <p:nvPr/>
        </p:nvSpPr>
        <p:spPr bwMode="auto">
          <a:xfrm>
            <a:off x="5105400" y="1981200"/>
            <a:ext cx="2237793" cy="2058834"/>
          </a:xfrm>
          <a:prstGeom prst="foldedCorner">
            <a:avLst>
              <a:gd name="adj" fmla="val 12500"/>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0488" tIns="44450" rIns="90488" bIns="44450">
            <a:spAutoFit/>
          </a:bodyPr>
          <a:lstStyle/>
          <a:p>
            <a:pPr algn="l">
              <a:buNone/>
              <a:defRPr/>
            </a:pPr>
            <a:r>
              <a:rPr lang="en-US">
                <a:effectLst>
                  <a:outerShdw blurRad="38100" dist="38100" dir="2700000" algn="tl">
                    <a:srgbClr val="C0C0C0"/>
                  </a:outerShdw>
                </a:effectLst>
                <a:latin typeface="Courier New" pitchFamily="49" charset="0"/>
              </a:rPr>
              <a:t>if (v</a:t>
            </a:r>
            <a:r>
              <a:rPr lang="en-US" baseline="-25000">
                <a:effectLst>
                  <a:outerShdw blurRad="38100" dist="38100" dir="2700000" algn="tl">
                    <a:srgbClr val="C0C0C0"/>
                  </a:outerShdw>
                </a:effectLst>
                <a:latin typeface="Courier New" pitchFamily="49" charset="0"/>
              </a:rPr>
              <a:t>0</a:t>
            </a:r>
            <a:r>
              <a:rPr lang="en-US">
                <a:effectLst>
                  <a:outerShdw blurRad="38100" dist="38100" dir="2700000" algn="tl">
                    <a:srgbClr val="C0C0C0"/>
                  </a:outerShdw>
                </a:effectLst>
                <a:latin typeface="Courier New" pitchFamily="49" charset="0"/>
              </a:rPr>
              <a:t>)</a:t>
            </a:r>
          </a:p>
          <a:p>
            <a:pPr algn="l">
              <a:buNone/>
              <a:defRPr/>
            </a:pPr>
            <a:r>
              <a:rPr lang="en-US">
                <a:effectLst>
                  <a:outerShdw blurRad="38100" dist="38100" dir="2700000" algn="tl">
                    <a:srgbClr val="C0C0C0"/>
                  </a:outerShdw>
                </a:effectLst>
                <a:latin typeface="Courier New" pitchFamily="49" charset="0"/>
              </a:rPr>
              <a:t>  x</a:t>
            </a:r>
            <a:r>
              <a:rPr lang="en-US" baseline="-25000">
                <a:effectLst>
                  <a:outerShdw blurRad="38100" dist="38100" dir="2700000" algn="tl">
                    <a:srgbClr val="C0C0C0"/>
                  </a:outerShdw>
                </a:effectLst>
                <a:latin typeface="Courier New" pitchFamily="49" charset="0"/>
              </a:rPr>
              <a:t>0</a:t>
            </a:r>
            <a:r>
              <a:rPr lang="en-US">
                <a:effectLst>
                  <a:outerShdw blurRad="38100" dist="38100" dir="2700000" algn="tl">
                    <a:srgbClr val="C0C0C0"/>
                  </a:outerShdw>
                </a:effectLst>
                <a:latin typeface="Courier New" pitchFamily="49" charset="0"/>
              </a:rPr>
              <a:t> = y</a:t>
            </a:r>
            <a:r>
              <a:rPr lang="en-US" baseline="-25000">
                <a:effectLst>
                  <a:outerShdw blurRad="38100" dist="38100" dir="2700000" algn="tl">
                    <a:srgbClr val="C0C0C0"/>
                  </a:outerShdw>
                </a:effectLst>
                <a:latin typeface="Courier New" pitchFamily="49" charset="0"/>
              </a:rPr>
              <a:t>0;</a:t>
            </a:r>
          </a:p>
          <a:p>
            <a:pPr algn="l">
              <a:buNone/>
              <a:defRPr/>
            </a:pPr>
            <a:r>
              <a:rPr lang="en-US">
                <a:effectLst>
                  <a:outerShdw blurRad="38100" dist="38100" dir="2700000" algn="tl">
                    <a:srgbClr val="C0C0C0"/>
                  </a:outerShdw>
                </a:effectLst>
                <a:latin typeface="Courier New" pitchFamily="49" charset="0"/>
              </a:rPr>
              <a:t>else</a:t>
            </a:r>
          </a:p>
          <a:p>
            <a:pPr algn="l">
              <a:buNone/>
              <a:defRPr/>
            </a:pPr>
            <a:r>
              <a:rPr lang="en-US">
                <a:effectLst>
                  <a:outerShdw blurRad="38100" dist="38100" dir="2700000" algn="tl">
                    <a:srgbClr val="C0C0C0"/>
                  </a:outerShdw>
                </a:effectLst>
                <a:latin typeface="Courier New" pitchFamily="49" charset="0"/>
              </a:rPr>
              <a:t>  x</a:t>
            </a:r>
            <a:r>
              <a:rPr lang="en-US" baseline="-25000">
                <a:effectLst>
                  <a:outerShdw blurRad="38100" dist="38100" dir="2700000" algn="tl">
                    <a:srgbClr val="C0C0C0"/>
                  </a:outerShdw>
                </a:effectLst>
                <a:latin typeface="Courier New" pitchFamily="49" charset="0"/>
              </a:rPr>
              <a:t>1</a:t>
            </a:r>
            <a:r>
              <a:rPr lang="en-US">
                <a:effectLst>
                  <a:outerShdw blurRad="38100" dist="38100" dir="2700000" algn="tl">
                    <a:srgbClr val="C0C0C0"/>
                  </a:outerShdw>
                </a:effectLst>
                <a:latin typeface="Courier New" pitchFamily="49" charset="0"/>
              </a:rPr>
              <a:t> = z</a:t>
            </a:r>
            <a:r>
              <a:rPr lang="en-US" baseline="-25000">
                <a:effectLst>
                  <a:outerShdw blurRad="38100" dist="38100" dir="2700000" algn="tl">
                    <a:srgbClr val="C0C0C0"/>
                  </a:outerShdw>
                </a:effectLst>
                <a:latin typeface="Courier New" pitchFamily="49" charset="0"/>
              </a:rPr>
              <a:t>0;</a:t>
            </a:r>
            <a:endParaRPr lang="en-US">
              <a:effectLst>
                <a:outerShdw blurRad="38100" dist="38100" dir="2700000" algn="tl">
                  <a:srgbClr val="C0C0C0"/>
                </a:outerShdw>
              </a:effectLst>
              <a:latin typeface="Courier New" pitchFamily="49" charset="0"/>
            </a:endParaRPr>
          </a:p>
          <a:p>
            <a:pPr algn="l">
              <a:buNone/>
              <a:defRPr/>
            </a:pPr>
            <a:r>
              <a:rPr lang="en-US">
                <a:effectLst>
                  <a:outerShdw blurRad="38100" dist="38100" dir="2700000" algn="tl">
                    <a:srgbClr val="C0C0C0"/>
                  </a:outerShdw>
                </a:effectLst>
                <a:latin typeface="Courier New" pitchFamily="49" charset="0"/>
              </a:rPr>
              <a:t>x</a:t>
            </a:r>
            <a:r>
              <a:rPr lang="en-US" baseline="-25000">
                <a:effectLst>
                  <a:outerShdw blurRad="38100" dist="38100" dir="2700000" algn="tl">
                    <a:srgbClr val="C0C0C0"/>
                  </a:outerShdw>
                </a:effectLst>
                <a:latin typeface="Courier New" pitchFamily="49" charset="0"/>
              </a:rPr>
              <a:t>2</a:t>
            </a:r>
            <a:r>
              <a:rPr lang="en-US">
                <a:effectLst>
                  <a:outerShdw blurRad="38100" dist="38100" dir="2700000" algn="tl">
                    <a:srgbClr val="C0C0C0"/>
                  </a:outerShdw>
                </a:effectLst>
                <a:latin typeface="Courier New" pitchFamily="49" charset="0"/>
              </a:rPr>
              <a:t> = v</a:t>
            </a:r>
            <a:r>
              <a:rPr lang="en-US" baseline="-25000">
                <a:effectLst>
                  <a:outerShdw blurRad="38100" dist="38100" dir="2700000" algn="tl">
                    <a:srgbClr val="C0C0C0"/>
                  </a:outerShdw>
                </a:effectLst>
                <a:latin typeface="Courier New" pitchFamily="49" charset="0"/>
              </a:rPr>
              <a:t>0</a:t>
            </a:r>
            <a:r>
              <a:rPr lang="en-US">
                <a:effectLst>
                  <a:outerShdw blurRad="38100" dist="38100" dir="2700000" algn="tl">
                    <a:srgbClr val="C0C0C0"/>
                  </a:outerShdw>
                </a:effectLst>
                <a:latin typeface="Courier New" pitchFamily="49" charset="0"/>
              </a:rPr>
              <a:t> ? x</a:t>
            </a:r>
            <a:r>
              <a:rPr lang="en-US" baseline="-25000">
                <a:effectLst>
                  <a:outerShdw blurRad="38100" dist="38100" dir="2700000" algn="tl">
                    <a:srgbClr val="C0C0C0"/>
                  </a:outerShdw>
                </a:effectLst>
                <a:latin typeface="Courier New" pitchFamily="49" charset="0"/>
              </a:rPr>
              <a:t>0</a:t>
            </a:r>
            <a:r>
              <a:rPr lang="en-US">
                <a:effectLst>
                  <a:outerShdw blurRad="38100" dist="38100" dir="2700000" algn="tl">
                    <a:srgbClr val="C0C0C0"/>
                  </a:outerShdw>
                </a:effectLst>
                <a:latin typeface="Courier New" pitchFamily="49" charset="0"/>
              </a:rPr>
              <a:t> : x</a:t>
            </a:r>
            <a:r>
              <a:rPr lang="en-US" baseline="-25000">
                <a:effectLst>
                  <a:outerShdw blurRad="38100" dist="38100" dir="2700000" algn="tl">
                    <a:srgbClr val="C0C0C0"/>
                  </a:outerShdw>
                </a:effectLst>
                <a:latin typeface="Courier New" pitchFamily="49" charset="0"/>
              </a:rPr>
              <a:t>1</a:t>
            </a:r>
            <a:r>
              <a:rPr lang="en-US">
                <a:effectLst>
                  <a:outerShdw blurRad="38100" dist="38100" dir="2700000" algn="tl">
                    <a:srgbClr val="C0C0C0"/>
                  </a:outerShdw>
                </a:effectLst>
                <a:latin typeface="Courier New" pitchFamily="49" charset="0"/>
              </a:rPr>
              <a:t>;</a:t>
            </a:r>
          </a:p>
          <a:p>
            <a:pPr algn="l">
              <a:buNone/>
              <a:defRPr/>
            </a:pPr>
            <a:r>
              <a:rPr lang="en-US">
                <a:effectLst>
                  <a:outerShdw blurRad="38100" dist="38100" dir="2700000" algn="tl">
                    <a:srgbClr val="C0C0C0"/>
                  </a:outerShdw>
                </a:effectLst>
                <a:latin typeface="Courier New" pitchFamily="49" charset="0"/>
              </a:rPr>
              <a:t>w</a:t>
            </a:r>
            <a:r>
              <a:rPr lang="en-US" baseline="-25000">
                <a:effectLst>
                  <a:outerShdw blurRad="38100" dist="38100" dir="2700000" algn="tl">
                    <a:srgbClr val="C0C0C0"/>
                  </a:outerShdw>
                </a:effectLst>
                <a:latin typeface="Courier New" pitchFamily="49" charset="0"/>
              </a:rPr>
              <a:t>1</a:t>
            </a:r>
            <a:r>
              <a:rPr lang="en-US">
                <a:effectLst>
                  <a:outerShdw blurRad="38100" dist="38100" dir="2700000" algn="tl">
                    <a:srgbClr val="C0C0C0"/>
                  </a:outerShdw>
                </a:effectLst>
                <a:latin typeface="Courier New" pitchFamily="49" charset="0"/>
              </a:rPr>
              <a:t> = x</a:t>
            </a:r>
            <a:r>
              <a:rPr lang="en-US" baseline="-25000">
                <a:effectLst>
                  <a:outerShdw blurRad="38100" dist="38100" dir="2700000" algn="tl">
                    <a:srgbClr val="C0C0C0"/>
                  </a:outerShdw>
                </a:effectLst>
                <a:latin typeface="Courier New" pitchFamily="49" charset="0"/>
              </a:rPr>
              <a:t>2</a:t>
            </a:r>
          </a:p>
        </p:txBody>
      </p:sp>
      <p:grpSp>
        <p:nvGrpSpPr>
          <p:cNvPr id="2" name="Group 9"/>
          <p:cNvGrpSpPr>
            <a:grpSpLocks/>
          </p:cNvGrpSpPr>
          <p:nvPr/>
        </p:nvGrpSpPr>
        <p:grpSpPr bwMode="auto">
          <a:xfrm>
            <a:off x="3581400" y="3124200"/>
            <a:ext cx="719138" cy="574675"/>
            <a:chOff x="2926" y="1677"/>
            <a:chExt cx="453" cy="362"/>
          </a:xfrm>
        </p:grpSpPr>
        <p:sp>
          <p:nvSpPr>
            <p:cNvPr id="29705" name="AutoShape 10"/>
            <p:cNvSpPr>
              <a:spLocks noChangeArrowheads="1"/>
            </p:cNvSpPr>
            <p:nvPr/>
          </p:nvSpPr>
          <p:spPr bwMode="auto">
            <a:xfrm>
              <a:off x="2926" y="1677"/>
              <a:ext cx="453" cy="362"/>
            </a:xfrm>
            <a:prstGeom prst="rightArrow">
              <a:avLst>
                <a:gd name="adj1" fmla="val 50000"/>
                <a:gd name="adj2" fmla="val 31285"/>
              </a:avLst>
            </a:prstGeom>
            <a:gradFill rotWithShape="1">
              <a:gsLst>
                <a:gs pos="0">
                  <a:srgbClr val="FFEBFA"/>
                </a:gs>
                <a:gs pos="30000">
                  <a:srgbClr val="C4D6EB"/>
                </a:gs>
                <a:gs pos="60001">
                  <a:srgbClr val="85C2FF"/>
                </a:gs>
                <a:gs pos="100000">
                  <a:srgbClr val="5E9E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488" tIns="44450" rIns="90488" bIns="44450" anchor="ct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endParaRPr lang="zh-CN" altLang="en-US"/>
            </a:p>
          </p:txBody>
        </p:sp>
        <p:pic>
          <p:nvPicPr>
            <p:cNvPr id="29706" name="Picture 11" descr="txp_fig"/>
            <p:cNvPicPr>
              <a:picLocks noChangeAspect="1" noChangeArrowheads="1"/>
            </p:cNvPicPr>
            <p:nvPr>
              <p:custDataLst>
                <p:tags r:id="rId1"/>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6" y="1797"/>
              <a:ext cx="14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Tree>
    <p:extLst>
      <p:ext uri="{BB962C8B-B14F-4D97-AF65-F5344CB8AC3E}">
        <p14:creationId xmlns:p14="http://schemas.microsoft.com/office/powerpoint/2010/main" val="154630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a:t>
            </a:r>
            <a:endParaRPr lang="en-US" dirty="0"/>
          </a:p>
        </p:txBody>
      </p:sp>
      <p:sp>
        <p:nvSpPr>
          <p:cNvPr id="3" name="Content Placeholder 2"/>
          <p:cNvSpPr>
            <a:spLocks noGrp="1"/>
          </p:cNvSpPr>
          <p:nvPr>
            <p:ph idx="1"/>
          </p:nvPr>
        </p:nvSpPr>
        <p:spPr/>
        <p:txBody>
          <a:bodyPr/>
          <a:lstStyle/>
          <a:p>
            <a:r>
              <a:rPr lang="en-US" dirty="0" smtClean="0"/>
              <a:t>Declare symbolic variables for each (SSA) scalar variables</a:t>
            </a:r>
          </a:p>
          <a:p>
            <a:r>
              <a:rPr lang="en-US" dirty="0" smtClean="0"/>
              <a:t>Assignments to equivalence</a:t>
            </a:r>
          </a:p>
          <a:p>
            <a:r>
              <a:rPr lang="en-US" dirty="0" smtClean="0"/>
              <a:t>Phi functions to ITE expressions</a:t>
            </a:r>
          </a:p>
          <a:p>
            <a:r>
              <a:rPr lang="en-US" dirty="0" smtClean="0"/>
              <a:t>Array accesses to select/store operations</a:t>
            </a:r>
          </a:p>
          <a:p>
            <a:r>
              <a:rPr lang="en-US" dirty="0" smtClean="0"/>
              <a:t>Scalar pointer dereferences to identify operations</a:t>
            </a:r>
          </a:p>
          <a:p>
            <a:r>
              <a:rPr lang="en-US" dirty="0" smtClean="0"/>
              <a:t>Heap dereferences to select/store operations </a:t>
            </a:r>
            <a:endParaRPr lang="en-US" dirty="0"/>
          </a:p>
        </p:txBody>
      </p:sp>
      <p:sp>
        <p:nvSpPr>
          <p:cNvPr id="5" name="AutoShape 6"/>
          <p:cNvSpPr>
            <a:spLocks noChangeArrowheads="1"/>
          </p:cNvSpPr>
          <p:nvPr/>
        </p:nvSpPr>
        <p:spPr bwMode="auto">
          <a:xfrm>
            <a:off x="2025968" y="4314241"/>
            <a:ext cx="1293625" cy="2543759"/>
          </a:xfrm>
          <a:prstGeom prst="foldedCorner">
            <a:avLst>
              <a:gd name="adj" fmla="val 12500"/>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0488" tIns="44450" rIns="90488" bIns="44450">
            <a:spAutoFit/>
          </a:bodyPr>
          <a:lstStyle/>
          <a:p>
            <a:pPr algn="l">
              <a:buNone/>
              <a:defRPr/>
            </a:pPr>
            <a:r>
              <a:rPr lang="en-US" dirty="0">
                <a:effectLst>
                  <a:outerShdw blurRad="38100" dist="38100" dir="2700000" algn="tl">
                    <a:srgbClr val="C0C0C0"/>
                  </a:outerShdw>
                </a:effectLst>
                <a:latin typeface="Courier New" pitchFamily="49" charset="0"/>
              </a:rPr>
              <a:t>if (v)</a:t>
            </a:r>
          </a:p>
          <a:p>
            <a:pPr algn="l">
              <a:buNone/>
              <a:defRPr/>
            </a:pPr>
            <a:r>
              <a:rPr lang="en-US" dirty="0">
                <a:effectLst>
                  <a:outerShdw blurRad="38100" dist="38100" dir="2700000" algn="tl">
                    <a:srgbClr val="C0C0C0"/>
                  </a:outerShdw>
                </a:effectLst>
                <a:latin typeface="Courier New" pitchFamily="49" charset="0"/>
              </a:rPr>
              <a:t>  p</a:t>
            </a:r>
            <a:r>
              <a:rPr lang="en-US" dirty="0" smtClean="0">
                <a:effectLst>
                  <a:outerShdw blurRad="38100" dist="38100" dir="2700000" algn="tl">
                    <a:srgbClr val="C0C0C0"/>
                  </a:outerShdw>
                </a:effectLst>
                <a:latin typeface="Courier New" pitchFamily="49" charset="0"/>
              </a:rPr>
              <a:t> </a:t>
            </a:r>
            <a:r>
              <a:rPr lang="en-US" dirty="0">
                <a:effectLst>
                  <a:outerShdw blurRad="38100" dist="38100" dir="2700000" algn="tl">
                    <a:srgbClr val="C0C0C0"/>
                  </a:outerShdw>
                </a:effectLst>
                <a:latin typeface="Courier New" pitchFamily="49" charset="0"/>
              </a:rPr>
              <a:t>= </a:t>
            </a:r>
            <a:r>
              <a:rPr lang="en-US" dirty="0" smtClean="0">
                <a:effectLst>
                  <a:outerShdw blurRad="38100" dist="38100" dir="2700000" algn="tl">
                    <a:srgbClr val="C0C0C0"/>
                  </a:outerShdw>
                </a:effectLst>
                <a:latin typeface="Courier New" pitchFamily="49" charset="0"/>
              </a:rPr>
              <a:t>&amp;x;</a:t>
            </a:r>
            <a:endParaRPr lang="en-US" dirty="0">
              <a:effectLst>
                <a:outerShdw blurRad="38100" dist="38100" dir="2700000" algn="tl">
                  <a:srgbClr val="C0C0C0"/>
                </a:outerShdw>
              </a:effectLst>
              <a:latin typeface="Courier New" pitchFamily="49" charset="0"/>
            </a:endParaRPr>
          </a:p>
          <a:p>
            <a:pPr algn="l">
              <a:buNone/>
              <a:defRPr/>
            </a:pPr>
            <a:r>
              <a:rPr lang="en-US" dirty="0">
                <a:effectLst>
                  <a:outerShdw blurRad="38100" dist="38100" dir="2700000" algn="tl">
                    <a:srgbClr val="C0C0C0"/>
                  </a:outerShdw>
                </a:effectLst>
                <a:latin typeface="Courier New" pitchFamily="49" charset="0"/>
              </a:rPr>
              <a:t>else</a:t>
            </a:r>
          </a:p>
          <a:p>
            <a:pPr algn="l">
              <a:buNone/>
              <a:defRPr/>
            </a:pPr>
            <a:r>
              <a:rPr lang="en-US" dirty="0">
                <a:effectLst>
                  <a:outerShdw blurRad="38100" dist="38100" dir="2700000" algn="tl">
                    <a:srgbClr val="C0C0C0"/>
                  </a:outerShdw>
                </a:effectLst>
                <a:latin typeface="Courier New" pitchFamily="49" charset="0"/>
              </a:rPr>
              <a:t>  </a:t>
            </a:r>
            <a:r>
              <a:rPr lang="en-US" dirty="0" smtClean="0">
                <a:effectLst>
                  <a:outerShdw blurRad="38100" dist="38100" dir="2700000" algn="tl">
                    <a:srgbClr val="C0C0C0"/>
                  </a:outerShdw>
                </a:effectLst>
                <a:latin typeface="Courier New" pitchFamily="49" charset="0"/>
              </a:rPr>
              <a:t>p </a:t>
            </a:r>
            <a:r>
              <a:rPr lang="en-US" dirty="0">
                <a:effectLst>
                  <a:outerShdw blurRad="38100" dist="38100" dir="2700000" algn="tl">
                    <a:srgbClr val="C0C0C0"/>
                  </a:outerShdw>
                </a:effectLst>
                <a:latin typeface="Courier New" pitchFamily="49" charset="0"/>
              </a:rPr>
              <a:t>= </a:t>
            </a:r>
            <a:r>
              <a:rPr lang="en-US" dirty="0" smtClean="0">
                <a:effectLst>
                  <a:outerShdw blurRad="38100" dist="38100" dir="2700000" algn="tl">
                    <a:srgbClr val="C0C0C0"/>
                  </a:outerShdw>
                </a:effectLst>
                <a:latin typeface="Courier New" pitchFamily="49" charset="0"/>
              </a:rPr>
              <a:t>&amp;y;</a:t>
            </a:r>
            <a:endParaRPr lang="en-US" dirty="0">
              <a:effectLst>
                <a:outerShdw blurRad="38100" dist="38100" dir="2700000" algn="tl">
                  <a:srgbClr val="C0C0C0"/>
                </a:outerShdw>
              </a:effectLst>
              <a:latin typeface="Courier New" pitchFamily="49" charset="0"/>
            </a:endParaRPr>
          </a:p>
          <a:p>
            <a:pPr algn="l">
              <a:buNone/>
              <a:defRPr/>
            </a:pPr>
            <a:endParaRPr lang="en-US" dirty="0">
              <a:effectLst>
                <a:outerShdw blurRad="38100" dist="38100" dir="2700000" algn="tl">
                  <a:srgbClr val="C0C0C0"/>
                </a:outerShdw>
              </a:effectLst>
              <a:latin typeface="Courier New" pitchFamily="49" charset="0"/>
            </a:endParaRPr>
          </a:p>
          <a:p>
            <a:pPr algn="l">
              <a:buNone/>
              <a:defRPr/>
            </a:pPr>
            <a:r>
              <a:rPr lang="en-US" dirty="0" smtClean="0">
                <a:effectLst>
                  <a:outerShdw blurRad="38100" dist="38100" dir="2700000" algn="tl">
                    <a:srgbClr val="C0C0C0"/>
                  </a:outerShdw>
                </a:effectLst>
                <a:latin typeface="Courier New" pitchFamily="49" charset="0"/>
              </a:rPr>
              <a:t>*p </a:t>
            </a:r>
            <a:r>
              <a:rPr lang="en-US" dirty="0">
                <a:effectLst>
                  <a:outerShdw blurRad="38100" dist="38100" dir="2700000" algn="tl">
                    <a:srgbClr val="C0C0C0"/>
                  </a:outerShdw>
                </a:effectLst>
                <a:latin typeface="Courier New" pitchFamily="49" charset="0"/>
              </a:rPr>
              <a:t>= </a:t>
            </a:r>
            <a:r>
              <a:rPr lang="en-US" dirty="0" smtClean="0">
                <a:effectLst>
                  <a:outerShdw blurRad="38100" dist="38100" dir="2700000" algn="tl">
                    <a:srgbClr val="C0C0C0"/>
                  </a:outerShdw>
                </a:effectLst>
                <a:latin typeface="Courier New" pitchFamily="49" charset="0"/>
              </a:rPr>
              <a:t>10;</a:t>
            </a:r>
          </a:p>
          <a:p>
            <a:pPr algn="l">
              <a:buNone/>
              <a:defRPr/>
            </a:pPr>
            <a:r>
              <a:rPr lang="en-US" dirty="0" smtClean="0">
                <a:effectLst>
                  <a:outerShdw blurRad="38100" dist="38100" dir="2700000" algn="tl">
                    <a:srgbClr val="C0C0C0"/>
                  </a:outerShdw>
                </a:effectLst>
                <a:latin typeface="Courier New" pitchFamily="49" charset="0"/>
              </a:rPr>
              <a:t>q=p;</a:t>
            </a:r>
          </a:p>
          <a:p>
            <a:pPr algn="l">
              <a:buNone/>
              <a:defRPr/>
            </a:pPr>
            <a:r>
              <a:rPr lang="en-US" dirty="0">
                <a:effectLst>
                  <a:outerShdw blurRad="38100" dist="38100" dir="2700000" algn="tl">
                    <a:srgbClr val="C0C0C0"/>
                  </a:outerShdw>
                </a:effectLst>
                <a:latin typeface="Courier New" pitchFamily="49" charset="0"/>
              </a:rPr>
              <a:t>z</a:t>
            </a:r>
            <a:r>
              <a:rPr lang="en-US" dirty="0" smtClean="0">
                <a:effectLst>
                  <a:outerShdw blurRad="38100" dist="38100" dir="2700000" algn="tl">
                    <a:srgbClr val="C0C0C0"/>
                  </a:outerShdw>
                </a:effectLst>
                <a:latin typeface="Courier New" pitchFamily="49" charset="0"/>
              </a:rPr>
              <a:t>=*q</a:t>
            </a:r>
            <a:endParaRPr lang="en-US" dirty="0">
              <a:effectLst>
                <a:outerShdw blurRad="38100" dist="38100" dir="2700000" algn="tl">
                  <a:srgbClr val="C0C0C0"/>
                </a:outerShdw>
              </a:effectLst>
              <a:latin typeface="Courier New" pitchFamily="49" charset="0"/>
            </a:endParaRPr>
          </a:p>
        </p:txBody>
      </p:sp>
      <p:sp>
        <p:nvSpPr>
          <p:cNvPr id="6" name="AutoShape 6"/>
          <p:cNvSpPr>
            <a:spLocks noChangeArrowheads="1"/>
          </p:cNvSpPr>
          <p:nvPr/>
        </p:nvSpPr>
        <p:spPr bwMode="auto">
          <a:xfrm>
            <a:off x="4602914" y="4305864"/>
            <a:ext cx="2898230" cy="1387893"/>
          </a:xfrm>
          <a:prstGeom prst="foldedCorner">
            <a:avLst>
              <a:gd name="adj" fmla="val 12500"/>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0488" tIns="44450" rIns="90488" bIns="44450">
            <a:spAutoFit/>
          </a:bodyPr>
          <a:lstStyle/>
          <a:p>
            <a:pPr algn="l">
              <a:buNone/>
              <a:defRPr/>
            </a:pPr>
            <a:r>
              <a:rPr lang="en-US" dirty="0" smtClean="0">
                <a:effectLst>
                  <a:outerShdw blurRad="38100" dist="38100" dir="2700000" algn="tl">
                    <a:srgbClr val="C0C0C0"/>
                  </a:outerShdw>
                </a:effectLst>
                <a:latin typeface="Courier New" pitchFamily="49" charset="0"/>
              </a:rPr>
              <a:t>p =(</a:t>
            </a:r>
            <a:r>
              <a:rPr lang="en-US" dirty="0" err="1" smtClean="0">
                <a:effectLst>
                  <a:outerShdw blurRad="38100" dist="38100" dir="2700000" algn="tl">
                    <a:srgbClr val="C0C0C0"/>
                  </a:outerShdw>
                </a:effectLst>
                <a:latin typeface="Courier New" pitchFamily="49" charset="0"/>
              </a:rPr>
              <a:t>int</a:t>
            </a:r>
            <a:r>
              <a:rPr lang="en-US" dirty="0" smtClean="0">
                <a:effectLst>
                  <a:outerShdw blurRad="38100" dist="38100" dir="2700000" algn="tl">
                    <a:srgbClr val="C0C0C0"/>
                  </a:outerShdw>
                </a:effectLst>
                <a:latin typeface="Courier New" pitchFamily="49" charset="0"/>
              </a:rPr>
              <a:t>*) </a:t>
            </a:r>
            <a:r>
              <a:rPr lang="en-US" dirty="0" err="1" smtClean="0">
                <a:effectLst>
                  <a:outerShdw blurRad="38100" dist="38100" dir="2700000" algn="tl">
                    <a:srgbClr val="C0C0C0"/>
                  </a:outerShdw>
                </a:effectLst>
                <a:latin typeface="Courier New" pitchFamily="49" charset="0"/>
              </a:rPr>
              <a:t>malloc</a:t>
            </a:r>
            <a:r>
              <a:rPr lang="en-US" dirty="0" smtClean="0">
                <a:effectLst>
                  <a:outerShdw blurRad="38100" dist="38100" dir="2700000" algn="tl">
                    <a:srgbClr val="C0C0C0"/>
                  </a:outerShdw>
                </a:effectLst>
                <a:latin typeface="Courier New" pitchFamily="49" charset="0"/>
              </a:rPr>
              <a:t>(100);</a:t>
            </a:r>
          </a:p>
          <a:p>
            <a:pPr algn="l">
              <a:buNone/>
              <a:defRPr/>
            </a:pPr>
            <a:r>
              <a:rPr lang="en-US" dirty="0" smtClean="0">
                <a:effectLst>
                  <a:outerShdw blurRad="38100" dist="38100" dir="2700000" algn="tl">
                    <a:srgbClr val="C0C0C0"/>
                  </a:outerShdw>
                </a:effectLst>
                <a:latin typeface="Courier New" pitchFamily="49" charset="0"/>
              </a:rPr>
              <a:t>i = 10;</a:t>
            </a:r>
          </a:p>
          <a:p>
            <a:pPr algn="l">
              <a:buNone/>
              <a:defRPr/>
            </a:pPr>
            <a:r>
              <a:rPr lang="en-US" dirty="0" smtClean="0">
                <a:effectLst>
                  <a:outerShdw blurRad="38100" dist="38100" dir="2700000" algn="tl">
                    <a:srgbClr val="C0C0C0"/>
                  </a:outerShdw>
                </a:effectLst>
                <a:latin typeface="Courier New" pitchFamily="49" charset="0"/>
              </a:rPr>
              <a:t>q = </a:t>
            </a:r>
            <a:r>
              <a:rPr lang="en-US" dirty="0" err="1" smtClean="0">
                <a:effectLst>
                  <a:outerShdw blurRad="38100" dist="38100" dir="2700000" algn="tl">
                    <a:srgbClr val="C0C0C0"/>
                  </a:outerShdw>
                </a:effectLst>
                <a:latin typeface="Courier New" pitchFamily="49" charset="0"/>
              </a:rPr>
              <a:t>p+i</a:t>
            </a:r>
            <a:endParaRPr lang="en-US" dirty="0" smtClean="0">
              <a:effectLst>
                <a:outerShdw blurRad="38100" dist="38100" dir="2700000" algn="tl">
                  <a:srgbClr val="C0C0C0"/>
                </a:outerShdw>
              </a:effectLst>
              <a:latin typeface="Courier New" pitchFamily="49" charset="0"/>
            </a:endParaRPr>
          </a:p>
          <a:p>
            <a:pPr algn="l">
              <a:buNone/>
              <a:defRPr/>
            </a:pPr>
            <a:r>
              <a:rPr lang="en-US" dirty="0" smtClean="0">
                <a:effectLst>
                  <a:outerShdw blurRad="38100" dist="38100" dir="2700000" algn="tl">
                    <a:srgbClr val="C0C0C0"/>
                  </a:outerShdw>
                </a:effectLst>
                <a:latin typeface="Courier New" pitchFamily="49" charset="0"/>
              </a:rPr>
              <a:t>*q = 10</a:t>
            </a:r>
            <a:endParaRPr lang="en-US" dirty="0">
              <a:effectLst>
                <a:outerShdw blurRad="38100" dist="38100" dir="2700000" algn="tl">
                  <a:srgbClr val="C0C0C0"/>
                </a:outerShdw>
              </a:effectLst>
              <a:latin typeface="Courier New" pitchFamily="49" charset="0"/>
            </a:endParaRPr>
          </a:p>
        </p:txBody>
      </p:sp>
    </p:spTree>
    <p:extLst>
      <p:ext uri="{BB962C8B-B14F-4D97-AF65-F5344CB8AC3E}">
        <p14:creationId xmlns:p14="http://schemas.microsoft.com/office/powerpoint/2010/main" val="1947927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zh-CN" dirty="0" smtClean="0">
                <a:ea typeface="宋体" charset="-122"/>
              </a:rPr>
              <a:t>CBMC: C Bounded Model Checker</a:t>
            </a:r>
          </a:p>
        </p:txBody>
      </p:sp>
      <p:sp>
        <p:nvSpPr>
          <p:cNvPr id="13315" name="Rectangle 3"/>
          <p:cNvSpPr>
            <a:spLocks noGrp="1" noChangeArrowheads="1"/>
          </p:cNvSpPr>
          <p:nvPr>
            <p:ph type="body" idx="1"/>
          </p:nvPr>
        </p:nvSpPr>
        <p:spPr/>
        <p:txBody>
          <a:bodyPr/>
          <a:lstStyle/>
          <a:p>
            <a:pPr marL="0" indent="0" eaLnBrk="1" hangingPunct="1"/>
            <a:r>
              <a:rPr lang="en-US" altLang="zh-CN" dirty="0" smtClean="0">
                <a:ea typeface="宋体" charset="-122"/>
              </a:rPr>
              <a:t>Developed at CMU by Daniel </a:t>
            </a:r>
            <a:r>
              <a:rPr lang="en-US" altLang="zh-CN" dirty="0" err="1" smtClean="0">
                <a:ea typeface="宋体" charset="-122"/>
              </a:rPr>
              <a:t>Kroening</a:t>
            </a:r>
            <a:r>
              <a:rPr lang="en-US" altLang="zh-CN" dirty="0" smtClean="0">
                <a:ea typeface="宋体" charset="-122"/>
              </a:rPr>
              <a:t> et al.</a:t>
            </a:r>
          </a:p>
          <a:p>
            <a:pPr marL="0" indent="0" eaLnBrk="1" hangingPunct="1"/>
            <a:r>
              <a:rPr lang="en-US" altLang="zh-CN" dirty="0" smtClean="0">
                <a:ea typeface="宋体" charset="-122"/>
              </a:rPr>
              <a:t>Available at: </a:t>
            </a:r>
            <a:r>
              <a:rPr lang="en-US" altLang="zh-CN" dirty="0" smtClean="0">
                <a:solidFill>
                  <a:srgbClr val="FF0000"/>
                </a:solidFill>
                <a:ea typeface="宋体" charset="-122"/>
                <a:hlinkClick r:id="rId3"/>
              </a:rPr>
              <a:t>http://www.cs.cmu.edu/~modelcheck/cbmc/</a:t>
            </a:r>
            <a:endParaRPr lang="en-US" altLang="zh-CN" dirty="0" smtClean="0">
              <a:solidFill>
                <a:srgbClr val="FF0000"/>
              </a:solidFill>
              <a:ea typeface="宋体" charset="-122"/>
            </a:endParaRPr>
          </a:p>
          <a:p>
            <a:pPr marL="0" indent="0" eaLnBrk="1" hangingPunct="1"/>
            <a:r>
              <a:rPr lang="en-US" altLang="zh-CN" dirty="0" smtClean="0">
                <a:ea typeface="宋体" charset="-122"/>
              </a:rPr>
              <a:t>Supported </a:t>
            </a:r>
            <a:r>
              <a:rPr lang="en-US" altLang="zh-CN" dirty="0" err="1" smtClean="0">
                <a:ea typeface="宋体" charset="-122"/>
              </a:rPr>
              <a:t>platfoms</a:t>
            </a:r>
            <a:r>
              <a:rPr lang="en-US" altLang="zh-CN" dirty="0" smtClean="0">
                <a:ea typeface="宋体" charset="-122"/>
              </a:rPr>
              <a:t>: Windows (requires </a:t>
            </a:r>
            <a:r>
              <a:rPr lang="en-US" altLang="zh-CN" dirty="0" err="1" smtClean="0">
                <a:ea typeface="宋体" charset="-122"/>
              </a:rPr>
              <a:t>VisualStudio’s</a:t>
            </a:r>
            <a:r>
              <a:rPr lang="en-US" altLang="zh-CN" dirty="0" smtClean="0">
                <a:ea typeface="宋体" charset="-122"/>
              </a:rPr>
              <a:t> CL), Linux</a:t>
            </a:r>
          </a:p>
          <a:p>
            <a:pPr marL="0" indent="0" eaLnBrk="1" hangingPunct="1"/>
            <a:r>
              <a:rPr lang="en-US" altLang="zh-CN" dirty="0" smtClean="0">
                <a:ea typeface="宋体" charset="-122"/>
              </a:rPr>
              <a:t>Provides a command line and Eclipse-based interfaces</a:t>
            </a:r>
          </a:p>
          <a:p>
            <a:pPr marL="0" indent="0" eaLnBrk="1" hangingPunct="1"/>
            <a:endParaRPr lang="en-US" altLang="zh-CN" dirty="0" smtClean="0">
              <a:ea typeface="宋体" charset="-122"/>
            </a:endParaRPr>
          </a:p>
          <a:p>
            <a:pPr marL="0" indent="0" eaLnBrk="1" hangingPunct="1"/>
            <a:r>
              <a:rPr lang="en-US" altLang="zh-CN" dirty="0" smtClean="0">
                <a:ea typeface="宋体" charset="-122"/>
              </a:rPr>
              <a:t>Known to scale to programs with over 30K LOC</a:t>
            </a:r>
          </a:p>
          <a:p>
            <a:pPr marL="0" indent="0" eaLnBrk="1" hangingPunct="1"/>
            <a:r>
              <a:rPr lang="en-US" altLang="zh-CN" dirty="0" smtClean="0">
                <a:ea typeface="宋体" charset="-122"/>
              </a:rPr>
              <a:t>Was used to find previously unknown bugs in MS Windows device drivers</a:t>
            </a:r>
          </a:p>
          <a:p>
            <a:pPr marL="0" indent="0" eaLnBrk="1" hangingPunct="1">
              <a:buFontTx/>
              <a:buNone/>
            </a:pPr>
            <a:endParaRPr lang="zh-CN" altLang="en-US" dirty="0" smtClean="0">
              <a:ea typeface="宋体" charset="-122"/>
            </a:endParaRPr>
          </a:p>
        </p:txBody>
      </p:sp>
    </p:spTree>
    <p:extLst>
      <p:ext uri="{BB962C8B-B14F-4D97-AF65-F5344CB8AC3E}">
        <p14:creationId xmlns:p14="http://schemas.microsoft.com/office/powerpoint/2010/main" val="317811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Software Model Checking</a:t>
            </a:r>
            <a:endParaRPr lang="en-US" dirty="0"/>
          </a:p>
        </p:txBody>
      </p:sp>
      <p:sp>
        <p:nvSpPr>
          <p:cNvPr id="3" name="Content Placeholder 2"/>
          <p:cNvSpPr>
            <a:spLocks noGrp="1"/>
          </p:cNvSpPr>
          <p:nvPr>
            <p:ph idx="1"/>
          </p:nvPr>
        </p:nvSpPr>
        <p:spPr/>
        <p:txBody>
          <a:bodyPr/>
          <a:lstStyle/>
          <a:p>
            <a:r>
              <a:rPr lang="en-US" dirty="0" smtClean="0"/>
              <a:t>Symbolic analysis explicitly explores individual paths, encodes and resolves path conditions</a:t>
            </a:r>
          </a:p>
          <a:p>
            <a:r>
              <a:rPr lang="en-US" dirty="0"/>
              <a:t> </a:t>
            </a:r>
            <a:r>
              <a:rPr lang="en-US" dirty="0" smtClean="0"/>
              <a:t>Model checking directly encodes both the program and the property to check to constraints</a:t>
            </a:r>
            <a:endParaRPr lang="en-US" dirty="0"/>
          </a:p>
        </p:txBody>
      </p:sp>
      <p:sp>
        <p:nvSpPr>
          <p:cNvPr id="4" name="Text Box 4"/>
          <p:cNvSpPr txBox="1">
            <a:spLocks noChangeArrowheads="1"/>
          </p:cNvSpPr>
          <p:nvPr/>
        </p:nvSpPr>
        <p:spPr bwMode="auto">
          <a:xfrm>
            <a:off x="424854" y="3530455"/>
            <a:ext cx="1239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dirty="0"/>
              <a:t>Program</a:t>
            </a:r>
          </a:p>
        </p:txBody>
      </p:sp>
      <p:sp>
        <p:nvSpPr>
          <p:cNvPr id="5" name="Text Box 5"/>
          <p:cNvSpPr txBox="1">
            <a:spLocks noChangeArrowheads="1"/>
          </p:cNvSpPr>
          <p:nvPr/>
        </p:nvSpPr>
        <p:spPr bwMode="auto">
          <a:xfrm>
            <a:off x="764720" y="4216255"/>
            <a:ext cx="8819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dirty="0"/>
              <a:t>Claim</a:t>
            </a:r>
          </a:p>
        </p:txBody>
      </p:sp>
      <p:sp>
        <p:nvSpPr>
          <p:cNvPr id="6" name="Rectangle 6"/>
          <p:cNvSpPr>
            <a:spLocks noChangeArrowheads="1"/>
          </p:cNvSpPr>
          <p:nvPr/>
        </p:nvSpPr>
        <p:spPr bwMode="auto">
          <a:xfrm>
            <a:off x="2472729" y="3728347"/>
            <a:ext cx="1239442" cy="769441"/>
          </a:xfrm>
          <a:prstGeom prst="rect">
            <a:avLst/>
          </a:prstGeom>
          <a:solidFill>
            <a:schemeClr val="accent1"/>
          </a:solidFill>
          <a:ln w="6350">
            <a:solidFill>
              <a:srgbClr val="000000"/>
            </a:solidFill>
            <a:miter lim="800000"/>
            <a:headEnd/>
            <a:tailEnd/>
          </a:ln>
        </p:spPr>
        <p:txBody>
          <a:bodyPr wrap="none" anchor="ctr">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dirty="0"/>
              <a:t>Analysis</a:t>
            </a:r>
          </a:p>
          <a:p>
            <a:pPr eaLnBrk="1" hangingPunct="1">
              <a:buNone/>
            </a:pPr>
            <a:r>
              <a:rPr lang="en-US" altLang="zh-CN" dirty="0"/>
              <a:t>Engine</a:t>
            </a:r>
          </a:p>
        </p:txBody>
      </p:sp>
      <p:sp>
        <p:nvSpPr>
          <p:cNvPr id="7" name="Rectangle 7"/>
          <p:cNvSpPr>
            <a:spLocks noChangeArrowheads="1"/>
          </p:cNvSpPr>
          <p:nvPr/>
        </p:nvSpPr>
        <p:spPr bwMode="auto">
          <a:xfrm>
            <a:off x="5266531" y="3759124"/>
            <a:ext cx="1058863" cy="707886"/>
          </a:xfrm>
          <a:prstGeom prst="rect">
            <a:avLst/>
          </a:prstGeom>
          <a:solidFill>
            <a:schemeClr val="accent1"/>
          </a:solidFill>
          <a:ln w="6350">
            <a:solidFill>
              <a:schemeClr val="tx1"/>
            </a:solidFill>
            <a:miter lim="800000"/>
            <a:headEnd/>
            <a:tailEnd/>
          </a:ln>
        </p:spPr>
        <p:txBody>
          <a:bodyPr anchor="ctr">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dirty="0" smtClean="0"/>
              <a:t>SMT Solver</a:t>
            </a:r>
            <a:endParaRPr lang="en-US" altLang="zh-CN" dirty="0"/>
          </a:p>
        </p:txBody>
      </p:sp>
      <p:sp>
        <p:nvSpPr>
          <p:cNvPr id="8" name="Text Box 8"/>
          <p:cNvSpPr txBox="1">
            <a:spLocks noChangeArrowheads="1"/>
          </p:cNvSpPr>
          <p:nvPr/>
        </p:nvSpPr>
        <p:spPr bwMode="auto">
          <a:xfrm>
            <a:off x="5661070" y="5206855"/>
            <a:ext cx="340509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dirty="0"/>
              <a:t>UNSAT</a:t>
            </a:r>
          </a:p>
          <a:p>
            <a:pPr eaLnBrk="1" hangingPunct="1">
              <a:buNone/>
            </a:pPr>
            <a:r>
              <a:rPr lang="en-US" altLang="zh-CN" dirty="0" smtClean="0"/>
              <a:t>no </a:t>
            </a:r>
            <a:r>
              <a:rPr lang="en-US" altLang="zh-CN" dirty="0"/>
              <a:t>counterexample </a:t>
            </a:r>
            <a:r>
              <a:rPr lang="en-US" altLang="zh-CN" dirty="0" smtClean="0"/>
              <a:t>found</a:t>
            </a:r>
            <a:endParaRPr lang="en-US" altLang="zh-CN" dirty="0"/>
          </a:p>
        </p:txBody>
      </p:sp>
      <p:sp>
        <p:nvSpPr>
          <p:cNvPr id="9" name="Text Box 9"/>
          <p:cNvSpPr txBox="1">
            <a:spLocks noChangeArrowheads="1"/>
          </p:cNvSpPr>
          <p:nvPr/>
        </p:nvSpPr>
        <p:spPr bwMode="auto">
          <a:xfrm>
            <a:off x="2369599" y="5206855"/>
            <a:ext cx="30332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dirty="0"/>
              <a:t>SAT</a:t>
            </a:r>
          </a:p>
          <a:p>
            <a:pPr eaLnBrk="1" hangingPunct="1">
              <a:buNone/>
            </a:pPr>
            <a:r>
              <a:rPr lang="en-US" altLang="zh-CN" dirty="0" smtClean="0"/>
              <a:t>counterexample exists</a:t>
            </a:r>
            <a:endParaRPr lang="en-US" altLang="zh-CN" dirty="0"/>
          </a:p>
        </p:txBody>
      </p:sp>
      <p:sp>
        <p:nvSpPr>
          <p:cNvPr id="10" name="Text Box 10"/>
          <p:cNvSpPr txBox="1">
            <a:spLocks noChangeArrowheads="1"/>
          </p:cNvSpPr>
          <p:nvPr/>
        </p:nvSpPr>
        <p:spPr bwMode="auto">
          <a:xfrm>
            <a:off x="4044512" y="3682855"/>
            <a:ext cx="7136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dirty="0" smtClean="0"/>
              <a:t>CNF</a:t>
            </a:r>
            <a:endParaRPr lang="en-US" altLang="zh-CN" dirty="0"/>
          </a:p>
        </p:txBody>
      </p:sp>
      <p:cxnSp>
        <p:nvCxnSpPr>
          <p:cNvPr id="11" name="AutoShape 11"/>
          <p:cNvCxnSpPr>
            <a:cxnSpLocks noChangeShapeType="1"/>
            <a:stCxn id="4" idx="3"/>
            <a:endCxn id="6" idx="1"/>
          </p:cNvCxnSpPr>
          <p:nvPr/>
        </p:nvCxnSpPr>
        <p:spPr bwMode="auto">
          <a:xfrm>
            <a:off x="1664296" y="3730510"/>
            <a:ext cx="808433" cy="382558"/>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AutoShape 12"/>
          <p:cNvCxnSpPr>
            <a:cxnSpLocks noChangeShapeType="1"/>
            <a:stCxn id="5" idx="3"/>
            <a:endCxn id="6" idx="1"/>
          </p:cNvCxnSpPr>
          <p:nvPr/>
        </p:nvCxnSpPr>
        <p:spPr bwMode="auto">
          <a:xfrm flipV="1">
            <a:off x="1646693" y="4113068"/>
            <a:ext cx="826036" cy="303242"/>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3" name="AutoShape 13"/>
          <p:cNvCxnSpPr>
            <a:cxnSpLocks noChangeShapeType="1"/>
            <a:stCxn id="6" idx="3"/>
            <a:endCxn id="7" idx="1"/>
          </p:cNvCxnSpPr>
          <p:nvPr/>
        </p:nvCxnSpPr>
        <p:spPr bwMode="auto">
          <a:xfrm flipV="1">
            <a:off x="3712171" y="4113067"/>
            <a:ext cx="1554360" cy="1"/>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AutoShape 14"/>
          <p:cNvCxnSpPr>
            <a:cxnSpLocks noChangeShapeType="1"/>
            <a:stCxn id="7" idx="2"/>
            <a:endCxn id="9" idx="0"/>
          </p:cNvCxnSpPr>
          <p:nvPr/>
        </p:nvCxnSpPr>
        <p:spPr bwMode="auto">
          <a:xfrm flipH="1">
            <a:off x="3886201" y="4467010"/>
            <a:ext cx="1909762" cy="739845"/>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5" name="AutoShape 15"/>
          <p:cNvCxnSpPr>
            <a:cxnSpLocks noChangeShapeType="1"/>
            <a:stCxn id="7" idx="2"/>
            <a:endCxn id="8" idx="0"/>
          </p:cNvCxnSpPr>
          <p:nvPr/>
        </p:nvCxnSpPr>
        <p:spPr bwMode="auto">
          <a:xfrm>
            <a:off x="5795963" y="4467010"/>
            <a:ext cx="1567656" cy="739845"/>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38655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r>
              <a:rPr lang="en-US" altLang="zh-CN" smtClean="0">
                <a:ea typeface="宋体" pitchFamily="2" charset="-122"/>
              </a:rPr>
              <a:t>Explicit State Model Checking</a:t>
            </a:r>
          </a:p>
        </p:txBody>
      </p:sp>
      <p:sp>
        <p:nvSpPr>
          <p:cNvPr id="65539" name="Rectangle 3"/>
          <p:cNvSpPr>
            <a:spLocks noGrp="1" noChangeArrowheads="1"/>
          </p:cNvSpPr>
          <p:nvPr>
            <p:ph type="body" idx="4294967295"/>
          </p:nvPr>
        </p:nvSpPr>
        <p:spPr/>
        <p:txBody>
          <a:bodyPr/>
          <a:lstStyle/>
          <a:p>
            <a:r>
              <a:rPr lang="en-US" altLang="zh-CN" sz="2900" smtClean="0">
                <a:solidFill>
                  <a:srgbClr val="951103"/>
                </a:solidFill>
                <a:ea typeface="宋体" pitchFamily="2" charset="-122"/>
              </a:rPr>
              <a:t>The program is indeed executing</a:t>
            </a:r>
          </a:p>
          <a:p>
            <a:pPr lvl="1"/>
            <a:r>
              <a:rPr lang="en-US" altLang="zh-CN" sz="2400" smtClean="0">
                <a:solidFill>
                  <a:schemeClr val="accent2"/>
                </a:solidFill>
                <a:ea typeface="宋体" pitchFamily="2" charset="-122"/>
              </a:rPr>
              <a:t>jpf &lt;your class&gt;  &lt;parameters&gt;</a:t>
            </a:r>
          </a:p>
          <a:p>
            <a:pPr lvl="2"/>
            <a:r>
              <a:rPr lang="en-US" altLang="zh-CN" sz="1900" smtClean="0">
                <a:ea typeface="宋体" pitchFamily="2" charset="-122"/>
              </a:rPr>
              <a:t>Very similar to “java &lt;your class&gt; &lt;parameters&gt;</a:t>
            </a:r>
          </a:p>
          <a:p>
            <a:pPr lvl="1"/>
            <a:r>
              <a:rPr lang="en-US" altLang="zh-CN" sz="2400" smtClean="0">
                <a:solidFill>
                  <a:schemeClr val="accent2"/>
                </a:solidFill>
                <a:ea typeface="宋体" pitchFamily="2" charset="-122"/>
              </a:rPr>
              <a:t>Execute in a way that all possible scenarios are explored </a:t>
            </a:r>
          </a:p>
          <a:p>
            <a:pPr lvl="2"/>
            <a:r>
              <a:rPr lang="en-US" altLang="zh-CN" sz="1900" smtClean="0">
                <a:ea typeface="宋体" pitchFamily="2" charset="-122"/>
              </a:rPr>
              <a:t>Thread interleaving</a:t>
            </a:r>
          </a:p>
          <a:p>
            <a:pPr lvl="2"/>
            <a:r>
              <a:rPr lang="en-US" altLang="zh-CN" sz="1900" smtClean="0">
                <a:ea typeface="宋体" pitchFamily="2" charset="-122"/>
              </a:rPr>
              <a:t>Undeterministic values (random values)</a:t>
            </a:r>
          </a:p>
          <a:p>
            <a:pPr lvl="1"/>
            <a:r>
              <a:rPr lang="en-US" altLang="zh-CN" sz="2400" smtClean="0">
                <a:solidFill>
                  <a:schemeClr val="accent2"/>
                </a:solidFill>
                <a:ea typeface="宋体" pitchFamily="2" charset="-122"/>
              </a:rPr>
              <a:t>Concrete input is provided</a:t>
            </a:r>
          </a:p>
          <a:p>
            <a:pPr lvl="1"/>
            <a:r>
              <a:rPr lang="en-US" altLang="zh-CN" sz="2400" smtClean="0">
                <a:solidFill>
                  <a:schemeClr val="accent2"/>
                </a:solidFill>
                <a:ea typeface="宋体" pitchFamily="2" charset="-122"/>
              </a:rPr>
              <a:t>A state is indeed a concrete state, consisting of</a:t>
            </a:r>
          </a:p>
          <a:p>
            <a:pPr lvl="2"/>
            <a:r>
              <a:rPr lang="en-US" altLang="zh-CN" sz="1900" smtClean="0">
                <a:ea typeface="宋体" pitchFamily="2" charset="-122"/>
              </a:rPr>
              <a:t>Concrete values in heap/stack memory</a:t>
            </a:r>
          </a:p>
        </p:txBody>
      </p:sp>
    </p:spTree>
    <p:extLst>
      <p:ext uri="{BB962C8B-B14F-4D97-AF65-F5344CB8AC3E}">
        <p14:creationId xmlns:p14="http://schemas.microsoft.com/office/powerpoint/2010/main" val="2767246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r>
              <a:rPr lang="en-US" altLang="zh-CN" smtClean="0">
                <a:ea typeface="宋体" pitchFamily="2" charset="-122"/>
              </a:rPr>
              <a:t>An Example</a:t>
            </a:r>
          </a:p>
        </p:txBody>
      </p:sp>
      <p:pic>
        <p:nvPicPr>
          <p:cNvPr id="66568" name="Picture 8"/>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 y="1219200"/>
            <a:ext cx="8305800" cy="3810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17961" dir="13500000" algn="ctr" rotWithShape="0">
                    <a:schemeClr val="accent1">
                      <a:gamma/>
                      <a:shade val="60000"/>
                      <a:invGamma/>
                      <a:alpha val="74998"/>
                    </a:schemeClr>
                  </a:outerShdw>
                </a:effectLst>
              </a14:hiddenEffects>
            </a:ext>
          </a:extLst>
        </p:spPr>
      </p:pic>
      <p:pic>
        <p:nvPicPr>
          <p:cNvPr id="66572" name="Picture 1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057400" y="5029200"/>
            <a:ext cx="4114800" cy="1620838"/>
          </a:xfrm>
          <a:noFill/>
          <a:ln w="6350" cap="flat">
            <a:solidFill>
              <a:schemeClr val="tx1"/>
            </a:solidFill>
            <a:miter lim="800000"/>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17961" dir="13500000" algn="ctr" rotWithShape="0">
                    <a:schemeClr val="tx1">
                      <a:gamma/>
                      <a:shade val="60000"/>
                      <a:invGamma/>
                      <a:alpha val="74998"/>
                    </a:schemeClr>
                  </a:outerShdw>
                </a:effectLst>
              </a14:hiddenEffects>
            </a:ext>
          </a:extLst>
        </p:spPr>
      </p:pic>
    </p:spTree>
    <p:extLst>
      <p:ext uri="{BB962C8B-B14F-4D97-AF65-F5344CB8AC3E}">
        <p14:creationId xmlns:p14="http://schemas.microsoft.com/office/powerpoint/2010/main" val="1316235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r>
              <a:rPr lang="en-US" altLang="zh-CN" smtClean="0">
                <a:ea typeface="宋体" pitchFamily="2" charset="-122"/>
              </a:rPr>
              <a:t>An Example (cont.)</a:t>
            </a:r>
          </a:p>
        </p:txBody>
      </p:sp>
      <p:graphicFrame>
        <p:nvGraphicFramePr>
          <p:cNvPr id="71688" name="Object 8"/>
          <p:cNvGraphicFramePr>
            <a:graphicFrameLocks noChangeAspect="1"/>
          </p:cNvGraphicFramePr>
          <p:nvPr/>
        </p:nvGraphicFramePr>
        <p:xfrm>
          <a:off x="609600" y="1676400"/>
          <a:ext cx="8077200" cy="3581400"/>
        </p:xfrm>
        <a:graphic>
          <a:graphicData uri="http://schemas.openxmlformats.org/presentationml/2006/ole">
            <mc:AlternateContent xmlns:mc="http://schemas.openxmlformats.org/markup-compatibility/2006">
              <mc:Choice xmlns:v="urn:schemas-microsoft-com:vml" Requires="v">
                <p:oleObj spid="_x0000_s1032" name="Bitmap Image" r:id="rId3" imgW="6257143" imgH="1857143" progId="Paint.Picture">
                  <p:embed/>
                </p:oleObj>
              </mc:Choice>
              <mc:Fallback>
                <p:oleObj name="Bitmap Image" r:id="rId3" imgW="6257143" imgH="185714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8077200" cy="3581400"/>
                      </a:xfrm>
                      <a:prstGeom prst="rect">
                        <a:avLst/>
                      </a:prstGeom>
                      <a:noFill/>
                      <a:ln>
                        <a:noFill/>
                      </a:ln>
                      <a:effectLst/>
                      <a:extLst>
                        <a:ext uri="{909E8E84-426E-40DD-AFC4-6F175D3DCCD1}">
                          <a14:hiddenFill xmlns:a14="http://schemas.microsoft.com/office/drawing/2010/main">
                            <a:solidFill>
                              <a:srgbClr val="993300">
                                <a:alpha val="50000"/>
                              </a:srgbClr>
                            </a:solidFill>
                          </a14:hiddenFill>
                        </a:ext>
                        <a:ext uri="{91240B29-F687-4F45-9708-019B960494DF}">
                          <a14:hiddenLine xmlns:a14="http://schemas.microsoft.com/office/drawing/2010/main" w="2857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9" name="Text Box 9"/>
          <p:cNvSpPr txBox="1">
            <a:spLocks noChangeArrowheads="1"/>
          </p:cNvSpPr>
          <p:nvPr/>
        </p:nvSpPr>
        <p:spPr bwMode="auto">
          <a:xfrm>
            <a:off x="762000" y="5257800"/>
            <a:ext cx="6629400" cy="366713"/>
          </a:xfrm>
          <a:prstGeom prst="rect">
            <a:avLst/>
          </a:prstGeom>
          <a:noFill/>
          <a:ln>
            <a:noFill/>
          </a:ln>
          <a:effectLst/>
          <a:extLst>
            <a:ext uri="{909E8E84-426E-40DD-AFC4-6F175D3DCCD1}">
              <a14:hiddenFill xmlns:a14="http://schemas.microsoft.com/office/drawing/2010/main">
                <a:solidFill>
                  <a:srgbClr val="993300">
                    <a:alpha val="50000"/>
                  </a:srgbClr>
                </a:solidFill>
              </a14:hiddenFill>
            </a:ext>
            <a:ext uri="{91240B29-F687-4F45-9708-019B960494DF}">
              <a14:hiddenLine xmlns:a14="http://schemas.microsoft.com/office/drawing/2010/main" w="2857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42950" indent="-285750" eaLnBrk="0" hangingPunct="0">
              <a:defRPr b="1">
                <a:solidFill>
                  <a:schemeClr val="tx1"/>
                </a:solidFill>
                <a:latin typeface="Lucida Sans" pitchFamily="34" charset="0"/>
              </a:defRPr>
            </a:lvl1pPr>
            <a:lvl2pPr eaLnBrk="0" hangingPunct="0">
              <a:defRPr b="1">
                <a:solidFill>
                  <a:schemeClr val="tx1"/>
                </a:solidFill>
                <a:latin typeface="Lucida Sans" pitchFamily="34" charset="0"/>
              </a:defRPr>
            </a:lvl2pPr>
            <a:lvl3pPr eaLnBrk="0" hangingPunct="0">
              <a:defRPr b="1">
                <a:solidFill>
                  <a:schemeClr val="tx1"/>
                </a:solidFill>
                <a:latin typeface="Lucida Sans" pitchFamily="34" charset="0"/>
              </a:defRPr>
            </a:lvl3pPr>
            <a:lvl4pPr eaLnBrk="0" hangingPunct="0">
              <a:defRPr b="1">
                <a:solidFill>
                  <a:schemeClr val="tx1"/>
                </a:solidFill>
                <a:latin typeface="Lucida Sans" pitchFamily="34" charset="0"/>
              </a:defRPr>
            </a:lvl4pPr>
            <a:lvl5pPr eaLnBrk="0" hangingPunct="0">
              <a:defRPr b="1">
                <a:solidFill>
                  <a:schemeClr val="tx1"/>
                </a:solidFill>
                <a:latin typeface="Lucida Sans" pitchFamily="34" charset="0"/>
              </a:defRPr>
            </a:lvl5pPr>
            <a:lvl6pPr algn="ctr" eaLnBrk="0" fontAlgn="base" hangingPunct="0">
              <a:spcBef>
                <a:spcPct val="20000"/>
              </a:spcBef>
              <a:spcAft>
                <a:spcPct val="0"/>
              </a:spcAft>
              <a:buChar char="–"/>
              <a:defRPr b="1">
                <a:solidFill>
                  <a:schemeClr val="tx1"/>
                </a:solidFill>
                <a:latin typeface="Lucida Sans" pitchFamily="34" charset="0"/>
              </a:defRPr>
            </a:lvl6pPr>
            <a:lvl7pPr algn="ctr" eaLnBrk="0" fontAlgn="base" hangingPunct="0">
              <a:spcBef>
                <a:spcPct val="20000"/>
              </a:spcBef>
              <a:spcAft>
                <a:spcPct val="0"/>
              </a:spcAft>
              <a:buChar char="–"/>
              <a:defRPr b="1">
                <a:solidFill>
                  <a:schemeClr val="tx1"/>
                </a:solidFill>
                <a:latin typeface="Lucida Sans" pitchFamily="34" charset="0"/>
              </a:defRPr>
            </a:lvl7pPr>
            <a:lvl8pPr algn="ctr" eaLnBrk="0" fontAlgn="base" hangingPunct="0">
              <a:spcBef>
                <a:spcPct val="20000"/>
              </a:spcBef>
              <a:spcAft>
                <a:spcPct val="0"/>
              </a:spcAft>
              <a:buChar char="–"/>
              <a:defRPr b="1">
                <a:solidFill>
                  <a:schemeClr val="tx1"/>
                </a:solidFill>
                <a:latin typeface="Lucida Sans" pitchFamily="34" charset="0"/>
              </a:defRPr>
            </a:lvl8pPr>
            <a:lvl9pPr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spcBef>
                <a:spcPct val="50000"/>
              </a:spcBef>
              <a:buFontTx/>
              <a:buBlip>
                <a:blip r:embed="rId5"/>
              </a:buBlip>
            </a:pPr>
            <a:r>
              <a:rPr lang="en-US" altLang="zh-CN">
                <a:ea typeface="宋体" pitchFamily="2" charset="-122"/>
              </a:rPr>
              <a:t>One execution corresponds to one path.</a:t>
            </a:r>
          </a:p>
        </p:txBody>
      </p:sp>
    </p:spTree>
    <p:extLst>
      <p:ext uri="{BB962C8B-B14F-4D97-AF65-F5344CB8AC3E}">
        <p14:creationId xmlns:p14="http://schemas.microsoft.com/office/powerpoint/2010/main" val="11892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lstStyle/>
          <a:p>
            <a:endParaRPr lang="zh-CN" altLang="en-US" smtClean="0">
              <a:ea typeface="宋体" pitchFamily="2" charset="-122"/>
            </a:endParaRPr>
          </a:p>
        </p:txBody>
      </p:sp>
      <p:pic>
        <p:nvPicPr>
          <p:cNvPr id="747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153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17961" dir="13500000" algn="ctr" rotWithShape="0">
                    <a:schemeClr val="accent1">
                      <a:gamma/>
                      <a:shade val="60000"/>
                      <a:invGamma/>
                      <a:alpha val="74998"/>
                    </a:schemeClr>
                  </a:outerShdw>
                </a:effectLst>
              </a14:hiddenEffects>
            </a:ext>
          </a:extLst>
        </p:spPr>
      </p:pic>
      <p:pic>
        <p:nvPicPr>
          <p:cNvPr id="747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3405188"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17961" dir="13500000" algn="ctr" rotWithShape="0">
                    <a:schemeClr val="accent1">
                      <a:gamma/>
                      <a:shade val="60000"/>
                      <a:invGamma/>
                      <a:alpha val="74998"/>
                    </a:schemeClr>
                  </a:outerShdw>
                </a:effectLst>
              </a14:hiddenEffects>
            </a:ext>
          </a:extLst>
        </p:spPr>
      </p:pic>
    </p:spTree>
    <p:extLst>
      <p:ext uri="{BB962C8B-B14F-4D97-AF65-F5344CB8AC3E}">
        <p14:creationId xmlns:p14="http://schemas.microsoft.com/office/powerpoint/2010/main" val="2403013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endParaRPr lang="zh-CN" altLang="en-US" smtClean="0">
              <a:ea typeface="宋体" pitchFamily="2" charset="-122"/>
            </a:endParaRPr>
          </a:p>
        </p:txBody>
      </p:sp>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61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17961" dir="13500000" algn="ctr" rotWithShape="0">
                    <a:schemeClr val="accent1">
                      <a:gamma/>
                      <a:shade val="60000"/>
                      <a:invGamma/>
                      <a:alpha val="74998"/>
                    </a:schemeClr>
                  </a:outerShdw>
                </a:effectLst>
              </a14:hiddenEffects>
            </a:ext>
          </a:extLst>
        </p:spPr>
      </p:pic>
    </p:spTree>
    <p:extLst>
      <p:ext uri="{BB962C8B-B14F-4D97-AF65-F5344CB8AC3E}">
        <p14:creationId xmlns:p14="http://schemas.microsoft.com/office/powerpoint/2010/main" val="2416271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p:txBody>
          <a:bodyPr/>
          <a:lstStyle/>
          <a:p>
            <a:endParaRPr lang="zh-CN" altLang="en-US" smtClean="0">
              <a:ea typeface="宋体" pitchFamily="2" charset="-122"/>
            </a:endParaRPr>
          </a:p>
        </p:txBody>
      </p:sp>
      <p:graphicFrame>
        <p:nvGraphicFramePr>
          <p:cNvPr id="76805" name="Object 5"/>
          <p:cNvGraphicFramePr>
            <a:graphicFrameLocks noChangeAspect="1"/>
          </p:cNvGraphicFramePr>
          <p:nvPr/>
        </p:nvGraphicFramePr>
        <p:xfrm>
          <a:off x="914400" y="1295400"/>
          <a:ext cx="7620000" cy="4114800"/>
        </p:xfrm>
        <a:graphic>
          <a:graphicData uri="http://schemas.openxmlformats.org/presentationml/2006/ole">
            <mc:AlternateContent xmlns:mc="http://schemas.openxmlformats.org/markup-compatibility/2006">
              <mc:Choice xmlns:v="urn:schemas-microsoft-com:vml" Requires="v">
                <p:oleObj spid="_x0000_s2056" name="Bitmap Image" r:id="rId3" imgW="3619048" imgH="1666667" progId="Paint.Picture">
                  <p:embed/>
                </p:oleObj>
              </mc:Choice>
              <mc:Fallback>
                <p:oleObj name="Bitmap Image" r:id="rId3" imgW="3619048" imgH="166666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95400"/>
                        <a:ext cx="7620000" cy="4114800"/>
                      </a:xfrm>
                      <a:prstGeom prst="rect">
                        <a:avLst/>
                      </a:prstGeom>
                      <a:noFill/>
                      <a:ln>
                        <a:noFill/>
                      </a:ln>
                      <a:effectLst/>
                      <a:extLst>
                        <a:ext uri="{909E8E84-426E-40DD-AFC4-6F175D3DCCD1}">
                          <a14:hiddenFill xmlns:a14="http://schemas.microsoft.com/office/drawing/2010/main">
                            <a:solidFill>
                              <a:srgbClr val="993300">
                                <a:alpha val="50000"/>
                              </a:srgbClr>
                            </a:solidFill>
                          </a14:hiddenFill>
                        </a:ext>
                        <a:ext uri="{91240B29-F687-4F45-9708-019B960494DF}">
                          <a14:hiddenLine xmlns:a14="http://schemas.microsoft.com/office/drawing/2010/main" w="2857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6" name="Text Box 6"/>
          <p:cNvSpPr txBox="1">
            <a:spLocks noChangeArrowheads="1"/>
          </p:cNvSpPr>
          <p:nvPr/>
        </p:nvSpPr>
        <p:spPr bwMode="auto">
          <a:xfrm>
            <a:off x="685800" y="5791200"/>
            <a:ext cx="6629400" cy="641350"/>
          </a:xfrm>
          <a:prstGeom prst="rect">
            <a:avLst/>
          </a:prstGeom>
          <a:noFill/>
          <a:ln>
            <a:noFill/>
          </a:ln>
          <a:effectLst/>
          <a:extLst>
            <a:ext uri="{909E8E84-426E-40DD-AFC4-6F175D3DCCD1}">
              <a14:hiddenFill xmlns:a14="http://schemas.microsoft.com/office/drawing/2010/main">
                <a:solidFill>
                  <a:srgbClr val="993300">
                    <a:alpha val="50000"/>
                  </a:srgbClr>
                </a:solidFill>
              </a14:hiddenFill>
            </a:ext>
            <a:ext uri="{91240B29-F687-4F45-9708-019B960494DF}">
              <a14:hiddenLine xmlns:a14="http://schemas.microsoft.com/office/drawing/2010/main" w="2857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42950" indent="-285750" eaLnBrk="0" hangingPunct="0">
              <a:defRPr b="1">
                <a:solidFill>
                  <a:schemeClr val="tx1"/>
                </a:solidFill>
                <a:latin typeface="Lucida Sans" pitchFamily="34" charset="0"/>
              </a:defRPr>
            </a:lvl1pPr>
            <a:lvl2pPr eaLnBrk="0" hangingPunct="0">
              <a:defRPr b="1">
                <a:solidFill>
                  <a:schemeClr val="tx1"/>
                </a:solidFill>
                <a:latin typeface="Lucida Sans" pitchFamily="34" charset="0"/>
              </a:defRPr>
            </a:lvl2pPr>
            <a:lvl3pPr eaLnBrk="0" hangingPunct="0">
              <a:defRPr b="1">
                <a:solidFill>
                  <a:schemeClr val="tx1"/>
                </a:solidFill>
                <a:latin typeface="Lucida Sans" pitchFamily="34" charset="0"/>
              </a:defRPr>
            </a:lvl3pPr>
            <a:lvl4pPr eaLnBrk="0" hangingPunct="0">
              <a:defRPr b="1">
                <a:solidFill>
                  <a:schemeClr val="tx1"/>
                </a:solidFill>
                <a:latin typeface="Lucida Sans" pitchFamily="34" charset="0"/>
              </a:defRPr>
            </a:lvl4pPr>
            <a:lvl5pPr eaLnBrk="0" hangingPunct="0">
              <a:defRPr b="1">
                <a:solidFill>
                  <a:schemeClr val="tx1"/>
                </a:solidFill>
                <a:latin typeface="Lucida Sans" pitchFamily="34" charset="0"/>
              </a:defRPr>
            </a:lvl5pPr>
            <a:lvl6pPr algn="ctr" eaLnBrk="0" fontAlgn="base" hangingPunct="0">
              <a:spcBef>
                <a:spcPct val="20000"/>
              </a:spcBef>
              <a:spcAft>
                <a:spcPct val="0"/>
              </a:spcAft>
              <a:buChar char="–"/>
              <a:defRPr b="1">
                <a:solidFill>
                  <a:schemeClr val="tx1"/>
                </a:solidFill>
                <a:latin typeface="Lucida Sans" pitchFamily="34" charset="0"/>
              </a:defRPr>
            </a:lvl6pPr>
            <a:lvl7pPr algn="ctr" eaLnBrk="0" fontAlgn="base" hangingPunct="0">
              <a:spcBef>
                <a:spcPct val="20000"/>
              </a:spcBef>
              <a:spcAft>
                <a:spcPct val="0"/>
              </a:spcAft>
              <a:buChar char="–"/>
              <a:defRPr b="1">
                <a:solidFill>
                  <a:schemeClr val="tx1"/>
                </a:solidFill>
                <a:latin typeface="Lucida Sans" pitchFamily="34" charset="0"/>
              </a:defRPr>
            </a:lvl7pPr>
            <a:lvl8pPr algn="ctr" eaLnBrk="0" fontAlgn="base" hangingPunct="0">
              <a:spcBef>
                <a:spcPct val="20000"/>
              </a:spcBef>
              <a:spcAft>
                <a:spcPct val="0"/>
              </a:spcAft>
              <a:buChar char="–"/>
              <a:defRPr b="1">
                <a:solidFill>
                  <a:schemeClr val="tx1"/>
                </a:solidFill>
                <a:latin typeface="Lucida Sans" pitchFamily="34" charset="0"/>
              </a:defRPr>
            </a:lvl8pPr>
            <a:lvl9pPr algn="ctr" eaLnBrk="0" fontAlgn="base" hangingPunct="0">
              <a:spcBef>
                <a:spcPct val="20000"/>
              </a:spcBef>
              <a:spcAft>
                <a:spcPct val="0"/>
              </a:spcAft>
              <a:buChar char="–"/>
              <a:defRPr b="1">
                <a:solidFill>
                  <a:schemeClr val="tx1"/>
                </a:solidFill>
                <a:latin typeface="Lucida Sans" pitchFamily="34" charset="0"/>
              </a:defRPr>
            </a:lvl9pPr>
          </a:lstStyle>
          <a:p>
            <a:pPr algn="l" eaLnBrk="1" hangingPunct="1">
              <a:spcBef>
                <a:spcPct val="50000"/>
              </a:spcBef>
              <a:buFontTx/>
              <a:buBlip>
                <a:blip r:embed="rId5"/>
              </a:buBlip>
            </a:pPr>
            <a:r>
              <a:rPr lang="en-US" altLang="zh-CN">
                <a:ea typeface="宋体" pitchFamily="2" charset="-122"/>
              </a:rPr>
              <a:t>JPF explores multiple possible executions GIVEN THE SAME CONCRETE INPUT</a:t>
            </a:r>
          </a:p>
        </p:txBody>
      </p:sp>
    </p:spTree>
    <p:extLst>
      <p:ext uri="{BB962C8B-B14F-4D97-AF65-F5344CB8AC3E}">
        <p14:creationId xmlns:p14="http://schemas.microsoft.com/office/powerpoint/2010/main" val="3918243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p:txBody>
          <a:bodyPr/>
          <a:lstStyle/>
          <a:p>
            <a:r>
              <a:rPr lang="en-US" altLang="zh-CN" smtClean="0">
                <a:ea typeface="宋体" pitchFamily="2" charset="-122"/>
              </a:rPr>
              <a:t>Two Essential Capabilities</a:t>
            </a:r>
          </a:p>
        </p:txBody>
      </p:sp>
      <p:sp>
        <p:nvSpPr>
          <p:cNvPr id="191491" name="Rectangle 3"/>
          <p:cNvSpPr>
            <a:spLocks noGrp="1" noChangeArrowheads="1"/>
          </p:cNvSpPr>
          <p:nvPr>
            <p:ph type="body" idx="4294967295"/>
          </p:nvPr>
        </p:nvSpPr>
        <p:spPr/>
        <p:txBody>
          <a:bodyPr/>
          <a:lstStyle/>
          <a:p>
            <a:pPr>
              <a:lnSpc>
                <a:spcPct val="90000"/>
              </a:lnSpc>
            </a:pPr>
            <a:r>
              <a:rPr lang="en-US" altLang="zh-CN" sz="2900" smtClean="0">
                <a:solidFill>
                  <a:srgbClr val="951103"/>
                </a:solidFill>
                <a:ea typeface="宋体" pitchFamily="2" charset="-122"/>
              </a:rPr>
              <a:t>Backtracking</a:t>
            </a:r>
          </a:p>
          <a:p>
            <a:pPr lvl="1">
              <a:lnSpc>
                <a:spcPct val="90000"/>
              </a:lnSpc>
            </a:pPr>
            <a:r>
              <a:rPr lang="en-US" altLang="zh-CN" sz="2400" smtClean="0">
                <a:solidFill>
                  <a:schemeClr val="accent2"/>
                </a:solidFill>
                <a:ea typeface="宋体" pitchFamily="2" charset="-122"/>
              </a:rPr>
              <a:t>Means that JPF can restore previous execution states, to see if there are unexplored choices left. </a:t>
            </a:r>
          </a:p>
          <a:p>
            <a:pPr lvl="2">
              <a:lnSpc>
                <a:spcPct val="90000"/>
              </a:lnSpc>
            </a:pPr>
            <a:r>
              <a:rPr lang="en-US" altLang="zh-CN" sz="1900" smtClean="0">
                <a:ea typeface="宋体" pitchFamily="2" charset="-122"/>
              </a:rPr>
              <a:t>While this is theoretically can be achieved by re-executing the program from the beginning, backtracking is a much more efficient mechanism if state storage is optimized.</a:t>
            </a:r>
          </a:p>
          <a:p>
            <a:pPr>
              <a:lnSpc>
                <a:spcPct val="90000"/>
              </a:lnSpc>
            </a:pPr>
            <a:r>
              <a:rPr lang="en-US" altLang="zh-CN" sz="2900" smtClean="0">
                <a:solidFill>
                  <a:srgbClr val="951103"/>
                </a:solidFill>
                <a:ea typeface="宋体" pitchFamily="2" charset="-122"/>
              </a:rPr>
              <a:t>State matching</a:t>
            </a:r>
          </a:p>
          <a:p>
            <a:pPr lvl="1">
              <a:lnSpc>
                <a:spcPct val="90000"/>
              </a:lnSpc>
            </a:pPr>
            <a:r>
              <a:rPr lang="en-US" altLang="zh-CN" sz="2400" smtClean="0">
                <a:solidFill>
                  <a:schemeClr val="accent2"/>
                </a:solidFill>
                <a:ea typeface="宋体" pitchFamily="2" charset="-122"/>
              </a:rPr>
              <a:t>JPF checks every new state if it already has seen an equal one, in which case there is no use to continue along the current execution path, and JPF can backtrack to the nearest non-explored non-deterministic choice </a:t>
            </a:r>
          </a:p>
          <a:p>
            <a:pPr lvl="2">
              <a:lnSpc>
                <a:spcPct val="90000"/>
              </a:lnSpc>
            </a:pPr>
            <a:r>
              <a:rPr lang="en-US" altLang="zh-CN" sz="1900" smtClean="0">
                <a:ea typeface="宋体" pitchFamily="2" charset="-122"/>
              </a:rPr>
              <a:t>Heap and thread-stack snapshots.</a:t>
            </a:r>
          </a:p>
          <a:p>
            <a:pPr lvl="2">
              <a:lnSpc>
                <a:spcPct val="90000"/>
              </a:lnSpc>
            </a:pPr>
            <a:endParaRPr lang="en-US" altLang="zh-CN" sz="1900" smtClean="0">
              <a:ea typeface="宋体" pitchFamily="2" charset="-122"/>
            </a:endParaRPr>
          </a:p>
        </p:txBody>
      </p:sp>
    </p:spTree>
    <p:extLst>
      <p:ext uri="{BB962C8B-B14F-4D97-AF65-F5344CB8AC3E}">
        <p14:creationId xmlns:p14="http://schemas.microsoft.com/office/powerpoint/2010/main" val="1605426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p:txBody>
          <a:bodyPr/>
          <a:lstStyle/>
          <a:p>
            <a:r>
              <a:rPr lang="en-US" altLang="zh-CN" dirty="0" smtClean="0">
                <a:ea typeface="宋体" pitchFamily="2" charset="-122"/>
              </a:rPr>
              <a:t>State Abstraction</a:t>
            </a:r>
          </a:p>
        </p:txBody>
      </p:sp>
      <p:sp>
        <p:nvSpPr>
          <p:cNvPr id="99331" name="Rectangle 3"/>
          <p:cNvSpPr>
            <a:spLocks noGrp="1" noChangeArrowheads="1"/>
          </p:cNvSpPr>
          <p:nvPr>
            <p:ph type="body" idx="4294967295"/>
          </p:nvPr>
        </p:nvSpPr>
        <p:spPr>
          <a:xfrm>
            <a:off x="304800" y="1600200"/>
            <a:ext cx="8610600" cy="4525963"/>
          </a:xfrm>
        </p:spPr>
        <p:txBody>
          <a:bodyPr/>
          <a:lstStyle/>
          <a:p>
            <a:r>
              <a:rPr lang="en-US" altLang="zh-CN" sz="2900" smtClean="0">
                <a:solidFill>
                  <a:srgbClr val="951103"/>
                </a:solidFill>
                <a:ea typeface="宋体" pitchFamily="2" charset="-122"/>
              </a:rPr>
              <a:t>Eliminate details irrelevant to the property</a:t>
            </a:r>
          </a:p>
          <a:p>
            <a:endParaRPr lang="en-US" altLang="zh-CN" sz="2900" smtClean="0">
              <a:solidFill>
                <a:srgbClr val="951103"/>
              </a:solidFill>
              <a:ea typeface="宋体" pitchFamily="2" charset="-122"/>
            </a:endParaRPr>
          </a:p>
          <a:p>
            <a:r>
              <a:rPr lang="en-US" altLang="zh-CN" sz="2900" smtClean="0">
                <a:solidFill>
                  <a:srgbClr val="951103"/>
                </a:solidFill>
                <a:ea typeface="宋体" pitchFamily="2" charset="-122"/>
              </a:rPr>
              <a:t>Obtain simple finite models sufficient to verify the property</a:t>
            </a:r>
          </a:p>
          <a:p>
            <a:pPr lvl="1">
              <a:buFontTx/>
              <a:buNone/>
            </a:pPr>
            <a:endParaRPr lang="en-US" altLang="zh-CN" sz="2400" smtClean="0">
              <a:solidFill>
                <a:schemeClr val="accent2"/>
              </a:solidFill>
              <a:ea typeface="宋体" pitchFamily="2" charset="-122"/>
            </a:endParaRPr>
          </a:p>
          <a:p>
            <a:r>
              <a:rPr lang="en-US" altLang="zh-CN" sz="2900" smtClean="0">
                <a:solidFill>
                  <a:srgbClr val="951103"/>
                </a:solidFill>
                <a:ea typeface="宋体" pitchFamily="2" charset="-122"/>
              </a:rPr>
              <a:t>Disadvantage </a:t>
            </a:r>
          </a:p>
          <a:p>
            <a:pPr lvl="1"/>
            <a:r>
              <a:rPr lang="en-US" altLang="zh-CN" sz="2400" smtClean="0">
                <a:solidFill>
                  <a:schemeClr val="accent2"/>
                </a:solidFill>
                <a:ea typeface="宋体" pitchFamily="2" charset="-122"/>
              </a:rPr>
              <a:t>Loss of Precision: False positives/negatives</a:t>
            </a:r>
            <a:endParaRPr lang="en-US" altLang="zh-CN" sz="2400" smtClean="0">
              <a:solidFill>
                <a:schemeClr val="accent2"/>
              </a:solidFill>
              <a:latin typeface="cmsy10" pitchFamily="34" charset="0"/>
              <a:ea typeface="宋体" pitchFamily="2" charset="-122"/>
            </a:endParaRPr>
          </a:p>
          <a:p>
            <a:endParaRPr lang="zh-CN" altLang="en-US" sz="2900" smtClean="0">
              <a:solidFill>
                <a:srgbClr val="951103"/>
              </a:solidFill>
              <a:ea typeface="宋体" pitchFamily="2" charset="-122"/>
            </a:endParaRPr>
          </a:p>
        </p:txBody>
      </p:sp>
    </p:spTree>
    <p:extLst>
      <p:ext uri="{BB962C8B-B14F-4D97-AF65-F5344CB8AC3E}">
        <p14:creationId xmlns:p14="http://schemas.microsoft.com/office/powerpoint/2010/main" val="3814877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p:txBody>
          <a:bodyPr/>
          <a:lstStyle/>
          <a:p>
            <a:r>
              <a:rPr lang="en-US" altLang="he-IL" smtClean="0"/>
              <a:t>Data Abstraction</a:t>
            </a:r>
          </a:p>
        </p:txBody>
      </p:sp>
      <p:grpSp>
        <p:nvGrpSpPr>
          <p:cNvPr id="100355" name="Group 3"/>
          <p:cNvGrpSpPr>
            <a:grpSpLocks/>
          </p:cNvGrpSpPr>
          <p:nvPr/>
        </p:nvGrpSpPr>
        <p:grpSpPr bwMode="auto">
          <a:xfrm>
            <a:off x="1600200" y="2133600"/>
            <a:ext cx="5197475" cy="2225675"/>
            <a:chOff x="624" y="1344"/>
            <a:chExt cx="4224" cy="1824"/>
          </a:xfrm>
        </p:grpSpPr>
        <p:sp>
          <p:nvSpPr>
            <p:cNvPr id="100356" name="Oval 4"/>
            <p:cNvSpPr>
              <a:spLocks noChangeArrowheads="1"/>
            </p:cNvSpPr>
            <p:nvPr/>
          </p:nvSpPr>
          <p:spPr bwMode="auto">
            <a:xfrm>
              <a:off x="624" y="1344"/>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endParaRPr lang="en-US" altLang="en-US" sz="2400" b="0">
                <a:latin typeface="Tahoma" pitchFamily="34" charset="0"/>
                <a:cs typeface="Times New Roman" pitchFamily="18" charset="0"/>
              </a:endParaRPr>
            </a:p>
          </p:txBody>
        </p:sp>
        <p:sp>
          <p:nvSpPr>
            <p:cNvPr id="100357" name="Oval 5"/>
            <p:cNvSpPr>
              <a:spLocks noChangeArrowheads="1"/>
            </p:cNvSpPr>
            <p:nvPr/>
          </p:nvSpPr>
          <p:spPr bwMode="auto">
            <a:xfrm>
              <a:off x="624" y="2112"/>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58" name="Oval 6"/>
            <p:cNvSpPr>
              <a:spLocks noChangeArrowheads="1"/>
            </p:cNvSpPr>
            <p:nvPr/>
          </p:nvSpPr>
          <p:spPr bwMode="auto">
            <a:xfrm>
              <a:off x="624" y="2880"/>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59" name="Oval 7"/>
            <p:cNvSpPr>
              <a:spLocks noChangeArrowheads="1"/>
            </p:cNvSpPr>
            <p:nvPr/>
          </p:nvSpPr>
          <p:spPr bwMode="auto">
            <a:xfrm>
              <a:off x="2544" y="1344"/>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0" name="Oval 8"/>
            <p:cNvSpPr>
              <a:spLocks noChangeArrowheads="1"/>
            </p:cNvSpPr>
            <p:nvPr/>
          </p:nvSpPr>
          <p:spPr bwMode="auto">
            <a:xfrm>
              <a:off x="1584" y="1344"/>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1" name="Oval 9"/>
            <p:cNvSpPr>
              <a:spLocks noChangeArrowheads="1"/>
            </p:cNvSpPr>
            <p:nvPr/>
          </p:nvSpPr>
          <p:spPr bwMode="auto">
            <a:xfrm>
              <a:off x="1584" y="2112"/>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2" name="Oval 10"/>
            <p:cNvSpPr>
              <a:spLocks noChangeArrowheads="1"/>
            </p:cNvSpPr>
            <p:nvPr/>
          </p:nvSpPr>
          <p:spPr bwMode="auto">
            <a:xfrm>
              <a:off x="1584" y="2880"/>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3" name="Oval 11"/>
            <p:cNvSpPr>
              <a:spLocks noChangeArrowheads="1"/>
            </p:cNvSpPr>
            <p:nvPr/>
          </p:nvSpPr>
          <p:spPr bwMode="auto">
            <a:xfrm>
              <a:off x="2544" y="2112"/>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4" name="Oval 12"/>
            <p:cNvSpPr>
              <a:spLocks noChangeArrowheads="1"/>
            </p:cNvSpPr>
            <p:nvPr/>
          </p:nvSpPr>
          <p:spPr bwMode="auto">
            <a:xfrm>
              <a:off x="2544" y="2880"/>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0365" name="Group 13"/>
            <p:cNvGrpSpPr>
              <a:grpSpLocks/>
            </p:cNvGrpSpPr>
            <p:nvPr/>
          </p:nvGrpSpPr>
          <p:grpSpPr bwMode="auto">
            <a:xfrm>
              <a:off x="3552" y="1344"/>
              <a:ext cx="288" cy="1824"/>
              <a:chOff x="624" y="1152"/>
              <a:chExt cx="288" cy="1824"/>
            </a:xfrm>
          </p:grpSpPr>
          <p:sp>
            <p:nvSpPr>
              <p:cNvPr id="100366" name="Oval 14"/>
              <p:cNvSpPr>
                <a:spLocks noChangeArrowheads="1"/>
              </p:cNvSpPr>
              <p:nvPr/>
            </p:nvSpPr>
            <p:spPr bwMode="auto">
              <a:xfrm>
                <a:off x="624" y="1152"/>
                <a:ext cx="288" cy="288"/>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7" name="Oval 15"/>
              <p:cNvSpPr>
                <a:spLocks noChangeArrowheads="1"/>
              </p:cNvSpPr>
              <p:nvPr/>
            </p:nvSpPr>
            <p:spPr bwMode="auto">
              <a:xfrm>
                <a:off x="624" y="1920"/>
                <a:ext cx="288" cy="288"/>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8" name="Oval 16"/>
              <p:cNvSpPr>
                <a:spLocks noChangeArrowheads="1"/>
              </p:cNvSpPr>
              <p:nvPr/>
            </p:nvSpPr>
            <p:spPr bwMode="auto">
              <a:xfrm>
                <a:off x="624" y="2688"/>
                <a:ext cx="288" cy="288"/>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69" name="Group 17"/>
            <p:cNvGrpSpPr>
              <a:grpSpLocks/>
            </p:cNvGrpSpPr>
            <p:nvPr/>
          </p:nvGrpSpPr>
          <p:grpSpPr bwMode="auto">
            <a:xfrm>
              <a:off x="4560" y="1344"/>
              <a:ext cx="288" cy="1824"/>
              <a:chOff x="624" y="1152"/>
              <a:chExt cx="288" cy="1824"/>
            </a:xfrm>
          </p:grpSpPr>
          <p:sp>
            <p:nvSpPr>
              <p:cNvPr id="100370" name="Oval 18"/>
              <p:cNvSpPr>
                <a:spLocks noChangeArrowheads="1"/>
              </p:cNvSpPr>
              <p:nvPr/>
            </p:nvSpPr>
            <p:spPr bwMode="auto">
              <a:xfrm>
                <a:off x="624" y="1152"/>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71" name="Oval 19"/>
              <p:cNvSpPr>
                <a:spLocks noChangeArrowheads="1"/>
              </p:cNvSpPr>
              <p:nvPr/>
            </p:nvSpPr>
            <p:spPr bwMode="auto">
              <a:xfrm>
                <a:off x="624" y="1920"/>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72" name="Oval 20"/>
              <p:cNvSpPr>
                <a:spLocks noChangeArrowheads="1"/>
              </p:cNvSpPr>
              <p:nvPr/>
            </p:nvSpPr>
            <p:spPr bwMode="auto">
              <a:xfrm>
                <a:off x="624" y="2688"/>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0373" name="Group 21"/>
          <p:cNvGrpSpPr>
            <a:grpSpLocks/>
          </p:cNvGrpSpPr>
          <p:nvPr/>
        </p:nvGrpSpPr>
        <p:grpSpPr bwMode="auto">
          <a:xfrm>
            <a:off x="1371600" y="1981200"/>
            <a:ext cx="5638800" cy="3733800"/>
            <a:chOff x="864" y="1248"/>
            <a:chExt cx="3552" cy="2352"/>
          </a:xfrm>
        </p:grpSpPr>
        <p:grpSp>
          <p:nvGrpSpPr>
            <p:cNvPr id="100374" name="Group 22"/>
            <p:cNvGrpSpPr>
              <a:grpSpLocks/>
            </p:cNvGrpSpPr>
            <p:nvPr/>
          </p:nvGrpSpPr>
          <p:grpSpPr bwMode="auto">
            <a:xfrm>
              <a:off x="864" y="1248"/>
              <a:ext cx="576" cy="2352"/>
              <a:chOff x="864" y="1248"/>
              <a:chExt cx="576" cy="2352"/>
            </a:xfrm>
          </p:grpSpPr>
          <p:sp>
            <p:nvSpPr>
              <p:cNvPr id="100375" name="Rectangle 23"/>
              <p:cNvSpPr>
                <a:spLocks noChangeArrowheads="1"/>
              </p:cNvSpPr>
              <p:nvPr/>
            </p:nvSpPr>
            <p:spPr bwMode="auto">
              <a:xfrm>
                <a:off x="960" y="3360"/>
                <a:ext cx="240" cy="240"/>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76" name="Rectangle 24"/>
              <p:cNvSpPr>
                <a:spLocks noChangeArrowheads="1"/>
              </p:cNvSpPr>
              <p:nvPr/>
            </p:nvSpPr>
            <p:spPr bwMode="auto">
              <a:xfrm>
                <a:off x="864" y="1248"/>
                <a:ext cx="528" cy="1584"/>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77" name="Line 25"/>
              <p:cNvSpPr>
                <a:spLocks noChangeShapeType="1"/>
              </p:cNvSpPr>
              <p:nvPr/>
            </p:nvSpPr>
            <p:spPr bwMode="auto">
              <a:xfrm>
                <a:off x="1104" y="2880"/>
                <a:ext cx="0" cy="432"/>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0378" name="Text Box 26"/>
              <p:cNvSpPr txBox="1">
                <a:spLocks noChangeArrowheads="1"/>
              </p:cNvSpPr>
              <p:nvPr/>
            </p:nvSpPr>
            <p:spPr bwMode="auto">
              <a:xfrm>
                <a:off x="1152" y="297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None/>
                </a:pPr>
                <a:r>
                  <a:rPr lang="en-US" altLang="he-IL" sz="2400" b="0">
                    <a:solidFill>
                      <a:srgbClr val="000000"/>
                    </a:solidFill>
                    <a:latin typeface="Tahoma" pitchFamily="34" charset="0"/>
                    <a:cs typeface="Times New Roman" pitchFamily="18" charset="0"/>
                  </a:rPr>
                  <a:t>h</a:t>
                </a:r>
              </a:p>
            </p:txBody>
          </p:sp>
        </p:grpSp>
        <p:grpSp>
          <p:nvGrpSpPr>
            <p:cNvPr id="100379" name="Group 27"/>
            <p:cNvGrpSpPr>
              <a:grpSpLocks/>
            </p:cNvGrpSpPr>
            <p:nvPr/>
          </p:nvGrpSpPr>
          <p:grpSpPr bwMode="auto">
            <a:xfrm>
              <a:off x="1632" y="1248"/>
              <a:ext cx="576" cy="2352"/>
              <a:chOff x="864" y="1248"/>
              <a:chExt cx="576" cy="2352"/>
            </a:xfrm>
          </p:grpSpPr>
          <p:sp>
            <p:nvSpPr>
              <p:cNvPr id="100380" name="Rectangle 28"/>
              <p:cNvSpPr>
                <a:spLocks noChangeArrowheads="1"/>
              </p:cNvSpPr>
              <p:nvPr/>
            </p:nvSpPr>
            <p:spPr bwMode="auto">
              <a:xfrm>
                <a:off x="960" y="3360"/>
                <a:ext cx="240" cy="240"/>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81" name="Rectangle 29"/>
              <p:cNvSpPr>
                <a:spLocks noChangeArrowheads="1"/>
              </p:cNvSpPr>
              <p:nvPr/>
            </p:nvSpPr>
            <p:spPr bwMode="auto">
              <a:xfrm>
                <a:off x="864" y="1248"/>
                <a:ext cx="528" cy="1584"/>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82" name="Line 30"/>
              <p:cNvSpPr>
                <a:spLocks noChangeShapeType="1"/>
              </p:cNvSpPr>
              <p:nvPr/>
            </p:nvSpPr>
            <p:spPr bwMode="auto">
              <a:xfrm>
                <a:off x="1104" y="2880"/>
                <a:ext cx="0" cy="432"/>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0383" name="Text Box 31"/>
              <p:cNvSpPr txBox="1">
                <a:spLocks noChangeArrowheads="1"/>
              </p:cNvSpPr>
              <p:nvPr/>
            </p:nvSpPr>
            <p:spPr bwMode="auto">
              <a:xfrm>
                <a:off x="1152" y="297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None/>
                </a:pPr>
                <a:r>
                  <a:rPr lang="en-US" altLang="he-IL" sz="2400" b="0">
                    <a:solidFill>
                      <a:srgbClr val="000000"/>
                    </a:solidFill>
                    <a:latin typeface="Tahoma" pitchFamily="34" charset="0"/>
                    <a:cs typeface="Times New Roman" pitchFamily="18" charset="0"/>
                  </a:rPr>
                  <a:t>h</a:t>
                </a:r>
              </a:p>
            </p:txBody>
          </p:sp>
        </p:grpSp>
        <p:sp>
          <p:nvSpPr>
            <p:cNvPr id="100384" name="Rectangle 32"/>
            <p:cNvSpPr>
              <a:spLocks noChangeArrowheads="1"/>
            </p:cNvSpPr>
            <p:nvPr/>
          </p:nvSpPr>
          <p:spPr bwMode="auto">
            <a:xfrm>
              <a:off x="3216" y="3360"/>
              <a:ext cx="240" cy="240"/>
            </a:xfrm>
            <a:prstGeom prst="rect">
              <a:avLst/>
            </a:prstGeom>
            <a:solidFill>
              <a:srgbClr val="FF0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85" name="Rectangle 33"/>
            <p:cNvSpPr>
              <a:spLocks noChangeArrowheads="1"/>
            </p:cNvSpPr>
            <p:nvPr/>
          </p:nvSpPr>
          <p:spPr bwMode="auto">
            <a:xfrm>
              <a:off x="3120" y="1248"/>
              <a:ext cx="528" cy="1584"/>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86" name="Line 34"/>
            <p:cNvSpPr>
              <a:spLocks noChangeShapeType="1"/>
            </p:cNvSpPr>
            <p:nvPr/>
          </p:nvSpPr>
          <p:spPr bwMode="auto">
            <a:xfrm>
              <a:off x="3360" y="2880"/>
              <a:ext cx="0" cy="432"/>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0387" name="Text Box 35"/>
            <p:cNvSpPr txBox="1">
              <a:spLocks noChangeArrowheads="1"/>
            </p:cNvSpPr>
            <p:nvPr/>
          </p:nvSpPr>
          <p:spPr bwMode="auto">
            <a:xfrm>
              <a:off x="3408" y="297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None/>
              </a:pPr>
              <a:r>
                <a:rPr lang="en-US" altLang="he-IL" sz="2400" b="0">
                  <a:solidFill>
                    <a:srgbClr val="000000"/>
                  </a:solidFill>
                  <a:latin typeface="Tahoma" pitchFamily="34" charset="0"/>
                  <a:cs typeface="Times New Roman" pitchFamily="18" charset="0"/>
                </a:rPr>
                <a:t>h</a:t>
              </a:r>
            </a:p>
          </p:txBody>
        </p:sp>
        <p:grpSp>
          <p:nvGrpSpPr>
            <p:cNvPr id="100388" name="Group 36"/>
            <p:cNvGrpSpPr>
              <a:grpSpLocks/>
            </p:cNvGrpSpPr>
            <p:nvPr/>
          </p:nvGrpSpPr>
          <p:grpSpPr bwMode="auto">
            <a:xfrm>
              <a:off x="2352" y="1248"/>
              <a:ext cx="576" cy="2352"/>
              <a:chOff x="864" y="1248"/>
              <a:chExt cx="576" cy="2352"/>
            </a:xfrm>
          </p:grpSpPr>
          <p:sp>
            <p:nvSpPr>
              <p:cNvPr id="100389" name="Rectangle 37"/>
              <p:cNvSpPr>
                <a:spLocks noChangeArrowheads="1"/>
              </p:cNvSpPr>
              <p:nvPr/>
            </p:nvSpPr>
            <p:spPr bwMode="auto">
              <a:xfrm>
                <a:off x="960" y="3360"/>
                <a:ext cx="240" cy="240"/>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90" name="Rectangle 38"/>
              <p:cNvSpPr>
                <a:spLocks noChangeArrowheads="1"/>
              </p:cNvSpPr>
              <p:nvPr/>
            </p:nvSpPr>
            <p:spPr bwMode="auto">
              <a:xfrm>
                <a:off x="864" y="1248"/>
                <a:ext cx="528" cy="1584"/>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91" name="Line 39"/>
              <p:cNvSpPr>
                <a:spLocks noChangeShapeType="1"/>
              </p:cNvSpPr>
              <p:nvPr/>
            </p:nvSpPr>
            <p:spPr bwMode="auto">
              <a:xfrm>
                <a:off x="1104" y="2880"/>
                <a:ext cx="0" cy="432"/>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0392" name="Text Box 40"/>
              <p:cNvSpPr txBox="1">
                <a:spLocks noChangeArrowheads="1"/>
              </p:cNvSpPr>
              <p:nvPr/>
            </p:nvSpPr>
            <p:spPr bwMode="auto">
              <a:xfrm>
                <a:off x="1152" y="297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None/>
                </a:pPr>
                <a:r>
                  <a:rPr lang="en-US" altLang="he-IL" sz="2400" b="0">
                    <a:solidFill>
                      <a:srgbClr val="000000"/>
                    </a:solidFill>
                    <a:latin typeface="Tahoma" pitchFamily="34" charset="0"/>
                    <a:cs typeface="Times New Roman" pitchFamily="18" charset="0"/>
                  </a:rPr>
                  <a:t>h</a:t>
                </a:r>
              </a:p>
            </p:txBody>
          </p:sp>
        </p:grpSp>
        <p:grpSp>
          <p:nvGrpSpPr>
            <p:cNvPr id="100393" name="Group 41"/>
            <p:cNvGrpSpPr>
              <a:grpSpLocks/>
            </p:cNvGrpSpPr>
            <p:nvPr/>
          </p:nvGrpSpPr>
          <p:grpSpPr bwMode="auto">
            <a:xfrm>
              <a:off x="3840" y="1248"/>
              <a:ext cx="576" cy="2352"/>
              <a:chOff x="864" y="1248"/>
              <a:chExt cx="576" cy="2352"/>
            </a:xfrm>
          </p:grpSpPr>
          <p:sp>
            <p:nvSpPr>
              <p:cNvPr id="100394" name="Rectangle 42"/>
              <p:cNvSpPr>
                <a:spLocks noChangeArrowheads="1"/>
              </p:cNvSpPr>
              <p:nvPr/>
            </p:nvSpPr>
            <p:spPr bwMode="auto">
              <a:xfrm>
                <a:off x="960" y="3360"/>
                <a:ext cx="240" cy="240"/>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95" name="Rectangle 43"/>
              <p:cNvSpPr>
                <a:spLocks noChangeArrowheads="1"/>
              </p:cNvSpPr>
              <p:nvPr/>
            </p:nvSpPr>
            <p:spPr bwMode="auto">
              <a:xfrm>
                <a:off x="864" y="1248"/>
                <a:ext cx="528" cy="1584"/>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96" name="Line 44"/>
              <p:cNvSpPr>
                <a:spLocks noChangeShapeType="1"/>
              </p:cNvSpPr>
              <p:nvPr/>
            </p:nvSpPr>
            <p:spPr bwMode="auto">
              <a:xfrm>
                <a:off x="1104" y="2880"/>
                <a:ext cx="0" cy="432"/>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0397" name="Text Box 45"/>
              <p:cNvSpPr txBox="1">
                <a:spLocks noChangeArrowheads="1"/>
              </p:cNvSpPr>
              <p:nvPr/>
            </p:nvSpPr>
            <p:spPr bwMode="auto">
              <a:xfrm>
                <a:off x="1152" y="297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None/>
                </a:pPr>
                <a:r>
                  <a:rPr lang="en-US" altLang="he-IL" sz="2400" b="0">
                    <a:solidFill>
                      <a:srgbClr val="000000"/>
                    </a:solidFill>
                    <a:latin typeface="Tahoma" pitchFamily="34" charset="0"/>
                    <a:cs typeface="Times New Roman" pitchFamily="18" charset="0"/>
                  </a:rPr>
                  <a:t>h</a:t>
                </a:r>
              </a:p>
            </p:txBody>
          </p:sp>
        </p:grpSp>
      </p:grpSp>
      <p:sp>
        <p:nvSpPr>
          <p:cNvPr id="100398" name="Text Box 46"/>
          <p:cNvSpPr txBox="1">
            <a:spLocks noChangeArrowheads="1"/>
          </p:cNvSpPr>
          <p:nvPr/>
        </p:nvSpPr>
        <p:spPr bwMode="auto">
          <a:xfrm>
            <a:off x="2179638" y="6115050"/>
            <a:ext cx="536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he-IL" sz="2400" b="0">
                <a:latin typeface="Tahoma" pitchFamily="34" charset="0"/>
                <a:cs typeface="Times New Roman" pitchFamily="18" charset="0"/>
              </a:rPr>
              <a:t>Abstraction Function   h : from S to S’ </a:t>
            </a:r>
          </a:p>
        </p:txBody>
      </p:sp>
      <p:sp>
        <p:nvSpPr>
          <p:cNvPr id="100399" name="Text Box 47"/>
          <p:cNvSpPr txBox="1">
            <a:spLocks noChangeArrowheads="1"/>
          </p:cNvSpPr>
          <p:nvPr/>
        </p:nvSpPr>
        <p:spPr bwMode="auto">
          <a:xfrm>
            <a:off x="7391400" y="2971800"/>
            <a:ext cx="43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he-IL" sz="3600" b="0">
                <a:latin typeface="Tahoma" pitchFamily="34" charset="0"/>
                <a:cs typeface="Times New Roman" pitchFamily="18" charset="0"/>
              </a:rPr>
              <a:t>S</a:t>
            </a:r>
          </a:p>
        </p:txBody>
      </p:sp>
      <p:sp>
        <p:nvSpPr>
          <p:cNvPr id="100400" name="Text Box 48"/>
          <p:cNvSpPr txBox="1">
            <a:spLocks noChangeArrowheads="1"/>
          </p:cNvSpPr>
          <p:nvPr/>
        </p:nvSpPr>
        <p:spPr bwMode="auto">
          <a:xfrm>
            <a:off x="7391400" y="5181600"/>
            <a:ext cx="5349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he-IL" sz="3600" b="0">
                <a:solidFill>
                  <a:schemeClr val="tx2"/>
                </a:solidFill>
                <a:latin typeface="Tahoma" pitchFamily="34" charset="0"/>
                <a:cs typeface="Times New Roman" pitchFamily="18" charset="0"/>
              </a:rPr>
              <a:t>S’</a:t>
            </a:r>
          </a:p>
        </p:txBody>
      </p:sp>
    </p:spTree>
    <p:extLst>
      <p:ext uri="{BB962C8B-B14F-4D97-AF65-F5344CB8AC3E}">
        <p14:creationId xmlns:p14="http://schemas.microsoft.com/office/powerpoint/2010/main" val="916275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609600" y="190500"/>
            <a:ext cx="7772400" cy="1143000"/>
          </a:xfrm>
        </p:spPr>
        <p:txBody>
          <a:bodyPr/>
          <a:lstStyle/>
          <a:p>
            <a:r>
              <a:rPr lang="en-US" altLang="zh-CN" smtClean="0">
                <a:ea typeface="宋体" pitchFamily="2" charset="-122"/>
              </a:rPr>
              <a:t>Data Abstraction Example </a:t>
            </a:r>
          </a:p>
        </p:txBody>
      </p:sp>
      <p:sp>
        <p:nvSpPr>
          <p:cNvPr id="101379" name="Rectangle 3"/>
          <p:cNvSpPr>
            <a:spLocks noGrp="1" noChangeArrowheads="1"/>
          </p:cNvSpPr>
          <p:nvPr>
            <p:ph type="body" idx="4294967295"/>
          </p:nvPr>
        </p:nvSpPr>
        <p:spPr>
          <a:xfrm>
            <a:off x="766763" y="1535113"/>
            <a:ext cx="7915275" cy="1685925"/>
          </a:xfrm>
        </p:spPr>
        <p:txBody>
          <a:bodyPr/>
          <a:lstStyle/>
          <a:p>
            <a:r>
              <a:rPr lang="en-US" altLang="zh-CN" sz="2500" smtClean="0">
                <a:solidFill>
                  <a:srgbClr val="951103"/>
                </a:solidFill>
                <a:ea typeface="宋体" pitchFamily="2" charset="-122"/>
              </a:rPr>
              <a:t>Abstraction proceeds component-wise, where variables are components</a:t>
            </a:r>
          </a:p>
        </p:txBody>
      </p:sp>
      <p:sp>
        <p:nvSpPr>
          <p:cNvPr id="101380" name="Text Box 4"/>
          <p:cNvSpPr txBox="1">
            <a:spLocks noChangeArrowheads="1"/>
          </p:cNvSpPr>
          <p:nvPr/>
        </p:nvSpPr>
        <p:spPr bwMode="auto">
          <a:xfrm>
            <a:off x="1143000" y="3733800"/>
            <a:ext cx="784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zh-CN" sz="2400" b="0">
                <a:latin typeface="Tahoma" pitchFamily="34" charset="0"/>
                <a:ea typeface="宋体" pitchFamily="2" charset="-122"/>
              </a:rPr>
              <a:t>x:int</a:t>
            </a:r>
          </a:p>
        </p:txBody>
      </p:sp>
      <p:grpSp>
        <p:nvGrpSpPr>
          <p:cNvPr id="101381" name="Group 5"/>
          <p:cNvGrpSpPr>
            <a:grpSpLocks/>
          </p:cNvGrpSpPr>
          <p:nvPr/>
        </p:nvGrpSpPr>
        <p:grpSpPr bwMode="auto">
          <a:xfrm>
            <a:off x="4953000" y="3467100"/>
            <a:ext cx="1981200" cy="1066800"/>
            <a:chOff x="3120" y="2304"/>
            <a:chExt cx="1248" cy="672"/>
          </a:xfrm>
        </p:grpSpPr>
        <p:sp>
          <p:nvSpPr>
            <p:cNvPr id="101382" name="Oval 6"/>
            <p:cNvSpPr>
              <a:spLocks noChangeArrowheads="1"/>
            </p:cNvSpPr>
            <p:nvPr/>
          </p:nvSpPr>
          <p:spPr bwMode="auto">
            <a:xfrm>
              <a:off x="3120" y="2304"/>
              <a:ext cx="1248" cy="672"/>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383" name="Text Box 7"/>
            <p:cNvSpPr txBox="1">
              <a:spLocks noChangeArrowheads="1"/>
            </p:cNvSpPr>
            <p:nvPr/>
          </p:nvSpPr>
          <p:spPr bwMode="auto">
            <a:xfrm>
              <a:off x="3312" y="2400"/>
              <a:ext cx="62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zh-CN" altLang="en-US" sz="1200">
                  <a:solidFill>
                    <a:schemeClr val="accent2"/>
                  </a:solidFill>
                  <a:latin typeface="Tahoma" pitchFamily="34" charset="0"/>
                  <a:ea typeface="宋体" pitchFamily="2" charset="-122"/>
                </a:rPr>
                <a:t>          </a:t>
              </a:r>
              <a:r>
                <a:rPr lang="en-US" altLang="zh-CN" sz="1200">
                  <a:solidFill>
                    <a:schemeClr val="accent2"/>
                  </a:solidFill>
                  <a:latin typeface="Tahoma" pitchFamily="34" charset="0"/>
                  <a:ea typeface="宋体" pitchFamily="2" charset="-122"/>
                </a:rPr>
                <a:t>Even</a:t>
              </a:r>
            </a:p>
          </p:txBody>
        </p:sp>
        <p:sp>
          <p:nvSpPr>
            <p:cNvPr id="101384" name="Text Box 8"/>
            <p:cNvSpPr txBox="1">
              <a:spLocks noChangeArrowheads="1"/>
            </p:cNvSpPr>
            <p:nvPr/>
          </p:nvSpPr>
          <p:spPr bwMode="auto">
            <a:xfrm>
              <a:off x="3312" y="2688"/>
              <a:ext cx="6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zh-CN" altLang="en-US" sz="1200">
                  <a:solidFill>
                    <a:schemeClr val="accent2"/>
                  </a:solidFill>
                  <a:latin typeface="Tahoma" pitchFamily="34" charset="0"/>
                  <a:ea typeface="宋体" pitchFamily="2" charset="-122"/>
                </a:rPr>
                <a:t>           </a:t>
              </a:r>
              <a:r>
                <a:rPr lang="en-US" altLang="zh-CN" sz="1200">
                  <a:solidFill>
                    <a:schemeClr val="accent2"/>
                  </a:solidFill>
                  <a:latin typeface="Tahoma" pitchFamily="34" charset="0"/>
                  <a:ea typeface="宋体" pitchFamily="2" charset="-122"/>
                </a:rPr>
                <a:t>Odd</a:t>
              </a:r>
            </a:p>
          </p:txBody>
        </p:sp>
        <p:sp>
          <p:nvSpPr>
            <p:cNvPr id="101385" name="Line 9"/>
            <p:cNvSpPr>
              <a:spLocks noChangeShapeType="1"/>
            </p:cNvSpPr>
            <p:nvPr/>
          </p:nvSpPr>
          <p:spPr bwMode="auto">
            <a:xfrm>
              <a:off x="3120" y="2640"/>
              <a:ext cx="124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01386" name="Oval 10"/>
          <p:cNvSpPr>
            <a:spLocks noChangeArrowheads="1"/>
          </p:cNvSpPr>
          <p:nvPr/>
        </p:nvSpPr>
        <p:spPr bwMode="auto">
          <a:xfrm>
            <a:off x="2209800" y="3467100"/>
            <a:ext cx="1981200" cy="106680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rgbClr val="E47A7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387" name="Text Box 11"/>
          <p:cNvSpPr txBox="1">
            <a:spLocks noChangeArrowheads="1"/>
          </p:cNvSpPr>
          <p:nvPr/>
        </p:nvSpPr>
        <p:spPr bwMode="auto">
          <a:xfrm>
            <a:off x="2514600" y="4076700"/>
            <a:ext cx="14668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zh-CN" sz="1200">
                <a:solidFill>
                  <a:schemeClr val="accent2"/>
                </a:solidFill>
                <a:latin typeface="Tahoma" pitchFamily="34" charset="0"/>
                <a:ea typeface="宋体" pitchFamily="2" charset="-122"/>
              </a:rPr>
              <a:t>…, -3, -1, 1, 3, …</a:t>
            </a:r>
          </a:p>
        </p:txBody>
      </p:sp>
      <p:sp>
        <p:nvSpPr>
          <p:cNvPr id="101388" name="Line 12"/>
          <p:cNvSpPr>
            <a:spLocks noChangeShapeType="1"/>
          </p:cNvSpPr>
          <p:nvPr/>
        </p:nvSpPr>
        <p:spPr bwMode="auto">
          <a:xfrm>
            <a:off x="2209800" y="4000500"/>
            <a:ext cx="1981200" cy="381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1389" name="Text Box 13"/>
          <p:cNvSpPr txBox="1">
            <a:spLocks noChangeArrowheads="1"/>
          </p:cNvSpPr>
          <p:nvPr/>
        </p:nvSpPr>
        <p:spPr bwMode="auto">
          <a:xfrm>
            <a:off x="2514600" y="3619500"/>
            <a:ext cx="1401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zh-CN" sz="1200">
                <a:solidFill>
                  <a:schemeClr val="accent2"/>
                </a:solidFill>
                <a:latin typeface="Tahoma" pitchFamily="34" charset="0"/>
                <a:ea typeface="宋体" pitchFamily="2" charset="-122"/>
              </a:rPr>
              <a:t>…, -2, 0, 2, 4, …</a:t>
            </a:r>
          </a:p>
        </p:txBody>
      </p:sp>
      <p:sp>
        <p:nvSpPr>
          <p:cNvPr id="101390" name="Oval 14"/>
          <p:cNvSpPr>
            <a:spLocks noChangeArrowheads="1"/>
          </p:cNvSpPr>
          <p:nvPr/>
        </p:nvSpPr>
        <p:spPr bwMode="auto">
          <a:xfrm>
            <a:off x="2286000" y="4800600"/>
            <a:ext cx="1752600" cy="167640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rgbClr val="E47A7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391" name="Text Box 15"/>
          <p:cNvSpPr txBox="1">
            <a:spLocks noChangeArrowheads="1"/>
          </p:cNvSpPr>
          <p:nvPr/>
        </p:nvSpPr>
        <p:spPr bwMode="auto">
          <a:xfrm>
            <a:off x="2743200" y="6019800"/>
            <a:ext cx="903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zh-CN" sz="1200">
                <a:solidFill>
                  <a:schemeClr val="accent2"/>
                </a:solidFill>
                <a:latin typeface="Tahoma" pitchFamily="34" charset="0"/>
                <a:ea typeface="宋体" pitchFamily="2" charset="-122"/>
              </a:rPr>
              <a:t>1, 2, 3, …</a:t>
            </a:r>
          </a:p>
        </p:txBody>
      </p:sp>
      <p:sp>
        <p:nvSpPr>
          <p:cNvPr id="101392" name="Text Box 16"/>
          <p:cNvSpPr txBox="1">
            <a:spLocks noChangeArrowheads="1"/>
          </p:cNvSpPr>
          <p:nvPr/>
        </p:nvSpPr>
        <p:spPr bwMode="auto">
          <a:xfrm>
            <a:off x="2590800" y="5029200"/>
            <a:ext cx="1098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zh-CN" sz="1200">
                <a:solidFill>
                  <a:schemeClr val="accent2"/>
                </a:solidFill>
                <a:latin typeface="Tahoma" pitchFamily="34" charset="0"/>
                <a:ea typeface="宋体" pitchFamily="2" charset="-122"/>
              </a:rPr>
              <a:t>…, -3, -2, -1</a:t>
            </a:r>
          </a:p>
        </p:txBody>
      </p:sp>
      <p:sp>
        <p:nvSpPr>
          <p:cNvPr id="101393" name="Text Box 17"/>
          <p:cNvSpPr txBox="1">
            <a:spLocks noChangeArrowheads="1"/>
          </p:cNvSpPr>
          <p:nvPr/>
        </p:nvSpPr>
        <p:spPr bwMode="auto">
          <a:xfrm>
            <a:off x="2590800" y="5486400"/>
            <a:ext cx="681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zh-CN" altLang="en-US" sz="1200">
                <a:solidFill>
                  <a:schemeClr val="accent2"/>
                </a:solidFill>
                <a:latin typeface="Tahoma" pitchFamily="34" charset="0"/>
                <a:ea typeface="宋体" pitchFamily="2" charset="-122"/>
              </a:rPr>
              <a:t>         </a:t>
            </a:r>
            <a:r>
              <a:rPr lang="en-US" altLang="zh-CN" sz="1200">
                <a:solidFill>
                  <a:schemeClr val="accent2"/>
                </a:solidFill>
                <a:latin typeface="Tahoma" pitchFamily="34" charset="0"/>
                <a:ea typeface="宋体" pitchFamily="2" charset="-122"/>
              </a:rPr>
              <a:t>0</a:t>
            </a:r>
          </a:p>
        </p:txBody>
      </p:sp>
      <p:sp>
        <p:nvSpPr>
          <p:cNvPr id="101394" name="Line 18"/>
          <p:cNvSpPr>
            <a:spLocks noChangeShapeType="1"/>
          </p:cNvSpPr>
          <p:nvPr/>
        </p:nvSpPr>
        <p:spPr bwMode="auto">
          <a:xfrm>
            <a:off x="2286000" y="5486400"/>
            <a:ext cx="1752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1395" name="Line 19"/>
          <p:cNvSpPr>
            <a:spLocks noChangeShapeType="1"/>
          </p:cNvSpPr>
          <p:nvPr/>
        </p:nvSpPr>
        <p:spPr bwMode="auto">
          <a:xfrm>
            <a:off x="2286000" y="5791200"/>
            <a:ext cx="1752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01396" name="Group 20"/>
          <p:cNvGrpSpPr>
            <a:grpSpLocks/>
          </p:cNvGrpSpPr>
          <p:nvPr/>
        </p:nvGrpSpPr>
        <p:grpSpPr bwMode="auto">
          <a:xfrm>
            <a:off x="4876800" y="4800600"/>
            <a:ext cx="1752600" cy="1676400"/>
            <a:chOff x="3072" y="3120"/>
            <a:chExt cx="1104" cy="1056"/>
          </a:xfrm>
        </p:grpSpPr>
        <p:sp>
          <p:nvSpPr>
            <p:cNvPr id="101397" name="Oval 21"/>
            <p:cNvSpPr>
              <a:spLocks noChangeArrowheads="1"/>
            </p:cNvSpPr>
            <p:nvPr/>
          </p:nvSpPr>
          <p:spPr bwMode="auto">
            <a:xfrm>
              <a:off x="3072" y="3120"/>
              <a:ext cx="1104" cy="1056"/>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398" name="Text Box 22"/>
            <p:cNvSpPr txBox="1">
              <a:spLocks noChangeArrowheads="1"/>
            </p:cNvSpPr>
            <p:nvPr/>
          </p:nvSpPr>
          <p:spPr bwMode="auto">
            <a:xfrm>
              <a:off x="3456" y="3840"/>
              <a:ext cx="28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zh-CN" sz="1200">
                  <a:solidFill>
                    <a:schemeClr val="accent2"/>
                  </a:solidFill>
                  <a:latin typeface="Tahoma" pitchFamily="34" charset="0"/>
                  <a:ea typeface="宋体" pitchFamily="2" charset="-122"/>
                </a:rPr>
                <a:t>Pos</a:t>
              </a:r>
            </a:p>
          </p:txBody>
        </p:sp>
        <p:sp>
          <p:nvSpPr>
            <p:cNvPr id="101399" name="Text Box 23"/>
            <p:cNvSpPr txBox="1">
              <a:spLocks noChangeArrowheads="1"/>
            </p:cNvSpPr>
            <p:nvPr/>
          </p:nvSpPr>
          <p:spPr bwMode="auto">
            <a:xfrm>
              <a:off x="3456" y="3264"/>
              <a:ext cx="30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zh-CN" sz="1200">
                  <a:solidFill>
                    <a:schemeClr val="accent2"/>
                  </a:solidFill>
                  <a:latin typeface="Tahoma" pitchFamily="34" charset="0"/>
                  <a:ea typeface="宋体" pitchFamily="2" charset="-122"/>
                </a:rPr>
                <a:t>Neg</a:t>
              </a:r>
            </a:p>
          </p:txBody>
        </p:sp>
        <p:sp>
          <p:nvSpPr>
            <p:cNvPr id="101400" name="Text Box 24"/>
            <p:cNvSpPr txBox="1">
              <a:spLocks noChangeArrowheads="1"/>
            </p:cNvSpPr>
            <p:nvPr/>
          </p:nvSpPr>
          <p:spPr bwMode="auto">
            <a:xfrm>
              <a:off x="3216" y="3552"/>
              <a:ext cx="58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zh-CN" altLang="en-US" sz="1200">
                  <a:solidFill>
                    <a:schemeClr val="accent2"/>
                  </a:solidFill>
                  <a:latin typeface="Tahoma" pitchFamily="34" charset="0"/>
                  <a:ea typeface="宋体" pitchFamily="2" charset="-122"/>
                </a:rPr>
                <a:t>         </a:t>
              </a:r>
              <a:r>
                <a:rPr lang="en-US" altLang="zh-CN" sz="1200">
                  <a:solidFill>
                    <a:schemeClr val="accent2"/>
                  </a:solidFill>
                  <a:latin typeface="Tahoma" pitchFamily="34" charset="0"/>
                  <a:ea typeface="宋体" pitchFamily="2" charset="-122"/>
                </a:rPr>
                <a:t>Zero</a:t>
              </a:r>
            </a:p>
          </p:txBody>
        </p:sp>
        <p:sp>
          <p:nvSpPr>
            <p:cNvPr id="101401" name="Line 25"/>
            <p:cNvSpPr>
              <a:spLocks noChangeShapeType="1"/>
            </p:cNvSpPr>
            <p:nvPr/>
          </p:nvSpPr>
          <p:spPr bwMode="auto">
            <a:xfrm>
              <a:off x="3072" y="3552"/>
              <a:ext cx="110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1402" name="Line 26"/>
            <p:cNvSpPr>
              <a:spLocks noChangeShapeType="1"/>
            </p:cNvSpPr>
            <p:nvPr/>
          </p:nvSpPr>
          <p:spPr bwMode="auto">
            <a:xfrm>
              <a:off x="3072" y="3744"/>
              <a:ext cx="110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01403" name="Text Box 27"/>
          <p:cNvSpPr txBox="1">
            <a:spLocks noChangeArrowheads="1"/>
          </p:cNvSpPr>
          <p:nvPr/>
        </p:nvSpPr>
        <p:spPr bwMode="auto">
          <a:xfrm>
            <a:off x="1143000" y="5410200"/>
            <a:ext cx="78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zh-CN" sz="2400" b="0">
                <a:latin typeface="Tahoma" pitchFamily="34" charset="0"/>
                <a:ea typeface="宋体" pitchFamily="2" charset="-122"/>
              </a:rPr>
              <a:t>y:int</a:t>
            </a:r>
          </a:p>
        </p:txBody>
      </p:sp>
      <p:grpSp>
        <p:nvGrpSpPr>
          <p:cNvPr id="101404" name="Group 28"/>
          <p:cNvGrpSpPr>
            <a:grpSpLocks/>
          </p:cNvGrpSpPr>
          <p:nvPr/>
        </p:nvGrpSpPr>
        <p:grpSpPr bwMode="auto">
          <a:xfrm>
            <a:off x="4038600" y="3733800"/>
            <a:ext cx="1066800" cy="609600"/>
            <a:chOff x="2544" y="2448"/>
            <a:chExt cx="672" cy="384"/>
          </a:xfrm>
        </p:grpSpPr>
        <p:sp>
          <p:nvSpPr>
            <p:cNvPr id="101405" name="Line 29"/>
            <p:cNvSpPr>
              <a:spLocks noChangeShapeType="1"/>
            </p:cNvSpPr>
            <p:nvPr/>
          </p:nvSpPr>
          <p:spPr bwMode="auto">
            <a:xfrm>
              <a:off x="2544" y="2448"/>
              <a:ext cx="672" cy="0"/>
            </a:xfrm>
            <a:prstGeom prst="line">
              <a:avLst/>
            </a:prstGeom>
            <a:noFill/>
            <a:ln w="25400" cap="rnd">
              <a:solidFill>
                <a:schemeClr val="tx1"/>
              </a:solidFill>
              <a:prstDash val="sysDot"/>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1406" name="Line 30"/>
            <p:cNvSpPr>
              <a:spLocks noChangeShapeType="1"/>
            </p:cNvSpPr>
            <p:nvPr/>
          </p:nvSpPr>
          <p:spPr bwMode="auto">
            <a:xfrm>
              <a:off x="2544" y="2832"/>
              <a:ext cx="672" cy="0"/>
            </a:xfrm>
            <a:prstGeom prst="line">
              <a:avLst/>
            </a:prstGeom>
            <a:noFill/>
            <a:ln w="25400" cap="rnd">
              <a:solidFill>
                <a:schemeClr val="tx1"/>
              </a:solidFill>
              <a:prstDash val="sysDot"/>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1407" name="Group 31"/>
          <p:cNvGrpSpPr>
            <a:grpSpLocks/>
          </p:cNvGrpSpPr>
          <p:nvPr/>
        </p:nvGrpSpPr>
        <p:grpSpPr bwMode="auto">
          <a:xfrm>
            <a:off x="3886200" y="5181600"/>
            <a:ext cx="1143000" cy="914400"/>
            <a:chOff x="2448" y="3360"/>
            <a:chExt cx="720" cy="576"/>
          </a:xfrm>
        </p:grpSpPr>
        <p:sp>
          <p:nvSpPr>
            <p:cNvPr id="101408" name="Line 32"/>
            <p:cNvSpPr>
              <a:spLocks noChangeShapeType="1"/>
            </p:cNvSpPr>
            <p:nvPr/>
          </p:nvSpPr>
          <p:spPr bwMode="auto">
            <a:xfrm>
              <a:off x="2448" y="3360"/>
              <a:ext cx="720" cy="0"/>
            </a:xfrm>
            <a:prstGeom prst="line">
              <a:avLst/>
            </a:prstGeom>
            <a:noFill/>
            <a:ln w="25400" cap="rnd">
              <a:solidFill>
                <a:schemeClr val="tx1"/>
              </a:solidFill>
              <a:prstDash val="sysDot"/>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1409" name="Line 33"/>
            <p:cNvSpPr>
              <a:spLocks noChangeShapeType="1"/>
            </p:cNvSpPr>
            <p:nvPr/>
          </p:nvSpPr>
          <p:spPr bwMode="auto">
            <a:xfrm>
              <a:off x="2448" y="3936"/>
              <a:ext cx="720" cy="0"/>
            </a:xfrm>
            <a:prstGeom prst="line">
              <a:avLst/>
            </a:prstGeom>
            <a:noFill/>
            <a:ln w="25400" cap="rnd">
              <a:solidFill>
                <a:schemeClr val="tx1"/>
              </a:solidFill>
              <a:prstDash val="sysDot"/>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1410" name="Line 34"/>
            <p:cNvSpPr>
              <a:spLocks noChangeShapeType="1"/>
            </p:cNvSpPr>
            <p:nvPr/>
          </p:nvSpPr>
          <p:spPr bwMode="auto">
            <a:xfrm>
              <a:off x="2544" y="3648"/>
              <a:ext cx="528" cy="0"/>
            </a:xfrm>
            <a:prstGeom prst="line">
              <a:avLst/>
            </a:prstGeom>
            <a:noFill/>
            <a:ln w="25400" cap="rnd">
              <a:solidFill>
                <a:schemeClr val="tx1"/>
              </a:solidFill>
              <a:prstDash val="sysDot"/>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955396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01404"/>
                                        </p:tgtEl>
                                        <p:attrNameLst>
                                          <p:attrName>style.visibility</p:attrName>
                                        </p:attrNameLst>
                                      </p:cBhvr>
                                      <p:to>
                                        <p:strVal val="visible"/>
                                      </p:to>
                                    </p:set>
                                    <p:anim calcmode="lin" valueType="num">
                                      <p:cBhvr>
                                        <p:cTn id="7" dur="500" fill="hold"/>
                                        <p:tgtEl>
                                          <p:spTgt spid="101404"/>
                                        </p:tgtEl>
                                        <p:attrNameLst>
                                          <p:attrName>ppt_w</p:attrName>
                                        </p:attrNameLst>
                                      </p:cBhvr>
                                      <p:tavLst>
                                        <p:tav tm="0">
                                          <p:val>
                                            <p:fltVal val="0"/>
                                          </p:val>
                                        </p:tav>
                                        <p:tav tm="100000">
                                          <p:val>
                                            <p:strVal val="#ppt_w"/>
                                          </p:val>
                                        </p:tav>
                                      </p:tavLst>
                                    </p:anim>
                                    <p:anim calcmode="lin" valueType="num">
                                      <p:cBhvr>
                                        <p:cTn id="8" dur="500" fill="hold"/>
                                        <p:tgtEl>
                                          <p:spTgt spid="10140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01407"/>
                                        </p:tgtEl>
                                        <p:attrNameLst>
                                          <p:attrName>style.visibility</p:attrName>
                                        </p:attrNameLst>
                                      </p:cBhvr>
                                      <p:to>
                                        <p:strVal val="visible"/>
                                      </p:to>
                                    </p:set>
                                    <p:anim calcmode="lin" valueType="num">
                                      <p:cBhvr>
                                        <p:cTn id="12" dur="500" fill="hold"/>
                                        <p:tgtEl>
                                          <p:spTgt spid="101407"/>
                                        </p:tgtEl>
                                        <p:attrNameLst>
                                          <p:attrName>ppt_w</p:attrName>
                                        </p:attrNameLst>
                                      </p:cBhvr>
                                      <p:tavLst>
                                        <p:tav tm="0">
                                          <p:val>
                                            <p:fltVal val="0"/>
                                          </p:val>
                                        </p:tav>
                                        <p:tav tm="100000">
                                          <p:val>
                                            <p:strVal val="#ppt_w"/>
                                          </p:val>
                                        </p:tav>
                                      </p:tavLst>
                                    </p:anim>
                                    <p:anim calcmode="lin" valueType="num">
                                      <p:cBhvr>
                                        <p:cTn id="13" dur="500" fill="hold"/>
                                        <p:tgtEl>
                                          <p:spTgt spid="1014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CN" smtClean="0">
                <a:ea typeface="宋体" charset="-122"/>
              </a:rPr>
              <a:t>A (very) simple example (1)</a:t>
            </a:r>
          </a:p>
        </p:txBody>
      </p:sp>
      <p:sp>
        <p:nvSpPr>
          <p:cNvPr id="107525" name="AutoShape 5"/>
          <p:cNvSpPr>
            <a:spLocks noChangeArrowheads="1"/>
          </p:cNvSpPr>
          <p:nvPr/>
        </p:nvSpPr>
        <p:spPr bwMode="auto">
          <a:xfrm>
            <a:off x="438150" y="1981200"/>
            <a:ext cx="2781300" cy="2729775"/>
          </a:xfrm>
          <a:prstGeom prst="foldedCorner">
            <a:avLst>
              <a:gd name="adj" fmla="val 12500"/>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lIns="90488" tIns="44450" rIns="90488" bIns="44450">
            <a:spAutoFit/>
          </a:bodyPr>
          <a:lstStyle/>
          <a:p>
            <a:pPr algn="l">
              <a:buNone/>
              <a:defRPr/>
            </a:pPr>
            <a:r>
              <a:rPr lang="en-US">
                <a:latin typeface="Courier New" pitchFamily="49" charset="0"/>
              </a:rPr>
              <a:t>int x;</a:t>
            </a:r>
          </a:p>
          <a:p>
            <a:pPr algn="l">
              <a:buNone/>
              <a:defRPr/>
            </a:pPr>
            <a:r>
              <a:rPr lang="en-US">
                <a:latin typeface="Courier New" pitchFamily="49" charset="0"/>
              </a:rPr>
              <a:t>int y=8,z=0,w=0;</a:t>
            </a:r>
          </a:p>
          <a:p>
            <a:pPr algn="l">
              <a:buNone/>
              <a:defRPr/>
            </a:pPr>
            <a:r>
              <a:rPr lang="en-US">
                <a:latin typeface="Courier New" pitchFamily="49" charset="0"/>
              </a:rPr>
              <a:t>if (x) </a:t>
            </a:r>
          </a:p>
          <a:p>
            <a:pPr algn="l">
              <a:buNone/>
              <a:defRPr/>
            </a:pPr>
            <a:r>
              <a:rPr lang="en-US">
                <a:latin typeface="Courier New" pitchFamily="49" charset="0"/>
              </a:rPr>
              <a:t>  z = y – 1;</a:t>
            </a:r>
          </a:p>
          <a:p>
            <a:pPr algn="l">
              <a:buNone/>
              <a:defRPr/>
            </a:pPr>
            <a:r>
              <a:rPr lang="en-US">
                <a:latin typeface="Courier New" pitchFamily="49" charset="0"/>
              </a:rPr>
              <a:t>else</a:t>
            </a:r>
          </a:p>
          <a:p>
            <a:pPr algn="l">
              <a:buNone/>
              <a:defRPr/>
            </a:pPr>
            <a:r>
              <a:rPr lang="en-US">
                <a:latin typeface="Courier New" pitchFamily="49" charset="0"/>
              </a:rPr>
              <a:t>  w = y + 1;</a:t>
            </a:r>
          </a:p>
          <a:p>
            <a:pPr algn="l">
              <a:buNone/>
              <a:defRPr/>
            </a:pPr>
            <a:r>
              <a:rPr lang="en-US">
                <a:latin typeface="Courier New" pitchFamily="49" charset="0"/>
              </a:rPr>
              <a:t>assert (z == 7 ||</a:t>
            </a:r>
          </a:p>
          <a:p>
            <a:pPr algn="l">
              <a:buNone/>
              <a:defRPr/>
            </a:pPr>
            <a:r>
              <a:rPr lang="en-US">
                <a:latin typeface="Courier New" pitchFamily="49" charset="0"/>
              </a:rPr>
              <a:t>        w == 9)</a:t>
            </a:r>
          </a:p>
        </p:txBody>
      </p:sp>
      <p:sp>
        <p:nvSpPr>
          <p:cNvPr id="107526" name="AutoShape 6"/>
          <p:cNvSpPr>
            <a:spLocks noChangeArrowheads="1"/>
          </p:cNvSpPr>
          <p:nvPr/>
        </p:nvSpPr>
        <p:spPr bwMode="auto">
          <a:xfrm>
            <a:off x="3725606" y="1981200"/>
            <a:ext cx="1694375" cy="1723363"/>
          </a:xfrm>
          <a:prstGeom prst="foldedCorner">
            <a:avLst>
              <a:gd name="adj" fmla="val 12500"/>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0488" tIns="44450" rIns="90488" bIns="44450">
            <a:spAutoFit/>
          </a:bodyPr>
          <a:lstStyle/>
          <a:p>
            <a:pPr>
              <a:buNone/>
              <a:defRPr/>
            </a:pPr>
            <a:r>
              <a:rPr lang="en-US">
                <a:latin typeface="Arial" pitchFamily="34" charset="0"/>
              </a:rPr>
              <a:t>y = 8,</a:t>
            </a:r>
          </a:p>
          <a:p>
            <a:pPr>
              <a:buNone/>
              <a:defRPr/>
            </a:pPr>
            <a:r>
              <a:rPr lang="en-US">
                <a:latin typeface="Arial" pitchFamily="34" charset="0"/>
              </a:rPr>
              <a:t>z = x ? y – 1 : 0,</a:t>
            </a:r>
          </a:p>
          <a:p>
            <a:pPr>
              <a:buNone/>
              <a:defRPr/>
            </a:pPr>
            <a:r>
              <a:rPr lang="en-US">
                <a:latin typeface="Arial" pitchFamily="34" charset="0"/>
              </a:rPr>
              <a:t>w = x ? 0 :y + 1,</a:t>
            </a:r>
          </a:p>
          <a:p>
            <a:pPr>
              <a:buNone/>
              <a:defRPr/>
            </a:pPr>
            <a:r>
              <a:rPr lang="en-US">
                <a:latin typeface="Arial" pitchFamily="34" charset="0"/>
              </a:rPr>
              <a:t>z != 7,</a:t>
            </a:r>
          </a:p>
          <a:p>
            <a:pPr>
              <a:buNone/>
              <a:defRPr/>
            </a:pPr>
            <a:r>
              <a:rPr lang="en-US">
                <a:latin typeface="Arial" pitchFamily="34" charset="0"/>
              </a:rPr>
              <a:t>w != 9</a:t>
            </a:r>
          </a:p>
        </p:txBody>
      </p:sp>
      <p:sp>
        <p:nvSpPr>
          <p:cNvPr id="10245" name="Text Box 7"/>
          <p:cNvSpPr txBox="1">
            <a:spLocks noChangeArrowheads="1"/>
          </p:cNvSpPr>
          <p:nvPr/>
        </p:nvSpPr>
        <p:spPr bwMode="auto">
          <a:xfrm>
            <a:off x="1208286" y="1154113"/>
            <a:ext cx="1239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a:t>Program</a:t>
            </a:r>
          </a:p>
        </p:txBody>
      </p:sp>
      <p:sp>
        <p:nvSpPr>
          <p:cNvPr id="107528" name="Text Box 8"/>
          <p:cNvSpPr txBox="1">
            <a:spLocks noChangeArrowheads="1"/>
          </p:cNvSpPr>
          <p:nvPr/>
        </p:nvSpPr>
        <p:spPr bwMode="auto">
          <a:xfrm>
            <a:off x="3767926" y="1154113"/>
            <a:ext cx="1609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a:t>Constraints</a:t>
            </a:r>
          </a:p>
        </p:txBody>
      </p:sp>
      <p:sp>
        <p:nvSpPr>
          <p:cNvPr id="107529" name="Text Box 9"/>
          <p:cNvSpPr txBox="1">
            <a:spLocks noChangeArrowheads="1"/>
          </p:cNvSpPr>
          <p:nvPr/>
        </p:nvSpPr>
        <p:spPr bwMode="auto">
          <a:xfrm>
            <a:off x="5884122" y="2209800"/>
            <a:ext cx="3074881"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a:t>UNSAT</a:t>
            </a:r>
          </a:p>
          <a:p>
            <a:pPr eaLnBrk="1" hangingPunct="1">
              <a:buNone/>
            </a:pPr>
            <a:r>
              <a:rPr lang="en-US" altLang="zh-CN"/>
              <a:t>no counterexample</a:t>
            </a:r>
          </a:p>
          <a:p>
            <a:pPr eaLnBrk="1" hangingPunct="1">
              <a:buNone/>
            </a:pPr>
            <a:r>
              <a:rPr lang="en-US" altLang="zh-CN"/>
              <a:t>assertion always holds!</a:t>
            </a:r>
          </a:p>
        </p:txBody>
      </p:sp>
    </p:spTree>
    <p:extLst>
      <p:ext uri="{BB962C8B-B14F-4D97-AF65-F5344CB8AC3E}">
        <p14:creationId xmlns:p14="http://schemas.microsoft.com/office/powerpoint/2010/main" val="639627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nimBg="1"/>
      <p:bldP spid="107528" grpId="0"/>
      <p:bldP spid="1075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p:txBody>
          <a:bodyPr/>
          <a:lstStyle/>
          <a:p>
            <a:r>
              <a:rPr lang="en-US" altLang="zh-CN" smtClean="0">
                <a:ea typeface="宋体" pitchFamily="2" charset="-122"/>
              </a:rPr>
              <a:t>How do we Abstract Behaviors?</a:t>
            </a:r>
          </a:p>
        </p:txBody>
      </p:sp>
      <p:sp>
        <p:nvSpPr>
          <p:cNvPr id="106499" name="Rectangle 3"/>
          <p:cNvSpPr>
            <a:spLocks noGrp="1" noChangeArrowheads="1"/>
          </p:cNvSpPr>
          <p:nvPr>
            <p:ph type="body" idx="4294967295"/>
          </p:nvPr>
        </p:nvSpPr>
        <p:spPr/>
        <p:txBody>
          <a:bodyPr/>
          <a:lstStyle/>
          <a:p>
            <a:r>
              <a:rPr lang="en-US" altLang="zh-CN" sz="2900" smtClean="0">
                <a:solidFill>
                  <a:srgbClr val="951103"/>
                </a:solidFill>
                <a:ea typeface="宋体" pitchFamily="2" charset="-122"/>
              </a:rPr>
              <a:t>Abstract domain A</a:t>
            </a:r>
          </a:p>
          <a:p>
            <a:pPr lvl="1"/>
            <a:r>
              <a:rPr lang="en-US" altLang="zh-CN" sz="2400" smtClean="0">
                <a:solidFill>
                  <a:schemeClr val="accent2"/>
                </a:solidFill>
                <a:ea typeface="宋体" pitchFamily="2" charset="-122"/>
              </a:rPr>
              <a:t>Abstract concrete values to those in A</a:t>
            </a:r>
          </a:p>
          <a:p>
            <a:pPr lvl="1"/>
            <a:endParaRPr lang="en-US" altLang="zh-CN" sz="2400" smtClean="0">
              <a:solidFill>
                <a:schemeClr val="accent2"/>
              </a:solidFill>
              <a:ea typeface="宋体" pitchFamily="2" charset="-122"/>
            </a:endParaRPr>
          </a:p>
          <a:p>
            <a:r>
              <a:rPr lang="en-US" altLang="zh-CN" sz="2900" smtClean="0">
                <a:solidFill>
                  <a:srgbClr val="951103"/>
                </a:solidFill>
                <a:ea typeface="宋体" pitchFamily="2" charset="-122"/>
              </a:rPr>
              <a:t>Then compute transitions in the abstract domain</a:t>
            </a:r>
          </a:p>
        </p:txBody>
      </p:sp>
    </p:spTree>
    <p:extLst>
      <p:ext uri="{BB962C8B-B14F-4D97-AF65-F5344CB8AC3E}">
        <p14:creationId xmlns:p14="http://schemas.microsoft.com/office/powerpoint/2010/main" val="1147935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609600" y="228600"/>
            <a:ext cx="7696200" cy="1143000"/>
          </a:xfrm>
        </p:spPr>
        <p:txBody>
          <a:bodyPr/>
          <a:lstStyle/>
          <a:p>
            <a:pPr>
              <a:lnSpc>
                <a:spcPct val="80000"/>
              </a:lnSpc>
            </a:pPr>
            <a:r>
              <a:rPr lang="en-US" altLang="zh-CN" smtClean="0">
                <a:ea typeface="宋体" pitchFamily="2" charset="-122"/>
              </a:rPr>
              <a:t>Data Type Abstraction</a:t>
            </a:r>
          </a:p>
        </p:txBody>
      </p:sp>
      <p:sp>
        <p:nvSpPr>
          <p:cNvPr id="104451" name="Text Box 3"/>
          <p:cNvSpPr txBox="1">
            <a:spLocks noChangeArrowheads="1"/>
          </p:cNvSpPr>
          <p:nvPr/>
        </p:nvSpPr>
        <p:spPr bwMode="auto">
          <a:xfrm>
            <a:off x="1066800" y="2895600"/>
            <a:ext cx="2438400" cy="1135063"/>
          </a:xfrm>
          <a:prstGeom prst="rect">
            <a:avLst/>
          </a:prstGeom>
          <a:noFill/>
          <a:ln w="38100">
            <a:solidFill>
              <a:schemeClr val="tx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spcBef>
                <a:spcPct val="0"/>
              </a:spcBef>
              <a:buFontTx/>
              <a:buNone/>
            </a:pPr>
            <a:r>
              <a:rPr lang="en-US" altLang="zh-CN" sz="2000" b="0">
                <a:latin typeface="Lucida Console" pitchFamily="49" charset="0"/>
                <a:ea typeface="宋体" pitchFamily="2" charset="-122"/>
              </a:rPr>
              <a:t>int x = 0;</a:t>
            </a:r>
          </a:p>
          <a:p>
            <a:pPr algn="l">
              <a:lnSpc>
                <a:spcPct val="110000"/>
              </a:lnSpc>
              <a:spcBef>
                <a:spcPct val="0"/>
              </a:spcBef>
              <a:buFontTx/>
              <a:buNone/>
            </a:pPr>
            <a:r>
              <a:rPr lang="en-US" altLang="zh-CN" sz="2000" b="0">
                <a:latin typeface="Lucida Console" pitchFamily="49" charset="0"/>
                <a:ea typeface="宋体" pitchFamily="2" charset="-122"/>
              </a:rPr>
              <a:t>if (x == 0)</a:t>
            </a:r>
          </a:p>
          <a:p>
            <a:pPr algn="l">
              <a:lnSpc>
                <a:spcPct val="110000"/>
              </a:lnSpc>
              <a:spcBef>
                <a:spcPct val="0"/>
              </a:spcBef>
              <a:buFontTx/>
              <a:buNone/>
            </a:pPr>
            <a:r>
              <a:rPr lang="en-US" altLang="zh-CN" sz="2000" b="0">
                <a:latin typeface="Lucida Console" pitchFamily="49" charset="0"/>
                <a:ea typeface="宋体" pitchFamily="2" charset="-122"/>
              </a:rPr>
              <a:t>  x = x + 1;</a:t>
            </a:r>
            <a:endParaRPr lang="en-US" altLang="zh-CN" sz="2400" b="0">
              <a:latin typeface="Arial" pitchFamily="34" charset="0"/>
              <a:ea typeface="宋体" pitchFamily="2" charset="-122"/>
            </a:endParaRPr>
          </a:p>
        </p:txBody>
      </p:sp>
      <p:sp>
        <p:nvSpPr>
          <p:cNvPr id="104452" name="Text Box 4"/>
          <p:cNvSpPr txBox="1">
            <a:spLocks noChangeArrowheads="1"/>
          </p:cNvSpPr>
          <p:nvPr/>
        </p:nvSpPr>
        <p:spPr bwMode="auto">
          <a:xfrm>
            <a:off x="5562600" y="1752600"/>
            <a:ext cx="333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zh-CN" sz="2400">
                <a:solidFill>
                  <a:schemeClr val="hlink"/>
                </a:solidFill>
                <a:latin typeface="Arial" pitchFamily="34" charset="0"/>
                <a:ea typeface="宋体" pitchFamily="2" charset="-122"/>
              </a:rPr>
              <a:t>Abstract Data domain</a:t>
            </a:r>
          </a:p>
        </p:txBody>
      </p:sp>
      <p:grpSp>
        <p:nvGrpSpPr>
          <p:cNvPr id="104453" name="Group 5"/>
          <p:cNvGrpSpPr>
            <a:grpSpLocks/>
          </p:cNvGrpSpPr>
          <p:nvPr/>
        </p:nvGrpSpPr>
        <p:grpSpPr bwMode="auto">
          <a:xfrm>
            <a:off x="5334000" y="4114800"/>
            <a:ext cx="3810000" cy="2057400"/>
            <a:chOff x="3360" y="2592"/>
            <a:chExt cx="2400" cy="1296"/>
          </a:xfrm>
        </p:grpSpPr>
        <p:sp>
          <p:nvSpPr>
            <p:cNvPr id="104454" name="Text Box 6"/>
            <p:cNvSpPr txBox="1">
              <a:spLocks noChangeArrowheads="1"/>
            </p:cNvSpPr>
            <p:nvPr/>
          </p:nvSpPr>
          <p:spPr bwMode="auto">
            <a:xfrm>
              <a:off x="4512" y="2592"/>
              <a:ext cx="124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FontTx/>
                <a:buNone/>
              </a:pPr>
              <a:r>
                <a:rPr lang="en-US" altLang="zh-CN" b="0">
                  <a:latin typeface="Lucida Console" pitchFamily="49" charset="0"/>
                  <a:ea typeface="宋体" pitchFamily="2" charset="-122"/>
                </a:rPr>
                <a:t>(n&lt;0) : NEG</a:t>
              </a:r>
            </a:p>
            <a:p>
              <a:pPr algn="l">
                <a:spcBef>
                  <a:spcPct val="0"/>
                </a:spcBef>
                <a:buFontTx/>
                <a:buNone/>
              </a:pPr>
              <a:r>
                <a:rPr lang="en-US" altLang="zh-CN" b="0">
                  <a:latin typeface="Lucida Console" pitchFamily="49" charset="0"/>
                  <a:ea typeface="宋体" pitchFamily="2" charset="-122"/>
                </a:rPr>
                <a:t>(n==0): ZERO</a:t>
              </a:r>
            </a:p>
            <a:p>
              <a:pPr algn="l">
                <a:spcBef>
                  <a:spcPct val="0"/>
                </a:spcBef>
                <a:buFontTx/>
                <a:buNone/>
              </a:pPr>
              <a:r>
                <a:rPr lang="en-US" altLang="zh-CN" b="0">
                  <a:latin typeface="Lucida Console" pitchFamily="49" charset="0"/>
                  <a:ea typeface="宋体" pitchFamily="2" charset="-122"/>
                </a:rPr>
                <a:t>(n&gt;0) : POS</a:t>
              </a:r>
            </a:p>
          </p:txBody>
        </p:sp>
        <p:grpSp>
          <p:nvGrpSpPr>
            <p:cNvPr id="104455" name="Group 7"/>
            <p:cNvGrpSpPr>
              <a:grpSpLocks/>
            </p:cNvGrpSpPr>
            <p:nvPr/>
          </p:nvGrpSpPr>
          <p:grpSpPr bwMode="auto">
            <a:xfrm>
              <a:off x="3360" y="3168"/>
              <a:ext cx="1769" cy="720"/>
              <a:chOff x="3360" y="3168"/>
              <a:chExt cx="1769" cy="720"/>
            </a:xfrm>
          </p:grpSpPr>
          <p:sp>
            <p:nvSpPr>
              <p:cNvPr id="104456" name="AutoShape 8"/>
              <p:cNvSpPr>
                <a:spLocks noChangeArrowheads="1"/>
              </p:cNvSpPr>
              <p:nvPr/>
            </p:nvSpPr>
            <p:spPr bwMode="auto">
              <a:xfrm>
                <a:off x="3888" y="3264"/>
                <a:ext cx="1200" cy="624"/>
              </a:xfrm>
              <a:prstGeom prst="roundRect">
                <a:avLst>
                  <a:gd name="adj" fmla="val 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7" name="Text Box 9"/>
              <p:cNvSpPr txBox="1">
                <a:spLocks noChangeArrowheads="1"/>
              </p:cNvSpPr>
              <p:nvPr/>
            </p:nvSpPr>
            <p:spPr bwMode="auto">
              <a:xfrm>
                <a:off x="3360" y="3168"/>
                <a:ext cx="5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zh-CN" b="0">
                    <a:latin typeface="Lucida Console" pitchFamily="49" charset="0"/>
                    <a:ea typeface="宋体" pitchFamily="2" charset="-122"/>
                  </a:rPr>
                  <a:t>Signs</a:t>
                </a:r>
              </a:p>
            </p:txBody>
          </p:sp>
          <p:sp>
            <p:nvSpPr>
              <p:cNvPr id="104458" name="Line 10"/>
              <p:cNvSpPr>
                <a:spLocks noChangeShapeType="1"/>
              </p:cNvSpPr>
              <p:nvPr/>
            </p:nvSpPr>
            <p:spPr bwMode="auto">
              <a:xfrm>
                <a:off x="4272" y="3264"/>
                <a:ext cx="0" cy="624"/>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9" name="Line 11"/>
              <p:cNvSpPr>
                <a:spLocks noChangeShapeType="1"/>
              </p:cNvSpPr>
              <p:nvPr/>
            </p:nvSpPr>
            <p:spPr bwMode="auto">
              <a:xfrm>
                <a:off x="4752" y="3264"/>
                <a:ext cx="0" cy="624"/>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0" name="Text Box 12"/>
              <p:cNvSpPr txBox="1">
                <a:spLocks noChangeArrowheads="1"/>
              </p:cNvSpPr>
              <p:nvPr/>
            </p:nvSpPr>
            <p:spPr bwMode="auto">
              <a:xfrm>
                <a:off x="3888" y="3456"/>
                <a:ext cx="3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zh-CN" b="0">
                    <a:latin typeface="Lucida Console" pitchFamily="49" charset="0"/>
                    <a:ea typeface="宋体" pitchFamily="2" charset="-122"/>
                  </a:rPr>
                  <a:t>NEG</a:t>
                </a:r>
              </a:p>
            </p:txBody>
          </p:sp>
          <p:sp>
            <p:nvSpPr>
              <p:cNvPr id="104461" name="Text Box 13"/>
              <p:cNvSpPr txBox="1">
                <a:spLocks noChangeArrowheads="1"/>
              </p:cNvSpPr>
              <p:nvPr/>
            </p:nvSpPr>
            <p:spPr bwMode="auto">
              <a:xfrm>
                <a:off x="4752" y="3456"/>
                <a:ext cx="3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zh-CN" b="0">
                    <a:latin typeface="Lucida Console" pitchFamily="49" charset="0"/>
                    <a:ea typeface="宋体" pitchFamily="2" charset="-122"/>
                  </a:rPr>
                  <a:t>POS</a:t>
                </a:r>
              </a:p>
            </p:txBody>
          </p:sp>
          <p:sp>
            <p:nvSpPr>
              <p:cNvPr id="104462" name="Text Box 14"/>
              <p:cNvSpPr txBox="1">
                <a:spLocks noChangeArrowheads="1"/>
              </p:cNvSpPr>
              <p:nvPr/>
            </p:nvSpPr>
            <p:spPr bwMode="auto">
              <a:xfrm>
                <a:off x="4272" y="3456"/>
                <a:ext cx="4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zh-CN" b="0">
                    <a:latin typeface="Lucida Console" pitchFamily="49" charset="0"/>
                    <a:ea typeface="宋体" pitchFamily="2" charset="-122"/>
                  </a:rPr>
                  <a:t>ZERO</a:t>
                </a:r>
              </a:p>
            </p:txBody>
          </p:sp>
        </p:grpSp>
        <p:sp>
          <p:nvSpPr>
            <p:cNvPr id="104463" name="AutoShape 15"/>
            <p:cNvSpPr>
              <a:spLocks noChangeArrowheads="1"/>
            </p:cNvSpPr>
            <p:nvPr/>
          </p:nvSpPr>
          <p:spPr bwMode="auto">
            <a:xfrm rot="5400000">
              <a:off x="4104" y="2712"/>
              <a:ext cx="432" cy="2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2"/>
                </a:gs>
                <a:gs pos="100000">
                  <a:schemeClr val="accent2">
                    <a:gamma/>
                    <a:shade val="46275"/>
                    <a:invGamma/>
                  </a:schemeClr>
                </a:gs>
              </a:gsLst>
              <a:lin ang="540000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464" name="Group 16"/>
          <p:cNvGrpSpPr>
            <a:grpSpLocks/>
          </p:cNvGrpSpPr>
          <p:nvPr/>
        </p:nvGrpSpPr>
        <p:grpSpPr bwMode="auto">
          <a:xfrm>
            <a:off x="5334000" y="2819400"/>
            <a:ext cx="2743200" cy="1066800"/>
            <a:chOff x="3360" y="1776"/>
            <a:chExt cx="1728" cy="672"/>
          </a:xfrm>
        </p:grpSpPr>
        <p:sp>
          <p:nvSpPr>
            <p:cNvPr id="104465" name="AutoShape 17"/>
            <p:cNvSpPr>
              <a:spLocks noChangeArrowheads="1"/>
            </p:cNvSpPr>
            <p:nvPr/>
          </p:nvSpPr>
          <p:spPr bwMode="auto">
            <a:xfrm>
              <a:off x="3888" y="1824"/>
              <a:ext cx="1200" cy="624"/>
            </a:xfrm>
            <a:prstGeom prst="roundRect">
              <a:avLst>
                <a:gd name="adj" fmla="val 50000"/>
              </a:avLst>
            </a:prstGeom>
            <a:solidFill>
              <a:schemeClr val="tx2">
                <a:alpha val="50000"/>
              </a:scheme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6" name="Text Box 18"/>
            <p:cNvSpPr txBox="1">
              <a:spLocks noChangeArrowheads="1"/>
            </p:cNvSpPr>
            <p:nvPr/>
          </p:nvSpPr>
          <p:spPr bwMode="auto">
            <a:xfrm>
              <a:off x="3360" y="1776"/>
              <a:ext cx="3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zh-CN" b="0">
                  <a:latin typeface="Lucida Console" pitchFamily="49" charset="0"/>
                  <a:ea typeface="宋体" pitchFamily="2" charset="-122"/>
                </a:rPr>
                <a:t>int</a:t>
              </a:r>
            </a:p>
          </p:txBody>
        </p:sp>
      </p:grpSp>
      <p:sp>
        <p:nvSpPr>
          <p:cNvPr id="104467" name="Text Box 19"/>
          <p:cNvSpPr txBox="1">
            <a:spLocks noChangeArrowheads="1"/>
          </p:cNvSpPr>
          <p:nvPr/>
        </p:nvSpPr>
        <p:spPr bwMode="auto">
          <a:xfrm>
            <a:off x="1949450" y="1752600"/>
            <a:ext cx="94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zh-CN" sz="2400">
                <a:solidFill>
                  <a:schemeClr val="hlink"/>
                </a:solidFill>
                <a:latin typeface="Arial" pitchFamily="34" charset="0"/>
                <a:ea typeface="宋体" pitchFamily="2" charset="-122"/>
              </a:rPr>
              <a:t>Code</a:t>
            </a:r>
          </a:p>
        </p:txBody>
      </p:sp>
      <p:grpSp>
        <p:nvGrpSpPr>
          <p:cNvPr id="104468" name="Group 20"/>
          <p:cNvGrpSpPr>
            <a:grpSpLocks/>
          </p:cNvGrpSpPr>
          <p:nvPr/>
        </p:nvGrpSpPr>
        <p:grpSpPr bwMode="auto">
          <a:xfrm>
            <a:off x="457200" y="4191000"/>
            <a:ext cx="3733800" cy="2049463"/>
            <a:chOff x="288" y="2640"/>
            <a:chExt cx="2352" cy="1291"/>
          </a:xfrm>
        </p:grpSpPr>
        <p:sp>
          <p:nvSpPr>
            <p:cNvPr id="104469" name="AutoShape 21"/>
            <p:cNvSpPr>
              <a:spLocks noChangeArrowheads="1"/>
            </p:cNvSpPr>
            <p:nvPr/>
          </p:nvSpPr>
          <p:spPr bwMode="auto">
            <a:xfrm rot="5400000">
              <a:off x="1224" y="2712"/>
              <a:ext cx="432" cy="2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2"/>
                </a:gs>
                <a:gs pos="100000">
                  <a:schemeClr val="accent2">
                    <a:gamma/>
                    <a:shade val="46275"/>
                    <a:invGamma/>
                  </a:schemeClr>
                </a:gs>
              </a:gsLst>
              <a:lin ang="540000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70" name="Text Box 22"/>
            <p:cNvSpPr txBox="1">
              <a:spLocks noChangeArrowheads="1"/>
            </p:cNvSpPr>
            <p:nvPr/>
          </p:nvSpPr>
          <p:spPr bwMode="auto">
            <a:xfrm>
              <a:off x="288" y="3216"/>
              <a:ext cx="2352" cy="715"/>
            </a:xfrm>
            <a:prstGeom prst="rect">
              <a:avLst/>
            </a:prstGeom>
            <a:noFill/>
            <a:ln w="38100">
              <a:solidFill>
                <a:schemeClr val="tx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spcBef>
                  <a:spcPct val="0"/>
                </a:spcBef>
                <a:buFontTx/>
                <a:buNone/>
              </a:pPr>
              <a:r>
                <a:rPr lang="en-US" altLang="zh-CN" sz="2000" b="0">
                  <a:solidFill>
                    <a:srgbClr val="CC3300"/>
                  </a:solidFill>
                  <a:latin typeface="Lucida Console" pitchFamily="49" charset="0"/>
                  <a:ea typeface="宋体" pitchFamily="2" charset="-122"/>
                </a:rPr>
                <a:t>Signs</a:t>
              </a:r>
              <a:r>
                <a:rPr lang="en-US" altLang="zh-CN" sz="2000" b="0">
                  <a:latin typeface="Lucida Console" pitchFamily="49" charset="0"/>
                  <a:ea typeface="宋体" pitchFamily="2" charset="-122"/>
                </a:rPr>
                <a:t> x = </a:t>
              </a:r>
              <a:r>
                <a:rPr lang="en-US" altLang="zh-CN" sz="2000" b="0">
                  <a:solidFill>
                    <a:srgbClr val="CC3300"/>
                  </a:solidFill>
                  <a:latin typeface="Lucida Console" pitchFamily="49" charset="0"/>
                  <a:ea typeface="宋体" pitchFamily="2" charset="-122"/>
                </a:rPr>
                <a:t>ZERO</a:t>
              </a:r>
              <a:r>
                <a:rPr lang="en-US" altLang="zh-CN" sz="2000" b="0">
                  <a:latin typeface="Lucida Console" pitchFamily="49" charset="0"/>
                  <a:ea typeface="宋体" pitchFamily="2" charset="-122"/>
                </a:rPr>
                <a:t>;</a:t>
              </a:r>
            </a:p>
            <a:p>
              <a:pPr algn="l">
                <a:lnSpc>
                  <a:spcPct val="110000"/>
                </a:lnSpc>
                <a:spcBef>
                  <a:spcPct val="0"/>
                </a:spcBef>
                <a:buFontTx/>
                <a:buNone/>
              </a:pPr>
              <a:r>
                <a:rPr lang="en-US" altLang="zh-CN" sz="2000" b="0">
                  <a:latin typeface="Lucida Console" pitchFamily="49" charset="0"/>
                  <a:ea typeface="宋体" pitchFamily="2" charset="-122"/>
                </a:rPr>
                <a:t>if (</a:t>
              </a:r>
              <a:r>
                <a:rPr lang="en-US" altLang="zh-CN" sz="2000" b="0">
                  <a:solidFill>
                    <a:srgbClr val="CC3300"/>
                  </a:solidFill>
                  <a:latin typeface="Lucida Console" pitchFamily="49" charset="0"/>
                  <a:ea typeface="宋体" pitchFamily="2" charset="-122"/>
                </a:rPr>
                <a:t>Signs.eq</a:t>
              </a:r>
              <a:r>
                <a:rPr lang="en-US" altLang="zh-CN" sz="2000" b="0">
                  <a:latin typeface="Lucida Console" pitchFamily="49" charset="0"/>
                  <a:ea typeface="宋体" pitchFamily="2" charset="-122"/>
                </a:rPr>
                <a:t>(x,</a:t>
              </a:r>
              <a:r>
                <a:rPr lang="en-US" altLang="zh-CN" sz="2000" b="0">
                  <a:solidFill>
                    <a:srgbClr val="CC3300"/>
                  </a:solidFill>
                  <a:latin typeface="Lucida Console" pitchFamily="49" charset="0"/>
                  <a:ea typeface="宋体" pitchFamily="2" charset="-122"/>
                </a:rPr>
                <a:t>ZERO</a:t>
              </a:r>
              <a:r>
                <a:rPr lang="en-US" altLang="zh-CN" sz="2000" b="0">
                  <a:latin typeface="Lucida Console" pitchFamily="49" charset="0"/>
                  <a:ea typeface="宋体" pitchFamily="2" charset="-122"/>
                </a:rPr>
                <a:t>))</a:t>
              </a:r>
            </a:p>
            <a:p>
              <a:pPr algn="l">
                <a:lnSpc>
                  <a:spcPct val="110000"/>
                </a:lnSpc>
                <a:spcBef>
                  <a:spcPct val="0"/>
                </a:spcBef>
                <a:buFontTx/>
                <a:buNone/>
              </a:pPr>
              <a:r>
                <a:rPr lang="en-US" altLang="zh-CN" sz="2000" b="0">
                  <a:latin typeface="Lucida Console" pitchFamily="49" charset="0"/>
                  <a:ea typeface="宋体" pitchFamily="2" charset="-122"/>
                </a:rPr>
                <a:t>  x = </a:t>
              </a:r>
              <a:r>
                <a:rPr lang="en-US" altLang="zh-CN" sz="2000" b="0">
                  <a:solidFill>
                    <a:srgbClr val="CC3300"/>
                  </a:solidFill>
                  <a:latin typeface="Lucida Console" pitchFamily="49" charset="0"/>
                  <a:ea typeface="宋体" pitchFamily="2" charset="-122"/>
                </a:rPr>
                <a:t>Signs.add</a:t>
              </a:r>
              <a:r>
                <a:rPr lang="en-US" altLang="zh-CN" sz="2000" b="0">
                  <a:latin typeface="Lucida Console" pitchFamily="49" charset="0"/>
                  <a:ea typeface="宋体" pitchFamily="2" charset="-122"/>
                </a:rPr>
                <a:t>(x,</a:t>
              </a:r>
              <a:r>
                <a:rPr lang="en-US" altLang="zh-CN" sz="2000" b="0">
                  <a:solidFill>
                    <a:srgbClr val="CC3300"/>
                  </a:solidFill>
                  <a:latin typeface="Lucida Console" pitchFamily="49" charset="0"/>
                  <a:ea typeface="宋体" pitchFamily="2" charset="-122"/>
                </a:rPr>
                <a:t>POS</a:t>
              </a:r>
              <a:r>
                <a:rPr lang="en-US" altLang="zh-CN" sz="2000" b="0">
                  <a:latin typeface="Lucida Console" pitchFamily="49" charset="0"/>
                  <a:ea typeface="宋体" pitchFamily="2" charset="-122"/>
                </a:rPr>
                <a:t>);</a:t>
              </a:r>
            </a:p>
          </p:txBody>
        </p:sp>
      </p:grpSp>
    </p:spTree>
    <p:extLst>
      <p:ext uri="{BB962C8B-B14F-4D97-AF65-F5344CB8AC3E}">
        <p14:creationId xmlns:p14="http://schemas.microsoft.com/office/powerpoint/2010/main" val="3974661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44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4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p:txBody>
          <a:bodyPr/>
          <a:lstStyle/>
          <a:p>
            <a:r>
              <a:rPr lang="en-US" altLang="zh-CN" smtClean="0">
                <a:ea typeface="宋体" pitchFamily="2" charset="-122"/>
              </a:rPr>
              <a:t>Existential/Universal Abstractions</a:t>
            </a:r>
          </a:p>
        </p:txBody>
      </p:sp>
      <p:sp>
        <p:nvSpPr>
          <p:cNvPr id="113667" name="Rectangle 3"/>
          <p:cNvSpPr>
            <a:spLocks noGrp="1" noChangeArrowheads="1"/>
          </p:cNvSpPr>
          <p:nvPr>
            <p:ph type="body" idx="4294967295"/>
          </p:nvPr>
        </p:nvSpPr>
        <p:spPr/>
        <p:txBody>
          <a:bodyPr/>
          <a:lstStyle/>
          <a:p>
            <a:pPr>
              <a:lnSpc>
                <a:spcPct val="90000"/>
              </a:lnSpc>
            </a:pPr>
            <a:r>
              <a:rPr lang="en-US" altLang="zh-CN" sz="2900" smtClean="0">
                <a:solidFill>
                  <a:srgbClr val="951103"/>
                </a:solidFill>
                <a:ea typeface="宋体" pitchFamily="2" charset="-122"/>
              </a:rPr>
              <a:t>Existential</a:t>
            </a:r>
          </a:p>
          <a:p>
            <a:pPr lvl="1">
              <a:lnSpc>
                <a:spcPct val="90000"/>
              </a:lnSpc>
            </a:pPr>
            <a:r>
              <a:rPr lang="en-US" altLang="zh-CN" sz="2400" smtClean="0">
                <a:solidFill>
                  <a:schemeClr val="accent2"/>
                </a:solidFill>
                <a:ea typeface="宋体" pitchFamily="2" charset="-122"/>
              </a:rPr>
              <a:t>Make a transition from an abstract state if </a:t>
            </a:r>
            <a:r>
              <a:rPr lang="en-US" altLang="zh-CN" sz="2400" b="1" smtClean="0">
                <a:solidFill>
                  <a:srgbClr val="CC3300"/>
                </a:solidFill>
                <a:ea typeface="宋体" pitchFamily="2" charset="-122"/>
              </a:rPr>
              <a:t>at least one</a:t>
            </a:r>
            <a:r>
              <a:rPr lang="en-US" altLang="zh-CN" sz="2400" smtClean="0">
                <a:solidFill>
                  <a:schemeClr val="accent2"/>
                </a:solidFill>
                <a:ea typeface="宋体" pitchFamily="2" charset="-122"/>
              </a:rPr>
              <a:t> corresponding concrete state has the transition.</a:t>
            </a:r>
          </a:p>
          <a:p>
            <a:pPr lvl="1">
              <a:lnSpc>
                <a:spcPct val="90000"/>
              </a:lnSpc>
            </a:pPr>
            <a:r>
              <a:rPr lang="en-US" altLang="zh-CN" sz="2400" smtClean="0">
                <a:solidFill>
                  <a:schemeClr val="accent2"/>
                </a:solidFill>
                <a:ea typeface="宋体" pitchFamily="2" charset="-122"/>
              </a:rPr>
              <a:t>Abstract model M</a:t>
            </a:r>
            <a:r>
              <a:rPr lang="en-US" altLang="zh-CN" sz="2400" smtClean="0">
                <a:solidFill>
                  <a:schemeClr val="accent2"/>
                </a:solidFill>
                <a:latin typeface="Verdana"/>
                <a:ea typeface="宋体" pitchFamily="2" charset="-122"/>
              </a:rPr>
              <a:t>’</a:t>
            </a:r>
            <a:r>
              <a:rPr lang="en-US" altLang="zh-CN" sz="2400" smtClean="0">
                <a:solidFill>
                  <a:schemeClr val="accent2"/>
                </a:solidFill>
                <a:ea typeface="宋体" pitchFamily="2" charset="-122"/>
              </a:rPr>
              <a:t> </a:t>
            </a:r>
            <a:r>
              <a:rPr lang="en-US" altLang="zh-CN" sz="2400" smtClean="0">
                <a:solidFill>
                  <a:srgbClr val="0033CC"/>
                </a:solidFill>
                <a:ea typeface="宋体" pitchFamily="2" charset="-122"/>
              </a:rPr>
              <a:t>simulates</a:t>
            </a:r>
            <a:r>
              <a:rPr lang="en-US" altLang="zh-CN" sz="2400" smtClean="0">
                <a:solidFill>
                  <a:schemeClr val="accent2"/>
                </a:solidFill>
                <a:ea typeface="宋体" pitchFamily="2" charset="-122"/>
              </a:rPr>
              <a:t> concrete model M</a:t>
            </a:r>
          </a:p>
          <a:p>
            <a:pPr lvl="1">
              <a:lnSpc>
                <a:spcPct val="90000"/>
              </a:lnSpc>
            </a:pPr>
            <a:endParaRPr lang="en-US" altLang="zh-CN" sz="2400" smtClean="0">
              <a:solidFill>
                <a:schemeClr val="accent2"/>
              </a:solidFill>
              <a:ea typeface="宋体" pitchFamily="2" charset="-122"/>
            </a:endParaRPr>
          </a:p>
          <a:p>
            <a:pPr lvl="1">
              <a:lnSpc>
                <a:spcPct val="90000"/>
              </a:lnSpc>
            </a:pPr>
            <a:endParaRPr lang="en-US" altLang="zh-CN" sz="2400" smtClean="0">
              <a:solidFill>
                <a:schemeClr val="accent2"/>
              </a:solidFill>
              <a:ea typeface="宋体" pitchFamily="2" charset="-122"/>
            </a:endParaRPr>
          </a:p>
          <a:p>
            <a:pPr>
              <a:lnSpc>
                <a:spcPct val="90000"/>
              </a:lnSpc>
            </a:pPr>
            <a:r>
              <a:rPr lang="en-US" altLang="zh-CN" sz="2900" smtClean="0">
                <a:solidFill>
                  <a:srgbClr val="951103"/>
                </a:solidFill>
                <a:ea typeface="宋体" pitchFamily="2" charset="-122"/>
              </a:rPr>
              <a:t>Universal</a:t>
            </a:r>
          </a:p>
          <a:p>
            <a:pPr lvl="1">
              <a:lnSpc>
                <a:spcPct val="90000"/>
              </a:lnSpc>
            </a:pPr>
            <a:r>
              <a:rPr lang="en-US" altLang="zh-CN" sz="2400" smtClean="0">
                <a:solidFill>
                  <a:schemeClr val="accent2"/>
                </a:solidFill>
                <a:ea typeface="宋体" pitchFamily="2" charset="-122"/>
              </a:rPr>
              <a:t>Make a transition from an abstract state if </a:t>
            </a:r>
            <a:r>
              <a:rPr lang="en-US" altLang="zh-CN" sz="2400" b="1" smtClean="0">
                <a:solidFill>
                  <a:srgbClr val="CC3300"/>
                </a:solidFill>
                <a:ea typeface="宋体" pitchFamily="2" charset="-122"/>
              </a:rPr>
              <a:t>all</a:t>
            </a:r>
            <a:r>
              <a:rPr lang="en-US" altLang="zh-CN" sz="2400" b="1" smtClean="0">
                <a:solidFill>
                  <a:schemeClr val="hlink"/>
                </a:solidFill>
                <a:ea typeface="宋体" pitchFamily="2" charset="-122"/>
              </a:rPr>
              <a:t> </a:t>
            </a:r>
            <a:r>
              <a:rPr lang="en-US" altLang="zh-CN" sz="2400" smtClean="0">
                <a:solidFill>
                  <a:schemeClr val="accent2"/>
                </a:solidFill>
                <a:ea typeface="宋体" pitchFamily="2" charset="-122"/>
              </a:rPr>
              <a:t>the corresponding concrete states have the transition.</a:t>
            </a:r>
          </a:p>
        </p:txBody>
      </p:sp>
    </p:spTree>
    <p:extLst>
      <p:ext uri="{BB962C8B-B14F-4D97-AF65-F5344CB8AC3E}">
        <p14:creationId xmlns:p14="http://schemas.microsoft.com/office/powerpoint/2010/main" val="3231800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r>
              <a:rPr lang="en-US" altLang="he-IL" sz="2800" smtClean="0"/>
              <a:t>Existential Abstraction (Over-approximation)</a:t>
            </a:r>
          </a:p>
        </p:txBody>
      </p:sp>
      <p:grpSp>
        <p:nvGrpSpPr>
          <p:cNvPr id="114691" name="Group 3"/>
          <p:cNvGrpSpPr>
            <a:grpSpLocks/>
          </p:cNvGrpSpPr>
          <p:nvPr/>
        </p:nvGrpSpPr>
        <p:grpSpPr bwMode="auto">
          <a:xfrm>
            <a:off x="914400" y="1905000"/>
            <a:ext cx="6705600" cy="2895600"/>
            <a:chOff x="576" y="1200"/>
            <a:chExt cx="4224" cy="1824"/>
          </a:xfrm>
        </p:grpSpPr>
        <p:sp>
          <p:nvSpPr>
            <p:cNvPr id="114692" name="Oval 4"/>
            <p:cNvSpPr>
              <a:spLocks noChangeArrowheads="1"/>
            </p:cNvSpPr>
            <p:nvPr/>
          </p:nvSpPr>
          <p:spPr bwMode="auto">
            <a:xfrm>
              <a:off x="576" y="1200"/>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endParaRPr lang="en-US" altLang="en-US" sz="2400" b="0">
                <a:latin typeface="Tahoma" pitchFamily="34" charset="0"/>
                <a:cs typeface="Times New Roman" pitchFamily="18" charset="0"/>
              </a:endParaRPr>
            </a:p>
          </p:txBody>
        </p:sp>
        <p:sp>
          <p:nvSpPr>
            <p:cNvPr id="114693" name="Oval 5"/>
            <p:cNvSpPr>
              <a:spLocks noChangeArrowheads="1"/>
            </p:cNvSpPr>
            <p:nvPr/>
          </p:nvSpPr>
          <p:spPr bwMode="auto">
            <a:xfrm>
              <a:off x="576" y="1968"/>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4" name="Oval 6"/>
            <p:cNvSpPr>
              <a:spLocks noChangeArrowheads="1"/>
            </p:cNvSpPr>
            <p:nvPr/>
          </p:nvSpPr>
          <p:spPr bwMode="auto">
            <a:xfrm>
              <a:off x="576" y="2736"/>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5" name="Oval 7"/>
            <p:cNvSpPr>
              <a:spLocks noChangeArrowheads="1"/>
            </p:cNvSpPr>
            <p:nvPr/>
          </p:nvSpPr>
          <p:spPr bwMode="auto">
            <a:xfrm>
              <a:off x="2496" y="1200"/>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6" name="Oval 8"/>
            <p:cNvSpPr>
              <a:spLocks noChangeArrowheads="1"/>
            </p:cNvSpPr>
            <p:nvPr/>
          </p:nvSpPr>
          <p:spPr bwMode="auto">
            <a:xfrm>
              <a:off x="1536" y="1200"/>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7" name="Oval 9"/>
            <p:cNvSpPr>
              <a:spLocks noChangeArrowheads="1"/>
            </p:cNvSpPr>
            <p:nvPr/>
          </p:nvSpPr>
          <p:spPr bwMode="auto">
            <a:xfrm>
              <a:off x="1536" y="1968"/>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8" name="Oval 10"/>
            <p:cNvSpPr>
              <a:spLocks noChangeArrowheads="1"/>
            </p:cNvSpPr>
            <p:nvPr/>
          </p:nvSpPr>
          <p:spPr bwMode="auto">
            <a:xfrm>
              <a:off x="1536" y="2736"/>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9" name="Oval 11"/>
            <p:cNvSpPr>
              <a:spLocks noChangeArrowheads="1"/>
            </p:cNvSpPr>
            <p:nvPr/>
          </p:nvSpPr>
          <p:spPr bwMode="auto">
            <a:xfrm>
              <a:off x="2496" y="1968"/>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0" name="Oval 12"/>
            <p:cNvSpPr>
              <a:spLocks noChangeArrowheads="1"/>
            </p:cNvSpPr>
            <p:nvPr/>
          </p:nvSpPr>
          <p:spPr bwMode="auto">
            <a:xfrm>
              <a:off x="2496" y="2736"/>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1" name="Oval 13"/>
            <p:cNvSpPr>
              <a:spLocks noChangeArrowheads="1"/>
            </p:cNvSpPr>
            <p:nvPr/>
          </p:nvSpPr>
          <p:spPr bwMode="auto">
            <a:xfrm>
              <a:off x="3504" y="1200"/>
              <a:ext cx="288" cy="288"/>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2" name="Oval 14"/>
            <p:cNvSpPr>
              <a:spLocks noChangeArrowheads="1"/>
            </p:cNvSpPr>
            <p:nvPr/>
          </p:nvSpPr>
          <p:spPr bwMode="auto">
            <a:xfrm>
              <a:off x="3504" y="1968"/>
              <a:ext cx="288" cy="288"/>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3" name="Oval 15"/>
            <p:cNvSpPr>
              <a:spLocks noChangeArrowheads="1"/>
            </p:cNvSpPr>
            <p:nvPr/>
          </p:nvSpPr>
          <p:spPr bwMode="auto">
            <a:xfrm>
              <a:off x="3504" y="2736"/>
              <a:ext cx="288" cy="288"/>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4" name="Oval 16"/>
            <p:cNvSpPr>
              <a:spLocks noChangeArrowheads="1"/>
            </p:cNvSpPr>
            <p:nvPr/>
          </p:nvSpPr>
          <p:spPr bwMode="auto">
            <a:xfrm>
              <a:off x="4512" y="1200"/>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5" name="Oval 17"/>
            <p:cNvSpPr>
              <a:spLocks noChangeArrowheads="1"/>
            </p:cNvSpPr>
            <p:nvPr/>
          </p:nvSpPr>
          <p:spPr bwMode="auto">
            <a:xfrm>
              <a:off x="4512" y="1968"/>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6" name="Oval 18"/>
            <p:cNvSpPr>
              <a:spLocks noChangeArrowheads="1"/>
            </p:cNvSpPr>
            <p:nvPr/>
          </p:nvSpPr>
          <p:spPr bwMode="auto">
            <a:xfrm>
              <a:off x="4512" y="2736"/>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707" name="Group 19"/>
          <p:cNvGrpSpPr>
            <a:grpSpLocks/>
          </p:cNvGrpSpPr>
          <p:nvPr/>
        </p:nvGrpSpPr>
        <p:grpSpPr bwMode="auto">
          <a:xfrm>
            <a:off x="914400" y="5486400"/>
            <a:ext cx="6705600" cy="457200"/>
            <a:chOff x="576" y="3456"/>
            <a:chExt cx="4224" cy="288"/>
          </a:xfrm>
        </p:grpSpPr>
        <p:sp>
          <p:nvSpPr>
            <p:cNvPr id="114708" name="Rectangle 20"/>
            <p:cNvSpPr>
              <a:spLocks noChangeArrowheads="1"/>
            </p:cNvSpPr>
            <p:nvPr/>
          </p:nvSpPr>
          <p:spPr bwMode="auto">
            <a:xfrm>
              <a:off x="576" y="3456"/>
              <a:ext cx="288" cy="288"/>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9" name="Rectangle 21"/>
            <p:cNvSpPr>
              <a:spLocks noChangeArrowheads="1"/>
            </p:cNvSpPr>
            <p:nvPr/>
          </p:nvSpPr>
          <p:spPr bwMode="auto">
            <a:xfrm>
              <a:off x="4512" y="3456"/>
              <a:ext cx="288" cy="288"/>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10" name="Rectangle 22"/>
            <p:cNvSpPr>
              <a:spLocks noChangeArrowheads="1"/>
            </p:cNvSpPr>
            <p:nvPr/>
          </p:nvSpPr>
          <p:spPr bwMode="auto">
            <a:xfrm>
              <a:off x="3504" y="3456"/>
              <a:ext cx="288" cy="288"/>
            </a:xfrm>
            <a:prstGeom prst="rect">
              <a:avLst/>
            </a:prstGeom>
            <a:solidFill>
              <a:srgbClr val="FF0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11" name="Rectangle 23"/>
            <p:cNvSpPr>
              <a:spLocks noChangeArrowheads="1"/>
            </p:cNvSpPr>
            <p:nvPr/>
          </p:nvSpPr>
          <p:spPr bwMode="auto">
            <a:xfrm>
              <a:off x="2496" y="3456"/>
              <a:ext cx="288" cy="288"/>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12" name="Rectangle 24"/>
            <p:cNvSpPr>
              <a:spLocks noChangeArrowheads="1"/>
            </p:cNvSpPr>
            <p:nvPr/>
          </p:nvSpPr>
          <p:spPr bwMode="auto">
            <a:xfrm>
              <a:off x="1536" y="3456"/>
              <a:ext cx="288" cy="288"/>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4713" name="Oval 25"/>
          <p:cNvSpPr>
            <a:spLocks noChangeArrowheads="1"/>
          </p:cNvSpPr>
          <p:nvPr/>
        </p:nvSpPr>
        <p:spPr bwMode="auto">
          <a:xfrm>
            <a:off x="914400" y="1905000"/>
            <a:ext cx="457200" cy="4572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r>
              <a:rPr lang="en-US" altLang="he-IL" sz="2400" b="0">
                <a:latin typeface="Tahoma" pitchFamily="34" charset="0"/>
                <a:cs typeface="Times New Roman" pitchFamily="18" charset="0"/>
              </a:rPr>
              <a:t>I</a:t>
            </a:r>
          </a:p>
        </p:txBody>
      </p:sp>
      <p:sp>
        <p:nvSpPr>
          <p:cNvPr id="114714" name="Rectangle 26"/>
          <p:cNvSpPr>
            <a:spLocks noChangeArrowheads="1"/>
          </p:cNvSpPr>
          <p:nvPr/>
        </p:nvSpPr>
        <p:spPr bwMode="auto">
          <a:xfrm>
            <a:off x="914400" y="5486400"/>
            <a:ext cx="457200" cy="457200"/>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r>
              <a:rPr lang="en-US" altLang="he-IL" sz="2400" b="0">
                <a:solidFill>
                  <a:schemeClr val="tx2"/>
                </a:solidFill>
                <a:latin typeface="Tahoma" pitchFamily="34" charset="0"/>
                <a:cs typeface="Times New Roman" pitchFamily="18" charset="0"/>
              </a:rPr>
              <a:t>I</a:t>
            </a:r>
          </a:p>
        </p:txBody>
      </p:sp>
      <p:sp>
        <p:nvSpPr>
          <p:cNvPr id="114715" name="Line 27"/>
          <p:cNvSpPr>
            <a:spLocks noChangeShapeType="1"/>
          </p:cNvSpPr>
          <p:nvPr/>
        </p:nvSpPr>
        <p:spPr bwMode="auto">
          <a:xfrm>
            <a:off x="1447800" y="4572000"/>
            <a:ext cx="9144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16" name="Line 28"/>
          <p:cNvSpPr>
            <a:spLocks noChangeShapeType="1"/>
          </p:cNvSpPr>
          <p:nvPr/>
        </p:nvSpPr>
        <p:spPr bwMode="auto">
          <a:xfrm>
            <a:off x="1143000" y="2438400"/>
            <a:ext cx="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17" name="Line 29"/>
          <p:cNvSpPr>
            <a:spLocks noChangeShapeType="1"/>
          </p:cNvSpPr>
          <p:nvPr/>
        </p:nvSpPr>
        <p:spPr bwMode="auto">
          <a:xfrm>
            <a:off x="1143000" y="3657600"/>
            <a:ext cx="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18" name="Freeform 30"/>
          <p:cNvSpPr>
            <a:spLocks/>
          </p:cNvSpPr>
          <p:nvPr/>
        </p:nvSpPr>
        <p:spPr bwMode="auto">
          <a:xfrm flipH="1">
            <a:off x="2819400" y="3581400"/>
            <a:ext cx="76200" cy="762000"/>
          </a:xfrm>
          <a:custGeom>
            <a:avLst/>
            <a:gdLst>
              <a:gd name="T0" fmla="*/ 48 w 48"/>
              <a:gd name="T1" fmla="*/ 0 h 480"/>
              <a:gd name="T2" fmla="*/ 0 w 48"/>
              <a:gd name="T3" fmla="*/ 240 h 480"/>
              <a:gd name="T4" fmla="*/ 48 w 48"/>
              <a:gd name="T5" fmla="*/ 480 h 480"/>
            </a:gdLst>
            <a:ahLst/>
            <a:cxnLst>
              <a:cxn ang="0">
                <a:pos x="T0" y="T1"/>
              </a:cxn>
              <a:cxn ang="0">
                <a:pos x="T2" y="T3"/>
              </a:cxn>
              <a:cxn ang="0">
                <a:pos x="T4" y="T5"/>
              </a:cxn>
            </a:cxnLst>
            <a:rect l="0" t="0" r="r" b="b"/>
            <a:pathLst>
              <a:path w="48" h="480">
                <a:moveTo>
                  <a:pt x="48" y="0"/>
                </a:moveTo>
                <a:cubicBezTo>
                  <a:pt x="24" y="80"/>
                  <a:pt x="0" y="160"/>
                  <a:pt x="0" y="240"/>
                </a:cubicBezTo>
                <a:cubicBezTo>
                  <a:pt x="0" y="320"/>
                  <a:pt x="40" y="440"/>
                  <a:pt x="48" y="480"/>
                </a:cubicBezTo>
              </a:path>
            </a:pathLst>
          </a:custGeom>
          <a:noFill/>
          <a:ln w="9525" cap="flat" cmpd="sng">
            <a:solidFill>
              <a:schemeClr val="tx1"/>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19" name="Freeform 31"/>
          <p:cNvSpPr>
            <a:spLocks/>
          </p:cNvSpPr>
          <p:nvPr/>
        </p:nvSpPr>
        <p:spPr bwMode="auto">
          <a:xfrm>
            <a:off x="2438400" y="3581400"/>
            <a:ext cx="76200" cy="762000"/>
          </a:xfrm>
          <a:custGeom>
            <a:avLst/>
            <a:gdLst>
              <a:gd name="T0" fmla="*/ 48 w 48"/>
              <a:gd name="T1" fmla="*/ 0 h 480"/>
              <a:gd name="T2" fmla="*/ 0 w 48"/>
              <a:gd name="T3" fmla="*/ 240 h 480"/>
              <a:gd name="T4" fmla="*/ 48 w 48"/>
              <a:gd name="T5" fmla="*/ 480 h 480"/>
            </a:gdLst>
            <a:ahLst/>
            <a:cxnLst>
              <a:cxn ang="0">
                <a:pos x="T0" y="T1"/>
              </a:cxn>
              <a:cxn ang="0">
                <a:pos x="T2" y="T3"/>
              </a:cxn>
              <a:cxn ang="0">
                <a:pos x="T4" y="T5"/>
              </a:cxn>
            </a:cxnLst>
            <a:rect l="0" t="0" r="r" b="b"/>
            <a:pathLst>
              <a:path w="48" h="480">
                <a:moveTo>
                  <a:pt x="48" y="0"/>
                </a:moveTo>
                <a:cubicBezTo>
                  <a:pt x="24" y="80"/>
                  <a:pt x="0" y="160"/>
                  <a:pt x="0" y="240"/>
                </a:cubicBezTo>
                <a:cubicBezTo>
                  <a:pt x="0" y="320"/>
                  <a:pt x="40" y="440"/>
                  <a:pt x="48" y="480"/>
                </a:cubicBezTo>
              </a:path>
            </a:pathLst>
          </a:custGeom>
          <a:noFill/>
          <a:ln w="9525" cap="flat" cmpd="sng">
            <a:solidFill>
              <a:schemeClr val="tx1"/>
            </a:solidFill>
            <a:prstDash val="solid"/>
            <a:miter lim="800000"/>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20" name="Line 32"/>
          <p:cNvSpPr>
            <a:spLocks noChangeShapeType="1"/>
          </p:cNvSpPr>
          <p:nvPr/>
        </p:nvSpPr>
        <p:spPr bwMode="auto">
          <a:xfrm>
            <a:off x="1447800" y="2133600"/>
            <a:ext cx="96043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21" name="Line 33"/>
          <p:cNvSpPr>
            <a:spLocks noChangeShapeType="1"/>
          </p:cNvSpPr>
          <p:nvPr/>
        </p:nvSpPr>
        <p:spPr bwMode="auto">
          <a:xfrm>
            <a:off x="2971800" y="2133600"/>
            <a:ext cx="96043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22" name="Line 34"/>
          <p:cNvSpPr>
            <a:spLocks noChangeShapeType="1"/>
          </p:cNvSpPr>
          <p:nvPr/>
        </p:nvSpPr>
        <p:spPr bwMode="auto">
          <a:xfrm flipH="1">
            <a:off x="2895600" y="2362200"/>
            <a:ext cx="1066800" cy="838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23" name="Line 35"/>
          <p:cNvSpPr>
            <a:spLocks noChangeShapeType="1"/>
          </p:cNvSpPr>
          <p:nvPr/>
        </p:nvSpPr>
        <p:spPr bwMode="auto">
          <a:xfrm>
            <a:off x="2667000" y="2438400"/>
            <a:ext cx="0" cy="685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24" name="Line 36"/>
          <p:cNvSpPr>
            <a:spLocks noChangeShapeType="1"/>
          </p:cNvSpPr>
          <p:nvPr/>
        </p:nvSpPr>
        <p:spPr bwMode="auto">
          <a:xfrm>
            <a:off x="5791200" y="2438400"/>
            <a:ext cx="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25" name="Line 37"/>
          <p:cNvSpPr>
            <a:spLocks noChangeShapeType="1"/>
          </p:cNvSpPr>
          <p:nvPr/>
        </p:nvSpPr>
        <p:spPr bwMode="auto">
          <a:xfrm>
            <a:off x="5791200" y="3657600"/>
            <a:ext cx="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26" name="Line 38"/>
          <p:cNvSpPr>
            <a:spLocks noChangeShapeType="1"/>
          </p:cNvSpPr>
          <p:nvPr/>
        </p:nvSpPr>
        <p:spPr bwMode="auto">
          <a:xfrm flipV="1">
            <a:off x="4191000" y="3657600"/>
            <a:ext cx="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27" name="Line 39"/>
          <p:cNvSpPr>
            <a:spLocks noChangeShapeType="1"/>
          </p:cNvSpPr>
          <p:nvPr/>
        </p:nvSpPr>
        <p:spPr bwMode="auto">
          <a:xfrm>
            <a:off x="4495800" y="4572000"/>
            <a:ext cx="990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28" name="Line 40"/>
          <p:cNvSpPr>
            <a:spLocks noChangeShapeType="1"/>
          </p:cNvSpPr>
          <p:nvPr/>
        </p:nvSpPr>
        <p:spPr bwMode="auto">
          <a:xfrm>
            <a:off x="6096000" y="4572000"/>
            <a:ext cx="990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29" name="Freeform 41"/>
          <p:cNvSpPr>
            <a:spLocks/>
          </p:cNvSpPr>
          <p:nvPr/>
        </p:nvSpPr>
        <p:spPr bwMode="auto">
          <a:xfrm>
            <a:off x="4419600" y="2971800"/>
            <a:ext cx="533400" cy="508000"/>
          </a:xfrm>
          <a:custGeom>
            <a:avLst/>
            <a:gdLst>
              <a:gd name="T0" fmla="*/ 0 w 336"/>
              <a:gd name="T1" fmla="*/ 104 h 320"/>
              <a:gd name="T2" fmla="*/ 192 w 336"/>
              <a:gd name="T3" fmla="*/ 8 h 320"/>
              <a:gd name="T4" fmla="*/ 288 w 336"/>
              <a:gd name="T5" fmla="*/ 152 h 320"/>
              <a:gd name="T6" fmla="*/ 288 w 336"/>
              <a:gd name="T7" fmla="*/ 296 h 320"/>
              <a:gd name="T8" fmla="*/ 0 w 336"/>
              <a:gd name="T9" fmla="*/ 296 h 320"/>
            </a:gdLst>
            <a:ahLst/>
            <a:cxnLst>
              <a:cxn ang="0">
                <a:pos x="T0" y="T1"/>
              </a:cxn>
              <a:cxn ang="0">
                <a:pos x="T2" y="T3"/>
              </a:cxn>
              <a:cxn ang="0">
                <a:pos x="T4" y="T5"/>
              </a:cxn>
              <a:cxn ang="0">
                <a:pos x="T6" y="T7"/>
              </a:cxn>
              <a:cxn ang="0">
                <a:pos x="T8" y="T9"/>
              </a:cxn>
            </a:cxnLst>
            <a:rect l="0" t="0" r="r" b="b"/>
            <a:pathLst>
              <a:path w="336" h="320">
                <a:moveTo>
                  <a:pt x="0" y="104"/>
                </a:moveTo>
                <a:cubicBezTo>
                  <a:pt x="72" y="52"/>
                  <a:pt x="144" y="0"/>
                  <a:pt x="192" y="8"/>
                </a:cubicBezTo>
                <a:cubicBezTo>
                  <a:pt x="240" y="16"/>
                  <a:pt x="272" y="104"/>
                  <a:pt x="288" y="152"/>
                </a:cubicBezTo>
                <a:cubicBezTo>
                  <a:pt x="304" y="200"/>
                  <a:pt x="336" y="272"/>
                  <a:pt x="288" y="296"/>
                </a:cubicBezTo>
                <a:cubicBezTo>
                  <a:pt x="240" y="320"/>
                  <a:pt x="120" y="308"/>
                  <a:pt x="0" y="296"/>
                </a:cubicBezTo>
              </a:path>
            </a:pathLst>
          </a:custGeom>
          <a:noFill/>
          <a:ln w="9525" cap="flat" cmpd="sng">
            <a:solidFill>
              <a:schemeClr val="tx1"/>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30" name="Freeform 42"/>
          <p:cNvSpPr>
            <a:spLocks/>
          </p:cNvSpPr>
          <p:nvPr/>
        </p:nvSpPr>
        <p:spPr bwMode="auto">
          <a:xfrm>
            <a:off x="7620000" y="1752600"/>
            <a:ext cx="533400" cy="508000"/>
          </a:xfrm>
          <a:custGeom>
            <a:avLst/>
            <a:gdLst>
              <a:gd name="T0" fmla="*/ 0 w 336"/>
              <a:gd name="T1" fmla="*/ 104 h 320"/>
              <a:gd name="T2" fmla="*/ 192 w 336"/>
              <a:gd name="T3" fmla="*/ 8 h 320"/>
              <a:gd name="T4" fmla="*/ 288 w 336"/>
              <a:gd name="T5" fmla="*/ 152 h 320"/>
              <a:gd name="T6" fmla="*/ 288 w 336"/>
              <a:gd name="T7" fmla="*/ 296 h 320"/>
              <a:gd name="T8" fmla="*/ 0 w 336"/>
              <a:gd name="T9" fmla="*/ 296 h 320"/>
            </a:gdLst>
            <a:ahLst/>
            <a:cxnLst>
              <a:cxn ang="0">
                <a:pos x="T0" y="T1"/>
              </a:cxn>
              <a:cxn ang="0">
                <a:pos x="T2" y="T3"/>
              </a:cxn>
              <a:cxn ang="0">
                <a:pos x="T4" y="T5"/>
              </a:cxn>
              <a:cxn ang="0">
                <a:pos x="T6" y="T7"/>
              </a:cxn>
              <a:cxn ang="0">
                <a:pos x="T8" y="T9"/>
              </a:cxn>
            </a:cxnLst>
            <a:rect l="0" t="0" r="r" b="b"/>
            <a:pathLst>
              <a:path w="336" h="320">
                <a:moveTo>
                  <a:pt x="0" y="104"/>
                </a:moveTo>
                <a:cubicBezTo>
                  <a:pt x="72" y="52"/>
                  <a:pt x="144" y="0"/>
                  <a:pt x="192" y="8"/>
                </a:cubicBezTo>
                <a:cubicBezTo>
                  <a:pt x="240" y="16"/>
                  <a:pt x="272" y="104"/>
                  <a:pt x="288" y="152"/>
                </a:cubicBezTo>
                <a:cubicBezTo>
                  <a:pt x="304" y="200"/>
                  <a:pt x="336" y="272"/>
                  <a:pt x="288" y="296"/>
                </a:cubicBezTo>
                <a:cubicBezTo>
                  <a:pt x="240" y="320"/>
                  <a:pt x="120" y="308"/>
                  <a:pt x="0" y="296"/>
                </a:cubicBezTo>
              </a:path>
            </a:pathLst>
          </a:custGeom>
          <a:noFill/>
          <a:ln w="9525" cap="flat" cmpd="sng">
            <a:solidFill>
              <a:schemeClr val="tx1"/>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31" name="Line 43"/>
          <p:cNvSpPr>
            <a:spLocks noChangeShapeType="1"/>
          </p:cNvSpPr>
          <p:nvPr/>
        </p:nvSpPr>
        <p:spPr bwMode="auto">
          <a:xfrm flipV="1">
            <a:off x="7391400" y="3657600"/>
            <a:ext cx="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32" name="Freeform 44"/>
          <p:cNvSpPr>
            <a:spLocks/>
          </p:cNvSpPr>
          <p:nvPr/>
        </p:nvSpPr>
        <p:spPr bwMode="auto">
          <a:xfrm>
            <a:off x="7162800" y="2362200"/>
            <a:ext cx="76200" cy="762000"/>
          </a:xfrm>
          <a:custGeom>
            <a:avLst/>
            <a:gdLst>
              <a:gd name="T0" fmla="*/ 48 w 48"/>
              <a:gd name="T1" fmla="*/ 0 h 480"/>
              <a:gd name="T2" fmla="*/ 0 w 48"/>
              <a:gd name="T3" fmla="*/ 240 h 480"/>
              <a:gd name="T4" fmla="*/ 48 w 48"/>
              <a:gd name="T5" fmla="*/ 480 h 480"/>
            </a:gdLst>
            <a:ahLst/>
            <a:cxnLst>
              <a:cxn ang="0">
                <a:pos x="T0" y="T1"/>
              </a:cxn>
              <a:cxn ang="0">
                <a:pos x="T2" y="T3"/>
              </a:cxn>
              <a:cxn ang="0">
                <a:pos x="T4" y="T5"/>
              </a:cxn>
            </a:cxnLst>
            <a:rect l="0" t="0" r="r" b="b"/>
            <a:pathLst>
              <a:path w="48" h="480">
                <a:moveTo>
                  <a:pt x="48" y="0"/>
                </a:moveTo>
                <a:cubicBezTo>
                  <a:pt x="24" y="80"/>
                  <a:pt x="0" y="160"/>
                  <a:pt x="0" y="240"/>
                </a:cubicBezTo>
                <a:cubicBezTo>
                  <a:pt x="0" y="320"/>
                  <a:pt x="40" y="440"/>
                  <a:pt x="48" y="480"/>
                </a:cubicBezTo>
              </a:path>
            </a:pathLst>
          </a:custGeom>
          <a:noFill/>
          <a:ln w="9525" cap="flat" cmpd="sng">
            <a:solidFill>
              <a:schemeClr val="tx1"/>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33" name="Freeform 45"/>
          <p:cNvSpPr>
            <a:spLocks/>
          </p:cNvSpPr>
          <p:nvPr/>
        </p:nvSpPr>
        <p:spPr bwMode="auto">
          <a:xfrm flipH="1">
            <a:off x="7543800" y="2362200"/>
            <a:ext cx="76200" cy="762000"/>
          </a:xfrm>
          <a:custGeom>
            <a:avLst/>
            <a:gdLst>
              <a:gd name="T0" fmla="*/ 48 w 48"/>
              <a:gd name="T1" fmla="*/ 0 h 480"/>
              <a:gd name="T2" fmla="*/ 0 w 48"/>
              <a:gd name="T3" fmla="*/ 240 h 480"/>
              <a:gd name="T4" fmla="*/ 48 w 48"/>
              <a:gd name="T5" fmla="*/ 480 h 480"/>
            </a:gdLst>
            <a:ahLst/>
            <a:cxnLst>
              <a:cxn ang="0">
                <a:pos x="T0" y="T1"/>
              </a:cxn>
              <a:cxn ang="0">
                <a:pos x="T2" y="T3"/>
              </a:cxn>
              <a:cxn ang="0">
                <a:pos x="T4" y="T5"/>
              </a:cxn>
            </a:cxnLst>
            <a:rect l="0" t="0" r="r" b="b"/>
            <a:pathLst>
              <a:path w="48" h="480">
                <a:moveTo>
                  <a:pt x="48" y="0"/>
                </a:moveTo>
                <a:cubicBezTo>
                  <a:pt x="24" y="80"/>
                  <a:pt x="0" y="160"/>
                  <a:pt x="0" y="240"/>
                </a:cubicBezTo>
                <a:cubicBezTo>
                  <a:pt x="0" y="320"/>
                  <a:pt x="40" y="440"/>
                  <a:pt x="48" y="480"/>
                </a:cubicBezTo>
              </a:path>
            </a:pathLst>
          </a:custGeom>
          <a:noFill/>
          <a:ln w="9525" cap="flat" cmpd="sng">
            <a:solidFill>
              <a:schemeClr val="tx1"/>
            </a:solidFill>
            <a:prstDash val="solid"/>
            <a:miter lim="800000"/>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34" name="Freeform 46"/>
          <p:cNvSpPr>
            <a:spLocks/>
          </p:cNvSpPr>
          <p:nvPr/>
        </p:nvSpPr>
        <p:spPr bwMode="auto">
          <a:xfrm>
            <a:off x="5988050" y="1784350"/>
            <a:ext cx="533400" cy="508000"/>
          </a:xfrm>
          <a:custGeom>
            <a:avLst/>
            <a:gdLst>
              <a:gd name="T0" fmla="*/ 0 w 336"/>
              <a:gd name="T1" fmla="*/ 104 h 320"/>
              <a:gd name="T2" fmla="*/ 192 w 336"/>
              <a:gd name="T3" fmla="*/ 8 h 320"/>
              <a:gd name="T4" fmla="*/ 288 w 336"/>
              <a:gd name="T5" fmla="*/ 152 h 320"/>
              <a:gd name="T6" fmla="*/ 288 w 336"/>
              <a:gd name="T7" fmla="*/ 296 h 320"/>
              <a:gd name="T8" fmla="*/ 0 w 336"/>
              <a:gd name="T9" fmla="*/ 296 h 320"/>
            </a:gdLst>
            <a:ahLst/>
            <a:cxnLst>
              <a:cxn ang="0">
                <a:pos x="T0" y="T1"/>
              </a:cxn>
              <a:cxn ang="0">
                <a:pos x="T2" y="T3"/>
              </a:cxn>
              <a:cxn ang="0">
                <a:pos x="T4" y="T5"/>
              </a:cxn>
              <a:cxn ang="0">
                <a:pos x="T6" y="T7"/>
              </a:cxn>
              <a:cxn ang="0">
                <a:pos x="T8" y="T9"/>
              </a:cxn>
            </a:cxnLst>
            <a:rect l="0" t="0" r="r" b="b"/>
            <a:pathLst>
              <a:path w="336" h="320">
                <a:moveTo>
                  <a:pt x="0" y="104"/>
                </a:moveTo>
                <a:cubicBezTo>
                  <a:pt x="72" y="52"/>
                  <a:pt x="144" y="0"/>
                  <a:pt x="192" y="8"/>
                </a:cubicBezTo>
                <a:cubicBezTo>
                  <a:pt x="240" y="16"/>
                  <a:pt x="272" y="104"/>
                  <a:pt x="288" y="152"/>
                </a:cubicBezTo>
                <a:cubicBezTo>
                  <a:pt x="304" y="200"/>
                  <a:pt x="336" y="272"/>
                  <a:pt x="288" y="296"/>
                </a:cubicBezTo>
                <a:cubicBezTo>
                  <a:pt x="240" y="320"/>
                  <a:pt x="120" y="308"/>
                  <a:pt x="0" y="296"/>
                </a:cubicBezTo>
              </a:path>
            </a:pathLst>
          </a:custGeom>
          <a:noFill/>
          <a:ln w="9525" cap="flat" cmpd="sng">
            <a:solidFill>
              <a:schemeClr val="tx1"/>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14735" name="Group 47"/>
          <p:cNvGrpSpPr>
            <a:grpSpLocks/>
          </p:cNvGrpSpPr>
          <p:nvPr/>
        </p:nvGrpSpPr>
        <p:grpSpPr bwMode="auto">
          <a:xfrm>
            <a:off x="1219200" y="5016500"/>
            <a:ext cx="6718300" cy="927100"/>
            <a:chOff x="768" y="3160"/>
            <a:chExt cx="4232" cy="584"/>
          </a:xfrm>
        </p:grpSpPr>
        <p:sp>
          <p:nvSpPr>
            <p:cNvPr id="114736" name="Line 48"/>
            <p:cNvSpPr>
              <a:spLocks noChangeShapeType="1"/>
            </p:cNvSpPr>
            <p:nvPr/>
          </p:nvSpPr>
          <p:spPr bwMode="auto">
            <a:xfrm>
              <a:off x="2832" y="3600"/>
              <a:ext cx="576" cy="0"/>
            </a:xfrm>
            <a:prstGeom prst="line">
              <a:avLst/>
            </a:prstGeom>
            <a:noFill/>
            <a:ln w="9525">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37" name="Line 49"/>
            <p:cNvSpPr>
              <a:spLocks noChangeShapeType="1"/>
            </p:cNvSpPr>
            <p:nvPr/>
          </p:nvSpPr>
          <p:spPr bwMode="auto">
            <a:xfrm>
              <a:off x="3888" y="3600"/>
              <a:ext cx="576" cy="0"/>
            </a:xfrm>
            <a:prstGeom prst="line">
              <a:avLst/>
            </a:prstGeom>
            <a:noFill/>
            <a:ln w="9525">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38" name="Freeform 50"/>
            <p:cNvSpPr>
              <a:spLocks/>
            </p:cNvSpPr>
            <p:nvPr/>
          </p:nvSpPr>
          <p:spPr bwMode="auto">
            <a:xfrm>
              <a:off x="4704" y="3160"/>
              <a:ext cx="296" cy="344"/>
            </a:xfrm>
            <a:custGeom>
              <a:avLst/>
              <a:gdLst>
                <a:gd name="T0" fmla="*/ 0 w 296"/>
                <a:gd name="T1" fmla="*/ 248 h 344"/>
                <a:gd name="T2" fmla="*/ 96 w 296"/>
                <a:gd name="T3" fmla="*/ 8 h 344"/>
                <a:gd name="T4" fmla="*/ 288 w 296"/>
                <a:gd name="T5" fmla="*/ 200 h 344"/>
                <a:gd name="T6" fmla="*/ 144 w 296"/>
                <a:gd name="T7" fmla="*/ 344 h 344"/>
              </a:gdLst>
              <a:ahLst/>
              <a:cxnLst>
                <a:cxn ang="0">
                  <a:pos x="T0" y="T1"/>
                </a:cxn>
                <a:cxn ang="0">
                  <a:pos x="T2" y="T3"/>
                </a:cxn>
                <a:cxn ang="0">
                  <a:pos x="T4" y="T5"/>
                </a:cxn>
                <a:cxn ang="0">
                  <a:pos x="T6" y="T7"/>
                </a:cxn>
              </a:cxnLst>
              <a:rect l="0" t="0" r="r" b="b"/>
              <a:pathLst>
                <a:path w="296" h="344">
                  <a:moveTo>
                    <a:pt x="0" y="248"/>
                  </a:moveTo>
                  <a:cubicBezTo>
                    <a:pt x="24" y="132"/>
                    <a:pt x="48" y="16"/>
                    <a:pt x="96" y="8"/>
                  </a:cubicBezTo>
                  <a:cubicBezTo>
                    <a:pt x="144" y="0"/>
                    <a:pt x="280" y="144"/>
                    <a:pt x="288" y="200"/>
                  </a:cubicBezTo>
                  <a:cubicBezTo>
                    <a:pt x="296" y="256"/>
                    <a:pt x="220" y="300"/>
                    <a:pt x="144" y="344"/>
                  </a:cubicBezTo>
                </a:path>
              </a:pathLst>
            </a:custGeom>
            <a:noFill/>
            <a:ln w="9525" cap="flat" cmpd="sng">
              <a:solidFill>
                <a:schemeClr val="tx2"/>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39" name="Freeform 51"/>
            <p:cNvSpPr>
              <a:spLocks/>
            </p:cNvSpPr>
            <p:nvPr/>
          </p:nvSpPr>
          <p:spPr bwMode="auto">
            <a:xfrm>
              <a:off x="3696" y="3168"/>
              <a:ext cx="296" cy="344"/>
            </a:xfrm>
            <a:custGeom>
              <a:avLst/>
              <a:gdLst>
                <a:gd name="T0" fmla="*/ 0 w 296"/>
                <a:gd name="T1" fmla="*/ 248 h 344"/>
                <a:gd name="T2" fmla="*/ 96 w 296"/>
                <a:gd name="T3" fmla="*/ 8 h 344"/>
                <a:gd name="T4" fmla="*/ 288 w 296"/>
                <a:gd name="T5" fmla="*/ 200 h 344"/>
                <a:gd name="T6" fmla="*/ 144 w 296"/>
                <a:gd name="T7" fmla="*/ 344 h 344"/>
              </a:gdLst>
              <a:ahLst/>
              <a:cxnLst>
                <a:cxn ang="0">
                  <a:pos x="T0" y="T1"/>
                </a:cxn>
                <a:cxn ang="0">
                  <a:pos x="T2" y="T3"/>
                </a:cxn>
                <a:cxn ang="0">
                  <a:pos x="T4" y="T5"/>
                </a:cxn>
                <a:cxn ang="0">
                  <a:pos x="T6" y="T7"/>
                </a:cxn>
              </a:cxnLst>
              <a:rect l="0" t="0" r="r" b="b"/>
              <a:pathLst>
                <a:path w="296" h="344">
                  <a:moveTo>
                    <a:pt x="0" y="248"/>
                  </a:moveTo>
                  <a:cubicBezTo>
                    <a:pt x="24" y="132"/>
                    <a:pt x="48" y="16"/>
                    <a:pt x="96" y="8"/>
                  </a:cubicBezTo>
                  <a:cubicBezTo>
                    <a:pt x="144" y="0"/>
                    <a:pt x="280" y="144"/>
                    <a:pt x="288" y="200"/>
                  </a:cubicBezTo>
                  <a:cubicBezTo>
                    <a:pt x="296" y="256"/>
                    <a:pt x="220" y="300"/>
                    <a:pt x="144" y="344"/>
                  </a:cubicBezTo>
                </a:path>
              </a:pathLst>
            </a:custGeom>
            <a:noFill/>
            <a:ln w="9525" cap="flat" cmpd="sng">
              <a:solidFill>
                <a:schemeClr val="tx2"/>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40" name="Freeform 52"/>
            <p:cNvSpPr>
              <a:spLocks/>
            </p:cNvSpPr>
            <p:nvPr/>
          </p:nvSpPr>
          <p:spPr bwMode="auto">
            <a:xfrm>
              <a:off x="2736" y="3168"/>
              <a:ext cx="296" cy="344"/>
            </a:xfrm>
            <a:custGeom>
              <a:avLst/>
              <a:gdLst>
                <a:gd name="T0" fmla="*/ 0 w 296"/>
                <a:gd name="T1" fmla="*/ 248 h 344"/>
                <a:gd name="T2" fmla="*/ 96 w 296"/>
                <a:gd name="T3" fmla="*/ 8 h 344"/>
                <a:gd name="T4" fmla="*/ 288 w 296"/>
                <a:gd name="T5" fmla="*/ 200 h 344"/>
                <a:gd name="T6" fmla="*/ 144 w 296"/>
                <a:gd name="T7" fmla="*/ 344 h 344"/>
              </a:gdLst>
              <a:ahLst/>
              <a:cxnLst>
                <a:cxn ang="0">
                  <a:pos x="T0" y="T1"/>
                </a:cxn>
                <a:cxn ang="0">
                  <a:pos x="T2" y="T3"/>
                </a:cxn>
                <a:cxn ang="0">
                  <a:pos x="T4" y="T5"/>
                </a:cxn>
                <a:cxn ang="0">
                  <a:pos x="T6" y="T7"/>
                </a:cxn>
              </a:cxnLst>
              <a:rect l="0" t="0" r="r" b="b"/>
              <a:pathLst>
                <a:path w="296" h="344">
                  <a:moveTo>
                    <a:pt x="0" y="248"/>
                  </a:moveTo>
                  <a:cubicBezTo>
                    <a:pt x="24" y="132"/>
                    <a:pt x="48" y="16"/>
                    <a:pt x="96" y="8"/>
                  </a:cubicBezTo>
                  <a:cubicBezTo>
                    <a:pt x="144" y="0"/>
                    <a:pt x="280" y="144"/>
                    <a:pt x="288" y="200"/>
                  </a:cubicBezTo>
                  <a:cubicBezTo>
                    <a:pt x="296" y="256"/>
                    <a:pt x="220" y="300"/>
                    <a:pt x="144" y="344"/>
                  </a:cubicBezTo>
                </a:path>
              </a:pathLst>
            </a:custGeom>
            <a:noFill/>
            <a:ln w="9525" cap="flat" cmpd="sng">
              <a:solidFill>
                <a:schemeClr val="tx2"/>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41" name="Freeform 53"/>
            <p:cNvSpPr>
              <a:spLocks/>
            </p:cNvSpPr>
            <p:nvPr/>
          </p:nvSpPr>
          <p:spPr bwMode="auto">
            <a:xfrm>
              <a:off x="1776" y="3168"/>
              <a:ext cx="296" cy="344"/>
            </a:xfrm>
            <a:custGeom>
              <a:avLst/>
              <a:gdLst>
                <a:gd name="T0" fmla="*/ 0 w 296"/>
                <a:gd name="T1" fmla="*/ 248 h 344"/>
                <a:gd name="T2" fmla="*/ 96 w 296"/>
                <a:gd name="T3" fmla="*/ 8 h 344"/>
                <a:gd name="T4" fmla="*/ 288 w 296"/>
                <a:gd name="T5" fmla="*/ 200 h 344"/>
                <a:gd name="T6" fmla="*/ 144 w 296"/>
                <a:gd name="T7" fmla="*/ 344 h 344"/>
              </a:gdLst>
              <a:ahLst/>
              <a:cxnLst>
                <a:cxn ang="0">
                  <a:pos x="T0" y="T1"/>
                </a:cxn>
                <a:cxn ang="0">
                  <a:pos x="T2" y="T3"/>
                </a:cxn>
                <a:cxn ang="0">
                  <a:pos x="T4" y="T5"/>
                </a:cxn>
                <a:cxn ang="0">
                  <a:pos x="T6" y="T7"/>
                </a:cxn>
              </a:cxnLst>
              <a:rect l="0" t="0" r="r" b="b"/>
              <a:pathLst>
                <a:path w="296" h="344">
                  <a:moveTo>
                    <a:pt x="0" y="248"/>
                  </a:moveTo>
                  <a:cubicBezTo>
                    <a:pt x="24" y="132"/>
                    <a:pt x="48" y="16"/>
                    <a:pt x="96" y="8"/>
                  </a:cubicBezTo>
                  <a:cubicBezTo>
                    <a:pt x="144" y="0"/>
                    <a:pt x="280" y="144"/>
                    <a:pt x="288" y="200"/>
                  </a:cubicBezTo>
                  <a:cubicBezTo>
                    <a:pt x="296" y="256"/>
                    <a:pt x="220" y="300"/>
                    <a:pt x="144" y="344"/>
                  </a:cubicBezTo>
                </a:path>
              </a:pathLst>
            </a:custGeom>
            <a:noFill/>
            <a:ln w="9525" cap="flat" cmpd="sng">
              <a:solidFill>
                <a:schemeClr val="tx2"/>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42" name="Freeform 54"/>
            <p:cNvSpPr>
              <a:spLocks/>
            </p:cNvSpPr>
            <p:nvPr/>
          </p:nvSpPr>
          <p:spPr bwMode="auto">
            <a:xfrm>
              <a:off x="768" y="3168"/>
              <a:ext cx="296" cy="344"/>
            </a:xfrm>
            <a:custGeom>
              <a:avLst/>
              <a:gdLst>
                <a:gd name="T0" fmla="*/ 0 w 296"/>
                <a:gd name="T1" fmla="*/ 248 h 344"/>
                <a:gd name="T2" fmla="*/ 96 w 296"/>
                <a:gd name="T3" fmla="*/ 8 h 344"/>
                <a:gd name="T4" fmla="*/ 288 w 296"/>
                <a:gd name="T5" fmla="*/ 200 h 344"/>
                <a:gd name="T6" fmla="*/ 144 w 296"/>
                <a:gd name="T7" fmla="*/ 344 h 344"/>
              </a:gdLst>
              <a:ahLst/>
              <a:cxnLst>
                <a:cxn ang="0">
                  <a:pos x="T0" y="T1"/>
                </a:cxn>
                <a:cxn ang="0">
                  <a:pos x="T2" y="T3"/>
                </a:cxn>
                <a:cxn ang="0">
                  <a:pos x="T4" y="T5"/>
                </a:cxn>
                <a:cxn ang="0">
                  <a:pos x="T6" y="T7"/>
                </a:cxn>
              </a:cxnLst>
              <a:rect l="0" t="0" r="r" b="b"/>
              <a:pathLst>
                <a:path w="296" h="344">
                  <a:moveTo>
                    <a:pt x="0" y="248"/>
                  </a:moveTo>
                  <a:cubicBezTo>
                    <a:pt x="24" y="132"/>
                    <a:pt x="48" y="16"/>
                    <a:pt x="96" y="8"/>
                  </a:cubicBezTo>
                  <a:cubicBezTo>
                    <a:pt x="144" y="0"/>
                    <a:pt x="280" y="144"/>
                    <a:pt x="288" y="200"/>
                  </a:cubicBezTo>
                  <a:cubicBezTo>
                    <a:pt x="296" y="256"/>
                    <a:pt x="220" y="300"/>
                    <a:pt x="144" y="344"/>
                  </a:cubicBezTo>
                </a:path>
              </a:pathLst>
            </a:custGeom>
            <a:noFill/>
            <a:ln w="9525" cap="flat" cmpd="sng">
              <a:solidFill>
                <a:schemeClr val="tx2"/>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43" name="Freeform 55"/>
            <p:cNvSpPr>
              <a:spLocks/>
            </p:cNvSpPr>
            <p:nvPr/>
          </p:nvSpPr>
          <p:spPr bwMode="auto">
            <a:xfrm>
              <a:off x="1824" y="3648"/>
              <a:ext cx="624" cy="96"/>
            </a:xfrm>
            <a:custGeom>
              <a:avLst/>
              <a:gdLst>
                <a:gd name="T0" fmla="*/ 0 w 624"/>
                <a:gd name="T1" fmla="*/ 0 h 96"/>
                <a:gd name="T2" fmla="*/ 336 w 624"/>
                <a:gd name="T3" fmla="*/ 96 h 96"/>
                <a:gd name="T4" fmla="*/ 624 w 624"/>
                <a:gd name="T5" fmla="*/ 0 h 96"/>
              </a:gdLst>
              <a:ahLst/>
              <a:cxnLst>
                <a:cxn ang="0">
                  <a:pos x="T0" y="T1"/>
                </a:cxn>
                <a:cxn ang="0">
                  <a:pos x="T2" y="T3"/>
                </a:cxn>
                <a:cxn ang="0">
                  <a:pos x="T4" y="T5"/>
                </a:cxn>
              </a:cxnLst>
              <a:rect l="0" t="0" r="r" b="b"/>
              <a:pathLst>
                <a:path w="624" h="96">
                  <a:moveTo>
                    <a:pt x="0" y="0"/>
                  </a:moveTo>
                  <a:cubicBezTo>
                    <a:pt x="116" y="48"/>
                    <a:pt x="232" y="96"/>
                    <a:pt x="336" y="96"/>
                  </a:cubicBezTo>
                  <a:cubicBezTo>
                    <a:pt x="440" y="96"/>
                    <a:pt x="576" y="16"/>
                    <a:pt x="624" y="0"/>
                  </a:cubicBezTo>
                </a:path>
              </a:pathLst>
            </a:custGeom>
            <a:noFill/>
            <a:ln w="9525" cap="flat" cmpd="sng">
              <a:solidFill>
                <a:schemeClr val="tx2"/>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44" name="Freeform 56"/>
            <p:cNvSpPr>
              <a:spLocks/>
            </p:cNvSpPr>
            <p:nvPr/>
          </p:nvSpPr>
          <p:spPr bwMode="auto">
            <a:xfrm>
              <a:off x="1872" y="3504"/>
              <a:ext cx="576" cy="96"/>
            </a:xfrm>
            <a:custGeom>
              <a:avLst/>
              <a:gdLst>
                <a:gd name="T0" fmla="*/ 0 w 576"/>
                <a:gd name="T1" fmla="*/ 96 h 96"/>
                <a:gd name="T2" fmla="*/ 336 w 576"/>
                <a:gd name="T3" fmla="*/ 0 h 96"/>
                <a:gd name="T4" fmla="*/ 576 w 576"/>
                <a:gd name="T5" fmla="*/ 96 h 96"/>
              </a:gdLst>
              <a:ahLst/>
              <a:cxnLst>
                <a:cxn ang="0">
                  <a:pos x="T0" y="T1"/>
                </a:cxn>
                <a:cxn ang="0">
                  <a:pos x="T2" y="T3"/>
                </a:cxn>
                <a:cxn ang="0">
                  <a:pos x="T4" y="T5"/>
                </a:cxn>
              </a:cxnLst>
              <a:rect l="0" t="0" r="r" b="b"/>
              <a:pathLst>
                <a:path w="576" h="96">
                  <a:moveTo>
                    <a:pt x="0" y="96"/>
                  </a:moveTo>
                  <a:cubicBezTo>
                    <a:pt x="120" y="48"/>
                    <a:pt x="240" y="0"/>
                    <a:pt x="336" y="0"/>
                  </a:cubicBezTo>
                  <a:cubicBezTo>
                    <a:pt x="432" y="0"/>
                    <a:pt x="504" y="48"/>
                    <a:pt x="576" y="96"/>
                  </a:cubicBezTo>
                </a:path>
              </a:pathLst>
            </a:custGeom>
            <a:noFill/>
            <a:ln w="9525" cap="flat" cmpd="sng">
              <a:solidFill>
                <a:schemeClr val="tx2"/>
              </a:solidFill>
              <a:prstDash val="solid"/>
              <a:miter lim="800000"/>
              <a:headEnd type="stealth"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14745" name="Line 57"/>
          <p:cNvSpPr>
            <a:spLocks noChangeShapeType="1"/>
          </p:cNvSpPr>
          <p:nvPr/>
        </p:nvSpPr>
        <p:spPr bwMode="auto">
          <a:xfrm>
            <a:off x="1371600" y="2362200"/>
            <a:ext cx="1066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14746" name="Line 58"/>
          <p:cNvSpPr>
            <a:spLocks noChangeShapeType="1"/>
          </p:cNvSpPr>
          <p:nvPr/>
        </p:nvSpPr>
        <p:spPr bwMode="auto">
          <a:xfrm>
            <a:off x="1447800" y="5715000"/>
            <a:ext cx="914400" cy="0"/>
          </a:xfrm>
          <a:prstGeom prst="line">
            <a:avLst/>
          </a:prstGeom>
          <a:noFill/>
          <a:ln w="9525">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747" name="Rectangle 59"/>
          <p:cNvSpPr>
            <a:spLocks noChangeArrowheads="1"/>
          </p:cNvSpPr>
          <p:nvPr/>
        </p:nvSpPr>
        <p:spPr bwMode="auto">
          <a:xfrm>
            <a:off x="838200" y="1828800"/>
            <a:ext cx="609600" cy="3048000"/>
          </a:xfrm>
          <a:prstGeom prst="rect">
            <a:avLst/>
          </a:prstGeom>
          <a:noFill/>
          <a:ln w="12700">
            <a:solidFill>
              <a:srgbClr val="000000"/>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48" name="Rectangle 60"/>
          <p:cNvSpPr>
            <a:spLocks noChangeArrowheads="1"/>
          </p:cNvSpPr>
          <p:nvPr/>
        </p:nvSpPr>
        <p:spPr bwMode="auto">
          <a:xfrm>
            <a:off x="2362200" y="1828800"/>
            <a:ext cx="609600" cy="3048000"/>
          </a:xfrm>
          <a:prstGeom prst="rect">
            <a:avLst/>
          </a:prstGeom>
          <a:noFill/>
          <a:ln w="12700">
            <a:solidFill>
              <a:srgbClr val="000000"/>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49" name="Rectangle 61"/>
          <p:cNvSpPr>
            <a:spLocks noChangeArrowheads="1"/>
          </p:cNvSpPr>
          <p:nvPr/>
        </p:nvSpPr>
        <p:spPr bwMode="auto">
          <a:xfrm>
            <a:off x="3886200" y="1828800"/>
            <a:ext cx="609600" cy="3048000"/>
          </a:xfrm>
          <a:prstGeom prst="rect">
            <a:avLst/>
          </a:prstGeom>
          <a:noFill/>
          <a:ln w="12700">
            <a:solidFill>
              <a:srgbClr val="000000"/>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50" name="Rectangle 62"/>
          <p:cNvSpPr>
            <a:spLocks noChangeArrowheads="1"/>
          </p:cNvSpPr>
          <p:nvPr/>
        </p:nvSpPr>
        <p:spPr bwMode="auto">
          <a:xfrm>
            <a:off x="5486400" y="1819275"/>
            <a:ext cx="609600" cy="3048000"/>
          </a:xfrm>
          <a:prstGeom prst="rect">
            <a:avLst/>
          </a:prstGeom>
          <a:noFill/>
          <a:ln w="12700">
            <a:solidFill>
              <a:srgbClr val="000000"/>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51" name="Rectangle 63"/>
          <p:cNvSpPr>
            <a:spLocks noChangeArrowheads="1"/>
          </p:cNvSpPr>
          <p:nvPr/>
        </p:nvSpPr>
        <p:spPr bwMode="auto">
          <a:xfrm>
            <a:off x="7075488" y="1828800"/>
            <a:ext cx="609600" cy="3048000"/>
          </a:xfrm>
          <a:prstGeom prst="rect">
            <a:avLst/>
          </a:prstGeom>
          <a:noFill/>
          <a:ln w="12700">
            <a:solidFill>
              <a:srgbClr val="000000"/>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4752" name="Group 64"/>
          <p:cNvGrpSpPr>
            <a:grpSpLocks/>
          </p:cNvGrpSpPr>
          <p:nvPr/>
        </p:nvGrpSpPr>
        <p:grpSpPr bwMode="auto">
          <a:xfrm>
            <a:off x="381000" y="3886200"/>
            <a:ext cx="381000" cy="1752600"/>
            <a:chOff x="240" y="2448"/>
            <a:chExt cx="240" cy="1104"/>
          </a:xfrm>
        </p:grpSpPr>
        <p:sp>
          <p:nvSpPr>
            <p:cNvPr id="114753" name="Line 65"/>
            <p:cNvSpPr>
              <a:spLocks noChangeShapeType="1"/>
            </p:cNvSpPr>
            <p:nvPr/>
          </p:nvSpPr>
          <p:spPr bwMode="auto">
            <a:xfrm>
              <a:off x="240" y="2448"/>
              <a:ext cx="0" cy="110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54" name="Text Box 66"/>
            <p:cNvSpPr txBox="1">
              <a:spLocks noChangeArrowheads="1"/>
            </p:cNvSpPr>
            <p:nvPr/>
          </p:nvSpPr>
          <p:spPr bwMode="auto">
            <a:xfrm>
              <a:off x="241" y="2901"/>
              <a:ext cx="239" cy="288"/>
            </a:xfrm>
            <a:prstGeom prst="rect">
              <a:avLst/>
            </a:prstGeom>
            <a:noFill/>
            <a:ln>
              <a:noFill/>
            </a:ln>
            <a:effectLst/>
            <a:extLst>
              <a:ext uri="{909E8E84-426E-40DD-AFC4-6F175D3DCCD1}">
                <a14:hiddenFill xmlns:a14="http://schemas.microsoft.com/office/drawing/2010/main">
                  <a:solidFill>
                    <a:srgbClr val="ECD882"/>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zh-CN" sz="2400">
                  <a:latin typeface="Tahoma" pitchFamily="34" charset="0"/>
                  <a:ea typeface="宋体" pitchFamily="2" charset="-122"/>
                  <a:cs typeface="Times New Roman" pitchFamily="18" charset="0"/>
                </a:rPr>
                <a:t>h</a:t>
              </a:r>
            </a:p>
          </p:txBody>
        </p:sp>
      </p:grpSp>
      <p:sp>
        <p:nvSpPr>
          <p:cNvPr id="114755" name="Text Box 67"/>
          <p:cNvSpPr txBox="1">
            <a:spLocks noChangeArrowheads="1"/>
          </p:cNvSpPr>
          <p:nvPr/>
        </p:nvSpPr>
        <p:spPr bwMode="auto">
          <a:xfrm>
            <a:off x="8358188" y="3200400"/>
            <a:ext cx="354012" cy="457200"/>
          </a:xfrm>
          <a:prstGeom prst="rect">
            <a:avLst/>
          </a:prstGeom>
          <a:noFill/>
          <a:ln>
            <a:noFill/>
          </a:ln>
          <a:effectLst/>
          <a:extLst>
            <a:ext uri="{909E8E84-426E-40DD-AFC4-6F175D3DCCD1}">
              <a14:hiddenFill xmlns:a14="http://schemas.microsoft.com/office/drawing/2010/main">
                <a:solidFill>
                  <a:srgbClr val="ECD882"/>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zh-CN" sz="2400" b="0">
                <a:latin typeface="Tahoma" pitchFamily="34" charset="0"/>
                <a:ea typeface="宋体" pitchFamily="2" charset="-122"/>
                <a:cs typeface="Times New Roman" pitchFamily="18" charset="0"/>
              </a:rPr>
              <a:t>S</a:t>
            </a:r>
          </a:p>
        </p:txBody>
      </p:sp>
      <p:sp>
        <p:nvSpPr>
          <p:cNvPr id="114756" name="Text Box 68"/>
          <p:cNvSpPr txBox="1">
            <a:spLocks noChangeArrowheads="1"/>
          </p:cNvSpPr>
          <p:nvPr/>
        </p:nvSpPr>
        <p:spPr bwMode="auto">
          <a:xfrm>
            <a:off x="8350250" y="5486400"/>
            <a:ext cx="419100" cy="457200"/>
          </a:xfrm>
          <a:prstGeom prst="rect">
            <a:avLst/>
          </a:prstGeom>
          <a:noFill/>
          <a:ln>
            <a:noFill/>
          </a:ln>
          <a:effectLst/>
          <a:extLst>
            <a:ext uri="{909E8E84-426E-40DD-AFC4-6F175D3DCCD1}">
              <a14:hiddenFill xmlns:a14="http://schemas.microsoft.com/office/drawing/2010/main">
                <a:solidFill>
                  <a:srgbClr val="ECD882"/>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zh-CN" sz="2400" b="0">
                <a:latin typeface="Tahoma" pitchFamily="34" charset="0"/>
                <a:ea typeface="宋体" pitchFamily="2" charset="-122"/>
                <a:cs typeface="Times New Roman" pitchFamily="18" charset="0"/>
              </a:rPr>
              <a:t>S’</a:t>
            </a:r>
          </a:p>
        </p:txBody>
      </p:sp>
    </p:spTree>
    <p:extLst>
      <p:ext uri="{BB962C8B-B14F-4D97-AF65-F5344CB8AC3E}">
        <p14:creationId xmlns:p14="http://schemas.microsoft.com/office/powerpoint/2010/main" val="1533012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47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47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4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4" grpId="0" animBg="1" autoUpdateAnimBg="0"/>
      <p:bldP spid="11474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p:txBody>
          <a:bodyPr/>
          <a:lstStyle/>
          <a:p>
            <a:r>
              <a:rPr lang="en-US" altLang="he-IL" sz="2800" smtClean="0"/>
              <a:t>Universal Abstraction (Under-Approximation)</a:t>
            </a:r>
          </a:p>
        </p:txBody>
      </p:sp>
      <p:grpSp>
        <p:nvGrpSpPr>
          <p:cNvPr id="115715" name="Group 3"/>
          <p:cNvGrpSpPr>
            <a:grpSpLocks/>
          </p:cNvGrpSpPr>
          <p:nvPr/>
        </p:nvGrpSpPr>
        <p:grpSpPr bwMode="auto">
          <a:xfrm>
            <a:off x="914400" y="1905000"/>
            <a:ext cx="6705600" cy="2895600"/>
            <a:chOff x="576" y="1200"/>
            <a:chExt cx="4224" cy="1824"/>
          </a:xfrm>
        </p:grpSpPr>
        <p:sp>
          <p:nvSpPr>
            <p:cNvPr id="115716" name="Oval 4"/>
            <p:cNvSpPr>
              <a:spLocks noChangeArrowheads="1"/>
            </p:cNvSpPr>
            <p:nvPr/>
          </p:nvSpPr>
          <p:spPr bwMode="auto">
            <a:xfrm>
              <a:off x="576" y="1200"/>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endParaRPr lang="en-US" altLang="en-US" sz="2400" b="0">
                <a:latin typeface="Tahoma" pitchFamily="34" charset="0"/>
                <a:cs typeface="Times New Roman" pitchFamily="18" charset="0"/>
              </a:endParaRPr>
            </a:p>
          </p:txBody>
        </p:sp>
        <p:sp>
          <p:nvSpPr>
            <p:cNvPr id="115717" name="Oval 5"/>
            <p:cNvSpPr>
              <a:spLocks noChangeArrowheads="1"/>
            </p:cNvSpPr>
            <p:nvPr/>
          </p:nvSpPr>
          <p:spPr bwMode="auto">
            <a:xfrm>
              <a:off x="576" y="1968"/>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18" name="Oval 6"/>
            <p:cNvSpPr>
              <a:spLocks noChangeArrowheads="1"/>
            </p:cNvSpPr>
            <p:nvPr/>
          </p:nvSpPr>
          <p:spPr bwMode="auto">
            <a:xfrm>
              <a:off x="576" y="2736"/>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19" name="Oval 7"/>
            <p:cNvSpPr>
              <a:spLocks noChangeArrowheads="1"/>
            </p:cNvSpPr>
            <p:nvPr/>
          </p:nvSpPr>
          <p:spPr bwMode="auto">
            <a:xfrm>
              <a:off x="2496" y="1200"/>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0" name="Oval 8"/>
            <p:cNvSpPr>
              <a:spLocks noChangeArrowheads="1"/>
            </p:cNvSpPr>
            <p:nvPr/>
          </p:nvSpPr>
          <p:spPr bwMode="auto">
            <a:xfrm>
              <a:off x="1536" y="1200"/>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1" name="Oval 9"/>
            <p:cNvSpPr>
              <a:spLocks noChangeArrowheads="1"/>
            </p:cNvSpPr>
            <p:nvPr/>
          </p:nvSpPr>
          <p:spPr bwMode="auto">
            <a:xfrm>
              <a:off x="1536" y="1968"/>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2" name="Oval 10"/>
            <p:cNvSpPr>
              <a:spLocks noChangeArrowheads="1"/>
            </p:cNvSpPr>
            <p:nvPr/>
          </p:nvSpPr>
          <p:spPr bwMode="auto">
            <a:xfrm>
              <a:off x="1536" y="2736"/>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3" name="Oval 11"/>
            <p:cNvSpPr>
              <a:spLocks noChangeArrowheads="1"/>
            </p:cNvSpPr>
            <p:nvPr/>
          </p:nvSpPr>
          <p:spPr bwMode="auto">
            <a:xfrm>
              <a:off x="2496" y="1968"/>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4" name="Oval 12"/>
            <p:cNvSpPr>
              <a:spLocks noChangeArrowheads="1"/>
            </p:cNvSpPr>
            <p:nvPr/>
          </p:nvSpPr>
          <p:spPr bwMode="auto">
            <a:xfrm>
              <a:off x="2496" y="2736"/>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5" name="Oval 13"/>
            <p:cNvSpPr>
              <a:spLocks noChangeArrowheads="1"/>
            </p:cNvSpPr>
            <p:nvPr/>
          </p:nvSpPr>
          <p:spPr bwMode="auto">
            <a:xfrm>
              <a:off x="3504" y="1200"/>
              <a:ext cx="288" cy="288"/>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6" name="Oval 14"/>
            <p:cNvSpPr>
              <a:spLocks noChangeArrowheads="1"/>
            </p:cNvSpPr>
            <p:nvPr/>
          </p:nvSpPr>
          <p:spPr bwMode="auto">
            <a:xfrm>
              <a:off x="3504" y="1968"/>
              <a:ext cx="288" cy="288"/>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7" name="Oval 15"/>
            <p:cNvSpPr>
              <a:spLocks noChangeArrowheads="1"/>
            </p:cNvSpPr>
            <p:nvPr/>
          </p:nvSpPr>
          <p:spPr bwMode="auto">
            <a:xfrm>
              <a:off x="3504" y="2736"/>
              <a:ext cx="288" cy="288"/>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8" name="Oval 16"/>
            <p:cNvSpPr>
              <a:spLocks noChangeArrowheads="1"/>
            </p:cNvSpPr>
            <p:nvPr/>
          </p:nvSpPr>
          <p:spPr bwMode="auto">
            <a:xfrm>
              <a:off x="4512" y="1200"/>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9" name="Oval 17"/>
            <p:cNvSpPr>
              <a:spLocks noChangeArrowheads="1"/>
            </p:cNvSpPr>
            <p:nvPr/>
          </p:nvSpPr>
          <p:spPr bwMode="auto">
            <a:xfrm>
              <a:off x="4512" y="1968"/>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30" name="Oval 18"/>
            <p:cNvSpPr>
              <a:spLocks noChangeArrowheads="1"/>
            </p:cNvSpPr>
            <p:nvPr/>
          </p:nvSpPr>
          <p:spPr bwMode="auto">
            <a:xfrm>
              <a:off x="4512" y="2736"/>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731" name="Group 19"/>
          <p:cNvGrpSpPr>
            <a:grpSpLocks/>
          </p:cNvGrpSpPr>
          <p:nvPr/>
        </p:nvGrpSpPr>
        <p:grpSpPr bwMode="auto">
          <a:xfrm>
            <a:off x="914400" y="5486400"/>
            <a:ext cx="6705600" cy="457200"/>
            <a:chOff x="576" y="3456"/>
            <a:chExt cx="4224" cy="288"/>
          </a:xfrm>
        </p:grpSpPr>
        <p:sp>
          <p:nvSpPr>
            <p:cNvPr id="115732" name="Rectangle 20"/>
            <p:cNvSpPr>
              <a:spLocks noChangeArrowheads="1"/>
            </p:cNvSpPr>
            <p:nvPr/>
          </p:nvSpPr>
          <p:spPr bwMode="auto">
            <a:xfrm>
              <a:off x="576" y="3456"/>
              <a:ext cx="288" cy="288"/>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33" name="Rectangle 21"/>
            <p:cNvSpPr>
              <a:spLocks noChangeArrowheads="1"/>
            </p:cNvSpPr>
            <p:nvPr/>
          </p:nvSpPr>
          <p:spPr bwMode="auto">
            <a:xfrm>
              <a:off x="4512" y="3456"/>
              <a:ext cx="288" cy="288"/>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34" name="Rectangle 22"/>
            <p:cNvSpPr>
              <a:spLocks noChangeArrowheads="1"/>
            </p:cNvSpPr>
            <p:nvPr/>
          </p:nvSpPr>
          <p:spPr bwMode="auto">
            <a:xfrm>
              <a:off x="3504" y="3456"/>
              <a:ext cx="288" cy="288"/>
            </a:xfrm>
            <a:prstGeom prst="rect">
              <a:avLst/>
            </a:prstGeom>
            <a:solidFill>
              <a:srgbClr val="FF0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35" name="Rectangle 23"/>
            <p:cNvSpPr>
              <a:spLocks noChangeArrowheads="1"/>
            </p:cNvSpPr>
            <p:nvPr/>
          </p:nvSpPr>
          <p:spPr bwMode="auto">
            <a:xfrm>
              <a:off x="2496" y="3456"/>
              <a:ext cx="288" cy="288"/>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36" name="Rectangle 24"/>
            <p:cNvSpPr>
              <a:spLocks noChangeArrowheads="1"/>
            </p:cNvSpPr>
            <p:nvPr/>
          </p:nvSpPr>
          <p:spPr bwMode="auto">
            <a:xfrm>
              <a:off x="1536" y="3456"/>
              <a:ext cx="288" cy="288"/>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5737" name="Oval 25"/>
          <p:cNvSpPr>
            <a:spLocks noChangeArrowheads="1"/>
          </p:cNvSpPr>
          <p:nvPr/>
        </p:nvSpPr>
        <p:spPr bwMode="auto">
          <a:xfrm>
            <a:off x="914400" y="1905000"/>
            <a:ext cx="457200" cy="4572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r>
              <a:rPr lang="en-US" altLang="he-IL" sz="2400" b="0">
                <a:latin typeface="Tahoma" pitchFamily="34" charset="0"/>
                <a:cs typeface="Times New Roman" pitchFamily="18" charset="0"/>
              </a:rPr>
              <a:t>I</a:t>
            </a:r>
          </a:p>
        </p:txBody>
      </p:sp>
      <p:sp>
        <p:nvSpPr>
          <p:cNvPr id="115738" name="Rectangle 26"/>
          <p:cNvSpPr>
            <a:spLocks noChangeArrowheads="1"/>
          </p:cNvSpPr>
          <p:nvPr/>
        </p:nvSpPr>
        <p:spPr bwMode="auto">
          <a:xfrm>
            <a:off x="914400" y="5486400"/>
            <a:ext cx="457200" cy="457200"/>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r>
              <a:rPr lang="en-US" altLang="he-IL" sz="2400" b="0">
                <a:solidFill>
                  <a:schemeClr val="tx2"/>
                </a:solidFill>
                <a:latin typeface="Tahoma" pitchFamily="34" charset="0"/>
                <a:cs typeface="Times New Roman" pitchFamily="18" charset="0"/>
              </a:rPr>
              <a:t>I</a:t>
            </a:r>
          </a:p>
        </p:txBody>
      </p:sp>
      <p:sp>
        <p:nvSpPr>
          <p:cNvPr id="115739" name="Line 27"/>
          <p:cNvSpPr>
            <a:spLocks noChangeShapeType="1"/>
          </p:cNvSpPr>
          <p:nvPr/>
        </p:nvSpPr>
        <p:spPr bwMode="auto">
          <a:xfrm>
            <a:off x="1447800" y="4572000"/>
            <a:ext cx="9144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40" name="Line 28"/>
          <p:cNvSpPr>
            <a:spLocks noChangeShapeType="1"/>
          </p:cNvSpPr>
          <p:nvPr/>
        </p:nvSpPr>
        <p:spPr bwMode="auto">
          <a:xfrm>
            <a:off x="1143000" y="2438400"/>
            <a:ext cx="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41" name="Line 29"/>
          <p:cNvSpPr>
            <a:spLocks noChangeShapeType="1"/>
          </p:cNvSpPr>
          <p:nvPr/>
        </p:nvSpPr>
        <p:spPr bwMode="auto">
          <a:xfrm>
            <a:off x="1143000" y="3657600"/>
            <a:ext cx="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42" name="Freeform 30"/>
          <p:cNvSpPr>
            <a:spLocks/>
          </p:cNvSpPr>
          <p:nvPr/>
        </p:nvSpPr>
        <p:spPr bwMode="auto">
          <a:xfrm flipH="1">
            <a:off x="2819400" y="3581400"/>
            <a:ext cx="76200" cy="762000"/>
          </a:xfrm>
          <a:custGeom>
            <a:avLst/>
            <a:gdLst>
              <a:gd name="T0" fmla="*/ 48 w 48"/>
              <a:gd name="T1" fmla="*/ 0 h 480"/>
              <a:gd name="T2" fmla="*/ 0 w 48"/>
              <a:gd name="T3" fmla="*/ 240 h 480"/>
              <a:gd name="T4" fmla="*/ 48 w 48"/>
              <a:gd name="T5" fmla="*/ 480 h 480"/>
            </a:gdLst>
            <a:ahLst/>
            <a:cxnLst>
              <a:cxn ang="0">
                <a:pos x="T0" y="T1"/>
              </a:cxn>
              <a:cxn ang="0">
                <a:pos x="T2" y="T3"/>
              </a:cxn>
              <a:cxn ang="0">
                <a:pos x="T4" y="T5"/>
              </a:cxn>
            </a:cxnLst>
            <a:rect l="0" t="0" r="r" b="b"/>
            <a:pathLst>
              <a:path w="48" h="480">
                <a:moveTo>
                  <a:pt x="48" y="0"/>
                </a:moveTo>
                <a:cubicBezTo>
                  <a:pt x="24" y="80"/>
                  <a:pt x="0" y="160"/>
                  <a:pt x="0" y="240"/>
                </a:cubicBezTo>
                <a:cubicBezTo>
                  <a:pt x="0" y="320"/>
                  <a:pt x="40" y="440"/>
                  <a:pt x="48" y="480"/>
                </a:cubicBezTo>
              </a:path>
            </a:pathLst>
          </a:custGeom>
          <a:noFill/>
          <a:ln w="9525" cap="flat" cmpd="sng">
            <a:solidFill>
              <a:schemeClr val="tx1"/>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43" name="Freeform 31"/>
          <p:cNvSpPr>
            <a:spLocks/>
          </p:cNvSpPr>
          <p:nvPr/>
        </p:nvSpPr>
        <p:spPr bwMode="auto">
          <a:xfrm>
            <a:off x="2438400" y="3581400"/>
            <a:ext cx="76200" cy="762000"/>
          </a:xfrm>
          <a:custGeom>
            <a:avLst/>
            <a:gdLst>
              <a:gd name="T0" fmla="*/ 48 w 48"/>
              <a:gd name="T1" fmla="*/ 0 h 480"/>
              <a:gd name="T2" fmla="*/ 0 w 48"/>
              <a:gd name="T3" fmla="*/ 240 h 480"/>
              <a:gd name="T4" fmla="*/ 48 w 48"/>
              <a:gd name="T5" fmla="*/ 480 h 480"/>
            </a:gdLst>
            <a:ahLst/>
            <a:cxnLst>
              <a:cxn ang="0">
                <a:pos x="T0" y="T1"/>
              </a:cxn>
              <a:cxn ang="0">
                <a:pos x="T2" y="T3"/>
              </a:cxn>
              <a:cxn ang="0">
                <a:pos x="T4" y="T5"/>
              </a:cxn>
            </a:cxnLst>
            <a:rect l="0" t="0" r="r" b="b"/>
            <a:pathLst>
              <a:path w="48" h="480">
                <a:moveTo>
                  <a:pt x="48" y="0"/>
                </a:moveTo>
                <a:cubicBezTo>
                  <a:pt x="24" y="80"/>
                  <a:pt x="0" y="160"/>
                  <a:pt x="0" y="240"/>
                </a:cubicBezTo>
                <a:cubicBezTo>
                  <a:pt x="0" y="320"/>
                  <a:pt x="40" y="440"/>
                  <a:pt x="48" y="480"/>
                </a:cubicBezTo>
              </a:path>
            </a:pathLst>
          </a:custGeom>
          <a:noFill/>
          <a:ln w="9525" cap="flat" cmpd="sng">
            <a:solidFill>
              <a:schemeClr val="tx1"/>
            </a:solidFill>
            <a:prstDash val="solid"/>
            <a:miter lim="800000"/>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44" name="Line 32"/>
          <p:cNvSpPr>
            <a:spLocks noChangeShapeType="1"/>
          </p:cNvSpPr>
          <p:nvPr/>
        </p:nvSpPr>
        <p:spPr bwMode="auto">
          <a:xfrm>
            <a:off x="1447800" y="2133600"/>
            <a:ext cx="96043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45" name="Line 33"/>
          <p:cNvSpPr>
            <a:spLocks noChangeShapeType="1"/>
          </p:cNvSpPr>
          <p:nvPr/>
        </p:nvSpPr>
        <p:spPr bwMode="auto">
          <a:xfrm>
            <a:off x="2971800" y="2133600"/>
            <a:ext cx="96043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46" name="Line 34"/>
          <p:cNvSpPr>
            <a:spLocks noChangeShapeType="1"/>
          </p:cNvSpPr>
          <p:nvPr/>
        </p:nvSpPr>
        <p:spPr bwMode="auto">
          <a:xfrm flipH="1">
            <a:off x="2895600" y="2362200"/>
            <a:ext cx="1066800" cy="838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47" name="Line 35"/>
          <p:cNvSpPr>
            <a:spLocks noChangeShapeType="1"/>
          </p:cNvSpPr>
          <p:nvPr/>
        </p:nvSpPr>
        <p:spPr bwMode="auto">
          <a:xfrm>
            <a:off x="2667000" y="2438400"/>
            <a:ext cx="0" cy="685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48" name="Line 36"/>
          <p:cNvSpPr>
            <a:spLocks noChangeShapeType="1"/>
          </p:cNvSpPr>
          <p:nvPr/>
        </p:nvSpPr>
        <p:spPr bwMode="auto">
          <a:xfrm>
            <a:off x="5791200" y="2438400"/>
            <a:ext cx="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49" name="Line 37"/>
          <p:cNvSpPr>
            <a:spLocks noChangeShapeType="1"/>
          </p:cNvSpPr>
          <p:nvPr/>
        </p:nvSpPr>
        <p:spPr bwMode="auto">
          <a:xfrm>
            <a:off x="5791200" y="3657600"/>
            <a:ext cx="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50" name="Line 38"/>
          <p:cNvSpPr>
            <a:spLocks noChangeShapeType="1"/>
          </p:cNvSpPr>
          <p:nvPr/>
        </p:nvSpPr>
        <p:spPr bwMode="auto">
          <a:xfrm flipV="1">
            <a:off x="4191000" y="3657600"/>
            <a:ext cx="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51" name="Line 39"/>
          <p:cNvSpPr>
            <a:spLocks noChangeShapeType="1"/>
          </p:cNvSpPr>
          <p:nvPr/>
        </p:nvSpPr>
        <p:spPr bwMode="auto">
          <a:xfrm>
            <a:off x="4495800" y="4572000"/>
            <a:ext cx="990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52" name="Line 40"/>
          <p:cNvSpPr>
            <a:spLocks noChangeShapeType="1"/>
          </p:cNvSpPr>
          <p:nvPr/>
        </p:nvSpPr>
        <p:spPr bwMode="auto">
          <a:xfrm>
            <a:off x="6096000" y="4572000"/>
            <a:ext cx="990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53" name="Freeform 41"/>
          <p:cNvSpPr>
            <a:spLocks/>
          </p:cNvSpPr>
          <p:nvPr/>
        </p:nvSpPr>
        <p:spPr bwMode="auto">
          <a:xfrm>
            <a:off x="4419600" y="2971800"/>
            <a:ext cx="533400" cy="508000"/>
          </a:xfrm>
          <a:custGeom>
            <a:avLst/>
            <a:gdLst>
              <a:gd name="T0" fmla="*/ 0 w 336"/>
              <a:gd name="T1" fmla="*/ 104 h 320"/>
              <a:gd name="T2" fmla="*/ 192 w 336"/>
              <a:gd name="T3" fmla="*/ 8 h 320"/>
              <a:gd name="T4" fmla="*/ 288 w 336"/>
              <a:gd name="T5" fmla="*/ 152 h 320"/>
              <a:gd name="T6" fmla="*/ 288 w 336"/>
              <a:gd name="T7" fmla="*/ 296 h 320"/>
              <a:gd name="T8" fmla="*/ 0 w 336"/>
              <a:gd name="T9" fmla="*/ 296 h 320"/>
            </a:gdLst>
            <a:ahLst/>
            <a:cxnLst>
              <a:cxn ang="0">
                <a:pos x="T0" y="T1"/>
              </a:cxn>
              <a:cxn ang="0">
                <a:pos x="T2" y="T3"/>
              </a:cxn>
              <a:cxn ang="0">
                <a:pos x="T4" y="T5"/>
              </a:cxn>
              <a:cxn ang="0">
                <a:pos x="T6" y="T7"/>
              </a:cxn>
              <a:cxn ang="0">
                <a:pos x="T8" y="T9"/>
              </a:cxn>
            </a:cxnLst>
            <a:rect l="0" t="0" r="r" b="b"/>
            <a:pathLst>
              <a:path w="336" h="320">
                <a:moveTo>
                  <a:pt x="0" y="104"/>
                </a:moveTo>
                <a:cubicBezTo>
                  <a:pt x="72" y="52"/>
                  <a:pt x="144" y="0"/>
                  <a:pt x="192" y="8"/>
                </a:cubicBezTo>
                <a:cubicBezTo>
                  <a:pt x="240" y="16"/>
                  <a:pt x="272" y="104"/>
                  <a:pt x="288" y="152"/>
                </a:cubicBezTo>
                <a:cubicBezTo>
                  <a:pt x="304" y="200"/>
                  <a:pt x="336" y="272"/>
                  <a:pt x="288" y="296"/>
                </a:cubicBezTo>
                <a:cubicBezTo>
                  <a:pt x="240" y="320"/>
                  <a:pt x="120" y="308"/>
                  <a:pt x="0" y="296"/>
                </a:cubicBezTo>
              </a:path>
            </a:pathLst>
          </a:custGeom>
          <a:noFill/>
          <a:ln w="9525" cap="flat" cmpd="sng">
            <a:solidFill>
              <a:schemeClr val="tx1"/>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54" name="Freeform 42"/>
          <p:cNvSpPr>
            <a:spLocks/>
          </p:cNvSpPr>
          <p:nvPr/>
        </p:nvSpPr>
        <p:spPr bwMode="auto">
          <a:xfrm>
            <a:off x="7620000" y="1752600"/>
            <a:ext cx="533400" cy="508000"/>
          </a:xfrm>
          <a:custGeom>
            <a:avLst/>
            <a:gdLst>
              <a:gd name="T0" fmla="*/ 0 w 336"/>
              <a:gd name="T1" fmla="*/ 104 h 320"/>
              <a:gd name="T2" fmla="*/ 192 w 336"/>
              <a:gd name="T3" fmla="*/ 8 h 320"/>
              <a:gd name="T4" fmla="*/ 288 w 336"/>
              <a:gd name="T5" fmla="*/ 152 h 320"/>
              <a:gd name="T6" fmla="*/ 288 w 336"/>
              <a:gd name="T7" fmla="*/ 296 h 320"/>
              <a:gd name="T8" fmla="*/ 0 w 336"/>
              <a:gd name="T9" fmla="*/ 296 h 320"/>
            </a:gdLst>
            <a:ahLst/>
            <a:cxnLst>
              <a:cxn ang="0">
                <a:pos x="T0" y="T1"/>
              </a:cxn>
              <a:cxn ang="0">
                <a:pos x="T2" y="T3"/>
              </a:cxn>
              <a:cxn ang="0">
                <a:pos x="T4" y="T5"/>
              </a:cxn>
              <a:cxn ang="0">
                <a:pos x="T6" y="T7"/>
              </a:cxn>
              <a:cxn ang="0">
                <a:pos x="T8" y="T9"/>
              </a:cxn>
            </a:cxnLst>
            <a:rect l="0" t="0" r="r" b="b"/>
            <a:pathLst>
              <a:path w="336" h="320">
                <a:moveTo>
                  <a:pt x="0" y="104"/>
                </a:moveTo>
                <a:cubicBezTo>
                  <a:pt x="72" y="52"/>
                  <a:pt x="144" y="0"/>
                  <a:pt x="192" y="8"/>
                </a:cubicBezTo>
                <a:cubicBezTo>
                  <a:pt x="240" y="16"/>
                  <a:pt x="272" y="104"/>
                  <a:pt x="288" y="152"/>
                </a:cubicBezTo>
                <a:cubicBezTo>
                  <a:pt x="304" y="200"/>
                  <a:pt x="336" y="272"/>
                  <a:pt x="288" y="296"/>
                </a:cubicBezTo>
                <a:cubicBezTo>
                  <a:pt x="240" y="320"/>
                  <a:pt x="120" y="308"/>
                  <a:pt x="0" y="296"/>
                </a:cubicBezTo>
              </a:path>
            </a:pathLst>
          </a:custGeom>
          <a:noFill/>
          <a:ln w="9525" cap="flat" cmpd="sng">
            <a:solidFill>
              <a:schemeClr val="tx1"/>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55" name="Line 43"/>
          <p:cNvSpPr>
            <a:spLocks noChangeShapeType="1"/>
          </p:cNvSpPr>
          <p:nvPr/>
        </p:nvSpPr>
        <p:spPr bwMode="auto">
          <a:xfrm flipV="1">
            <a:off x="7391400" y="3657600"/>
            <a:ext cx="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56" name="Freeform 44"/>
          <p:cNvSpPr>
            <a:spLocks/>
          </p:cNvSpPr>
          <p:nvPr/>
        </p:nvSpPr>
        <p:spPr bwMode="auto">
          <a:xfrm>
            <a:off x="7162800" y="2362200"/>
            <a:ext cx="76200" cy="762000"/>
          </a:xfrm>
          <a:custGeom>
            <a:avLst/>
            <a:gdLst>
              <a:gd name="T0" fmla="*/ 48 w 48"/>
              <a:gd name="T1" fmla="*/ 0 h 480"/>
              <a:gd name="T2" fmla="*/ 0 w 48"/>
              <a:gd name="T3" fmla="*/ 240 h 480"/>
              <a:gd name="T4" fmla="*/ 48 w 48"/>
              <a:gd name="T5" fmla="*/ 480 h 480"/>
            </a:gdLst>
            <a:ahLst/>
            <a:cxnLst>
              <a:cxn ang="0">
                <a:pos x="T0" y="T1"/>
              </a:cxn>
              <a:cxn ang="0">
                <a:pos x="T2" y="T3"/>
              </a:cxn>
              <a:cxn ang="0">
                <a:pos x="T4" y="T5"/>
              </a:cxn>
            </a:cxnLst>
            <a:rect l="0" t="0" r="r" b="b"/>
            <a:pathLst>
              <a:path w="48" h="480">
                <a:moveTo>
                  <a:pt x="48" y="0"/>
                </a:moveTo>
                <a:cubicBezTo>
                  <a:pt x="24" y="80"/>
                  <a:pt x="0" y="160"/>
                  <a:pt x="0" y="240"/>
                </a:cubicBezTo>
                <a:cubicBezTo>
                  <a:pt x="0" y="320"/>
                  <a:pt x="40" y="440"/>
                  <a:pt x="48" y="480"/>
                </a:cubicBezTo>
              </a:path>
            </a:pathLst>
          </a:custGeom>
          <a:noFill/>
          <a:ln w="9525" cap="flat" cmpd="sng">
            <a:solidFill>
              <a:schemeClr val="tx1"/>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57" name="Freeform 45"/>
          <p:cNvSpPr>
            <a:spLocks/>
          </p:cNvSpPr>
          <p:nvPr/>
        </p:nvSpPr>
        <p:spPr bwMode="auto">
          <a:xfrm flipH="1">
            <a:off x="7543800" y="2362200"/>
            <a:ext cx="76200" cy="762000"/>
          </a:xfrm>
          <a:custGeom>
            <a:avLst/>
            <a:gdLst>
              <a:gd name="T0" fmla="*/ 48 w 48"/>
              <a:gd name="T1" fmla="*/ 0 h 480"/>
              <a:gd name="T2" fmla="*/ 0 w 48"/>
              <a:gd name="T3" fmla="*/ 240 h 480"/>
              <a:gd name="T4" fmla="*/ 48 w 48"/>
              <a:gd name="T5" fmla="*/ 480 h 480"/>
            </a:gdLst>
            <a:ahLst/>
            <a:cxnLst>
              <a:cxn ang="0">
                <a:pos x="T0" y="T1"/>
              </a:cxn>
              <a:cxn ang="0">
                <a:pos x="T2" y="T3"/>
              </a:cxn>
              <a:cxn ang="0">
                <a:pos x="T4" y="T5"/>
              </a:cxn>
            </a:cxnLst>
            <a:rect l="0" t="0" r="r" b="b"/>
            <a:pathLst>
              <a:path w="48" h="480">
                <a:moveTo>
                  <a:pt x="48" y="0"/>
                </a:moveTo>
                <a:cubicBezTo>
                  <a:pt x="24" y="80"/>
                  <a:pt x="0" y="160"/>
                  <a:pt x="0" y="240"/>
                </a:cubicBezTo>
                <a:cubicBezTo>
                  <a:pt x="0" y="320"/>
                  <a:pt x="40" y="440"/>
                  <a:pt x="48" y="480"/>
                </a:cubicBezTo>
              </a:path>
            </a:pathLst>
          </a:custGeom>
          <a:noFill/>
          <a:ln w="9525" cap="flat" cmpd="sng">
            <a:solidFill>
              <a:schemeClr val="tx1"/>
            </a:solidFill>
            <a:prstDash val="solid"/>
            <a:miter lim="800000"/>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58" name="Freeform 46"/>
          <p:cNvSpPr>
            <a:spLocks/>
          </p:cNvSpPr>
          <p:nvPr/>
        </p:nvSpPr>
        <p:spPr bwMode="auto">
          <a:xfrm>
            <a:off x="5988050" y="1784350"/>
            <a:ext cx="533400" cy="508000"/>
          </a:xfrm>
          <a:custGeom>
            <a:avLst/>
            <a:gdLst>
              <a:gd name="T0" fmla="*/ 0 w 336"/>
              <a:gd name="T1" fmla="*/ 104 h 320"/>
              <a:gd name="T2" fmla="*/ 192 w 336"/>
              <a:gd name="T3" fmla="*/ 8 h 320"/>
              <a:gd name="T4" fmla="*/ 288 w 336"/>
              <a:gd name="T5" fmla="*/ 152 h 320"/>
              <a:gd name="T6" fmla="*/ 288 w 336"/>
              <a:gd name="T7" fmla="*/ 296 h 320"/>
              <a:gd name="T8" fmla="*/ 0 w 336"/>
              <a:gd name="T9" fmla="*/ 296 h 320"/>
            </a:gdLst>
            <a:ahLst/>
            <a:cxnLst>
              <a:cxn ang="0">
                <a:pos x="T0" y="T1"/>
              </a:cxn>
              <a:cxn ang="0">
                <a:pos x="T2" y="T3"/>
              </a:cxn>
              <a:cxn ang="0">
                <a:pos x="T4" y="T5"/>
              </a:cxn>
              <a:cxn ang="0">
                <a:pos x="T6" y="T7"/>
              </a:cxn>
              <a:cxn ang="0">
                <a:pos x="T8" y="T9"/>
              </a:cxn>
            </a:cxnLst>
            <a:rect l="0" t="0" r="r" b="b"/>
            <a:pathLst>
              <a:path w="336" h="320">
                <a:moveTo>
                  <a:pt x="0" y="104"/>
                </a:moveTo>
                <a:cubicBezTo>
                  <a:pt x="72" y="52"/>
                  <a:pt x="144" y="0"/>
                  <a:pt x="192" y="8"/>
                </a:cubicBezTo>
                <a:cubicBezTo>
                  <a:pt x="240" y="16"/>
                  <a:pt x="272" y="104"/>
                  <a:pt x="288" y="152"/>
                </a:cubicBezTo>
                <a:cubicBezTo>
                  <a:pt x="304" y="200"/>
                  <a:pt x="336" y="272"/>
                  <a:pt x="288" y="296"/>
                </a:cubicBezTo>
                <a:cubicBezTo>
                  <a:pt x="240" y="320"/>
                  <a:pt x="120" y="308"/>
                  <a:pt x="0" y="296"/>
                </a:cubicBezTo>
              </a:path>
            </a:pathLst>
          </a:custGeom>
          <a:noFill/>
          <a:ln w="9525" cap="flat" cmpd="sng">
            <a:solidFill>
              <a:schemeClr val="tx1"/>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59" name="Freeform 47"/>
          <p:cNvSpPr>
            <a:spLocks/>
          </p:cNvSpPr>
          <p:nvPr/>
        </p:nvSpPr>
        <p:spPr bwMode="auto">
          <a:xfrm>
            <a:off x="7467600" y="5016500"/>
            <a:ext cx="469900" cy="546100"/>
          </a:xfrm>
          <a:custGeom>
            <a:avLst/>
            <a:gdLst>
              <a:gd name="T0" fmla="*/ 0 w 296"/>
              <a:gd name="T1" fmla="*/ 248 h 344"/>
              <a:gd name="T2" fmla="*/ 96 w 296"/>
              <a:gd name="T3" fmla="*/ 8 h 344"/>
              <a:gd name="T4" fmla="*/ 288 w 296"/>
              <a:gd name="T5" fmla="*/ 200 h 344"/>
              <a:gd name="T6" fmla="*/ 144 w 296"/>
              <a:gd name="T7" fmla="*/ 344 h 344"/>
            </a:gdLst>
            <a:ahLst/>
            <a:cxnLst>
              <a:cxn ang="0">
                <a:pos x="T0" y="T1"/>
              </a:cxn>
              <a:cxn ang="0">
                <a:pos x="T2" y="T3"/>
              </a:cxn>
              <a:cxn ang="0">
                <a:pos x="T4" y="T5"/>
              </a:cxn>
              <a:cxn ang="0">
                <a:pos x="T6" y="T7"/>
              </a:cxn>
            </a:cxnLst>
            <a:rect l="0" t="0" r="r" b="b"/>
            <a:pathLst>
              <a:path w="296" h="344">
                <a:moveTo>
                  <a:pt x="0" y="248"/>
                </a:moveTo>
                <a:cubicBezTo>
                  <a:pt x="24" y="132"/>
                  <a:pt x="48" y="16"/>
                  <a:pt x="96" y="8"/>
                </a:cubicBezTo>
                <a:cubicBezTo>
                  <a:pt x="144" y="0"/>
                  <a:pt x="280" y="144"/>
                  <a:pt x="288" y="200"/>
                </a:cubicBezTo>
                <a:cubicBezTo>
                  <a:pt x="296" y="256"/>
                  <a:pt x="220" y="300"/>
                  <a:pt x="144" y="344"/>
                </a:cubicBezTo>
              </a:path>
            </a:pathLst>
          </a:custGeom>
          <a:noFill/>
          <a:ln w="9525" cap="flat" cmpd="sng">
            <a:solidFill>
              <a:schemeClr val="tx2"/>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60" name="Freeform 48"/>
          <p:cNvSpPr>
            <a:spLocks/>
          </p:cNvSpPr>
          <p:nvPr/>
        </p:nvSpPr>
        <p:spPr bwMode="auto">
          <a:xfrm>
            <a:off x="2819400" y="5029200"/>
            <a:ext cx="469900" cy="546100"/>
          </a:xfrm>
          <a:custGeom>
            <a:avLst/>
            <a:gdLst>
              <a:gd name="T0" fmla="*/ 0 w 296"/>
              <a:gd name="T1" fmla="*/ 248 h 344"/>
              <a:gd name="T2" fmla="*/ 96 w 296"/>
              <a:gd name="T3" fmla="*/ 8 h 344"/>
              <a:gd name="T4" fmla="*/ 288 w 296"/>
              <a:gd name="T5" fmla="*/ 200 h 344"/>
              <a:gd name="T6" fmla="*/ 144 w 296"/>
              <a:gd name="T7" fmla="*/ 344 h 344"/>
            </a:gdLst>
            <a:ahLst/>
            <a:cxnLst>
              <a:cxn ang="0">
                <a:pos x="T0" y="T1"/>
              </a:cxn>
              <a:cxn ang="0">
                <a:pos x="T2" y="T3"/>
              </a:cxn>
              <a:cxn ang="0">
                <a:pos x="T4" y="T5"/>
              </a:cxn>
              <a:cxn ang="0">
                <a:pos x="T6" y="T7"/>
              </a:cxn>
            </a:cxnLst>
            <a:rect l="0" t="0" r="r" b="b"/>
            <a:pathLst>
              <a:path w="296" h="344">
                <a:moveTo>
                  <a:pt x="0" y="248"/>
                </a:moveTo>
                <a:cubicBezTo>
                  <a:pt x="24" y="132"/>
                  <a:pt x="48" y="16"/>
                  <a:pt x="96" y="8"/>
                </a:cubicBezTo>
                <a:cubicBezTo>
                  <a:pt x="144" y="0"/>
                  <a:pt x="280" y="144"/>
                  <a:pt x="288" y="200"/>
                </a:cubicBezTo>
                <a:cubicBezTo>
                  <a:pt x="296" y="256"/>
                  <a:pt x="220" y="300"/>
                  <a:pt x="144" y="344"/>
                </a:cubicBezTo>
              </a:path>
            </a:pathLst>
          </a:custGeom>
          <a:noFill/>
          <a:ln w="9525" cap="flat" cmpd="sng">
            <a:solidFill>
              <a:schemeClr val="tx2"/>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61" name="Line 49"/>
          <p:cNvSpPr>
            <a:spLocks noChangeShapeType="1"/>
          </p:cNvSpPr>
          <p:nvPr/>
        </p:nvSpPr>
        <p:spPr bwMode="auto">
          <a:xfrm>
            <a:off x="1371600" y="2362200"/>
            <a:ext cx="1066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15762" name="Line 50"/>
          <p:cNvSpPr>
            <a:spLocks noChangeShapeType="1"/>
          </p:cNvSpPr>
          <p:nvPr/>
        </p:nvSpPr>
        <p:spPr bwMode="auto">
          <a:xfrm>
            <a:off x="1447800" y="5715000"/>
            <a:ext cx="914400" cy="0"/>
          </a:xfrm>
          <a:prstGeom prst="line">
            <a:avLst/>
          </a:prstGeom>
          <a:noFill/>
          <a:ln w="9525">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5763" name="Rectangle 51"/>
          <p:cNvSpPr>
            <a:spLocks noChangeArrowheads="1"/>
          </p:cNvSpPr>
          <p:nvPr/>
        </p:nvSpPr>
        <p:spPr bwMode="auto">
          <a:xfrm>
            <a:off x="838200" y="1828800"/>
            <a:ext cx="609600" cy="3048000"/>
          </a:xfrm>
          <a:prstGeom prst="rect">
            <a:avLst/>
          </a:prstGeom>
          <a:noFill/>
          <a:ln w="12700">
            <a:solidFill>
              <a:srgbClr val="000000"/>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64" name="Rectangle 52"/>
          <p:cNvSpPr>
            <a:spLocks noChangeArrowheads="1"/>
          </p:cNvSpPr>
          <p:nvPr/>
        </p:nvSpPr>
        <p:spPr bwMode="auto">
          <a:xfrm>
            <a:off x="2362200" y="1828800"/>
            <a:ext cx="609600" cy="3048000"/>
          </a:xfrm>
          <a:prstGeom prst="rect">
            <a:avLst/>
          </a:prstGeom>
          <a:noFill/>
          <a:ln w="12700">
            <a:solidFill>
              <a:srgbClr val="000000"/>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65" name="Rectangle 53"/>
          <p:cNvSpPr>
            <a:spLocks noChangeArrowheads="1"/>
          </p:cNvSpPr>
          <p:nvPr/>
        </p:nvSpPr>
        <p:spPr bwMode="auto">
          <a:xfrm>
            <a:off x="3886200" y="1828800"/>
            <a:ext cx="609600" cy="3048000"/>
          </a:xfrm>
          <a:prstGeom prst="rect">
            <a:avLst/>
          </a:prstGeom>
          <a:noFill/>
          <a:ln w="12700">
            <a:solidFill>
              <a:srgbClr val="000000"/>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66" name="Rectangle 54"/>
          <p:cNvSpPr>
            <a:spLocks noChangeArrowheads="1"/>
          </p:cNvSpPr>
          <p:nvPr/>
        </p:nvSpPr>
        <p:spPr bwMode="auto">
          <a:xfrm>
            <a:off x="5486400" y="1819275"/>
            <a:ext cx="609600" cy="3048000"/>
          </a:xfrm>
          <a:prstGeom prst="rect">
            <a:avLst/>
          </a:prstGeom>
          <a:noFill/>
          <a:ln w="12700">
            <a:solidFill>
              <a:srgbClr val="000000"/>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67" name="Rectangle 55"/>
          <p:cNvSpPr>
            <a:spLocks noChangeArrowheads="1"/>
          </p:cNvSpPr>
          <p:nvPr/>
        </p:nvSpPr>
        <p:spPr bwMode="auto">
          <a:xfrm>
            <a:off x="7075488" y="1828800"/>
            <a:ext cx="609600" cy="3048000"/>
          </a:xfrm>
          <a:prstGeom prst="rect">
            <a:avLst/>
          </a:prstGeom>
          <a:noFill/>
          <a:ln w="12700">
            <a:solidFill>
              <a:srgbClr val="000000"/>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68" name="Line 56"/>
          <p:cNvSpPr>
            <a:spLocks noChangeShapeType="1"/>
          </p:cNvSpPr>
          <p:nvPr/>
        </p:nvSpPr>
        <p:spPr bwMode="auto">
          <a:xfrm>
            <a:off x="1371600" y="3429000"/>
            <a:ext cx="1066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115769" name="Group 57"/>
          <p:cNvGrpSpPr>
            <a:grpSpLocks/>
          </p:cNvGrpSpPr>
          <p:nvPr/>
        </p:nvGrpSpPr>
        <p:grpSpPr bwMode="auto">
          <a:xfrm>
            <a:off x="381000" y="3886200"/>
            <a:ext cx="381000" cy="1752600"/>
            <a:chOff x="240" y="2448"/>
            <a:chExt cx="240" cy="1104"/>
          </a:xfrm>
        </p:grpSpPr>
        <p:sp>
          <p:nvSpPr>
            <p:cNvPr id="115770" name="Line 58"/>
            <p:cNvSpPr>
              <a:spLocks noChangeShapeType="1"/>
            </p:cNvSpPr>
            <p:nvPr/>
          </p:nvSpPr>
          <p:spPr bwMode="auto">
            <a:xfrm>
              <a:off x="240" y="2448"/>
              <a:ext cx="0" cy="110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71" name="Text Box 59"/>
            <p:cNvSpPr txBox="1">
              <a:spLocks noChangeArrowheads="1"/>
            </p:cNvSpPr>
            <p:nvPr/>
          </p:nvSpPr>
          <p:spPr bwMode="auto">
            <a:xfrm>
              <a:off x="241" y="2901"/>
              <a:ext cx="239" cy="288"/>
            </a:xfrm>
            <a:prstGeom prst="rect">
              <a:avLst/>
            </a:prstGeom>
            <a:noFill/>
            <a:ln>
              <a:noFill/>
            </a:ln>
            <a:effectLst/>
            <a:extLst>
              <a:ext uri="{909E8E84-426E-40DD-AFC4-6F175D3DCCD1}">
                <a14:hiddenFill xmlns:a14="http://schemas.microsoft.com/office/drawing/2010/main">
                  <a:solidFill>
                    <a:srgbClr val="ECD882"/>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zh-CN" sz="2400">
                  <a:latin typeface="Tahoma" pitchFamily="34" charset="0"/>
                  <a:ea typeface="宋体" pitchFamily="2" charset="-122"/>
                  <a:cs typeface="Times New Roman" pitchFamily="18" charset="0"/>
                </a:rPr>
                <a:t>h</a:t>
              </a:r>
            </a:p>
          </p:txBody>
        </p:sp>
      </p:grpSp>
      <p:sp>
        <p:nvSpPr>
          <p:cNvPr id="115772" name="Text Box 60"/>
          <p:cNvSpPr txBox="1">
            <a:spLocks noChangeArrowheads="1"/>
          </p:cNvSpPr>
          <p:nvPr/>
        </p:nvSpPr>
        <p:spPr bwMode="auto">
          <a:xfrm>
            <a:off x="8358188" y="3200400"/>
            <a:ext cx="354012" cy="457200"/>
          </a:xfrm>
          <a:prstGeom prst="rect">
            <a:avLst/>
          </a:prstGeom>
          <a:noFill/>
          <a:ln>
            <a:noFill/>
          </a:ln>
          <a:effectLst/>
          <a:extLst>
            <a:ext uri="{909E8E84-426E-40DD-AFC4-6F175D3DCCD1}">
              <a14:hiddenFill xmlns:a14="http://schemas.microsoft.com/office/drawing/2010/main">
                <a:solidFill>
                  <a:srgbClr val="ECD882"/>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zh-CN" sz="2400" b="0">
                <a:latin typeface="Tahoma" pitchFamily="34" charset="0"/>
                <a:ea typeface="宋体" pitchFamily="2" charset="-122"/>
                <a:cs typeface="Times New Roman" pitchFamily="18" charset="0"/>
              </a:rPr>
              <a:t>S</a:t>
            </a:r>
          </a:p>
        </p:txBody>
      </p:sp>
      <p:sp>
        <p:nvSpPr>
          <p:cNvPr id="115773" name="Text Box 61"/>
          <p:cNvSpPr txBox="1">
            <a:spLocks noChangeArrowheads="1"/>
          </p:cNvSpPr>
          <p:nvPr/>
        </p:nvSpPr>
        <p:spPr bwMode="auto">
          <a:xfrm>
            <a:off x="8350250" y="5486400"/>
            <a:ext cx="419100" cy="457200"/>
          </a:xfrm>
          <a:prstGeom prst="rect">
            <a:avLst/>
          </a:prstGeom>
          <a:noFill/>
          <a:ln>
            <a:noFill/>
          </a:ln>
          <a:effectLst/>
          <a:extLst>
            <a:ext uri="{909E8E84-426E-40DD-AFC4-6F175D3DCCD1}">
              <a14:hiddenFill xmlns:a14="http://schemas.microsoft.com/office/drawing/2010/main">
                <a:solidFill>
                  <a:srgbClr val="ECD882"/>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zh-CN" sz="2400" b="0">
                <a:latin typeface="Tahoma" pitchFamily="34" charset="0"/>
                <a:ea typeface="宋体" pitchFamily="2" charset="-122"/>
                <a:cs typeface="Times New Roman" pitchFamily="18" charset="0"/>
              </a:rPr>
              <a:t>S’</a:t>
            </a:r>
          </a:p>
        </p:txBody>
      </p:sp>
    </p:spTree>
    <p:extLst>
      <p:ext uri="{BB962C8B-B14F-4D97-AF65-F5344CB8AC3E}">
        <p14:creationId xmlns:p14="http://schemas.microsoft.com/office/powerpoint/2010/main" val="3460958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57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57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5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38" grpId="0" animBg="1" autoUpdateAnimBg="0"/>
      <p:bldP spid="115759" grpId="0" animBg="1"/>
      <p:bldP spid="115760" grpId="0" animBg="1"/>
      <p:bldP spid="11576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idx="4294967295"/>
          </p:nvPr>
        </p:nvSpPr>
        <p:spPr/>
        <p:txBody>
          <a:bodyPr/>
          <a:lstStyle/>
          <a:p>
            <a:r>
              <a:rPr lang="en-US" altLang="zh-CN" sz="3200" smtClean="0">
                <a:ea typeface="宋体" pitchFamily="2" charset="-122"/>
              </a:rPr>
              <a:t>Guarantees from Abstraction</a:t>
            </a:r>
          </a:p>
        </p:txBody>
      </p:sp>
      <p:sp>
        <p:nvSpPr>
          <p:cNvPr id="308227" name="Rectangle 3"/>
          <p:cNvSpPr>
            <a:spLocks noGrp="1" noChangeArrowheads="1"/>
          </p:cNvSpPr>
          <p:nvPr>
            <p:ph type="body" idx="4294967295"/>
          </p:nvPr>
        </p:nvSpPr>
        <p:spPr/>
        <p:txBody>
          <a:bodyPr/>
          <a:lstStyle/>
          <a:p>
            <a:pPr>
              <a:buFontTx/>
              <a:buNone/>
            </a:pPr>
            <a:r>
              <a:rPr lang="en-US" altLang="zh-CN" sz="2900" smtClean="0">
                <a:solidFill>
                  <a:srgbClr val="951103"/>
                </a:solidFill>
                <a:ea typeface="宋体" pitchFamily="2" charset="-122"/>
              </a:rPr>
              <a:t>Assume M</a:t>
            </a:r>
            <a:r>
              <a:rPr lang="en-US" altLang="zh-CN" sz="2900" smtClean="0">
                <a:solidFill>
                  <a:srgbClr val="951103"/>
                </a:solidFill>
                <a:latin typeface="Verdana"/>
                <a:ea typeface="宋体" pitchFamily="2" charset="-122"/>
              </a:rPr>
              <a:t>’</a:t>
            </a:r>
            <a:r>
              <a:rPr lang="en-US" altLang="zh-CN" sz="2900" smtClean="0">
                <a:solidFill>
                  <a:srgbClr val="951103"/>
                </a:solidFill>
                <a:ea typeface="宋体" pitchFamily="2" charset="-122"/>
              </a:rPr>
              <a:t> is an abstraction of M</a:t>
            </a:r>
          </a:p>
          <a:p>
            <a:pPr>
              <a:buFontTx/>
              <a:buNone/>
            </a:pPr>
            <a:endParaRPr lang="en-US" altLang="zh-CN" sz="2900" smtClean="0">
              <a:solidFill>
                <a:srgbClr val="951103"/>
              </a:solidFill>
              <a:ea typeface="宋体" pitchFamily="2" charset="-122"/>
            </a:endParaRPr>
          </a:p>
          <a:p>
            <a:r>
              <a:rPr lang="en-US" altLang="zh-CN" sz="2900" smtClean="0">
                <a:solidFill>
                  <a:srgbClr val="951103"/>
                </a:solidFill>
                <a:ea typeface="宋体" pitchFamily="2" charset="-122"/>
              </a:rPr>
              <a:t>Strong Preservation: </a:t>
            </a:r>
          </a:p>
          <a:p>
            <a:pPr lvl="1"/>
            <a:r>
              <a:rPr lang="en-US" altLang="zh-CN" sz="2400" smtClean="0">
                <a:solidFill>
                  <a:schemeClr val="accent2"/>
                </a:solidFill>
                <a:ea typeface="宋体" pitchFamily="2" charset="-122"/>
              </a:rPr>
              <a:t>P holds in M</a:t>
            </a:r>
            <a:r>
              <a:rPr lang="en-US" altLang="zh-CN" sz="2400" smtClean="0">
                <a:solidFill>
                  <a:schemeClr val="accent2"/>
                </a:solidFill>
                <a:latin typeface="Verdana"/>
                <a:ea typeface="宋体" pitchFamily="2" charset="-122"/>
              </a:rPr>
              <a:t>’</a:t>
            </a:r>
            <a:r>
              <a:rPr lang="en-US" altLang="zh-CN" sz="2400" smtClean="0">
                <a:solidFill>
                  <a:schemeClr val="accent2"/>
                </a:solidFill>
                <a:ea typeface="宋体" pitchFamily="2" charset="-122"/>
              </a:rPr>
              <a:t> iff  P holds in M</a:t>
            </a:r>
          </a:p>
          <a:p>
            <a:endParaRPr lang="en-US" altLang="zh-CN" sz="2900" smtClean="0">
              <a:solidFill>
                <a:srgbClr val="951103"/>
              </a:solidFill>
              <a:ea typeface="宋体" pitchFamily="2" charset="-122"/>
            </a:endParaRPr>
          </a:p>
          <a:p>
            <a:r>
              <a:rPr lang="en-US" altLang="zh-CN" sz="2900" smtClean="0">
                <a:solidFill>
                  <a:srgbClr val="951103"/>
                </a:solidFill>
                <a:ea typeface="宋体" pitchFamily="2" charset="-122"/>
              </a:rPr>
              <a:t>Weak Preservation:</a:t>
            </a:r>
          </a:p>
          <a:p>
            <a:pPr lvl="1"/>
            <a:r>
              <a:rPr lang="en-US" altLang="zh-CN" sz="2400" smtClean="0">
                <a:solidFill>
                  <a:schemeClr val="accent2"/>
                </a:solidFill>
                <a:ea typeface="宋体" pitchFamily="2" charset="-122"/>
              </a:rPr>
              <a:t>P holds in M</a:t>
            </a:r>
            <a:r>
              <a:rPr lang="en-US" altLang="zh-CN" sz="2400" smtClean="0">
                <a:solidFill>
                  <a:schemeClr val="accent2"/>
                </a:solidFill>
                <a:latin typeface="Verdana"/>
                <a:ea typeface="宋体" pitchFamily="2" charset="-122"/>
              </a:rPr>
              <a:t>’</a:t>
            </a:r>
            <a:r>
              <a:rPr lang="en-US" altLang="zh-CN" sz="2400" smtClean="0">
                <a:solidFill>
                  <a:schemeClr val="accent2"/>
                </a:solidFill>
                <a:ea typeface="宋体" pitchFamily="2" charset="-122"/>
              </a:rPr>
              <a:t> implies P holds in M</a:t>
            </a:r>
          </a:p>
          <a:p>
            <a:pPr lvl="1">
              <a:buFontTx/>
              <a:buNone/>
            </a:pPr>
            <a:endParaRPr lang="zh-CN" altLang="en-US" sz="2400" smtClean="0">
              <a:solidFill>
                <a:schemeClr val="accent2"/>
              </a:solidFill>
              <a:ea typeface="宋体" pitchFamily="2" charset="-122"/>
            </a:endParaRPr>
          </a:p>
        </p:txBody>
      </p:sp>
    </p:spTree>
    <p:extLst>
      <p:ext uri="{BB962C8B-B14F-4D97-AF65-F5344CB8AC3E}">
        <p14:creationId xmlns:p14="http://schemas.microsoft.com/office/powerpoint/2010/main" val="4150170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r>
              <a:rPr lang="en-US" altLang="he-IL" smtClean="0"/>
              <a:t>Guarantees from Exist. Abstraction</a:t>
            </a:r>
            <a:endParaRPr lang="en-US" altLang="zh-CN" smtClean="0">
              <a:ea typeface="宋体" pitchFamily="2" charset="-122"/>
            </a:endParaRPr>
          </a:p>
        </p:txBody>
      </p:sp>
      <p:sp>
        <p:nvSpPr>
          <p:cNvPr id="117763" name="Rectangle 3" descr="Rectangle: Click to edit Master text styles&#10;Second level&#10;Third level&#10;Fourth level&#10;Fifth level"/>
          <p:cNvSpPr>
            <a:spLocks noChangeArrowheads="1"/>
          </p:cNvSpPr>
          <p:nvPr/>
        </p:nvSpPr>
        <p:spPr bwMode="auto">
          <a:xfrm>
            <a:off x="609600" y="272415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eaLnBrk="0" hangingPunct="0">
              <a:buClr>
                <a:srgbClr val="CC3300"/>
              </a:buClr>
              <a:buBlip>
                <a:blip r:embed="rId2"/>
              </a:buBlip>
              <a:defRPr sz="2900">
                <a:solidFill>
                  <a:srgbClr val="951103"/>
                </a:solidFill>
                <a:latin typeface="Comic Sans MS" pitchFamily="66" charset="0"/>
              </a:defRPr>
            </a:lvl1pPr>
            <a:lvl2pPr marL="990600" indent="-533400" algn="l" eaLnBrk="0" hangingPunct="0">
              <a:buBlip>
                <a:blip r:embed="rId3"/>
              </a:buBlip>
              <a:defRPr sz="2400">
                <a:solidFill>
                  <a:schemeClr val="accent2"/>
                </a:solidFill>
                <a:latin typeface="Comic Sans MS" pitchFamily="66" charset="0"/>
              </a:defRPr>
            </a:lvl2pPr>
            <a:lvl3pPr marL="1371600" indent="-457200" algn="l" eaLnBrk="0" hangingPunct="0">
              <a:buBlip>
                <a:blip r:embed="rId4"/>
              </a:buBlip>
              <a:defRPr sz="1900">
                <a:solidFill>
                  <a:schemeClr val="tx1"/>
                </a:solidFill>
                <a:latin typeface="Comic Sans MS" pitchFamily="66" charset="0"/>
              </a:defRPr>
            </a:lvl3pPr>
            <a:lvl4pPr marL="1752600" indent="-381000" algn="l" eaLnBrk="0" hangingPunct="0">
              <a:defRPr sz="1600">
                <a:solidFill>
                  <a:schemeClr val="tx1"/>
                </a:solidFill>
                <a:latin typeface="Comic Sans MS" pitchFamily="66" charset="0"/>
              </a:defRPr>
            </a:lvl4pPr>
            <a:lvl5pPr marL="2209800" indent="-381000" algn="l" eaLnBrk="0" hangingPunct="0">
              <a:defRPr sz="1500">
                <a:solidFill>
                  <a:schemeClr val="tx1"/>
                </a:solidFill>
                <a:latin typeface="Comic Sans MS" pitchFamily="66" charset="0"/>
              </a:defRPr>
            </a:lvl5pPr>
            <a:lvl6pPr marL="2667000" indent="-381000" eaLnBrk="0" fontAlgn="base" hangingPunct="0">
              <a:spcBef>
                <a:spcPct val="20000"/>
              </a:spcBef>
              <a:spcAft>
                <a:spcPct val="0"/>
              </a:spcAft>
              <a:buChar char="–"/>
              <a:defRPr sz="1500">
                <a:solidFill>
                  <a:schemeClr val="tx1"/>
                </a:solidFill>
                <a:latin typeface="Comic Sans MS" pitchFamily="66" charset="0"/>
              </a:defRPr>
            </a:lvl6pPr>
            <a:lvl7pPr marL="3124200" indent="-381000" eaLnBrk="0" fontAlgn="base" hangingPunct="0">
              <a:spcBef>
                <a:spcPct val="20000"/>
              </a:spcBef>
              <a:spcAft>
                <a:spcPct val="0"/>
              </a:spcAft>
              <a:buChar char="–"/>
              <a:defRPr sz="1500">
                <a:solidFill>
                  <a:schemeClr val="tx1"/>
                </a:solidFill>
                <a:latin typeface="Comic Sans MS" pitchFamily="66" charset="0"/>
              </a:defRPr>
            </a:lvl7pPr>
            <a:lvl8pPr marL="3581400" indent="-381000" eaLnBrk="0" fontAlgn="base" hangingPunct="0">
              <a:spcBef>
                <a:spcPct val="20000"/>
              </a:spcBef>
              <a:spcAft>
                <a:spcPct val="0"/>
              </a:spcAft>
              <a:buChar char="–"/>
              <a:defRPr sz="1500">
                <a:solidFill>
                  <a:schemeClr val="tx1"/>
                </a:solidFill>
                <a:latin typeface="Comic Sans MS" pitchFamily="66" charset="0"/>
              </a:defRPr>
            </a:lvl8pPr>
            <a:lvl9pPr marL="4038600" indent="-381000" eaLnBrk="0" fontAlgn="base" hangingPunct="0">
              <a:spcBef>
                <a:spcPct val="20000"/>
              </a:spcBef>
              <a:spcAft>
                <a:spcPct val="0"/>
              </a:spcAft>
              <a:buChar char="–"/>
              <a:defRPr sz="1500">
                <a:solidFill>
                  <a:schemeClr val="tx1"/>
                </a:solidFill>
                <a:latin typeface="Comic Sans MS" pitchFamily="66" charset="0"/>
              </a:defRPr>
            </a:lvl9pPr>
          </a:lstStyle>
          <a:p>
            <a:pPr>
              <a:buClr>
                <a:schemeClr val="tx1"/>
              </a:buClr>
              <a:buFont typeface="Wingdings" pitchFamily="2" charset="2"/>
              <a:buBlip>
                <a:blip r:embed="rId5"/>
              </a:buBlip>
            </a:pPr>
            <a:r>
              <a:rPr lang="en-US" altLang="he-IL" b="0"/>
              <a:t>Preservation Theorem</a:t>
            </a:r>
          </a:p>
          <a:p>
            <a:pPr algn="ctr">
              <a:buFontTx/>
              <a:buNone/>
            </a:pPr>
            <a:r>
              <a:rPr lang="en-US" altLang="he-IL" b="0" i="1"/>
              <a:t>M’</a:t>
            </a:r>
            <a:r>
              <a:rPr lang="en-US" altLang="he-IL" b="0"/>
              <a:t>  </a:t>
            </a:r>
            <a:r>
              <a:rPr lang="en-US" altLang="he-IL" b="0">
                <a:latin typeface="Lucida Sans Unicode" pitchFamily="34" charset="0"/>
                <a:cs typeface="Lucida Sans Unicode" pitchFamily="34" charset="0"/>
              </a:rPr>
              <a:t>⊨</a:t>
            </a:r>
            <a:r>
              <a:rPr lang="en-US" altLang="he-IL" b="0"/>
              <a:t>  </a:t>
            </a:r>
            <a:r>
              <a:rPr lang="el-GR" altLang="he-IL" b="0" i="1"/>
              <a:t>φ</a:t>
            </a:r>
            <a:r>
              <a:rPr lang="en-US" altLang="he-IL" b="0" i="1"/>
              <a:t> </a:t>
            </a:r>
            <a:r>
              <a:rPr lang="en-US" altLang="he-IL" b="0"/>
              <a:t>  </a:t>
            </a:r>
            <a:r>
              <a:rPr lang="en-US" altLang="he-IL" b="0">
                <a:sym typeface="Symbol" pitchFamily="18" charset="2"/>
              </a:rPr>
              <a:t></a:t>
            </a:r>
            <a:r>
              <a:rPr lang="en-US" altLang="he-IL" b="0"/>
              <a:t>  </a:t>
            </a:r>
            <a:r>
              <a:rPr lang="en-US" altLang="he-IL" b="0" i="1"/>
              <a:t>M</a:t>
            </a:r>
            <a:r>
              <a:rPr lang="en-US" altLang="he-IL" b="0"/>
              <a:t>  ⊨ </a:t>
            </a:r>
            <a:r>
              <a:rPr lang="el-GR" altLang="he-IL" b="0" i="1"/>
              <a:t>φ</a:t>
            </a:r>
            <a:r>
              <a:rPr lang="en-US" altLang="he-IL" b="0"/>
              <a:t> </a:t>
            </a:r>
          </a:p>
        </p:txBody>
      </p:sp>
      <p:sp>
        <p:nvSpPr>
          <p:cNvPr id="117764" name="Text Box 4"/>
          <p:cNvSpPr txBox="1">
            <a:spLocks noChangeArrowheads="1"/>
          </p:cNvSpPr>
          <p:nvPr/>
        </p:nvSpPr>
        <p:spPr bwMode="auto">
          <a:xfrm>
            <a:off x="609600" y="5619750"/>
            <a:ext cx="8229600" cy="4762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buClr>
                <a:schemeClr val="hlink"/>
              </a:buClr>
              <a:buSzPct val="110000"/>
              <a:buFont typeface="Wingdings" pitchFamily="2" charset="2"/>
              <a:buBlip>
                <a:blip r:embed="rId6"/>
              </a:buBlip>
            </a:pPr>
            <a:r>
              <a:rPr lang="en-US" altLang="en-US" sz="2800" b="0">
                <a:latin typeface="Tahoma" pitchFamily="34" charset="0"/>
                <a:cs typeface="Times New Roman" pitchFamily="18" charset="0"/>
              </a:rPr>
              <a:t> </a:t>
            </a:r>
            <a:r>
              <a:rPr lang="en-US" altLang="he-IL" sz="2800" b="0" i="1">
                <a:latin typeface="Tahoma" pitchFamily="34" charset="0"/>
                <a:cs typeface="Times New Roman" pitchFamily="18" charset="0"/>
              </a:rPr>
              <a:t>M’</a:t>
            </a:r>
            <a:r>
              <a:rPr lang="en-US" altLang="he-IL" sz="2800" b="0">
                <a:latin typeface="Tahoma" pitchFamily="34" charset="0"/>
                <a:cs typeface="Times New Roman" pitchFamily="18" charset="0"/>
              </a:rPr>
              <a:t> ⊭ </a:t>
            </a:r>
            <a:r>
              <a:rPr lang="el-GR" altLang="he-IL" sz="2800" b="0" i="1">
                <a:latin typeface="Tahoma" pitchFamily="34" charset="0"/>
                <a:cs typeface="Times New Roman" pitchFamily="18" charset="0"/>
              </a:rPr>
              <a:t>φ</a:t>
            </a:r>
            <a:r>
              <a:rPr lang="en-US" altLang="he-IL" sz="2400" b="0">
                <a:latin typeface="Tahoma" pitchFamily="34" charset="0"/>
                <a:cs typeface="Times New Roman" pitchFamily="18" charset="0"/>
              </a:rPr>
              <a:t> : </a:t>
            </a:r>
            <a:r>
              <a:rPr lang="en-US" altLang="he-IL" sz="2800" b="0">
                <a:latin typeface="Tahoma" pitchFamily="34" charset="0"/>
                <a:cs typeface="Times New Roman" pitchFamily="18" charset="0"/>
              </a:rPr>
              <a:t>counterexample may be </a:t>
            </a:r>
            <a:r>
              <a:rPr lang="en-US" altLang="he-IL" sz="2800" b="0">
                <a:solidFill>
                  <a:schemeClr val="tx2"/>
                </a:solidFill>
                <a:latin typeface="Tahoma" pitchFamily="34" charset="0"/>
                <a:cs typeface="Times New Roman" pitchFamily="18" charset="0"/>
              </a:rPr>
              <a:t>spurious</a:t>
            </a:r>
          </a:p>
        </p:txBody>
      </p:sp>
      <p:sp>
        <p:nvSpPr>
          <p:cNvPr id="117765" name="Text Box 5"/>
          <p:cNvSpPr txBox="1">
            <a:spLocks noChangeArrowheads="1"/>
          </p:cNvSpPr>
          <p:nvPr/>
        </p:nvSpPr>
        <p:spPr bwMode="auto">
          <a:xfrm>
            <a:off x="609600" y="4171950"/>
            <a:ext cx="8229600" cy="9461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buClr>
                <a:schemeClr val="hlink"/>
              </a:buClr>
              <a:buSzPct val="110000"/>
              <a:buFont typeface="Wingdings" pitchFamily="2" charset="2"/>
              <a:buBlip>
                <a:blip r:embed="rId6"/>
              </a:buBlip>
            </a:pPr>
            <a:r>
              <a:rPr lang="en-US" altLang="en-US" sz="2800" b="0">
                <a:latin typeface="Tahoma" pitchFamily="34" charset="0"/>
                <a:cs typeface="Times New Roman" pitchFamily="18" charset="0"/>
              </a:rPr>
              <a:t>  </a:t>
            </a:r>
            <a:r>
              <a:rPr lang="en-US" altLang="he-IL" sz="2800" b="0">
                <a:latin typeface="Tahoma" pitchFamily="34" charset="0"/>
                <a:cs typeface="Times New Roman" pitchFamily="18" charset="0"/>
              </a:rPr>
              <a:t>Converse does not hold</a:t>
            </a:r>
          </a:p>
          <a:p>
            <a:pPr>
              <a:lnSpc>
                <a:spcPct val="90000"/>
              </a:lnSpc>
              <a:buClr>
                <a:schemeClr val="hlink"/>
              </a:buClr>
              <a:buSzPct val="110000"/>
              <a:buFont typeface="Wingdings" pitchFamily="2" charset="2"/>
              <a:buNone/>
            </a:pPr>
            <a:r>
              <a:rPr lang="en-US" altLang="he-IL" sz="2800" b="0" i="1">
                <a:latin typeface="Tahoma" pitchFamily="34" charset="0"/>
                <a:cs typeface="Times New Roman" pitchFamily="18" charset="0"/>
              </a:rPr>
              <a:t>M’</a:t>
            </a:r>
            <a:r>
              <a:rPr lang="en-US" altLang="he-IL" sz="2800" b="0">
                <a:latin typeface="Tahoma" pitchFamily="34" charset="0"/>
                <a:cs typeface="Times New Roman" pitchFamily="18" charset="0"/>
              </a:rPr>
              <a:t> </a:t>
            </a:r>
            <a:r>
              <a:rPr lang="en-US" altLang="he-IL" sz="2400" b="0">
                <a:latin typeface="Tahoma" pitchFamily="34" charset="0"/>
                <a:cs typeface="Times New Roman" pitchFamily="18" charset="0"/>
              </a:rPr>
              <a:t>⊭</a:t>
            </a:r>
            <a:r>
              <a:rPr lang="en-US" altLang="he-IL" sz="2800" b="0">
                <a:latin typeface="Tahoma" pitchFamily="34" charset="0"/>
                <a:cs typeface="Times New Roman" pitchFamily="18" charset="0"/>
              </a:rPr>
              <a:t>  </a:t>
            </a:r>
            <a:r>
              <a:rPr lang="el-GR" altLang="he-IL" sz="2800" b="0" i="1">
                <a:latin typeface="Tahoma" pitchFamily="34" charset="0"/>
                <a:cs typeface="Times New Roman" pitchFamily="18" charset="0"/>
              </a:rPr>
              <a:t>φ</a:t>
            </a:r>
            <a:r>
              <a:rPr lang="en-US" altLang="he-IL" sz="2800" b="0" i="1">
                <a:latin typeface="Tahoma" pitchFamily="34" charset="0"/>
                <a:cs typeface="Times New Roman" pitchFamily="18" charset="0"/>
              </a:rPr>
              <a:t> </a:t>
            </a:r>
            <a:r>
              <a:rPr lang="en-US" altLang="he-IL" sz="2800" b="0">
                <a:latin typeface="Tahoma" pitchFamily="34" charset="0"/>
                <a:cs typeface="Times New Roman" pitchFamily="18" charset="0"/>
              </a:rPr>
              <a:t>  </a:t>
            </a:r>
            <a:r>
              <a:rPr lang="en-US" altLang="he-IL" sz="2800" b="0">
                <a:latin typeface="Tahoma" pitchFamily="34" charset="0"/>
                <a:cs typeface="Times New Roman" pitchFamily="18" charset="0"/>
                <a:sym typeface="Symbol" pitchFamily="18" charset="2"/>
              </a:rPr>
              <a:t></a:t>
            </a:r>
            <a:r>
              <a:rPr lang="en-US" altLang="he-IL" sz="2800" b="0">
                <a:latin typeface="Tahoma" pitchFamily="34" charset="0"/>
                <a:cs typeface="Times New Roman" pitchFamily="18" charset="0"/>
              </a:rPr>
              <a:t>  </a:t>
            </a:r>
            <a:r>
              <a:rPr lang="en-US" altLang="he-IL" sz="2800" b="0" i="1">
                <a:latin typeface="Tahoma" pitchFamily="34" charset="0"/>
                <a:cs typeface="Times New Roman" pitchFamily="18" charset="0"/>
              </a:rPr>
              <a:t>M</a:t>
            </a:r>
            <a:r>
              <a:rPr lang="en-US" altLang="he-IL" sz="2800" b="0">
                <a:latin typeface="Tahoma" pitchFamily="34" charset="0"/>
                <a:cs typeface="Times New Roman" pitchFamily="18" charset="0"/>
              </a:rPr>
              <a:t> </a:t>
            </a:r>
            <a:r>
              <a:rPr lang="en-US" altLang="he-IL" sz="2400" b="0">
                <a:latin typeface="Tahoma" pitchFamily="34" charset="0"/>
                <a:cs typeface="Times New Roman" pitchFamily="18" charset="0"/>
              </a:rPr>
              <a:t>⊭</a:t>
            </a:r>
            <a:r>
              <a:rPr lang="en-US" altLang="he-IL" sz="2800" b="0">
                <a:latin typeface="Tahoma" pitchFamily="34" charset="0"/>
                <a:cs typeface="Times New Roman" pitchFamily="18" charset="0"/>
              </a:rPr>
              <a:t> </a:t>
            </a:r>
            <a:r>
              <a:rPr lang="el-GR" altLang="he-IL" sz="2800" b="0" i="1">
                <a:latin typeface="Tahoma" pitchFamily="34" charset="0"/>
                <a:cs typeface="Times New Roman" pitchFamily="18" charset="0"/>
              </a:rPr>
              <a:t>φ</a:t>
            </a:r>
            <a:r>
              <a:rPr lang="en-US" altLang="he-IL" sz="2400" b="0">
                <a:latin typeface="Tahoma" pitchFamily="34" charset="0"/>
                <a:cs typeface="Times New Roman" pitchFamily="18" charset="0"/>
              </a:rPr>
              <a:t> </a:t>
            </a:r>
          </a:p>
        </p:txBody>
      </p:sp>
      <p:sp>
        <p:nvSpPr>
          <p:cNvPr id="117766" name="Text Box 6"/>
          <p:cNvSpPr txBox="1">
            <a:spLocks noChangeArrowheads="1"/>
          </p:cNvSpPr>
          <p:nvPr/>
        </p:nvSpPr>
        <p:spPr bwMode="auto">
          <a:xfrm>
            <a:off x="609600" y="1501775"/>
            <a:ext cx="8229600" cy="9461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buClr>
                <a:schemeClr val="hlink"/>
              </a:buClr>
              <a:buSzPct val="110000"/>
              <a:buFont typeface="Wingdings" pitchFamily="2" charset="2"/>
              <a:buBlip>
                <a:blip r:embed="rId6"/>
              </a:buBlip>
            </a:pPr>
            <a:r>
              <a:rPr lang="en-US" altLang="en-US" sz="2800" b="0">
                <a:latin typeface="Tahoma" pitchFamily="34" charset="0"/>
                <a:cs typeface="Times New Roman" pitchFamily="18" charset="0"/>
              </a:rPr>
              <a:t>  Let </a:t>
            </a:r>
            <a:r>
              <a:rPr lang="el-GR" altLang="he-IL" sz="2800" b="0" i="1">
                <a:latin typeface="Tahoma" pitchFamily="34" charset="0"/>
                <a:cs typeface="Times New Roman" pitchFamily="18" charset="0"/>
              </a:rPr>
              <a:t>φ</a:t>
            </a:r>
            <a:r>
              <a:rPr lang="en-US" altLang="he-IL" sz="2400" b="0" i="1">
                <a:latin typeface="Tahoma" pitchFamily="34" charset="0"/>
                <a:cs typeface="Times New Roman" pitchFamily="18" charset="0"/>
              </a:rPr>
              <a:t> </a:t>
            </a:r>
            <a:r>
              <a:rPr lang="en-US" altLang="he-IL" sz="2800" b="0">
                <a:latin typeface="Tahoma" pitchFamily="34" charset="0"/>
                <a:cs typeface="Times New Roman" pitchFamily="18" charset="0"/>
              </a:rPr>
              <a:t>be a </a:t>
            </a:r>
            <a:r>
              <a:rPr lang="en-US" altLang="he-IL" sz="2800" b="0" i="1">
                <a:latin typeface="Tahoma" pitchFamily="34" charset="0"/>
                <a:cs typeface="Times New Roman" pitchFamily="18" charset="0"/>
              </a:rPr>
              <a:t>hold-for-all-paths</a:t>
            </a:r>
            <a:r>
              <a:rPr lang="en-US" altLang="he-IL" sz="2800" b="0">
                <a:latin typeface="Tahoma" pitchFamily="34" charset="0"/>
                <a:cs typeface="Times New Roman" pitchFamily="18" charset="0"/>
              </a:rPr>
              <a:t> property</a:t>
            </a:r>
          </a:p>
          <a:p>
            <a:pPr algn="l">
              <a:lnSpc>
                <a:spcPct val="90000"/>
              </a:lnSpc>
              <a:buClr>
                <a:schemeClr val="hlink"/>
              </a:buClr>
              <a:buSzPct val="110000"/>
              <a:buFont typeface="Wingdings" pitchFamily="2" charset="2"/>
              <a:buBlip>
                <a:blip r:embed="rId6"/>
              </a:buBlip>
            </a:pPr>
            <a:r>
              <a:rPr lang="en-US" altLang="he-IL" sz="2800" b="0">
                <a:latin typeface="Tahoma" pitchFamily="34" charset="0"/>
                <a:cs typeface="Times New Roman" pitchFamily="18" charset="0"/>
              </a:rPr>
              <a:t>  M’ existentially abstracts M</a:t>
            </a:r>
          </a:p>
        </p:txBody>
      </p:sp>
      <p:sp>
        <p:nvSpPr>
          <p:cNvPr id="117767" name="Line 7"/>
          <p:cNvSpPr>
            <a:spLocks noChangeShapeType="1"/>
          </p:cNvSpPr>
          <p:nvPr/>
        </p:nvSpPr>
        <p:spPr bwMode="auto">
          <a:xfrm flipH="1">
            <a:off x="4800600" y="4724400"/>
            <a:ext cx="1524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17768" name="Oval 8"/>
          <p:cNvSpPr>
            <a:spLocks noChangeArrowheads="1"/>
          </p:cNvSpPr>
          <p:nvPr/>
        </p:nvSpPr>
        <p:spPr bwMode="auto">
          <a:xfrm>
            <a:off x="7620000" y="2514600"/>
            <a:ext cx="1219200" cy="2133600"/>
          </a:xfrm>
          <a:prstGeom prst="ellipse">
            <a:avLst/>
          </a:prstGeom>
          <a:solidFill>
            <a:schemeClr val="accent2"/>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endParaRPr lang="zh-CN" altLang="en-US" sz="2400" b="0">
              <a:latin typeface="Tahoma" pitchFamily="34" charset="0"/>
              <a:ea typeface="宋体" pitchFamily="2" charset="-122"/>
              <a:cs typeface="Times New Roman" pitchFamily="18" charset="0"/>
            </a:endParaRPr>
          </a:p>
          <a:p>
            <a:pPr>
              <a:spcBef>
                <a:spcPct val="0"/>
              </a:spcBef>
              <a:buFontTx/>
              <a:buNone/>
            </a:pPr>
            <a:endParaRPr lang="zh-CN" altLang="en-US" sz="2400" b="0">
              <a:latin typeface="Tahoma" pitchFamily="34" charset="0"/>
              <a:ea typeface="宋体" pitchFamily="2" charset="-122"/>
              <a:cs typeface="Times New Roman" pitchFamily="18" charset="0"/>
            </a:endParaRPr>
          </a:p>
          <a:p>
            <a:pPr>
              <a:spcBef>
                <a:spcPct val="0"/>
              </a:spcBef>
              <a:buFontTx/>
              <a:buNone/>
            </a:pPr>
            <a:endParaRPr lang="zh-CN" altLang="en-US" sz="2400" b="0">
              <a:latin typeface="Tahoma" pitchFamily="34" charset="0"/>
              <a:ea typeface="宋体" pitchFamily="2" charset="-122"/>
              <a:cs typeface="Times New Roman" pitchFamily="18" charset="0"/>
            </a:endParaRPr>
          </a:p>
          <a:p>
            <a:pPr>
              <a:spcBef>
                <a:spcPct val="0"/>
              </a:spcBef>
              <a:buFontTx/>
              <a:buNone/>
            </a:pPr>
            <a:endParaRPr lang="zh-CN" altLang="en-US" sz="2400" b="0">
              <a:latin typeface="Tahoma" pitchFamily="34" charset="0"/>
              <a:ea typeface="宋体" pitchFamily="2" charset="-122"/>
              <a:cs typeface="Times New Roman" pitchFamily="18" charset="0"/>
            </a:endParaRPr>
          </a:p>
          <a:p>
            <a:pPr>
              <a:spcBef>
                <a:spcPct val="0"/>
              </a:spcBef>
              <a:buFontTx/>
              <a:buNone/>
            </a:pPr>
            <a:r>
              <a:rPr lang="en-US" altLang="zh-CN" sz="2400" b="0">
                <a:latin typeface="Tahoma" pitchFamily="34" charset="0"/>
                <a:ea typeface="宋体" pitchFamily="2" charset="-122"/>
                <a:cs typeface="Times New Roman" pitchFamily="18" charset="0"/>
              </a:rPr>
              <a:t>M’</a:t>
            </a:r>
          </a:p>
        </p:txBody>
      </p:sp>
      <p:sp>
        <p:nvSpPr>
          <p:cNvPr id="117769" name="Oval 9"/>
          <p:cNvSpPr>
            <a:spLocks noChangeArrowheads="1"/>
          </p:cNvSpPr>
          <p:nvPr/>
        </p:nvSpPr>
        <p:spPr bwMode="auto">
          <a:xfrm>
            <a:off x="7620000" y="2895600"/>
            <a:ext cx="1219200" cy="1143000"/>
          </a:xfrm>
          <a:prstGeom prst="ellipse">
            <a:avLst/>
          </a:prstGeom>
          <a:solidFill>
            <a:srgbClr val="ECD882"/>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r>
              <a:rPr lang="en-US" altLang="zh-CN" sz="2400" b="0">
                <a:latin typeface="Tahoma" pitchFamily="34" charset="0"/>
                <a:ea typeface="宋体" pitchFamily="2" charset="-122"/>
                <a:cs typeface="Times New Roman" pitchFamily="18" charset="0"/>
              </a:rPr>
              <a:t>M</a:t>
            </a:r>
          </a:p>
        </p:txBody>
      </p:sp>
    </p:spTree>
    <p:extLst>
      <p:ext uri="{BB962C8B-B14F-4D97-AF65-F5344CB8AC3E}">
        <p14:creationId xmlns:p14="http://schemas.microsoft.com/office/powerpoint/2010/main" val="483342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76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7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P spid="117765" grpId="0"/>
      <p:bldP spid="11776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609600" y="152400"/>
            <a:ext cx="7924800" cy="1143000"/>
          </a:xfrm>
        </p:spPr>
        <p:txBody>
          <a:bodyPr/>
          <a:lstStyle/>
          <a:p>
            <a:r>
              <a:rPr lang="en-US" altLang="he-IL" smtClean="0"/>
              <a:t>Guarantees from Univ. Abstraction</a:t>
            </a:r>
          </a:p>
        </p:txBody>
      </p:sp>
      <p:sp>
        <p:nvSpPr>
          <p:cNvPr id="118787" name="Rectangle 3"/>
          <p:cNvSpPr>
            <a:spLocks noGrp="1" noChangeArrowheads="1"/>
          </p:cNvSpPr>
          <p:nvPr>
            <p:ph type="body" idx="4294967295"/>
          </p:nvPr>
        </p:nvSpPr>
        <p:spPr>
          <a:xfrm>
            <a:off x="609600" y="2724150"/>
            <a:ext cx="8229600" cy="609600"/>
          </a:xfrm>
        </p:spPr>
        <p:txBody>
          <a:bodyPr/>
          <a:lstStyle/>
          <a:p>
            <a:pPr marL="609600" indent="-609600"/>
            <a:r>
              <a:rPr lang="en-US" altLang="he-IL" sz="2900" smtClean="0">
                <a:solidFill>
                  <a:srgbClr val="951103"/>
                </a:solidFill>
              </a:rPr>
              <a:t>Preservation Theorem</a:t>
            </a:r>
          </a:p>
          <a:p>
            <a:pPr marL="609600" indent="-609600" algn="ctr">
              <a:buFontTx/>
              <a:buNone/>
            </a:pPr>
            <a:r>
              <a:rPr lang="en-US" altLang="he-IL" sz="2900" i="1" smtClean="0">
                <a:solidFill>
                  <a:srgbClr val="951103"/>
                </a:solidFill>
              </a:rPr>
              <a:t>M’</a:t>
            </a:r>
            <a:r>
              <a:rPr lang="en-US" altLang="he-IL" sz="2900" smtClean="0">
                <a:solidFill>
                  <a:srgbClr val="951103"/>
                </a:solidFill>
              </a:rPr>
              <a:t> </a:t>
            </a:r>
            <a:r>
              <a:rPr lang="en-US" altLang="he-IL" sz="2900" smtClean="0">
                <a:solidFill>
                  <a:srgbClr val="951103"/>
                </a:solidFill>
                <a:latin typeface="Lucida Sans Unicode" pitchFamily="34" charset="0"/>
                <a:cs typeface="Lucida Sans Unicode" pitchFamily="34" charset="0"/>
              </a:rPr>
              <a:t>⊨</a:t>
            </a:r>
            <a:r>
              <a:rPr lang="en-US" altLang="he-IL" sz="2900" smtClean="0">
                <a:solidFill>
                  <a:srgbClr val="951103"/>
                </a:solidFill>
              </a:rPr>
              <a:t> </a:t>
            </a:r>
            <a:r>
              <a:rPr lang="el-GR" altLang="he-IL" sz="2900" i="1" smtClean="0">
                <a:solidFill>
                  <a:srgbClr val="951103"/>
                </a:solidFill>
              </a:rPr>
              <a:t>φ</a:t>
            </a:r>
            <a:r>
              <a:rPr lang="en-US" altLang="he-IL" sz="2900" i="1" smtClean="0">
                <a:solidFill>
                  <a:srgbClr val="951103"/>
                </a:solidFill>
              </a:rPr>
              <a:t> </a:t>
            </a:r>
            <a:r>
              <a:rPr lang="en-US" altLang="he-IL" sz="2900" smtClean="0">
                <a:solidFill>
                  <a:srgbClr val="951103"/>
                </a:solidFill>
              </a:rPr>
              <a:t>  </a:t>
            </a:r>
            <a:r>
              <a:rPr lang="en-US" altLang="he-IL" sz="2900" smtClean="0">
                <a:solidFill>
                  <a:srgbClr val="951103"/>
                </a:solidFill>
                <a:sym typeface="Symbol" pitchFamily="18" charset="2"/>
              </a:rPr>
              <a:t></a:t>
            </a:r>
            <a:r>
              <a:rPr lang="en-US" altLang="he-IL" sz="2900" smtClean="0">
                <a:solidFill>
                  <a:srgbClr val="951103"/>
                </a:solidFill>
              </a:rPr>
              <a:t>  </a:t>
            </a:r>
            <a:r>
              <a:rPr lang="en-US" altLang="he-IL" sz="2900" i="1" smtClean="0">
                <a:solidFill>
                  <a:srgbClr val="951103"/>
                </a:solidFill>
              </a:rPr>
              <a:t>M</a:t>
            </a:r>
            <a:r>
              <a:rPr lang="en-US" altLang="he-IL" sz="2900" smtClean="0">
                <a:solidFill>
                  <a:srgbClr val="951103"/>
                </a:solidFill>
              </a:rPr>
              <a:t> </a:t>
            </a:r>
            <a:r>
              <a:rPr lang="en-US" altLang="he-IL" sz="2900" smtClean="0">
                <a:solidFill>
                  <a:srgbClr val="951103"/>
                </a:solidFill>
                <a:latin typeface="Lucida Sans Unicode" pitchFamily="34" charset="0"/>
                <a:cs typeface="Lucida Sans Unicode" pitchFamily="34" charset="0"/>
              </a:rPr>
              <a:t>⊨</a:t>
            </a:r>
            <a:r>
              <a:rPr lang="en-US" altLang="he-IL" sz="2900" smtClean="0">
                <a:solidFill>
                  <a:srgbClr val="951103"/>
                </a:solidFill>
              </a:rPr>
              <a:t> </a:t>
            </a:r>
            <a:r>
              <a:rPr lang="el-GR" altLang="he-IL" sz="2900" i="1" smtClean="0">
                <a:solidFill>
                  <a:srgbClr val="951103"/>
                </a:solidFill>
              </a:rPr>
              <a:t>φ</a:t>
            </a:r>
            <a:r>
              <a:rPr lang="en-US" altLang="he-IL" sz="2900" smtClean="0">
                <a:solidFill>
                  <a:srgbClr val="951103"/>
                </a:solidFill>
              </a:rPr>
              <a:t> </a:t>
            </a:r>
          </a:p>
        </p:txBody>
      </p:sp>
      <p:sp>
        <p:nvSpPr>
          <p:cNvPr id="118788" name="Text Box 4"/>
          <p:cNvSpPr txBox="1">
            <a:spLocks noChangeArrowheads="1"/>
          </p:cNvSpPr>
          <p:nvPr/>
        </p:nvSpPr>
        <p:spPr bwMode="auto">
          <a:xfrm>
            <a:off x="609600" y="4171950"/>
            <a:ext cx="8229600" cy="9461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buClr>
                <a:schemeClr val="hlink"/>
              </a:buClr>
              <a:buSzPct val="110000"/>
              <a:buFont typeface="Wingdings" pitchFamily="2" charset="2"/>
              <a:buBlip>
                <a:blip r:embed="rId2"/>
              </a:buBlip>
            </a:pPr>
            <a:r>
              <a:rPr lang="en-US" altLang="en-US" sz="2800" b="0">
                <a:latin typeface="Tahoma" pitchFamily="34" charset="0"/>
                <a:cs typeface="Times New Roman" pitchFamily="18" charset="0"/>
              </a:rPr>
              <a:t>  </a:t>
            </a:r>
            <a:r>
              <a:rPr lang="en-US" altLang="he-IL" sz="2800" b="0">
                <a:latin typeface="Tahoma" pitchFamily="34" charset="0"/>
                <a:cs typeface="Times New Roman" pitchFamily="18" charset="0"/>
              </a:rPr>
              <a:t>Converse does not hold</a:t>
            </a:r>
          </a:p>
          <a:p>
            <a:pPr>
              <a:lnSpc>
                <a:spcPct val="90000"/>
              </a:lnSpc>
              <a:buClr>
                <a:schemeClr val="hlink"/>
              </a:buClr>
              <a:buSzPct val="110000"/>
              <a:buFont typeface="Wingdings" pitchFamily="2" charset="2"/>
              <a:buNone/>
            </a:pPr>
            <a:r>
              <a:rPr lang="en-US" altLang="he-IL" sz="2800" b="0" i="1">
                <a:latin typeface="Tahoma" pitchFamily="34" charset="0"/>
                <a:cs typeface="Times New Roman" pitchFamily="18" charset="0"/>
              </a:rPr>
              <a:t>M  </a:t>
            </a:r>
            <a:r>
              <a:rPr lang="en-US" altLang="he-IL" sz="2400" b="0">
                <a:latin typeface="Tahoma" pitchFamily="34" charset="0"/>
                <a:cs typeface="Times New Roman" pitchFamily="18" charset="0"/>
              </a:rPr>
              <a:t>⊭</a:t>
            </a:r>
            <a:r>
              <a:rPr lang="en-US" altLang="he-IL" sz="2800" b="0">
                <a:latin typeface="Tahoma" pitchFamily="34" charset="0"/>
                <a:cs typeface="Times New Roman" pitchFamily="18" charset="0"/>
              </a:rPr>
              <a:t>  </a:t>
            </a:r>
            <a:r>
              <a:rPr lang="el-GR" altLang="he-IL" sz="2800" b="0" i="1">
                <a:latin typeface="Tahoma" pitchFamily="34" charset="0"/>
                <a:cs typeface="Times New Roman" pitchFamily="18" charset="0"/>
              </a:rPr>
              <a:t>φ</a:t>
            </a:r>
            <a:r>
              <a:rPr lang="en-US" altLang="he-IL" sz="2800" b="0" i="1">
                <a:latin typeface="Tahoma" pitchFamily="34" charset="0"/>
                <a:cs typeface="Times New Roman" pitchFamily="18" charset="0"/>
              </a:rPr>
              <a:t> </a:t>
            </a:r>
            <a:r>
              <a:rPr lang="en-US" altLang="he-IL" sz="2800" b="0">
                <a:latin typeface="Tahoma" pitchFamily="34" charset="0"/>
                <a:cs typeface="Times New Roman" pitchFamily="18" charset="0"/>
              </a:rPr>
              <a:t>  </a:t>
            </a:r>
            <a:r>
              <a:rPr lang="en-US" altLang="he-IL" sz="2800" b="0">
                <a:latin typeface="Tahoma" pitchFamily="34" charset="0"/>
                <a:cs typeface="Times New Roman" pitchFamily="18" charset="0"/>
                <a:sym typeface="Symbol" pitchFamily="18" charset="2"/>
              </a:rPr>
              <a:t></a:t>
            </a:r>
            <a:r>
              <a:rPr lang="en-US" altLang="he-IL" sz="2800" b="0">
                <a:latin typeface="Tahoma" pitchFamily="34" charset="0"/>
                <a:cs typeface="Times New Roman" pitchFamily="18" charset="0"/>
              </a:rPr>
              <a:t>  </a:t>
            </a:r>
            <a:r>
              <a:rPr lang="en-US" altLang="he-IL" sz="2800" b="0" i="1">
                <a:latin typeface="Tahoma" pitchFamily="34" charset="0"/>
                <a:cs typeface="Times New Roman" pitchFamily="18" charset="0"/>
              </a:rPr>
              <a:t>M’</a:t>
            </a:r>
            <a:r>
              <a:rPr lang="en-US" altLang="he-IL" sz="2800" b="0">
                <a:latin typeface="Tahoma" pitchFamily="34" charset="0"/>
                <a:cs typeface="Times New Roman" pitchFamily="18" charset="0"/>
              </a:rPr>
              <a:t> </a:t>
            </a:r>
            <a:r>
              <a:rPr lang="en-US" altLang="he-IL" sz="2400" b="0">
                <a:latin typeface="Tahoma" pitchFamily="34" charset="0"/>
                <a:cs typeface="Times New Roman" pitchFamily="18" charset="0"/>
              </a:rPr>
              <a:t>⊭</a:t>
            </a:r>
            <a:r>
              <a:rPr lang="en-US" altLang="he-IL" sz="2800" b="0">
                <a:latin typeface="Tahoma" pitchFamily="34" charset="0"/>
                <a:cs typeface="Times New Roman" pitchFamily="18" charset="0"/>
              </a:rPr>
              <a:t> </a:t>
            </a:r>
            <a:r>
              <a:rPr lang="el-GR" altLang="he-IL" sz="2800" b="0" i="1">
                <a:latin typeface="Tahoma" pitchFamily="34" charset="0"/>
                <a:cs typeface="Times New Roman" pitchFamily="18" charset="0"/>
              </a:rPr>
              <a:t>φ</a:t>
            </a:r>
            <a:r>
              <a:rPr lang="en-US" altLang="he-IL" sz="2400" b="0">
                <a:latin typeface="Tahoma" pitchFamily="34" charset="0"/>
                <a:cs typeface="Times New Roman" pitchFamily="18" charset="0"/>
              </a:rPr>
              <a:t> </a:t>
            </a:r>
          </a:p>
        </p:txBody>
      </p:sp>
      <p:sp>
        <p:nvSpPr>
          <p:cNvPr id="118789" name="Text Box 5"/>
          <p:cNvSpPr txBox="1">
            <a:spLocks noChangeArrowheads="1"/>
          </p:cNvSpPr>
          <p:nvPr/>
        </p:nvSpPr>
        <p:spPr bwMode="auto">
          <a:xfrm>
            <a:off x="609600" y="1501775"/>
            <a:ext cx="8229600" cy="860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buClr>
                <a:schemeClr val="hlink"/>
              </a:buClr>
              <a:buSzPct val="110000"/>
              <a:buFont typeface="Wingdings" pitchFamily="2" charset="2"/>
              <a:buBlip>
                <a:blip r:embed="rId2"/>
              </a:buBlip>
            </a:pPr>
            <a:r>
              <a:rPr lang="en-US" altLang="en-US" sz="2800" b="0">
                <a:latin typeface="Tahoma" pitchFamily="34" charset="0"/>
                <a:cs typeface="Times New Roman" pitchFamily="18" charset="0"/>
              </a:rPr>
              <a:t>  Let </a:t>
            </a:r>
            <a:r>
              <a:rPr lang="el-GR" altLang="he-IL" sz="2800" b="0" i="1">
                <a:latin typeface="Tahoma" pitchFamily="34" charset="0"/>
                <a:cs typeface="Times New Roman" pitchFamily="18" charset="0"/>
              </a:rPr>
              <a:t>φ</a:t>
            </a:r>
            <a:r>
              <a:rPr lang="en-US" altLang="he-IL" sz="2400" b="0" i="1">
                <a:latin typeface="Tahoma" pitchFamily="34" charset="0"/>
                <a:cs typeface="Times New Roman" pitchFamily="18" charset="0"/>
              </a:rPr>
              <a:t> </a:t>
            </a:r>
            <a:r>
              <a:rPr lang="en-US" altLang="he-IL" sz="2800" b="0">
                <a:latin typeface="Tahoma" pitchFamily="34" charset="0"/>
                <a:cs typeface="Times New Roman" pitchFamily="18" charset="0"/>
              </a:rPr>
              <a:t>be a existential-quantified property and M simulates M’</a:t>
            </a:r>
          </a:p>
        </p:txBody>
      </p:sp>
      <p:sp>
        <p:nvSpPr>
          <p:cNvPr id="118790" name="Line 6"/>
          <p:cNvSpPr>
            <a:spLocks noChangeShapeType="1"/>
          </p:cNvSpPr>
          <p:nvPr/>
        </p:nvSpPr>
        <p:spPr bwMode="auto">
          <a:xfrm flipH="1">
            <a:off x="4800600" y="4724400"/>
            <a:ext cx="1524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extLst>
      <p:ext uri="{BB962C8B-B14F-4D97-AF65-F5344CB8AC3E}">
        <p14:creationId xmlns:p14="http://schemas.microsoft.com/office/powerpoint/2010/main" val="102882937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609600" y="76200"/>
            <a:ext cx="7924800" cy="1143000"/>
          </a:xfrm>
        </p:spPr>
        <p:txBody>
          <a:bodyPr/>
          <a:lstStyle/>
          <a:p>
            <a:r>
              <a:rPr lang="en-US" altLang="he-IL" sz="3200" smtClean="0"/>
              <a:t>Spurious counterexample in Over-approximation</a:t>
            </a:r>
          </a:p>
        </p:txBody>
      </p:sp>
      <p:grpSp>
        <p:nvGrpSpPr>
          <p:cNvPr id="119811" name="Group 3"/>
          <p:cNvGrpSpPr>
            <a:grpSpLocks/>
          </p:cNvGrpSpPr>
          <p:nvPr/>
        </p:nvGrpSpPr>
        <p:grpSpPr bwMode="auto">
          <a:xfrm>
            <a:off x="1616075" y="2301875"/>
            <a:ext cx="2917825" cy="2149475"/>
            <a:chOff x="624" y="1344"/>
            <a:chExt cx="2208" cy="1824"/>
          </a:xfrm>
        </p:grpSpPr>
        <p:sp>
          <p:nvSpPr>
            <p:cNvPr id="119812" name="Line 4"/>
            <p:cNvSpPr>
              <a:spLocks noChangeShapeType="1"/>
            </p:cNvSpPr>
            <p:nvPr/>
          </p:nvSpPr>
          <p:spPr bwMode="auto">
            <a:xfrm>
              <a:off x="960" y="3024"/>
              <a:ext cx="576"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19813" name="Group 5"/>
            <p:cNvGrpSpPr>
              <a:grpSpLocks/>
            </p:cNvGrpSpPr>
            <p:nvPr/>
          </p:nvGrpSpPr>
          <p:grpSpPr bwMode="auto">
            <a:xfrm>
              <a:off x="624" y="1344"/>
              <a:ext cx="2208" cy="1824"/>
              <a:chOff x="624" y="1344"/>
              <a:chExt cx="2208" cy="1824"/>
            </a:xfrm>
          </p:grpSpPr>
          <p:sp>
            <p:nvSpPr>
              <p:cNvPr id="119814" name="Oval 6"/>
              <p:cNvSpPr>
                <a:spLocks noChangeArrowheads="1"/>
              </p:cNvSpPr>
              <p:nvPr/>
            </p:nvSpPr>
            <p:spPr bwMode="auto">
              <a:xfrm>
                <a:off x="624" y="1344"/>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r>
                  <a:rPr lang="en-US" altLang="he-IL" sz="2400" b="0">
                    <a:latin typeface="Tahoma" pitchFamily="34" charset="0"/>
                    <a:cs typeface="Times New Roman" pitchFamily="18" charset="0"/>
                  </a:rPr>
                  <a:t>I</a:t>
                </a:r>
              </a:p>
            </p:txBody>
          </p:sp>
          <p:sp>
            <p:nvSpPr>
              <p:cNvPr id="119815" name="Oval 7"/>
              <p:cNvSpPr>
                <a:spLocks noChangeArrowheads="1"/>
              </p:cNvSpPr>
              <p:nvPr/>
            </p:nvSpPr>
            <p:spPr bwMode="auto">
              <a:xfrm>
                <a:off x="624" y="2112"/>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6" name="Oval 8"/>
              <p:cNvSpPr>
                <a:spLocks noChangeArrowheads="1"/>
              </p:cNvSpPr>
              <p:nvPr/>
            </p:nvSpPr>
            <p:spPr bwMode="auto">
              <a:xfrm>
                <a:off x="624" y="2880"/>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7" name="Oval 9"/>
              <p:cNvSpPr>
                <a:spLocks noChangeArrowheads="1"/>
              </p:cNvSpPr>
              <p:nvPr/>
            </p:nvSpPr>
            <p:spPr bwMode="auto">
              <a:xfrm>
                <a:off x="2544" y="1344"/>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8" name="Oval 10"/>
              <p:cNvSpPr>
                <a:spLocks noChangeArrowheads="1"/>
              </p:cNvSpPr>
              <p:nvPr/>
            </p:nvSpPr>
            <p:spPr bwMode="auto">
              <a:xfrm>
                <a:off x="1584" y="1344"/>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9" name="Oval 11"/>
              <p:cNvSpPr>
                <a:spLocks noChangeArrowheads="1"/>
              </p:cNvSpPr>
              <p:nvPr/>
            </p:nvSpPr>
            <p:spPr bwMode="auto">
              <a:xfrm>
                <a:off x="1584" y="2112"/>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0" name="Oval 12"/>
              <p:cNvSpPr>
                <a:spLocks noChangeArrowheads="1"/>
              </p:cNvSpPr>
              <p:nvPr/>
            </p:nvSpPr>
            <p:spPr bwMode="auto">
              <a:xfrm>
                <a:off x="1584" y="2880"/>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1" name="Line 13"/>
              <p:cNvSpPr>
                <a:spLocks noChangeShapeType="1"/>
              </p:cNvSpPr>
              <p:nvPr/>
            </p:nvSpPr>
            <p:spPr bwMode="auto">
              <a:xfrm>
                <a:off x="768" y="1680"/>
                <a:ext cx="0" cy="38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22" name="Line 14"/>
              <p:cNvSpPr>
                <a:spLocks noChangeShapeType="1"/>
              </p:cNvSpPr>
              <p:nvPr/>
            </p:nvSpPr>
            <p:spPr bwMode="auto">
              <a:xfrm>
                <a:off x="768" y="2448"/>
                <a:ext cx="0" cy="38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23" name="Freeform 15"/>
              <p:cNvSpPr>
                <a:spLocks/>
              </p:cNvSpPr>
              <p:nvPr/>
            </p:nvSpPr>
            <p:spPr bwMode="auto">
              <a:xfrm flipH="1">
                <a:off x="1824" y="2400"/>
                <a:ext cx="48" cy="480"/>
              </a:xfrm>
              <a:custGeom>
                <a:avLst/>
                <a:gdLst>
                  <a:gd name="T0" fmla="*/ 48 w 48"/>
                  <a:gd name="T1" fmla="*/ 0 h 480"/>
                  <a:gd name="T2" fmla="*/ 0 w 48"/>
                  <a:gd name="T3" fmla="*/ 240 h 480"/>
                  <a:gd name="T4" fmla="*/ 48 w 48"/>
                  <a:gd name="T5" fmla="*/ 480 h 480"/>
                </a:gdLst>
                <a:ahLst/>
                <a:cxnLst>
                  <a:cxn ang="0">
                    <a:pos x="T0" y="T1"/>
                  </a:cxn>
                  <a:cxn ang="0">
                    <a:pos x="T2" y="T3"/>
                  </a:cxn>
                  <a:cxn ang="0">
                    <a:pos x="T4" y="T5"/>
                  </a:cxn>
                </a:cxnLst>
                <a:rect l="0" t="0" r="r" b="b"/>
                <a:pathLst>
                  <a:path w="48" h="480">
                    <a:moveTo>
                      <a:pt x="48" y="0"/>
                    </a:moveTo>
                    <a:cubicBezTo>
                      <a:pt x="24" y="80"/>
                      <a:pt x="0" y="160"/>
                      <a:pt x="0" y="240"/>
                    </a:cubicBezTo>
                    <a:cubicBezTo>
                      <a:pt x="0" y="320"/>
                      <a:pt x="40" y="440"/>
                      <a:pt x="48" y="480"/>
                    </a:cubicBezTo>
                  </a:path>
                </a:pathLst>
              </a:custGeom>
              <a:noFill/>
              <a:ln w="9525" cap="flat" cmpd="sng">
                <a:solidFill>
                  <a:schemeClr val="tx1"/>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24" name="Freeform 16"/>
              <p:cNvSpPr>
                <a:spLocks/>
              </p:cNvSpPr>
              <p:nvPr/>
            </p:nvSpPr>
            <p:spPr bwMode="auto">
              <a:xfrm>
                <a:off x="1584" y="2400"/>
                <a:ext cx="48" cy="480"/>
              </a:xfrm>
              <a:custGeom>
                <a:avLst/>
                <a:gdLst>
                  <a:gd name="T0" fmla="*/ 48 w 48"/>
                  <a:gd name="T1" fmla="*/ 0 h 480"/>
                  <a:gd name="T2" fmla="*/ 0 w 48"/>
                  <a:gd name="T3" fmla="*/ 240 h 480"/>
                  <a:gd name="T4" fmla="*/ 48 w 48"/>
                  <a:gd name="T5" fmla="*/ 480 h 480"/>
                </a:gdLst>
                <a:ahLst/>
                <a:cxnLst>
                  <a:cxn ang="0">
                    <a:pos x="T0" y="T1"/>
                  </a:cxn>
                  <a:cxn ang="0">
                    <a:pos x="T2" y="T3"/>
                  </a:cxn>
                  <a:cxn ang="0">
                    <a:pos x="T4" y="T5"/>
                  </a:cxn>
                </a:cxnLst>
                <a:rect l="0" t="0" r="r" b="b"/>
                <a:pathLst>
                  <a:path w="48" h="480">
                    <a:moveTo>
                      <a:pt x="48" y="0"/>
                    </a:moveTo>
                    <a:cubicBezTo>
                      <a:pt x="24" y="80"/>
                      <a:pt x="0" y="160"/>
                      <a:pt x="0" y="240"/>
                    </a:cubicBezTo>
                    <a:cubicBezTo>
                      <a:pt x="0" y="320"/>
                      <a:pt x="40" y="440"/>
                      <a:pt x="48" y="480"/>
                    </a:cubicBezTo>
                  </a:path>
                </a:pathLst>
              </a:custGeom>
              <a:noFill/>
              <a:ln w="9525" cap="flat" cmpd="sng">
                <a:solidFill>
                  <a:schemeClr val="tx1"/>
                </a:solidFill>
                <a:prstDash val="solid"/>
                <a:miter lim="800000"/>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25" name="Line 17"/>
              <p:cNvSpPr>
                <a:spLocks noChangeShapeType="1"/>
              </p:cNvSpPr>
              <p:nvPr/>
            </p:nvSpPr>
            <p:spPr bwMode="auto">
              <a:xfrm>
                <a:off x="960" y="1488"/>
                <a:ext cx="576"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26" name="Line 18"/>
              <p:cNvSpPr>
                <a:spLocks noChangeShapeType="1"/>
              </p:cNvSpPr>
              <p:nvPr/>
            </p:nvSpPr>
            <p:spPr bwMode="auto">
              <a:xfrm>
                <a:off x="1920" y="1488"/>
                <a:ext cx="576"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27" name="Line 19"/>
              <p:cNvSpPr>
                <a:spLocks noChangeShapeType="1"/>
              </p:cNvSpPr>
              <p:nvPr/>
            </p:nvSpPr>
            <p:spPr bwMode="auto">
              <a:xfrm flipH="1">
                <a:off x="1872" y="1632"/>
                <a:ext cx="672" cy="52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28" name="Line 20"/>
              <p:cNvSpPr>
                <a:spLocks noChangeShapeType="1"/>
              </p:cNvSpPr>
              <p:nvPr/>
            </p:nvSpPr>
            <p:spPr bwMode="auto">
              <a:xfrm>
                <a:off x="1728" y="1680"/>
                <a:ext cx="0" cy="43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119829" name="Group 21"/>
          <p:cNvGrpSpPr>
            <a:grpSpLocks/>
          </p:cNvGrpSpPr>
          <p:nvPr/>
        </p:nvGrpSpPr>
        <p:grpSpPr bwMode="auto">
          <a:xfrm>
            <a:off x="4152900" y="2189163"/>
            <a:ext cx="3487738" cy="2262187"/>
            <a:chOff x="2544" y="1248"/>
            <a:chExt cx="2640" cy="1920"/>
          </a:xfrm>
        </p:grpSpPr>
        <p:sp>
          <p:nvSpPr>
            <p:cNvPr id="119830" name="Oval 22"/>
            <p:cNvSpPr>
              <a:spLocks noChangeArrowheads="1"/>
            </p:cNvSpPr>
            <p:nvPr/>
          </p:nvSpPr>
          <p:spPr bwMode="auto">
            <a:xfrm>
              <a:off x="2544" y="2112"/>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1" name="Oval 23"/>
            <p:cNvSpPr>
              <a:spLocks noChangeArrowheads="1"/>
            </p:cNvSpPr>
            <p:nvPr/>
          </p:nvSpPr>
          <p:spPr bwMode="auto">
            <a:xfrm>
              <a:off x="2544" y="2880"/>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9832" name="Group 24"/>
            <p:cNvGrpSpPr>
              <a:grpSpLocks/>
            </p:cNvGrpSpPr>
            <p:nvPr/>
          </p:nvGrpSpPr>
          <p:grpSpPr bwMode="auto">
            <a:xfrm>
              <a:off x="3552" y="1344"/>
              <a:ext cx="288" cy="1824"/>
              <a:chOff x="624" y="1152"/>
              <a:chExt cx="288" cy="1824"/>
            </a:xfrm>
          </p:grpSpPr>
          <p:sp>
            <p:nvSpPr>
              <p:cNvPr id="119833" name="Oval 25"/>
              <p:cNvSpPr>
                <a:spLocks noChangeArrowheads="1"/>
              </p:cNvSpPr>
              <p:nvPr/>
            </p:nvSpPr>
            <p:spPr bwMode="auto">
              <a:xfrm>
                <a:off x="624" y="1152"/>
                <a:ext cx="288" cy="288"/>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4" name="Oval 26"/>
              <p:cNvSpPr>
                <a:spLocks noChangeArrowheads="1"/>
              </p:cNvSpPr>
              <p:nvPr/>
            </p:nvSpPr>
            <p:spPr bwMode="auto">
              <a:xfrm>
                <a:off x="624" y="1920"/>
                <a:ext cx="288" cy="288"/>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5" name="Oval 27"/>
              <p:cNvSpPr>
                <a:spLocks noChangeArrowheads="1"/>
              </p:cNvSpPr>
              <p:nvPr/>
            </p:nvSpPr>
            <p:spPr bwMode="auto">
              <a:xfrm>
                <a:off x="624" y="2688"/>
                <a:ext cx="288" cy="288"/>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836" name="Group 28"/>
            <p:cNvGrpSpPr>
              <a:grpSpLocks/>
            </p:cNvGrpSpPr>
            <p:nvPr/>
          </p:nvGrpSpPr>
          <p:grpSpPr bwMode="auto">
            <a:xfrm>
              <a:off x="4560" y="1344"/>
              <a:ext cx="288" cy="1824"/>
              <a:chOff x="624" y="1152"/>
              <a:chExt cx="288" cy="1824"/>
            </a:xfrm>
          </p:grpSpPr>
          <p:sp>
            <p:nvSpPr>
              <p:cNvPr id="119837" name="Oval 29"/>
              <p:cNvSpPr>
                <a:spLocks noChangeArrowheads="1"/>
              </p:cNvSpPr>
              <p:nvPr/>
            </p:nvSpPr>
            <p:spPr bwMode="auto">
              <a:xfrm>
                <a:off x="624" y="1152"/>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8" name="Oval 30"/>
              <p:cNvSpPr>
                <a:spLocks noChangeArrowheads="1"/>
              </p:cNvSpPr>
              <p:nvPr/>
            </p:nvSpPr>
            <p:spPr bwMode="auto">
              <a:xfrm>
                <a:off x="624" y="1920"/>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9" name="Oval 31"/>
              <p:cNvSpPr>
                <a:spLocks noChangeArrowheads="1"/>
              </p:cNvSpPr>
              <p:nvPr/>
            </p:nvSpPr>
            <p:spPr bwMode="auto">
              <a:xfrm>
                <a:off x="624" y="2688"/>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9840" name="Line 32"/>
            <p:cNvSpPr>
              <a:spLocks noChangeShapeType="1"/>
            </p:cNvSpPr>
            <p:nvPr/>
          </p:nvSpPr>
          <p:spPr bwMode="auto">
            <a:xfrm>
              <a:off x="3696" y="1680"/>
              <a:ext cx="0" cy="38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41" name="Line 33"/>
            <p:cNvSpPr>
              <a:spLocks noChangeShapeType="1"/>
            </p:cNvSpPr>
            <p:nvPr/>
          </p:nvSpPr>
          <p:spPr bwMode="auto">
            <a:xfrm>
              <a:off x="3696" y="2448"/>
              <a:ext cx="0" cy="38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42" name="Line 34"/>
            <p:cNvSpPr>
              <a:spLocks noChangeShapeType="1"/>
            </p:cNvSpPr>
            <p:nvPr/>
          </p:nvSpPr>
          <p:spPr bwMode="auto">
            <a:xfrm flipV="1">
              <a:off x="2688" y="2448"/>
              <a:ext cx="0" cy="38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43" name="Line 35"/>
            <p:cNvSpPr>
              <a:spLocks noChangeShapeType="1"/>
            </p:cNvSpPr>
            <p:nvPr/>
          </p:nvSpPr>
          <p:spPr bwMode="auto">
            <a:xfrm>
              <a:off x="2880" y="3024"/>
              <a:ext cx="62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44" name="Line 36"/>
            <p:cNvSpPr>
              <a:spLocks noChangeShapeType="1"/>
            </p:cNvSpPr>
            <p:nvPr/>
          </p:nvSpPr>
          <p:spPr bwMode="auto">
            <a:xfrm>
              <a:off x="3888" y="3024"/>
              <a:ext cx="62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45" name="Freeform 37"/>
            <p:cNvSpPr>
              <a:spLocks/>
            </p:cNvSpPr>
            <p:nvPr/>
          </p:nvSpPr>
          <p:spPr bwMode="auto">
            <a:xfrm>
              <a:off x="2832" y="2016"/>
              <a:ext cx="336" cy="320"/>
            </a:xfrm>
            <a:custGeom>
              <a:avLst/>
              <a:gdLst>
                <a:gd name="T0" fmla="*/ 0 w 336"/>
                <a:gd name="T1" fmla="*/ 104 h 320"/>
                <a:gd name="T2" fmla="*/ 192 w 336"/>
                <a:gd name="T3" fmla="*/ 8 h 320"/>
                <a:gd name="T4" fmla="*/ 288 w 336"/>
                <a:gd name="T5" fmla="*/ 152 h 320"/>
                <a:gd name="T6" fmla="*/ 288 w 336"/>
                <a:gd name="T7" fmla="*/ 296 h 320"/>
                <a:gd name="T8" fmla="*/ 0 w 336"/>
                <a:gd name="T9" fmla="*/ 296 h 320"/>
              </a:gdLst>
              <a:ahLst/>
              <a:cxnLst>
                <a:cxn ang="0">
                  <a:pos x="T0" y="T1"/>
                </a:cxn>
                <a:cxn ang="0">
                  <a:pos x="T2" y="T3"/>
                </a:cxn>
                <a:cxn ang="0">
                  <a:pos x="T4" y="T5"/>
                </a:cxn>
                <a:cxn ang="0">
                  <a:pos x="T6" y="T7"/>
                </a:cxn>
                <a:cxn ang="0">
                  <a:pos x="T8" y="T9"/>
                </a:cxn>
              </a:cxnLst>
              <a:rect l="0" t="0" r="r" b="b"/>
              <a:pathLst>
                <a:path w="336" h="320">
                  <a:moveTo>
                    <a:pt x="0" y="104"/>
                  </a:moveTo>
                  <a:cubicBezTo>
                    <a:pt x="72" y="52"/>
                    <a:pt x="144" y="0"/>
                    <a:pt x="192" y="8"/>
                  </a:cubicBezTo>
                  <a:cubicBezTo>
                    <a:pt x="240" y="16"/>
                    <a:pt x="272" y="104"/>
                    <a:pt x="288" y="152"/>
                  </a:cubicBezTo>
                  <a:cubicBezTo>
                    <a:pt x="304" y="200"/>
                    <a:pt x="336" y="272"/>
                    <a:pt x="288" y="296"/>
                  </a:cubicBezTo>
                  <a:cubicBezTo>
                    <a:pt x="240" y="320"/>
                    <a:pt x="120" y="308"/>
                    <a:pt x="0" y="296"/>
                  </a:cubicBezTo>
                </a:path>
              </a:pathLst>
            </a:custGeom>
            <a:noFill/>
            <a:ln w="9525" cap="flat" cmpd="sng">
              <a:solidFill>
                <a:schemeClr val="tx1"/>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46" name="Freeform 38"/>
            <p:cNvSpPr>
              <a:spLocks/>
            </p:cNvSpPr>
            <p:nvPr/>
          </p:nvSpPr>
          <p:spPr bwMode="auto">
            <a:xfrm>
              <a:off x="4848" y="1248"/>
              <a:ext cx="336" cy="320"/>
            </a:xfrm>
            <a:custGeom>
              <a:avLst/>
              <a:gdLst>
                <a:gd name="T0" fmla="*/ 0 w 336"/>
                <a:gd name="T1" fmla="*/ 104 h 320"/>
                <a:gd name="T2" fmla="*/ 192 w 336"/>
                <a:gd name="T3" fmla="*/ 8 h 320"/>
                <a:gd name="T4" fmla="*/ 288 w 336"/>
                <a:gd name="T5" fmla="*/ 152 h 320"/>
                <a:gd name="T6" fmla="*/ 288 w 336"/>
                <a:gd name="T7" fmla="*/ 296 h 320"/>
                <a:gd name="T8" fmla="*/ 0 w 336"/>
                <a:gd name="T9" fmla="*/ 296 h 320"/>
              </a:gdLst>
              <a:ahLst/>
              <a:cxnLst>
                <a:cxn ang="0">
                  <a:pos x="T0" y="T1"/>
                </a:cxn>
                <a:cxn ang="0">
                  <a:pos x="T2" y="T3"/>
                </a:cxn>
                <a:cxn ang="0">
                  <a:pos x="T4" y="T5"/>
                </a:cxn>
                <a:cxn ang="0">
                  <a:pos x="T6" y="T7"/>
                </a:cxn>
                <a:cxn ang="0">
                  <a:pos x="T8" y="T9"/>
                </a:cxn>
              </a:cxnLst>
              <a:rect l="0" t="0" r="r" b="b"/>
              <a:pathLst>
                <a:path w="336" h="320">
                  <a:moveTo>
                    <a:pt x="0" y="104"/>
                  </a:moveTo>
                  <a:cubicBezTo>
                    <a:pt x="72" y="52"/>
                    <a:pt x="144" y="0"/>
                    <a:pt x="192" y="8"/>
                  </a:cubicBezTo>
                  <a:cubicBezTo>
                    <a:pt x="240" y="16"/>
                    <a:pt x="272" y="104"/>
                    <a:pt x="288" y="152"/>
                  </a:cubicBezTo>
                  <a:cubicBezTo>
                    <a:pt x="304" y="200"/>
                    <a:pt x="336" y="272"/>
                    <a:pt x="288" y="296"/>
                  </a:cubicBezTo>
                  <a:cubicBezTo>
                    <a:pt x="240" y="320"/>
                    <a:pt x="120" y="308"/>
                    <a:pt x="0" y="296"/>
                  </a:cubicBezTo>
                </a:path>
              </a:pathLst>
            </a:custGeom>
            <a:noFill/>
            <a:ln w="9525" cap="flat" cmpd="sng">
              <a:solidFill>
                <a:schemeClr val="tx1"/>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47" name="Line 39"/>
            <p:cNvSpPr>
              <a:spLocks noChangeShapeType="1"/>
            </p:cNvSpPr>
            <p:nvPr/>
          </p:nvSpPr>
          <p:spPr bwMode="auto">
            <a:xfrm flipV="1">
              <a:off x="4704" y="2448"/>
              <a:ext cx="0" cy="38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48" name="Freeform 40"/>
            <p:cNvSpPr>
              <a:spLocks/>
            </p:cNvSpPr>
            <p:nvPr/>
          </p:nvSpPr>
          <p:spPr bwMode="auto">
            <a:xfrm>
              <a:off x="4560" y="1632"/>
              <a:ext cx="48" cy="480"/>
            </a:xfrm>
            <a:custGeom>
              <a:avLst/>
              <a:gdLst>
                <a:gd name="T0" fmla="*/ 48 w 48"/>
                <a:gd name="T1" fmla="*/ 0 h 480"/>
                <a:gd name="T2" fmla="*/ 0 w 48"/>
                <a:gd name="T3" fmla="*/ 240 h 480"/>
                <a:gd name="T4" fmla="*/ 48 w 48"/>
                <a:gd name="T5" fmla="*/ 480 h 480"/>
              </a:gdLst>
              <a:ahLst/>
              <a:cxnLst>
                <a:cxn ang="0">
                  <a:pos x="T0" y="T1"/>
                </a:cxn>
                <a:cxn ang="0">
                  <a:pos x="T2" y="T3"/>
                </a:cxn>
                <a:cxn ang="0">
                  <a:pos x="T4" y="T5"/>
                </a:cxn>
              </a:cxnLst>
              <a:rect l="0" t="0" r="r" b="b"/>
              <a:pathLst>
                <a:path w="48" h="480">
                  <a:moveTo>
                    <a:pt x="48" y="0"/>
                  </a:moveTo>
                  <a:cubicBezTo>
                    <a:pt x="24" y="80"/>
                    <a:pt x="0" y="160"/>
                    <a:pt x="0" y="240"/>
                  </a:cubicBezTo>
                  <a:cubicBezTo>
                    <a:pt x="0" y="320"/>
                    <a:pt x="40" y="440"/>
                    <a:pt x="48" y="480"/>
                  </a:cubicBezTo>
                </a:path>
              </a:pathLst>
            </a:custGeom>
            <a:noFill/>
            <a:ln w="9525" cap="flat" cmpd="sng">
              <a:solidFill>
                <a:schemeClr val="tx1"/>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49" name="Freeform 41"/>
            <p:cNvSpPr>
              <a:spLocks/>
            </p:cNvSpPr>
            <p:nvPr/>
          </p:nvSpPr>
          <p:spPr bwMode="auto">
            <a:xfrm flipH="1">
              <a:off x="4800" y="1632"/>
              <a:ext cx="48" cy="480"/>
            </a:xfrm>
            <a:custGeom>
              <a:avLst/>
              <a:gdLst>
                <a:gd name="T0" fmla="*/ 48 w 48"/>
                <a:gd name="T1" fmla="*/ 0 h 480"/>
                <a:gd name="T2" fmla="*/ 0 w 48"/>
                <a:gd name="T3" fmla="*/ 240 h 480"/>
                <a:gd name="T4" fmla="*/ 48 w 48"/>
                <a:gd name="T5" fmla="*/ 480 h 480"/>
              </a:gdLst>
              <a:ahLst/>
              <a:cxnLst>
                <a:cxn ang="0">
                  <a:pos x="T0" y="T1"/>
                </a:cxn>
                <a:cxn ang="0">
                  <a:pos x="T2" y="T3"/>
                </a:cxn>
                <a:cxn ang="0">
                  <a:pos x="T4" y="T5"/>
                </a:cxn>
              </a:cxnLst>
              <a:rect l="0" t="0" r="r" b="b"/>
              <a:pathLst>
                <a:path w="48" h="480">
                  <a:moveTo>
                    <a:pt x="48" y="0"/>
                  </a:moveTo>
                  <a:cubicBezTo>
                    <a:pt x="24" y="80"/>
                    <a:pt x="0" y="160"/>
                    <a:pt x="0" y="240"/>
                  </a:cubicBezTo>
                  <a:cubicBezTo>
                    <a:pt x="0" y="320"/>
                    <a:pt x="40" y="440"/>
                    <a:pt x="48" y="480"/>
                  </a:cubicBezTo>
                </a:path>
              </a:pathLst>
            </a:custGeom>
            <a:noFill/>
            <a:ln w="9525" cap="flat" cmpd="sng">
              <a:solidFill>
                <a:schemeClr val="tx1"/>
              </a:solidFill>
              <a:prstDash val="solid"/>
              <a:miter lim="800000"/>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50" name="Freeform 42"/>
            <p:cNvSpPr>
              <a:spLocks/>
            </p:cNvSpPr>
            <p:nvPr/>
          </p:nvSpPr>
          <p:spPr bwMode="auto">
            <a:xfrm>
              <a:off x="3840" y="1248"/>
              <a:ext cx="336" cy="320"/>
            </a:xfrm>
            <a:custGeom>
              <a:avLst/>
              <a:gdLst>
                <a:gd name="T0" fmla="*/ 0 w 336"/>
                <a:gd name="T1" fmla="*/ 104 h 320"/>
                <a:gd name="T2" fmla="*/ 192 w 336"/>
                <a:gd name="T3" fmla="*/ 8 h 320"/>
                <a:gd name="T4" fmla="*/ 288 w 336"/>
                <a:gd name="T5" fmla="*/ 152 h 320"/>
                <a:gd name="T6" fmla="*/ 288 w 336"/>
                <a:gd name="T7" fmla="*/ 296 h 320"/>
                <a:gd name="T8" fmla="*/ 0 w 336"/>
                <a:gd name="T9" fmla="*/ 296 h 320"/>
              </a:gdLst>
              <a:ahLst/>
              <a:cxnLst>
                <a:cxn ang="0">
                  <a:pos x="T0" y="T1"/>
                </a:cxn>
                <a:cxn ang="0">
                  <a:pos x="T2" y="T3"/>
                </a:cxn>
                <a:cxn ang="0">
                  <a:pos x="T4" y="T5"/>
                </a:cxn>
                <a:cxn ang="0">
                  <a:pos x="T6" y="T7"/>
                </a:cxn>
                <a:cxn ang="0">
                  <a:pos x="T8" y="T9"/>
                </a:cxn>
              </a:cxnLst>
              <a:rect l="0" t="0" r="r" b="b"/>
              <a:pathLst>
                <a:path w="336" h="320">
                  <a:moveTo>
                    <a:pt x="0" y="104"/>
                  </a:moveTo>
                  <a:cubicBezTo>
                    <a:pt x="72" y="52"/>
                    <a:pt x="144" y="0"/>
                    <a:pt x="192" y="8"/>
                  </a:cubicBezTo>
                  <a:cubicBezTo>
                    <a:pt x="240" y="16"/>
                    <a:pt x="272" y="104"/>
                    <a:pt x="288" y="152"/>
                  </a:cubicBezTo>
                  <a:cubicBezTo>
                    <a:pt x="304" y="200"/>
                    <a:pt x="336" y="272"/>
                    <a:pt x="288" y="296"/>
                  </a:cubicBezTo>
                  <a:cubicBezTo>
                    <a:pt x="240" y="320"/>
                    <a:pt x="120" y="308"/>
                    <a:pt x="0" y="296"/>
                  </a:cubicBezTo>
                </a:path>
              </a:pathLst>
            </a:custGeom>
            <a:noFill/>
            <a:ln w="9525" cap="flat" cmpd="sng">
              <a:solidFill>
                <a:schemeClr val="tx1"/>
              </a:solidFill>
              <a:prstDash val="solid"/>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19851" name="Group 43"/>
          <p:cNvGrpSpPr>
            <a:grpSpLocks/>
          </p:cNvGrpSpPr>
          <p:nvPr/>
        </p:nvGrpSpPr>
        <p:grpSpPr bwMode="auto">
          <a:xfrm>
            <a:off x="1616075" y="4903788"/>
            <a:ext cx="4248150" cy="339725"/>
            <a:chOff x="720" y="3080"/>
            <a:chExt cx="3216" cy="288"/>
          </a:xfrm>
        </p:grpSpPr>
        <p:sp>
          <p:nvSpPr>
            <p:cNvPr id="119852" name="Rectangle 44"/>
            <p:cNvSpPr>
              <a:spLocks noChangeArrowheads="1"/>
            </p:cNvSpPr>
            <p:nvPr/>
          </p:nvSpPr>
          <p:spPr bwMode="auto">
            <a:xfrm>
              <a:off x="720" y="3080"/>
              <a:ext cx="288" cy="288"/>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3" name="Rectangle 45"/>
            <p:cNvSpPr>
              <a:spLocks noChangeArrowheads="1"/>
            </p:cNvSpPr>
            <p:nvPr/>
          </p:nvSpPr>
          <p:spPr bwMode="auto">
            <a:xfrm>
              <a:off x="3648" y="3080"/>
              <a:ext cx="288" cy="288"/>
            </a:xfrm>
            <a:prstGeom prst="rect">
              <a:avLst/>
            </a:prstGeom>
            <a:solidFill>
              <a:srgbClr val="FF0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4" name="Rectangle 46"/>
            <p:cNvSpPr>
              <a:spLocks noChangeArrowheads="1"/>
            </p:cNvSpPr>
            <p:nvPr/>
          </p:nvSpPr>
          <p:spPr bwMode="auto">
            <a:xfrm>
              <a:off x="2640" y="3080"/>
              <a:ext cx="288" cy="288"/>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5" name="Rectangle 47"/>
            <p:cNvSpPr>
              <a:spLocks noChangeArrowheads="1"/>
            </p:cNvSpPr>
            <p:nvPr/>
          </p:nvSpPr>
          <p:spPr bwMode="auto">
            <a:xfrm>
              <a:off x="1680" y="3080"/>
              <a:ext cx="288" cy="288"/>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6" name="Rectangle 48"/>
            <p:cNvSpPr>
              <a:spLocks noChangeArrowheads="1"/>
            </p:cNvSpPr>
            <p:nvPr/>
          </p:nvSpPr>
          <p:spPr bwMode="auto">
            <a:xfrm>
              <a:off x="720" y="3080"/>
              <a:ext cx="288" cy="288"/>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r>
                <a:rPr lang="en-US" altLang="he-IL" sz="2400" b="0">
                  <a:solidFill>
                    <a:schemeClr val="tx2"/>
                  </a:solidFill>
                  <a:latin typeface="Tahoma" pitchFamily="34" charset="0"/>
                  <a:cs typeface="Times New Roman" pitchFamily="18" charset="0"/>
                </a:rPr>
                <a:t>I</a:t>
              </a:r>
            </a:p>
          </p:txBody>
        </p:sp>
        <p:sp>
          <p:nvSpPr>
            <p:cNvPr id="119857" name="Line 49"/>
            <p:cNvSpPr>
              <a:spLocks noChangeShapeType="1"/>
            </p:cNvSpPr>
            <p:nvPr/>
          </p:nvSpPr>
          <p:spPr bwMode="auto">
            <a:xfrm>
              <a:off x="1056" y="3224"/>
              <a:ext cx="576" cy="0"/>
            </a:xfrm>
            <a:prstGeom prst="line">
              <a:avLst/>
            </a:prstGeom>
            <a:noFill/>
            <a:ln w="9525">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58" name="Line 50"/>
            <p:cNvSpPr>
              <a:spLocks noChangeShapeType="1"/>
            </p:cNvSpPr>
            <p:nvPr/>
          </p:nvSpPr>
          <p:spPr bwMode="auto">
            <a:xfrm>
              <a:off x="2976" y="3216"/>
              <a:ext cx="576" cy="0"/>
            </a:xfrm>
            <a:prstGeom prst="line">
              <a:avLst/>
            </a:prstGeom>
            <a:noFill/>
            <a:ln w="9525">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59" name="Line 51"/>
            <p:cNvSpPr>
              <a:spLocks noChangeShapeType="1"/>
            </p:cNvSpPr>
            <p:nvPr/>
          </p:nvSpPr>
          <p:spPr bwMode="auto">
            <a:xfrm>
              <a:off x="2016" y="3216"/>
              <a:ext cx="576" cy="0"/>
            </a:xfrm>
            <a:prstGeom prst="line">
              <a:avLst/>
            </a:prstGeom>
            <a:noFill/>
            <a:ln w="9525">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19860" name="Group 52"/>
          <p:cNvGrpSpPr>
            <a:grpSpLocks/>
          </p:cNvGrpSpPr>
          <p:nvPr/>
        </p:nvGrpSpPr>
        <p:grpSpPr bwMode="auto">
          <a:xfrm>
            <a:off x="4152900" y="2301875"/>
            <a:ext cx="381000" cy="2941638"/>
            <a:chOff x="2616" y="1450"/>
            <a:chExt cx="240" cy="1853"/>
          </a:xfrm>
        </p:grpSpPr>
        <p:sp>
          <p:nvSpPr>
            <p:cNvPr id="119861" name="Oval 53"/>
            <p:cNvSpPr>
              <a:spLocks noChangeArrowheads="1"/>
            </p:cNvSpPr>
            <p:nvPr/>
          </p:nvSpPr>
          <p:spPr bwMode="auto">
            <a:xfrm>
              <a:off x="2616" y="1450"/>
              <a:ext cx="240" cy="21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2" name="Rectangle 54"/>
            <p:cNvSpPr>
              <a:spLocks noChangeArrowheads="1"/>
            </p:cNvSpPr>
            <p:nvPr/>
          </p:nvSpPr>
          <p:spPr bwMode="auto">
            <a:xfrm>
              <a:off x="2616" y="3089"/>
              <a:ext cx="240" cy="214"/>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863" name="Group 55"/>
          <p:cNvGrpSpPr>
            <a:grpSpLocks/>
          </p:cNvGrpSpPr>
          <p:nvPr/>
        </p:nvGrpSpPr>
        <p:grpSpPr bwMode="auto">
          <a:xfrm>
            <a:off x="1616075" y="2301875"/>
            <a:ext cx="1649413" cy="2941638"/>
            <a:chOff x="1018" y="1450"/>
            <a:chExt cx="1039" cy="1853"/>
          </a:xfrm>
        </p:grpSpPr>
        <p:grpSp>
          <p:nvGrpSpPr>
            <p:cNvPr id="119864" name="Group 56"/>
            <p:cNvGrpSpPr>
              <a:grpSpLocks/>
            </p:cNvGrpSpPr>
            <p:nvPr/>
          </p:nvGrpSpPr>
          <p:grpSpPr bwMode="auto">
            <a:xfrm>
              <a:off x="1018" y="1450"/>
              <a:ext cx="1039" cy="214"/>
              <a:chOff x="576" y="1200"/>
              <a:chExt cx="1248" cy="288"/>
            </a:xfrm>
          </p:grpSpPr>
          <p:sp>
            <p:nvSpPr>
              <p:cNvPr id="119865" name="Oval 57"/>
              <p:cNvSpPr>
                <a:spLocks noChangeArrowheads="1"/>
              </p:cNvSpPr>
              <p:nvPr/>
            </p:nvSpPr>
            <p:spPr bwMode="auto">
              <a:xfrm>
                <a:off x="1536" y="1200"/>
                <a:ext cx="288" cy="28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6" name="Oval 58"/>
              <p:cNvSpPr>
                <a:spLocks noChangeArrowheads="1"/>
              </p:cNvSpPr>
              <p:nvPr/>
            </p:nvSpPr>
            <p:spPr bwMode="auto">
              <a:xfrm>
                <a:off x="576" y="1200"/>
                <a:ext cx="288" cy="28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9867" name="Rectangle 59"/>
            <p:cNvSpPr>
              <a:spLocks noChangeArrowheads="1"/>
            </p:cNvSpPr>
            <p:nvPr/>
          </p:nvSpPr>
          <p:spPr bwMode="auto">
            <a:xfrm>
              <a:off x="1817" y="3089"/>
              <a:ext cx="240" cy="214"/>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8" name="Rectangle 60"/>
            <p:cNvSpPr>
              <a:spLocks noChangeArrowheads="1"/>
            </p:cNvSpPr>
            <p:nvPr/>
          </p:nvSpPr>
          <p:spPr bwMode="auto">
            <a:xfrm>
              <a:off x="1018" y="3089"/>
              <a:ext cx="240" cy="214"/>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9869" name="Line 61"/>
          <p:cNvSpPr>
            <a:spLocks noChangeShapeType="1"/>
          </p:cNvSpPr>
          <p:nvPr/>
        </p:nvSpPr>
        <p:spPr bwMode="auto">
          <a:xfrm flipH="1">
            <a:off x="4786313" y="4848225"/>
            <a:ext cx="317500" cy="395288"/>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0" name="Rectangle 62"/>
          <p:cNvSpPr>
            <a:spLocks noChangeArrowheads="1"/>
          </p:cNvSpPr>
          <p:nvPr/>
        </p:nvSpPr>
        <p:spPr bwMode="auto">
          <a:xfrm>
            <a:off x="3962400" y="2132013"/>
            <a:ext cx="760413" cy="2532062"/>
          </a:xfrm>
          <a:prstGeom prst="rect">
            <a:avLst/>
          </a:prstGeom>
          <a:noFill/>
          <a:ln w="25400">
            <a:solidFill>
              <a:srgbClr val="333333"/>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1" name="Line 63"/>
          <p:cNvSpPr>
            <a:spLocks noChangeShapeType="1"/>
          </p:cNvSpPr>
          <p:nvPr/>
        </p:nvSpPr>
        <p:spPr bwMode="auto">
          <a:xfrm>
            <a:off x="1997075" y="2584450"/>
            <a:ext cx="887413" cy="679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119872" name="Group 64"/>
          <p:cNvGrpSpPr>
            <a:grpSpLocks/>
          </p:cNvGrpSpPr>
          <p:nvPr/>
        </p:nvGrpSpPr>
        <p:grpSpPr bwMode="auto">
          <a:xfrm>
            <a:off x="3962400" y="1295400"/>
            <a:ext cx="1981200" cy="1630363"/>
            <a:chOff x="2496" y="816"/>
            <a:chExt cx="1248" cy="1027"/>
          </a:xfrm>
        </p:grpSpPr>
        <p:sp>
          <p:nvSpPr>
            <p:cNvPr id="119873" name="Rectangle 65"/>
            <p:cNvSpPr>
              <a:spLocks noChangeArrowheads="1"/>
            </p:cNvSpPr>
            <p:nvPr/>
          </p:nvSpPr>
          <p:spPr bwMode="auto">
            <a:xfrm>
              <a:off x="2496" y="1344"/>
              <a:ext cx="479" cy="499"/>
            </a:xfrm>
            <a:prstGeom prst="rect">
              <a:avLst/>
            </a:prstGeom>
            <a:solidFill>
              <a:schemeClr val="bg2">
                <a:alpha val="50000"/>
              </a:schemeClr>
            </a:solidFill>
            <a:ln w="1905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4" name="AutoShape 66"/>
            <p:cNvSpPr>
              <a:spLocks noChangeArrowheads="1"/>
            </p:cNvSpPr>
            <p:nvPr/>
          </p:nvSpPr>
          <p:spPr bwMode="auto">
            <a:xfrm>
              <a:off x="3024" y="816"/>
              <a:ext cx="720" cy="384"/>
            </a:xfrm>
            <a:prstGeom prst="wedgeRectCallout">
              <a:avLst>
                <a:gd name="adj1" fmla="val -65694"/>
                <a:gd name="adj2" fmla="val 107815"/>
              </a:avLst>
            </a:prstGeom>
            <a:noFill/>
            <a:ln w="12700">
              <a:solidFill>
                <a:schemeClr val="tx2"/>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r>
                <a:rPr lang="en-US" altLang="he-IL" sz="2000" b="0">
                  <a:latin typeface="Tahoma" pitchFamily="34" charset="0"/>
                  <a:cs typeface="Times New Roman" pitchFamily="18" charset="0"/>
                </a:rPr>
                <a:t>Deadend </a:t>
              </a:r>
            </a:p>
            <a:p>
              <a:pPr>
                <a:spcBef>
                  <a:spcPct val="0"/>
                </a:spcBef>
                <a:buFontTx/>
                <a:buNone/>
              </a:pPr>
              <a:r>
                <a:rPr lang="en-US" altLang="he-IL" sz="2000" b="0">
                  <a:latin typeface="Tahoma" pitchFamily="34" charset="0"/>
                  <a:cs typeface="Times New Roman" pitchFamily="18" charset="0"/>
                </a:rPr>
                <a:t>states</a:t>
              </a:r>
              <a:endParaRPr lang="en-US" altLang="he-IL" sz="2400" b="0">
                <a:latin typeface="Tahoma" pitchFamily="34" charset="0"/>
                <a:cs typeface="Times New Roman" pitchFamily="18" charset="0"/>
              </a:endParaRPr>
            </a:p>
          </p:txBody>
        </p:sp>
      </p:grpSp>
      <p:grpSp>
        <p:nvGrpSpPr>
          <p:cNvPr id="119875" name="Group 67"/>
          <p:cNvGrpSpPr>
            <a:grpSpLocks/>
          </p:cNvGrpSpPr>
          <p:nvPr/>
        </p:nvGrpSpPr>
        <p:grpSpPr bwMode="auto">
          <a:xfrm>
            <a:off x="2743200" y="3886200"/>
            <a:ext cx="1979613" cy="2362200"/>
            <a:chOff x="1728" y="2448"/>
            <a:chExt cx="1247" cy="1488"/>
          </a:xfrm>
        </p:grpSpPr>
        <p:sp>
          <p:nvSpPr>
            <p:cNvPr id="119876" name="Rectangle 68"/>
            <p:cNvSpPr>
              <a:spLocks noChangeArrowheads="1"/>
            </p:cNvSpPr>
            <p:nvPr/>
          </p:nvSpPr>
          <p:spPr bwMode="auto">
            <a:xfrm>
              <a:off x="2496" y="2448"/>
              <a:ext cx="479" cy="487"/>
            </a:xfrm>
            <a:prstGeom prst="rect">
              <a:avLst/>
            </a:prstGeom>
            <a:solidFill>
              <a:schemeClr val="bg2">
                <a:alpha val="50000"/>
              </a:schemeClr>
            </a:solidFill>
            <a:ln w="1905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7" name="AutoShape 69"/>
            <p:cNvSpPr>
              <a:spLocks noChangeArrowheads="1"/>
            </p:cNvSpPr>
            <p:nvPr/>
          </p:nvSpPr>
          <p:spPr bwMode="auto">
            <a:xfrm>
              <a:off x="1728" y="3408"/>
              <a:ext cx="480" cy="528"/>
            </a:xfrm>
            <a:prstGeom prst="wedgeRectCallout">
              <a:avLst>
                <a:gd name="adj1" fmla="val 135625"/>
                <a:gd name="adj2" fmla="val -156060"/>
              </a:avLst>
            </a:prstGeom>
            <a:noFill/>
            <a:ln w="12700">
              <a:solidFill>
                <a:schemeClr val="tx2"/>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r>
                <a:rPr lang="en-US" altLang="he-IL" sz="2000" b="0">
                  <a:latin typeface="Tahoma" pitchFamily="34" charset="0"/>
                  <a:cs typeface="Times New Roman" pitchFamily="18" charset="0"/>
                </a:rPr>
                <a:t>Bad </a:t>
              </a:r>
            </a:p>
            <a:p>
              <a:pPr>
                <a:spcBef>
                  <a:spcPct val="0"/>
                </a:spcBef>
                <a:buFontTx/>
                <a:buNone/>
              </a:pPr>
              <a:r>
                <a:rPr lang="en-US" altLang="he-IL" sz="2000" b="0">
                  <a:latin typeface="Tahoma" pitchFamily="34" charset="0"/>
                  <a:cs typeface="Times New Roman" pitchFamily="18" charset="0"/>
                </a:rPr>
                <a:t>States</a:t>
              </a:r>
              <a:endParaRPr lang="en-US" altLang="en-US" sz="2400" b="0">
                <a:latin typeface="Tahoma" pitchFamily="34" charset="0"/>
                <a:cs typeface="Times New Roman" pitchFamily="18" charset="0"/>
              </a:endParaRPr>
            </a:p>
          </p:txBody>
        </p:sp>
      </p:grpSp>
      <p:grpSp>
        <p:nvGrpSpPr>
          <p:cNvPr id="119878" name="Group 70"/>
          <p:cNvGrpSpPr>
            <a:grpSpLocks/>
          </p:cNvGrpSpPr>
          <p:nvPr/>
        </p:nvGrpSpPr>
        <p:grpSpPr bwMode="auto">
          <a:xfrm>
            <a:off x="4114800" y="5181600"/>
            <a:ext cx="1524000" cy="1143000"/>
            <a:chOff x="2592" y="3264"/>
            <a:chExt cx="960" cy="720"/>
          </a:xfrm>
        </p:grpSpPr>
        <p:sp>
          <p:nvSpPr>
            <p:cNvPr id="119879" name="AutoShape 71"/>
            <p:cNvSpPr>
              <a:spLocks noChangeArrowheads="1"/>
            </p:cNvSpPr>
            <p:nvPr/>
          </p:nvSpPr>
          <p:spPr bwMode="auto">
            <a:xfrm>
              <a:off x="2832" y="3552"/>
              <a:ext cx="720" cy="432"/>
            </a:xfrm>
            <a:prstGeom prst="wedgeRectCallout">
              <a:avLst>
                <a:gd name="adj1" fmla="val -58194"/>
                <a:gd name="adj2" fmla="val -119213"/>
              </a:avLst>
            </a:prstGeom>
            <a:noFill/>
            <a:ln w="12700">
              <a:solidFill>
                <a:schemeClr val="tx2"/>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r>
                <a:rPr lang="en-US" altLang="he-IL" sz="2000" b="0">
                  <a:latin typeface="Tahoma" pitchFamily="34" charset="0"/>
                  <a:cs typeface="Times New Roman" pitchFamily="18" charset="0"/>
                </a:rPr>
                <a:t>Failure </a:t>
              </a:r>
            </a:p>
            <a:p>
              <a:pPr>
                <a:spcBef>
                  <a:spcPct val="0"/>
                </a:spcBef>
                <a:buFontTx/>
                <a:buNone/>
              </a:pPr>
              <a:r>
                <a:rPr lang="en-US" altLang="he-IL" sz="2000" b="0">
                  <a:latin typeface="Tahoma" pitchFamily="34" charset="0"/>
                  <a:cs typeface="Times New Roman" pitchFamily="18" charset="0"/>
                </a:rPr>
                <a:t>State</a:t>
              </a:r>
              <a:endParaRPr lang="en-US" altLang="en-US" sz="2400" b="0">
                <a:latin typeface="Tahoma" pitchFamily="34" charset="0"/>
                <a:cs typeface="Times New Roman" pitchFamily="18" charset="0"/>
              </a:endParaRPr>
            </a:p>
          </p:txBody>
        </p:sp>
        <p:sp>
          <p:nvSpPr>
            <p:cNvPr id="119880" name="Text Box 72"/>
            <p:cNvSpPr txBox="1">
              <a:spLocks noChangeArrowheads="1"/>
            </p:cNvSpPr>
            <p:nvPr/>
          </p:nvSpPr>
          <p:spPr bwMode="auto">
            <a:xfrm>
              <a:off x="2592" y="3264"/>
              <a:ext cx="248" cy="2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FontTx/>
                <a:buNone/>
              </a:pPr>
              <a:r>
                <a:rPr kumimoji="1" lang="en-US" altLang="zh-CN" sz="2000" b="0">
                  <a:latin typeface="cmmi10" pitchFamily="34" charset="0"/>
                  <a:ea typeface="宋体" pitchFamily="2" charset="-122"/>
                  <a:cs typeface="Times New Roman" pitchFamily="18" charset="0"/>
                </a:rPr>
                <a:t>f</a:t>
              </a:r>
            </a:p>
          </p:txBody>
        </p:sp>
      </p:grpSp>
    </p:spTree>
    <p:extLst>
      <p:ext uri="{BB962C8B-B14F-4D97-AF65-F5344CB8AC3E}">
        <p14:creationId xmlns:p14="http://schemas.microsoft.com/office/powerpoint/2010/main" val="1238055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98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98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98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198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987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1987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499"/>
                                          </p:stCondLst>
                                        </p:cTn>
                                        <p:tgtEl>
                                          <p:spTgt spid="119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69" grpId="0" animBg="1"/>
      <p:bldP spid="11987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p:txBody>
          <a:bodyPr/>
          <a:lstStyle/>
          <a:p>
            <a:r>
              <a:rPr lang="en-US" altLang="en-US" smtClean="0"/>
              <a:t>Refinement</a:t>
            </a:r>
            <a:endParaRPr lang="en-US" altLang="he-IL" smtClean="0"/>
          </a:p>
        </p:txBody>
      </p:sp>
      <p:sp>
        <p:nvSpPr>
          <p:cNvPr id="120835" name="Rectangle 3"/>
          <p:cNvSpPr>
            <a:spLocks noGrp="1" noChangeArrowheads="1"/>
          </p:cNvSpPr>
          <p:nvPr>
            <p:ph type="body" idx="4294967295"/>
          </p:nvPr>
        </p:nvSpPr>
        <p:spPr/>
        <p:txBody>
          <a:bodyPr/>
          <a:lstStyle/>
          <a:p>
            <a:r>
              <a:rPr lang="en-US" altLang="he-IL" sz="2900" smtClean="0">
                <a:solidFill>
                  <a:schemeClr val="hlink"/>
                </a:solidFill>
              </a:rPr>
              <a:t>Problem</a:t>
            </a:r>
            <a:r>
              <a:rPr lang="en-US" altLang="he-IL" sz="2900" smtClean="0">
                <a:solidFill>
                  <a:srgbClr val="951103"/>
                </a:solidFill>
              </a:rPr>
              <a:t>: Deadend and Bad States are in the same abstract state.</a:t>
            </a:r>
            <a:r>
              <a:rPr lang="en-US" altLang="en-US" sz="2900" smtClean="0">
                <a:solidFill>
                  <a:srgbClr val="951103"/>
                </a:solidFill>
              </a:rPr>
              <a:t> </a:t>
            </a:r>
          </a:p>
          <a:p>
            <a:r>
              <a:rPr lang="en-US" altLang="he-IL" sz="2900" smtClean="0">
                <a:solidFill>
                  <a:schemeClr val="hlink"/>
                </a:solidFill>
              </a:rPr>
              <a:t>Solution</a:t>
            </a:r>
            <a:r>
              <a:rPr lang="en-US" altLang="he-IL" sz="2900" smtClean="0">
                <a:solidFill>
                  <a:srgbClr val="951103"/>
                </a:solidFill>
              </a:rPr>
              <a:t>: Refine abstraction function.</a:t>
            </a:r>
          </a:p>
          <a:p>
            <a:r>
              <a:rPr lang="en-US" altLang="he-IL" sz="2900" smtClean="0">
                <a:solidFill>
                  <a:srgbClr val="951103"/>
                </a:solidFill>
              </a:rPr>
              <a:t>The sets of Deadend and Bad states should be </a:t>
            </a:r>
            <a:r>
              <a:rPr lang="en-US" altLang="he-IL" sz="2900" smtClean="0">
                <a:solidFill>
                  <a:schemeClr val="hlink"/>
                </a:solidFill>
              </a:rPr>
              <a:t>separated</a:t>
            </a:r>
            <a:r>
              <a:rPr lang="en-US" altLang="he-IL" sz="2900" smtClean="0">
                <a:solidFill>
                  <a:srgbClr val="951103"/>
                </a:solidFill>
              </a:rPr>
              <a:t> into different  abstract states.</a:t>
            </a:r>
          </a:p>
          <a:p>
            <a:endParaRPr lang="en-US" altLang="en-US" sz="2900" smtClean="0">
              <a:solidFill>
                <a:srgbClr val="951103"/>
              </a:solidFill>
            </a:endParaRPr>
          </a:p>
        </p:txBody>
      </p:sp>
    </p:spTree>
    <p:extLst>
      <p:ext uri="{BB962C8B-B14F-4D97-AF65-F5344CB8AC3E}">
        <p14:creationId xmlns:p14="http://schemas.microsoft.com/office/powerpoint/2010/main" val="4165944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0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0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338138" y="304800"/>
            <a:ext cx="8031162" cy="561975"/>
          </a:xfrm>
        </p:spPr>
        <p:txBody>
          <a:bodyPr/>
          <a:lstStyle/>
          <a:p>
            <a:pPr eaLnBrk="1" hangingPunct="1"/>
            <a:r>
              <a:rPr lang="en-US" altLang="zh-CN" smtClean="0">
                <a:ea typeface="宋体" charset="-122"/>
              </a:rPr>
              <a:t>A (very) simple example (2)</a:t>
            </a:r>
          </a:p>
        </p:txBody>
      </p:sp>
      <p:sp>
        <p:nvSpPr>
          <p:cNvPr id="13" name="AutoShape 3"/>
          <p:cNvSpPr>
            <a:spLocks noChangeArrowheads="1"/>
          </p:cNvSpPr>
          <p:nvPr/>
        </p:nvSpPr>
        <p:spPr bwMode="auto">
          <a:xfrm>
            <a:off x="438150" y="1981200"/>
            <a:ext cx="2781300" cy="2729775"/>
          </a:xfrm>
          <a:prstGeom prst="foldedCorner">
            <a:avLst>
              <a:gd name="adj" fmla="val 12500"/>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lIns="90488" tIns="44450" rIns="90488" bIns="44450">
            <a:spAutoFit/>
          </a:bodyPr>
          <a:lstStyle/>
          <a:p>
            <a:pPr algn="l">
              <a:buNone/>
              <a:defRPr/>
            </a:pPr>
            <a:r>
              <a:rPr lang="en-US">
                <a:latin typeface="Courier New" pitchFamily="49" charset="0"/>
              </a:rPr>
              <a:t>int x;</a:t>
            </a:r>
          </a:p>
          <a:p>
            <a:pPr algn="l">
              <a:buNone/>
              <a:defRPr/>
            </a:pPr>
            <a:r>
              <a:rPr lang="en-US">
                <a:latin typeface="Courier New" pitchFamily="49" charset="0"/>
              </a:rPr>
              <a:t>int y=8,z=0,w=0;</a:t>
            </a:r>
          </a:p>
          <a:p>
            <a:pPr algn="l">
              <a:buNone/>
              <a:defRPr/>
            </a:pPr>
            <a:r>
              <a:rPr lang="en-US">
                <a:latin typeface="Courier New" pitchFamily="49" charset="0"/>
              </a:rPr>
              <a:t>if (x) </a:t>
            </a:r>
          </a:p>
          <a:p>
            <a:pPr algn="l">
              <a:buNone/>
              <a:defRPr/>
            </a:pPr>
            <a:r>
              <a:rPr lang="en-US">
                <a:latin typeface="Courier New" pitchFamily="49" charset="0"/>
              </a:rPr>
              <a:t>  z = y – 1;</a:t>
            </a:r>
          </a:p>
          <a:p>
            <a:pPr algn="l">
              <a:buNone/>
              <a:defRPr/>
            </a:pPr>
            <a:r>
              <a:rPr lang="en-US">
                <a:latin typeface="Courier New" pitchFamily="49" charset="0"/>
              </a:rPr>
              <a:t>else</a:t>
            </a:r>
          </a:p>
          <a:p>
            <a:pPr algn="l">
              <a:buNone/>
              <a:defRPr/>
            </a:pPr>
            <a:r>
              <a:rPr lang="en-US">
                <a:latin typeface="Courier New" pitchFamily="49" charset="0"/>
              </a:rPr>
              <a:t>  w = y + 1;</a:t>
            </a:r>
          </a:p>
          <a:p>
            <a:pPr algn="l">
              <a:buNone/>
              <a:defRPr/>
            </a:pPr>
            <a:r>
              <a:rPr lang="en-US">
                <a:latin typeface="Courier New" pitchFamily="49" charset="0"/>
              </a:rPr>
              <a:t>assert (z == 5 ||</a:t>
            </a:r>
          </a:p>
          <a:p>
            <a:pPr algn="l">
              <a:buNone/>
              <a:defRPr/>
            </a:pPr>
            <a:r>
              <a:rPr lang="en-US">
                <a:latin typeface="Courier New" pitchFamily="49" charset="0"/>
              </a:rPr>
              <a:t>        w == 9)</a:t>
            </a:r>
          </a:p>
        </p:txBody>
      </p:sp>
      <p:sp>
        <p:nvSpPr>
          <p:cNvPr id="14" name="AutoShape 4"/>
          <p:cNvSpPr>
            <a:spLocks noChangeArrowheads="1"/>
          </p:cNvSpPr>
          <p:nvPr/>
        </p:nvSpPr>
        <p:spPr bwMode="auto">
          <a:xfrm>
            <a:off x="3725606" y="1981200"/>
            <a:ext cx="1694375" cy="1723363"/>
          </a:xfrm>
          <a:prstGeom prst="foldedCorner">
            <a:avLst>
              <a:gd name="adj" fmla="val 12500"/>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0488" tIns="44450" rIns="90488" bIns="44450">
            <a:spAutoFit/>
          </a:bodyPr>
          <a:lstStyle/>
          <a:p>
            <a:pPr>
              <a:buNone/>
              <a:defRPr/>
            </a:pPr>
            <a:r>
              <a:rPr lang="en-US">
                <a:latin typeface="Arial" pitchFamily="34" charset="0"/>
              </a:rPr>
              <a:t>y = 8,</a:t>
            </a:r>
          </a:p>
          <a:p>
            <a:pPr>
              <a:buNone/>
              <a:defRPr/>
            </a:pPr>
            <a:r>
              <a:rPr lang="en-US">
                <a:latin typeface="Arial" pitchFamily="34" charset="0"/>
              </a:rPr>
              <a:t>z = x ? y – 1 : 0,</a:t>
            </a:r>
          </a:p>
          <a:p>
            <a:pPr>
              <a:buNone/>
              <a:defRPr/>
            </a:pPr>
            <a:r>
              <a:rPr lang="en-US">
                <a:latin typeface="Arial" pitchFamily="34" charset="0"/>
              </a:rPr>
              <a:t>w = x ? 0 :y + 1,</a:t>
            </a:r>
          </a:p>
          <a:p>
            <a:pPr>
              <a:buNone/>
              <a:defRPr/>
            </a:pPr>
            <a:r>
              <a:rPr lang="en-US">
                <a:latin typeface="Arial" pitchFamily="34" charset="0"/>
              </a:rPr>
              <a:t>z != 5,</a:t>
            </a:r>
          </a:p>
          <a:p>
            <a:pPr>
              <a:buNone/>
              <a:defRPr/>
            </a:pPr>
            <a:r>
              <a:rPr lang="en-US">
                <a:latin typeface="Arial" pitchFamily="34" charset="0"/>
              </a:rPr>
              <a:t>w != 9</a:t>
            </a:r>
          </a:p>
        </p:txBody>
      </p:sp>
      <p:sp>
        <p:nvSpPr>
          <p:cNvPr id="15" name="Text Box 5"/>
          <p:cNvSpPr txBox="1">
            <a:spLocks noChangeArrowheads="1"/>
          </p:cNvSpPr>
          <p:nvPr/>
        </p:nvSpPr>
        <p:spPr bwMode="auto">
          <a:xfrm>
            <a:off x="1208286" y="1154113"/>
            <a:ext cx="1239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a:t>Program</a:t>
            </a:r>
          </a:p>
        </p:txBody>
      </p:sp>
      <p:sp>
        <p:nvSpPr>
          <p:cNvPr id="16" name="Text Box 6"/>
          <p:cNvSpPr txBox="1">
            <a:spLocks noChangeArrowheads="1"/>
          </p:cNvSpPr>
          <p:nvPr/>
        </p:nvSpPr>
        <p:spPr bwMode="auto">
          <a:xfrm>
            <a:off x="3767926" y="1154113"/>
            <a:ext cx="1609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a:t>Constraints</a:t>
            </a:r>
          </a:p>
        </p:txBody>
      </p:sp>
      <p:sp>
        <p:nvSpPr>
          <p:cNvPr id="17" name="Text Box 7"/>
          <p:cNvSpPr txBox="1">
            <a:spLocks noChangeArrowheads="1"/>
          </p:cNvSpPr>
          <p:nvPr/>
        </p:nvSpPr>
        <p:spPr bwMode="auto">
          <a:xfrm>
            <a:off x="5911373" y="2209800"/>
            <a:ext cx="302037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a:t>SAT</a:t>
            </a:r>
          </a:p>
          <a:p>
            <a:pPr eaLnBrk="1" hangingPunct="1">
              <a:buNone/>
            </a:pPr>
            <a:r>
              <a:rPr lang="en-US" altLang="zh-CN"/>
              <a:t>counterexample found!</a:t>
            </a:r>
          </a:p>
        </p:txBody>
      </p:sp>
      <p:sp>
        <p:nvSpPr>
          <p:cNvPr id="18" name="Rectangle 8"/>
          <p:cNvSpPr>
            <a:spLocks noChangeArrowheads="1"/>
          </p:cNvSpPr>
          <p:nvPr/>
        </p:nvSpPr>
        <p:spPr bwMode="auto">
          <a:xfrm>
            <a:off x="5912500" y="3506757"/>
            <a:ext cx="2951450" cy="40011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a:t>y = 8, x = 1, w = 0, z = 7</a:t>
            </a:r>
          </a:p>
        </p:txBody>
      </p:sp>
    </p:spTree>
    <p:extLst>
      <p:ext uri="{BB962C8B-B14F-4D97-AF65-F5344CB8AC3E}">
        <p14:creationId xmlns:p14="http://schemas.microsoft.com/office/powerpoint/2010/main" val="201192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p:txBody>
          <a:bodyPr/>
          <a:lstStyle/>
          <a:p>
            <a:r>
              <a:rPr lang="en-US" altLang="he-IL" smtClean="0"/>
              <a:t>Refinement</a:t>
            </a:r>
          </a:p>
        </p:txBody>
      </p:sp>
      <p:sp>
        <p:nvSpPr>
          <p:cNvPr id="121859" name="Oval 3"/>
          <p:cNvSpPr>
            <a:spLocks noChangeArrowheads="1"/>
          </p:cNvSpPr>
          <p:nvPr/>
        </p:nvSpPr>
        <p:spPr bwMode="auto">
          <a:xfrm>
            <a:off x="1600200" y="2133600"/>
            <a:ext cx="354013" cy="35083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endParaRPr lang="en-US" altLang="en-US" sz="2400" b="0">
              <a:latin typeface="Tahoma" pitchFamily="34" charset="0"/>
              <a:cs typeface="Times New Roman" pitchFamily="18" charset="0"/>
            </a:endParaRPr>
          </a:p>
        </p:txBody>
      </p:sp>
      <p:sp>
        <p:nvSpPr>
          <p:cNvPr id="121860" name="Oval 4"/>
          <p:cNvSpPr>
            <a:spLocks noChangeArrowheads="1"/>
          </p:cNvSpPr>
          <p:nvPr/>
        </p:nvSpPr>
        <p:spPr bwMode="auto">
          <a:xfrm>
            <a:off x="1600200" y="3070225"/>
            <a:ext cx="354013" cy="352425"/>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61" name="Oval 5"/>
          <p:cNvSpPr>
            <a:spLocks noChangeArrowheads="1"/>
          </p:cNvSpPr>
          <p:nvPr/>
        </p:nvSpPr>
        <p:spPr bwMode="auto">
          <a:xfrm>
            <a:off x="1600200" y="4008438"/>
            <a:ext cx="354013" cy="350837"/>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62" name="Oval 6"/>
          <p:cNvSpPr>
            <a:spLocks noChangeArrowheads="1"/>
          </p:cNvSpPr>
          <p:nvPr/>
        </p:nvSpPr>
        <p:spPr bwMode="auto">
          <a:xfrm>
            <a:off x="3962400" y="2133600"/>
            <a:ext cx="354013" cy="35083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63" name="Oval 7"/>
          <p:cNvSpPr>
            <a:spLocks noChangeArrowheads="1"/>
          </p:cNvSpPr>
          <p:nvPr/>
        </p:nvSpPr>
        <p:spPr bwMode="auto">
          <a:xfrm>
            <a:off x="2781300" y="2133600"/>
            <a:ext cx="354013" cy="35083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64" name="Oval 8"/>
          <p:cNvSpPr>
            <a:spLocks noChangeArrowheads="1"/>
          </p:cNvSpPr>
          <p:nvPr/>
        </p:nvSpPr>
        <p:spPr bwMode="auto">
          <a:xfrm>
            <a:off x="2781300" y="3070225"/>
            <a:ext cx="354013" cy="352425"/>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65" name="Oval 9"/>
          <p:cNvSpPr>
            <a:spLocks noChangeArrowheads="1"/>
          </p:cNvSpPr>
          <p:nvPr/>
        </p:nvSpPr>
        <p:spPr bwMode="auto">
          <a:xfrm>
            <a:off x="2781300" y="4008438"/>
            <a:ext cx="354013" cy="350837"/>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66" name="Oval 10"/>
          <p:cNvSpPr>
            <a:spLocks noChangeArrowheads="1"/>
          </p:cNvSpPr>
          <p:nvPr/>
        </p:nvSpPr>
        <p:spPr bwMode="auto">
          <a:xfrm>
            <a:off x="3962400" y="3070225"/>
            <a:ext cx="354013" cy="352425"/>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67" name="Oval 11"/>
          <p:cNvSpPr>
            <a:spLocks noChangeArrowheads="1"/>
          </p:cNvSpPr>
          <p:nvPr/>
        </p:nvSpPr>
        <p:spPr bwMode="auto">
          <a:xfrm>
            <a:off x="3962400" y="4008438"/>
            <a:ext cx="354013" cy="350837"/>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1868" name="Group 12"/>
          <p:cNvGrpSpPr>
            <a:grpSpLocks/>
          </p:cNvGrpSpPr>
          <p:nvPr/>
        </p:nvGrpSpPr>
        <p:grpSpPr bwMode="auto">
          <a:xfrm>
            <a:off x="5202238" y="2133600"/>
            <a:ext cx="355600" cy="2225675"/>
            <a:chOff x="624" y="1152"/>
            <a:chExt cx="288" cy="1824"/>
          </a:xfrm>
        </p:grpSpPr>
        <p:sp>
          <p:nvSpPr>
            <p:cNvPr id="121869" name="Oval 13"/>
            <p:cNvSpPr>
              <a:spLocks noChangeArrowheads="1"/>
            </p:cNvSpPr>
            <p:nvPr/>
          </p:nvSpPr>
          <p:spPr bwMode="auto">
            <a:xfrm>
              <a:off x="624" y="1152"/>
              <a:ext cx="288" cy="288"/>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70" name="Oval 14"/>
            <p:cNvSpPr>
              <a:spLocks noChangeArrowheads="1"/>
            </p:cNvSpPr>
            <p:nvPr/>
          </p:nvSpPr>
          <p:spPr bwMode="auto">
            <a:xfrm>
              <a:off x="624" y="1920"/>
              <a:ext cx="288" cy="288"/>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71" name="Oval 15"/>
            <p:cNvSpPr>
              <a:spLocks noChangeArrowheads="1"/>
            </p:cNvSpPr>
            <p:nvPr/>
          </p:nvSpPr>
          <p:spPr bwMode="auto">
            <a:xfrm>
              <a:off x="624" y="2688"/>
              <a:ext cx="288" cy="288"/>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872" name="Group 16"/>
          <p:cNvGrpSpPr>
            <a:grpSpLocks/>
          </p:cNvGrpSpPr>
          <p:nvPr/>
        </p:nvGrpSpPr>
        <p:grpSpPr bwMode="auto">
          <a:xfrm>
            <a:off x="6443663" y="2133600"/>
            <a:ext cx="354012" cy="2225675"/>
            <a:chOff x="624" y="1152"/>
            <a:chExt cx="288" cy="1824"/>
          </a:xfrm>
        </p:grpSpPr>
        <p:sp>
          <p:nvSpPr>
            <p:cNvPr id="121873" name="Oval 17"/>
            <p:cNvSpPr>
              <a:spLocks noChangeArrowheads="1"/>
            </p:cNvSpPr>
            <p:nvPr/>
          </p:nvSpPr>
          <p:spPr bwMode="auto">
            <a:xfrm>
              <a:off x="624" y="1152"/>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74" name="Oval 18"/>
            <p:cNvSpPr>
              <a:spLocks noChangeArrowheads="1"/>
            </p:cNvSpPr>
            <p:nvPr/>
          </p:nvSpPr>
          <p:spPr bwMode="auto">
            <a:xfrm>
              <a:off x="624" y="1920"/>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75" name="Oval 19"/>
            <p:cNvSpPr>
              <a:spLocks noChangeArrowheads="1"/>
            </p:cNvSpPr>
            <p:nvPr/>
          </p:nvSpPr>
          <p:spPr bwMode="auto">
            <a:xfrm>
              <a:off x="624" y="2688"/>
              <a:ext cx="288" cy="2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1876" name="Rectangle 20"/>
          <p:cNvSpPr>
            <a:spLocks noChangeArrowheads="1"/>
          </p:cNvSpPr>
          <p:nvPr/>
        </p:nvSpPr>
        <p:spPr bwMode="auto">
          <a:xfrm>
            <a:off x="1524000" y="5334000"/>
            <a:ext cx="381000" cy="381000"/>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77" name="Rectangle 21"/>
          <p:cNvSpPr>
            <a:spLocks noChangeArrowheads="1"/>
          </p:cNvSpPr>
          <p:nvPr/>
        </p:nvSpPr>
        <p:spPr bwMode="auto">
          <a:xfrm>
            <a:off x="1371600" y="1981200"/>
            <a:ext cx="838200" cy="1676400"/>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78" name="Line 22"/>
          <p:cNvSpPr>
            <a:spLocks noChangeShapeType="1"/>
          </p:cNvSpPr>
          <p:nvPr/>
        </p:nvSpPr>
        <p:spPr bwMode="auto">
          <a:xfrm>
            <a:off x="1752600" y="4572000"/>
            <a:ext cx="0" cy="685800"/>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879" name="Text Box 23"/>
          <p:cNvSpPr txBox="1">
            <a:spLocks noChangeArrowheads="1"/>
          </p:cNvSpPr>
          <p:nvPr/>
        </p:nvSpPr>
        <p:spPr bwMode="auto">
          <a:xfrm>
            <a:off x="762000" y="4724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None/>
            </a:pPr>
            <a:r>
              <a:rPr lang="en-US" altLang="he-IL" sz="2400" b="0">
                <a:solidFill>
                  <a:srgbClr val="000000"/>
                </a:solidFill>
                <a:latin typeface="Tahoma" pitchFamily="34" charset="0"/>
                <a:cs typeface="Times New Roman" pitchFamily="18" charset="0"/>
              </a:rPr>
              <a:t>h’</a:t>
            </a:r>
          </a:p>
        </p:txBody>
      </p:sp>
      <p:sp>
        <p:nvSpPr>
          <p:cNvPr id="121880" name="Rectangle 24"/>
          <p:cNvSpPr>
            <a:spLocks noChangeArrowheads="1"/>
          </p:cNvSpPr>
          <p:nvPr/>
        </p:nvSpPr>
        <p:spPr bwMode="auto">
          <a:xfrm>
            <a:off x="2743200" y="5334000"/>
            <a:ext cx="381000" cy="381000"/>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81" name="Rectangle 25"/>
          <p:cNvSpPr>
            <a:spLocks noChangeArrowheads="1"/>
          </p:cNvSpPr>
          <p:nvPr/>
        </p:nvSpPr>
        <p:spPr bwMode="auto">
          <a:xfrm>
            <a:off x="2590800" y="1981200"/>
            <a:ext cx="838200" cy="2514600"/>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82" name="Line 26"/>
          <p:cNvSpPr>
            <a:spLocks noChangeShapeType="1"/>
          </p:cNvSpPr>
          <p:nvPr/>
        </p:nvSpPr>
        <p:spPr bwMode="auto">
          <a:xfrm>
            <a:off x="2362200" y="2362200"/>
            <a:ext cx="0" cy="2895600"/>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883" name="Rectangle 27"/>
          <p:cNvSpPr>
            <a:spLocks noChangeArrowheads="1"/>
          </p:cNvSpPr>
          <p:nvPr/>
        </p:nvSpPr>
        <p:spPr bwMode="auto">
          <a:xfrm>
            <a:off x="5105400" y="5334000"/>
            <a:ext cx="381000" cy="381000"/>
          </a:xfrm>
          <a:prstGeom prst="rect">
            <a:avLst/>
          </a:prstGeom>
          <a:solidFill>
            <a:srgbClr val="FF0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84" name="Rectangle 28"/>
          <p:cNvSpPr>
            <a:spLocks noChangeArrowheads="1"/>
          </p:cNvSpPr>
          <p:nvPr/>
        </p:nvSpPr>
        <p:spPr bwMode="auto">
          <a:xfrm>
            <a:off x="4953000" y="1981200"/>
            <a:ext cx="838200" cy="2514600"/>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85" name="Line 29"/>
          <p:cNvSpPr>
            <a:spLocks noChangeShapeType="1"/>
          </p:cNvSpPr>
          <p:nvPr/>
        </p:nvSpPr>
        <p:spPr bwMode="auto">
          <a:xfrm>
            <a:off x="5334000" y="4572000"/>
            <a:ext cx="0" cy="685800"/>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886" name="Rectangle 30"/>
          <p:cNvSpPr>
            <a:spLocks noChangeArrowheads="1"/>
          </p:cNvSpPr>
          <p:nvPr/>
        </p:nvSpPr>
        <p:spPr bwMode="auto">
          <a:xfrm>
            <a:off x="3429000" y="5334000"/>
            <a:ext cx="381000" cy="381000"/>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87" name="Rectangle 31"/>
          <p:cNvSpPr>
            <a:spLocks noChangeArrowheads="1"/>
          </p:cNvSpPr>
          <p:nvPr/>
        </p:nvSpPr>
        <p:spPr bwMode="auto">
          <a:xfrm>
            <a:off x="3733800" y="1981200"/>
            <a:ext cx="838200" cy="685800"/>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88" name="Rectangle 32"/>
          <p:cNvSpPr>
            <a:spLocks noChangeArrowheads="1"/>
          </p:cNvSpPr>
          <p:nvPr/>
        </p:nvSpPr>
        <p:spPr bwMode="auto">
          <a:xfrm>
            <a:off x="6248400" y="5334000"/>
            <a:ext cx="381000" cy="381000"/>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89" name="Rectangle 33"/>
          <p:cNvSpPr>
            <a:spLocks noChangeArrowheads="1"/>
          </p:cNvSpPr>
          <p:nvPr/>
        </p:nvSpPr>
        <p:spPr bwMode="auto">
          <a:xfrm>
            <a:off x="6096000" y="1981200"/>
            <a:ext cx="838200" cy="2514600"/>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90" name="Line 34"/>
          <p:cNvSpPr>
            <a:spLocks noChangeShapeType="1"/>
          </p:cNvSpPr>
          <p:nvPr/>
        </p:nvSpPr>
        <p:spPr bwMode="auto">
          <a:xfrm>
            <a:off x="6477000" y="4572000"/>
            <a:ext cx="0" cy="685800"/>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891" name="Text Box 35"/>
          <p:cNvSpPr txBox="1">
            <a:spLocks noChangeArrowheads="1"/>
          </p:cNvSpPr>
          <p:nvPr/>
        </p:nvSpPr>
        <p:spPr bwMode="auto">
          <a:xfrm>
            <a:off x="2971800" y="5943600"/>
            <a:ext cx="3041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None/>
            </a:pPr>
            <a:r>
              <a:rPr lang="en-US" altLang="he-IL" sz="3200" b="0">
                <a:solidFill>
                  <a:schemeClr val="tx2"/>
                </a:solidFill>
                <a:latin typeface="Tahoma" pitchFamily="34" charset="0"/>
                <a:cs typeface="Times New Roman" pitchFamily="18" charset="0"/>
              </a:rPr>
              <a:t>Refinement : h’</a:t>
            </a:r>
            <a:r>
              <a:rPr lang="en-US" altLang="he-IL" sz="2400" b="0">
                <a:latin typeface="Tahoma" pitchFamily="34" charset="0"/>
                <a:cs typeface="Times New Roman" pitchFamily="18" charset="0"/>
              </a:rPr>
              <a:t> </a:t>
            </a:r>
          </a:p>
        </p:txBody>
      </p:sp>
      <p:sp>
        <p:nvSpPr>
          <p:cNvPr id="121892" name="Rectangle 36"/>
          <p:cNvSpPr>
            <a:spLocks noChangeArrowheads="1"/>
          </p:cNvSpPr>
          <p:nvPr/>
        </p:nvSpPr>
        <p:spPr bwMode="auto">
          <a:xfrm>
            <a:off x="4191000" y="5334000"/>
            <a:ext cx="381000" cy="381000"/>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93" name="Rectangle 37"/>
          <p:cNvSpPr>
            <a:spLocks noChangeArrowheads="1"/>
          </p:cNvSpPr>
          <p:nvPr/>
        </p:nvSpPr>
        <p:spPr bwMode="auto">
          <a:xfrm>
            <a:off x="3733800" y="2895600"/>
            <a:ext cx="838200" cy="1600200"/>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94" name="Freeform 38"/>
          <p:cNvSpPr>
            <a:spLocks/>
          </p:cNvSpPr>
          <p:nvPr/>
        </p:nvSpPr>
        <p:spPr bwMode="auto">
          <a:xfrm>
            <a:off x="3581400" y="2362200"/>
            <a:ext cx="152400" cy="2895600"/>
          </a:xfrm>
          <a:custGeom>
            <a:avLst/>
            <a:gdLst>
              <a:gd name="T0" fmla="*/ 96 w 96"/>
              <a:gd name="T1" fmla="*/ 0 h 1728"/>
              <a:gd name="T2" fmla="*/ 0 w 96"/>
              <a:gd name="T3" fmla="*/ 0 h 1728"/>
              <a:gd name="T4" fmla="*/ 0 w 96"/>
              <a:gd name="T5" fmla="*/ 1728 h 1728"/>
            </a:gdLst>
            <a:ahLst/>
            <a:cxnLst>
              <a:cxn ang="0">
                <a:pos x="T0" y="T1"/>
              </a:cxn>
              <a:cxn ang="0">
                <a:pos x="T2" y="T3"/>
              </a:cxn>
              <a:cxn ang="0">
                <a:pos x="T4" y="T5"/>
              </a:cxn>
            </a:cxnLst>
            <a:rect l="0" t="0" r="r" b="b"/>
            <a:pathLst>
              <a:path w="96" h="1728">
                <a:moveTo>
                  <a:pt x="96" y="0"/>
                </a:moveTo>
                <a:lnTo>
                  <a:pt x="0" y="0"/>
                </a:lnTo>
                <a:lnTo>
                  <a:pt x="0" y="1728"/>
                </a:lnTo>
              </a:path>
            </a:pathLst>
          </a:custGeom>
          <a:noFill/>
          <a:ln w="31750" cap="flat" cmpd="sng">
            <a:solidFill>
              <a:srgbClr val="000000"/>
            </a:solidFill>
            <a:prstDash val="solid"/>
            <a:round/>
            <a:headEnd type="none" w="med" len="med"/>
            <a:tailEnd type="stealth"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1895" name="Line 39"/>
          <p:cNvSpPr>
            <a:spLocks noChangeShapeType="1"/>
          </p:cNvSpPr>
          <p:nvPr/>
        </p:nvSpPr>
        <p:spPr bwMode="auto">
          <a:xfrm>
            <a:off x="4343400" y="4572000"/>
            <a:ext cx="0" cy="685800"/>
          </a:xfrm>
          <a:prstGeom prst="line">
            <a:avLst/>
          </a:prstGeom>
          <a:noFill/>
          <a:ln w="31750">
            <a:solidFill>
              <a:srgbClr val="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1896" name="Rectangle 40"/>
          <p:cNvSpPr>
            <a:spLocks noChangeArrowheads="1"/>
          </p:cNvSpPr>
          <p:nvPr/>
        </p:nvSpPr>
        <p:spPr bwMode="auto">
          <a:xfrm>
            <a:off x="2133600" y="5334000"/>
            <a:ext cx="381000" cy="381000"/>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97" name="Rectangle 41"/>
          <p:cNvSpPr>
            <a:spLocks noChangeArrowheads="1"/>
          </p:cNvSpPr>
          <p:nvPr/>
        </p:nvSpPr>
        <p:spPr bwMode="auto">
          <a:xfrm>
            <a:off x="1371600" y="3802063"/>
            <a:ext cx="838200" cy="685800"/>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98" name="Line 42"/>
          <p:cNvSpPr>
            <a:spLocks noChangeShapeType="1"/>
          </p:cNvSpPr>
          <p:nvPr/>
        </p:nvSpPr>
        <p:spPr bwMode="auto">
          <a:xfrm flipH="1">
            <a:off x="2286000" y="2362200"/>
            <a:ext cx="76200" cy="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1899" name="Line 43"/>
          <p:cNvSpPr>
            <a:spLocks noChangeShapeType="1"/>
          </p:cNvSpPr>
          <p:nvPr/>
        </p:nvSpPr>
        <p:spPr bwMode="auto">
          <a:xfrm>
            <a:off x="2971800" y="4572000"/>
            <a:ext cx="0" cy="685800"/>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00" name="Rectangle 44"/>
          <p:cNvSpPr>
            <a:spLocks noChangeArrowheads="1"/>
          </p:cNvSpPr>
          <p:nvPr/>
        </p:nvSpPr>
        <p:spPr bwMode="auto">
          <a:xfrm>
            <a:off x="3352800" y="5257800"/>
            <a:ext cx="533400" cy="5334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ECD88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01" name="Rectangle 45"/>
          <p:cNvSpPr>
            <a:spLocks noChangeArrowheads="1"/>
          </p:cNvSpPr>
          <p:nvPr/>
        </p:nvSpPr>
        <p:spPr bwMode="auto">
          <a:xfrm>
            <a:off x="4114800" y="5257800"/>
            <a:ext cx="533400" cy="5334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ECD88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02" name="Line 46"/>
          <p:cNvSpPr>
            <a:spLocks noChangeShapeType="1"/>
          </p:cNvSpPr>
          <p:nvPr/>
        </p:nvSpPr>
        <p:spPr bwMode="auto">
          <a:xfrm>
            <a:off x="1981200" y="4191000"/>
            <a:ext cx="838200" cy="0"/>
          </a:xfrm>
          <a:prstGeom prst="line">
            <a:avLst/>
          </a:prstGeom>
          <a:noFill/>
          <a:ln w="3175" cap="rnd">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03" name="Line 47"/>
          <p:cNvSpPr>
            <a:spLocks noChangeShapeType="1"/>
          </p:cNvSpPr>
          <p:nvPr/>
        </p:nvSpPr>
        <p:spPr bwMode="auto">
          <a:xfrm>
            <a:off x="1752600" y="2514600"/>
            <a:ext cx="0" cy="609600"/>
          </a:xfrm>
          <a:prstGeom prst="line">
            <a:avLst/>
          </a:prstGeom>
          <a:noFill/>
          <a:ln w="3175" cap="rnd">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04" name="Line 48"/>
          <p:cNvSpPr>
            <a:spLocks noChangeShapeType="1"/>
          </p:cNvSpPr>
          <p:nvPr/>
        </p:nvSpPr>
        <p:spPr bwMode="auto">
          <a:xfrm>
            <a:off x="1752600" y="3429000"/>
            <a:ext cx="0" cy="609600"/>
          </a:xfrm>
          <a:prstGeom prst="line">
            <a:avLst/>
          </a:prstGeom>
          <a:noFill/>
          <a:ln w="3175" cap="rnd">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05" name="Freeform 49"/>
          <p:cNvSpPr>
            <a:spLocks/>
          </p:cNvSpPr>
          <p:nvPr/>
        </p:nvSpPr>
        <p:spPr bwMode="auto">
          <a:xfrm flipH="1">
            <a:off x="3048000" y="3429000"/>
            <a:ext cx="76200" cy="609600"/>
          </a:xfrm>
          <a:custGeom>
            <a:avLst/>
            <a:gdLst>
              <a:gd name="T0" fmla="*/ 48 w 48"/>
              <a:gd name="T1" fmla="*/ 0 h 480"/>
              <a:gd name="T2" fmla="*/ 0 w 48"/>
              <a:gd name="T3" fmla="*/ 240 h 480"/>
              <a:gd name="T4" fmla="*/ 48 w 48"/>
              <a:gd name="T5" fmla="*/ 480 h 480"/>
            </a:gdLst>
            <a:ahLst/>
            <a:cxnLst>
              <a:cxn ang="0">
                <a:pos x="T0" y="T1"/>
              </a:cxn>
              <a:cxn ang="0">
                <a:pos x="T2" y="T3"/>
              </a:cxn>
              <a:cxn ang="0">
                <a:pos x="T4" y="T5"/>
              </a:cxn>
            </a:cxnLst>
            <a:rect l="0" t="0" r="r" b="b"/>
            <a:pathLst>
              <a:path w="48" h="480">
                <a:moveTo>
                  <a:pt x="48" y="0"/>
                </a:moveTo>
                <a:cubicBezTo>
                  <a:pt x="24" y="80"/>
                  <a:pt x="0" y="160"/>
                  <a:pt x="0" y="240"/>
                </a:cubicBezTo>
                <a:cubicBezTo>
                  <a:pt x="0" y="320"/>
                  <a:pt x="40" y="440"/>
                  <a:pt x="48" y="480"/>
                </a:cubicBezTo>
              </a:path>
            </a:pathLst>
          </a:custGeom>
          <a:noFill/>
          <a:ln w="3175" cap="rnd" cmpd="sng">
            <a:solidFill>
              <a:schemeClr val="tx1"/>
            </a:solidFill>
            <a:prstDash val="sysDot"/>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06" name="Freeform 50"/>
          <p:cNvSpPr>
            <a:spLocks/>
          </p:cNvSpPr>
          <p:nvPr/>
        </p:nvSpPr>
        <p:spPr bwMode="auto">
          <a:xfrm>
            <a:off x="2819400" y="3429000"/>
            <a:ext cx="76200" cy="609600"/>
          </a:xfrm>
          <a:custGeom>
            <a:avLst/>
            <a:gdLst>
              <a:gd name="T0" fmla="*/ 48 w 48"/>
              <a:gd name="T1" fmla="*/ 0 h 480"/>
              <a:gd name="T2" fmla="*/ 0 w 48"/>
              <a:gd name="T3" fmla="*/ 240 h 480"/>
              <a:gd name="T4" fmla="*/ 48 w 48"/>
              <a:gd name="T5" fmla="*/ 480 h 480"/>
            </a:gdLst>
            <a:ahLst/>
            <a:cxnLst>
              <a:cxn ang="0">
                <a:pos x="T0" y="T1"/>
              </a:cxn>
              <a:cxn ang="0">
                <a:pos x="T2" y="T3"/>
              </a:cxn>
              <a:cxn ang="0">
                <a:pos x="T4" y="T5"/>
              </a:cxn>
            </a:cxnLst>
            <a:rect l="0" t="0" r="r" b="b"/>
            <a:pathLst>
              <a:path w="48" h="480">
                <a:moveTo>
                  <a:pt x="48" y="0"/>
                </a:moveTo>
                <a:cubicBezTo>
                  <a:pt x="24" y="80"/>
                  <a:pt x="0" y="160"/>
                  <a:pt x="0" y="240"/>
                </a:cubicBezTo>
                <a:cubicBezTo>
                  <a:pt x="0" y="320"/>
                  <a:pt x="40" y="440"/>
                  <a:pt x="48" y="480"/>
                </a:cubicBezTo>
              </a:path>
            </a:pathLst>
          </a:custGeom>
          <a:noFill/>
          <a:ln w="3175" cap="rnd" cmpd="sng">
            <a:solidFill>
              <a:schemeClr val="tx1"/>
            </a:solidFill>
            <a:prstDash val="sysDot"/>
            <a:miter lim="800000"/>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07" name="Line 51"/>
          <p:cNvSpPr>
            <a:spLocks noChangeShapeType="1"/>
          </p:cNvSpPr>
          <p:nvPr/>
        </p:nvSpPr>
        <p:spPr bwMode="auto">
          <a:xfrm>
            <a:off x="1981200" y="2286000"/>
            <a:ext cx="838200" cy="0"/>
          </a:xfrm>
          <a:prstGeom prst="line">
            <a:avLst/>
          </a:prstGeom>
          <a:noFill/>
          <a:ln w="3175" cap="rnd">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08" name="Line 52"/>
          <p:cNvSpPr>
            <a:spLocks noChangeShapeType="1"/>
          </p:cNvSpPr>
          <p:nvPr/>
        </p:nvSpPr>
        <p:spPr bwMode="auto">
          <a:xfrm>
            <a:off x="3124200" y="2286000"/>
            <a:ext cx="884238" cy="0"/>
          </a:xfrm>
          <a:prstGeom prst="line">
            <a:avLst/>
          </a:prstGeom>
          <a:noFill/>
          <a:ln w="3175" cap="rnd">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09" name="Line 53"/>
          <p:cNvSpPr>
            <a:spLocks noChangeShapeType="1"/>
          </p:cNvSpPr>
          <p:nvPr/>
        </p:nvSpPr>
        <p:spPr bwMode="auto">
          <a:xfrm flipH="1">
            <a:off x="3048000" y="2438400"/>
            <a:ext cx="914400" cy="685800"/>
          </a:xfrm>
          <a:prstGeom prst="line">
            <a:avLst/>
          </a:prstGeom>
          <a:noFill/>
          <a:ln w="3175" cap="rnd">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10" name="Line 54"/>
          <p:cNvSpPr>
            <a:spLocks noChangeShapeType="1"/>
          </p:cNvSpPr>
          <p:nvPr/>
        </p:nvSpPr>
        <p:spPr bwMode="auto">
          <a:xfrm>
            <a:off x="5410200" y="2514600"/>
            <a:ext cx="0" cy="533400"/>
          </a:xfrm>
          <a:prstGeom prst="line">
            <a:avLst/>
          </a:prstGeom>
          <a:noFill/>
          <a:ln w="3175" cap="rnd">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11" name="Line 55"/>
          <p:cNvSpPr>
            <a:spLocks noChangeShapeType="1"/>
          </p:cNvSpPr>
          <p:nvPr/>
        </p:nvSpPr>
        <p:spPr bwMode="auto">
          <a:xfrm>
            <a:off x="5410200" y="3429000"/>
            <a:ext cx="0" cy="609600"/>
          </a:xfrm>
          <a:prstGeom prst="line">
            <a:avLst/>
          </a:prstGeom>
          <a:noFill/>
          <a:ln w="3175" cap="rnd">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12" name="Line 56"/>
          <p:cNvSpPr>
            <a:spLocks noChangeShapeType="1"/>
          </p:cNvSpPr>
          <p:nvPr/>
        </p:nvSpPr>
        <p:spPr bwMode="auto">
          <a:xfrm flipV="1">
            <a:off x="4114800" y="3429000"/>
            <a:ext cx="0" cy="609600"/>
          </a:xfrm>
          <a:prstGeom prst="line">
            <a:avLst/>
          </a:prstGeom>
          <a:noFill/>
          <a:ln w="3175" cap="rnd">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13" name="Line 57"/>
          <p:cNvSpPr>
            <a:spLocks noChangeShapeType="1"/>
          </p:cNvSpPr>
          <p:nvPr/>
        </p:nvSpPr>
        <p:spPr bwMode="auto">
          <a:xfrm>
            <a:off x="4343400" y="4191000"/>
            <a:ext cx="838200" cy="0"/>
          </a:xfrm>
          <a:prstGeom prst="line">
            <a:avLst/>
          </a:prstGeom>
          <a:noFill/>
          <a:ln w="3175" cap="rnd">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14" name="Line 58"/>
          <p:cNvSpPr>
            <a:spLocks noChangeShapeType="1"/>
          </p:cNvSpPr>
          <p:nvPr/>
        </p:nvSpPr>
        <p:spPr bwMode="auto">
          <a:xfrm>
            <a:off x="5562600" y="4191000"/>
            <a:ext cx="914400" cy="0"/>
          </a:xfrm>
          <a:prstGeom prst="line">
            <a:avLst/>
          </a:prstGeom>
          <a:noFill/>
          <a:ln w="3175" cap="rnd">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15" name="Freeform 59"/>
          <p:cNvSpPr>
            <a:spLocks/>
          </p:cNvSpPr>
          <p:nvPr/>
        </p:nvSpPr>
        <p:spPr bwMode="auto">
          <a:xfrm>
            <a:off x="4267200" y="2895600"/>
            <a:ext cx="533400" cy="508000"/>
          </a:xfrm>
          <a:custGeom>
            <a:avLst/>
            <a:gdLst>
              <a:gd name="T0" fmla="*/ 0 w 336"/>
              <a:gd name="T1" fmla="*/ 104 h 320"/>
              <a:gd name="T2" fmla="*/ 192 w 336"/>
              <a:gd name="T3" fmla="*/ 8 h 320"/>
              <a:gd name="T4" fmla="*/ 288 w 336"/>
              <a:gd name="T5" fmla="*/ 152 h 320"/>
              <a:gd name="T6" fmla="*/ 288 w 336"/>
              <a:gd name="T7" fmla="*/ 296 h 320"/>
              <a:gd name="T8" fmla="*/ 0 w 336"/>
              <a:gd name="T9" fmla="*/ 296 h 320"/>
            </a:gdLst>
            <a:ahLst/>
            <a:cxnLst>
              <a:cxn ang="0">
                <a:pos x="T0" y="T1"/>
              </a:cxn>
              <a:cxn ang="0">
                <a:pos x="T2" y="T3"/>
              </a:cxn>
              <a:cxn ang="0">
                <a:pos x="T4" y="T5"/>
              </a:cxn>
              <a:cxn ang="0">
                <a:pos x="T6" y="T7"/>
              </a:cxn>
              <a:cxn ang="0">
                <a:pos x="T8" y="T9"/>
              </a:cxn>
            </a:cxnLst>
            <a:rect l="0" t="0" r="r" b="b"/>
            <a:pathLst>
              <a:path w="336" h="320">
                <a:moveTo>
                  <a:pt x="0" y="104"/>
                </a:moveTo>
                <a:cubicBezTo>
                  <a:pt x="72" y="52"/>
                  <a:pt x="144" y="0"/>
                  <a:pt x="192" y="8"/>
                </a:cubicBezTo>
                <a:cubicBezTo>
                  <a:pt x="240" y="16"/>
                  <a:pt x="272" y="104"/>
                  <a:pt x="288" y="152"/>
                </a:cubicBezTo>
                <a:cubicBezTo>
                  <a:pt x="304" y="200"/>
                  <a:pt x="336" y="272"/>
                  <a:pt x="288" y="296"/>
                </a:cubicBezTo>
                <a:cubicBezTo>
                  <a:pt x="240" y="320"/>
                  <a:pt x="120" y="308"/>
                  <a:pt x="0" y="296"/>
                </a:cubicBezTo>
              </a:path>
            </a:pathLst>
          </a:custGeom>
          <a:noFill/>
          <a:ln w="3175" cap="rnd" cmpd="sng">
            <a:solidFill>
              <a:schemeClr val="tx1"/>
            </a:solidFill>
            <a:prstDash val="sysDot"/>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16" name="Freeform 60"/>
          <p:cNvSpPr>
            <a:spLocks/>
          </p:cNvSpPr>
          <p:nvPr/>
        </p:nvSpPr>
        <p:spPr bwMode="auto">
          <a:xfrm>
            <a:off x="6781800" y="1981200"/>
            <a:ext cx="381000" cy="381000"/>
          </a:xfrm>
          <a:custGeom>
            <a:avLst/>
            <a:gdLst>
              <a:gd name="T0" fmla="*/ 0 w 336"/>
              <a:gd name="T1" fmla="*/ 104 h 320"/>
              <a:gd name="T2" fmla="*/ 192 w 336"/>
              <a:gd name="T3" fmla="*/ 8 h 320"/>
              <a:gd name="T4" fmla="*/ 288 w 336"/>
              <a:gd name="T5" fmla="*/ 152 h 320"/>
              <a:gd name="T6" fmla="*/ 288 w 336"/>
              <a:gd name="T7" fmla="*/ 296 h 320"/>
              <a:gd name="T8" fmla="*/ 0 w 336"/>
              <a:gd name="T9" fmla="*/ 296 h 320"/>
            </a:gdLst>
            <a:ahLst/>
            <a:cxnLst>
              <a:cxn ang="0">
                <a:pos x="T0" y="T1"/>
              </a:cxn>
              <a:cxn ang="0">
                <a:pos x="T2" y="T3"/>
              </a:cxn>
              <a:cxn ang="0">
                <a:pos x="T4" y="T5"/>
              </a:cxn>
              <a:cxn ang="0">
                <a:pos x="T6" y="T7"/>
              </a:cxn>
              <a:cxn ang="0">
                <a:pos x="T8" y="T9"/>
              </a:cxn>
            </a:cxnLst>
            <a:rect l="0" t="0" r="r" b="b"/>
            <a:pathLst>
              <a:path w="336" h="320">
                <a:moveTo>
                  <a:pt x="0" y="104"/>
                </a:moveTo>
                <a:cubicBezTo>
                  <a:pt x="72" y="52"/>
                  <a:pt x="144" y="0"/>
                  <a:pt x="192" y="8"/>
                </a:cubicBezTo>
                <a:cubicBezTo>
                  <a:pt x="240" y="16"/>
                  <a:pt x="272" y="104"/>
                  <a:pt x="288" y="152"/>
                </a:cubicBezTo>
                <a:cubicBezTo>
                  <a:pt x="304" y="200"/>
                  <a:pt x="336" y="272"/>
                  <a:pt x="288" y="296"/>
                </a:cubicBezTo>
                <a:cubicBezTo>
                  <a:pt x="240" y="320"/>
                  <a:pt x="120" y="308"/>
                  <a:pt x="0" y="296"/>
                </a:cubicBezTo>
              </a:path>
            </a:pathLst>
          </a:custGeom>
          <a:noFill/>
          <a:ln w="3175" cap="rnd" cmpd="sng">
            <a:solidFill>
              <a:schemeClr val="tx1"/>
            </a:solidFill>
            <a:prstDash val="sysDot"/>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17" name="Line 61"/>
          <p:cNvSpPr>
            <a:spLocks noChangeShapeType="1"/>
          </p:cNvSpPr>
          <p:nvPr/>
        </p:nvSpPr>
        <p:spPr bwMode="auto">
          <a:xfrm flipV="1">
            <a:off x="6629400" y="3429000"/>
            <a:ext cx="0" cy="609600"/>
          </a:xfrm>
          <a:prstGeom prst="line">
            <a:avLst/>
          </a:prstGeom>
          <a:noFill/>
          <a:ln w="3175" cap="rnd">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18" name="Freeform 62"/>
          <p:cNvSpPr>
            <a:spLocks/>
          </p:cNvSpPr>
          <p:nvPr/>
        </p:nvSpPr>
        <p:spPr bwMode="auto">
          <a:xfrm>
            <a:off x="6400800" y="2438400"/>
            <a:ext cx="76200" cy="609600"/>
          </a:xfrm>
          <a:custGeom>
            <a:avLst/>
            <a:gdLst>
              <a:gd name="T0" fmla="*/ 48 w 48"/>
              <a:gd name="T1" fmla="*/ 0 h 480"/>
              <a:gd name="T2" fmla="*/ 0 w 48"/>
              <a:gd name="T3" fmla="*/ 240 h 480"/>
              <a:gd name="T4" fmla="*/ 48 w 48"/>
              <a:gd name="T5" fmla="*/ 480 h 480"/>
            </a:gdLst>
            <a:ahLst/>
            <a:cxnLst>
              <a:cxn ang="0">
                <a:pos x="T0" y="T1"/>
              </a:cxn>
              <a:cxn ang="0">
                <a:pos x="T2" y="T3"/>
              </a:cxn>
              <a:cxn ang="0">
                <a:pos x="T4" y="T5"/>
              </a:cxn>
            </a:cxnLst>
            <a:rect l="0" t="0" r="r" b="b"/>
            <a:pathLst>
              <a:path w="48" h="480">
                <a:moveTo>
                  <a:pt x="48" y="0"/>
                </a:moveTo>
                <a:cubicBezTo>
                  <a:pt x="24" y="80"/>
                  <a:pt x="0" y="160"/>
                  <a:pt x="0" y="240"/>
                </a:cubicBezTo>
                <a:cubicBezTo>
                  <a:pt x="0" y="320"/>
                  <a:pt x="40" y="440"/>
                  <a:pt x="48" y="480"/>
                </a:cubicBezTo>
              </a:path>
            </a:pathLst>
          </a:custGeom>
          <a:noFill/>
          <a:ln w="3175" cap="rnd" cmpd="sng">
            <a:solidFill>
              <a:schemeClr val="tx1"/>
            </a:solidFill>
            <a:prstDash val="sysDot"/>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19" name="Freeform 63"/>
          <p:cNvSpPr>
            <a:spLocks/>
          </p:cNvSpPr>
          <p:nvPr/>
        </p:nvSpPr>
        <p:spPr bwMode="auto">
          <a:xfrm flipH="1">
            <a:off x="6781800" y="2438400"/>
            <a:ext cx="76200" cy="609600"/>
          </a:xfrm>
          <a:custGeom>
            <a:avLst/>
            <a:gdLst>
              <a:gd name="T0" fmla="*/ 48 w 48"/>
              <a:gd name="T1" fmla="*/ 0 h 480"/>
              <a:gd name="T2" fmla="*/ 0 w 48"/>
              <a:gd name="T3" fmla="*/ 240 h 480"/>
              <a:gd name="T4" fmla="*/ 48 w 48"/>
              <a:gd name="T5" fmla="*/ 480 h 480"/>
            </a:gdLst>
            <a:ahLst/>
            <a:cxnLst>
              <a:cxn ang="0">
                <a:pos x="T0" y="T1"/>
              </a:cxn>
              <a:cxn ang="0">
                <a:pos x="T2" y="T3"/>
              </a:cxn>
              <a:cxn ang="0">
                <a:pos x="T4" y="T5"/>
              </a:cxn>
            </a:cxnLst>
            <a:rect l="0" t="0" r="r" b="b"/>
            <a:pathLst>
              <a:path w="48" h="480">
                <a:moveTo>
                  <a:pt x="48" y="0"/>
                </a:moveTo>
                <a:cubicBezTo>
                  <a:pt x="24" y="80"/>
                  <a:pt x="0" y="160"/>
                  <a:pt x="0" y="240"/>
                </a:cubicBezTo>
                <a:cubicBezTo>
                  <a:pt x="0" y="320"/>
                  <a:pt x="40" y="440"/>
                  <a:pt x="48" y="480"/>
                </a:cubicBezTo>
              </a:path>
            </a:pathLst>
          </a:custGeom>
          <a:noFill/>
          <a:ln w="3175" cap="rnd" cmpd="sng">
            <a:solidFill>
              <a:schemeClr val="tx1"/>
            </a:solidFill>
            <a:prstDash val="sysDot"/>
            <a:miter lim="800000"/>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20" name="Freeform 64"/>
          <p:cNvSpPr>
            <a:spLocks/>
          </p:cNvSpPr>
          <p:nvPr/>
        </p:nvSpPr>
        <p:spPr bwMode="auto">
          <a:xfrm>
            <a:off x="5562600" y="1930400"/>
            <a:ext cx="457200" cy="431800"/>
          </a:xfrm>
          <a:custGeom>
            <a:avLst/>
            <a:gdLst>
              <a:gd name="T0" fmla="*/ 0 w 336"/>
              <a:gd name="T1" fmla="*/ 104 h 320"/>
              <a:gd name="T2" fmla="*/ 192 w 336"/>
              <a:gd name="T3" fmla="*/ 8 h 320"/>
              <a:gd name="T4" fmla="*/ 288 w 336"/>
              <a:gd name="T5" fmla="*/ 152 h 320"/>
              <a:gd name="T6" fmla="*/ 288 w 336"/>
              <a:gd name="T7" fmla="*/ 296 h 320"/>
              <a:gd name="T8" fmla="*/ 0 w 336"/>
              <a:gd name="T9" fmla="*/ 296 h 320"/>
            </a:gdLst>
            <a:ahLst/>
            <a:cxnLst>
              <a:cxn ang="0">
                <a:pos x="T0" y="T1"/>
              </a:cxn>
              <a:cxn ang="0">
                <a:pos x="T2" y="T3"/>
              </a:cxn>
              <a:cxn ang="0">
                <a:pos x="T4" y="T5"/>
              </a:cxn>
              <a:cxn ang="0">
                <a:pos x="T6" y="T7"/>
              </a:cxn>
              <a:cxn ang="0">
                <a:pos x="T8" y="T9"/>
              </a:cxn>
            </a:cxnLst>
            <a:rect l="0" t="0" r="r" b="b"/>
            <a:pathLst>
              <a:path w="336" h="320">
                <a:moveTo>
                  <a:pt x="0" y="104"/>
                </a:moveTo>
                <a:cubicBezTo>
                  <a:pt x="72" y="52"/>
                  <a:pt x="144" y="0"/>
                  <a:pt x="192" y="8"/>
                </a:cubicBezTo>
                <a:cubicBezTo>
                  <a:pt x="240" y="16"/>
                  <a:pt x="272" y="104"/>
                  <a:pt x="288" y="152"/>
                </a:cubicBezTo>
                <a:cubicBezTo>
                  <a:pt x="304" y="200"/>
                  <a:pt x="336" y="272"/>
                  <a:pt x="288" y="296"/>
                </a:cubicBezTo>
                <a:cubicBezTo>
                  <a:pt x="240" y="320"/>
                  <a:pt x="120" y="308"/>
                  <a:pt x="0" y="296"/>
                </a:cubicBezTo>
              </a:path>
            </a:pathLst>
          </a:custGeom>
          <a:noFill/>
          <a:ln w="3175" cap="rnd" cmpd="sng">
            <a:solidFill>
              <a:schemeClr val="tx1"/>
            </a:solidFill>
            <a:prstDash val="sysDot"/>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921" name="Line 65"/>
          <p:cNvSpPr>
            <a:spLocks noChangeShapeType="1"/>
          </p:cNvSpPr>
          <p:nvPr/>
        </p:nvSpPr>
        <p:spPr bwMode="auto">
          <a:xfrm>
            <a:off x="1981200" y="2362200"/>
            <a:ext cx="762000" cy="685800"/>
          </a:xfrm>
          <a:prstGeom prst="line">
            <a:avLst/>
          </a:prstGeom>
          <a:noFill/>
          <a:ln w="31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1922" name="Line 66"/>
          <p:cNvSpPr>
            <a:spLocks noChangeShapeType="1"/>
          </p:cNvSpPr>
          <p:nvPr/>
        </p:nvSpPr>
        <p:spPr bwMode="auto">
          <a:xfrm flipV="1">
            <a:off x="1981200" y="3276600"/>
            <a:ext cx="838200" cy="0"/>
          </a:xfrm>
          <a:prstGeom prst="line">
            <a:avLst/>
          </a:prstGeom>
          <a:noFill/>
          <a:ln w="31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extLst>
      <p:ext uri="{BB962C8B-B14F-4D97-AF65-F5344CB8AC3E}">
        <p14:creationId xmlns:p14="http://schemas.microsoft.com/office/powerpoint/2010/main" val="29161772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533400" y="304800"/>
            <a:ext cx="8382000" cy="566738"/>
          </a:xfrm>
        </p:spPr>
        <p:txBody>
          <a:bodyPr/>
          <a:lstStyle/>
          <a:p>
            <a:r>
              <a:rPr lang="en-US" altLang="zh-CN" sz="3200" smtClean="0">
                <a:ea typeface="宋体" pitchFamily="2" charset="-122"/>
              </a:rPr>
              <a:t>Automated Abstraction/Refinement</a:t>
            </a:r>
          </a:p>
        </p:txBody>
      </p:sp>
      <p:sp>
        <p:nvSpPr>
          <p:cNvPr id="130051" name="Rectangle 3"/>
          <p:cNvSpPr>
            <a:spLocks noGrp="1" noChangeArrowheads="1"/>
          </p:cNvSpPr>
          <p:nvPr>
            <p:ph type="body" idx="4294967295"/>
          </p:nvPr>
        </p:nvSpPr>
        <p:spPr>
          <a:xfrm>
            <a:off x="457200" y="1600200"/>
            <a:ext cx="8686800" cy="4525963"/>
          </a:xfrm>
        </p:spPr>
        <p:txBody>
          <a:bodyPr/>
          <a:lstStyle/>
          <a:p>
            <a:r>
              <a:rPr lang="en-US" altLang="zh-CN" sz="2500" smtClean="0">
                <a:solidFill>
                  <a:srgbClr val="951103"/>
                </a:solidFill>
                <a:ea typeface="宋体" pitchFamily="2" charset="-122"/>
              </a:rPr>
              <a:t>Good abstractions are hard to obtain</a:t>
            </a:r>
          </a:p>
          <a:p>
            <a:pPr lvl="1"/>
            <a:r>
              <a:rPr lang="en-US" altLang="zh-CN" sz="2000" smtClean="0">
                <a:solidFill>
                  <a:srgbClr val="0033CC"/>
                </a:solidFill>
                <a:ea typeface="宋体" pitchFamily="2" charset="-122"/>
              </a:rPr>
              <a:t>Automate</a:t>
            </a:r>
            <a:r>
              <a:rPr lang="en-US" altLang="zh-CN" sz="2000" smtClean="0">
                <a:solidFill>
                  <a:schemeClr val="accent2"/>
                </a:solidFill>
                <a:ea typeface="宋体" pitchFamily="2" charset="-122"/>
              </a:rPr>
              <a:t> both Abstraction and Refinement processes</a:t>
            </a:r>
          </a:p>
          <a:p>
            <a:endParaRPr lang="en-US" altLang="zh-CN" sz="2500" smtClean="0">
              <a:solidFill>
                <a:srgbClr val="951103"/>
              </a:solidFill>
              <a:ea typeface="宋体" pitchFamily="2" charset="-122"/>
            </a:endParaRPr>
          </a:p>
          <a:p>
            <a:r>
              <a:rPr lang="en-US" altLang="zh-CN" sz="2500" smtClean="0">
                <a:solidFill>
                  <a:srgbClr val="951103"/>
                </a:solidFill>
                <a:ea typeface="宋体" pitchFamily="2" charset="-122"/>
              </a:rPr>
              <a:t>Counterexample-Guided AR (CEGAR)</a:t>
            </a:r>
          </a:p>
          <a:p>
            <a:pPr lvl="1"/>
            <a:r>
              <a:rPr lang="en-US" altLang="zh-CN" sz="2000" smtClean="0">
                <a:solidFill>
                  <a:schemeClr val="accent2"/>
                </a:solidFill>
                <a:ea typeface="宋体" pitchFamily="2" charset="-122"/>
              </a:rPr>
              <a:t>Build an </a:t>
            </a:r>
            <a:r>
              <a:rPr lang="en-US" altLang="zh-CN" sz="2000" smtClean="0">
                <a:solidFill>
                  <a:srgbClr val="FF9933"/>
                </a:solidFill>
                <a:ea typeface="宋体" pitchFamily="2" charset="-122"/>
              </a:rPr>
              <a:t>abstract model</a:t>
            </a:r>
            <a:r>
              <a:rPr lang="en-US" altLang="zh-CN" sz="2000" smtClean="0">
                <a:solidFill>
                  <a:schemeClr val="accent2"/>
                </a:solidFill>
                <a:ea typeface="宋体" pitchFamily="2" charset="-122"/>
              </a:rPr>
              <a:t> M</a:t>
            </a:r>
            <a:r>
              <a:rPr lang="en-US" altLang="zh-CN" sz="2000" smtClean="0">
                <a:solidFill>
                  <a:schemeClr val="accent2"/>
                </a:solidFill>
                <a:latin typeface="Verdana"/>
                <a:ea typeface="宋体" pitchFamily="2" charset="-122"/>
              </a:rPr>
              <a:t>’</a:t>
            </a:r>
            <a:r>
              <a:rPr lang="en-US" altLang="zh-CN" sz="2000" smtClean="0">
                <a:solidFill>
                  <a:schemeClr val="accent2"/>
                </a:solidFill>
                <a:ea typeface="宋体" pitchFamily="2" charset="-122"/>
              </a:rPr>
              <a:t> </a:t>
            </a:r>
          </a:p>
          <a:p>
            <a:pPr lvl="1"/>
            <a:r>
              <a:rPr lang="en-US" altLang="zh-CN" sz="2000" smtClean="0">
                <a:solidFill>
                  <a:schemeClr val="accent2"/>
                </a:solidFill>
                <a:ea typeface="宋体" pitchFamily="2" charset="-122"/>
              </a:rPr>
              <a:t>Model check property P, </a:t>
            </a:r>
            <a:r>
              <a:rPr lang="en-US" altLang="zh-CN" sz="2000" smtClean="0">
                <a:solidFill>
                  <a:srgbClr val="FF9933"/>
                </a:solidFill>
                <a:ea typeface="宋体" pitchFamily="2" charset="-122"/>
              </a:rPr>
              <a:t>M</a:t>
            </a:r>
            <a:r>
              <a:rPr lang="en-US" altLang="zh-CN" sz="2000" smtClean="0">
                <a:solidFill>
                  <a:srgbClr val="FF9933"/>
                </a:solidFill>
                <a:latin typeface="Verdana"/>
                <a:ea typeface="宋体" pitchFamily="2" charset="-122"/>
              </a:rPr>
              <a:t>’</a:t>
            </a:r>
            <a:r>
              <a:rPr lang="en-US" altLang="zh-CN" sz="2000" smtClean="0">
                <a:solidFill>
                  <a:srgbClr val="FF9933"/>
                </a:solidFill>
                <a:ea typeface="宋体" pitchFamily="2" charset="-122"/>
              </a:rPr>
              <a:t> </a:t>
            </a:r>
            <a:r>
              <a:rPr lang="en-US" altLang="he-IL" sz="2000" smtClean="0">
                <a:solidFill>
                  <a:schemeClr val="accent2"/>
                </a:solidFill>
                <a:latin typeface="Lucida Sans Unicode" pitchFamily="34" charset="0"/>
                <a:cs typeface="Lucida Sans Unicode" pitchFamily="34" charset="0"/>
              </a:rPr>
              <a:t>⊨</a:t>
            </a:r>
            <a:r>
              <a:rPr lang="en-US" altLang="zh-CN" sz="2000" smtClean="0">
                <a:solidFill>
                  <a:srgbClr val="FF9933"/>
                </a:solidFill>
                <a:ea typeface="宋体" pitchFamily="2" charset="-122"/>
              </a:rPr>
              <a:t> P</a:t>
            </a:r>
            <a:r>
              <a:rPr lang="en-US" altLang="zh-CN" sz="2000" smtClean="0">
                <a:solidFill>
                  <a:schemeClr val="hlink"/>
                </a:solidFill>
                <a:ea typeface="宋体" pitchFamily="2" charset="-122"/>
              </a:rPr>
              <a:t>?</a:t>
            </a:r>
          </a:p>
          <a:p>
            <a:pPr lvl="1"/>
            <a:r>
              <a:rPr lang="en-US" altLang="zh-CN" sz="2000" smtClean="0">
                <a:solidFill>
                  <a:schemeClr val="accent2"/>
                </a:solidFill>
                <a:ea typeface="宋体" pitchFamily="2" charset="-122"/>
              </a:rPr>
              <a:t>If M</a:t>
            </a:r>
            <a:r>
              <a:rPr lang="en-US" altLang="zh-CN" sz="2000" smtClean="0">
                <a:solidFill>
                  <a:schemeClr val="accent2"/>
                </a:solidFill>
                <a:latin typeface="Verdana"/>
                <a:ea typeface="宋体" pitchFamily="2" charset="-122"/>
              </a:rPr>
              <a:t>’</a:t>
            </a:r>
            <a:r>
              <a:rPr lang="en-US" altLang="zh-CN" sz="2000" smtClean="0">
                <a:solidFill>
                  <a:schemeClr val="accent2"/>
                </a:solidFill>
                <a:ea typeface="宋体" pitchFamily="2" charset="-122"/>
              </a:rPr>
              <a:t> </a:t>
            </a:r>
            <a:r>
              <a:rPr lang="en-US" altLang="he-IL" sz="2000" smtClean="0">
                <a:solidFill>
                  <a:schemeClr val="accent2"/>
                </a:solidFill>
                <a:latin typeface="Lucida Sans Unicode" pitchFamily="34" charset="0"/>
                <a:cs typeface="Lucida Sans Unicode" pitchFamily="34" charset="0"/>
              </a:rPr>
              <a:t>⊨</a:t>
            </a:r>
            <a:r>
              <a:rPr lang="en-US" altLang="zh-CN" sz="2000" smtClean="0">
                <a:solidFill>
                  <a:schemeClr val="accent2"/>
                </a:solidFill>
                <a:ea typeface="宋体" pitchFamily="2" charset="-122"/>
              </a:rPr>
              <a:t> P, then M </a:t>
            </a:r>
            <a:r>
              <a:rPr lang="en-US" altLang="he-IL" sz="2000" smtClean="0">
                <a:solidFill>
                  <a:schemeClr val="accent2"/>
                </a:solidFill>
                <a:latin typeface="Lucida Sans Unicode" pitchFamily="34" charset="0"/>
                <a:cs typeface="Lucida Sans Unicode" pitchFamily="34" charset="0"/>
              </a:rPr>
              <a:t>⊨</a:t>
            </a:r>
            <a:r>
              <a:rPr lang="en-US" altLang="zh-CN" sz="2000" smtClean="0">
                <a:solidFill>
                  <a:schemeClr val="accent2"/>
                </a:solidFill>
                <a:ea typeface="宋体" pitchFamily="2" charset="-122"/>
              </a:rPr>
              <a:t> P by Preservation Theorem</a:t>
            </a:r>
          </a:p>
          <a:p>
            <a:pPr lvl="1"/>
            <a:r>
              <a:rPr lang="en-US" altLang="zh-CN" sz="2000" smtClean="0">
                <a:solidFill>
                  <a:schemeClr val="accent2"/>
                </a:solidFill>
                <a:ea typeface="宋体" pitchFamily="2" charset="-122"/>
              </a:rPr>
              <a:t>Otherwise, </a:t>
            </a:r>
            <a:r>
              <a:rPr lang="en-US" altLang="zh-CN" sz="2000" smtClean="0">
                <a:solidFill>
                  <a:srgbClr val="FF9933"/>
                </a:solidFill>
                <a:ea typeface="宋体" pitchFamily="2" charset="-122"/>
              </a:rPr>
              <a:t>check</a:t>
            </a:r>
            <a:r>
              <a:rPr lang="en-US" altLang="zh-CN" sz="2000" smtClean="0">
                <a:solidFill>
                  <a:schemeClr val="accent2"/>
                </a:solidFill>
                <a:ea typeface="宋体" pitchFamily="2" charset="-122"/>
              </a:rPr>
              <a:t> if Counterexample (CE) is </a:t>
            </a:r>
            <a:r>
              <a:rPr lang="en-US" altLang="zh-CN" sz="2000" smtClean="0">
                <a:solidFill>
                  <a:srgbClr val="FF9933"/>
                </a:solidFill>
                <a:ea typeface="宋体" pitchFamily="2" charset="-122"/>
              </a:rPr>
              <a:t>spurious</a:t>
            </a:r>
            <a:endParaRPr lang="en-US" altLang="zh-CN" sz="2000" smtClean="0">
              <a:solidFill>
                <a:srgbClr val="FF9933"/>
              </a:solidFill>
              <a:latin typeface="Symbol" pitchFamily="18" charset="2"/>
              <a:ea typeface="宋体" pitchFamily="2" charset="-122"/>
              <a:sym typeface="Symbol" pitchFamily="18" charset="2"/>
            </a:endParaRPr>
          </a:p>
          <a:p>
            <a:pPr lvl="1"/>
            <a:r>
              <a:rPr lang="en-US" altLang="zh-CN" sz="2000" smtClean="0">
                <a:solidFill>
                  <a:srgbClr val="FF9933"/>
                </a:solidFill>
                <a:ea typeface="宋体" pitchFamily="2" charset="-122"/>
              </a:rPr>
              <a:t>Refine</a:t>
            </a:r>
            <a:r>
              <a:rPr lang="en-US" altLang="zh-CN" sz="2000" smtClean="0">
                <a:solidFill>
                  <a:schemeClr val="accent2"/>
                </a:solidFill>
                <a:ea typeface="宋体" pitchFamily="2" charset="-122"/>
              </a:rPr>
              <a:t> abstract state space using CE analysis results </a:t>
            </a:r>
          </a:p>
          <a:p>
            <a:pPr lvl="1"/>
            <a:r>
              <a:rPr lang="en-US" altLang="zh-CN" sz="2000" smtClean="0">
                <a:solidFill>
                  <a:schemeClr val="accent2"/>
                </a:solidFill>
                <a:ea typeface="宋体" pitchFamily="2" charset="-122"/>
              </a:rPr>
              <a:t>Repeat </a:t>
            </a:r>
          </a:p>
          <a:p>
            <a:endParaRPr lang="zh-CN" altLang="en-US" sz="2500" smtClean="0">
              <a:solidFill>
                <a:srgbClr val="951103"/>
              </a:solidFill>
              <a:ea typeface="宋体" pitchFamily="2" charset="-122"/>
            </a:endParaRPr>
          </a:p>
        </p:txBody>
      </p:sp>
    </p:spTree>
    <p:extLst>
      <p:ext uri="{BB962C8B-B14F-4D97-AF65-F5344CB8AC3E}">
        <p14:creationId xmlns:p14="http://schemas.microsoft.com/office/powerpoint/2010/main" val="2217766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p:txBody>
          <a:bodyPr/>
          <a:lstStyle/>
          <a:p>
            <a:r>
              <a:rPr lang="en-US" altLang="he-IL" sz="3200" smtClean="0"/>
              <a:t>Counterexample-Guided </a:t>
            </a:r>
            <a:br>
              <a:rPr lang="en-US" altLang="he-IL" sz="3200" smtClean="0"/>
            </a:br>
            <a:r>
              <a:rPr lang="en-US" altLang="he-IL" sz="3200" smtClean="0"/>
              <a:t>Abstraction-Refinement (CEGAR)</a:t>
            </a:r>
          </a:p>
        </p:txBody>
      </p:sp>
      <p:sp>
        <p:nvSpPr>
          <p:cNvPr id="131075" name="Oval 3"/>
          <p:cNvSpPr>
            <a:spLocks noChangeArrowheads="1"/>
          </p:cNvSpPr>
          <p:nvPr/>
        </p:nvSpPr>
        <p:spPr bwMode="auto">
          <a:xfrm>
            <a:off x="4829175" y="4343400"/>
            <a:ext cx="2286000" cy="1524000"/>
          </a:xfrm>
          <a:prstGeom prst="ellipse">
            <a:avLst/>
          </a:prstGeom>
          <a:solidFill>
            <a:srgbClr val="FFFF99"/>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r>
              <a:rPr lang="en-US" altLang="he-IL" sz="2000">
                <a:latin typeface="Tahoma" pitchFamily="34" charset="0"/>
                <a:cs typeface="Times New Roman" pitchFamily="18" charset="0"/>
              </a:rPr>
              <a:t>Check </a:t>
            </a:r>
          </a:p>
          <a:p>
            <a:pPr>
              <a:spcBef>
                <a:spcPct val="0"/>
              </a:spcBef>
              <a:buFontTx/>
              <a:buNone/>
            </a:pPr>
            <a:r>
              <a:rPr lang="en-US" altLang="he-IL" sz="2000">
                <a:latin typeface="Tahoma" pitchFamily="34" charset="0"/>
                <a:cs typeface="Times New Roman" pitchFamily="18" charset="0"/>
              </a:rPr>
              <a:t>Counterexample</a:t>
            </a:r>
          </a:p>
        </p:txBody>
      </p:sp>
      <p:sp>
        <p:nvSpPr>
          <p:cNvPr id="131076" name="Oval 4"/>
          <p:cNvSpPr>
            <a:spLocks noChangeArrowheads="1"/>
          </p:cNvSpPr>
          <p:nvPr/>
        </p:nvSpPr>
        <p:spPr bwMode="auto">
          <a:xfrm>
            <a:off x="1193800" y="4419600"/>
            <a:ext cx="2286000" cy="1524000"/>
          </a:xfrm>
          <a:prstGeom prst="ellipse">
            <a:avLst/>
          </a:prstGeom>
          <a:solidFill>
            <a:srgbClr val="FFFF99"/>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r>
              <a:rPr lang="en-US" altLang="he-IL" sz="2000">
                <a:latin typeface="Tahoma" pitchFamily="34" charset="0"/>
                <a:cs typeface="Times New Roman" pitchFamily="18" charset="0"/>
              </a:rPr>
              <a:t>Obtain </a:t>
            </a:r>
          </a:p>
          <a:p>
            <a:pPr>
              <a:spcBef>
                <a:spcPct val="0"/>
              </a:spcBef>
              <a:buFontTx/>
              <a:buNone/>
            </a:pPr>
            <a:r>
              <a:rPr lang="en-US" altLang="he-IL" sz="2000">
                <a:latin typeface="Tahoma" pitchFamily="34" charset="0"/>
                <a:cs typeface="Times New Roman" pitchFamily="18" charset="0"/>
              </a:rPr>
              <a:t>Refinement Cue</a:t>
            </a:r>
          </a:p>
        </p:txBody>
      </p:sp>
      <p:sp>
        <p:nvSpPr>
          <p:cNvPr id="131077" name="Oval 5"/>
          <p:cNvSpPr>
            <a:spLocks noChangeArrowheads="1"/>
          </p:cNvSpPr>
          <p:nvPr/>
        </p:nvSpPr>
        <p:spPr bwMode="auto">
          <a:xfrm>
            <a:off x="4905375" y="1981200"/>
            <a:ext cx="2286000" cy="1524000"/>
          </a:xfrm>
          <a:prstGeom prst="ellipse">
            <a:avLst/>
          </a:prstGeom>
          <a:solidFill>
            <a:srgbClr val="FFFF99"/>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r>
              <a:rPr lang="en-US" altLang="he-IL" sz="2000">
                <a:latin typeface="Tahoma" pitchFamily="34" charset="0"/>
                <a:cs typeface="Times New Roman" pitchFamily="18" charset="0"/>
              </a:rPr>
              <a:t>Model Check</a:t>
            </a:r>
          </a:p>
        </p:txBody>
      </p:sp>
      <p:sp>
        <p:nvSpPr>
          <p:cNvPr id="131078" name="Oval 6"/>
          <p:cNvSpPr>
            <a:spLocks noChangeArrowheads="1"/>
          </p:cNvSpPr>
          <p:nvPr/>
        </p:nvSpPr>
        <p:spPr bwMode="auto">
          <a:xfrm>
            <a:off x="1270000" y="1981200"/>
            <a:ext cx="2286000" cy="1524000"/>
          </a:xfrm>
          <a:prstGeom prst="ellipse">
            <a:avLst/>
          </a:prstGeom>
          <a:solidFill>
            <a:srgbClr val="FFFF99"/>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r>
              <a:rPr lang="en-US" altLang="he-IL" sz="2000">
                <a:latin typeface="Tahoma" pitchFamily="34" charset="0"/>
                <a:cs typeface="Times New Roman" pitchFamily="18" charset="0"/>
              </a:rPr>
              <a:t>Build New </a:t>
            </a:r>
          </a:p>
          <a:p>
            <a:pPr>
              <a:spcBef>
                <a:spcPct val="0"/>
              </a:spcBef>
              <a:buFontTx/>
              <a:buNone/>
            </a:pPr>
            <a:r>
              <a:rPr lang="en-US" altLang="he-IL" sz="2000">
                <a:latin typeface="Tahoma" pitchFamily="34" charset="0"/>
                <a:cs typeface="Times New Roman" pitchFamily="18" charset="0"/>
              </a:rPr>
              <a:t>Abstract Model</a:t>
            </a:r>
          </a:p>
        </p:txBody>
      </p:sp>
      <p:sp>
        <p:nvSpPr>
          <p:cNvPr id="131079" name="AutoShape 7"/>
          <p:cNvSpPr>
            <a:spLocks noChangeArrowheads="1"/>
          </p:cNvSpPr>
          <p:nvPr/>
        </p:nvSpPr>
        <p:spPr bwMode="auto">
          <a:xfrm>
            <a:off x="3657600" y="2514600"/>
            <a:ext cx="1171575" cy="228600"/>
          </a:xfrm>
          <a:prstGeom prst="rightArrow">
            <a:avLst>
              <a:gd name="adj1" fmla="val 50000"/>
              <a:gd name="adj2" fmla="val 128125"/>
            </a:avLst>
          </a:prstGeom>
          <a:solidFill>
            <a:schemeClr val="accent1">
              <a:alpha val="50000"/>
            </a:schemeClr>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0" name="Text Box 8"/>
          <p:cNvSpPr txBox="1">
            <a:spLocks noChangeArrowheads="1"/>
          </p:cNvSpPr>
          <p:nvPr/>
        </p:nvSpPr>
        <p:spPr bwMode="auto">
          <a:xfrm>
            <a:off x="4092575" y="2057400"/>
            <a:ext cx="484188" cy="457200"/>
          </a:xfrm>
          <a:prstGeom prst="rect">
            <a:avLst/>
          </a:prstGeom>
          <a:noFill/>
          <a:ln>
            <a:noFill/>
          </a:ln>
          <a:effectLst/>
          <a:extLst>
            <a:ext uri="{909E8E84-426E-40DD-AFC4-6F175D3DCCD1}">
              <a14:hiddenFill xmlns:a14="http://schemas.microsoft.com/office/drawing/2010/main">
                <a:solidFill>
                  <a:srgbClr val="00FF00">
                    <a:alpha val="50000"/>
                  </a:srgbClr>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he-IL" sz="2400" b="0">
                <a:latin typeface="Tahoma" pitchFamily="34" charset="0"/>
                <a:cs typeface="Times New Roman" pitchFamily="18" charset="0"/>
              </a:rPr>
              <a:t>M’</a:t>
            </a:r>
          </a:p>
        </p:txBody>
      </p:sp>
      <p:sp>
        <p:nvSpPr>
          <p:cNvPr id="131081" name="Text Box 9"/>
          <p:cNvSpPr txBox="1">
            <a:spLocks noChangeArrowheads="1"/>
          </p:cNvSpPr>
          <p:nvPr/>
        </p:nvSpPr>
        <p:spPr bwMode="auto">
          <a:xfrm>
            <a:off x="765175" y="2057400"/>
            <a:ext cx="419100" cy="457200"/>
          </a:xfrm>
          <a:prstGeom prst="rect">
            <a:avLst/>
          </a:prstGeom>
          <a:noFill/>
          <a:ln>
            <a:noFill/>
          </a:ln>
          <a:effectLst/>
          <a:extLst>
            <a:ext uri="{909E8E84-426E-40DD-AFC4-6F175D3DCCD1}">
              <a14:hiddenFill xmlns:a14="http://schemas.microsoft.com/office/drawing/2010/main">
                <a:solidFill>
                  <a:srgbClr val="00FF00">
                    <a:alpha val="50000"/>
                  </a:srgbClr>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he-IL" sz="2400" b="0">
                <a:latin typeface="Tahoma" pitchFamily="34" charset="0"/>
                <a:cs typeface="Times New Roman" pitchFamily="18" charset="0"/>
              </a:rPr>
              <a:t>M</a:t>
            </a:r>
          </a:p>
        </p:txBody>
      </p:sp>
      <p:sp>
        <p:nvSpPr>
          <p:cNvPr id="131082" name="AutoShape 10"/>
          <p:cNvSpPr>
            <a:spLocks noChangeArrowheads="1"/>
          </p:cNvSpPr>
          <p:nvPr/>
        </p:nvSpPr>
        <p:spPr bwMode="auto">
          <a:xfrm>
            <a:off x="381000" y="2514600"/>
            <a:ext cx="838200" cy="304800"/>
          </a:xfrm>
          <a:prstGeom prst="rightArrow">
            <a:avLst>
              <a:gd name="adj1" fmla="val 50000"/>
              <a:gd name="adj2" fmla="val 68750"/>
            </a:avLst>
          </a:prstGeom>
          <a:solidFill>
            <a:schemeClr val="accent1">
              <a:alpha val="50000"/>
            </a:schemeClr>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3" name="AutoShape 11"/>
          <p:cNvSpPr>
            <a:spLocks noChangeArrowheads="1"/>
          </p:cNvSpPr>
          <p:nvPr/>
        </p:nvSpPr>
        <p:spPr bwMode="auto">
          <a:xfrm>
            <a:off x="5819775" y="3581400"/>
            <a:ext cx="304800" cy="685800"/>
          </a:xfrm>
          <a:prstGeom prst="downArrow">
            <a:avLst>
              <a:gd name="adj1" fmla="val 50000"/>
              <a:gd name="adj2" fmla="val 56250"/>
            </a:avLst>
          </a:prstGeom>
          <a:solidFill>
            <a:schemeClr val="accent1">
              <a:alpha val="50000"/>
            </a:schemeClr>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4" name="AutoShape 12"/>
          <p:cNvSpPr>
            <a:spLocks noChangeArrowheads="1"/>
          </p:cNvSpPr>
          <p:nvPr/>
        </p:nvSpPr>
        <p:spPr bwMode="auto">
          <a:xfrm>
            <a:off x="7343775" y="2514600"/>
            <a:ext cx="838200" cy="304800"/>
          </a:xfrm>
          <a:prstGeom prst="rightArrow">
            <a:avLst>
              <a:gd name="adj1" fmla="val 50000"/>
              <a:gd name="adj2" fmla="val 68750"/>
            </a:avLst>
          </a:prstGeom>
          <a:solidFill>
            <a:schemeClr val="accent1">
              <a:alpha val="50000"/>
            </a:schemeClr>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5" name="Text Box 13"/>
          <p:cNvSpPr txBox="1">
            <a:spLocks noChangeArrowheads="1"/>
          </p:cNvSpPr>
          <p:nvPr/>
        </p:nvSpPr>
        <p:spPr bwMode="auto">
          <a:xfrm>
            <a:off x="7708900" y="2743200"/>
            <a:ext cx="1293813" cy="457200"/>
          </a:xfrm>
          <a:prstGeom prst="rect">
            <a:avLst/>
          </a:prstGeom>
          <a:noFill/>
          <a:ln>
            <a:noFill/>
          </a:ln>
          <a:effectLst/>
          <a:extLst>
            <a:ext uri="{909E8E84-426E-40DD-AFC4-6F175D3DCCD1}">
              <a14:hiddenFill xmlns:a14="http://schemas.microsoft.com/office/drawing/2010/main">
                <a:solidFill>
                  <a:srgbClr val="00FF00">
                    <a:alpha val="50000"/>
                  </a:srgbClr>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he-IL" sz="2400">
                <a:solidFill>
                  <a:srgbClr val="00FF00"/>
                </a:solidFill>
                <a:latin typeface="Tahoma" pitchFamily="34" charset="0"/>
                <a:cs typeface="Times New Roman" pitchFamily="18" charset="0"/>
              </a:rPr>
              <a:t>No Bug</a:t>
            </a:r>
          </a:p>
        </p:txBody>
      </p:sp>
      <p:sp>
        <p:nvSpPr>
          <p:cNvPr id="131086" name="Text Box 14"/>
          <p:cNvSpPr txBox="1">
            <a:spLocks noChangeArrowheads="1"/>
          </p:cNvSpPr>
          <p:nvPr/>
        </p:nvSpPr>
        <p:spPr bwMode="auto">
          <a:xfrm>
            <a:off x="7296150" y="2106613"/>
            <a:ext cx="752475" cy="396875"/>
          </a:xfrm>
          <a:prstGeom prst="rect">
            <a:avLst/>
          </a:prstGeom>
          <a:noFill/>
          <a:ln>
            <a:noFill/>
          </a:ln>
          <a:effectLst/>
          <a:extLst>
            <a:ext uri="{909E8E84-426E-40DD-AFC4-6F175D3DCCD1}">
              <a14:hiddenFill xmlns:a14="http://schemas.microsoft.com/office/drawing/2010/main">
                <a:solidFill>
                  <a:srgbClr val="00FF00">
                    <a:alpha val="50000"/>
                  </a:srgbClr>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he-IL" sz="2000" b="0">
                <a:latin typeface="Verdana" pitchFamily="34" charset="0"/>
                <a:cs typeface="Times New Roman" pitchFamily="18" charset="0"/>
              </a:rPr>
              <a:t>Pass</a:t>
            </a:r>
          </a:p>
        </p:txBody>
      </p:sp>
      <p:sp>
        <p:nvSpPr>
          <p:cNvPr id="131087" name="Text Box 15"/>
          <p:cNvSpPr txBox="1">
            <a:spLocks noChangeArrowheads="1"/>
          </p:cNvSpPr>
          <p:nvPr/>
        </p:nvSpPr>
        <p:spPr bwMode="auto">
          <a:xfrm>
            <a:off x="6091238" y="3706813"/>
            <a:ext cx="622300" cy="396875"/>
          </a:xfrm>
          <a:prstGeom prst="rect">
            <a:avLst/>
          </a:prstGeom>
          <a:noFill/>
          <a:ln>
            <a:noFill/>
          </a:ln>
          <a:effectLst/>
          <a:extLst>
            <a:ext uri="{909E8E84-426E-40DD-AFC4-6F175D3DCCD1}">
              <a14:hiddenFill xmlns:a14="http://schemas.microsoft.com/office/drawing/2010/main">
                <a:solidFill>
                  <a:srgbClr val="00FF00">
                    <a:alpha val="50000"/>
                  </a:srgbClr>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he-IL" sz="2000" b="0">
                <a:latin typeface="Verdana" pitchFamily="34" charset="0"/>
                <a:cs typeface="Times New Roman" pitchFamily="18" charset="0"/>
              </a:rPr>
              <a:t>Fail</a:t>
            </a:r>
          </a:p>
        </p:txBody>
      </p:sp>
      <p:sp>
        <p:nvSpPr>
          <p:cNvPr id="131088" name="AutoShape 16"/>
          <p:cNvSpPr>
            <a:spLocks noChangeArrowheads="1"/>
          </p:cNvSpPr>
          <p:nvPr/>
        </p:nvSpPr>
        <p:spPr bwMode="auto">
          <a:xfrm>
            <a:off x="7239000" y="4953000"/>
            <a:ext cx="838200" cy="304800"/>
          </a:xfrm>
          <a:prstGeom prst="rightArrow">
            <a:avLst>
              <a:gd name="adj1" fmla="val 50000"/>
              <a:gd name="adj2" fmla="val 68750"/>
            </a:avLst>
          </a:prstGeom>
          <a:solidFill>
            <a:schemeClr val="accent1">
              <a:alpha val="50000"/>
            </a:schemeClr>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9" name="Text Box 17"/>
          <p:cNvSpPr txBox="1">
            <a:spLocks noChangeArrowheads="1"/>
          </p:cNvSpPr>
          <p:nvPr/>
        </p:nvSpPr>
        <p:spPr bwMode="auto">
          <a:xfrm>
            <a:off x="8021638" y="4833938"/>
            <a:ext cx="781050" cy="457200"/>
          </a:xfrm>
          <a:prstGeom prst="rect">
            <a:avLst/>
          </a:prstGeom>
          <a:noFill/>
          <a:ln>
            <a:noFill/>
          </a:ln>
          <a:effectLst/>
          <a:extLst>
            <a:ext uri="{909E8E84-426E-40DD-AFC4-6F175D3DCCD1}">
              <a14:hiddenFill xmlns:a14="http://schemas.microsoft.com/office/drawing/2010/main">
                <a:solidFill>
                  <a:srgbClr val="00FF00">
                    <a:alpha val="50000"/>
                  </a:srgbClr>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he-IL" sz="2400">
                <a:solidFill>
                  <a:srgbClr val="CC0000"/>
                </a:solidFill>
                <a:latin typeface="Tahoma" pitchFamily="34" charset="0"/>
                <a:cs typeface="Times New Roman" pitchFamily="18" charset="0"/>
              </a:rPr>
              <a:t>Bug</a:t>
            </a:r>
          </a:p>
        </p:txBody>
      </p:sp>
      <p:sp>
        <p:nvSpPr>
          <p:cNvPr id="131090" name="AutoShape 18"/>
          <p:cNvSpPr>
            <a:spLocks noChangeArrowheads="1"/>
          </p:cNvSpPr>
          <p:nvPr/>
        </p:nvSpPr>
        <p:spPr bwMode="auto">
          <a:xfrm>
            <a:off x="3632200" y="5029200"/>
            <a:ext cx="1044575" cy="228600"/>
          </a:xfrm>
          <a:prstGeom prst="leftArrow">
            <a:avLst>
              <a:gd name="adj1" fmla="val 50000"/>
              <a:gd name="adj2" fmla="val 114236"/>
            </a:avLst>
          </a:prstGeom>
          <a:solidFill>
            <a:schemeClr val="accent1">
              <a:alpha val="50000"/>
            </a:schemeClr>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91" name="Text Box 19"/>
          <p:cNvSpPr txBox="1">
            <a:spLocks noChangeArrowheads="1"/>
          </p:cNvSpPr>
          <p:nvPr/>
        </p:nvSpPr>
        <p:spPr bwMode="auto">
          <a:xfrm>
            <a:off x="7053263" y="4545013"/>
            <a:ext cx="1041400" cy="396875"/>
          </a:xfrm>
          <a:prstGeom prst="rect">
            <a:avLst/>
          </a:prstGeom>
          <a:noFill/>
          <a:ln>
            <a:noFill/>
          </a:ln>
          <a:effectLst/>
          <a:extLst>
            <a:ext uri="{909E8E84-426E-40DD-AFC4-6F175D3DCCD1}">
              <a14:hiddenFill xmlns:a14="http://schemas.microsoft.com/office/drawing/2010/main">
                <a:solidFill>
                  <a:srgbClr val="00FF00">
                    <a:alpha val="50000"/>
                  </a:srgbClr>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he-IL" sz="2000" b="0">
                <a:latin typeface="Tahoma" pitchFamily="34" charset="0"/>
                <a:cs typeface="Times New Roman" pitchFamily="18" charset="0"/>
              </a:rPr>
              <a:t>Real CE</a:t>
            </a:r>
          </a:p>
        </p:txBody>
      </p:sp>
      <p:sp>
        <p:nvSpPr>
          <p:cNvPr id="131092" name="Text Box 20"/>
          <p:cNvSpPr txBox="1">
            <a:spLocks noChangeArrowheads="1"/>
          </p:cNvSpPr>
          <p:nvPr/>
        </p:nvSpPr>
        <p:spPr bwMode="auto">
          <a:xfrm>
            <a:off x="3586163" y="4570413"/>
            <a:ext cx="1389062" cy="366712"/>
          </a:xfrm>
          <a:prstGeom prst="rect">
            <a:avLst/>
          </a:prstGeom>
          <a:noFill/>
          <a:ln>
            <a:noFill/>
          </a:ln>
          <a:effectLst/>
          <a:extLst>
            <a:ext uri="{909E8E84-426E-40DD-AFC4-6F175D3DCCD1}">
              <a14:hiddenFill xmlns:a14="http://schemas.microsoft.com/office/drawing/2010/main">
                <a:solidFill>
                  <a:srgbClr val="00FF00">
                    <a:alpha val="50000"/>
                  </a:srgbClr>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he-IL" b="0">
                <a:latin typeface="Tahoma" pitchFamily="34" charset="0"/>
                <a:cs typeface="Times New Roman" pitchFamily="18" charset="0"/>
              </a:rPr>
              <a:t>Spurious CE</a:t>
            </a:r>
          </a:p>
        </p:txBody>
      </p:sp>
      <p:sp>
        <p:nvSpPr>
          <p:cNvPr id="131093" name="AutoShape 21"/>
          <p:cNvSpPr>
            <a:spLocks noChangeArrowheads="1"/>
          </p:cNvSpPr>
          <p:nvPr/>
        </p:nvSpPr>
        <p:spPr bwMode="auto">
          <a:xfrm>
            <a:off x="2184400" y="3581400"/>
            <a:ext cx="304800" cy="685800"/>
          </a:xfrm>
          <a:prstGeom prst="upArrow">
            <a:avLst>
              <a:gd name="adj1" fmla="val 50000"/>
              <a:gd name="adj2" fmla="val 56250"/>
            </a:avLst>
          </a:prstGeom>
          <a:solidFill>
            <a:schemeClr val="accent1">
              <a:alpha val="50000"/>
            </a:schemeClr>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225447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r>
              <a:rPr lang="en-US" altLang="zh-CN" smtClean="0">
                <a:ea typeface="宋体" charset="-122"/>
              </a:rPr>
              <a:t>Predicate Abstraction  </a:t>
            </a:r>
          </a:p>
        </p:txBody>
      </p:sp>
      <p:sp>
        <p:nvSpPr>
          <p:cNvPr id="12291" name="Rectangle 3"/>
          <p:cNvSpPr>
            <a:spLocks noChangeArrowheads="1"/>
          </p:cNvSpPr>
          <p:nvPr/>
        </p:nvSpPr>
        <p:spPr bwMode="auto">
          <a:xfrm>
            <a:off x="290513" y="1371600"/>
            <a:ext cx="8612187"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444500" indent="-444500" eaLnBrk="0" hangingPunct="0">
              <a:defRPr b="1">
                <a:solidFill>
                  <a:schemeClr val="tx1"/>
                </a:solidFill>
                <a:latin typeface="Lucida Sans" pitchFamily="34" charset="0"/>
              </a:defRPr>
            </a:lvl1pPr>
            <a:lvl2pPr marL="989013" indent="-365125"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Blip>
                <a:blip r:embed="rId3"/>
              </a:buBlip>
            </a:pPr>
            <a:r>
              <a:rPr lang="en-US" altLang="zh-CN" sz="2900" b="0">
                <a:solidFill>
                  <a:srgbClr val="951103"/>
                </a:solidFill>
                <a:latin typeface="Comic Sans MS" pitchFamily="66" charset="0"/>
                <a:ea typeface="宋体" charset="-122"/>
              </a:rPr>
              <a:t>Extract a finite state model from an infinite state system</a:t>
            </a:r>
          </a:p>
          <a:p>
            <a:pPr algn="l">
              <a:buClr>
                <a:srgbClr val="CC3300"/>
              </a:buClr>
              <a:buFontTx/>
              <a:buBlip>
                <a:blip r:embed="rId3"/>
              </a:buBlip>
            </a:pPr>
            <a:endParaRPr lang="en-US" altLang="zh-CN" sz="2900" b="0">
              <a:solidFill>
                <a:srgbClr val="951103"/>
              </a:solidFill>
              <a:latin typeface="Comic Sans MS" pitchFamily="66" charset="0"/>
              <a:ea typeface="宋体" charset="-122"/>
            </a:endParaRPr>
          </a:p>
          <a:p>
            <a:pPr algn="l">
              <a:buClr>
                <a:srgbClr val="CC3300"/>
              </a:buClr>
              <a:buFontTx/>
              <a:buBlip>
                <a:blip r:embed="rId3"/>
              </a:buBlip>
            </a:pPr>
            <a:r>
              <a:rPr lang="en-US" altLang="zh-CN" sz="2900" b="0">
                <a:solidFill>
                  <a:srgbClr val="951103"/>
                </a:solidFill>
                <a:latin typeface="Comic Sans MS" pitchFamily="66" charset="0"/>
                <a:ea typeface="宋体" charset="-122"/>
              </a:rPr>
              <a:t>Used to prove assertions or safety properties</a:t>
            </a:r>
          </a:p>
          <a:p>
            <a:pPr algn="l">
              <a:buClr>
                <a:srgbClr val="CC3300"/>
              </a:buClr>
              <a:buFontTx/>
              <a:buBlip>
                <a:blip r:embed="rId3"/>
              </a:buBlip>
            </a:pPr>
            <a:endParaRPr lang="en-US" altLang="zh-CN" sz="2900" b="0">
              <a:solidFill>
                <a:srgbClr val="951103"/>
              </a:solidFill>
              <a:latin typeface="Comic Sans MS" pitchFamily="66" charset="0"/>
              <a:ea typeface="宋体" charset="-122"/>
            </a:endParaRPr>
          </a:p>
          <a:p>
            <a:pPr algn="l">
              <a:buClr>
                <a:srgbClr val="CC3300"/>
              </a:buClr>
              <a:buFontTx/>
              <a:buBlip>
                <a:blip r:embed="rId3"/>
              </a:buBlip>
            </a:pPr>
            <a:r>
              <a:rPr lang="en-US" altLang="zh-CN" sz="2900" b="0">
                <a:solidFill>
                  <a:srgbClr val="951103"/>
                </a:solidFill>
                <a:latin typeface="Comic Sans MS" pitchFamily="66" charset="0"/>
                <a:ea typeface="宋体" charset="-122"/>
              </a:rPr>
              <a:t>Successfully applied for verification of C programs </a:t>
            </a:r>
          </a:p>
          <a:p>
            <a:pPr lvl="1" algn="l">
              <a:buFontTx/>
              <a:buBlip>
                <a:blip r:embed="rId4"/>
              </a:buBlip>
            </a:pPr>
            <a:r>
              <a:rPr lang="en-US" altLang="zh-CN" sz="2500" b="0">
                <a:solidFill>
                  <a:schemeClr val="accent2"/>
                </a:solidFill>
                <a:latin typeface="Comic Sans MS" pitchFamily="66" charset="0"/>
                <a:ea typeface="宋体" charset="-122"/>
              </a:rPr>
              <a:t>SLAM (used in windows device driver verification) </a:t>
            </a:r>
          </a:p>
          <a:p>
            <a:pPr lvl="1" algn="l">
              <a:buFontTx/>
              <a:buBlip>
                <a:blip r:embed="rId4"/>
              </a:buBlip>
            </a:pPr>
            <a:r>
              <a:rPr lang="en-US" altLang="zh-CN" sz="2500" b="0">
                <a:solidFill>
                  <a:schemeClr val="accent2"/>
                </a:solidFill>
                <a:latin typeface="Comic Sans MS" pitchFamily="66" charset="0"/>
                <a:ea typeface="宋体" charset="-122"/>
              </a:rPr>
              <a:t>MAGIC, BLAST, F-Soft</a:t>
            </a:r>
          </a:p>
          <a:p>
            <a:pPr algn="l">
              <a:buClr>
                <a:srgbClr val="CC3300"/>
              </a:buClr>
              <a:buFontTx/>
              <a:buNone/>
            </a:pPr>
            <a:endParaRPr lang="zh-CN" altLang="en-US" sz="2900" b="0">
              <a:solidFill>
                <a:srgbClr val="951103"/>
              </a:solidFill>
              <a:latin typeface="Comic Sans MS" pitchFamily="66" charset="0"/>
              <a:ea typeface="宋体" charset="-122"/>
            </a:endParaRPr>
          </a:p>
        </p:txBody>
      </p:sp>
    </p:spTree>
    <p:extLst>
      <p:ext uri="{BB962C8B-B14F-4D97-AF65-F5344CB8AC3E}">
        <p14:creationId xmlns:p14="http://schemas.microsoft.com/office/powerpoint/2010/main" val="370368806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r>
              <a:rPr lang="en-US" altLang="zh-CN" smtClean="0">
                <a:ea typeface="宋体" charset="-122"/>
              </a:rPr>
              <a:t>Example for Predicate Abstraction</a:t>
            </a:r>
          </a:p>
        </p:txBody>
      </p:sp>
      <p:sp>
        <p:nvSpPr>
          <p:cNvPr id="437251" name="AutoShape 3"/>
          <p:cNvSpPr>
            <a:spLocks noChangeArrowheads="1"/>
          </p:cNvSpPr>
          <p:nvPr/>
        </p:nvSpPr>
        <p:spPr bwMode="auto">
          <a:xfrm>
            <a:off x="304800" y="1752600"/>
            <a:ext cx="2286000" cy="2667000"/>
          </a:xfrm>
          <a:prstGeom prst="foldedCorner">
            <a:avLst>
              <a:gd name="adj" fmla="val 12500"/>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l">
              <a:spcBef>
                <a:spcPct val="0"/>
              </a:spcBef>
              <a:buFontTx/>
              <a:buNone/>
              <a:defRPr/>
            </a:pPr>
            <a:r>
              <a:rPr lang="en-US" altLang="zh-CN" sz="1600">
                <a:latin typeface="Courier New" pitchFamily="49" charset="0"/>
                <a:ea typeface="宋体" charset="-122"/>
                <a:cs typeface="Arial" charset="0"/>
              </a:rPr>
              <a:t>int</a:t>
            </a:r>
            <a:r>
              <a:rPr lang="en-US" sz="1600" noProof="1">
                <a:latin typeface="Courier New" pitchFamily="49" charset="0"/>
                <a:ea typeface="宋体" charset="-122"/>
                <a:cs typeface="Arial" charset="0"/>
              </a:rPr>
              <a:t> </a:t>
            </a:r>
            <a:r>
              <a:rPr lang="en-US" altLang="zh-CN" sz="1600">
                <a:latin typeface="Courier New" pitchFamily="49" charset="0"/>
                <a:ea typeface="宋体" charset="-122"/>
                <a:cs typeface="Arial" charset="0"/>
              </a:rPr>
              <a:t>main</a:t>
            </a:r>
            <a:r>
              <a:rPr lang="en-US" sz="1600" noProof="1">
                <a:latin typeface="Courier New" pitchFamily="49" charset="0"/>
                <a:ea typeface="宋体" charset="-122"/>
                <a:cs typeface="Arial" charset="0"/>
              </a:rPr>
              <a:t>() {</a:t>
            </a:r>
          </a:p>
          <a:p>
            <a:pPr algn="l">
              <a:spcBef>
                <a:spcPct val="0"/>
              </a:spcBef>
              <a:buFontTx/>
              <a:buNone/>
              <a:defRPr/>
            </a:pPr>
            <a:r>
              <a:rPr lang="en-US" sz="1600" noProof="1">
                <a:latin typeface="Courier New" pitchFamily="49" charset="0"/>
                <a:ea typeface="宋体" charset="-122"/>
                <a:cs typeface="Arial" charset="0"/>
              </a:rPr>
              <a:t>  int i;</a:t>
            </a:r>
          </a:p>
          <a:p>
            <a:pPr algn="l">
              <a:spcBef>
                <a:spcPct val="0"/>
              </a:spcBef>
              <a:buFontTx/>
              <a:buNone/>
              <a:defRPr/>
            </a:pPr>
            <a:endParaRPr lang="en-US" sz="1600" noProof="1">
              <a:latin typeface="Courier New" pitchFamily="49" charset="0"/>
              <a:ea typeface="宋体" charset="-122"/>
              <a:cs typeface="Arial" charset="0"/>
            </a:endParaRPr>
          </a:p>
          <a:p>
            <a:pPr algn="l">
              <a:spcBef>
                <a:spcPct val="0"/>
              </a:spcBef>
              <a:buFontTx/>
              <a:buNone/>
              <a:defRPr/>
            </a:pPr>
            <a:r>
              <a:rPr lang="en-US" sz="1600" noProof="1">
                <a:latin typeface="Courier New" pitchFamily="49" charset="0"/>
                <a:ea typeface="宋体" charset="-122"/>
                <a:cs typeface="Arial" charset="0"/>
              </a:rPr>
              <a:t>  i=0;</a:t>
            </a:r>
          </a:p>
          <a:p>
            <a:pPr algn="l">
              <a:spcBef>
                <a:spcPct val="0"/>
              </a:spcBef>
              <a:buFontTx/>
              <a:buNone/>
              <a:defRPr/>
            </a:pPr>
            <a:endParaRPr lang="en-US" sz="1600" noProof="1">
              <a:latin typeface="Courier New" pitchFamily="49" charset="0"/>
              <a:ea typeface="宋体" charset="-122"/>
              <a:cs typeface="Arial" charset="0"/>
            </a:endParaRPr>
          </a:p>
          <a:p>
            <a:pPr algn="l">
              <a:spcBef>
                <a:spcPct val="0"/>
              </a:spcBef>
              <a:buFontTx/>
              <a:buNone/>
              <a:defRPr/>
            </a:pPr>
            <a:r>
              <a:rPr lang="en-US" sz="1600" noProof="1">
                <a:latin typeface="Courier New" pitchFamily="49" charset="0"/>
                <a:ea typeface="宋体" charset="-122"/>
                <a:cs typeface="Arial" charset="0"/>
              </a:rPr>
              <a:t>  while(even(i))</a:t>
            </a:r>
          </a:p>
          <a:p>
            <a:pPr algn="l">
              <a:spcBef>
                <a:spcPct val="0"/>
              </a:spcBef>
              <a:buFontTx/>
              <a:buNone/>
              <a:defRPr/>
            </a:pPr>
            <a:r>
              <a:rPr lang="en-US" sz="1600" noProof="1">
                <a:latin typeface="Courier New" pitchFamily="49" charset="0"/>
                <a:ea typeface="宋体" charset="-122"/>
                <a:cs typeface="Arial" charset="0"/>
              </a:rPr>
              <a:t>    i++;</a:t>
            </a:r>
          </a:p>
          <a:p>
            <a:pPr algn="l">
              <a:spcBef>
                <a:spcPct val="0"/>
              </a:spcBef>
              <a:buFontTx/>
              <a:buNone/>
              <a:defRPr/>
            </a:pPr>
            <a:r>
              <a:rPr lang="en-US" sz="1600" noProof="1">
                <a:latin typeface="Courier New" pitchFamily="49" charset="0"/>
                <a:ea typeface="宋体" charset="-122"/>
                <a:cs typeface="Arial" charset="0"/>
              </a:rPr>
              <a:t>}</a:t>
            </a:r>
          </a:p>
        </p:txBody>
      </p:sp>
      <p:sp>
        <p:nvSpPr>
          <p:cNvPr id="13316" name="Text Box 4"/>
          <p:cNvSpPr txBox="1">
            <a:spLocks noChangeArrowheads="1"/>
          </p:cNvSpPr>
          <p:nvPr/>
        </p:nvSpPr>
        <p:spPr bwMode="auto">
          <a:xfrm>
            <a:off x="2590800" y="2667000"/>
            <a:ext cx="6731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eaLnBrk="1" hangingPunct="1">
              <a:spcBef>
                <a:spcPct val="0"/>
              </a:spcBef>
              <a:buFontTx/>
              <a:buNone/>
            </a:pPr>
            <a:r>
              <a:rPr lang="en-US" altLang="zh-CN" sz="6600">
                <a:latin typeface="Arial" charset="0"/>
                <a:ea typeface="宋体" charset="-122"/>
                <a:cs typeface="Arial" charset="0"/>
              </a:rPr>
              <a:t>+</a:t>
            </a:r>
          </a:p>
        </p:txBody>
      </p:sp>
      <p:sp>
        <p:nvSpPr>
          <p:cNvPr id="13317" name="AutoShape 5"/>
          <p:cNvSpPr>
            <a:spLocks noChangeArrowheads="1"/>
          </p:cNvSpPr>
          <p:nvPr/>
        </p:nvSpPr>
        <p:spPr bwMode="auto">
          <a:xfrm>
            <a:off x="3200400" y="2743200"/>
            <a:ext cx="1676400" cy="990600"/>
          </a:xfrm>
          <a:prstGeom prst="roundRect">
            <a:avLst>
              <a:gd name="adj" fmla="val 16667"/>
            </a:avLst>
          </a:prstGeom>
          <a:solidFill>
            <a:srgbClr val="DDDDDD"/>
          </a:solidFill>
          <a:ln>
            <a:noFill/>
          </a:ln>
          <a:effectLst>
            <a:prstShdw prst="shdw17" dist="17961" dir="2700000">
              <a:srgbClr val="858585"/>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spcBef>
                <a:spcPct val="0"/>
              </a:spcBef>
              <a:buFontTx/>
              <a:buNone/>
            </a:pPr>
            <a:endParaRPr lang="zh-CN" altLang="en-US" b="0">
              <a:latin typeface="Arial" charset="0"/>
              <a:ea typeface="宋体" charset="-122"/>
              <a:cs typeface="Arial" charset="0"/>
            </a:endParaRPr>
          </a:p>
          <a:p>
            <a:pPr eaLnBrk="1" hangingPunct="1">
              <a:spcBef>
                <a:spcPct val="0"/>
              </a:spcBef>
              <a:buFontTx/>
              <a:buNone/>
            </a:pPr>
            <a:r>
              <a:rPr lang="en-US" altLang="en-US" b="0" noProof="1">
                <a:latin typeface="Times New Roman" pitchFamily="18" charset="0"/>
                <a:ea typeface="宋体" charset="-122"/>
                <a:cs typeface="Arial" charset="0"/>
              </a:rPr>
              <a:t>p</a:t>
            </a:r>
            <a:r>
              <a:rPr lang="en-US" altLang="en-US" b="0" baseline="-25000" noProof="1">
                <a:latin typeface="Times New Roman" pitchFamily="18" charset="0"/>
                <a:ea typeface="宋体" charset="-122"/>
                <a:cs typeface="Arial" charset="0"/>
              </a:rPr>
              <a:t>1</a:t>
            </a:r>
            <a:r>
              <a:rPr lang="en-US" altLang="en-US" b="0" noProof="1">
                <a:latin typeface="Times New Roman" pitchFamily="18" charset="0"/>
                <a:ea typeface="宋体" charset="-122"/>
                <a:cs typeface="Arial" charset="0"/>
              </a:rPr>
              <a:t> </a:t>
            </a:r>
            <a:r>
              <a:rPr lang="en-US" altLang="en-US" b="0" noProof="1">
                <a:latin typeface="Times New Roman" pitchFamily="18" charset="0"/>
                <a:ea typeface="宋体" charset="-122"/>
                <a:cs typeface="Arial" charset="0"/>
                <a:sym typeface="Symbol" pitchFamily="18" charset="2"/>
              </a:rPr>
              <a:t></a:t>
            </a:r>
            <a:r>
              <a:rPr lang="en-US" altLang="en-US" b="0" noProof="1">
                <a:latin typeface="Times New Roman" pitchFamily="18" charset="0"/>
                <a:ea typeface="宋体" charset="-122"/>
                <a:cs typeface="Arial" charset="0"/>
              </a:rPr>
              <a:t> i=0</a:t>
            </a:r>
          </a:p>
          <a:p>
            <a:pPr eaLnBrk="1" hangingPunct="1">
              <a:spcBef>
                <a:spcPct val="0"/>
              </a:spcBef>
              <a:buFontTx/>
              <a:buNone/>
            </a:pPr>
            <a:r>
              <a:rPr lang="en-US" altLang="en-US" b="0" noProof="1">
                <a:latin typeface="Times New Roman" pitchFamily="18" charset="0"/>
                <a:ea typeface="宋体" charset="-122"/>
                <a:cs typeface="Arial" charset="0"/>
              </a:rPr>
              <a:t>p</a:t>
            </a:r>
            <a:r>
              <a:rPr lang="en-US" altLang="en-US" b="0" baseline="-25000" noProof="1">
                <a:latin typeface="Times New Roman" pitchFamily="18" charset="0"/>
                <a:ea typeface="宋体" charset="-122"/>
                <a:cs typeface="Arial" charset="0"/>
              </a:rPr>
              <a:t>2</a:t>
            </a:r>
            <a:r>
              <a:rPr lang="en-US" altLang="en-US" b="0" noProof="1">
                <a:latin typeface="Times New Roman" pitchFamily="18" charset="0"/>
                <a:ea typeface="宋体" charset="-122"/>
                <a:cs typeface="Arial" charset="0"/>
              </a:rPr>
              <a:t> </a:t>
            </a:r>
            <a:r>
              <a:rPr lang="en-US" altLang="en-US" b="0" noProof="1">
                <a:latin typeface="Times New Roman" pitchFamily="18" charset="0"/>
                <a:ea typeface="宋体" charset="-122"/>
                <a:cs typeface="Arial" charset="0"/>
                <a:sym typeface="Symbol" pitchFamily="18" charset="2"/>
              </a:rPr>
              <a:t> even(i)</a:t>
            </a:r>
          </a:p>
          <a:p>
            <a:pPr eaLnBrk="1" hangingPunct="1">
              <a:spcBef>
                <a:spcPct val="0"/>
              </a:spcBef>
              <a:buFontTx/>
              <a:buNone/>
            </a:pPr>
            <a:endParaRPr lang="zh-CN" altLang="en-US" b="0">
              <a:latin typeface="Times New Roman" pitchFamily="18" charset="0"/>
              <a:ea typeface="宋体" charset="-122"/>
              <a:cs typeface="Arial" charset="0"/>
            </a:endParaRPr>
          </a:p>
        </p:txBody>
      </p:sp>
      <p:sp>
        <p:nvSpPr>
          <p:cNvPr id="13318" name="Text Box 6"/>
          <p:cNvSpPr txBox="1">
            <a:spLocks noChangeArrowheads="1"/>
          </p:cNvSpPr>
          <p:nvPr/>
        </p:nvSpPr>
        <p:spPr bwMode="auto">
          <a:xfrm>
            <a:off x="4876800" y="2667000"/>
            <a:ext cx="6731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eaLnBrk="1" hangingPunct="1">
              <a:spcBef>
                <a:spcPct val="0"/>
              </a:spcBef>
              <a:buFontTx/>
              <a:buNone/>
            </a:pPr>
            <a:r>
              <a:rPr lang="en-US" altLang="zh-CN" sz="6600">
                <a:latin typeface="Arial" charset="0"/>
                <a:ea typeface="宋体" charset="-122"/>
                <a:cs typeface="Arial" charset="0"/>
              </a:rPr>
              <a:t>=</a:t>
            </a:r>
          </a:p>
        </p:txBody>
      </p:sp>
      <p:sp>
        <p:nvSpPr>
          <p:cNvPr id="437255" name="AutoShape 7"/>
          <p:cNvSpPr>
            <a:spLocks noChangeArrowheads="1"/>
          </p:cNvSpPr>
          <p:nvPr/>
        </p:nvSpPr>
        <p:spPr bwMode="auto">
          <a:xfrm>
            <a:off x="5638800" y="1371600"/>
            <a:ext cx="3352800" cy="3886200"/>
          </a:xfrm>
          <a:prstGeom prst="foldedCorner">
            <a:avLst>
              <a:gd name="adj" fmla="val 12500"/>
            </a:avLst>
          </a:prstGeom>
          <a:gradFill rotWithShape="1">
            <a:gsLst>
              <a:gs pos="0">
                <a:srgbClr val="FF6600"/>
              </a:gs>
              <a:gs pos="100000">
                <a:srgbClr val="FF9E5D"/>
              </a:gs>
            </a:gsLst>
            <a:lin ang="5400000" scaled="1"/>
          </a:gra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eaLnBrk="1" hangingPunct="1">
              <a:spcBef>
                <a:spcPct val="0"/>
              </a:spcBef>
              <a:buFontTx/>
              <a:buNone/>
            </a:pPr>
            <a:r>
              <a:rPr lang="en-US" altLang="zh-CN" sz="1600">
                <a:latin typeface="Courier New" pitchFamily="49" charset="0"/>
                <a:ea typeface="宋体" charset="-122"/>
                <a:cs typeface="Arial" charset="0"/>
              </a:rPr>
              <a:t>void</a:t>
            </a:r>
            <a:r>
              <a:rPr lang="en-US" altLang="en-US" sz="1600" noProof="1">
                <a:latin typeface="Courier New" pitchFamily="49" charset="0"/>
                <a:ea typeface="宋体" charset="-122"/>
                <a:cs typeface="Arial" charset="0"/>
              </a:rPr>
              <a:t> main()</a:t>
            </a:r>
            <a:r>
              <a:rPr lang="de-DE" altLang="en-US" sz="1600">
                <a:latin typeface="Courier New" pitchFamily="49" charset="0"/>
                <a:ea typeface="宋体" charset="-122"/>
                <a:cs typeface="Arial" charset="0"/>
              </a:rPr>
              <a:t> </a:t>
            </a:r>
            <a:r>
              <a:rPr lang="de-DE" altLang="en-US" sz="1600" noProof="1">
                <a:latin typeface="Courier New" pitchFamily="49" charset="0"/>
                <a:ea typeface="宋体" charset="-122"/>
                <a:cs typeface="Arial" charset="0"/>
              </a:rPr>
              <a:t>{</a:t>
            </a:r>
          </a:p>
          <a:p>
            <a:pPr algn="l" eaLnBrk="1" hangingPunct="1">
              <a:spcBef>
                <a:spcPct val="0"/>
              </a:spcBef>
              <a:buFontTx/>
              <a:buNone/>
            </a:pPr>
            <a:r>
              <a:rPr lang="de-DE" altLang="en-US" sz="1600" noProof="1">
                <a:latin typeface="Courier New" pitchFamily="49" charset="0"/>
                <a:ea typeface="宋体" charset="-122"/>
                <a:cs typeface="Arial" charset="0"/>
              </a:rPr>
              <a:t>  bool p1, p2;</a:t>
            </a:r>
          </a:p>
          <a:p>
            <a:pPr algn="l" eaLnBrk="1" hangingPunct="1">
              <a:spcBef>
                <a:spcPct val="0"/>
              </a:spcBef>
              <a:buFontTx/>
              <a:buNone/>
            </a:pPr>
            <a:endParaRPr lang="de-DE" altLang="en-US" sz="1600" noProof="1">
              <a:latin typeface="Courier New" pitchFamily="49" charset="0"/>
              <a:ea typeface="宋体" charset="-122"/>
              <a:cs typeface="Arial" charset="0"/>
            </a:endParaRPr>
          </a:p>
          <a:p>
            <a:pPr algn="l" eaLnBrk="1" hangingPunct="1">
              <a:spcBef>
                <a:spcPct val="0"/>
              </a:spcBef>
              <a:buFontTx/>
              <a:buNone/>
            </a:pPr>
            <a:r>
              <a:rPr lang="de-DE" altLang="en-US" sz="1600" noProof="1">
                <a:latin typeface="Courier New" pitchFamily="49" charset="0"/>
                <a:ea typeface="宋体" charset="-122"/>
                <a:cs typeface="Arial" charset="0"/>
              </a:rPr>
              <a:t>  </a:t>
            </a:r>
            <a:r>
              <a:rPr lang="en-US" altLang="zh-CN" sz="1600">
                <a:latin typeface="Courier New" pitchFamily="49" charset="0"/>
                <a:ea typeface="宋体" charset="-122"/>
                <a:cs typeface="Arial" charset="0"/>
              </a:rPr>
              <a:t>p1=TRUE</a:t>
            </a:r>
            <a:r>
              <a:rPr lang="en-US" altLang="en-US" sz="1600" noProof="1">
                <a:latin typeface="Courier New" pitchFamily="49" charset="0"/>
                <a:ea typeface="宋体" charset="-122"/>
                <a:cs typeface="Arial" charset="0"/>
              </a:rPr>
              <a:t>;</a:t>
            </a:r>
            <a:endParaRPr lang="en-US" altLang="zh-CN" sz="1600">
              <a:latin typeface="Courier New" pitchFamily="49" charset="0"/>
              <a:ea typeface="宋体" charset="-122"/>
              <a:cs typeface="Arial" charset="0"/>
            </a:endParaRPr>
          </a:p>
          <a:p>
            <a:pPr algn="l" eaLnBrk="1" hangingPunct="1">
              <a:spcBef>
                <a:spcPct val="0"/>
              </a:spcBef>
              <a:buFontTx/>
              <a:buNone/>
            </a:pPr>
            <a:r>
              <a:rPr lang="en-US" altLang="zh-CN" sz="1600">
                <a:latin typeface="Courier New" pitchFamily="49" charset="0"/>
                <a:ea typeface="宋体" charset="-122"/>
                <a:cs typeface="Arial" charset="0"/>
              </a:rPr>
              <a:t>  p2=TRUE;</a:t>
            </a:r>
            <a:endParaRPr lang="en-US" altLang="en-US" sz="1600" noProof="1">
              <a:latin typeface="Courier New" pitchFamily="49" charset="0"/>
              <a:ea typeface="宋体" charset="-122"/>
              <a:cs typeface="Arial" charset="0"/>
            </a:endParaRPr>
          </a:p>
          <a:p>
            <a:pPr algn="l" eaLnBrk="1" hangingPunct="1">
              <a:spcBef>
                <a:spcPct val="0"/>
              </a:spcBef>
              <a:buFontTx/>
              <a:buNone/>
            </a:pPr>
            <a:endParaRPr lang="en-US" altLang="en-US" sz="1600" noProof="1">
              <a:latin typeface="Courier New" pitchFamily="49" charset="0"/>
              <a:ea typeface="宋体" charset="-122"/>
              <a:cs typeface="Arial" charset="0"/>
            </a:endParaRPr>
          </a:p>
          <a:p>
            <a:pPr algn="l" eaLnBrk="1" hangingPunct="1">
              <a:spcBef>
                <a:spcPct val="0"/>
              </a:spcBef>
              <a:buFontTx/>
              <a:buNone/>
            </a:pPr>
            <a:r>
              <a:rPr lang="en-US" altLang="en-US" sz="1600" noProof="1">
                <a:latin typeface="Courier New" pitchFamily="49" charset="0"/>
                <a:ea typeface="宋体" charset="-122"/>
                <a:cs typeface="Arial" charset="0"/>
              </a:rPr>
              <a:t>  while(</a:t>
            </a:r>
            <a:r>
              <a:rPr lang="en-US" altLang="zh-CN" sz="1600">
                <a:latin typeface="Courier New" pitchFamily="49" charset="0"/>
                <a:ea typeface="宋体" charset="-122"/>
                <a:cs typeface="Arial" charset="0"/>
              </a:rPr>
              <a:t>p2</a:t>
            </a:r>
            <a:r>
              <a:rPr lang="en-US" altLang="en-US" sz="1600" noProof="1">
                <a:latin typeface="Courier New" pitchFamily="49" charset="0"/>
                <a:ea typeface="宋体" charset="-122"/>
                <a:cs typeface="Arial" charset="0"/>
              </a:rPr>
              <a:t>)</a:t>
            </a:r>
          </a:p>
          <a:p>
            <a:pPr algn="l" eaLnBrk="1" hangingPunct="1">
              <a:spcBef>
                <a:spcPct val="0"/>
              </a:spcBef>
              <a:buFontTx/>
              <a:buNone/>
            </a:pPr>
            <a:r>
              <a:rPr lang="en-US" altLang="en-US" sz="1600" noProof="1">
                <a:latin typeface="Courier New" pitchFamily="49" charset="0"/>
                <a:ea typeface="宋体" charset="-122"/>
                <a:cs typeface="Arial" charset="0"/>
              </a:rPr>
              <a:t>  </a:t>
            </a:r>
            <a:r>
              <a:rPr lang="en-US" altLang="zh-CN" sz="1600">
                <a:latin typeface="Courier New" pitchFamily="49" charset="0"/>
                <a:ea typeface="宋体" charset="-122"/>
                <a:cs typeface="Arial" charset="0"/>
              </a:rPr>
              <a:t>{</a:t>
            </a:r>
          </a:p>
          <a:p>
            <a:pPr algn="l" eaLnBrk="1" hangingPunct="1">
              <a:spcBef>
                <a:spcPct val="0"/>
              </a:spcBef>
              <a:buFontTx/>
              <a:buNone/>
            </a:pPr>
            <a:r>
              <a:rPr lang="en-US" altLang="zh-CN" sz="1600">
                <a:latin typeface="Courier New" pitchFamily="49" charset="0"/>
                <a:ea typeface="宋体" charset="-122"/>
                <a:cs typeface="Arial" charset="0"/>
              </a:rPr>
              <a:t>    p1=p1?FALSE:nondet();</a:t>
            </a:r>
          </a:p>
          <a:p>
            <a:pPr algn="l" eaLnBrk="1" hangingPunct="1">
              <a:spcBef>
                <a:spcPct val="0"/>
              </a:spcBef>
              <a:buFontTx/>
              <a:buNone/>
            </a:pPr>
            <a:r>
              <a:rPr lang="en-US" altLang="zh-CN" sz="1600">
                <a:latin typeface="Courier New" pitchFamily="49" charset="0"/>
                <a:ea typeface="宋体" charset="-122"/>
                <a:cs typeface="Arial" charset="0"/>
              </a:rPr>
              <a:t>    p2=!p2;</a:t>
            </a:r>
          </a:p>
          <a:p>
            <a:pPr algn="l" eaLnBrk="1" hangingPunct="1">
              <a:spcBef>
                <a:spcPct val="0"/>
              </a:spcBef>
              <a:buFontTx/>
              <a:buNone/>
            </a:pPr>
            <a:r>
              <a:rPr lang="en-US" altLang="zh-CN" sz="1600">
                <a:latin typeface="Courier New" pitchFamily="49" charset="0"/>
                <a:ea typeface="宋体" charset="-122"/>
                <a:cs typeface="Arial" charset="0"/>
              </a:rPr>
              <a:t>  }</a:t>
            </a:r>
            <a:endParaRPr lang="en-US" altLang="en-US" sz="1600" noProof="1">
              <a:latin typeface="Courier New" pitchFamily="49" charset="0"/>
              <a:ea typeface="宋体" charset="-122"/>
              <a:cs typeface="Arial" charset="0"/>
            </a:endParaRPr>
          </a:p>
          <a:p>
            <a:pPr algn="l" eaLnBrk="1" hangingPunct="1">
              <a:spcBef>
                <a:spcPct val="0"/>
              </a:spcBef>
              <a:buFontTx/>
              <a:buNone/>
            </a:pPr>
            <a:r>
              <a:rPr lang="en-US" altLang="en-US" sz="1600" noProof="1">
                <a:latin typeface="Courier New" pitchFamily="49" charset="0"/>
                <a:ea typeface="宋体" charset="-122"/>
                <a:cs typeface="Arial" charset="0"/>
              </a:rPr>
              <a:t>}</a:t>
            </a:r>
          </a:p>
        </p:txBody>
      </p:sp>
      <p:sp>
        <p:nvSpPr>
          <p:cNvPr id="13320" name="Text Box 8"/>
          <p:cNvSpPr txBox="1">
            <a:spLocks noChangeArrowheads="1"/>
          </p:cNvSpPr>
          <p:nvPr/>
        </p:nvSpPr>
        <p:spPr bwMode="auto">
          <a:xfrm>
            <a:off x="3563938" y="5734050"/>
            <a:ext cx="1595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488" tIns="44450" rIns="90488" bIns="4445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lnSpc>
                <a:spcPct val="93000"/>
              </a:lnSpc>
              <a:spcBef>
                <a:spcPct val="50000"/>
              </a:spcBef>
              <a:buClr>
                <a:schemeClr val="hlink"/>
              </a:buClr>
              <a:buFont typeface="Wingdings" pitchFamily="2" charset="2"/>
              <a:buNone/>
            </a:pPr>
            <a:r>
              <a:rPr lang="en-US" altLang="zh-CN" sz="2200">
                <a:latin typeface="Arial" charset="0"/>
                <a:ea typeface="宋体" charset="-122"/>
              </a:rPr>
              <a:t>Predicates</a:t>
            </a:r>
          </a:p>
        </p:txBody>
      </p:sp>
      <p:sp>
        <p:nvSpPr>
          <p:cNvPr id="13321" name="Text Box 9"/>
          <p:cNvSpPr txBox="1">
            <a:spLocks noChangeArrowheads="1"/>
          </p:cNvSpPr>
          <p:nvPr/>
        </p:nvSpPr>
        <p:spPr bwMode="auto">
          <a:xfrm>
            <a:off x="801688" y="5734050"/>
            <a:ext cx="1593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488" tIns="44450" rIns="90488" bIns="4445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lnSpc>
                <a:spcPct val="93000"/>
              </a:lnSpc>
              <a:spcBef>
                <a:spcPct val="50000"/>
              </a:spcBef>
              <a:buClr>
                <a:schemeClr val="hlink"/>
              </a:buClr>
              <a:buFont typeface="Wingdings" pitchFamily="2" charset="2"/>
              <a:buNone/>
            </a:pPr>
            <a:r>
              <a:rPr lang="en-US" altLang="zh-CN" sz="2200">
                <a:latin typeface="Arial" charset="0"/>
                <a:ea typeface="宋体" charset="-122"/>
              </a:rPr>
              <a:t>C program</a:t>
            </a:r>
          </a:p>
        </p:txBody>
      </p:sp>
      <p:sp>
        <p:nvSpPr>
          <p:cNvPr id="13322" name="Text Box 10"/>
          <p:cNvSpPr txBox="1">
            <a:spLocks noChangeArrowheads="1"/>
          </p:cNvSpPr>
          <p:nvPr/>
        </p:nvSpPr>
        <p:spPr bwMode="auto">
          <a:xfrm>
            <a:off x="5657850" y="5734050"/>
            <a:ext cx="2497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488" tIns="44450" rIns="90488" bIns="4445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lnSpc>
                <a:spcPct val="93000"/>
              </a:lnSpc>
              <a:spcBef>
                <a:spcPct val="50000"/>
              </a:spcBef>
              <a:buClr>
                <a:schemeClr val="hlink"/>
              </a:buClr>
              <a:buFont typeface="Wingdings" pitchFamily="2" charset="2"/>
              <a:buNone/>
            </a:pPr>
            <a:r>
              <a:rPr lang="en-US" altLang="zh-CN" sz="2200">
                <a:latin typeface="Arial" charset="0"/>
                <a:ea typeface="宋体" charset="-122"/>
              </a:rPr>
              <a:t>Boolean program</a:t>
            </a:r>
          </a:p>
        </p:txBody>
      </p:sp>
      <p:sp>
        <p:nvSpPr>
          <p:cNvPr id="13323" name="Rectangle 11"/>
          <p:cNvSpPr>
            <a:spLocks noChangeArrowheads="1"/>
          </p:cNvSpPr>
          <p:nvPr/>
        </p:nvSpPr>
        <p:spPr bwMode="auto">
          <a:xfrm>
            <a:off x="6011863" y="6553200"/>
            <a:ext cx="1838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eaLnBrk="1" hangingPunct="1">
              <a:spcBef>
                <a:spcPct val="0"/>
              </a:spcBef>
              <a:buFontTx/>
              <a:buNone/>
            </a:pPr>
            <a:r>
              <a:rPr lang="en-US" altLang="zh-CN" sz="1400" b="0">
                <a:solidFill>
                  <a:schemeClr val="accent2"/>
                </a:solidFill>
                <a:latin typeface="Lucida Sans Unicode" pitchFamily="34" charset="0"/>
                <a:ea typeface="宋体" charset="-122"/>
              </a:rPr>
              <a:t>[Ball, Rajamani ’01]</a:t>
            </a:r>
          </a:p>
        </p:txBody>
      </p:sp>
      <p:sp>
        <p:nvSpPr>
          <p:cNvPr id="13324" name="Rectangle 12"/>
          <p:cNvSpPr>
            <a:spLocks noChangeArrowheads="1"/>
          </p:cNvSpPr>
          <p:nvPr/>
        </p:nvSpPr>
        <p:spPr bwMode="auto">
          <a:xfrm>
            <a:off x="6084888" y="6237288"/>
            <a:ext cx="1517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eaLnBrk="1" hangingPunct="1">
              <a:spcBef>
                <a:spcPct val="0"/>
              </a:spcBef>
              <a:buFontTx/>
              <a:buNone/>
            </a:pPr>
            <a:r>
              <a:rPr lang="en-US" altLang="zh-CN" sz="1400" b="0">
                <a:solidFill>
                  <a:schemeClr val="accent2"/>
                </a:solidFill>
                <a:latin typeface="Lucida Sans Unicode" pitchFamily="34" charset="0"/>
                <a:ea typeface="宋体" charset="-122"/>
              </a:rPr>
              <a:t>[Graf, Saidi ’97]</a:t>
            </a:r>
          </a:p>
        </p:txBody>
      </p:sp>
    </p:spTree>
    <p:extLst>
      <p:ext uri="{BB962C8B-B14F-4D97-AF65-F5344CB8AC3E}">
        <p14:creationId xmlns:p14="http://schemas.microsoft.com/office/powerpoint/2010/main" val="20598411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725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7255">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37255">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37255">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372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en-US" altLang="zh-CN" smtClean="0">
                <a:ea typeface="宋体" charset="-122"/>
              </a:rPr>
              <a:t>Computing Predicate Abstraction</a:t>
            </a:r>
          </a:p>
        </p:txBody>
      </p:sp>
      <p:sp>
        <p:nvSpPr>
          <p:cNvPr id="14339" name="Rectangle 3"/>
          <p:cNvSpPr>
            <a:spLocks noGrp="1" noChangeArrowheads="1"/>
          </p:cNvSpPr>
          <p:nvPr>
            <p:ph type="body" idx="4294967295"/>
          </p:nvPr>
        </p:nvSpPr>
        <p:spPr/>
        <p:txBody>
          <a:bodyPr/>
          <a:lstStyle/>
          <a:p>
            <a:pPr marL="385763" indent="-385763"/>
            <a:r>
              <a:rPr lang="en-US" altLang="zh-CN" sz="2900" smtClean="0">
                <a:solidFill>
                  <a:srgbClr val="951103"/>
                </a:solidFill>
                <a:ea typeface="宋体" charset="-122"/>
              </a:rPr>
              <a:t>How to get predicates for checking a given property?</a:t>
            </a:r>
          </a:p>
          <a:p>
            <a:pPr marL="385763" indent="-385763"/>
            <a:endParaRPr lang="en-US" altLang="zh-CN" sz="2900" smtClean="0">
              <a:solidFill>
                <a:srgbClr val="951103"/>
              </a:solidFill>
              <a:ea typeface="宋体" charset="-122"/>
            </a:endParaRPr>
          </a:p>
          <a:p>
            <a:pPr marL="385763" indent="-385763"/>
            <a:r>
              <a:rPr lang="en-US" altLang="zh-CN" sz="2900" smtClean="0">
                <a:solidFill>
                  <a:srgbClr val="951103"/>
                </a:solidFill>
                <a:ea typeface="宋体" charset="-122"/>
              </a:rPr>
              <a:t>How do we compute the abstraction?</a:t>
            </a:r>
          </a:p>
          <a:p>
            <a:pPr marL="385763" indent="-385763"/>
            <a:endParaRPr lang="en-US" altLang="zh-CN" sz="2900" smtClean="0">
              <a:solidFill>
                <a:srgbClr val="951103"/>
              </a:solidFill>
              <a:ea typeface="宋体" charset="-122"/>
            </a:endParaRPr>
          </a:p>
          <a:p>
            <a:pPr marL="385763" indent="-385763"/>
            <a:r>
              <a:rPr lang="en-US" altLang="zh-CN" sz="2900" smtClean="0">
                <a:solidFill>
                  <a:srgbClr val="951103"/>
                </a:solidFill>
                <a:ea typeface="宋体" charset="-122"/>
              </a:rPr>
              <a:t>Predicate Abstraction is an over-approximation</a:t>
            </a:r>
          </a:p>
          <a:p>
            <a:pPr marL="385763" indent="-385763"/>
            <a:endParaRPr lang="en-US" altLang="zh-CN" sz="2900" smtClean="0">
              <a:solidFill>
                <a:srgbClr val="951103"/>
              </a:solidFill>
              <a:ea typeface="宋体" charset="-122"/>
            </a:endParaRPr>
          </a:p>
          <a:p>
            <a:pPr marL="744538" lvl="1" indent="-244475"/>
            <a:r>
              <a:rPr lang="en-US" altLang="zh-CN" sz="2400" smtClean="0">
                <a:solidFill>
                  <a:schemeClr val="accent2"/>
                </a:solidFill>
                <a:ea typeface="宋体" charset="-122"/>
              </a:rPr>
              <a:t>How to refine coarse abstractions</a:t>
            </a:r>
          </a:p>
          <a:p>
            <a:pPr marL="385763" indent="-385763"/>
            <a:endParaRPr lang="en-US" altLang="zh-CN" sz="2900" smtClean="0">
              <a:solidFill>
                <a:srgbClr val="951103"/>
              </a:solidFill>
              <a:ea typeface="宋体" charset="-122"/>
            </a:endParaRPr>
          </a:p>
          <a:p>
            <a:pPr marL="385763" indent="-385763"/>
            <a:endParaRPr lang="en-US" altLang="zh-CN" sz="2900" smtClean="0">
              <a:solidFill>
                <a:srgbClr val="951103"/>
              </a:solidFill>
              <a:ea typeface="宋体" charset="-122"/>
            </a:endParaRPr>
          </a:p>
          <a:p>
            <a:pPr marL="385763" indent="-385763">
              <a:buFontTx/>
              <a:buNone/>
            </a:pPr>
            <a:endParaRPr lang="en-US" altLang="zh-CN" sz="2900" smtClean="0">
              <a:solidFill>
                <a:srgbClr val="951103"/>
              </a:solidFill>
              <a:ea typeface="宋体" charset="-122"/>
            </a:endParaRPr>
          </a:p>
          <a:p>
            <a:pPr marL="385763" indent="-385763"/>
            <a:endParaRPr lang="en-US" altLang="zh-CN" sz="2900" smtClean="0">
              <a:solidFill>
                <a:srgbClr val="951103"/>
              </a:solidFill>
              <a:ea typeface="宋体" charset="-122"/>
            </a:endParaRPr>
          </a:p>
          <a:p>
            <a:pPr marL="385763" indent="-385763"/>
            <a:endParaRPr lang="zh-CN" altLang="en-US" sz="2900" smtClean="0">
              <a:solidFill>
                <a:srgbClr val="951103"/>
              </a:solidFill>
              <a:ea typeface="宋体" charset="-122"/>
            </a:endParaRPr>
          </a:p>
        </p:txBody>
      </p:sp>
    </p:spTree>
    <p:extLst>
      <p:ext uri="{BB962C8B-B14F-4D97-AF65-F5344CB8AC3E}">
        <p14:creationId xmlns:p14="http://schemas.microsoft.com/office/powerpoint/2010/main" val="62506602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en-US" altLang="zh-CN" sz="3200" smtClean="0">
                <a:ea typeface="宋体" charset="-122"/>
              </a:rPr>
              <a:t>Counterexample Guided Abstraction Refinement loop</a:t>
            </a:r>
          </a:p>
        </p:txBody>
      </p:sp>
      <p:grpSp>
        <p:nvGrpSpPr>
          <p:cNvPr id="15363" name="Group 3"/>
          <p:cNvGrpSpPr>
            <a:grpSpLocks/>
          </p:cNvGrpSpPr>
          <p:nvPr/>
        </p:nvGrpSpPr>
        <p:grpSpPr bwMode="auto">
          <a:xfrm>
            <a:off x="228600" y="1720850"/>
            <a:ext cx="8547100" cy="4929188"/>
            <a:chOff x="144" y="1084"/>
            <a:chExt cx="5384" cy="3105"/>
          </a:xfrm>
        </p:grpSpPr>
        <p:sp>
          <p:nvSpPr>
            <p:cNvPr id="15364" name="AutoShape 4"/>
            <p:cNvSpPr>
              <a:spLocks noChangeArrowheads="1"/>
            </p:cNvSpPr>
            <p:nvPr/>
          </p:nvSpPr>
          <p:spPr bwMode="auto">
            <a:xfrm>
              <a:off x="144" y="1392"/>
              <a:ext cx="1200" cy="1056"/>
            </a:xfrm>
            <a:prstGeom prst="foldedCorner">
              <a:avLst>
                <a:gd name="adj" fmla="val 12500"/>
              </a:avLst>
            </a:prstGeom>
            <a:solidFill>
              <a:srgbClr val="CCCCFF"/>
            </a:solidFill>
            <a:ln>
              <a:noFill/>
            </a:ln>
            <a:effectLst>
              <a:prstShdw prst="shdw17" dist="17961" dir="2700000">
                <a:srgbClr val="7A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spcBef>
                  <a:spcPct val="0"/>
                </a:spcBef>
                <a:buFontTx/>
                <a:buNone/>
              </a:pPr>
              <a:r>
                <a:rPr lang="en-US" altLang="zh-CN" sz="3200" b="0">
                  <a:latin typeface="Arial" charset="0"/>
                  <a:ea typeface="宋体" charset="-122"/>
                  <a:cs typeface="Arial" charset="0"/>
                </a:rPr>
                <a:t>C</a:t>
              </a:r>
              <a:br>
                <a:rPr lang="en-US" altLang="zh-CN" sz="3200" b="0">
                  <a:latin typeface="Arial" charset="0"/>
                  <a:ea typeface="宋体" charset="-122"/>
                  <a:cs typeface="Arial" charset="0"/>
                </a:rPr>
              </a:br>
              <a:r>
                <a:rPr lang="en-US" altLang="zh-CN" sz="3200" b="0">
                  <a:latin typeface="Arial" charset="0"/>
                  <a:ea typeface="宋体" charset="-122"/>
                  <a:cs typeface="Arial" charset="0"/>
                </a:rPr>
                <a:t>Program</a:t>
              </a:r>
            </a:p>
          </p:txBody>
        </p:sp>
        <p:sp>
          <p:nvSpPr>
            <p:cNvPr id="15365" name="AutoShape 5"/>
            <p:cNvSpPr>
              <a:spLocks noChangeArrowheads="1"/>
            </p:cNvSpPr>
            <p:nvPr/>
          </p:nvSpPr>
          <p:spPr bwMode="auto">
            <a:xfrm>
              <a:off x="1971" y="1614"/>
              <a:ext cx="1127" cy="605"/>
            </a:xfrm>
            <a:prstGeom prst="foldedCorner">
              <a:avLst>
                <a:gd name="adj" fmla="val 12500"/>
              </a:avLst>
            </a:prstGeom>
            <a:solidFill>
              <a:srgbClr val="FFFFCC"/>
            </a:solidFill>
            <a:ln>
              <a:noFill/>
            </a:ln>
            <a:effectLst>
              <a:prstShdw prst="shdw17" dist="17961" dir="2700000">
                <a:srgbClr val="99997A"/>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spcBef>
                  <a:spcPct val="0"/>
                </a:spcBef>
                <a:buFontTx/>
                <a:buNone/>
              </a:pPr>
              <a:r>
                <a:rPr lang="en-US" altLang="zh-CN" b="0">
                  <a:latin typeface="Arial" charset="0"/>
                  <a:ea typeface="宋体" charset="-122"/>
                  <a:cs typeface="Arial" charset="0"/>
                </a:rPr>
                <a:t>Abstract</a:t>
              </a:r>
            </a:p>
            <a:p>
              <a:pPr eaLnBrk="1" hangingPunct="1">
                <a:spcBef>
                  <a:spcPct val="0"/>
                </a:spcBef>
                <a:buFontTx/>
                <a:buNone/>
              </a:pPr>
              <a:r>
                <a:rPr lang="en-US" altLang="zh-CN" b="0">
                  <a:latin typeface="Arial" charset="0"/>
                  <a:ea typeface="宋体" charset="-122"/>
                  <a:cs typeface="Arial" charset="0"/>
                </a:rPr>
                <a:t> model</a:t>
              </a:r>
            </a:p>
          </p:txBody>
        </p:sp>
        <p:cxnSp>
          <p:nvCxnSpPr>
            <p:cNvPr id="15366" name="AutoShape 6"/>
            <p:cNvCxnSpPr>
              <a:cxnSpLocks noChangeShapeType="1"/>
              <a:stCxn id="15364" idx="3"/>
              <a:endCxn id="15365" idx="1"/>
            </p:cNvCxnSpPr>
            <p:nvPr/>
          </p:nvCxnSpPr>
          <p:spPr bwMode="auto">
            <a:xfrm flipV="1">
              <a:off x="1344" y="1917"/>
              <a:ext cx="627" cy="3"/>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5367" name="AutoShape 7"/>
            <p:cNvSpPr>
              <a:spLocks noChangeArrowheads="1"/>
            </p:cNvSpPr>
            <p:nvPr/>
          </p:nvSpPr>
          <p:spPr bwMode="auto">
            <a:xfrm>
              <a:off x="3696" y="1488"/>
              <a:ext cx="768" cy="816"/>
            </a:xfrm>
            <a:prstGeom prst="cube">
              <a:avLst>
                <a:gd name="adj" fmla="val 6361"/>
              </a:avLst>
            </a:prstGeom>
            <a:gradFill rotWithShape="1">
              <a:gsLst>
                <a:gs pos="0">
                  <a:srgbClr val="FF6600"/>
                </a:gs>
                <a:gs pos="100000">
                  <a:srgbClr val="FF9E5D"/>
                </a:gs>
              </a:gsLst>
              <a:lin ang="5400000" scaled="1"/>
            </a:gradFill>
            <a:ln w="9525">
              <a:solidFill>
                <a:schemeClr val="tx1"/>
              </a:solidFill>
              <a:miter lim="800000"/>
              <a:headEnd/>
              <a:tailEnd/>
            </a:ln>
          </p:spPr>
          <p:txBody>
            <a:bodyPr wrap="none"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spcBef>
                  <a:spcPct val="0"/>
                </a:spcBef>
                <a:buFontTx/>
                <a:buNone/>
              </a:pPr>
              <a:r>
                <a:rPr lang="en-US" altLang="zh-CN" b="0">
                  <a:latin typeface="Arial" charset="0"/>
                  <a:ea typeface="宋体" charset="-122"/>
                  <a:cs typeface="Arial" charset="0"/>
                </a:rPr>
                <a:t>Model</a:t>
              </a:r>
              <a:br>
                <a:rPr lang="en-US" altLang="zh-CN" b="0">
                  <a:latin typeface="Arial" charset="0"/>
                  <a:ea typeface="宋体" charset="-122"/>
                  <a:cs typeface="Arial" charset="0"/>
                </a:rPr>
              </a:br>
              <a:r>
                <a:rPr lang="en-US" altLang="zh-CN" b="0">
                  <a:latin typeface="Arial" charset="0"/>
                  <a:ea typeface="宋体" charset="-122"/>
                  <a:cs typeface="Arial" charset="0"/>
                </a:rPr>
                <a:t>Checker</a:t>
              </a:r>
            </a:p>
          </p:txBody>
        </p:sp>
        <p:cxnSp>
          <p:nvCxnSpPr>
            <p:cNvPr id="15368" name="AutoShape 8"/>
            <p:cNvCxnSpPr>
              <a:cxnSpLocks noChangeShapeType="1"/>
              <a:stCxn id="15367" idx="4"/>
            </p:cNvCxnSpPr>
            <p:nvPr/>
          </p:nvCxnSpPr>
          <p:spPr bwMode="auto">
            <a:xfrm>
              <a:off x="4415" y="1920"/>
              <a:ext cx="874" cy="1"/>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69" name="AutoShape 9"/>
            <p:cNvCxnSpPr>
              <a:cxnSpLocks noChangeShapeType="1"/>
            </p:cNvCxnSpPr>
            <p:nvPr/>
          </p:nvCxnSpPr>
          <p:spPr bwMode="auto">
            <a:xfrm rot="16200000" flipV="1">
              <a:off x="3237" y="2892"/>
              <a:ext cx="96" cy="1536"/>
            </a:xfrm>
            <a:prstGeom prst="bentConnector3">
              <a:avLst>
                <a:gd name="adj1" fmla="val -150000"/>
              </a:avLst>
            </a:prstGeom>
            <a:noFill/>
            <a:ln w="28575">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5370" name="Text Box 10"/>
            <p:cNvSpPr txBox="1">
              <a:spLocks noChangeArrowheads="1"/>
            </p:cNvSpPr>
            <p:nvPr/>
          </p:nvSpPr>
          <p:spPr bwMode="auto">
            <a:xfrm>
              <a:off x="385" y="3113"/>
              <a:ext cx="1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eaLnBrk="1" hangingPunct="1">
                <a:spcBef>
                  <a:spcPct val="0"/>
                </a:spcBef>
                <a:buFontTx/>
                <a:buNone/>
              </a:pPr>
              <a:r>
                <a:rPr lang="en-US" altLang="zh-CN" b="0">
                  <a:latin typeface="Arial" charset="0"/>
                  <a:ea typeface="宋体" charset="-122"/>
                  <a:cs typeface="Arial" charset="0"/>
                </a:rPr>
                <a:t>Abstraction refinement</a:t>
              </a:r>
            </a:p>
          </p:txBody>
        </p:sp>
        <p:sp>
          <p:nvSpPr>
            <p:cNvPr id="15371" name="Text Box 11"/>
            <p:cNvSpPr txBox="1">
              <a:spLocks noChangeArrowheads="1"/>
            </p:cNvSpPr>
            <p:nvPr/>
          </p:nvSpPr>
          <p:spPr bwMode="auto">
            <a:xfrm>
              <a:off x="2832" y="1180"/>
              <a:ext cx="8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eaLnBrk="1" hangingPunct="1">
                <a:spcBef>
                  <a:spcPct val="0"/>
                </a:spcBef>
                <a:buFontTx/>
                <a:buNone/>
              </a:pPr>
              <a:r>
                <a:rPr lang="en-US" altLang="zh-CN" b="0">
                  <a:latin typeface="Arial" charset="0"/>
                  <a:ea typeface="宋体" charset="-122"/>
                  <a:cs typeface="Arial" charset="0"/>
                </a:rPr>
                <a:t>Verification</a:t>
              </a:r>
            </a:p>
          </p:txBody>
        </p:sp>
        <p:sp>
          <p:nvSpPr>
            <p:cNvPr id="15372" name="Text Box 12"/>
            <p:cNvSpPr txBox="1">
              <a:spLocks noChangeArrowheads="1"/>
            </p:cNvSpPr>
            <p:nvPr/>
          </p:nvSpPr>
          <p:spPr bwMode="auto">
            <a:xfrm>
              <a:off x="1440" y="1084"/>
              <a:ext cx="8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spcBef>
                  <a:spcPct val="0"/>
                </a:spcBef>
                <a:buFontTx/>
                <a:buNone/>
              </a:pPr>
              <a:r>
                <a:rPr lang="en-US" altLang="zh-CN" b="0">
                  <a:latin typeface="Arial" charset="0"/>
                  <a:ea typeface="宋体" charset="-122"/>
                  <a:cs typeface="Arial" charset="0"/>
                </a:rPr>
                <a:t>Initial</a:t>
              </a:r>
            </a:p>
            <a:p>
              <a:pPr eaLnBrk="1" hangingPunct="1">
                <a:spcBef>
                  <a:spcPct val="0"/>
                </a:spcBef>
                <a:buFontTx/>
                <a:buNone/>
              </a:pPr>
              <a:r>
                <a:rPr lang="en-US" altLang="zh-CN" b="0">
                  <a:latin typeface="Arial" charset="0"/>
                  <a:ea typeface="宋体" charset="-122"/>
                  <a:cs typeface="Arial" charset="0"/>
                </a:rPr>
                <a:t>Abstraction</a:t>
              </a:r>
            </a:p>
          </p:txBody>
        </p:sp>
        <p:sp>
          <p:nvSpPr>
            <p:cNvPr id="15373" name="Text Box 13"/>
            <p:cNvSpPr txBox="1">
              <a:spLocks noChangeArrowheads="1"/>
            </p:cNvSpPr>
            <p:nvPr/>
          </p:nvSpPr>
          <p:spPr bwMode="auto">
            <a:xfrm>
              <a:off x="4604" y="1389"/>
              <a:ext cx="9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spcBef>
                  <a:spcPct val="0"/>
                </a:spcBef>
                <a:buFontTx/>
                <a:buNone/>
              </a:pPr>
              <a:r>
                <a:rPr lang="en-US" altLang="zh-CN" b="0">
                  <a:latin typeface="Arial" charset="0"/>
                  <a:ea typeface="宋体" charset="-122"/>
                  <a:cs typeface="Arial" charset="0"/>
                </a:rPr>
                <a:t>No error</a:t>
              </a:r>
              <a:br>
                <a:rPr lang="en-US" altLang="zh-CN" b="0">
                  <a:latin typeface="Arial" charset="0"/>
                  <a:ea typeface="宋体" charset="-122"/>
                  <a:cs typeface="Arial" charset="0"/>
                </a:rPr>
              </a:br>
              <a:r>
                <a:rPr lang="en-US" altLang="zh-CN" b="0">
                  <a:latin typeface="Arial" charset="0"/>
                  <a:ea typeface="宋体" charset="-122"/>
                  <a:cs typeface="Arial" charset="0"/>
                </a:rPr>
                <a:t>or bug found</a:t>
              </a:r>
            </a:p>
          </p:txBody>
        </p:sp>
        <p:sp>
          <p:nvSpPr>
            <p:cNvPr id="15374" name="AutoShape 14"/>
            <p:cNvSpPr>
              <a:spLocks noChangeArrowheads="1"/>
            </p:cNvSpPr>
            <p:nvPr/>
          </p:nvSpPr>
          <p:spPr bwMode="auto">
            <a:xfrm>
              <a:off x="3696" y="2886"/>
              <a:ext cx="768" cy="816"/>
            </a:xfrm>
            <a:prstGeom prst="cube">
              <a:avLst>
                <a:gd name="adj" fmla="val 6361"/>
              </a:avLst>
            </a:prstGeom>
            <a:solidFill>
              <a:srgbClr val="FFFFCC"/>
            </a:solidFill>
            <a:ln w="9525">
              <a:solidFill>
                <a:schemeClr val="tx1"/>
              </a:solidFill>
              <a:miter lim="800000"/>
              <a:headEnd/>
              <a:tailEnd/>
            </a:ln>
          </p:spPr>
          <p:txBody>
            <a:bodyPr wrap="none"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spcBef>
                  <a:spcPct val="0"/>
                </a:spcBef>
                <a:buFontTx/>
                <a:buNone/>
              </a:pPr>
              <a:r>
                <a:rPr lang="en-US" altLang="zh-CN" b="0">
                  <a:latin typeface="Arial" charset="0"/>
                  <a:ea typeface="宋体" charset="-122"/>
                  <a:cs typeface="Arial" charset="0"/>
                </a:rPr>
                <a:t>Simulator</a:t>
              </a:r>
            </a:p>
          </p:txBody>
        </p:sp>
        <p:cxnSp>
          <p:nvCxnSpPr>
            <p:cNvPr id="15375" name="AutoShape 15"/>
            <p:cNvCxnSpPr>
              <a:cxnSpLocks noChangeShapeType="1"/>
              <a:stCxn id="15367" idx="3"/>
              <a:endCxn id="15374" idx="1"/>
            </p:cNvCxnSpPr>
            <p:nvPr/>
          </p:nvCxnSpPr>
          <p:spPr bwMode="auto">
            <a:xfrm>
              <a:off x="4056" y="2304"/>
              <a:ext cx="0" cy="631"/>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5376" name="Text Box 16"/>
            <p:cNvSpPr txBox="1">
              <a:spLocks noChangeArrowheads="1"/>
            </p:cNvSpPr>
            <p:nvPr/>
          </p:nvSpPr>
          <p:spPr bwMode="auto">
            <a:xfrm>
              <a:off x="4694" y="1979"/>
              <a:ext cx="6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spcBef>
                  <a:spcPct val="0"/>
                </a:spcBef>
                <a:buFontTx/>
                <a:buNone/>
              </a:pPr>
              <a:r>
                <a:rPr lang="en-US" altLang="zh-CN" b="0">
                  <a:latin typeface="Arial" charset="0"/>
                  <a:ea typeface="宋体" charset="-122"/>
                  <a:cs typeface="Arial" charset="0"/>
                </a:rPr>
                <a:t>Property</a:t>
              </a:r>
            </a:p>
            <a:p>
              <a:pPr eaLnBrk="1" hangingPunct="1">
                <a:spcBef>
                  <a:spcPct val="0"/>
                </a:spcBef>
                <a:buFontTx/>
                <a:buNone/>
              </a:pPr>
              <a:r>
                <a:rPr lang="de-DE" altLang="en-US" b="0">
                  <a:latin typeface="Arial" charset="0"/>
                  <a:ea typeface="宋体" charset="-122"/>
                  <a:cs typeface="Arial" charset="0"/>
                </a:rPr>
                <a:t>holds</a:t>
              </a:r>
              <a:endParaRPr lang="en-US" altLang="zh-CN" b="0">
                <a:latin typeface="Arial" charset="0"/>
                <a:ea typeface="宋体" charset="-122"/>
                <a:cs typeface="Arial" charset="0"/>
              </a:endParaRPr>
            </a:p>
          </p:txBody>
        </p:sp>
        <p:cxnSp>
          <p:nvCxnSpPr>
            <p:cNvPr id="15377" name="AutoShape 17"/>
            <p:cNvCxnSpPr>
              <a:cxnSpLocks noChangeShapeType="1"/>
              <a:stCxn id="15374" idx="4"/>
            </p:cNvCxnSpPr>
            <p:nvPr/>
          </p:nvCxnSpPr>
          <p:spPr bwMode="auto">
            <a:xfrm flipV="1">
              <a:off x="4415" y="3315"/>
              <a:ext cx="558" cy="3"/>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5378" name="Text Box 18"/>
            <p:cNvSpPr txBox="1">
              <a:spLocks noChangeArrowheads="1"/>
            </p:cNvSpPr>
            <p:nvPr/>
          </p:nvSpPr>
          <p:spPr bwMode="auto">
            <a:xfrm>
              <a:off x="4558" y="2886"/>
              <a:ext cx="7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spcBef>
                  <a:spcPct val="0"/>
                </a:spcBef>
                <a:buFontTx/>
                <a:buNone/>
              </a:pPr>
              <a:r>
                <a:rPr lang="en-US" altLang="zh-CN" b="0">
                  <a:latin typeface="Arial" charset="0"/>
                  <a:ea typeface="宋体" charset="-122"/>
                  <a:cs typeface="Arial" charset="0"/>
                </a:rPr>
                <a:t>Simulation</a:t>
              </a:r>
            </a:p>
            <a:p>
              <a:pPr eaLnBrk="1" hangingPunct="1">
                <a:spcBef>
                  <a:spcPct val="0"/>
                </a:spcBef>
                <a:buFontTx/>
                <a:buNone/>
              </a:pPr>
              <a:r>
                <a:rPr lang="de-DE" altLang="en-US" b="0">
                  <a:latin typeface="Arial" charset="0"/>
                  <a:ea typeface="宋体" charset="-122"/>
                  <a:cs typeface="Arial" charset="0"/>
                </a:rPr>
                <a:t>sucessful</a:t>
              </a:r>
              <a:endParaRPr lang="en-US" altLang="zh-CN" b="0">
                <a:latin typeface="Arial" charset="0"/>
                <a:ea typeface="宋体" charset="-122"/>
                <a:cs typeface="Arial" charset="0"/>
              </a:endParaRPr>
            </a:p>
          </p:txBody>
        </p:sp>
        <p:sp>
          <p:nvSpPr>
            <p:cNvPr id="15379" name="Text Box 19"/>
            <p:cNvSpPr txBox="1">
              <a:spLocks noChangeArrowheads="1"/>
            </p:cNvSpPr>
            <p:nvPr/>
          </p:nvSpPr>
          <p:spPr bwMode="auto">
            <a:xfrm>
              <a:off x="4566" y="3385"/>
              <a:ext cx="7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spcBef>
                  <a:spcPct val="0"/>
                </a:spcBef>
                <a:buFontTx/>
                <a:buNone/>
              </a:pPr>
              <a:r>
                <a:rPr lang="en-US" altLang="zh-CN" b="0">
                  <a:latin typeface="Arial" charset="0"/>
                  <a:ea typeface="宋体" charset="-122"/>
                  <a:cs typeface="Arial" charset="0"/>
                </a:rPr>
                <a:t>Bug found</a:t>
              </a:r>
            </a:p>
          </p:txBody>
        </p:sp>
        <p:sp>
          <p:nvSpPr>
            <p:cNvPr id="15380" name="AutoShape 20"/>
            <p:cNvSpPr>
              <a:spLocks noChangeArrowheads="1"/>
            </p:cNvSpPr>
            <p:nvPr/>
          </p:nvSpPr>
          <p:spPr bwMode="auto">
            <a:xfrm>
              <a:off x="2064" y="2795"/>
              <a:ext cx="907" cy="816"/>
            </a:xfrm>
            <a:prstGeom prst="cube">
              <a:avLst>
                <a:gd name="adj" fmla="val 6361"/>
              </a:avLst>
            </a:prstGeom>
            <a:gradFill rotWithShape="1">
              <a:gsLst>
                <a:gs pos="0">
                  <a:srgbClr val="FF5050"/>
                </a:gs>
                <a:gs pos="100000">
                  <a:srgbClr val="FFA0A0"/>
                </a:gs>
              </a:gsLst>
              <a:lin ang="5400000" scaled="1"/>
            </a:gradFill>
            <a:ln w="9525">
              <a:solidFill>
                <a:schemeClr val="tx1"/>
              </a:solidFill>
              <a:miter lim="800000"/>
              <a:headEnd/>
              <a:tailEnd/>
            </a:ln>
          </p:spPr>
          <p:txBody>
            <a:bodyPr wrap="none"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spcBef>
                  <a:spcPct val="0"/>
                </a:spcBef>
                <a:buFontTx/>
                <a:buNone/>
              </a:pPr>
              <a:r>
                <a:rPr lang="en-US" altLang="zh-CN" b="0">
                  <a:latin typeface="Arial" charset="0"/>
                  <a:ea typeface="宋体" charset="-122"/>
                  <a:cs typeface="Arial" charset="0"/>
                </a:rPr>
                <a:t>Refinement</a:t>
              </a:r>
            </a:p>
          </p:txBody>
        </p:sp>
        <p:cxnSp>
          <p:nvCxnSpPr>
            <p:cNvPr id="15381" name="AutoShape 21"/>
            <p:cNvCxnSpPr>
              <a:cxnSpLocks noChangeShapeType="1"/>
              <a:stCxn id="15380" idx="1"/>
            </p:cNvCxnSpPr>
            <p:nvPr/>
          </p:nvCxnSpPr>
          <p:spPr bwMode="auto">
            <a:xfrm flipH="1" flipV="1">
              <a:off x="2491" y="2231"/>
              <a:ext cx="1" cy="616"/>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5382" name="Line 22"/>
            <p:cNvSpPr>
              <a:spLocks noChangeShapeType="1"/>
            </p:cNvSpPr>
            <p:nvPr/>
          </p:nvSpPr>
          <p:spPr bwMode="auto">
            <a:xfrm>
              <a:off x="3099" y="1902"/>
              <a:ext cx="60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3" name="Text Box 23"/>
            <p:cNvSpPr txBox="1">
              <a:spLocks noChangeArrowheads="1"/>
            </p:cNvSpPr>
            <p:nvPr/>
          </p:nvSpPr>
          <p:spPr bwMode="auto">
            <a:xfrm>
              <a:off x="2419" y="3958"/>
              <a:ext cx="17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eaLnBrk="1" hangingPunct="1">
                <a:spcBef>
                  <a:spcPct val="0"/>
                </a:spcBef>
                <a:buFontTx/>
                <a:buNone/>
              </a:pPr>
              <a:r>
                <a:rPr lang="en-US" altLang="zh-CN" b="0">
                  <a:latin typeface="Arial" charset="0"/>
                  <a:ea typeface="宋体" charset="-122"/>
                  <a:cs typeface="Arial" charset="0"/>
                </a:rPr>
                <a:t>Spurious counterexample</a:t>
              </a:r>
            </a:p>
          </p:txBody>
        </p:sp>
      </p:grpSp>
    </p:spTree>
    <p:extLst>
      <p:ext uri="{BB962C8B-B14F-4D97-AF65-F5344CB8AC3E}">
        <p14:creationId xmlns:p14="http://schemas.microsoft.com/office/powerpoint/2010/main" val="207561959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r>
              <a:rPr lang="en-US" altLang="zh-CN" smtClean="0">
                <a:ea typeface="宋体" charset="-122"/>
              </a:rPr>
              <a:t>Example</a:t>
            </a:r>
          </a:p>
        </p:txBody>
      </p:sp>
      <p:sp>
        <p:nvSpPr>
          <p:cNvPr id="316419" name="Text Box 3"/>
          <p:cNvSpPr txBox="1">
            <a:spLocks noChangeArrowheads="1"/>
          </p:cNvSpPr>
          <p:nvPr/>
        </p:nvSpPr>
        <p:spPr bwMode="auto">
          <a:xfrm>
            <a:off x="354013" y="1670050"/>
            <a:ext cx="3819525" cy="4562475"/>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a:spAutoFit/>
          </a:bodyPr>
          <a:lstStyle/>
          <a:p>
            <a:pPr algn="l" eaLnBrk="0" hangingPunct="0">
              <a:lnSpc>
                <a:spcPct val="45000"/>
              </a:lnSpc>
              <a:spcBef>
                <a:spcPct val="50000"/>
              </a:spcBef>
              <a:buFontTx/>
              <a:buNone/>
              <a:defRPr/>
            </a:pPr>
            <a:endParaRPr kumimoji="1" lang="zh-CN" altLang="en-US" sz="2000">
              <a:latin typeface="Courier New" pitchFamily="49" charset="0"/>
              <a:ea typeface="宋体" charset="-122"/>
            </a:endParaRPr>
          </a:p>
          <a:p>
            <a:pPr algn="l" eaLnBrk="0" hangingPunct="0">
              <a:lnSpc>
                <a:spcPct val="45000"/>
              </a:lnSpc>
              <a:spcBef>
                <a:spcPct val="50000"/>
              </a:spcBef>
              <a:buFontTx/>
              <a:buNone/>
              <a:defRPr/>
            </a:pPr>
            <a:r>
              <a:rPr kumimoji="1" lang="en-US" altLang="zh-CN" sz="2000">
                <a:latin typeface="Courier New" pitchFamily="49" charset="0"/>
                <a:ea typeface="宋体" charset="-122"/>
              </a:rPr>
              <a:t>Example</a:t>
            </a:r>
            <a:r>
              <a:rPr kumimoji="1" lang="en-US" altLang="zh-CN" sz="2000" b="0">
                <a:latin typeface="Courier New" pitchFamily="49" charset="0"/>
                <a:ea typeface="宋体" charset="-122"/>
              </a:rPr>
              <a:t> ( ) {</a:t>
            </a:r>
          </a:p>
          <a:p>
            <a:pPr algn="l" eaLnBrk="0" hangingPunct="0">
              <a:lnSpc>
                <a:spcPct val="45000"/>
              </a:lnSpc>
              <a:spcBef>
                <a:spcPct val="50000"/>
              </a:spcBef>
              <a:buFontTx/>
              <a:buNone/>
              <a:defRPr/>
            </a:pPr>
            <a:r>
              <a:rPr kumimoji="1" lang="en-US" altLang="zh-CN" sz="2000" i="1">
                <a:latin typeface="Courier New" pitchFamily="49" charset="0"/>
                <a:ea typeface="宋体" charset="-122"/>
                <a:sym typeface="Wingdings" pitchFamily="2" charset="2"/>
              </a:rPr>
              <a:t>1</a:t>
            </a:r>
            <a:r>
              <a:rPr kumimoji="1" lang="en-US" altLang="zh-CN" sz="2000" b="0">
                <a:latin typeface="Courier New" pitchFamily="49" charset="0"/>
                <a:ea typeface="宋体" charset="-122"/>
                <a:sym typeface="Wingdings" pitchFamily="2" charset="2"/>
              </a:rPr>
              <a:t>: do{</a:t>
            </a:r>
          </a:p>
          <a:p>
            <a:pPr algn="l" eaLnBrk="0" hangingPunct="0">
              <a:lnSpc>
                <a:spcPct val="45000"/>
              </a:lnSpc>
              <a:spcBef>
                <a:spcPct val="50000"/>
              </a:spcBef>
              <a:buFontTx/>
              <a:buNone/>
              <a:defRPr/>
            </a:pPr>
            <a:r>
              <a:rPr kumimoji="1" lang="en-US" altLang="zh-CN" sz="2000" b="0">
                <a:latin typeface="Courier New" pitchFamily="49" charset="0"/>
                <a:ea typeface="宋体" charset="-122"/>
                <a:sym typeface="Wingdings" pitchFamily="2" charset="2"/>
              </a:rPr>
              <a:t>      </a:t>
            </a:r>
            <a:r>
              <a:rPr kumimoji="1" lang="en-US" altLang="zh-CN" sz="2000">
                <a:latin typeface="Courier New" pitchFamily="49" charset="0"/>
                <a:ea typeface="宋体" charset="-122"/>
                <a:sym typeface="Wingdings" pitchFamily="2" charset="2"/>
              </a:rPr>
              <a:t>lock();</a:t>
            </a:r>
          </a:p>
          <a:p>
            <a:pPr algn="l" eaLnBrk="0" hangingPunct="0">
              <a:lnSpc>
                <a:spcPct val="45000"/>
              </a:lnSpc>
              <a:spcBef>
                <a:spcPct val="50000"/>
              </a:spcBef>
              <a:buFontTx/>
              <a:buNone/>
              <a:defRPr/>
            </a:pPr>
            <a:r>
              <a:rPr kumimoji="1" lang="en-US" altLang="zh-CN" sz="2000" b="0">
                <a:latin typeface="Courier New" pitchFamily="49" charset="0"/>
                <a:ea typeface="宋体" charset="-122"/>
                <a:sym typeface="Wingdings" pitchFamily="2" charset="2"/>
              </a:rPr>
              <a:t>      old = new;</a:t>
            </a:r>
          </a:p>
          <a:p>
            <a:pPr algn="l" eaLnBrk="0" hangingPunct="0">
              <a:lnSpc>
                <a:spcPct val="45000"/>
              </a:lnSpc>
              <a:spcBef>
                <a:spcPct val="50000"/>
              </a:spcBef>
              <a:buFontTx/>
              <a:buNone/>
              <a:defRPr/>
            </a:pPr>
            <a:r>
              <a:rPr kumimoji="1" lang="en-US" altLang="zh-CN" sz="2000" b="0">
                <a:latin typeface="Courier New" pitchFamily="49" charset="0"/>
                <a:ea typeface="宋体" charset="-122"/>
                <a:sym typeface="Wingdings" pitchFamily="2" charset="2"/>
              </a:rPr>
              <a:t>	q = q-&gt;next;</a:t>
            </a:r>
          </a:p>
          <a:p>
            <a:pPr algn="l" eaLnBrk="0" hangingPunct="0">
              <a:lnSpc>
                <a:spcPct val="45000"/>
              </a:lnSpc>
              <a:spcBef>
                <a:spcPct val="50000"/>
              </a:spcBef>
              <a:buFontTx/>
              <a:buNone/>
              <a:defRPr/>
            </a:pPr>
            <a:r>
              <a:rPr kumimoji="1" lang="en-US" altLang="zh-CN" sz="2000" i="1">
                <a:latin typeface="Courier New" pitchFamily="49" charset="0"/>
                <a:ea typeface="宋体" charset="-122"/>
                <a:sym typeface="Wingdings" pitchFamily="2" charset="2"/>
              </a:rPr>
              <a:t>2</a:t>
            </a:r>
            <a:r>
              <a:rPr kumimoji="1" lang="en-US" altLang="zh-CN" sz="2000" b="0">
                <a:latin typeface="Courier New" pitchFamily="49" charset="0"/>
                <a:ea typeface="宋体" charset="-122"/>
                <a:sym typeface="Wingdings" pitchFamily="2" charset="2"/>
              </a:rPr>
              <a:t>:    if (q != NULL){</a:t>
            </a:r>
          </a:p>
          <a:p>
            <a:pPr algn="l" eaLnBrk="0" hangingPunct="0">
              <a:lnSpc>
                <a:spcPct val="45000"/>
              </a:lnSpc>
              <a:spcBef>
                <a:spcPct val="50000"/>
              </a:spcBef>
              <a:buFontTx/>
              <a:buNone/>
              <a:defRPr/>
            </a:pPr>
            <a:r>
              <a:rPr kumimoji="1" lang="en-US" altLang="zh-CN" sz="2000" i="1">
                <a:latin typeface="Courier New" pitchFamily="49" charset="0"/>
                <a:ea typeface="宋体" charset="-122"/>
                <a:sym typeface="Wingdings" pitchFamily="2" charset="2"/>
              </a:rPr>
              <a:t>3</a:t>
            </a:r>
            <a:r>
              <a:rPr kumimoji="1" lang="en-US" altLang="zh-CN" sz="2000" b="0">
                <a:latin typeface="Courier New" pitchFamily="49" charset="0"/>
                <a:ea typeface="宋体" charset="-122"/>
                <a:sym typeface="Wingdings" pitchFamily="2" charset="2"/>
              </a:rPr>
              <a:t>: 	   q-&gt;data = new;</a:t>
            </a:r>
          </a:p>
          <a:p>
            <a:pPr algn="l" eaLnBrk="0" hangingPunct="0">
              <a:lnSpc>
                <a:spcPct val="45000"/>
              </a:lnSpc>
              <a:spcBef>
                <a:spcPct val="50000"/>
              </a:spcBef>
              <a:buFontTx/>
              <a:buNone/>
              <a:defRPr/>
            </a:pPr>
            <a:r>
              <a:rPr kumimoji="1" lang="en-US" altLang="zh-CN" sz="2000">
                <a:latin typeface="Courier New" pitchFamily="49" charset="0"/>
                <a:ea typeface="宋体" charset="-122"/>
                <a:sym typeface="Wingdings" pitchFamily="2" charset="2"/>
              </a:rPr>
              <a:t>	   unlock();</a:t>
            </a:r>
          </a:p>
          <a:p>
            <a:pPr algn="l" eaLnBrk="0" hangingPunct="0">
              <a:lnSpc>
                <a:spcPct val="45000"/>
              </a:lnSpc>
              <a:spcBef>
                <a:spcPct val="50000"/>
              </a:spcBef>
              <a:buFontTx/>
              <a:buNone/>
              <a:defRPr/>
            </a:pPr>
            <a:r>
              <a:rPr kumimoji="1" lang="en-US" altLang="zh-CN" sz="2000" b="0">
                <a:latin typeface="Courier New" pitchFamily="49" charset="0"/>
                <a:ea typeface="宋体" charset="-122"/>
                <a:sym typeface="Wingdings" pitchFamily="2" charset="2"/>
              </a:rPr>
              <a:t>         new ++;</a:t>
            </a:r>
          </a:p>
          <a:p>
            <a:pPr algn="l" eaLnBrk="0" hangingPunct="0">
              <a:lnSpc>
                <a:spcPct val="45000"/>
              </a:lnSpc>
              <a:spcBef>
                <a:spcPct val="50000"/>
              </a:spcBef>
              <a:buFontTx/>
              <a:buNone/>
              <a:defRPr/>
            </a:pPr>
            <a:r>
              <a:rPr kumimoji="1" lang="en-US" altLang="zh-CN" sz="2000" b="0">
                <a:latin typeface="Courier New" pitchFamily="49" charset="0"/>
                <a:ea typeface="宋体" charset="-122"/>
                <a:sym typeface="Wingdings" pitchFamily="2" charset="2"/>
              </a:rPr>
              <a:t>      }</a:t>
            </a:r>
          </a:p>
          <a:p>
            <a:pPr algn="l" eaLnBrk="0" hangingPunct="0">
              <a:lnSpc>
                <a:spcPct val="45000"/>
              </a:lnSpc>
              <a:spcBef>
                <a:spcPct val="50000"/>
              </a:spcBef>
              <a:buFontTx/>
              <a:buNone/>
              <a:defRPr/>
            </a:pPr>
            <a:r>
              <a:rPr kumimoji="1" lang="en-US" altLang="zh-CN" sz="2000" i="1">
                <a:latin typeface="Courier New" pitchFamily="49" charset="0"/>
                <a:ea typeface="宋体" charset="-122"/>
                <a:sym typeface="Wingdings" pitchFamily="2" charset="2"/>
              </a:rPr>
              <a:t>4</a:t>
            </a:r>
            <a:r>
              <a:rPr kumimoji="1" lang="en-US" altLang="zh-CN" sz="2000" b="0">
                <a:latin typeface="Courier New" pitchFamily="49" charset="0"/>
                <a:ea typeface="宋体" charset="-122"/>
                <a:sym typeface="Wingdings" pitchFamily="2" charset="2"/>
              </a:rPr>
              <a:t>: } while(new != old);</a:t>
            </a:r>
          </a:p>
          <a:p>
            <a:pPr algn="l" eaLnBrk="0" hangingPunct="0">
              <a:lnSpc>
                <a:spcPct val="45000"/>
              </a:lnSpc>
              <a:spcBef>
                <a:spcPct val="50000"/>
              </a:spcBef>
              <a:buFontTx/>
              <a:buNone/>
              <a:defRPr/>
            </a:pPr>
            <a:r>
              <a:rPr kumimoji="1" lang="en-US" altLang="zh-CN" sz="2000" i="1">
                <a:latin typeface="Courier New" pitchFamily="49" charset="0"/>
                <a:ea typeface="宋体" charset="-122"/>
                <a:sym typeface="Wingdings" pitchFamily="2" charset="2"/>
              </a:rPr>
              <a:t>5</a:t>
            </a:r>
            <a:r>
              <a:rPr kumimoji="1" lang="en-US" altLang="zh-CN" sz="2000" b="0">
                <a:latin typeface="Courier New" pitchFamily="49" charset="0"/>
                <a:ea typeface="宋体" charset="-122"/>
                <a:sym typeface="Wingdings" pitchFamily="2" charset="2"/>
              </a:rPr>
              <a:t>:  </a:t>
            </a:r>
            <a:r>
              <a:rPr kumimoji="1" lang="en-US" altLang="zh-CN" sz="2000">
                <a:latin typeface="Courier New" pitchFamily="49" charset="0"/>
                <a:ea typeface="宋体" charset="-122"/>
                <a:sym typeface="Wingdings" pitchFamily="2" charset="2"/>
              </a:rPr>
              <a:t>unlock ();</a:t>
            </a:r>
          </a:p>
          <a:p>
            <a:pPr algn="l" eaLnBrk="0" hangingPunct="0">
              <a:lnSpc>
                <a:spcPct val="45000"/>
              </a:lnSpc>
              <a:spcBef>
                <a:spcPct val="50000"/>
              </a:spcBef>
              <a:buFontTx/>
              <a:buNone/>
              <a:defRPr/>
            </a:pPr>
            <a:r>
              <a:rPr kumimoji="1" lang="en-US" altLang="zh-CN" sz="2000" b="0">
                <a:latin typeface="Courier New" pitchFamily="49" charset="0"/>
                <a:ea typeface="宋体" charset="-122"/>
                <a:sym typeface="Wingdings" pitchFamily="2" charset="2"/>
              </a:rPr>
              <a:t>    return;</a:t>
            </a:r>
          </a:p>
          <a:p>
            <a:pPr algn="l" eaLnBrk="0" hangingPunct="0">
              <a:lnSpc>
                <a:spcPct val="45000"/>
              </a:lnSpc>
              <a:spcBef>
                <a:spcPct val="50000"/>
              </a:spcBef>
              <a:buFontTx/>
              <a:buNone/>
              <a:defRPr/>
            </a:pPr>
            <a:r>
              <a:rPr kumimoji="1" lang="en-US" altLang="zh-CN" sz="2000" b="0">
                <a:latin typeface="Courier New" pitchFamily="49" charset="0"/>
                <a:ea typeface="宋体" charset="-122"/>
                <a:sym typeface="Wingdings" pitchFamily="2" charset="2"/>
              </a:rPr>
              <a:t>}</a:t>
            </a:r>
          </a:p>
          <a:p>
            <a:pPr algn="l" eaLnBrk="0" hangingPunct="0">
              <a:lnSpc>
                <a:spcPct val="45000"/>
              </a:lnSpc>
              <a:spcBef>
                <a:spcPct val="50000"/>
              </a:spcBef>
              <a:buFontTx/>
              <a:buNone/>
              <a:defRPr/>
            </a:pPr>
            <a:r>
              <a:rPr kumimoji="1" lang="en-US" altLang="zh-CN" sz="2000" b="0">
                <a:latin typeface="Courier New" pitchFamily="49" charset="0"/>
                <a:ea typeface="宋体" charset="-122"/>
                <a:sym typeface="Wingdings" pitchFamily="2" charset="2"/>
              </a:rPr>
              <a:t>   </a:t>
            </a:r>
            <a:r>
              <a:rPr kumimoji="1" lang="en-US" altLang="zh-CN" sz="2000" b="0" i="1">
                <a:latin typeface="Courier New" pitchFamily="49" charset="0"/>
                <a:ea typeface="宋体" charset="-122"/>
                <a:sym typeface="Wingdings" pitchFamily="2" charset="2"/>
              </a:rPr>
              <a:t>        </a:t>
            </a:r>
          </a:p>
        </p:txBody>
      </p:sp>
      <p:grpSp>
        <p:nvGrpSpPr>
          <p:cNvPr id="16388" name="Group 4"/>
          <p:cNvGrpSpPr>
            <a:grpSpLocks/>
          </p:cNvGrpSpPr>
          <p:nvPr/>
        </p:nvGrpSpPr>
        <p:grpSpPr bwMode="auto">
          <a:xfrm>
            <a:off x="5448300" y="2770188"/>
            <a:ext cx="2689225" cy="1949450"/>
            <a:chOff x="1955" y="1041"/>
            <a:chExt cx="1694" cy="1228"/>
          </a:xfrm>
        </p:grpSpPr>
        <p:sp>
          <p:nvSpPr>
            <p:cNvPr id="16389" name="Text Box 5"/>
            <p:cNvSpPr txBox="1">
              <a:spLocks noChangeArrowheads="1"/>
            </p:cNvSpPr>
            <p:nvPr/>
          </p:nvSpPr>
          <p:spPr bwMode="auto">
            <a:xfrm>
              <a:off x="2380" y="1812"/>
              <a:ext cx="35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70000"/>
                </a:lnSpc>
                <a:spcBef>
                  <a:spcPct val="70000"/>
                </a:spcBef>
                <a:buFontTx/>
                <a:buNone/>
              </a:pPr>
              <a:endParaRPr kumimoji="1" lang="zh-CN" altLang="en-US" sz="1400" i="1">
                <a:latin typeface="Arial" charset="0"/>
                <a:ea typeface="宋体" charset="-122"/>
                <a:sym typeface="Wingdings" pitchFamily="2" charset="2"/>
              </a:endParaRPr>
            </a:p>
          </p:txBody>
        </p:sp>
        <p:sp>
          <p:nvSpPr>
            <p:cNvPr id="16390" name="Oval 6"/>
            <p:cNvSpPr>
              <a:spLocks noChangeArrowheads="1"/>
            </p:cNvSpPr>
            <p:nvPr/>
          </p:nvSpPr>
          <p:spPr bwMode="auto">
            <a:xfrm>
              <a:off x="2224" y="1200"/>
              <a:ext cx="405" cy="371"/>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rIns="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70000"/>
                </a:lnSpc>
                <a:spcBef>
                  <a:spcPct val="70000"/>
                </a:spcBef>
                <a:buFontTx/>
                <a:buNone/>
              </a:pPr>
              <a:endParaRPr kumimoji="1" lang="zh-CN" altLang="en-US" sz="1000" b="0" i="1">
                <a:latin typeface="Arial" charset="0"/>
                <a:ea typeface="宋体" charset="-122"/>
                <a:sym typeface="Wingdings" pitchFamily="2" charset="2"/>
              </a:endParaRPr>
            </a:p>
          </p:txBody>
        </p:sp>
        <p:sp>
          <p:nvSpPr>
            <p:cNvPr id="16391" name="Oval 7"/>
            <p:cNvSpPr>
              <a:spLocks noChangeArrowheads="1"/>
            </p:cNvSpPr>
            <p:nvPr/>
          </p:nvSpPr>
          <p:spPr bwMode="auto">
            <a:xfrm>
              <a:off x="3133" y="1188"/>
              <a:ext cx="399" cy="377"/>
            </a:xfrm>
            <a:prstGeom prst="ellipse">
              <a:avLst/>
            </a:prstGeom>
            <a:solidFill>
              <a:schemeClr val="tx2"/>
            </a:solidFill>
            <a:ln w="25400">
              <a:solidFill>
                <a:schemeClr val="tx1"/>
              </a:solidFill>
              <a:round/>
              <a:headEnd/>
              <a:tailEnd/>
            </a:ln>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16392" name="AutoShape 8"/>
            <p:cNvCxnSpPr>
              <a:cxnSpLocks noChangeShapeType="1"/>
              <a:stCxn id="16390" idx="7"/>
              <a:endCxn id="16391" idx="1"/>
            </p:cNvCxnSpPr>
            <p:nvPr/>
          </p:nvCxnSpPr>
          <p:spPr bwMode="auto">
            <a:xfrm rot="-5400000">
              <a:off x="2875" y="930"/>
              <a:ext cx="11" cy="621"/>
            </a:xfrm>
            <a:prstGeom prst="curvedConnector3">
              <a:avLst>
                <a:gd name="adj1" fmla="val 1836366"/>
              </a:avLst>
            </a:prstGeom>
            <a:noFill/>
            <a:ln w="15875">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16393" name="AutoShape 9"/>
            <p:cNvCxnSpPr>
              <a:cxnSpLocks noChangeShapeType="1"/>
              <a:stCxn id="16391" idx="3"/>
              <a:endCxn id="16390" idx="5"/>
            </p:cNvCxnSpPr>
            <p:nvPr/>
          </p:nvCxnSpPr>
          <p:spPr bwMode="auto">
            <a:xfrm rot="5400000">
              <a:off x="2877" y="1211"/>
              <a:ext cx="7" cy="621"/>
            </a:xfrm>
            <a:prstGeom prst="curvedConnector3">
              <a:avLst>
                <a:gd name="adj1" fmla="val 2814287"/>
              </a:avLst>
            </a:prstGeom>
            <a:noFill/>
            <a:ln w="15875">
              <a:solidFill>
                <a:schemeClr val="tx1"/>
              </a:solidFill>
              <a:round/>
              <a:headEnd/>
              <a:tailEnd type="triangle" w="med" len="lg"/>
            </a:ln>
            <a:extLst>
              <a:ext uri="{909E8E84-426E-40DD-AFC4-6F175D3DCCD1}">
                <a14:hiddenFill xmlns:a14="http://schemas.microsoft.com/office/drawing/2010/main">
                  <a:noFill/>
                </a14:hiddenFill>
              </a:ext>
            </a:extLst>
          </p:spPr>
        </p:cxnSp>
        <p:sp>
          <p:nvSpPr>
            <p:cNvPr id="16394" name="Text Box 10"/>
            <p:cNvSpPr txBox="1">
              <a:spLocks noChangeArrowheads="1"/>
            </p:cNvSpPr>
            <p:nvPr/>
          </p:nvSpPr>
          <p:spPr bwMode="auto">
            <a:xfrm>
              <a:off x="2817" y="1067"/>
              <a:ext cx="32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70000"/>
                </a:lnSpc>
                <a:spcBef>
                  <a:spcPct val="70000"/>
                </a:spcBef>
                <a:buFontTx/>
                <a:buNone/>
              </a:pPr>
              <a:endParaRPr kumimoji="1" lang="zh-CN" altLang="en-US" sz="1400" i="1">
                <a:latin typeface="Arial" charset="0"/>
                <a:ea typeface="宋体" charset="-122"/>
                <a:sym typeface="Wingdings" pitchFamily="2" charset="2"/>
              </a:endParaRPr>
            </a:p>
          </p:txBody>
        </p:sp>
        <p:sp>
          <p:nvSpPr>
            <p:cNvPr id="16395" name="Rectangle 11"/>
            <p:cNvSpPr>
              <a:spLocks noChangeArrowheads="1"/>
            </p:cNvSpPr>
            <p:nvPr/>
          </p:nvSpPr>
          <p:spPr bwMode="auto">
            <a:xfrm>
              <a:off x="2657" y="1041"/>
              <a:ext cx="4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spcBef>
                  <a:spcPct val="0"/>
                </a:spcBef>
                <a:buFontTx/>
                <a:buNone/>
              </a:pPr>
              <a:r>
                <a:rPr lang="en-US" altLang="zh-CN" sz="1600">
                  <a:latin typeface="Courier New" pitchFamily="49" charset="0"/>
                  <a:ea typeface="宋体" charset="-122"/>
                </a:rPr>
                <a:t>lock</a:t>
              </a:r>
            </a:p>
          </p:txBody>
        </p:sp>
        <p:sp>
          <p:nvSpPr>
            <p:cNvPr id="16396" name="Rectangle 12"/>
            <p:cNvSpPr>
              <a:spLocks noChangeArrowheads="1"/>
            </p:cNvSpPr>
            <p:nvPr/>
          </p:nvSpPr>
          <p:spPr bwMode="auto">
            <a:xfrm>
              <a:off x="3225" y="1815"/>
              <a:ext cx="4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spcBef>
                  <a:spcPct val="0"/>
                </a:spcBef>
                <a:buFontTx/>
                <a:buNone/>
              </a:pPr>
              <a:r>
                <a:rPr lang="en-US" altLang="zh-CN" sz="1600">
                  <a:latin typeface="Courier New" pitchFamily="49" charset="0"/>
                  <a:ea typeface="宋体" charset="-122"/>
                </a:rPr>
                <a:t>lock</a:t>
              </a:r>
            </a:p>
          </p:txBody>
        </p:sp>
        <p:sp>
          <p:nvSpPr>
            <p:cNvPr id="16397" name="Rectangle 13"/>
            <p:cNvSpPr>
              <a:spLocks noChangeArrowheads="1"/>
            </p:cNvSpPr>
            <p:nvPr/>
          </p:nvSpPr>
          <p:spPr bwMode="auto">
            <a:xfrm>
              <a:off x="2604" y="1487"/>
              <a:ext cx="5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spcBef>
                  <a:spcPct val="0"/>
                </a:spcBef>
                <a:buFontTx/>
                <a:buNone/>
              </a:pPr>
              <a:r>
                <a:rPr lang="en-US" altLang="zh-CN" sz="1600">
                  <a:latin typeface="Courier New" pitchFamily="49" charset="0"/>
                  <a:ea typeface="宋体" charset="-122"/>
                </a:rPr>
                <a:t>unlock</a:t>
              </a:r>
            </a:p>
          </p:txBody>
        </p:sp>
        <p:sp>
          <p:nvSpPr>
            <p:cNvPr id="16398" name="Line 14"/>
            <p:cNvSpPr>
              <a:spLocks noChangeShapeType="1"/>
            </p:cNvSpPr>
            <p:nvPr/>
          </p:nvSpPr>
          <p:spPr bwMode="auto">
            <a:xfrm>
              <a:off x="2211" y="1115"/>
              <a:ext cx="83" cy="12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9" name="Oval 15"/>
            <p:cNvSpPr>
              <a:spLocks noChangeArrowheads="1"/>
            </p:cNvSpPr>
            <p:nvPr/>
          </p:nvSpPr>
          <p:spPr bwMode="auto">
            <a:xfrm>
              <a:off x="2658" y="1886"/>
              <a:ext cx="396" cy="383"/>
            </a:xfrm>
            <a:prstGeom prst="ellipse">
              <a:avLst/>
            </a:prstGeom>
            <a:gradFill rotWithShape="0">
              <a:gsLst>
                <a:gs pos="0">
                  <a:srgbClr val="FF0000"/>
                </a:gs>
                <a:gs pos="100000">
                  <a:srgbClr val="FF5D5D"/>
                </a:gs>
              </a:gsLst>
              <a:lin ang="2700000" scaled="1"/>
            </a:gradFill>
            <a:ln>
              <a:noFill/>
            </a:ln>
            <a:extLst>
              <a:ext uri="{91240B29-F687-4F45-9708-019B960494DF}">
                <a14:hiddenLine xmlns:a14="http://schemas.microsoft.com/office/drawing/2010/main" w="25400">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16400" name="AutoShape 16"/>
            <p:cNvCxnSpPr>
              <a:cxnSpLocks noChangeShapeType="1"/>
              <a:stCxn id="16390" idx="4"/>
              <a:endCxn id="16399" idx="2"/>
            </p:cNvCxnSpPr>
            <p:nvPr/>
          </p:nvCxnSpPr>
          <p:spPr bwMode="auto">
            <a:xfrm rot="16200000" flipH="1">
              <a:off x="2293" y="1713"/>
              <a:ext cx="499" cy="231"/>
            </a:xfrm>
            <a:prstGeom prst="curvedConnector2">
              <a:avLst/>
            </a:prstGeom>
            <a:noFill/>
            <a:ln w="15875">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16401" name="AutoShape 17"/>
            <p:cNvCxnSpPr>
              <a:cxnSpLocks noChangeShapeType="1"/>
              <a:endCxn id="16399" idx="6"/>
            </p:cNvCxnSpPr>
            <p:nvPr/>
          </p:nvCxnSpPr>
          <p:spPr bwMode="auto">
            <a:xfrm rot="5400000">
              <a:off x="2939" y="1686"/>
              <a:ext cx="507" cy="277"/>
            </a:xfrm>
            <a:prstGeom prst="curvedConnector2">
              <a:avLst/>
            </a:prstGeom>
            <a:noFill/>
            <a:ln w="15875">
              <a:solidFill>
                <a:schemeClr val="tx1"/>
              </a:solidFill>
              <a:round/>
              <a:headEnd/>
              <a:tailEnd type="triangle" w="med" len="lg"/>
            </a:ln>
            <a:extLst>
              <a:ext uri="{909E8E84-426E-40DD-AFC4-6F175D3DCCD1}">
                <a14:hiddenFill xmlns:a14="http://schemas.microsoft.com/office/drawing/2010/main">
                  <a:noFill/>
                </a14:hiddenFill>
              </a:ext>
            </a:extLst>
          </p:spPr>
        </p:cxnSp>
        <p:sp>
          <p:nvSpPr>
            <p:cNvPr id="16402" name="Rectangle 18"/>
            <p:cNvSpPr>
              <a:spLocks noChangeArrowheads="1"/>
            </p:cNvSpPr>
            <p:nvPr/>
          </p:nvSpPr>
          <p:spPr bwMode="auto">
            <a:xfrm>
              <a:off x="1955" y="1815"/>
              <a:ext cx="5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spcBef>
                  <a:spcPct val="0"/>
                </a:spcBef>
                <a:buFontTx/>
                <a:buNone/>
              </a:pPr>
              <a:r>
                <a:rPr lang="en-US" altLang="zh-CN" sz="1600">
                  <a:latin typeface="Courier New" pitchFamily="49" charset="0"/>
                  <a:ea typeface="宋体" charset="-122"/>
                </a:rPr>
                <a:t>unlock</a:t>
              </a:r>
            </a:p>
          </p:txBody>
        </p:sp>
      </p:grpSp>
    </p:spTree>
    <p:extLst>
      <p:ext uri="{BB962C8B-B14F-4D97-AF65-F5344CB8AC3E}">
        <p14:creationId xmlns:p14="http://schemas.microsoft.com/office/powerpoint/2010/main" val="82774701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altLang="zh-CN" smtClean="0">
                <a:ea typeface="宋体" charset="-122"/>
              </a:rPr>
              <a:t>What a program </a:t>
            </a:r>
            <a:r>
              <a:rPr lang="en-US" altLang="zh-CN" i="1" smtClean="0">
                <a:ea typeface="宋体" charset="-122"/>
              </a:rPr>
              <a:t>really</a:t>
            </a:r>
            <a:r>
              <a:rPr lang="en-US" altLang="zh-CN" smtClean="0">
                <a:ea typeface="宋体" charset="-122"/>
              </a:rPr>
              <a:t> is</a:t>
            </a:r>
            <a:r>
              <a:rPr lang="en-US" altLang="zh-CN" smtClean="0">
                <a:latin typeface="Trebuchet MS" pitchFamily="34" charset="0"/>
                <a:ea typeface="宋体" charset="-122"/>
              </a:rPr>
              <a:t>…</a:t>
            </a:r>
            <a:endParaRPr lang="en-US" altLang="zh-CN" smtClean="0">
              <a:ea typeface="宋体" charset="-122"/>
            </a:endParaRPr>
          </a:p>
        </p:txBody>
      </p:sp>
      <p:sp>
        <p:nvSpPr>
          <p:cNvPr id="17411" name="Rectangle 3"/>
          <p:cNvSpPr>
            <a:spLocks noChangeArrowheads="1"/>
          </p:cNvSpPr>
          <p:nvPr/>
        </p:nvSpPr>
        <p:spPr bwMode="auto">
          <a:xfrm>
            <a:off x="257175" y="1933575"/>
            <a:ext cx="4095750" cy="371475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nvGrpSpPr>
          <p:cNvPr id="2" name="Group 4"/>
          <p:cNvGrpSpPr>
            <a:grpSpLocks/>
          </p:cNvGrpSpPr>
          <p:nvPr/>
        </p:nvGrpSpPr>
        <p:grpSpPr bwMode="auto">
          <a:xfrm>
            <a:off x="287338" y="1962150"/>
            <a:ext cx="4027487" cy="3646488"/>
            <a:chOff x="181" y="1236"/>
            <a:chExt cx="2537" cy="2297"/>
          </a:xfrm>
        </p:grpSpPr>
        <p:sp>
          <p:nvSpPr>
            <p:cNvPr id="318469" name="Oval 5"/>
            <p:cNvSpPr>
              <a:spLocks noChangeArrowheads="1"/>
            </p:cNvSpPr>
            <p:nvPr/>
          </p:nvSpPr>
          <p:spPr bwMode="auto">
            <a:xfrm flipH="1" flipV="1">
              <a:off x="187"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70" name="Oval 6"/>
            <p:cNvSpPr>
              <a:spLocks noChangeArrowheads="1"/>
            </p:cNvSpPr>
            <p:nvPr/>
          </p:nvSpPr>
          <p:spPr bwMode="auto">
            <a:xfrm flipH="1" flipV="1">
              <a:off x="469"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71" name="Oval 7"/>
            <p:cNvSpPr>
              <a:spLocks noChangeArrowheads="1"/>
            </p:cNvSpPr>
            <p:nvPr/>
          </p:nvSpPr>
          <p:spPr bwMode="auto">
            <a:xfrm flipH="1" flipV="1">
              <a:off x="187"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72" name="Oval 8"/>
            <p:cNvSpPr>
              <a:spLocks noChangeArrowheads="1"/>
            </p:cNvSpPr>
            <p:nvPr/>
          </p:nvSpPr>
          <p:spPr bwMode="auto">
            <a:xfrm flipH="1" flipV="1">
              <a:off x="469"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73" name="Oval 9"/>
            <p:cNvSpPr>
              <a:spLocks noChangeArrowheads="1"/>
            </p:cNvSpPr>
            <p:nvPr/>
          </p:nvSpPr>
          <p:spPr bwMode="auto">
            <a:xfrm flipH="1" flipV="1">
              <a:off x="733"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74" name="Oval 10"/>
            <p:cNvSpPr>
              <a:spLocks noChangeArrowheads="1"/>
            </p:cNvSpPr>
            <p:nvPr/>
          </p:nvSpPr>
          <p:spPr bwMode="auto">
            <a:xfrm flipH="1" flipV="1">
              <a:off x="1015"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75" name="Oval 11"/>
            <p:cNvSpPr>
              <a:spLocks noChangeArrowheads="1"/>
            </p:cNvSpPr>
            <p:nvPr/>
          </p:nvSpPr>
          <p:spPr bwMode="auto">
            <a:xfrm flipH="1" flipV="1">
              <a:off x="1285"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76" name="Oval 12"/>
            <p:cNvSpPr>
              <a:spLocks noChangeArrowheads="1"/>
            </p:cNvSpPr>
            <p:nvPr/>
          </p:nvSpPr>
          <p:spPr bwMode="auto">
            <a:xfrm flipH="1" flipV="1">
              <a:off x="1567"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77" name="Oval 13"/>
            <p:cNvSpPr>
              <a:spLocks noChangeArrowheads="1"/>
            </p:cNvSpPr>
            <p:nvPr/>
          </p:nvSpPr>
          <p:spPr bwMode="auto">
            <a:xfrm flipH="1" flipV="1">
              <a:off x="733"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78" name="Oval 14"/>
            <p:cNvSpPr>
              <a:spLocks noChangeArrowheads="1"/>
            </p:cNvSpPr>
            <p:nvPr/>
          </p:nvSpPr>
          <p:spPr bwMode="auto">
            <a:xfrm flipH="1" flipV="1">
              <a:off x="1015"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79" name="Oval 15"/>
            <p:cNvSpPr>
              <a:spLocks noChangeArrowheads="1"/>
            </p:cNvSpPr>
            <p:nvPr/>
          </p:nvSpPr>
          <p:spPr bwMode="auto">
            <a:xfrm flipH="1" flipV="1">
              <a:off x="1285"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80" name="Oval 16"/>
            <p:cNvSpPr>
              <a:spLocks noChangeArrowheads="1"/>
            </p:cNvSpPr>
            <p:nvPr/>
          </p:nvSpPr>
          <p:spPr bwMode="auto">
            <a:xfrm flipH="1" flipV="1">
              <a:off x="1567"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81" name="Oval 17"/>
            <p:cNvSpPr>
              <a:spLocks noChangeArrowheads="1"/>
            </p:cNvSpPr>
            <p:nvPr/>
          </p:nvSpPr>
          <p:spPr bwMode="auto">
            <a:xfrm flipH="1" flipV="1">
              <a:off x="1825"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82" name="Oval 18"/>
            <p:cNvSpPr>
              <a:spLocks noChangeArrowheads="1"/>
            </p:cNvSpPr>
            <p:nvPr/>
          </p:nvSpPr>
          <p:spPr bwMode="auto">
            <a:xfrm flipH="1" flipV="1">
              <a:off x="2107"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83" name="Oval 19"/>
            <p:cNvSpPr>
              <a:spLocks noChangeArrowheads="1"/>
            </p:cNvSpPr>
            <p:nvPr/>
          </p:nvSpPr>
          <p:spPr bwMode="auto">
            <a:xfrm flipH="1" flipV="1">
              <a:off x="2377"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84" name="Oval 20"/>
            <p:cNvSpPr>
              <a:spLocks noChangeArrowheads="1"/>
            </p:cNvSpPr>
            <p:nvPr/>
          </p:nvSpPr>
          <p:spPr bwMode="auto">
            <a:xfrm flipH="1" flipV="1">
              <a:off x="2659"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85" name="Oval 21"/>
            <p:cNvSpPr>
              <a:spLocks noChangeArrowheads="1"/>
            </p:cNvSpPr>
            <p:nvPr/>
          </p:nvSpPr>
          <p:spPr bwMode="auto">
            <a:xfrm flipH="1" flipV="1">
              <a:off x="1825"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86" name="Oval 22"/>
            <p:cNvSpPr>
              <a:spLocks noChangeArrowheads="1"/>
            </p:cNvSpPr>
            <p:nvPr/>
          </p:nvSpPr>
          <p:spPr bwMode="auto">
            <a:xfrm flipH="1" flipV="1">
              <a:off x="2107"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87" name="Oval 23"/>
            <p:cNvSpPr>
              <a:spLocks noChangeArrowheads="1"/>
            </p:cNvSpPr>
            <p:nvPr/>
          </p:nvSpPr>
          <p:spPr bwMode="auto">
            <a:xfrm flipH="1" flipV="1">
              <a:off x="2377"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88" name="Oval 24"/>
            <p:cNvSpPr>
              <a:spLocks noChangeArrowheads="1"/>
            </p:cNvSpPr>
            <p:nvPr/>
          </p:nvSpPr>
          <p:spPr bwMode="auto">
            <a:xfrm flipH="1" flipV="1">
              <a:off x="2659"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89" name="Oval 25"/>
            <p:cNvSpPr>
              <a:spLocks noChangeArrowheads="1"/>
            </p:cNvSpPr>
            <p:nvPr/>
          </p:nvSpPr>
          <p:spPr bwMode="auto">
            <a:xfrm flipH="1" flipV="1">
              <a:off x="181"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90" name="Oval 26"/>
            <p:cNvSpPr>
              <a:spLocks noChangeArrowheads="1"/>
            </p:cNvSpPr>
            <p:nvPr/>
          </p:nvSpPr>
          <p:spPr bwMode="auto">
            <a:xfrm flipH="1" flipV="1">
              <a:off x="463"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91" name="Oval 27"/>
            <p:cNvSpPr>
              <a:spLocks noChangeArrowheads="1"/>
            </p:cNvSpPr>
            <p:nvPr/>
          </p:nvSpPr>
          <p:spPr bwMode="auto">
            <a:xfrm flipH="1" flipV="1">
              <a:off x="181"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92" name="Oval 28"/>
            <p:cNvSpPr>
              <a:spLocks noChangeArrowheads="1"/>
            </p:cNvSpPr>
            <p:nvPr/>
          </p:nvSpPr>
          <p:spPr bwMode="auto">
            <a:xfrm flipH="1" flipV="1">
              <a:off x="463"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93" name="Oval 29"/>
            <p:cNvSpPr>
              <a:spLocks noChangeArrowheads="1"/>
            </p:cNvSpPr>
            <p:nvPr/>
          </p:nvSpPr>
          <p:spPr bwMode="auto">
            <a:xfrm flipH="1" flipV="1">
              <a:off x="181"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94" name="Oval 30"/>
            <p:cNvSpPr>
              <a:spLocks noChangeArrowheads="1"/>
            </p:cNvSpPr>
            <p:nvPr/>
          </p:nvSpPr>
          <p:spPr bwMode="auto">
            <a:xfrm flipH="1" flipV="1">
              <a:off x="463"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95" name="Oval 31"/>
            <p:cNvSpPr>
              <a:spLocks noChangeArrowheads="1"/>
            </p:cNvSpPr>
            <p:nvPr/>
          </p:nvSpPr>
          <p:spPr bwMode="auto">
            <a:xfrm flipH="1" flipV="1">
              <a:off x="181"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96" name="Oval 32"/>
            <p:cNvSpPr>
              <a:spLocks noChangeArrowheads="1"/>
            </p:cNvSpPr>
            <p:nvPr/>
          </p:nvSpPr>
          <p:spPr bwMode="auto">
            <a:xfrm flipH="1" flipV="1">
              <a:off x="463"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97" name="Oval 33"/>
            <p:cNvSpPr>
              <a:spLocks noChangeArrowheads="1"/>
            </p:cNvSpPr>
            <p:nvPr/>
          </p:nvSpPr>
          <p:spPr bwMode="auto">
            <a:xfrm flipH="1" flipV="1">
              <a:off x="727"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98" name="Oval 34"/>
            <p:cNvSpPr>
              <a:spLocks noChangeArrowheads="1"/>
            </p:cNvSpPr>
            <p:nvPr/>
          </p:nvSpPr>
          <p:spPr bwMode="auto">
            <a:xfrm flipH="1" flipV="1">
              <a:off x="1009"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499" name="Oval 35"/>
            <p:cNvSpPr>
              <a:spLocks noChangeArrowheads="1"/>
            </p:cNvSpPr>
            <p:nvPr/>
          </p:nvSpPr>
          <p:spPr bwMode="auto">
            <a:xfrm flipH="1" flipV="1">
              <a:off x="1279"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00" name="Oval 36"/>
            <p:cNvSpPr>
              <a:spLocks noChangeArrowheads="1"/>
            </p:cNvSpPr>
            <p:nvPr/>
          </p:nvSpPr>
          <p:spPr bwMode="auto">
            <a:xfrm flipH="1" flipV="1">
              <a:off x="1561"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01" name="Oval 37"/>
            <p:cNvSpPr>
              <a:spLocks noChangeArrowheads="1"/>
            </p:cNvSpPr>
            <p:nvPr/>
          </p:nvSpPr>
          <p:spPr bwMode="auto">
            <a:xfrm flipH="1" flipV="1">
              <a:off x="727"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02" name="Oval 38"/>
            <p:cNvSpPr>
              <a:spLocks noChangeArrowheads="1"/>
            </p:cNvSpPr>
            <p:nvPr/>
          </p:nvSpPr>
          <p:spPr bwMode="auto">
            <a:xfrm flipH="1" flipV="1">
              <a:off x="1009"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03" name="Oval 39"/>
            <p:cNvSpPr>
              <a:spLocks noChangeArrowheads="1"/>
            </p:cNvSpPr>
            <p:nvPr/>
          </p:nvSpPr>
          <p:spPr bwMode="auto">
            <a:xfrm flipH="1" flipV="1">
              <a:off x="1279"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04" name="Oval 40"/>
            <p:cNvSpPr>
              <a:spLocks noChangeArrowheads="1"/>
            </p:cNvSpPr>
            <p:nvPr/>
          </p:nvSpPr>
          <p:spPr bwMode="auto">
            <a:xfrm flipH="1" flipV="1">
              <a:off x="1561"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05" name="Oval 41"/>
            <p:cNvSpPr>
              <a:spLocks noChangeArrowheads="1"/>
            </p:cNvSpPr>
            <p:nvPr/>
          </p:nvSpPr>
          <p:spPr bwMode="auto">
            <a:xfrm flipH="1" flipV="1">
              <a:off x="727"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06" name="Oval 42"/>
            <p:cNvSpPr>
              <a:spLocks noChangeArrowheads="1"/>
            </p:cNvSpPr>
            <p:nvPr/>
          </p:nvSpPr>
          <p:spPr bwMode="auto">
            <a:xfrm flipH="1" flipV="1">
              <a:off x="1009"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07" name="Oval 43"/>
            <p:cNvSpPr>
              <a:spLocks noChangeArrowheads="1"/>
            </p:cNvSpPr>
            <p:nvPr/>
          </p:nvSpPr>
          <p:spPr bwMode="auto">
            <a:xfrm flipH="1" flipV="1">
              <a:off x="1279"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08" name="Oval 44"/>
            <p:cNvSpPr>
              <a:spLocks noChangeArrowheads="1"/>
            </p:cNvSpPr>
            <p:nvPr/>
          </p:nvSpPr>
          <p:spPr bwMode="auto">
            <a:xfrm flipH="1" flipV="1">
              <a:off x="1561"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09" name="Oval 45"/>
            <p:cNvSpPr>
              <a:spLocks noChangeArrowheads="1"/>
            </p:cNvSpPr>
            <p:nvPr/>
          </p:nvSpPr>
          <p:spPr bwMode="auto">
            <a:xfrm flipH="1" flipV="1">
              <a:off x="727"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10" name="Oval 46"/>
            <p:cNvSpPr>
              <a:spLocks noChangeArrowheads="1"/>
            </p:cNvSpPr>
            <p:nvPr/>
          </p:nvSpPr>
          <p:spPr bwMode="auto">
            <a:xfrm flipH="1" flipV="1">
              <a:off x="1009"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11" name="Oval 47"/>
            <p:cNvSpPr>
              <a:spLocks noChangeArrowheads="1"/>
            </p:cNvSpPr>
            <p:nvPr/>
          </p:nvSpPr>
          <p:spPr bwMode="auto">
            <a:xfrm flipH="1" flipV="1">
              <a:off x="1279"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12" name="Oval 48"/>
            <p:cNvSpPr>
              <a:spLocks noChangeArrowheads="1"/>
            </p:cNvSpPr>
            <p:nvPr/>
          </p:nvSpPr>
          <p:spPr bwMode="auto">
            <a:xfrm flipH="1" flipV="1">
              <a:off x="1561"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13" name="Oval 49"/>
            <p:cNvSpPr>
              <a:spLocks noChangeArrowheads="1"/>
            </p:cNvSpPr>
            <p:nvPr/>
          </p:nvSpPr>
          <p:spPr bwMode="auto">
            <a:xfrm flipH="1" flipV="1">
              <a:off x="1819"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14" name="Oval 50"/>
            <p:cNvSpPr>
              <a:spLocks noChangeArrowheads="1"/>
            </p:cNvSpPr>
            <p:nvPr/>
          </p:nvSpPr>
          <p:spPr bwMode="auto">
            <a:xfrm flipH="1" flipV="1">
              <a:off x="2101"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15" name="Oval 51"/>
            <p:cNvSpPr>
              <a:spLocks noChangeArrowheads="1"/>
            </p:cNvSpPr>
            <p:nvPr/>
          </p:nvSpPr>
          <p:spPr bwMode="auto">
            <a:xfrm flipH="1" flipV="1">
              <a:off x="2371"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16" name="Oval 52"/>
            <p:cNvSpPr>
              <a:spLocks noChangeArrowheads="1"/>
            </p:cNvSpPr>
            <p:nvPr/>
          </p:nvSpPr>
          <p:spPr bwMode="auto">
            <a:xfrm flipH="1" flipV="1">
              <a:off x="2653"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17" name="Oval 53"/>
            <p:cNvSpPr>
              <a:spLocks noChangeArrowheads="1"/>
            </p:cNvSpPr>
            <p:nvPr/>
          </p:nvSpPr>
          <p:spPr bwMode="auto">
            <a:xfrm flipH="1" flipV="1">
              <a:off x="1819"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18" name="Oval 54"/>
            <p:cNvSpPr>
              <a:spLocks noChangeArrowheads="1"/>
            </p:cNvSpPr>
            <p:nvPr/>
          </p:nvSpPr>
          <p:spPr bwMode="auto">
            <a:xfrm flipH="1" flipV="1">
              <a:off x="2101"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19" name="Oval 55"/>
            <p:cNvSpPr>
              <a:spLocks noChangeArrowheads="1"/>
            </p:cNvSpPr>
            <p:nvPr/>
          </p:nvSpPr>
          <p:spPr bwMode="auto">
            <a:xfrm flipH="1" flipV="1">
              <a:off x="2371"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20" name="Oval 56"/>
            <p:cNvSpPr>
              <a:spLocks noChangeArrowheads="1"/>
            </p:cNvSpPr>
            <p:nvPr/>
          </p:nvSpPr>
          <p:spPr bwMode="auto">
            <a:xfrm flipH="1" flipV="1">
              <a:off x="2653"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21" name="Oval 57"/>
            <p:cNvSpPr>
              <a:spLocks noChangeArrowheads="1"/>
            </p:cNvSpPr>
            <p:nvPr/>
          </p:nvSpPr>
          <p:spPr bwMode="auto">
            <a:xfrm flipH="1" flipV="1">
              <a:off x="1819"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22" name="Oval 58"/>
            <p:cNvSpPr>
              <a:spLocks noChangeArrowheads="1"/>
            </p:cNvSpPr>
            <p:nvPr/>
          </p:nvSpPr>
          <p:spPr bwMode="auto">
            <a:xfrm flipH="1" flipV="1">
              <a:off x="2101"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23" name="Oval 59"/>
            <p:cNvSpPr>
              <a:spLocks noChangeArrowheads="1"/>
            </p:cNvSpPr>
            <p:nvPr/>
          </p:nvSpPr>
          <p:spPr bwMode="auto">
            <a:xfrm flipH="1" flipV="1">
              <a:off x="2371"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24" name="Oval 60"/>
            <p:cNvSpPr>
              <a:spLocks noChangeArrowheads="1"/>
            </p:cNvSpPr>
            <p:nvPr/>
          </p:nvSpPr>
          <p:spPr bwMode="auto">
            <a:xfrm flipH="1" flipV="1">
              <a:off x="2653"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25" name="Oval 61"/>
            <p:cNvSpPr>
              <a:spLocks noChangeArrowheads="1"/>
            </p:cNvSpPr>
            <p:nvPr/>
          </p:nvSpPr>
          <p:spPr bwMode="auto">
            <a:xfrm flipH="1" flipV="1">
              <a:off x="1819"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26" name="Oval 62"/>
            <p:cNvSpPr>
              <a:spLocks noChangeArrowheads="1"/>
            </p:cNvSpPr>
            <p:nvPr/>
          </p:nvSpPr>
          <p:spPr bwMode="auto">
            <a:xfrm flipH="1" flipV="1">
              <a:off x="2101"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27" name="Oval 63"/>
            <p:cNvSpPr>
              <a:spLocks noChangeArrowheads="1"/>
            </p:cNvSpPr>
            <p:nvPr/>
          </p:nvSpPr>
          <p:spPr bwMode="auto">
            <a:xfrm flipH="1" flipV="1">
              <a:off x="2371"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28" name="Oval 64"/>
            <p:cNvSpPr>
              <a:spLocks noChangeArrowheads="1"/>
            </p:cNvSpPr>
            <p:nvPr/>
          </p:nvSpPr>
          <p:spPr bwMode="auto">
            <a:xfrm flipH="1" flipV="1">
              <a:off x="2653"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29" name="Oval 65"/>
            <p:cNvSpPr>
              <a:spLocks noChangeArrowheads="1"/>
            </p:cNvSpPr>
            <p:nvPr/>
          </p:nvSpPr>
          <p:spPr bwMode="auto">
            <a:xfrm flipH="1" flipV="1">
              <a:off x="187"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30" name="Oval 66"/>
            <p:cNvSpPr>
              <a:spLocks noChangeArrowheads="1"/>
            </p:cNvSpPr>
            <p:nvPr/>
          </p:nvSpPr>
          <p:spPr bwMode="auto">
            <a:xfrm flipH="1" flipV="1">
              <a:off x="469"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31" name="Oval 67"/>
            <p:cNvSpPr>
              <a:spLocks noChangeArrowheads="1"/>
            </p:cNvSpPr>
            <p:nvPr/>
          </p:nvSpPr>
          <p:spPr bwMode="auto">
            <a:xfrm flipH="1" flipV="1">
              <a:off x="187"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32" name="Oval 68"/>
            <p:cNvSpPr>
              <a:spLocks noChangeArrowheads="1"/>
            </p:cNvSpPr>
            <p:nvPr/>
          </p:nvSpPr>
          <p:spPr bwMode="auto">
            <a:xfrm flipH="1" flipV="1">
              <a:off x="469"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33" name="Oval 69"/>
            <p:cNvSpPr>
              <a:spLocks noChangeArrowheads="1"/>
            </p:cNvSpPr>
            <p:nvPr/>
          </p:nvSpPr>
          <p:spPr bwMode="auto">
            <a:xfrm flipH="1" flipV="1">
              <a:off x="187"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34" name="Oval 70"/>
            <p:cNvSpPr>
              <a:spLocks noChangeArrowheads="1"/>
            </p:cNvSpPr>
            <p:nvPr/>
          </p:nvSpPr>
          <p:spPr bwMode="auto">
            <a:xfrm flipH="1" flipV="1">
              <a:off x="469"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35" name="Oval 71"/>
            <p:cNvSpPr>
              <a:spLocks noChangeArrowheads="1"/>
            </p:cNvSpPr>
            <p:nvPr/>
          </p:nvSpPr>
          <p:spPr bwMode="auto">
            <a:xfrm flipH="1" flipV="1">
              <a:off x="187"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36" name="Oval 72"/>
            <p:cNvSpPr>
              <a:spLocks noChangeArrowheads="1"/>
            </p:cNvSpPr>
            <p:nvPr/>
          </p:nvSpPr>
          <p:spPr bwMode="auto">
            <a:xfrm flipH="1" flipV="1">
              <a:off x="469"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37" name="Oval 73"/>
            <p:cNvSpPr>
              <a:spLocks noChangeArrowheads="1"/>
            </p:cNvSpPr>
            <p:nvPr/>
          </p:nvSpPr>
          <p:spPr bwMode="auto">
            <a:xfrm flipH="1" flipV="1">
              <a:off x="733"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38" name="Oval 74"/>
            <p:cNvSpPr>
              <a:spLocks noChangeArrowheads="1"/>
            </p:cNvSpPr>
            <p:nvPr/>
          </p:nvSpPr>
          <p:spPr bwMode="auto">
            <a:xfrm flipH="1" flipV="1">
              <a:off x="1015"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39" name="Oval 75"/>
            <p:cNvSpPr>
              <a:spLocks noChangeArrowheads="1"/>
            </p:cNvSpPr>
            <p:nvPr/>
          </p:nvSpPr>
          <p:spPr bwMode="auto">
            <a:xfrm flipH="1" flipV="1">
              <a:off x="1285"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40" name="Oval 76"/>
            <p:cNvSpPr>
              <a:spLocks noChangeArrowheads="1"/>
            </p:cNvSpPr>
            <p:nvPr/>
          </p:nvSpPr>
          <p:spPr bwMode="auto">
            <a:xfrm flipH="1" flipV="1">
              <a:off x="1567"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41" name="Oval 77"/>
            <p:cNvSpPr>
              <a:spLocks noChangeArrowheads="1"/>
            </p:cNvSpPr>
            <p:nvPr/>
          </p:nvSpPr>
          <p:spPr bwMode="auto">
            <a:xfrm flipH="1" flipV="1">
              <a:off x="733"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42" name="Oval 78"/>
            <p:cNvSpPr>
              <a:spLocks noChangeArrowheads="1"/>
            </p:cNvSpPr>
            <p:nvPr/>
          </p:nvSpPr>
          <p:spPr bwMode="auto">
            <a:xfrm flipH="1" flipV="1">
              <a:off x="1015"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43" name="Oval 79"/>
            <p:cNvSpPr>
              <a:spLocks noChangeArrowheads="1"/>
            </p:cNvSpPr>
            <p:nvPr/>
          </p:nvSpPr>
          <p:spPr bwMode="auto">
            <a:xfrm flipH="1" flipV="1">
              <a:off x="1285"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44" name="Oval 80"/>
            <p:cNvSpPr>
              <a:spLocks noChangeArrowheads="1"/>
            </p:cNvSpPr>
            <p:nvPr/>
          </p:nvSpPr>
          <p:spPr bwMode="auto">
            <a:xfrm flipH="1" flipV="1">
              <a:off x="1567"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45" name="Oval 81"/>
            <p:cNvSpPr>
              <a:spLocks noChangeArrowheads="1"/>
            </p:cNvSpPr>
            <p:nvPr/>
          </p:nvSpPr>
          <p:spPr bwMode="auto">
            <a:xfrm flipH="1" flipV="1">
              <a:off x="733"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46" name="Oval 82"/>
            <p:cNvSpPr>
              <a:spLocks noChangeArrowheads="1"/>
            </p:cNvSpPr>
            <p:nvPr/>
          </p:nvSpPr>
          <p:spPr bwMode="auto">
            <a:xfrm flipH="1" flipV="1">
              <a:off x="1015"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47" name="Oval 83"/>
            <p:cNvSpPr>
              <a:spLocks noChangeArrowheads="1"/>
            </p:cNvSpPr>
            <p:nvPr/>
          </p:nvSpPr>
          <p:spPr bwMode="auto">
            <a:xfrm flipH="1" flipV="1">
              <a:off x="1285"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48" name="Oval 84"/>
            <p:cNvSpPr>
              <a:spLocks noChangeArrowheads="1"/>
            </p:cNvSpPr>
            <p:nvPr/>
          </p:nvSpPr>
          <p:spPr bwMode="auto">
            <a:xfrm flipH="1" flipV="1">
              <a:off x="1567"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49" name="Oval 85"/>
            <p:cNvSpPr>
              <a:spLocks noChangeArrowheads="1"/>
            </p:cNvSpPr>
            <p:nvPr/>
          </p:nvSpPr>
          <p:spPr bwMode="auto">
            <a:xfrm flipH="1" flipV="1">
              <a:off x="733"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50" name="Oval 86"/>
            <p:cNvSpPr>
              <a:spLocks noChangeArrowheads="1"/>
            </p:cNvSpPr>
            <p:nvPr/>
          </p:nvSpPr>
          <p:spPr bwMode="auto">
            <a:xfrm flipH="1" flipV="1">
              <a:off x="1015"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51" name="Oval 87"/>
            <p:cNvSpPr>
              <a:spLocks noChangeArrowheads="1"/>
            </p:cNvSpPr>
            <p:nvPr/>
          </p:nvSpPr>
          <p:spPr bwMode="auto">
            <a:xfrm flipH="1" flipV="1">
              <a:off x="1285"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52" name="Oval 88"/>
            <p:cNvSpPr>
              <a:spLocks noChangeArrowheads="1"/>
            </p:cNvSpPr>
            <p:nvPr/>
          </p:nvSpPr>
          <p:spPr bwMode="auto">
            <a:xfrm flipH="1" flipV="1">
              <a:off x="1567"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53" name="Oval 89"/>
            <p:cNvSpPr>
              <a:spLocks noChangeArrowheads="1"/>
            </p:cNvSpPr>
            <p:nvPr/>
          </p:nvSpPr>
          <p:spPr bwMode="auto">
            <a:xfrm flipH="1" flipV="1">
              <a:off x="1825"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54" name="Oval 90"/>
            <p:cNvSpPr>
              <a:spLocks noChangeArrowheads="1"/>
            </p:cNvSpPr>
            <p:nvPr/>
          </p:nvSpPr>
          <p:spPr bwMode="auto">
            <a:xfrm flipH="1" flipV="1">
              <a:off x="2107"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55" name="Oval 91"/>
            <p:cNvSpPr>
              <a:spLocks noChangeArrowheads="1"/>
            </p:cNvSpPr>
            <p:nvPr/>
          </p:nvSpPr>
          <p:spPr bwMode="auto">
            <a:xfrm flipH="1" flipV="1">
              <a:off x="2377"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56" name="Oval 92"/>
            <p:cNvSpPr>
              <a:spLocks noChangeArrowheads="1"/>
            </p:cNvSpPr>
            <p:nvPr/>
          </p:nvSpPr>
          <p:spPr bwMode="auto">
            <a:xfrm flipH="1" flipV="1">
              <a:off x="2659"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57" name="Oval 93"/>
            <p:cNvSpPr>
              <a:spLocks noChangeArrowheads="1"/>
            </p:cNvSpPr>
            <p:nvPr/>
          </p:nvSpPr>
          <p:spPr bwMode="auto">
            <a:xfrm flipH="1" flipV="1">
              <a:off x="1825"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58" name="Oval 94"/>
            <p:cNvSpPr>
              <a:spLocks noChangeArrowheads="1"/>
            </p:cNvSpPr>
            <p:nvPr/>
          </p:nvSpPr>
          <p:spPr bwMode="auto">
            <a:xfrm flipH="1" flipV="1">
              <a:off x="2107"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59" name="Oval 95"/>
            <p:cNvSpPr>
              <a:spLocks noChangeArrowheads="1"/>
            </p:cNvSpPr>
            <p:nvPr/>
          </p:nvSpPr>
          <p:spPr bwMode="auto">
            <a:xfrm flipH="1" flipV="1">
              <a:off x="2377"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60" name="Oval 96"/>
            <p:cNvSpPr>
              <a:spLocks noChangeArrowheads="1"/>
            </p:cNvSpPr>
            <p:nvPr/>
          </p:nvSpPr>
          <p:spPr bwMode="auto">
            <a:xfrm flipH="1" flipV="1">
              <a:off x="2659"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61" name="Oval 97"/>
            <p:cNvSpPr>
              <a:spLocks noChangeArrowheads="1"/>
            </p:cNvSpPr>
            <p:nvPr/>
          </p:nvSpPr>
          <p:spPr bwMode="auto">
            <a:xfrm flipH="1" flipV="1">
              <a:off x="1825"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62" name="Oval 98"/>
            <p:cNvSpPr>
              <a:spLocks noChangeArrowheads="1"/>
            </p:cNvSpPr>
            <p:nvPr/>
          </p:nvSpPr>
          <p:spPr bwMode="auto">
            <a:xfrm flipH="1" flipV="1">
              <a:off x="2107"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63" name="Oval 99"/>
            <p:cNvSpPr>
              <a:spLocks noChangeArrowheads="1"/>
            </p:cNvSpPr>
            <p:nvPr/>
          </p:nvSpPr>
          <p:spPr bwMode="auto">
            <a:xfrm flipH="1" flipV="1">
              <a:off x="2377"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64" name="Oval 100"/>
            <p:cNvSpPr>
              <a:spLocks noChangeArrowheads="1"/>
            </p:cNvSpPr>
            <p:nvPr/>
          </p:nvSpPr>
          <p:spPr bwMode="auto">
            <a:xfrm flipH="1" flipV="1">
              <a:off x="2659"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65" name="Oval 101"/>
            <p:cNvSpPr>
              <a:spLocks noChangeArrowheads="1"/>
            </p:cNvSpPr>
            <p:nvPr/>
          </p:nvSpPr>
          <p:spPr bwMode="auto">
            <a:xfrm flipH="1" flipV="1">
              <a:off x="1825"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66" name="Oval 102"/>
            <p:cNvSpPr>
              <a:spLocks noChangeArrowheads="1"/>
            </p:cNvSpPr>
            <p:nvPr/>
          </p:nvSpPr>
          <p:spPr bwMode="auto">
            <a:xfrm flipH="1" flipV="1">
              <a:off x="2107"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67" name="Oval 103"/>
            <p:cNvSpPr>
              <a:spLocks noChangeArrowheads="1"/>
            </p:cNvSpPr>
            <p:nvPr/>
          </p:nvSpPr>
          <p:spPr bwMode="auto">
            <a:xfrm flipH="1" flipV="1">
              <a:off x="2377"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68" name="Oval 104"/>
            <p:cNvSpPr>
              <a:spLocks noChangeArrowheads="1"/>
            </p:cNvSpPr>
            <p:nvPr/>
          </p:nvSpPr>
          <p:spPr bwMode="auto">
            <a:xfrm flipH="1" flipV="1">
              <a:off x="2659"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sp>
        <p:nvSpPr>
          <p:cNvPr id="318569" name="Rectangle 105"/>
          <p:cNvSpPr>
            <a:spLocks noChangeArrowheads="1"/>
          </p:cNvSpPr>
          <p:nvPr/>
        </p:nvSpPr>
        <p:spPr bwMode="auto">
          <a:xfrm>
            <a:off x="4695825" y="1905000"/>
            <a:ext cx="9620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2100" i="1">
                <a:solidFill>
                  <a:schemeClr val="accent2"/>
                </a:solidFill>
                <a:latin typeface="Comic Sans MS" pitchFamily="66" charset="0"/>
                <a:ea typeface="宋体" charset="-122"/>
              </a:rPr>
              <a:t>State</a:t>
            </a:r>
            <a:endParaRPr lang="en-US" altLang="zh-CN" sz="1700">
              <a:solidFill>
                <a:srgbClr val="FF0000"/>
              </a:solidFill>
              <a:latin typeface="Comic Sans MS" pitchFamily="66" charset="0"/>
              <a:ea typeface="宋体" charset="-122"/>
            </a:endParaRPr>
          </a:p>
        </p:txBody>
      </p:sp>
      <p:sp>
        <p:nvSpPr>
          <p:cNvPr id="318570" name="Rectangle 106"/>
          <p:cNvSpPr>
            <a:spLocks noChangeArrowheads="1"/>
          </p:cNvSpPr>
          <p:nvPr/>
        </p:nvSpPr>
        <p:spPr bwMode="auto">
          <a:xfrm>
            <a:off x="6067425" y="2238375"/>
            <a:ext cx="17716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1700" i="1">
                <a:solidFill>
                  <a:schemeClr val="accent2"/>
                </a:solidFill>
                <a:latin typeface="Comic Sans MS" pitchFamily="66" charset="0"/>
                <a:ea typeface="宋体" charset="-122"/>
              </a:rPr>
              <a:t>Transition</a:t>
            </a:r>
            <a:endParaRPr lang="en-US" altLang="zh-CN" sz="1200">
              <a:solidFill>
                <a:srgbClr val="FF0000"/>
              </a:solidFill>
              <a:latin typeface="Comic Sans MS" pitchFamily="66" charset="0"/>
              <a:ea typeface="宋体" charset="-122"/>
            </a:endParaRPr>
          </a:p>
        </p:txBody>
      </p:sp>
      <p:cxnSp>
        <p:nvCxnSpPr>
          <p:cNvPr id="318571" name="AutoShape 107"/>
          <p:cNvCxnSpPr>
            <a:cxnSpLocks noChangeShapeType="1"/>
          </p:cNvCxnSpPr>
          <p:nvPr/>
        </p:nvCxnSpPr>
        <p:spPr bwMode="auto">
          <a:xfrm>
            <a:off x="5751513" y="2644775"/>
            <a:ext cx="2017712" cy="1588"/>
          </a:xfrm>
          <a:prstGeom prst="straightConnector1">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318572" name="Oval 108"/>
          <p:cNvSpPr>
            <a:spLocks noChangeArrowheads="1"/>
          </p:cNvSpPr>
          <p:nvPr/>
        </p:nvSpPr>
        <p:spPr bwMode="auto">
          <a:xfrm flipH="1" flipV="1">
            <a:off x="5095875" y="2428875"/>
            <a:ext cx="474663" cy="45561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8573" name="Text Box 109"/>
          <p:cNvSpPr txBox="1">
            <a:spLocks noChangeArrowheads="1"/>
          </p:cNvSpPr>
          <p:nvPr/>
        </p:nvSpPr>
        <p:spPr bwMode="auto">
          <a:xfrm>
            <a:off x="5810250" y="2981325"/>
            <a:ext cx="1819275" cy="984250"/>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wrap="none" tIns="18288" anchor="ctr"/>
          <a:lstStyle/>
          <a:p>
            <a:pPr algn="l" eaLnBrk="0" hangingPunct="0">
              <a:lnSpc>
                <a:spcPct val="45000"/>
              </a:lnSpc>
              <a:spcBef>
                <a:spcPct val="50000"/>
              </a:spcBef>
              <a:buFontTx/>
              <a:buNone/>
              <a:defRPr/>
            </a:pPr>
            <a:r>
              <a:rPr kumimoji="1" lang="en-US" altLang="zh-CN" i="1">
                <a:latin typeface="Courier New" pitchFamily="49" charset="0"/>
                <a:ea typeface="宋体" charset="-122"/>
                <a:sym typeface="Wingdings" pitchFamily="2" charset="2"/>
              </a:rPr>
              <a:t>3</a:t>
            </a:r>
            <a:r>
              <a:rPr kumimoji="1" lang="en-US" altLang="zh-CN" b="0">
                <a:latin typeface="Courier New" pitchFamily="49" charset="0"/>
                <a:ea typeface="宋体" charset="-122"/>
                <a:sym typeface="Wingdings" pitchFamily="2" charset="2"/>
              </a:rPr>
              <a:t>: </a:t>
            </a:r>
            <a:r>
              <a:rPr kumimoji="1" lang="en-US" altLang="zh-CN">
                <a:latin typeface="Courier New" pitchFamily="49" charset="0"/>
                <a:ea typeface="宋体" charset="-122"/>
                <a:sym typeface="Wingdings" pitchFamily="2" charset="2"/>
              </a:rPr>
              <a:t>unlock();</a:t>
            </a:r>
          </a:p>
          <a:p>
            <a:pPr algn="l" eaLnBrk="0" hangingPunct="0">
              <a:lnSpc>
                <a:spcPct val="45000"/>
              </a:lnSpc>
              <a:spcBef>
                <a:spcPct val="50000"/>
              </a:spcBef>
              <a:buFontTx/>
              <a:buNone/>
              <a:defRPr/>
            </a:pPr>
            <a:r>
              <a:rPr kumimoji="1" lang="en-US" altLang="zh-CN" b="0">
                <a:latin typeface="Courier New" pitchFamily="49" charset="0"/>
                <a:ea typeface="宋体" charset="-122"/>
                <a:sym typeface="Wingdings" pitchFamily="2" charset="2"/>
              </a:rPr>
              <a:t>   new++;</a:t>
            </a:r>
          </a:p>
          <a:p>
            <a:pPr algn="l" eaLnBrk="0" hangingPunct="0">
              <a:lnSpc>
                <a:spcPct val="45000"/>
              </a:lnSpc>
              <a:spcBef>
                <a:spcPct val="50000"/>
              </a:spcBef>
              <a:buFontTx/>
              <a:buNone/>
              <a:defRPr/>
            </a:pPr>
            <a:r>
              <a:rPr kumimoji="1" lang="en-US" altLang="zh-CN" i="1">
                <a:latin typeface="Courier New" pitchFamily="49" charset="0"/>
                <a:ea typeface="宋体" charset="-122"/>
                <a:sym typeface="Wingdings" pitchFamily="2" charset="2"/>
              </a:rPr>
              <a:t>4</a:t>
            </a:r>
            <a:r>
              <a:rPr kumimoji="1" lang="en-US" altLang="zh-CN" b="0">
                <a:latin typeface="Courier New" pitchFamily="49" charset="0"/>
                <a:ea typeface="宋体" charset="-122"/>
                <a:sym typeface="Wingdings" pitchFamily="2" charset="2"/>
              </a:rPr>
              <a:t>:} …</a:t>
            </a:r>
            <a:endParaRPr kumimoji="1" lang="en-US" altLang="zh-CN" sz="2400" b="0" i="1">
              <a:latin typeface="Courier New" pitchFamily="49" charset="0"/>
              <a:ea typeface="宋体" charset="-122"/>
            </a:endParaRPr>
          </a:p>
        </p:txBody>
      </p:sp>
      <p:grpSp>
        <p:nvGrpSpPr>
          <p:cNvPr id="3" name="Group 110"/>
          <p:cNvGrpSpPr>
            <a:grpSpLocks/>
          </p:cNvGrpSpPr>
          <p:nvPr/>
        </p:nvGrpSpPr>
        <p:grpSpPr bwMode="auto">
          <a:xfrm>
            <a:off x="352425" y="2019300"/>
            <a:ext cx="3921125" cy="3552825"/>
            <a:chOff x="222" y="1260"/>
            <a:chExt cx="2470" cy="2238"/>
          </a:xfrm>
        </p:grpSpPr>
        <p:grpSp>
          <p:nvGrpSpPr>
            <p:cNvPr id="17429" name="Group 111"/>
            <p:cNvGrpSpPr>
              <a:grpSpLocks/>
            </p:cNvGrpSpPr>
            <p:nvPr/>
          </p:nvGrpSpPr>
          <p:grpSpPr bwMode="auto">
            <a:xfrm>
              <a:off x="492" y="2268"/>
              <a:ext cx="1640" cy="1195"/>
              <a:chOff x="492" y="2268"/>
              <a:chExt cx="1640" cy="1195"/>
            </a:xfrm>
          </p:grpSpPr>
          <p:cxnSp>
            <p:nvCxnSpPr>
              <p:cNvPr id="17523" name="AutoShape 112"/>
              <p:cNvCxnSpPr>
                <a:cxnSpLocks noChangeShapeType="1"/>
              </p:cNvCxnSpPr>
              <p:nvPr/>
            </p:nvCxnSpPr>
            <p:spPr bwMode="auto">
              <a:xfrm>
                <a:off x="492" y="2293"/>
                <a:ext cx="0" cy="20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24" name="AutoShape 113"/>
              <p:cNvCxnSpPr>
                <a:cxnSpLocks noChangeShapeType="1"/>
              </p:cNvCxnSpPr>
              <p:nvPr/>
            </p:nvCxnSpPr>
            <p:spPr bwMode="auto">
              <a:xfrm flipV="1">
                <a:off x="1039" y="327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25" name="AutoShape 114"/>
              <p:cNvCxnSpPr>
                <a:cxnSpLocks noChangeShapeType="1"/>
              </p:cNvCxnSpPr>
              <p:nvPr/>
            </p:nvCxnSpPr>
            <p:spPr bwMode="auto">
              <a:xfrm>
                <a:off x="532" y="2775"/>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26" name="AutoShape 115"/>
              <p:cNvCxnSpPr>
                <a:cxnSpLocks noChangeShapeType="1"/>
              </p:cNvCxnSpPr>
              <p:nvPr/>
            </p:nvCxnSpPr>
            <p:spPr bwMode="auto">
              <a:xfrm>
                <a:off x="1081" y="2268"/>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27" name="AutoShape 116"/>
              <p:cNvCxnSpPr>
                <a:cxnSpLocks noChangeShapeType="1"/>
              </p:cNvCxnSpPr>
              <p:nvPr/>
            </p:nvCxnSpPr>
            <p:spPr bwMode="auto">
              <a:xfrm>
                <a:off x="1354" y="2271"/>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28" name="AutoShape 117"/>
              <p:cNvCxnSpPr>
                <a:cxnSpLocks noChangeShapeType="1"/>
              </p:cNvCxnSpPr>
              <p:nvPr/>
            </p:nvCxnSpPr>
            <p:spPr bwMode="auto">
              <a:xfrm>
                <a:off x="526" y="2511"/>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29" name="AutoShape 118"/>
              <p:cNvCxnSpPr>
                <a:cxnSpLocks noChangeShapeType="1"/>
              </p:cNvCxnSpPr>
              <p:nvPr/>
            </p:nvCxnSpPr>
            <p:spPr bwMode="auto">
              <a:xfrm>
                <a:off x="784" y="2511"/>
                <a:ext cx="25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30" name="AutoShape 119"/>
              <p:cNvCxnSpPr>
                <a:cxnSpLocks noChangeShapeType="1"/>
              </p:cNvCxnSpPr>
              <p:nvPr/>
            </p:nvCxnSpPr>
            <p:spPr bwMode="auto">
              <a:xfrm flipV="1">
                <a:off x="2130" y="3036"/>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grpSp>
        <p:grpSp>
          <p:nvGrpSpPr>
            <p:cNvPr id="17430" name="Group 120"/>
            <p:cNvGrpSpPr>
              <a:grpSpLocks/>
            </p:cNvGrpSpPr>
            <p:nvPr/>
          </p:nvGrpSpPr>
          <p:grpSpPr bwMode="auto">
            <a:xfrm>
              <a:off x="222" y="1260"/>
              <a:ext cx="2470" cy="2238"/>
              <a:chOff x="216" y="1266"/>
              <a:chExt cx="2470" cy="2238"/>
            </a:xfrm>
          </p:grpSpPr>
          <p:cxnSp>
            <p:nvCxnSpPr>
              <p:cNvPr id="17431" name="AutoShape 121"/>
              <p:cNvCxnSpPr>
                <a:cxnSpLocks noChangeShapeType="1"/>
                <a:stCxn id="318469" idx="2"/>
                <a:endCxn id="318470" idx="6"/>
              </p:cNvCxnSpPr>
              <p:nvPr/>
            </p:nvCxnSpPr>
            <p:spPr bwMode="auto">
              <a:xfrm>
                <a:off x="247" y="3504"/>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32" name="AutoShape 122"/>
              <p:cNvCxnSpPr>
                <a:cxnSpLocks noChangeShapeType="1"/>
              </p:cNvCxnSpPr>
              <p:nvPr/>
            </p:nvCxnSpPr>
            <p:spPr bwMode="auto">
              <a:xfrm>
                <a:off x="1075" y="3498"/>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33" name="AutoShape 123"/>
              <p:cNvCxnSpPr>
                <a:cxnSpLocks noChangeShapeType="1"/>
              </p:cNvCxnSpPr>
              <p:nvPr/>
            </p:nvCxnSpPr>
            <p:spPr bwMode="auto">
              <a:xfrm>
                <a:off x="778" y="3501"/>
                <a:ext cx="25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34" name="AutoShape 124"/>
              <p:cNvCxnSpPr>
                <a:cxnSpLocks noChangeShapeType="1"/>
              </p:cNvCxnSpPr>
              <p:nvPr/>
            </p:nvCxnSpPr>
            <p:spPr bwMode="auto">
              <a:xfrm flipV="1">
                <a:off x="493" y="328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35" name="AutoShape 125"/>
              <p:cNvCxnSpPr>
                <a:cxnSpLocks noChangeShapeType="1"/>
              </p:cNvCxnSpPr>
              <p:nvPr/>
            </p:nvCxnSpPr>
            <p:spPr bwMode="auto">
              <a:xfrm flipV="1">
                <a:off x="492" y="3048"/>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36" name="AutoShape 126"/>
              <p:cNvCxnSpPr>
                <a:cxnSpLocks noChangeShapeType="1"/>
              </p:cNvCxnSpPr>
              <p:nvPr/>
            </p:nvCxnSpPr>
            <p:spPr bwMode="auto">
              <a:xfrm flipV="1">
                <a:off x="1309" y="327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37" name="AutoShape 127"/>
              <p:cNvCxnSpPr>
                <a:cxnSpLocks noChangeShapeType="1"/>
              </p:cNvCxnSpPr>
              <p:nvPr/>
            </p:nvCxnSpPr>
            <p:spPr bwMode="auto">
              <a:xfrm flipV="1">
                <a:off x="1308" y="3036"/>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38" name="AutoShape 128"/>
              <p:cNvCxnSpPr>
                <a:cxnSpLocks noChangeShapeType="1"/>
              </p:cNvCxnSpPr>
              <p:nvPr/>
            </p:nvCxnSpPr>
            <p:spPr bwMode="auto">
              <a:xfrm>
                <a:off x="520" y="3249"/>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39" name="AutoShape 129"/>
              <p:cNvCxnSpPr>
                <a:cxnSpLocks noChangeShapeType="1"/>
              </p:cNvCxnSpPr>
              <p:nvPr/>
            </p:nvCxnSpPr>
            <p:spPr bwMode="auto">
              <a:xfrm>
                <a:off x="1075" y="3246"/>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40" name="AutoShape 130"/>
              <p:cNvCxnSpPr>
                <a:cxnSpLocks noChangeShapeType="1"/>
              </p:cNvCxnSpPr>
              <p:nvPr/>
            </p:nvCxnSpPr>
            <p:spPr bwMode="auto">
              <a:xfrm>
                <a:off x="778" y="3249"/>
                <a:ext cx="25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41" name="AutoShape 131"/>
              <p:cNvCxnSpPr>
                <a:cxnSpLocks noChangeShapeType="1"/>
              </p:cNvCxnSpPr>
              <p:nvPr/>
            </p:nvCxnSpPr>
            <p:spPr bwMode="auto">
              <a:xfrm>
                <a:off x="1618" y="3249"/>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42" name="AutoShape 132"/>
              <p:cNvCxnSpPr>
                <a:cxnSpLocks noChangeShapeType="1"/>
              </p:cNvCxnSpPr>
              <p:nvPr/>
            </p:nvCxnSpPr>
            <p:spPr bwMode="auto">
              <a:xfrm>
                <a:off x="247" y="3030"/>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43" name="AutoShape 133"/>
              <p:cNvCxnSpPr>
                <a:cxnSpLocks noChangeShapeType="1"/>
              </p:cNvCxnSpPr>
              <p:nvPr/>
            </p:nvCxnSpPr>
            <p:spPr bwMode="auto">
              <a:xfrm flipV="1">
                <a:off x="520" y="3046"/>
                <a:ext cx="222" cy="19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44" name="AutoShape 134"/>
              <p:cNvCxnSpPr>
                <a:cxnSpLocks noChangeShapeType="1"/>
              </p:cNvCxnSpPr>
              <p:nvPr/>
            </p:nvCxnSpPr>
            <p:spPr bwMode="auto">
              <a:xfrm>
                <a:off x="1348" y="3027"/>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45" name="AutoShape 135"/>
              <p:cNvCxnSpPr>
                <a:cxnSpLocks noChangeShapeType="1"/>
              </p:cNvCxnSpPr>
              <p:nvPr/>
            </p:nvCxnSpPr>
            <p:spPr bwMode="auto">
              <a:xfrm flipH="1">
                <a:off x="1867" y="3030"/>
                <a:ext cx="251"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46" name="AutoShape 136"/>
              <p:cNvCxnSpPr>
                <a:cxnSpLocks noChangeShapeType="1"/>
              </p:cNvCxnSpPr>
              <p:nvPr/>
            </p:nvCxnSpPr>
            <p:spPr bwMode="auto">
              <a:xfrm>
                <a:off x="1618" y="3027"/>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47" name="AutoShape 137"/>
              <p:cNvCxnSpPr>
                <a:cxnSpLocks noChangeShapeType="1"/>
              </p:cNvCxnSpPr>
              <p:nvPr/>
            </p:nvCxnSpPr>
            <p:spPr bwMode="auto">
              <a:xfrm flipV="1">
                <a:off x="1597" y="327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48" name="AutoShape 138"/>
              <p:cNvCxnSpPr>
                <a:cxnSpLocks noChangeShapeType="1"/>
              </p:cNvCxnSpPr>
              <p:nvPr/>
            </p:nvCxnSpPr>
            <p:spPr bwMode="auto">
              <a:xfrm flipV="1">
                <a:off x="1336" y="3045"/>
                <a:ext cx="240" cy="43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49" name="AutoShape 139"/>
              <p:cNvCxnSpPr>
                <a:cxnSpLocks noChangeShapeType="1"/>
              </p:cNvCxnSpPr>
              <p:nvPr/>
            </p:nvCxnSpPr>
            <p:spPr bwMode="auto">
              <a:xfrm flipH="1" flipV="1">
                <a:off x="1882" y="3279"/>
                <a:ext cx="222" cy="19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50" name="AutoShape 140"/>
              <p:cNvCxnSpPr>
                <a:cxnSpLocks noChangeShapeType="1"/>
              </p:cNvCxnSpPr>
              <p:nvPr/>
            </p:nvCxnSpPr>
            <p:spPr bwMode="auto">
              <a:xfrm flipH="1">
                <a:off x="1624" y="3273"/>
                <a:ext cx="216" cy="21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51" name="AutoShape 141"/>
              <p:cNvCxnSpPr>
                <a:cxnSpLocks noChangeShapeType="1"/>
              </p:cNvCxnSpPr>
              <p:nvPr/>
            </p:nvCxnSpPr>
            <p:spPr bwMode="auto">
              <a:xfrm flipV="1">
                <a:off x="216" y="3282"/>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grpSp>
            <p:nvGrpSpPr>
              <p:cNvPr id="17452" name="Group 142"/>
              <p:cNvGrpSpPr>
                <a:grpSpLocks/>
              </p:cNvGrpSpPr>
              <p:nvPr/>
            </p:nvGrpSpPr>
            <p:grpSpPr bwMode="auto">
              <a:xfrm>
                <a:off x="220" y="1266"/>
                <a:ext cx="2466" cy="2235"/>
                <a:chOff x="220" y="1266"/>
                <a:chExt cx="2466" cy="2235"/>
              </a:xfrm>
            </p:grpSpPr>
            <p:cxnSp>
              <p:nvCxnSpPr>
                <p:cNvPr id="17453" name="AutoShape 143"/>
                <p:cNvCxnSpPr>
                  <a:cxnSpLocks noChangeShapeType="1"/>
                </p:cNvCxnSpPr>
                <p:nvPr/>
              </p:nvCxnSpPr>
              <p:spPr bwMode="auto">
                <a:xfrm flipH="1">
                  <a:off x="226" y="1533"/>
                  <a:ext cx="252" cy="45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54" name="AutoShape 144"/>
                <p:cNvCxnSpPr>
                  <a:cxnSpLocks noChangeShapeType="1"/>
                </p:cNvCxnSpPr>
                <p:nvPr/>
              </p:nvCxnSpPr>
              <p:spPr bwMode="auto">
                <a:xfrm flipV="1">
                  <a:off x="493" y="280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55" name="AutoShape 145"/>
                <p:cNvCxnSpPr>
                  <a:cxnSpLocks noChangeShapeType="1"/>
                </p:cNvCxnSpPr>
                <p:nvPr/>
              </p:nvCxnSpPr>
              <p:spPr bwMode="auto">
                <a:xfrm flipV="1">
                  <a:off x="751" y="280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56" name="AutoShape 146"/>
                <p:cNvCxnSpPr>
                  <a:cxnSpLocks noChangeShapeType="1"/>
                </p:cNvCxnSpPr>
                <p:nvPr/>
              </p:nvCxnSpPr>
              <p:spPr bwMode="auto">
                <a:xfrm flipV="1">
                  <a:off x="763" y="253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57" name="AutoShape 147"/>
                <p:cNvCxnSpPr>
                  <a:cxnSpLocks noChangeShapeType="1"/>
                </p:cNvCxnSpPr>
                <p:nvPr/>
              </p:nvCxnSpPr>
              <p:spPr bwMode="auto">
                <a:xfrm flipV="1">
                  <a:off x="756" y="2052"/>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58" name="AutoShape 148"/>
                <p:cNvCxnSpPr>
                  <a:cxnSpLocks noChangeShapeType="1"/>
                </p:cNvCxnSpPr>
                <p:nvPr/>
              </p:nvCxnSpPr>
              <p:spPr bwMode="auto">
                <a:xfrm flipV="1">
                  <a:off x="1033" y="228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59" name="AutoShape 149"/>
                <p:cNvCxnSpPr>
                  <a:cxnSpLocks noChangeShapeType="1"/>
                </p:cNvCxnSpPr>
                <p:nvPr/>
              </p:nvCxnSpPr>
              <p:spPr bwMode="auto">
                <a:xfrm flipV="1">
                  <a:off x="1309" y="279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60" name="AutoShape 150"/>
                <p:cNvCxnSpPr>
                  <a:cxnSpLocks noChangeShapeType="1"/>
                </p:cNvCxnSpPr>
                <p:nvPr/>
              </p:nvCxnSpPr>
              <p:spPr bwMode="auto">
                <a:xfrm flipV="1">
                  <a:off x="1309" y="253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61" name="AutoShape 151"/>
                <p:cNvCxnSpPr>
                  <a:cxnSpLocks noChangeShapeType="1"/>
                </p:cNvCxnSpPr>
                <p:nvPr/>
              </p:nvCxnSpPr>
              <p:spPr bwMode="auto">
                <a:xfrm flipV="1">
                  <a:off x="1302" y="2046"/>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62" name="AutoShape 152"/>
                <p:cNvCxnSpPr>
                  <a:cxnSpLocks noChangeShapeType="1"/>
                </p:cNvCxnSpPr>
                <p:nvPr/>
              </p:nvCxnSpPr>
              <p:spPr bwMode="auto">
                <a:xfrm>
                  <a:off x="2173" y="3501"/>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63" name="AutoShape 153"/>
                <p:cNvCxnSpPr>
                  <a:cxnSpLocks noChangeShapeType="1"/>
                </p:cNvCxnSpPr>
                <p:nvPr/>
              </p:nvCxnSpPr>
              <p:spPr bwMode="auto">
                <a:xfrm>
                  <a:off x="1069" y="2778"/>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64" name="AutoShape 154"/>
                <p:cNvCxnSpPr>
                  <a:cxnSpLocks noChangeShapeType="1"/>
                </p:cNvCxnSpPr>
                <p:nvPr/>
              </p:nvCxnSpPr>
              <p:spPr bwMode="auto">
                <a:xfrm>
                  <a:off x="1897" y="2775"/>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65" name="AutoShape 155"/>
                <p:cNvCxnSpPr>
                  <a:cxnSpLocks noChangeShapeType="1"/>
                </p:cNvCxnSpPr>
                <p:nvPr/>
              </p:nvCxnSpPr>
              <p:spPr bwMode="auto">
                <a:xfrm>
                  <a:off x="1093" y="2022"/>
                  <a:ext cx="199"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66" name="AutoShape 156"/>
                <p:cNvCxnSpPr>
                  <a:cxnSpLocks noChangeShapeType="1"/>
                </p:cNvCxnSpPr>
                <p:nvPr/>
              </p:nvCxnSpPr>
              <p:spPr bwMode="auto">
                <a:xfrm>
                  <a:off x="796" y="2025"/>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67" name="AutoShape 157"/>
                <p:cNvCxnSpPr>
                  <a:cxnSpLocks noChangeShapeType="1"/>
                </p:cNvCxnSpPr>
                <p:nvPr/>
              </p:nvCxnSpPr>
              <p:spPr bwMode="auto">
                <a:xfrm>
                  <a:off x="1903" y="2025"/>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68" name="AutoShape 158"/>
                <p:cNvCxnSpPr>
                  <a:cxnSpLocks noChangeShapeType="1"/>
                </p:cNvCxnSpPr>
                <p:nvPr/>
              </p:nvCxnSpPr>
              <p:spPr bwMode="auto">
                <a:xfrm>
                  <a:off x="1618" y="2025"/>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69" name="AutoShape 159"/>
                <p:cNvCxnSpPr>
                  <a:cxnSpLocks noChangeShapeType="1"/>
                </p:cNvCxnSpPr>
                <p:nvPr/>
              </p:nvCxnSpPr>
              <p:spPr bwMode="auto">
                <a:xfrm>
                  <a:off x="253" y="2274"/>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70" name="AutoShape 160"/>
                <p:cNvCxnSpPr>
                  <a:cxnSpLocks noChangeShapeType="1"/>
                  <a:stCxn id="318494" idx="3"/>
                </p:cNvCxnSpPr>
                <p:nvPr/>
              </p:nvCxnSpPr>
              <p:spPr bwMode="auto">
                <a:xfrm flipV="1">
                  <a:off x="514" y="2272"/>
                  <a:ext cx="228" cy="22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71" name="AutoShape 161"/>
                <p:cNvCxnSpPr>
                  <a:cxnSpLocks noChangeShapeType="1"/>
                </p:cNvCxnSpPr>
                <p:nvPr/>
              </p:nvCxnSpPr>
              <p:spPr bwMode="auto">
                <a:xfrm flipV="1">
                  <a:off x="1354" y="2290"/>
                  <a:ext cx="216" cy="22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72" name="AutoShape 162"/>
                <p:cNvCxnSpPr>
                  <a:cxnSpLocks noChangeShapeType="1"/>
                </p:cNvCxnSpPr>
                <p:nvPr/>
              </p:nvCxnSpPr>
              <p:spPr bwMode="auto">
                <a:xfrm flipV="1">
                  <a:off x="1597" y="279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73" name="AutoShape 163"/>
                <p:cNvCxnSpPr>
                  <a:cxnSpLocks noChangeShapeType="1"/>
                </p:cNvCxnSpPr>
                <p:nvPr/>
              </p:nvCxnSpPr>
              <p:spPr bwMode="auto">
                <a:xfrm flipV="1">
                  <a:off x="1597" y="253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74" name="AutoShape 164"/>
                <p:cNvCxnSpPr>
                  <a:cxnSpLocks noChangeShapeType="1"/>
                </p:cNvCxnSpPr>
                <p:nvPr/>
              </p:nvCxnSpPr>
              <p:spPr bwMode="auto">
                <a:xfrm flipV="1">
                  <a:off x="1591" y="228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75" name="AutoShape 165"/>
                <p:cNvCxnSpPr>
                  <a:cxnSpLocks noChangeShapeType="1"/>
                </p:cNvCxnSpPr>
                <p:nvPr/>
              </p:nvCxnSpPr>
              <p:spPr bwMode="auto">
                <a:xfrm flipV="1">
                  <a:off x="1590" y="2052"/>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76" name="AutoShape 166"/>
                <p:cNvCxnSpPr>
                  <a:cxnSpLocks noChangeShapeType="1"/>
                </p:cNvCxnSpPr>
                <p:nvPr/>
              </p:nvCxnSpPr>
              <p:spPr bwMode="auto">
                <a:xfrm flipV="1">
                  <a:off x="1849" y="255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77" name="AutoShape 167"/>
                <p:cNvCxnSpPr>
                  <a:cxnSpLocks noChangeShapeType="1"/>
                </p:cNvCxnSpPr>
                <p:nvPr/>
              </p:nvCxnSpPr>
              <p:spPr bwMode="auto">
                <a:xfrm flipV="1">
                  <a:off x="1843" y="229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78" name="AutoShape 168"/>
                <p:cNvCxnSpPr>
                  <a:cxnSpLocks noChangeShapeType="1"/>
                </p:cNvCxnSpPr>
                <p:nvPr/>
              </p:nvCxnSpPr>
              <p:spPr bwMode="auto">
                <a:xfrm flipV="1">
                  <a:off x="2131" y="255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79" name="AutoShape 169"/>
                <p:cNvCxnSpPr>
                  <a:cxnSpLocks noChangeShapeType="1"/>
                </p:cNvCxnSpPr>
                <p:nvPr/>
              </p:nvCxnSpPr>
              <p:spPr bwMode="auto">
                <a:xfrm flipV="1">
                  <a:off x="784" y="2541"/>
                  <a:ext cx="516" cy="21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80" name="AutoShape 170"/>
                <p:cNvCxnSpPr>
                  <a:cxnSpLocks noChangeShapeType="1"/>
                </p:cNvCxnSpPr>
                <p:nvPr/>
              </p:nvCxnSpPr>
              <p:spPr bwMode="auto">
                <a:xfrm flipH="1">
                  <a:off x="1060" y="2799"/>
                  <a:ext cx="240" cy="43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81" name="AutoShape 171"/>
                <p:cNvCxnSpPr>
                  <a:cxnSpLocks noChangeShapeType="1"/>
                </p:cNvCxnSpPr>
                <p:nvPr/>
              </p:nvCxnSpPr>
              <p:spPr bwMode="auto">
                <a:xfrm flipH="1">
                  <a:off x="778" y="2811"/>
                  <a:ext cx="240" cy="42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82" name="AutoShape 172"/>
                <p:cNvCxnSpPr>
                  <a:cxnSpLocks noChangeShapeType="1"/>
                </p:cNvCxnSpPr>
                <p:nvPr/>
              </p:nvCxnSpPr>
              <p:spPr bwMode="auto">
                <a:xfrm flipH="1" flipV="1">
                  <a:off x="1618" y="2535"/>
                  <a:ext cx="222" cy="474"/>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83" name="AutoShape 173"/>
                <p:cNvCxnSpPr>
                  <a:cxnSpLocks noChangeShapeType="1"/>
                </p:cNvCxnSpPr>
                <p:nvPr/>
              </p:nvCxnSpPr>
              <p:spPr bwMode="auto">
                <a:xfrm>
                  <a:off x="1345" y="1776"/>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84" name="AutoShape 174"/>
                <p:cNvCxnSpPr>
                  <a:cxnSpLocks noChangeShapeType="1"/>
                </p:cNvCxnSpPr>
                <p:nvPr/>
              </p:nvCxnSpPr>
              <p:spPr bwMode="auto">
                <a:xfrm>
                  <a:off x="1060" y="1779"/>
                  <a:ext cx="234"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85" name="AutoShape 175"/>
                <p:cNvCxnSpPr>
                  <a:cxnSpLocks noChangeShapeType="1"/>
                </p:cNvCxnSpPr>
                <p:nvPr/>
              </p:nvCxnSpPr>
              <p:spPr bwMode="auto">
                <a:xfrm flipV="1">
                  <a:off x="499" y="181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86" name="AutoShape 176"/>
                <p:cNvCxnSpPr>
                  <a:cxnSpLocks noChangeShapeType="1"/>
                </p:cNvCxnSpPr>
                <p:nvPr/>
              </p:nvCxnSpPr>
              <p:spPr bwMode="auto">
                <a:xfrm flipV="1">
                  <a:off x="499" y="1554"/>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87" name="AutoShape 177"/>
                <p:cNvCxnSpPr>
                  <a:cxnSpLocks noChangeShapeType="1"/>
                </p:cNvCxnSpPr>
                <p:nvPr/>
              </p:nvCxnSpPr>
              <p:spPr bwMode="auto">
                <a:xfrm>
                  <a:off x="498" y="1285"/>
                  <a:ext cx="0" cy="20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88" name="AutoShape 178"/>
                <p:cNvCxnSpPr>
                  <a:cxnSpLocks noChangeShapeType="1"/>
                </p:cNvCxnSpPr>
                <p:nvPr/>
              </p:nvCxnSpPr>
              <p:spPr bwMode="auto">
                <a:xfrm flipV="1">
                  <a:off x="2683" y="180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89" name="AutoShape 179"/>
                <p:cNvCxnSpPr>
                  <a:cxnSpLocks noChangeShapeType="1"/>
                </p:cNvCxnSpPr>
                <p:nvPr/>
              </p:nvCxnSpPr>
              <p:spPr bwMode="auto">
                <a:xfrm flipV="1">
                  <a:off x="2683" y="154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90" name="AutoShape 180"/>
                <p:cNvCxnSpPr>
                  <a:cxnSpLocks noChangeShapeType="1"/>
                </p:cNvCxnSpPr>
                <p:nvPr/>
              </p:nvCxnSpPr>
              <p:spPr bwMode="auto">
                <a:xfrm>
                  <a:off x="2682" y="1291"/>
                  <a:ext cx="0" cy="20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91" name="AutoShape 181"/>
                <p:cNvCxnSpPr>
                  <a:cxnSpLocks noChangeShapeType="1"/>
                </p:cNvCxnSpPr>
                <p:nvPr/>
              </p:nvCxnSpPr>
              <p:spPr bwMode="auto">
                <a:xfrm flipV="1">
                  <a:off x="2407" y="1542"/>
                  <a:ext cx="1" cy="199"/>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92" name="AutoShape 182"/>
                <p:cNvCxnSpPr>
                  <a:cxnSpLocks noChangeShapeType="1"/>
                </p:cNvCxnSpPr>
                <p:nvPr/>
              </p:nvCxnSpPr>
              <p:spPr bwMode="auto">
                <a:xfrm flipV="1">
                  <a:off x="2131" y="154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93" name="AutoShape 183"/>
                <p:cNvCxnSpPr>
                  <a:cxnSpLocks noChangeShapeType="1"/>
                </p:cNvCxnSpPr>
                <p:nvPr/>
              </p:nvCxnSpPr>
              <p:spPr bwMode="auto">
                <a:xfrm>
                  <a:off x="2170" y="1515"/>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94" name="AutoShape 184"/>
                <p:cNvCxnSpPr>
                  <a:cxnSpLocks noChangeShapeType="1"/>
                </p:cNvCxnSpPr>
                <p:nvPr/>
              </p:nvCxnSpPr>
              <p:spPr bwMode="auto">
                <a:xfrm flipV="1">
                  <a:off x="1597" y="1554"/>
                  <a:ext cx="1" cy="199"/>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95" name="AutoShape 185"/>
                <p:cNvCxnSpPr>
                  <a:cxnSpLocks noChangeShapeType="1"/>
                </p:cNvCxnSpPr>
                <p:nvPr/>
              </p:nvCxnSpPr>
              <p:spPr bwMode="auto">
                <a:xfrm flipV="1">
                  <a:off x="1315" y="154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96" name="AutoShape 186"/>
                <p:cNvCxnSpPr>
                  <a:cxnSpLocks noChangeShapeType="1"/>
                </p:cNvCxnSpPr>
                <p:nvPr/>
              </p:nvCxnSpPr>
              <p:spPr bwMode="auto">
                <a:xfrm>
                  <a:off x="1348" y="1515"/>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97" name="AutoShape 187"/>
                <p:cNvCxnSpPr>
                  <a:cxnSpLocks noChangeShapeType="1"/>
                </p:cNvCxnSpPr>
                <p:nvPr/>
              </p:nvCxnSpPr>
              <p:spPr bwMode="auto">
                <a:xfrm>
                  <a:off x="1630" y="1521"/>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98" name="AutoShape 188"/>
                <p:cNvCxnSpPr>
                  <a:cxnSpLocks noChangeShapeType="1"/>
                </p:cNvCxnSpPr>
                <p:nvPr/>
              </p:nvCxnSpPr>
              <p:spPr bwMode="auto">
                <a:xfrm>
                  <a:off x="2434" y="1539"/>
                  <a:ext cx="234" cy="21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499" name="AutoShape 189"/>
                <p:cNvCxnSpPr>
                  <a:cxnSpLocks noChangeShapeType="1"/>
                </p:cNvCxnSpPr>
                <p:nvPr/>
              </p:nvCxnSpPr>
              <p:spPr bwMode="auto">
                <a:xfrm flipV="1">
                  <a:off x="2158" y="1287"/>
                  <a:ext cx="516" cy="21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00" name="AutoShape 190"/>
                <p:cNvCxnSpPr>
                  <a:cxnSpLocks noChangeShapeType="1"/>
                </p:cNvCxnSpPr>
                <p:nvPr/>
              </p:nvCxnSpPr>
              <p:spPr bwMode="auto">
                <a:xfrm flipH="1">
                  <a:off x="2425" y="1512"/>
                  <a:ext cx="251"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01" name="AutoShape 191"/>
                <p:cNvCxnSpPr>
                  <a:cxnSpLocks noChangeShapeType="1"/>
                </p:cNvCxnSpPr>
                <p:nvPr/>
              </p:nvCxnSpPr>
              <p:spPr bwMode="auto">
                <a:xfrm flipH="1">
                  <a:off x="220" y="2313"/>
                  <a:ext cx="246" cy="43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02" name="AutoShape 192"/>
                <p:cNvCxnSpPr>
                  <a:cxnSpLocks noChangeShapeType="1"/>
                </p:cNvCxnSpPr>
                <p:nvPr/>
              </p:nvCxnSpPr>
              <p:spPr bwMode="auto">
                <a:xfrm>
                  <a:off x="799" y="1509"/>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03" name="AutoShape 193"/>
                <p:cNvCxnSpPr>
                  <a:cxnSpLocks noChangeShapeType="1"/>
                </p:cNvCxnSpPr>
                <p:nvPr/>
              </p:nvCxnSpPr>
              <p:spPr bwMode="auto">
                <a:xfrm>
                  <a:off x="532" y="1509"/>
                  <a:ext cx="204"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04" name="AutoShape 194"/>
                <p:cNvCxnSpPr>
                  <a:cxnSpLocks noChangeShapeType="1"/>
                </p:cNvCxnSpPr>
                <p:nvPr/>
              </p:nvCxnSpPr>
              <p:spPr bwMode="auto">
                <a:xfrm flipV="1">
                  <a:off x="762" y="1536"/>
                  <a:ext cx="2" cy="20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05" name="AutoShape 195"/>
                <p:cNvCxnSpPr>
                  <a:cxnSpLocks noChangeShapeType="1"/>
                </p:cNvCxnSpPr>
                <p:nvPr/>
              </p:nvCxnSpPr>
              <p:spPr bwMode="auto">
                <a:xfrm>
                  <a:off x="2130" y="2047"/>
                  <a:ext cx="0" cy="20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06" name="AutoShape 196"/>
                <p:cNvCxnSpPr>
                  <a:cxnSpLocks noChangeShapeType="1"/>
                </p:cNvCxnSpPr>
                <p:nvPr/>
              </p:nvCxnSpPr>
              <p:spPr bwMode="auto">
                <a:xfrm flipV="1">
                  <a:off x="1050" y="1266"/>
                  <a:ext cx="2" cy="20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07" name="AutoShape 197"/>
                <p:cNvCxnSpPr>
                  <a:cxnSpLocks noChangeShapeType="1"/>
                </p:cNvCxnSpPr>
                <p:nvPr/>
              </p:nvCxnSpPr>
              <p:spPr bwMode="auto">
                <a:xfrm flipV="1">
                  <a:off x="532" y="1287"/>
                  <a:ext cx="480" cy="19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08" name="AutoShape 198"/>
                <p:cNvCxnSpPr>
                  <a:cxnSpLocks noChangeShapeType="1"/>
                </p:cNvCxnSpPr>
                <p:nvPr/>
              </p:nvCxnSpPr>
              <p:spPr bwMode="auto">
                <a:xfrm flipV="1">
                  <a:off x="2407" y="328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09" name="AutoShape 199"/>
                <p:cNvCxnSpPr>
                  <a:cxnSpLocks noChangeShapeType="1"/>
                </p:cNvCxnSpPr>
                <p:nvPr/>
              </p:nvCxnSpPr>
              <p:spPr bwMode="auto">
                <a:xfrm>
                  <a:off x="2176" y="3258"/>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10" name="AutoShape 200"/>
                <p:cNvCxnSpPr>
                  <a:cxnSpLocks noChangeShapeType="1"/>
                </p:cNvCxnSpPr>
                <p:nvPr/>
              </p:nvCxnSpPr>
              <p:spPr bwMode="auto">
                <a:xfrm>
                  <a:off x="2437" y="2523"/>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11" name="AutoShape 201"/>
                <p:cNvCxnSpPr>
                  <a:cxnSpLocks noChangeShapeType="1"/>
                </p:cNvCxnSpPr>
                <p:nvPr/>
              </p:nvCxnSpPr>
              <p:spPr bwMode="auto">
                <a:xfrm>
                  <a:off x="2431" y="2271"/>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12" name="AutoShape 202"/>
                <p:cNvCxnSpPr>
                  <a:cxnSpLocks noChangeShapeType="1"/>
                </p:cNvCxnSpPr>
                <p:nvPr/>
              </p:nvCxnSpPr>
              <p:spPr bwMode="auto">
                <a:xfrm flipV="1">
                  <a:off x="2137" y="229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13" name="AutoShape 203"/>
                <p:cNvCxnSpPr>
                  <a:cxnSpLocks noChangeShapeType="1"/>
                </p:cNvCxnSpPr>
                <p:nvPr/>
              </p:nvCxnSpPr>
              <p:spPr bwMode="auto">
                <a:xfrm flipV="1">
                  <a:off x="2401" y="256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14" name="AutoShape 204"/>
                <p:cNvCxnSpPr>
                  <a:cxnSpLocks noChangeShapeType="1"/>
                </p:cNvCxnSpPr>
                <p:nvPr/>
              </p:nvCxnSpPr>
              <p:spPr bwMode="auto">
                <a:xfrm flipV="1">
                  <a:off x="2395" y="229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15" name="AutoShape 205"/>
                <p:cNvCxnSpPr>
                  <a:cxnSpLocks noChangeShapeType="1"/>
                </p:cNvCxnSpPr>
                <p:nvPr/>
              </p:nvCxnSpPr>
              <p:spPr bwMode="auto">
                <a:xfrm flipH="1" flipV="1">
                  <a:off x="2158" y="2289"/>
                  <a:ext cx="222" cy="474"/>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16" name="AutoShape 206"/>
                <p:cNvCxnSpPr>
                  <a:cxnSpLocks noChangeShapeType="1"/>
                </p:cNvCxnSpPr>
                <p:nvPr/>
              </p:nvCxnSpPr>
              <p:spPr bwMode="auto">
                <a:xfrm flipV="1">
                  <a:off x="2146" y="2805"/>
                  <a:ext cx="246" cy="45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17" name="AutoShape 207"/>
                <p:cNvCxnSpPr>
                  <a:cxnSpLocks noChangeShapeType="1"/>
                </p:cNvCxnSpPr>
                <p:nvPr/>
              </p:nvCxnSpPr>
              <p:spPr bwMode="auto">
                <a:xfrm flipH="1">
                  <a:off x="2422" y="2775"/>
                  <a:ext cx="264" cy="4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18" name="AutoShape 208"/>
                <p:cNvCxnSpPr>
                  <a:cxnSpLocks noChangeShapeType="1"/>
                </p:cNvCxnSpPr>
                <p:nvPr/>
              </p:nvCxnSpPr>
              <p:spPr bwMode="auto">
                <a:xfrm flipV="1">
                  <a:off x="2683" y="328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19" name="AutoShape 209"/>
                <p:cNvCxnSpPr>
                  <a:cxnSpLocks noChangeShapeType="1"/>
                </p:cNvCxnSpPr>
                <p:nvPr/>
              </p:nvCxnSpPr>
              <p:spPr bwMode="auto">
                <a:xfrm flipV="1">
                  <a:off x="2683" y="304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20" name="AutoShape 210"/>
                <p:cNvCxnSpPr>
                  <a:cxnSpLocks noChangeShapeType="1"/>
                </p:cNvCxnSpPr>
                <p:nvPr/>
              </p:nvCxnSpPr>
              <p:spPr bwMode="auto">
                <a:xfrm flipH="1">
                  <a:off x="1066" y="1275"/>
                  <a:ext cx="528" cy="22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21" name="AutoShape 211"/>
                <p:cNvCxnSpPr>
                  <a:cxnSpLocks noChangeShapeType="1"/>
                </p:cNvCxnSpPr>
                <p:nvPr/>
              </p:nvCxnSpPr>
              <p:spPr bwMode="auto">
                <a:xfrm flipH="1" flipV="1">
                  <a:off x="1880" y="1284"/>
                  <a:ext cx="233" cy="20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7522" name="AutoShape 212"/>
                <p:cNvCxnSpPr>
                  <a:cxnSpLocks noChangeShapeType="1"/>
                </p:cNvCxnSpPr>
                <p:nvPr/>
              </p:nvCxnSpPr>
              <p:spPr bwMode="auto">
                <a:xfrm>
                  <a:off x="2443" y="3501"/>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grpSp>
        </p:grpSp>
      </p:grpSp>
      <p:grpSp>
        <p:nvGrpSpPr>
          <p:cNvPr id="7" name="Group 213"/>
          <p:cNvGrpSpPr>
            <a:grpSpLocks/>
          </p:cNvGrpSpPr>
          <p:nvPr/>
        </p:nvGrpSpPr>
        <p:grpSpPr bwMode="auto">
          <a:xfrm>
            <a:off x="4524375" y="3000375"/>
            <a:ext cx="1638300" cy="1466850"/>
            <a:chOff x="3702" y="1440"/>
            <a:chExt cx="1032" cy="924"/>
          </a:xfrm>
        </p:grpSpPr>
        <p:sp>
          <p:nvSpPr>
            <p:cNvPr id="17426" name="Rectangle 214"/>
            <p:cNvSpPr>
              <a:spLocks noChangeArrowheads="1"/>
            </p:cNvSpPr>
            <p:nvPr/>
          </p:nvSpPr>
          <p:spPr bwMode="auto">
            <a:xfrm>
              <a:off x="3702" y="1440"/>
              <a:ext cx="366"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1200" i="1">
                  <a:solidFill>
                    <a:srgbClr val="951103"/>
                  </a:solidFill>
                  <a:latin typeface="Comic Sans MS" pitchFamily="66" charset="0"/>
                  <a:ea typeface="宋体" charset="-122"/>
                </a:rPr>
                <a:t>pc</a:t>
              </a:r>
            </a:p>
            <a:p>
              <a:pPr algn="l">
                <a:buClr>
                  <a:srgbClr val="CC3300"/>
                </a:buClr>
                <a:buFontTx/>
                <a:buNone/>
              </a:pPr>
              <a:r>
                <a:rPr lang="en-US" altLang="zh-CN" sz="1200" b="0">
                  <a:solidFill>
                    <a:srgbClr val="951103"/>
                  </a:solidFill>
                  <a:latin typeface="Comic Sans MS" pitchFamily="66" charset="0"/>
                  <a:ea typeface="宋体" charset="-122"/>
                </a:rPr>
                <a:t>lock</a:t>
              </a:r>
            </a:p>
            <a:p>
              <a:pPr algn="l">
                <a:buClr>
                  <a:srgbClr val="CC3300"/>
                </a:buClr>
                <a:buFontTx/>
                <a:buNone/>
              </a:pPr>
              <a:r>
                <a:rPr lang="en-US" altLang="zh-CN" sz="1200" b="0">
                  <a:solidFill>
                    <a:srgbClr val="951103"/>
                  </a:solidFill>
                  <a:latin typeface="Comic Sans MS" pitchFamily="66" charset="0"/>
                  <a:ea typeface="宋体" charset="-122"/>
                </a:rPr>
                <a:t>old</a:t>
              </a:r>
            </a:p>
            <a:p>
              <a:pPr algn="l">
                <a:buClr>
                  <a:srgbClr val="CC3300"/>
                </a:buClr>
                <a:buFontTx/>
                <a:buNone/>
              </a:pPr>
              <a:r>
                <a:rPr lang="en-US" altLang="zh-CN" sz="1200" b="0">
                  <a:solidFill>
                    <a:srgbClr val="951103"/>
                  </a:solidFill>
                  <a:latin typeface="Comic Sans MS" pitchFamily="66" charset="0"/>
                  <a:ea typeface="宋体" charset="-122"/>
                </a:rPr>
                <a:t>new</a:t>
              </a:r>
            </a:p>
            <a:p>
              <a:pPr algn="l">
                <a:buClr>
                  <a:srgbClr val="CC3300"/>
                </a:buClr>
                <a:buFontTx/>
                <a:buNone/>
              </a:pPr>
              <a:r>
                <a:rPr lang="en-US" altLang="zh-CN" sz="1200" b="0">
                  <a:solidFill>
                    <a:srgbClr val="951103"/>
                  </a:solidFill>
                  <a:latin typeface="Comic Sans MS" pitchFamily="66" charset="0"/>
                  <a:ea typeface="宋体" charset="-122"/>
                </a:rPr>
                <a:t>q</a:t>
              </a:r>
              <a:endParaRPr lang="en-US" altLang="zh-CN" sz="1500">
                <a:solidFill>
                  <a:srgbClr val="FF0000"/>
                </a:solidFill>
                <a:latin typeface="Comic Sans MS" pitchFamily="66" charset="0"/>
                <a:ea typeface="宋体" charset="-122"/>
              </a:endParaRPr>
            </a:p>
          </p:txBody>
        </p:sp>
        <p:sp>
          <p:nvSpPr>
            <p:cNvPr id="17427" name="Rectangle 215"/>
            <p:cNvSpPr>
              <a:spLocks noChangeArrowheads="1"/>
            </p:cNvSpPr>
            <p:nvPr/>
          </p:nvSpPr>
          <p:spPr bwMode="auto">
            <a:xfrm>
              <a:off x="3972" y="1440"/>
              <a:ext cx="762"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zh-CN" altLang="en-US" sz="1200" b="0">
                  <a:solidFill>
                    <a:srgbClr val="951103"/>
                  </a:solidFill>
                  <a:latin typeface="Comic Sans MS" pitchFamily="66" charset="0"/>
                  <a:ea typeface="宋体" charset="-122"/>
                  <a:sym typeface="MT Extra" pitchFamily="18" charset="2"/>
                </a:rPr>
                <a:t></a:t>
              </a:r>
              <a:r>
                <a:rPr lang="zh-CN" altLang="en-US" sz="1200" b="0">
                  <a:solidFill>
                    <a:srgbClr val="951103"/>
                  </a:solidFill>
                  <a:latin typeface="Comic Sans MS" pitchFamily="66" charset="0"/>
                  <a:ea typeface="宋体" charset="-122"/>
                </a:rPr>
                <a:t> </a:t>
              </a:r>
              <a:r>
                <a:rPr lang="en-US" altLang="zh-CN" sz="1200" b="0">
                  <a:solidFill>
                    <a:srgbClr val="951103"/>
                  </a:solidFill>
                  <a:latin typeface="Comic Sans MS" pitchFamily="66" charset="0"/>
                  <a:ea typeface="宋体" charset="-122"/>
                </a:rPr>
                <a:t>3</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5</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5</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0x133a</a:t>
              </a:r>
            </a:p>
            <a:p>
              <a:pPr algn="l">
                <a:buClr>
                  <a:srgbClr val="CC3300"/>
                </a:buClr>
                <a:buFontTx/>
                <a:buNone/>
              </a:pPr>
              <a:r>
                <a:rPr lang="en-US" altLang="zh-CN" sz="1900" b="0">
                  <a:solidFill>
                    <a:srgbClr val="951103"/>
                  </a:solidFill>
                  <a:latin typeface="Comic Sans MS" pitchFamily="66" charset="0"/>
                  <a:ea typeface="宋体" charset="-122"/>
                </a:rPr>
                <a:t>	</a:t>
              </a:r>
              <a:endParaRPr lang="en-US" altLang="zh-CN" sz="1500">
                <a:solidFill>
                  <a:srgbClr val="FF0000"/>
                </a:solidFill>
                <a:latin typeface="Comic Sans MS" pitchFamily="66" charset="0"/>
                <a:ea typeface="宋体" charset="-122"/>
              </a:endParaRPr>
            </a:p>
          </p:txBody>
        </p:sp>
        <p:sp>
          <p:nvSpPr>
            <p:cNvPr id="17428" name="Oval 216"/>
            <p:cNvSpPr>
              <a:spLocks noChangeArrowheads="1"/>
            </p:cNvSpPr>
            <p:nvPr/>
          </p:nvSpPr>
          <p:spPr bwMode="auto">
            <a:xfrm flipH="1" flipV="1">
              <a:off x="4164" y="1662"/>
              <a:ext cx="89" cy="95"/>
            </a:xfrm>
            <a:prstGeom prst="ellipse">
              <a:avLst/>
            </a:prstGeom>
            <a:solidFill>
              <a:schemeClr val="tx1"/>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sp>
        <p:nvSpPr>
          <p:cNvPr id="318681" name="Oval 217"/>
          <p:cNvSpPr>
            <a:spLocks noChangeArrowheads="1"/>
          </p:cNvSpPr>
          <p:nvPr/>
        </p:nvSpPr>
        <p:spPr bwMode="auto">
          <a:xfrm flipH="1" flipV="1">
            <a:off x="8058150" y="2409825"/>
            <a:ext cx="474663" cy="45561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nvGrpSpPr>
          <p:cNvPr id="8" name="Group 218"/>
          <p:cNvGrpSpPr>
            <a:grpSpLocks/>
          </p:cNvGrpSpPr>
          <p:nvPr/>
        </p:nvGrpSpPr>
        <p:grpSpPr bwMode="auto">
          <a:xfrm>
            <a:off x="7724775" y="3000375"/>
            <a:ext cx="1638300" cy="1466850"/>
            <a:chOff x="4866" y="1890"/>
            <a:chExt cx="1032" cy="924"/>
          </a:xfrm>
        </p:grpSpPr>
        <p:sp>
          <p:nvSpPr>
            <p:cNvPr id="17423" name="Rectangle 219"/>
            <p:cNvSpPr>
              <a:spLocks noChangeArrowheads="1"/>
            </p:cNvSpPr>
            <p:nvPr/>
          </p:nvSpPr>
          <p:spPr bwMode="auto">
            <a:xfrm>
              <a:off x="4866" y="1890"/>
              <a:ext cx="366"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1200" i="1">
                  <a:solidFill>
                    <a:srgbClr val="951103"/>
                  </a:solidFill>
                  <a:latin typeface="Comic Sans MS" pitchFamily="66" charset="0"/>
                  <a:ea typeface="宋体" charset="-122"/>
                </a:rPr>
                <a:t>pc</a:t>
              </a:r>
            </a:p>
            <a:p>
              <a:pPr algn="l">
                <a:buClr>
                  <a:srgbClr val="CC3300"/>
                </a:buClr>
                <a:buFontTx/>
                <a:buNone/>
              </a:pPr>
              <a:r>
                <a:rPr lang="en-US" altLang="zh-CN" sz="1200" b="0">
                  <a:solidFill>
                    <a:srgbClr val="951103"/>
                  </a:solidFill>
                  <a:latin typeface="Comic Sans MS" pitchFamily="66" charset="0"/>
                  <a:ea typeface="宋体" charset="-122"/>
                </a:rPr>
                <a:t>lock</a:t>
              </a:r>
            </a:p>
            <a:p>
              <a:pPr algn="l">
                <a:buClr>
                  <a:srgbClr val="CC3300"/>
                </a:buClr>
                <a:buFontTx/>
                <a:buNone/>
              </a:pPr>
              <a:r>
                <a:rPr lang="en-US" altLang="zh-CN" sz="1200" b="0">
                  <a:solidFill>
                    <a:srgbClr val="951103"/>
                  </a:solidFill>
                  <a:latin typeface="Comic Sans MS" pitchFamily="66" charset="0"/>
                  <a:ea typeface="宋体" charset="-122"/>
                </a:rPr>
                <a:t>old</a:t>
              </a:r>
            </a:p>
            <a:p>
              <a:pPr algn="l">
                <a:buClr>
                  <a:srgbClr val="CC3300"/>
                </a:buClr>
                <a:buFontTx/>
                <a:buNone/>
              </a:pPr>
              <a:r>
                <a:rPr lang="en-US" altLang="zh-CN" sz="1200" b="0">
                  <a:solidFill>
                    <a:srgbClr val="951103"/>
                  </a:solidFill>
                  <a:latin typeface="Comic Sans MS" pitchFamily="66" charset="0"/>
                  <a:ea typeface="宋体" charset="-122"/>
                </a:rPr>
                <a:t>new</a:t>
              </a:r>
            </a:p>
            <a:p>
              <a:pPr algn="l">
                <a:buClr>
                  <a:srgbClr val="CC3300"/>
                </a:buClr>
                <a:buFontTx/>
                <a:buNone/>
              </a:pPr>
              <a:r>
                <a:rPr lang="en-US" altLang="zh-CN" sz="1200" b="0">
                  <a:solidFill>
                    <a:srgbClr val="951103"/>
                  </a:solidFill>
                  <a:latin typeface="Comic Sans MS" pitchFamily="66" charset="0"/>
                  <a:ea typeface="宋体" charset="-122"/>
                </a:rPr>
                <a:t>q</a:t>
              </a:r>
              <a:endParaRPr lang="en-US" altLang="zh-CN" sz="1500">
                <a:solidFill>
                  <a:srgbClr val="FF0000"/>
                </a:solidFill>
                <a:latin typeface="Comic Sans MS" pitchFamily="66" charset="0"/>
                <a:ea typeface="宋体" charset="-122"/>
              </a:endParaRPr>
            </a:p>
          </p:txBody>
        </p:sp>
        <p:sp>
          <p:nvSpPr>
            <p:cNvPr id="17424" name="Rectangle 220"/>
            <p:cNvSpPr>
              <a:spLocks noChangeArrowheads="1"/>
            </p:cNvSpPr>
            <p:nvPr/>
          </p:nvSpPr>
          <p:spPr bwMode="auto">
            <a:xfrm>
              <a:off x="5136" y="1890"/>
              <a:ext cx="762"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zh-CN" altLang="en-US" sz="1200" b="0">
                  <a:solidFill>
                    <a:srgbClr val="951103"/>
                  </a:solidFill>
                  <a:latin typeface="Comic Sans MS" pitchFamily="66" charset="0"/>
                  <a:ea typeface="宋体" charset="-122"/>
                  <a:sym typeface="MT Extra" pitchFamily="18" charset="2"/>
                </a:rPr>
                <a:t></a:t>
              </a:r>
              <a:r>
                <a:rPr lang="zh-CN" altLang="en-US" sz="1200" b="0">
                  <a:solidFill>
                    <a:srgbClr val="951103"/>
                  </a:solidFill>
                  <a:latin typeface="Comic Sans MS" pitchFamily="66" charset="0"/>
                  <a:ea typeface="宋体" charset="-122"/>
                </a:rPr>
                <a:t> </a:t>
              </a:r>
              <a:r>
                <a:rPr lang="en-US" altLang="zh-CN" sz="1200" b="0">
                  <a:solidFill>
                    <a:srgbClr val="951103"/>
                  </a:solidFill>
                  <a:latin typeface="Comic Sans MS" pitchFamily="66" charset="0"/>
                  <a:ea typeface="宋体" charset="-122"/>
                </a:rPr>
                <a:t>4</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5</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6</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0x133a</a:t>
              </a:r>
            </a:p>
            <a:p>
              <a:pPr algn="l">
                <a:buClr>
                  <a:srgbClr val="CC3300"/>
                </a:buClr>
                <a:buFontTx/>
                <a:buNone/>
              </a:pPr>
              <a:r>
                <a:rPr lang="en-US" altLang="zh-CN" sz="1900" b="0">
                  <a:solidFill>
                    <a:srgbClr val="951103"/>
                  </a:solidFill>
                  <a:latin typeface="Comic Sans MS" pitchFamily="66" charset="0"/>
                  <a:ea typeface="宋体" charset="-122"/>
                </a:rPr>
                <a:t>	</a:t>
              </a:r>
              <a:endParaRPr lang="en-US" altLang="zh-CN" sz="1500">
                <a:solidFill>
                  <a:srgbClr val="FF0000"/>
                </a:solidFill>
                <a:latin typeface="Comic Sans MS" pitchFamily="66" charset="0"/>
                <a:ea typeface="宋体" charset="-122"/>
              </a:endParaRPr>
            </a:p>
          </p:txBody>
        </p:sp>
        <p:sp>
          <p:nvSpPr>
            <p:cNvPr id="17425" name="Oval 221"/>
            <p:cNvSpPr>
              <a:spLocks noChangeArrowheads="1"/>
            </p:cNvSpPr>
            <p:nvPr/>
          </p:nvSpPr>
          <p:spPr bwMode="auto">
            <a:xfrm flipH="1" flipV="1">
              <a:off x="5328" y="2112"/>
              <a:ext cx="89" cy="95"/>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sp>
        <p:nvSpPr>
          <p:cNvPr id="318686" name="Text Box 222"/>
          <p:cNvSpPr txBox="1">
            <a:spLocks noChangeArrowheads="1"/>
          </p:cNvSpPr>
          <p:nvPr/>
        </p:nvSpPr>
        <p:spPr bwMode="auto">
          <a:xfrm>
            <a:off x="5192713" y="4398963"/>
            <a:ext cx="3068637" cy="2270125"/>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a:spAutoFit/>
          </a:bodyPr>
          <a:lstStyle/>
          <a:p>
            <a:pPr algn="l" eaLnBrk="0" hangingPunct="0">
              <a:lnSpc>
                <a:spcPct val="45000"/>
              </a:lnSpc>
              <a:spcBef>
                <a:spcPct val="50000"/>
              </a:spcBef>
              <a:buFontTx/>
              <a:buNone/>
              <a:defRPr/>
            </a:pPr>
            <a:r>
              <a:rPr kumimoji="1" lang="en-US" altLang="zh-CN" sz="1200">
                <a:latin typeface="Courier New" pitchFamily="49" charset="0"/>
                <a:ea typeface="宋体" charset="-122"/>
              </a:rPr>
              <a:t>Example</a:t>
            </a:r>
            <a:r>
              <a:rPr kumimoji="1" lang="en-US" altLang="zh-CN" sz="1200" b="0">
                <a:latin typeface="Courier New" pitchFamily="49" charset="0"/>
                <a:ea typeface="宋体" charset="-122"/>
              </a:rPr>
              <a:t> ( ) {</a:t>
            </a:r>
          </a:p>
          <a:p>
            <a:pPr algn="l" eaLnBrk="0" hangingPunct="0">
              <a:lnSpc>
                <a:spcPct val="45000"/>
              </a:lnSpc>
              <a:spcBef>
                <a:spcPct val="50000"/>
              </a:spcBef>
              <a:buFontTx/>
              <a:buNone/>
              <a:defRPr/>
            </a:pPr>
            <a:r>
              <a:rPr kumimoji="1" lang="en-US" altLang="zh-CN" sz="1200" i="1">
                <a:latin typeface="Courier New" pitchFamily="49" charset="0"/>
                <a:ea typeface="宋体" charset="-122"/>
                <a:sym typeface="Wingdings" pitchFamily="2" charset="2"/>
              </a:rPr>
              <a:t>1</a:t>
            </a:r>
            <a:r>
              <a:rPr kumimoji="1" lang="en-US" altLang="zh-CN" sz="1200" b="0">
                <a:latin typeface="Courier New" pitchFamily="49" charset="0"/>
                <a:ea typeface="宋体" charset="-122"/>
                <a:sym typeface="Wingdings" pitchFamily="2" charset="2"/>
              </a:rPr>
              <a:t>: do{</a:t>
            </a:r>
          </a:p>
          <a:p>
            <a:pPr algn="l" eaLnBrk="0" hangingPunct="0">
              <a:lnSpc>
                <a:spcPct val="45000"/>
              </a:lnSpc>
              <a:spcBef>
                <a:spcPct val="50000"/>
              </a:spcBef>
              <a:buFontTx/>
              <a:buNone/>
              <a:defRPr/>
            </a:pPr>
            <a:r>
              <a:rPr kumimoji="1" lang="en-US" altLang="zh-CN" sz="1200" b="0">
                <a:latin typeface="Courier New" pitchFamily="49" charset="0"/>
                <a:ea typeface="宋体" charset="-122"/>
                <a:sym typeface="Wingdings" pitchFamily="2" charset="2"/>
              </a:rPr>
              <a:t>      </a:t>
            </a:r>
            <a:r>
              <a:rPr kumimoji="1" lang="en-US" altLang="zh-CN" sz="1200">
                <a:latin typeface="Courier New" pitchFamily="49" charset="0"/>
                <a:ea typeface="宋体" charset="-122"/>
                <a:sym typeface="Wingdings" pitchFamily="2" charset="2"/>
              </a:rPr>
              <a:t>lock();</a:t>
            </a:r>
          </a:p>
          <a:p>
            <a:pPr algn="l" eaLnBrk="0" hangingPunct="0">
              <a:lnSpc>
                <a:spcPct val="45000"/>
              </a:lnSpc>
              <a:spcBef>
                <a:spcPct val="50000"/>
              </a:spcBef>
              <a:buFontTx/>
              <a:buNone/>
              <a:defRPr/>
            </a:pPr>
            <a:r>
              <a:rPr kumimoji="1" lang="en-US" altLang="zh-CN" sz="1200" b="0">
                <a:latin typeface="Courier New" pitchFamily="49" charset="0"/>
                <a:ea typeface="宋体" charset="-122"/>
                <a:sym typeface="Wingdings" pitchFamily="2" charset="2"/>
              </a:rPr>
              <a:t>      </a:t>
            </a:r>
            <a:r>
              <a:rPr kumimoji="1" lang="en-US" altLang="zh-CN" sz="1200">
                <a:latin typeface="Courier New" pitchFamily="49" charset="0"/>
                <a:ea typeface="宋体" charset="-122"/>
                <a:sym typeface="Wingdings" pitchFamily="2" charset="2"/>
              </a:rPr>
              <a:t>old</a:t>
            </a:r>
            <a:r>
              <a:rPr kumimoji="1" lang="en-US" altLang="zh-CN" sz="1200" b="0">
                <a:latin typeface="Courier New" pitchFamily="49" charset="0"/>
                <a:ea typeface="宋体" charset="-122"/>
                <a:sym typeface="Wingdings" pitchFamily="2" charset="2"/>
              </a:rPr>
              <a:t> = </a:t>
            </a:r>
            <a:r>
              <a:rPr kumimoji="1" lang="en-US" altLang="zh-CN" sz="1200">
                <a:latin typeface="Courier New" pitchFamily="49" charset="0"/>
                <a:ea typeface="宋体" charset="-122"/>
                <a:sym typeface="Wingdings" pitchFamily="2" charset="2"/>
              </a:rPr>
              <a:t>new</a:t>
            </a:r>
            <a:r>
              <a:rPr kumimoji="1" lang="en-US" altLang="zh-CN" sz="1200" b="0">
                <a:latin typeface="Courier New" pitchFamily="49" charset="0"/>
                <a:ea typeface="宋体" charset="-122"/>
                <a:sym typeface="Wingdings" pitchFamily="2" charset="2"/>
              </a:rPr>
              <a:t>;</a:t>
            </a:r>
          </a:p>
          <a:p>
            <a:pPr algn="l" eaLnBrk="0" hangingPunct="0">
              <a:lnSpc>
                <a:spcPct val="45000"/>
              </a:lnSpc>
              <a:spcBef>
                <a:spcPct val="50000"/>
              </a:spcBef>
              <a:buFontTx/>
              <a:buNone/>
              <a:defRPr/>
            </a:pPr>
            <a:r>
              <a:rPr kumimoji="1" lang="en-US" altLang="zh-CN" sz="1200" b="0">
                <a:latin typeface="Courier New" pitchFamily="49" charset="0"/>
                <a:ea typeface="宋体" charset="-122"/>
                <a:sym typeface="Wingdings" pitchFamily="2" charset="2"/>
              </a:rPr>
              <a:t>	</a:t>
            </a:r>
            <a:r>
              <a:rPr kumimoji="1" lang="en-US" altLang="zh-CN" sz="1200">
                <a:latin typeface="Courier New" pitchFamily="49" charset="0"/>
                <a:ea typeface="宋体" charset="-122"/>
                <a:sym typeface="Wingdings" pitchFamily="2" charset="2"/>
              </a:rPr>
              <a:t>q</a:t>
            </a:r>
            <a:r>
              <a:rPr kumimoji="1" lang="en-US" altLang="zh-CN" sz="1200" b="0">
                <a:latin typeface="Courier New" pitchFamily="49" charset="0"/>
                <a:ea typeface="宋体" charset="-122"/>
                <a:sym typeface="Wingdings" pitchFamily="2" charset="2"/>
              </a:rPr>
              <a:t> = q-&gt;next;</a:t>
            </a:r>
          </a:p>
          <a:p>
            <a:pPr algn="l" eaLnBrk="0" hangingPunct="0">
              <a:lnSpc>
                <a:spcPct val="45000"/>
              </a:lnSpc>
              <a:spcBef>
                <a:spcPct val="50000"/>
              </a:spcBef>
              <a:buFontTx/>
              <a:buNone/>
              <a:defRPr/>
            </a:pPr>
            <a:r>
              <a:rPr kumimoji="1" lang="en-US" altLang="zh-CN" sz="1200" i="1">
                <a:latin typeface="Courier New" pitchFamily="49" charset="0"/>
                <a:ea typeface="宋体" charset="-122"/>
                <a:sym typeface="Wingdings" pitchFamily="2" charset="2"/>
              </a:rPr>
              <a:t>2</a:t>
            </a:r>
            <a:r>
              <a:rPr kumimoji="1" lang="en-US" altLang="zh-CN" sz="1200" b="0">
                <a:latin typeface="Courier New" pitchFamily="49" charset="0"/>
                <a:ea typeface="宋体" charset="-122"/>
                <a:sym typeface="Wingdings" pitchFamily="2" charset="2"/>
              </a:rPr>
              <a:t>:    if (q != NULL){</a:t>
            </a:r>
          </a:p>
          <a:p>
            <a:pPr algn="l" eaLnBrk="0" hangingPunct="0">
              <a:lnSpc>
                <a:spcPct val="45000"/>
              </a:lnSpc>
              <a:spcBef>
                <a:spcPct val="50000"/>
              </a:spcBef>
              <a:buFontTx/>
              <a:buNone/>
              <a:defRPr/>
            </a:pPr>
            <a:r>
              <a:rPr kumimoji="1" lang="en-US" altLang="zh-CN" sz="1200" i="1">
                <a:latin typeface="Courier New" pitchFamily="49" charset="0"/>
                <a:ea typeface="宋体" charset="-122"/>
                <a:sym typeface="Wingdings" pitchFamily="2" charset="2"/>
              </a:rPr>
              <a:t>3</a:t>
            </a:r>
            <a:r>
              <a:rPr kumimoji="1" lang="en-US" altLang="zh-CN" sz="1200" b="0">
                <a:latin typeface="Courier New" pitchFamily="49" charset="0"/>
                <a:ea typeface="宋体" charset="-122"/>
                <a:sym typeface="Wingdings" pitchFamily="2" charset="2"/>
              </a:rPr>
              <a:t>: 	   q-&gt;data = new;</a:t>
            </a:r>
          </a:p>
          <a:p>
            <a:pPr algn="l" eaLnBrk="0" hangingPunct="0">
              <a:lnSpc>
                <a:spcPct val="45000"/>
              </a:lnSpc>
              <a:spcBef>
                <a:spcPct val="50000"/>
              </a:spcBef>
              <a:buFontTx/>
              <a:buNone/>
              <a:defRPr/>
            </a:pPr>
            <a:r>
              <a:rPr kumimoji="1" lang="en-US" altLang="zh-CN" sz="1200">
                <a:latin typeface="Courier New" pitchFamily="49" charset="0"/>
                <a:ea typeface="宋体" charset="-122"/>
                <a:sym typeface="Wingdings" pitchFamily="2" charset="2"/>
              </a:rPr>
              <a:t>	   unlock();</a:t>
            </a:r>
          </a:p>
          <a:p>
            <a:pPr algn="l" eaLnBrk="0" hangingPunct="0">
              <a:lnSpc>
                <a:spcPct val="45000"/>
              </a:lnSpc>
              <a:spcBef>
                <a:spcPct val="50000"/>
              </a:spcBef>
              <a:buFontTx/>
              <a:buNone/>
              <a:defRPr/>
            </a:pPr>
            <a:r>
              <a:rPr kumimoji="1" lang="en-US" altLang="zh-CN" sz="1200" b="0">
                <a:latin typeface="Courier New" pitchFamily="49" charset="0"/>
                <a:ea typeface="宋体" charset="-122"/>
                <a:sym typeface="Wingdings" pitchFamily="2" charset="2"/>
              </a:rPr>
              <a:t>         new ++;</a:t>
            </a:r>
          </a:p>
          <a:p>
            <a:pPr algn="l" eaLnBrk="0" hangingPunct="0">
              <a:lnSpc>
                <a:spcPct val="45000"/>
              </a:lnSpc>
              <a:spcBef>
                <a:spcPct val="50000"/>
              </a:spcBef>
              <a:buFontTx/>
              <a:buNone/>
              <a:defRPr/>
            </a:pPr>
            <a:r>
              <a:rPr kumimoji="1" lang="en-US" altLang="zh-CN" sz="1200" b="0">
                <a:latin typeface="Courier New" pitchFamily="49" charset="0"/>
                <a:ea typeface="宋体" charset="-122"/>
                <a:sym typeface="Wingdings" pitchFamily="2" charset="2"/>
              </a:rPr>
              <a:t>      }</a:t>
            </a:r>
          </a:p>
          <a:p>
            <a:pPr algn="l" eaLnBrk="0" hangingPunct="0">
              <a:lnSpc>
                <a:spcPct val="45000"/>
              </a:lnSpc>
              <a:spcBef>
                <a:spcPct val="50000"/>
              </a:spcBef>
              <a:buFontTx/>
              <a:buNone/>
              <a:defRPr/>
            </a:pPr>
            <a:r>
              <a:rPr kumimoji="1" lang="en-US" altLang="zh-CN" sz="1200" i="1">
                <a:latin typeface="Courier New" pitchFamily="49" charset="0"/>
                <a:ea typeface="宋体" charset="-122"/>
                <a:sym typeface="Wingdings" pitchFamily="2" charset="2"/>
              </a:rPr>
              <a:t>4</a:t>
            </a:r>
            <a:r>
              <a:rPr kumimoji="1" lang="en-US" altLang="zh-CN" sz="1200" b="0">
                <a:latin typeface="Courier New" pitchFamily="49" charset="0"/>
                <a:ea typeface="宋体" charset="-122"/>
                <a:sym typeface="Wingdings" pitchFamily="2" charset="2"/>
              </a:rPr>
              <a:t>: } while(new != old);</a:t>
            </a:r>
          </a:p>
          <a:p>
            <a:pPr algn="l" eaLnBrk="0" hangingPunct="0">
              <a:lnSpc>
                <a:spcPct val="45000"/>
              </a:lnSpc>
              <a:spcBef>
                <a:spcPct val="50000"/>
              </a:spcBef>
              <a:buFontTx/>
              <a:buNone/>
              <a:defRPr/>
            </a:pPr>
            <a:r>
              <a:rPr kumimoji="1" lang="en-US" altLang="zh-CN" sz="1200" i="1">
                <a:latin typeface="Courier New" pitchFamily="49" charset="0"/>
                <a:ea typeface="宋体" charset="-122"/>
                <a:sym typeface="Wingdings" pitchFamily="2" charset="2"/>
              </a:rPr>
              <a:t>5</a:t>
            </a:r>
            <a:r>
              <a:rPr kumimoji="1" lang="en-US" altLang="zh-CN" sz="1200" b="0">
                <a:latin typeface="Courier New" pitchFamily="49" charset="0"/>
                <a:ea typeface="宋体" charset="-122"/>
                <a:sym typeface="Wingdings" pitchFamily="2" charset="2"/>
              </a:rPr>
              <a:t>:  </a:t>
            </a:r>
            <a:r>
              <a:rPr kumimoji="1" lang="en-US" altLang="zh-CN" sz="1200">
                <a:latin typeface="Courier New" pitchFamily="49" charset="0"/>
                <a:ea typeface="宋体" charset="-122"/>
                <a:sym typeface="Wingdings" pitchFamily="2" charset="2"/>
              </a:rPr>
              <a:t>unlock ();</a:t>
            </a:r>
          </a:p>
          <a:p>
            <a:pPr algn="l" eaLnBrk="0" hangingPunct="0">
              <a:lnSpc>
                <a:spcPct val="45000"/>
              </a:lnSpc>
              <a:spcBef>
                <a:spcPct val="50000"/>
              </a:spcBef>
              <a:buFontTx/>
              <a:buNone/>
              <a:defRPr/>
            </a:pPr>
            <a:r>
              <a:rPr kumimoji="1" lang="en-US" altLang="zh-CN" sz="1200" b="0">
                <a:latin typeface="Courier New" pitchFamily="49" charset="0"/>
                <a:ea typeface="宋体" charset="-122"/>
                <a:sym typeface="Wingdings" pitchFamily="2" charset="2"/>
              </a:rPr>
              <a:t>    return;}</a:t>
            </a:r>
            <a:endParaRPr kumimoji="1" lang="en-US" altLang="zh-CN" sz="1200" b="0" i="1">
              <a:latin typeface="Courier New" pitchFamily="49" charset="0"/>
              <a:ea typeface="宋体" charset="-122"/>
              <a:sym typeface="Wingdings" pitchFamily="2" charset="2"/>
            </a:endParaRPr>
          </a:p>
        </p:txBody>
      </p:sp>
    </p:spTree>
    <p:custDataLst>
      <p:tags r:id="rId1"/>
    </p:custDataLst>
    <p:extLst>
      <p:ext uri="{BB962C8B-B14F-4D97-AF65-F5344CB8AC3E}">
        <p14:creationId xmlns:p14="http://schemas.microsoft.com/office/powerpoint/2010/main" val="15316929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85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85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8570"/>
                                        </p:tgtEl>
                                        <p:attrNameLst>
                                          <p:attrName>style.visibility</p:attrName>
                                        </p:attrNameLst>
                                      </p:cBhvr>
                                      <p:to>
                                        <p:strVal val="visible"/>
                                      </p:to>
                                    </p:set>
                                    <p:animEffect transition="in" filter="wipe(left)">
                                      <p:cBhvr>
                                        <p:cTn id="17" dur="500"/>
                                        <p:tgtEl>
                                          <p:spTgt spid="318570"/>
                                        </p:tgtEl>
                                      </p:cBhvr>
                                    </p:animEffect>
                                  </p:childTnLst>
                                </p:cTn>
                              </p:par>
                              <p:par>
                                <p:cTn id="18" presetID="22" presetClass="entr" presetSubtype="8" fill="hold" nodeType="withEffect">
                                  <p:stCondLst>
                                    <p:cond delay="0"/>
                                  </p:stCondLst>
                                  <p:childTnLst>
                                    <p:set>
                                      <p:cBhvr>
                                        <p:cTn id="19" dur="1" fill="hold">
                                          <p:stCondLst>
                                            <p:cond delay="0"/>
                                          </p:stCondLst>
                                        </p:cTn>
                                        <p:tgtEl>
                                          <p:spTgt spid="318571"/>
                                        </p:tgtEl>
                                        <p:attrNameLst>
                                          <p:attrName>style.visibility</p:attrName>
                                        </p:attrNameLst>
                                      </p:cBhvr>
                                      <p:to>
                                        <p:strVal val="visible"/>
                                      </p:to>
                                    </p:set>
                                    <p:animEffect transition="in" filter="wipe(left)">
                                      <p:cBhvr>
                                        <p:cTn id="20" dur="500"/>
                                        <p:tgtEl>
                                          <p:spTgt spid="31857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18681"/>
                                        </p:tgtEl>
                                        <p:attrNameLst>
                                          <p:attrName>style.visibility</p:attrName>
                                        </p:attrNameLst>
                                      </p:cBhvr>
                                      <p:to>
                                        <p:strVal val="visible"/>
                                      </p:to>
                                    </p:set>
                                    <p:animEffect transition="in" filter="wipe(left)">
                                      <p:cBhvr>
                                        <p:cTn id="23" dur="500"/>
                                        <p:tgtEl>
                                          <p:spTgt spid="318681"/>
                                        </p:tgtEl>
                                      </p:cBhvr>
                                    </p:animEffect>
                                  </p:childTnLst>
                                </p:cTn>
                              </p:par>
                              <p:par>
                                <p:cTn id="24" presetID="22" presetClass="entr" presetSubtype="8"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857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569" grpId="0"/>
      <p:bldP spid="318570" grpId="0"/>
      <p:bldP spid="318572" grpId="0" animBg="1"/>
      <p:bldP spid="318573" grpId="0" animBg="1"/>
      <p:bldP spid="31868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ChangeArrowheads="1"/>
          </p:cNvSpPr>
          <p:nvPr/>
        </p:nvSpPr>
        <p:spPr bwMode="auto">
          <a:xfrm>
            <a:off x="1252538" y="6257925"/>
            <a:ext cx="6002337" cy="509588"/>
          </a:xfrm>
          <a:prstGeom prst="rect">
            <a:avLst/>
          </a:prstGeom>
          <a:solidFill>
            <a:srgbClr val="E3E3F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15" name="AutoShape 3"/>
          <p:cNvSpPr>
            <a:spLocks noChangeArrowheads="1"/>
          </p:cNvSpPr>
          <p:nvPr/>
        </p:nvSpPr>
        <p:spPr bwMode="auto">
          <a:xfrm>
            <a:off x="5373688" y="1417638"/>
            <a:ext cx="1114425" cy="1047750"/>
          </a:xfrm>
          <a:prstGeom prst="roundRect">
            <a:avLst>
              <a:gd name="adj" fmla="val 16667"/>
            </a:avLst>
          </a:prstGeom>
          <a:solidFill>
            <a:srgbClr val="FF0000">
              <a:alpha val="52940"/>
            </a:srgbClr>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16" name="AutoShape 4"/>
          <p:cNvSpPr>
            <a:spLocks noChangeArrowheads="1"/>
          </p:cNvSpPr>
          <p:nvPr/>
        </p:nvSpPr>
        <p:spPr bwMode="auto">
          <a:xfrm>
            <a:off x="2363788" y="4198938"/>
            <a:ext cx="1095375" cy="1000125"/>
          </a:xfrm>
          <a:prstGeom prst="roundRect">
            <a:avLst>
              <a:gd name="adj" fmla="val 16667"/>
            </a:avLst>
          </a:prstGeom>
          <a:solidFill>
            <a:srgbClr val="AFAFDD"/>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18437" name="Rectangle 5"/>
          <p:cNvSpPr>
            <a:spLocks noGrp="1" noChangeArrowheads="1"/>
          </p:cNvSpPr>
          <p:nvPr>
            <p:ph type="title" idx="4294967295"/>
          </p:nvPr>
        </p:nvSpPr>
        <p:spPr/>
        <p:txBody>
          <a:bodyPr/>
          <a:lstStyle/>
          <a:p>
            <a:r>
              <a:rPr lang="en-US" altLang="zh-CN" smtClean="0">
                <a:ea typeface="宋体" charset="-122"/>
              </a:rPr>
              <a:t>The Safety Verification Problem</a:t>
            </a:r>
          </a:p>
        </p:txBody>
      </p:sp>
      <p:sp>
        <p:nvSpPr>
          <p:cNvPr id="18438" name="Rectangle 6"/>
          <p:cNvSpPr>
            <a:spLocks noChangeArrowheads="1"/>
          </p:cNvSpPr>
          <p:nvPr/>
        </p:nvSpPr>
        <p:spPr bwMode="auto">
          <a:xfrm>
            <a:off x="2325688" y="1389063"/>
            <a:ext cx="4219575" cy="384810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19" name="Oval 7"/>
          <p:cNvSpPr>
            <a:spLocks noChangeArrowheads="1"/>
          </p:cNvSpPr>
          <p:nvPr/>
        </p:nvSpPr>
        <p:spPr bwMode="auto">
          <a:xfrm flipH="1" flipV="1">
            <a:off x="2860675" y="5046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20" name="Oval 8"/>
          <p:cNvSpPr>
            <a:spLocks noChangeArrowheads="1"/>
          </p:cNvSpPr>
          <p:nvPr/>
        </p:nvSpPr>
        <p:spPr bwMode="auto">
          <a:xfrm flipH="1" flipV="1">
            <a:off x="2413000" y="46561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21" name="Oval 9"/>
          <p:cNvSpPr>
            <a:spLocks noChangeArrowheads="1"/>
          </p:cNvSpPr>
          <p:nvPr/>
        </p:nvSpPr>
        <p:spPr bwMode="auto">
          <a:xfrm flipH="1" flipV="1">
            <a:off x="2860675" y="46561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22" name="Oval 10"/>
          <p:cNvSpPr>
            <a:spLocks noChangeArrowheads="1"/>
          </p:cNvSpPr>
          <p:nvPr/>
        </p:nvSpPr>
        <p:spPr bwMode="auto">
          <a:xfrm flipH="1" flipV="1">
            <a:off x="3279775" y="5046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23" name="Oval 11"/>
          <p:cNvSpPr>
            <a:spLocks noChangeArrowheads="1"/>
          </p:cNvSpPr>
          <p:nvPr/>
        </p:nvSpPr>
        <p:spPr bwMode="auto">
          <a:xfrm flipH="1" flipV="1">
            <a:off x="3727450" y="5046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24" name="Oval 12"/>
          <p:cNvSpPr>
            <a:spLocks noChangeArrowheads="1"/>
          </p:cNvSpPr>
          <p:nvPr/>
        </p:nvSpPr>
        <p:spPr bwMode="auto">
          <a:xfrm flipH="1" flipV="1">
            <a:off x="4156075" y="5046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25" name="Oval 13"/>
          <p:cNvSpPr>
            <a:spLocks noChangeArrowheads="1"/>
          </p:cNvSpPr>
          <p:nvPr/>
        </p:nvSpPr>
        <p:spPr bwMode="auto">
          <a:xfrm flipH="1" flipV="1">
            <a:off x="4603750" y="5046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26" name="Oval 14"/>
          <p:cNvSpPr>
            <a:spLocks noChangeArrowheads="1"/>
          </p:cNvSpPr>
          <p:nvPr/>
        </p:nvSpPr>
        <p:spPr bwMode="auto">
          <a:xfrm flipH="1" flipV="1">
            <a:off x="3279775" y="46561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27" name="Oval 15"/>
          <p:cNvSpPr>
            <a:spLocks noChangeArrowheads="1"/>
          </p:cNvSpPr>
          <p:nvPr/>
        </p:nvSpPr>
        <p:spPr bwMode="auto">
          <a:xfrm flipH="1" flipV="1">
            <a:off x="3727450" y="46561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28" name="Oval 16"/>
          <p:cNvSpPr>
            <a:spLocks noChangeArrowheads="1"/>
          </p:cNvSpPr>
          <p:nvPr/>
        </p:nvSpPr>
        <p:spPr bwMode="auto">
          <a:xfrm flipH="1" flipV="1">
            <a:off x="4156075" y="46561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29" name="Oval 17"/>
          <p:cNvSpPr>
            <a:spLocks noChangeArrowheads="1"/>
          </p:cNvSpPr>
          <p:nvPr/>
        </p:nvSpPr>
        <p:spPr bwMode="auto">
          <a:xfrm flipH="1" flipV="1">
            <a:off x="4603750" y="46561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30" name="Oval 18"/>
          <p:cNvSpPr>
            <a:spLocks noChangeArrowheads="1"/>
          </p:cNvSpPr>
          <p:nvPr/>
        </p:nvSpPr>
        <p:spPr bwMode="auto">
          <a:xfrm flipH="1" flipV="1">
            <a:off x="5013325" y="5046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31" name="Oval 19"/>
          <p:cNvSpPr>
            <a:spLocks noChangeArrowheads="1"/>
          </p:cNvSpPr>
          <p:nvPr/>
        </p:nvSpPr>
        <p:spPr bwMode="auto">
          <a:xfrm flipH="1" flipV="1">
            <a:off x="5461000" y="5046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32" name="Oval 20"/>
          <p:cNvSpPr>
            <a:spLocks noChangeArrowheads="1"/>
          </p:cNvSpPr>
          <p:nvPr/>
        </p:nvSpPr>
        <p:spPr bwMode="auto">
          <a:xfrm flipH="1" flipV="1">
            <a:off x="5889625" y="5046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33" name="Oval 21"/>
          <p:cNvSpPr>
            <a:spLocks noChangeArrowheads="1"/>
          </p:cNvSpPr>
          <p:nvPr/>
        </p:nvSpPr>
        <p:spPr bwMode="auto">
          <a:xfrm flipH="1" flipV="1">
            <a:off x="6337300" y="5046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34" name="Oval 22"/>
          <p:cNvSpPr>
            <a:spLocks noChangeArrowheads="1"/>
          </p:cNvSpPr>
          <p:nvPr/>
        </p:nvSpPr>
        <p:spPr bwMode="auto">
          <a:xfrm flipH="1" flipV="1">
            <a:off x="5013325" y="46561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35" name="Oval 23"/>
          <p:cNvSpPr>
            <a:spLocks noChangeArrowheads="1"/>
          </p:cNvSpPr>
          <p:nvPr/>
        </p:nvSpPr>
        <p:spPr bwMode="auto">
          <a:xfrm flipH="1" flipV="1">
            <a:off x="5461000" y="46561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36" name="Oval 24"/>
          <p:cNvSpPr>
            <a:spLocks noChangeArrowheads="1"/>
          </p:cNvSpPr>
          <p:nvPr/>
        </p:nvSpPr>
        <p:spPr bwMode="auto">
          <a:xfrm flipH="1" flipV="1">
            <a:off x="5889625" y="46561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37" name="Oval 25"/>
          <p:cNvSpPr>
            <a:spLocks noChangeArrowheads="1"/>
          </p:cNvSpPr>
          <p:nvPr/>
        </p:nvSpPr>
        <p:spPr bwMode="auto">
          <a:xfrm flipH="1" flipV="1">
            <a:off x="6337300" y="46561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38" name="Oval 26"/>
          <p:cNvSpPr>
            <a:spLocks noChangeArrowheads="1"/>
          </p:cNvSpPr>
          <p:nvPr/>
        </p:nvSpPr>
        <p:spPr bwMode="auto">
          <a:xfrm flipH="1" flipV="1">
            <a:off x="2403475" y="42941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39" name="Oval 27"/>
          <p:cNvSpPr>
            <a:spLocks noChangeArrowheads="1"/>
          </p:cNvSpPr>
          <p:nvPr/>
        </p:nvSpPr>
        <p:spPr bwMode="auto">
          <a:xfrm flipH="1" flipV="1">
            <a:off x="2851150" y="42941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40" name="Oval 28"/>
          <p:cNvSpPr>
            <a:spLocks noChangeArrowheads="1"/>
          </p:cNvSpPr>
          <p:nvPr/>
        </p:nvSpPr>
        <p:spPr bwMode="auto">
          <a:xfrm flipH="1" flipV="1">
            <a:off x="2403475" y="3903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41" name="Oval 29"/>
          <p:cNvSpPr>
            <a:spLocks noChangeArrowheads="1"/>
          </p:cNvSpPr>
          <p:nvPr/>
        </p:nvSpPr>
        <p:spPr bwMode="auto">
          <a:xfrm flipH="1" flipV="1">
            <a:off x="2851150" y="3903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42" name="Oval 30"/>
          <p:cNvSpPr>
            <a:spLocks noChangeArrowheads="1"/>
          </p:cNvSpPr>
          <p:nvPr/>
        </p:nvSpPr>
        <p:spPr bwMode="auto">
          <a:xfrm flipH="1" flipV="1">
            <a:off x="2403475" y="34845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43" name="Oval 31"/>
          <p:cNvSpPr>
            <a:spLocks noChangeArrowheads="1"/>
          </p:cNvSpPr>
          <p:nvPr/>
        </p:nvSpPr>
        <p:spPr bwMode="auto">
          <a:xfrm flipH="1" flipV="1">
            <a:off x="2851150" y="34845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44" name="Oval 32"/>
          <p:cNvSpPr>
            <a:spLocks noChangeArrowheads="1"/>
          </p:cNvSpPr>
          <p:nvPr/>
        </p:nvSpPr>
        <p:spPr bwMode="auto">
          <a:xfrm flipH="1" flipV="1">
            <a:off x="2403475" y="30940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45" name="Oval 33"/>
          <p:cNvSpPr>
            <a:spLocks noChangeArrowheads="1"/>
          </p:cNvSpPr>
          <p:nvPr/>
        </p:nvSpPr>
        <p:spPr bwMode="auto">
          <a:xfrm flipH="1" flipV="1">
            <a:off x="2851150" y="30940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46" name="Oval 34"/>
          <p:cNvSpPr>
            <a:spLocks noChangeArrowheads="1"/>
          </p:cNvSpPr>
          <p:nvPr/>
        </p:nvSpPr>
        <p:spPr bwMode="auto">
          <a:xfrm flipH="1" flipV="1">
            <a:off x="3270250" y="42941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47" name="Oval 35"/>
          <p:cNvSpPr>
            <a:spLocks noChangeArrowheads="1"/>
          </p:cNvSpPr>
          <p:nvPr/>
        </p:nvSpPr>
        <p:spPr bwMode="auto">
          <a:xfrm flipH="1" flipV="1">
            <a:off x="3717925" y="42941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48" name="Oval 36"/>
          <p:cNvSpPr>
            <a:spLocks noChangeArrowheads="1"/>
          </p:cNvSpPr>
          <p:nvPr/>
        </p:nvSpPr>
        <p:spPr bwMode="auto">
          <a:xfrm flipH="1" flipV="1">
            <a:off x="4146550" y="42941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49" name="Oval 37"/>
          <p:cNvSpPr>
            <a:spLocks noChangeArrowheads="1"/>
          </p:cNvSpPr>
          <p:nvPr/>
        </p:nvSpPr>
        <p:spPr bwMode="auto">
          <a:xfrm flipH="1" flipV="1">
            <a:off x="4594225" y="42941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50" name="Oval 38"/>
          <p:cNvSpPr>
            <a:spLocks noChangeArrowheads="1"/>
          </p:cNvSpPr>
          <p:nvPr/>
        </p:nvSpPr>
        <p:spPr bwMode="auto">
          <a:xfrm flipH="1" flipV="1">
            <a:off x="3270250" y="3903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51" name="Oval 39"/>
          <p:cNvSpPr>
            <a:spLocks noChangeArrowheads="1"/>
          </p:cNvSpPr>
          <p:nvPr/>
        </p:nvSpPr>
        <p:spPr bwMode="auto">
          <a:xfrm flipH="1" flipV="1">
            <a:off x="3717925" y="3903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52" name="Oval 40"/>
          <p:cNvSpPr>
            <a:spLocks noChangeArrowheads="1"/>
          </p:cNvSpPr>
          <p:nvPr/>
        </p:nvSpPr>
        <p:spPr bwMode="auto">
          <a:xfrm flipH="1" flipV="1">
            <a:off x="4146550" y="3903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53" name="Oval 41"/>
          <p:cNvSpPr>
            <a:spLocks noChangeArrowheads="1"/>
          </p:cNvSpPr>
          <p:nvPr/>
        </p:nvSpPr>
        <p:spPr bwMode="auto">
          <a:xfrm flipH="1" flipV="1">
            <a:off x="4594225" y="3903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54" name="Oval 42"/>
          <p:cNvSpPr>
            <a:spLocks noChangeArrowheads="1"/>
          </p:cNvSpPr>
          <p:nvPr/>
        </p:nvSpPr>
        <p:spPr bwMode="auto">
          <a:xfrm flipH="1" flipV="1">
            <a:off x="3270250" y="34845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55" name="Oval 43"/>
          <p:cNvSpPr>
            <a:spLocks noChangeArrowheads="1"/>
          </p:cNvSpPr>
          <p:nvPr/>
        </p:nvSpPr>
        <p:spPr bwMode="auto">
          <a:xfrm flipH="1" flipV="1">
            <a:off x="3717925" y="34845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56" name="Oval 44"/>
          <p:cNvSpPr>
            <a:spLocks noChangeArrowheads="1"/>
          </p:cNvSpPr>
          <p:nvPr/>
        </p:nvSpPr>
        <p:spPr bwMode="auto">
          <a:xfrm flipH="1" flipV="1">
            <a:off x="4146550" y="34845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57" name="Oval 45"/>
          <p:cNvSpPr>
            <a:spLocks noChangeArrowheads="1"/>
          </p:cNvSpPr>
          <p:nvPr/>
        </p:nvSpPr>
        <p:spPr bwMode="auto">
          <a:xfrm flipH="1" flipV="1">
            <a:off x="4594225" y="34845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58" name="Oval 46"/>
          <p:cNvSpPr>
            <a:spLocks noChangeArrowheads="1"/>
          </p:cNvSpPr>
          <p:nvPr/>
        </p:nvSpPr>
        <p:spPr bwMode="auto">
          <a:xfrm flipH="1" flipV="1">
            <a:off x="3270250" y="30940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59" name="Oval 47"/>
          <p:cNvSpPr>
            <a:spLocks noChangeArrowheads="1"/>
          </p:cNvSpPr>
          <p:nvPr/>
        </p:nvSpPr>
        <p:spPr bwMode="auto">
          <a:xfrm flipH="1" flipV="1">
            <a:off x="3717925" y="30940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60" name="Oval 48"/>
          <p:cNvSpPr>
            <a:spLocks noChangeArrowheads="1"/>
          </p:cNvSpPr>
          <p:nvPr/>
        </p:nvSpPr>
        <p:spPr bwMode="auto">
          <a:xfrm flipH="1" flipV="1">
            <a:off x="4146550" y="30940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61" name="Oval 49"/>
          <p:cNvSpPr>
            <a:spLocks noChangeArrowheads="1"/>
          </p:cNvSpPr>
          <p:nvPr/>
        </p:nvSpPr>
        <p:spPr bwMode="auto">
          <a:xfrm flipH="1" flipV="1">
            <a:off x="4594225" y="30940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62" name="Oval 50"/>
          <p:cNvSpPr>
            <a:spLocks noChangeArrowheads="1"/>
          </p:cNvSpPr>
          <p:nvPr/>
        </p:nvSpPr>
        <p:spPr bwMode="auto">
          <a:xfrm flipH="1" flipV="1">
            <a:off x="5003800" y="42941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63" name="Oval 51"/>
          <p:cNvSpPr>
            <a:spLocks noChangeArrowheads="1"/>
          </p:cNvSpPr>
          <p:nvPr/>
        </p:nvSpPr>
        <p:spPr bwMode="auto">
          <a:xfrm flipH="1" flipV="1">
            <a:off x="5451475" y="42941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64" name="Oval 52"/>
          <p:cNvSpPr>
            <a:spLocks noChangeArrowheads="1"/>
          </p:cNvSpPr>
          <p:nvPr/>
        </p:nvSpPr>
        <p:spPr bwMode="auto">
          <a:xfrm flipH="1" flipV="1">
            <a:off x="5880100" y="42941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65" name="Oval 53"/>
          <p:cNvSpPr>
            <a:spLocks noChangeArrowheads="1"/>
          </p:cNvSpPr>
          <p:nvPr/>
        </p:nvSpPr>
        <p:spPr bwMode="auto">
          <a:xfrm flipH="1" flipV="1">
            <a:off x="6327775" y="42941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66" name="Oval 54"/>
          <p:cNvSpPr>
            <a:spLocks noChangeArrowheads="1"/>
          </p:cNvSpPr>
          <p:nvPr/>
        </p:nvSpPr>
        <p:spPr bwMode="auto">
          <a:xfrm flipH="1" flipV="1">
            <a:off x="5003800" y="3903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67" name="Oval 55"/>
          <p:cNvSpPr>
            <a:spLocks noChangeArrowheads="1"/>
          </p:cNvSpPr>
          <p:nvPr/>
        </p:nvSpPr>
        <p:spPr bwMode="auto">
          <a:xfrm flipH="1" flipV="1">
            <a:off x="5451475" y="3903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68" name="Oval 56"/>
          <p:cNvSpPr>
            <a:spLocks noChangeArrowheads="1"/>
          </p:cNvSpPr>
          <p:nvPr/>
        </p:nvSpPr>
        <p:spPr bwMode="auto">
          <a:xfrm flipH="1" flipV="1">
            <a:off x="5880100" y="3903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69" name="Oval 57"/>
          <p:cNvSpPr>
            <a:spLocks noChangeArrowheads="1"/>
          </p:cNvSpPr>
          <p:nvPr/>
        </p:nvSpPr>
        <p:spPr bwMode="auto">
          <a:xfrm flipH="1" flipV="1">
            <a:off x="6327775" y="39036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70" name="Oval 58"/>
          <p:cNvSpPr>
            <a:spLocks noChangeArrowheads="1"/>
          </p:cNvSpPr>
          <p:nvPr/>
        </p:nvSpPr>
        <p:spPr bwMode="auto">
          <a:xfrm flipH="1" flipV="1">
            <a:off x="5003800" y="34845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71" name="Oval 59"/>
          <p:cNvSpPr>
            <a:spLocks noChangeArrowheads="1"/>
          </p:cNvSpPr>
          <p:nvPr/>
        </p:nvSpPr>
        <p:spPr bwMode="auto">
          <a:xfrm flipH="1" flipV="1">
            <a:off x="5451475" y="34845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72" name="Oval 60"/>
          <p:cNvSpPr>
            <a:spLocks noChangeArrowheads="1"/>
          </p:cNvSpPr>
          <p:nvPr/>
        </p:nvSpPr>
        <p:spPr bwMode="auto">
          <a:xfrm flipH="1" flipV="1">
            <a:off x="5880100" y="34845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73" name="Oval 61"/>
          <p:cNvSpPr>
            <a:spLocks noChangeArrowheads="1"/>
          </p:cNvSpPr>
          <p:nvPr/>
        </p:nvSpPr>
        <p:spPr bwMode="auto">
          <a:xfrm flipH="1" flipV="1">
            <a:off x="6327775" y="34845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74" name="Oval 62"/>
          <p:cNvSpPr>
            <a:spLocks noChangeArrowheads="1"/>
          </p:cNvSpPr>
          <p:nvPr/>
        </p:nvSpPr>
        <p:spPr bwMode="auto">
          <a:xfrm flipH="1" flipV="1">
            <a:off x="5003800" y="30940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75" name="Oval 63"/>
          <p:cNvSpPr>
            <a:spLocks noChangeArrowheads="1"/>
          </p:cNvSpPr>
          <p:nvPr/>
        </p:nvSpPr>
        <p:spPr bwMode="auto">
          <a:xfrm flipH="1" flipV="1">
            <a:off x="5451475" y="30940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76" name="Oval 64"/>
          <p:cNvSpPr>
            <a:spLocks noChangeArrowheads="1"/>
          </p:cNvSpPr>
          <p:nvPr/>
        </p:nvSpPr>
        <p:spPr bwMode="auto">
          <a:xfrm flipH="1" flipV="1">
            <a:off x="5880100" y="30940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77" name="Oval 65"/>
          <p:cNvSpPr>
            <a:spLocks noChangeArrowheads="1"/>
          </p:cNvSpPr>
          <p:nvPr/>
        </p:nvSpPr>
        <p:spPr bwMode="auto">
          <a:xfrm flipH="1" flipV="1">
            <a:off x="6327775" y="30940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78" name="Oval 66"/>
          <p:cNvSpPr>
            <a:spLocks noChangeArrowheads="1"/>
          </p:cNvSpPr>
          <p:nvPr/>
        </p:nvSpPr>
        <p:spPr bwMode="auto">
          <a:xfrm flipH="1" flipV="1">
            <a:off x="2413000" y="26939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79" name="Oval 67"/>
          <p:cNvSpPr>
            <a:spLocks noChangeArrowheads="1"/>
          </p:cNvSpPr>
          <p:nvPr/>
        </p:nvSpPr>
        <p:spPr bwMode="auto">
          <a:xfrm flipH="1" flipV="1">
            <a:off x="2860675" y="26939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80" name="Oval 68"/>
          <p:cNvSpPr>
            <a:spLocks noChangeArrowheads="1"/>
          </p:cNvSpPr>
          <p:nvPr/>
        </p:nvSpPr>
        <p:spPr bwMode="auto">
          <a:xfrm flipH="1" flipV="1">
            <a:off x="2413000" y="23034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81" name="Oval 69"/>
          <p:cNvSpPr>
            <a:spLocks noChangeArrowheads="1"/>
          </p:cNvSpPr>
          <p:nvPr/>
        </p:nvSpPr>
        <p:spPr bwMode="auto">
          <a:xfrm flipH="1" flipV="1">
            <a:off x="2860675" y="23034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82" name="Oval 70"/>
          <p:cNvSpPr>
            <a:spLocks noChangeArrowheads="1"/>
          </p:cNvSpPr>
          <p:nvPr/>
        </p:nvSpPr>
        <p:spPr bwMode="auto">
          <a:xfrm flipH="1" flipV="1">
            <a:off x="2413000" y="18843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83" name="Oval 71"/>
          <p:cNvSpPr>
            <a:spLocks noChangeArrowheads="1"/>
          </p:cNvSpPr>
          <p:nvPr/>
        </p:nvSpPr>
        <p:spPr bwMode="auto">
          <a:xfrm flipH="1" flipV="1">
            <a:off x="2860675" y="18843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84" name="Oval 72"/>
          <p:cNvSpPr>
            <a:spLocks noChangeArrowheads="1"/>
          </p:cNvSpPr>
          <p:nvPr/>
        </p:nvSpPr>
        <p:spPr bwMode="auto">
          <a:xfrm flipH="1" flipV="1">
            <a:off x="2413000" y="14938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85" name="Oval 73"/>
          <p:cNvSpPr>
            <a:spLocks noChangeArrowheads="1"/>
          </p:cNvSpPr>
          <p:nvPr/>
        </p:nvSpPr>
        <p:spPr bwMode="auto">
          <a:xfrm flipH="1" flipV="1">
            <a:off x="2860675" y="14938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86" name="Oval 74"/>
          <p:cNvSpPr>
            <a:spLocks noChangeArrowheads="1"/>
          </p:cNvSpPr>
          <p:nvPr/>
        </p:nvSpPr>
        <p:spPr bwMode="auto">
          <a:xfrm flipH="1" flipV="1">
            <a:off x="3279775" y="26939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87" name="Oval 75"/>
          <p:cNvSpPr>
            <a:spLocks noChangeArrowheads="1"/>
          </p:cNvSpPr>
          <p:nvPr/>
        </p:nvSpPr>
        <p:spPr bwMode="auto">
          <a:xfrm flipH="1" flipV="1">
            <a:off x="3727450" y="26939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88" name="Oval 76"/>
          <p:cNvSpPr>
            <a:spLocks noChangeArrowheads="1"/>
          </p:cNvSpPr>
          <p:nvPr/>
        </p:nvSpPr>
        <p:spPr bwMode="auto">
          <a:xfrm flipH="1" flipV="1">
            <a:off x="4156075" y="26939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89" name="Oval 77"/>
          <p:cNvSpPr>
            <a:spLocks noChangeArrowheads="1"/>
          </p:cNvSpPr>
          <p:nvPr/>
        </p:nvSpPr>
        <p:spPr bwMode="auto">
          <a:xfrm flipH="1" flipV="1">
            <a:off x="4603750" y="26939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90" name="Oval 78"/>
          <p:cNvSpPr>
            <a:spLocks noChangeArrowheads="1"/>
          </p:cNvSpPr>
          <p:nvPr/>
        </p:nvSpPr>
        <p:spPr bwMode="auto">
          <a:xfrm flipH="1" flipV="1">
            <a:off x="3279775" y="23034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91" name="Oval 79"/>
          <p:cNvSpPr>
            <a:spLocks noChangeArrowheads="1"/>
          </p:cNvSpPr>
          <p:nvPr/>
        </p:nvSpPr>
        <p:spPr bwMode="auto">
          <a:xfrm flipH="1" flipV="1">
            <a:off x="3727450" y="23034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92" name="Oval 80"/>
          <p:cNvSpPr>
            <a:spLocks noChangeArrowheads="1"/>
          </p:cNvSpPr>
          <p:nvPr/>
        </p:nvSpPr>
        <p:spPr bwMode="auto">
          <a:xfrm flipH="1" flipV="1">
            <a:off x="4156075" y="23034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93" name="Oval 81"/>
          <p:cNvSpPr>
            <a:spLocks noChangeArrowheads="1"/>
          </p:cNvSpPr>
          <p:nvPr/>
        </p:nvSpPr>
        <p:spPr bwMode="auto">
          <a:xfrm flipH="1" flipV="1">
            <a:off x="4603750" y="23034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94" name="Oval 82"/>
          <p:cNvSpPr>
            <a:spLocks noChangeArrowheads="1"/>
          </p:cNvSpPr>
          <p:nvPr/>
        </p:nvSpPr>
        <p:spPr bwMode="auto">
          <a:xfrm flipH="1" flipV="1">
            <a:off x="3279775" y="18843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95" name="Oval 83"/>
          <p:cNvSpPr>
            <a:spLocks noChangeArrowheads="1"/>
          </p:cNvSpPr>
          <p:nvPr/>
        </p:nvSpPr>
        <p:spPr bwMode="auto">
          <a:xfrm flipH="1" flipV="1">
            <a:off x="3727450" y="18843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96" name="Oval 84"/>
          <p:cNvSpPr>
            <a:spLocks noChangeArrowheads="1"/>
          </p:cNvSpPr>
          <p:nvPr/>
        </p:nvSpPr>
        <p:spPr bwMode="auto">
          <a:xfrm flipH="1" flipV="1">
            <a:off x="4156075" y="18843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97" name="Oval 85"/>
          <p:cNvSpPr>
            <a:spLocks noChangeArrowheads="1"/>
          </p:cNvSpPr>
          <p:nvPr/>
        </p:nvSpPr>
        <p:spPr bwMode="auto">
          <a:xfrm flipH="1" flipV="1">
            <a:off x="4603750" y="18843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98" name="Oval 86"/>
          <p:cNvSpPr>
            <a:spLocks noChangeArrowheads="1"/>
          </p:cNvSpPr>
          <p:nvPr/>
        </p:nvSpPr>
        <p:spPr bwMode="auto">
          <a:xfrm flipH="1" flipV="1">
            <a:off x="3279775" y="14938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599" name="Oval 87"/>
          <p:cNvSpPr>
            <a:spLocks noChangeArrowheads="1"/>
          </p:cNvSpPr>
          <p:nvPr/>
        </p:nvSpPr>
        <p:spPr bwMode="auto">
          <a:xfrm flipH="1" flipV="1">
            <a:off x="3727450" y="14938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00" name="Oval 88"/>
          <p:cNvSpPr>
            <a:spLocks noChangeArrowheads="1"/>
          </p:cNvSpPr>
          <p:nvPr/>
        </p:nvSpPr>
        <p:spPr bwMode="auto">
          <a:xfrm flipH="1" flipV="1">
            <a:off x="4156075" y="14938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01" name="Oval 89"/>
          <p:cNvSpPr>
            <a:spLocks noChangeArrowheads="1"/>
          </p:cNvSpPr>
          <p:nvPr/>
        </p:nvSpPr>
        <p:spPr bwMode="auto">
          <a:xfrm flipH="1" flipV="1">
            <a:off x="4603750" y="14938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02" name="Oval 90"/>
          <p:cNvSpPr>
            <a:spLocks noChangeArrowheads="1"/>
          </p:cNvSpPr>
          <p:nvPr/>
        </p:nvSpPr>
        <p:spPr bwMode="auto">
          <a:xfrm flipH="1" flipV="1">
            <a:off x="5013325" y="26939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03" name="Oval 91"/>
          <p:cNvSpPr>
            <a:spLocks noChangeArrowheads="1"/>
          </p:cNvSpPr>
          <p:nvPr/>
        </p:nvSpPr>
        <p:spPr bwMode="auto">
          <a:xfrm flipH="1" flipV="1">
            <a:off x="5461000" y="26939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04" name="Oval 92"/>
          <p:cNvSpPr>
            <a:spLocks noChangeArrowheads="1"/>
          </p:cNvSpPr>
          <p:nvPr/>
        </p:nvSpPr>
        <p:spPr bwMode="auto">
          <a:xfrm flipH="1" flipV="1">
            <a:off x="5889625" y="26939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05" name="Oval 93"/>
          <p:cNvSpPr>
            <a:spLocks noChangeArrowheads="1"/>
          </p:cNvSpPr>
          <p:nvPr/>
        </p:nvSpPr>
        <p:spPr bwMode="auto">
          <a:xfrm flipH="1" flipV="1">
            <a:off x="6337300" y="26939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06" name="Oval 94"/>
          <p:cNvSpPr>
            <a:spLocks noChangeArrowheads="1"/>
          </p:cNvSpPr>
          <p:nvPr/>
        </p:nvSpPr>
        <p:spPr bwMode="auto">
          <a:xfrm flipH="1" flipV="1">
            <a:off x="5013325" y="23034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07" name="Oval 95"/>
          <p:cNvSpPr>
            <a:spLocks noChangeArrowheads="1"/>
          </p:cNvSpPr>
          <p:nvPr/>
        </p:nvSpPr>
        <p:spPr bwMode="auto">
          <a:xfrm flipH="1" flipV="1">
            <a:off x="5461000" y="23034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08" name="Oval 96"/>
          <p:cNvSpPr>
            <a:spLocks noChangeArrowheads="1"/>
          </p:cNvSpPr>
          <p:nvPr/>
        </p:nvSpPr>
        <p:spPr bwMode="auto">
          <a:xfrm flipH="1" flipV="1">
            <a:off x="5889625" y="23034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09" name="Oval 97"/>
          <p:cNvSpPr>
            <a:spLocks noChangeArrowheads="1"/>
          </p:cNvSpPr>
          <p:nvPr/>
        </p:nvSpPr>
        <p:spPr bwMode="auto">
          <a:xfrm flipH="1" flipV="1">
            <a:off x="6337300" y="23034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10" name="Oval 98"/>
          <p:cNvSpPr>
            <a:spLocks noChangeArrowheads="1"/>
          </p:cNvSpPr>
          <p:nvPr/>
        </p:nvSpPr>
        <p:spPr bwMode="auto">
          <a:xfrm flipH="1" flipV="1">
            <a:off x="5013325" y="18843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11" name="Oval 99"/>
          <p:cNvSpPr>
            <a:spLocks noChangeArrowheads="1"/>
          </p:cNvSpPr>
          <p:nvPr/>
        </p:nvSpPr>
        <p:spPr bwMode="auto">
          <a:xfrm flipH="1" flipV="1">
            <a:off x="5461000" y="18843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12" name="Oval 100"/>
          <p:cNvSpPr>
            <a:spLocks noChangeArrowheads="1"/>
          </p:cNvSpPr>
          <p:nvPr/>
        </p:nvSpPr>
        <p:spPr bwMode="auto">
          <a:xfrm flipH="1" flipV="1">
            <a:off x="5889625" y="18843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13" name="Oval 101"/>
          <p:cNvSpPr>
            <a:spLocks noChangeArrowheads="1"/>
          </p:cNvSpPr>
          <p:nvPr/>
        </p:nvSpPr>
        <p:spPr bwMode="auto">
          <a:xfrm flipH="1" flipV="1">
            <a:off x="6337300" y="188436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14" name="Oval 102"/>
          <p:cNvSpPr>
            <a:spLocks noChangeArrowheads="1"/>
          </p:cNvSpPr>
          <p:nvPr/>
        </p:nvSpPr>
        <p:spPr bwMode="auto">
          <a:xfrm flipH="1" flipV="1">
            <a:off x="5013325" y="14938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15" name="Oval 103"/>
          <p:cNvSpPr>
            <a:spLocks noChangeArrowheads="1"/>
          </p:cNvSpPr>
          <p:nvPr/>
        </p:nvSpPr>
        <p:spPr bwMode="auto">
          <a:xfrm flipH="1" flipV="1">
            <a:off x="5461000" y="14938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16" name="Oval 104"/>
          <p:cNvSpPr>
            <a:spLocks noChangeArrowheads="1"/>
          </p:cNvSpPr>
          <p:nvPr/>
        </p:nvSpPr>
        <p:spPr bwMode="auto">
          <a:xfrm flipH="1" flipV="1">
            <a:off x="5889625" y="14938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0617" name="Oval 105"/>
          <p:cNvSpPr>
            <a:spLocks noChangeArrowheads="1"/>
          </p:cNvSpPr>
          <p:nvPr/>
        </p:nvSpPr>
        <p:spPr bwMode="auto">
          <a:xfrm flipH="1" flipV="1">
            <a:off x="6337300" y="14938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18538" name="AutoShape 106"/>
          <p:cNvCxnSpPr>
            <a:cxnSpLocks noChangeShapeType="1"/>
          </p:cNvCxnSpPr>
          <p:nvPr/>
        </p:nvCxnSpPr>
        <p:spPr bwMode="auto">
          <a:xfrm flipH="1">
            <a:off x="2474913" y="1965325"/>
            <a:ext cx="400050" cy="72390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39" name="AutoShape 107"/>
          <p:cNvCxnSpPr>
            <a:cxnSpLocks noChangeShapeType="1"/>
          </p:cNvCxnSpPr>
          <p:nvPr/>
        </p:nvCxnSpPr>
        <p:spPr bwMode="auto">
          <a:xfrm>
            <a:off x="3822700" y="5084763"/>
            <a:ext cx="35401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40" name="AutoShape 108"/>
          <p:cNvCxnSpPr>
            <a:cxnSpLocks noChangeShapeType="1"/>
          </p:cNvCxnSpPr>
          <p:nvPr/>
        </p:nvCxnSpPr>
        <p:spPr bwMode="auto">
          <a:xfrm>
            <a:off x="3351213" y="5089525"/>
            <a:ext cx="400050"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41" name="AutoShape 109"/>
          <p:cNvCxnSpPr>
            <a:cxnSpLocks noChangeShapeType="1"/>
          </p:cNvCxnSpPr>
          <p:nvPr/>
        </p:nvCxnSpPr>
        <p:spPr bwMode="auto">
          <a:xfrm flipV="1">
            <a:off x="2898775" y="474186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42" name="AutoShape 110"/>
          <p:cNvCxnSpPr>
            <a:cxnSpLocks noChangeShapeType="1"/>
          </p:cNvCxnSpPr>
          <p:nvPr/>
        </p:nvCxnSpPr>
        <p:spPr bwMode="auto">
          <a:xfrm flipV="1">
            <a:off x="2897188" y="4370388"/>
            <a:ext cx="3175" cy="2809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43" name="AutoShape 111"/>
          <p:cNvCxnSpPr>
            <a:cxnSpLocks noChangeShapeType="1"/>
          </p:cNvCxnSpPr>
          <p:nvPr/>
        </p:nvCxnSpPr>
        <p:spPr bwMode="auto">
          <a:xfrm flipV="1">
            <a:off x="2898775" y="397986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44" name="AutoShape 112"/>
          <p:cNvCxnSpPr>
            <a:cxnSpLocks noChangeShapeType="1"/>
          </p:cNvCxnSpPr>
          <p:nvPr/>
        </p:nvCxnSpPr>
        <p:spPr bwMode="auto">
          <a:xfrm flipV="1">
            <a:off x="3308350" y="3989388"/>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45" name="AutoShape 113"/>
          <p:cNvCxnSpPr>
            <a:cxnSpLocks noChangeShapeType="1"/>
          </p:cNvCxnSpPr>
          <p:nvPr/>
        </p:nvCxnSpPr>
        <p:spPr bwMode="auto">
          <a:xfrm flipV="1">
            <a:off x="3327400" y="356076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46" name="AutoShape 114"/>
          <p:cNvCxnSpPr>
            <a:cxnSpLocks noChangeShapeType="1"/>
          </p:cNvCxnSpPr>
          <p:nvPr/>
        </p:nvCxnSpPr>
        <p:spPr bwMode="auto">
          <a:xfrm>
            <a:off x="2897188" y="3171825"/>
            <a:ext cx="0" cy="3270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47" name="AutoShape 115"/>
          <p:cNvCxnSpPr>
            <a:cxnSpLocks noChangeShapeType="1"/>
          </p:cNvCxnSpPr>
          <p:nvPr/>
        </p:nvCxnSpPr>
        <p:spPr bwMode="auto">
          <a:xfrm flipV="1">
            <a:off x="3316288" y="2789238"/>
            <a:ext cx="3175" cy="2809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48" name="AutoShape 116"/>
          <p:cNvCxnSpPr>
            <a:cxnSpLocks noChangeShapeType="1"/>
          </p:cNvCxnSpPr>
          <p:nvPr/>
        </p:nvCxnSpPr>
        <p:spPr bwMode="auto">
          <a:xfrm flipV="1">
            <a:off x="3765550" y="4732338"/>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49" name="AutoShape 117"/>
          <p:cNvCxnSpPr>
            <a:cxnSpLocks noChangeShapeType="1"/>
          </p:cNvCxnSpPr>
          <p:nvPr/>
        </p:nvCxnSpPr>
        <p:spPr bwMode="auto">
          <a:xfrm flipV="1">
            <a:off x="3756025" y="316071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50" name="AutoShape 118"/>
          <p:cNvCxnSpPr>
            <a:cxnSpLocks noChangeShapeType="1"/>
          </p:cNvCxnSpPr>
          <p:nvPr/>
        </p:nvCxnSpPr>
        <p:spPr bwMode="auto">
          <a:xfrm flipV="1">
            <a:off x="4194175" y="472281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51" name="AutoShape 119"/>
          <p:cNvCxnSpPr>
            <a:cxnSpLocks noChangeShapeType="1"/>
          </p:cNvCxnSpPr>
          <p:nvPr/>
        </p:nvCxnSpPr>
        <p:spPr bwMode="auto">
          <a:xfrm flipV="1">
            <a:off x="4192588" y="4351338"/>
            <a:ext cx="3175" cy="2809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52" name="AutoShape 120"/>
          <p:cNvCxnSpPr>
            <a:cxnSpLocks noChangeShapeType="1"/>
          </p:cNvCxnSpPr>
          <p:nvPr/>
        </p:nvCxnSpPr>
        <p:spPr bwMode="auto">
          <a:xfrm flipV="1">
            <a:off x="4194175" y="396081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53" name="AutoShape 121"/>
          <p:cNvCxnSpPr>
            <a:cxnSpLocks noChangeShapeType="1"/>
          </p:cNvCxnSpPr>
          <p:nvPr/>
        </p:nvCxnSpPr>
        <p:spPr bwMode="auto">
          <a:xfrm flipV="1">
            <a:off x="4194175" y="3551238"/>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54" name="AutoShape 122"/>
          <p:cNvCxnSpPr>
            <a:cxnSpLocks noChangeShapeType="1"/>
          </p:cNvCxnSpPr>
          <p:nvPr/>
        </p:nvCxnSpPr>
        <p:spPr bwMode="auto">
          <a:xfrm flipV="1">
            <a:off x="4183063" y="2779713"/>
            <a:ext cx="3175" cy="2809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55" name="AutoShape 123"/>
          <p:cNvCxnSpPr>
            <a:cxnSpLocks noChangeShapeType="1"/>
          </p:cNvCxnSpPr>
          <p:nvPr/>
        </p:nvCxnSpPr>
        <p:spPr bwMode="auto">
          <a:xfrm>
            <a:off x="2941638" y="4689475"/>
            <a:ext cx="342900"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56" name="AutoShape 124"/>
          <p:cNvCxnSpPr>
            <a:cxnSpLocks noChangeShapeType="1"/>
          </p:cNvCxnSpPr>
          <p:nvPr/>
        </p:nvCxnSpPr>
        <p:spPr bwMode="auto">
          <a:xfrm>
            <a:off x="3822700" y="4684713"/>
            <a:ext cx="35401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57" name="AutoShape 125"/>
          <p:cNvCxnSpPr>
            <a:cxnSpLocks noChangeShapeType="1"/>
          </p:cNvCxnSpPr>
          <p:nvPr/>
        </p:nvCxnSpPr>
        <p:spPr bwMode="auto">
          <a:xfrm>
            <a:off x="3351213" y="4689475"/>
            <a:ext cx="400050"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58" name="AutoShape 126"/>
          <p:cNvCxnSpPr>
            <a:cxnSpLocks noChangeShapeType="1"/>
          </p:cNvCxnSpPr>
          <p:nvPr/>
        </p:nvCxnSpPr>
        <p:spPr bwMode="auto">
          <a:xfrm>
            <a:off x="5565775" y="5089525"/>
            <a:ext cx="35401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59" name="AutoShape 127"/>
          <p:cNvCxnSpPr>
            <a:cxnSpLocks noChangeShapeType="1"/>
          </p:cNvCxnSpPr>
          <p:nvPr/>
        </p:nvCxnSpPr>
        <p:spPr bwMode="auto">
          <a:xfrm>
            <a:off x="4684713" y="4689475"/>
            <a:ext cx="352425"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60" name="AutoShape 128"/>
          <p:cNvCxnSpPr>
            <a:cxnSpLocks noChangeShapeType="1"/>
          </p:cNvCxnSpPr>
          <p:nvPr/>
        </p:nvCxnSpPr>
        <p:spPr bwMode="auto">
          <a:xfrm>
            <a:off x="2508250" y="4341813"/>
            <a:ext cx="35401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61" name="AutoShape 129"/>
          <p:cNvCxnSpPr>
            <a:cxnSpLocks noChangeShapeType="1"/>
          </p:cNvCxnSpPr>
          <p:nvPr/>
        </p:nvCxnSpPr>
        <p:spPr bwMode="auto">
          <a:xfrm flipV="1">
            <a:off x="2941638" y="4367213"/>
            <a:ext cx="352425" cy="31273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62" name="AutoShape 130"/>
          <p:cNvCxnSpPr>
            <a:cxnSpLocks noChangeShapeType="1"/>
          </p:cNvCxnSpPr>
          <p:nvPr/>
        </p:nvCxnSpPr>
        <p:spPr bwMode="auto">
          <a:xfrm>
            <a:off x="4256088" y="4337050"/>
            <a:ext cx="342900"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63" name="AutoShape 131"/>
          <p:cNvCxnSpPr>
            <a:cxnSpLocks noChangeShapeType="1"/>
          </p:cNvCxnSpPr>
          <p:nvPr/>
        </p:nvCxnSpPr>
        <p:spPr bwMode="auto">
          <a:xfrm flipH="1">
            <a:off x="5080000" y="4341813"/>
            <a:ext cx="398463"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64" name="AutoShape 132"/>
          <p:cNvCxnSpPr>
            <a:cxnSpLocks noChangeShapeType="1"/>
          </p:cNvCxnSpPr>
          <p:nvPr/>
        </p:nvCxnSpPr>
        <p:spPr bwMode="auto">
          <a:xfrm>
            <a:off x="4684713" y="4337050"/>
            <a:ext cx="352425"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65" name="AutoShape 133"/>
          <p:cNvCxnSpPr>
            <a:cxnSpLocks noChangeShapeType="1"/>
          </p:cNvCxnSpPr>
          <p:nvPr/>
        </p:nvCxnSpPr>
        <p:spPr bwMode="auto">
          <a:xfrm>
            <a:off x="2960688" y="3937000"/>
            <a:ext cx="342900"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66" name="AutoShape 134"/>
          <p:cNvCxnSpPr>
            <a:cxnSpLocks noChangeShapeType="1"/>
          </p:cNvCxnSpPr>
          <p:nvPr/>
        </p:nvCxnSpPr>
        <p:spPr bwMode="auto">
          <a:xfrm>
            <a:off x="3813175" y="3941763"/>
            <a:ext cx="35401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67" name="AutoShape 135"/>
          <p:cNvCxnSpPr>
            <a:cxnSpLocks noChangeShapeType="1"/>
          </p:cNvCxnSpPr>
          <p:nvPr/>
        </p:nvCxnSpPr>
        <p:spPr bwMode="auto">
          <a:xfrm>
            <a:off x="5127625" y="3937000"/>
            <a:ext cx="35401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68" name="AutoShape 136"/>
          <p:cNvCxnSpPr>
            <a:cxnSpLocks noChangeShapeType="1"/>
          </p:cNvCxnSpPr>
          <p:nvPr/>
        </p:nvCxnSpPr>
        <p:spPr bwMode="auto">
          <a:xfrm>
            <a:off x="3851275" y="2741613"/>
            <a:ext cx="315913"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69" name="AutoShape 137"/>
          <p:cNvCxnSpPr>
            <a:cxnSpLocks noChangeShapeType="1"/>
          </p:cNvCxnSpPr>
          <p:nvPr/>
        </p:nvCxnSpPr>
        <p:spPr bwMode="auto">
          <a:xfrm>
            <a:off x="3379788" y="2746375"/>
            <a:ext cx="342900"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70" name="AutoShape 138"/>
          <p:cNvCxnSpPr>
            <a:cxnSpLocks noChangeShapeType="1"/>
          </p:cNvCxnSpPr>
          <p:nvPr/>
        </p:nvCxnSpPr>
        <p:spPr bwMode="auto">
          <a:xfrm>
            <a:off x="5137150" y="2746375"/>
            <a:ext cx="35401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71" name="AutoShape 139"/>
          <p:cNvCxnSpPr>
            <a:cxnSpLocks noChangeShapeType="1"/>
          </p:cNvCxnSpPr>
          <p:nvPr/>
        </p:nvCxnSpPr>
        <p:spPr bwMode="auto">
          <a:xfrm>
            <a:off x="4684713" y="2746375"/>
            <a:ext cx="352425"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72" name="AutoShape 140"/>
          <p:cNvCxnSpPr>
            <a:cxnSpLocks noChangeShapeType="1"/>
          </p:cNvCxnSpPr>
          <p:nvPr/>
        </p:nvCxnSpPr>
        <p:spPr bwMode="auto">
          <a:xfrm>
            <a:off x="2517775" y="3141663"/>
            <a:ext cx="35401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73" name="AutoShape 141"/>
          <p:cNvCxnSpPr>
            <a:cxnSpLocks noChangeShapeType="1"/>
            <a:stCxn id="320543" idx="3"/>
          </p:cNvCxnSpPr>
          <p:nvPr/>
        </p:nvCxnSpPr>
        <p:spPr bwMode="auto">
          <a:xfrm flipV="1">
            <a:off x="2932113" y="3138488"/>
            <a:ext cx="361950" cy="3603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74" name="AutoShape 142"/>
          <p:cNvCxnSpPr>
            <a:cxnSpLocks noChangeShapeType="1"/>
          </p:cNvCxnSpPr>
          <p:nvPr/>
        </p:nvCxnSpPr>
        <p:spPr bwMode="auto">
          <a:xfrm>
            <a:off x="3832225" y="3132138"/>
            <a:ext cx="35401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75" name="AutoShape 143"/>
          <p:cNvCxnSpPr>
            <a:cxnSpLocks noChangeShapeType="1"/>
          </p:cNvCxnSpPr>
          <p:nvPr/>
        </p:nvCxnSpPr>
        <p:spPr bwMode="auto">
          <a:xfrm>
            <a:off x="4265613" y="3136900"/>
            <a:ext cx="342900"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76" name="AutoShape 144"/>
          <p:cNvCxnSpPr>
            <a:cxnSpLocks noChangeShapeType="1"/>
          </p:cNvCxnSpPr>
          <p:nvPr/>
        </p:nvCxnSpPr>
        <p:spPr bwMode="auto">
          <a:xfrm>
            <a:off x="2951163" y="3517900"/>
            <a:ext cx="342900"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77" name="AutoShape 145"/>
          <p:cNvCxnSpPr>
            <a:cxnSpLocks noChangeShapeType="1"/>
          </p:cNvCxnSpPr>
          <p:nvPr/>
        </p:nvCxnSpPr>
        <p:spPr bwMode="auto">
          <a:xfrm>
            <a:off x="3360738" y="3517900"/>
            <a:ext cx="400050"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78" name="AutoShape 146"/>
          <p:cNvCxnSpPr>
            <a:cxnSpLocks noChangeShapeType="1"/>
          </p:cNvCxnSpPr>
          <p:nvPr/>
        </p:nvCxnSpPr>
        <p:spPr bwMode="auto">
          <a:xfrm flipV="1">
            <a:off x="4265613" y="3167063"/>
            <a:ext cx="342900" cy="35083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79" name="AutoShape 147"/>
          <p:cNvCxnSpPr>
            <a:cxnSpLocks noChangeShapeType="1"/>
          </p:cNvCxnSpPr>
          <p:nvPr/>
        </p:nvCxnSpPr>
        <p:spPr bwMode="auto">
          <a:xfrm flipV="1">
            <a:off x="4651375" y="4732338"/>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80" name="AutoShape 148"/>
          <p:cNvCxnSpPr>
            <a:cxnSpLocks noChangeShapeType="1"/>
          </p:cNvCxnSpPr>
          <p:nvPr/>
        </p:nvCxnSpPr>
        <p:spPr bwMode="auto">
          <a:xfrm flipV="1">
            <a:off x="4651375" y="3970338"/>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81" name="AutoShape 149"/>
          <p:cNvCxnSpPr>
            <a:cxnSpLocks noChangeShapeType="1"/>
          </p:cNvCxnSpPr>
          <p:nvPr/>
        </p:nvCxnSpPr>
        <p:spPr bwMode="auto">
          <a:xfrm flipV="1">
            <a:off x="4651375" y="356076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82" name="AutoShape 150"/>
          <p:cNvCxnSpPr>
            <a:cxnSpLocks noChangeShapeType="1"/>
          </p:cNvCxnSpPr>
          <p:nvPr/>
        </p:nvCxnSpPr>
        <p:spPr bwMode="auto">
          <a:xfrm flipV="1">
            <a:off x="4641850" y="316071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83" name="AutoShape 151"/>
          <p:cNvCxnSpPr>
            <a:cxnSpLocks noChangeShapeType="1"/>
          </p:cNvCxnSpPr>
          <p:nvPr/>
        </p:nvCxnSpPr>
        <p:spPr bwMode="auto">
          <a:xfrm flipV="1">
            <a:off x="4640263" y="2789238"/>
            <a:ext cx="3175" cy="2809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84" name="AutoShape 152"/>
          <p:cNvCxnSpPr>
            <a:cxnSpLocks noChangeShapeType="1"/>
          </p:cNvCxnSpPr>
          <p:nvPr/>
        </p:nvCxnSpPr>
        <p:spPr bwMode="auto">
          <a:xfrm flipV="1">
            <a:off x="5051425" y="357981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85" name="AutoShape 153"/>
          <p:cNvCxnSpPr>
            <a:cxnSpLocks noChangeShapeType="1"/>
          </p:cNvCxnSpPr>
          <p:nvPr/>
        </p:nvCxnSpPr>
        <p:spPr bwMode="auto">
          <a:xfrm flipV="1">
            <a:off x="5041900" y="317976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86" name="AutoShape 154"/>
          <p:cNvCxnSpPr>
            <a:cxnSpLocks noChangeShapeType="1"/>
          </p:cNvCxnSpPr>
          <p:nvPr/>
        </p:nvCxnSpPr>
        <p:spPr bwMode="auto">
          <a:xfrm flipV="1">
            <a:off x="5497513" y="4351338"/>
            <a:ext cx="3175" cy="2809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87" name="AutoShape 155"/>
          <p:cNvCxnSpPr>
            <a:cxnSpLocks noChangeShapeType="1"/>
          </p:cNvCxnSpPr>
          <p:nvPr/>
        </p:nvCxnSpPr>
        <p:spPr bwMode="auto">
          <a:xfrm flipV="1">
            <a:off x="5499100" y="357981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88" name="AutoShape 156"/>
          <p:cNvCxnSpPr>
            <a:cxnSpLocks noChangeShapeType="1"/>
          </p:cNvCxnSpPr>
          <p:nvPr/>
        </p:nvCxnSpPr>
        <p:spPr bwMode="auto">
          <a:xfrm flipV="1">
            <a:off x="3360738" y="3565525"/>
            <a:ext cx="819150" cy="33337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89" name="AutoShape 157"/>
          <p:cNvCxnSpPr>
            <a:cxnSpLocks noChangeShapeType="1"/>
          </p:cNvCxnSpPr>
          <p:nvPr/>
        </p:nvCxnSpPr>
        <p:spPr bwMode="auto">
          <a:xfrm flipH="1">
            <a:off x="3798888" y="3975100"/>
            <a:ext cx="381000" cy="6953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90" name="AutoShape 158"/>
          <p:cNvCxnSpPr>
            <a:cxnSpLocks noChangeShapeType="1"/>
          </p:cNvCxnSpPr>
          <p:nvPr/>
        </p:nvCxnSpPr>
        <p:spPr bwMode="auto">
          <a:xfrm flipV="1">
            <a:off x="4237038" y="4365625"/>
            <a:ext cx="381000" cy="68580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91" name="AutoShape 159"/>
          <p:cNvCxnSpPr>
            <a:cxnSpLocks noChangeShapeType="1"/>
          </p:cNvCxnSpPr>
          <p:nvPr/>
        </p:nvCxnSpPr>
        <p:spPr bwMode="auto">
          <a:xfrm flipH="1">
            <a:off x="3351213" y="3994150"/>
            <a:ext cx="381000" cy="67627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92" name="AutoShape 160"/>
          <p:cNvCxnSpPr>
            <a:cxnSpLocks noChangeShapeType="1"/>
          </p:cNvCxnSpPr>
          <p:nvPr/>
        </p:nvCxnSpPr>
        <p:spPr bwMode="auto">
          <a:xfrm flipH="1" flipV="1">
            <a:off x="4684713" y="3556000"/>
            <a:ext cx="352425" cy="75247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93" name="AutoShape 161"/>
          <p:cNvCxnSpPr>
            <a:cxnSpLocks noChangeShapeType="1"/>
          </p:cNvCxnSpPr>
          <p:nvPr/>
        </p:nvCxnSpPr>
        <p:spPr bwMode="auto">
          <a:xfrm>
            <a:off x="4251325" y="2351088"/>
            <a:ext cx="35401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94" name="AutoShape 162"/>
          <p:cNvCxnSpPr>
            <a:cxnSpLocks noChangeShapeType="1"/>
          </p:cNvCxnSpPr>
          <p:nvPr/>
        </p:nvCxnSpPr>
        <p:spPr bwMode="auto">
          <a:xfrm>
            <a:off x="3798888" y="2355850"/>
            <a:ext cx="371475"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95" name="AutoShape 163"/>
          <p:cNvCxnSpPr>
            <a:cxnSpLocks noChangeShapeType="1"/>
          </p:cNvCxnSpPr>
          <p:nvPr/>
        </p:nvCxnSpPr>
        <p:spPr bwMode="auto">
          <a:xfrm flipV="1">
            <a:off x="2908300" y="2408238"/>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96" name="AutoShape 164"/>
          <p:cNvCxnSpPr>
            <a:cxnSpLocks noChangeShapeType="1"/>
          </p:cNvCxnSpPr>
          <p:nvPr/>
        </p:nvCxnSpPr>
        <p:spPr bwMode="auto">
          <a:xfrm flipV="1">
            <a:off x="2908300" y="199866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97" name="AutoShape 165"/>
          <p:cNvCxnSpPr>
            <a:cxnSpLocks noChangeShapeType="1"/>
          </p:cNvCxnSpPr>
          <p:nvPr/>
        </p:nvCxnSpPr>
        <p:spPr bwMode="auto">
          <a:xfrm>
            <a:off x="2906713" y="1571625"/>
            <a:ext cx="0" cy="3270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98" name="AutoShape 166"/>
          <p:cNvCxnSpPr>
            <a:cxnSpLocks noChangeShapeType="1"/>
          </p:cNvCxnSpPr>
          <p:nvPr/>
        </p:nvCxnSpPr>
        <p:spPr bwMode="auto">
          <a:xfrm flipV="1">
            <a:off x="6375400" y="2389188"/>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599" name="AutoShape 167"/>
          <p:cNvCxnSpPr>
            <a:cxnSpLocks noChangeShapeType="1"/>
          </p:cNvCxnSpPr>
          <p:nvPr/>
        </p:nvCxnSpPr>
        <p:spPr bwMode="auto">
          <a:xfrm flipV="1">
            <a:off x="6375400" y="197961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00" name="AutoShape 168"/>
          <p:cNvCxnSpPr>
            <a:cxnSpLocks noChangeShapeType="1"/>
          </p:cNvCxnSpPr>
          <p:nvPr/>
        </p:nvCxnSpPr>
        <p:spPr bwMode="auto">
          <a:xfrm>
            <a:off x="6373813" y="1581150"/>
            <a:ext cx="0" cy="3270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01" name="AutoShape 169"/>
          <p:cNvCxnSpPr>
            <a:cxnSpLocks noChangeShapeType="1"/>
          </p:cNvCxnSpPr>
          <p:nvPr/>
        </p:nvCxnSpPr>
        <p:spPr bwMode="auto">
          <a:xfrm flipV="1">
            <a:off x="5937250" y="1979613"/>
            <a:ext cx="1588" cy="31591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02" name="AutoShape 170"/>
          <p:cNvCxnSpPr>
            <a:cxnSpLocks noChangeShapeType="1"/>
          </p:cNvCxnSpPr>
          <p:nvPr/>
        </p:nvCxnSpPr>
        <p:spPr bwMode="auto">
          <a:xfrm flipV="1">
            <a:off x="5499100" y="1989138"/>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03" name="AutoShape 171"/>
          <p:cNvCxnSpPr>
            <a:cxnSpLocks noChangeShapeType="1"/>
          </p:cNvCxnSpPr>
          <p:nvPr/>
        </p:nvCxnSpPr>
        <p:spPr bwMode="auto">
          <a:xfrm>
            <a:off x="5561013" y="1936750"/>
            <a:ext cx="352425"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04" name="AutoShape 172"/>
          <p:cNvCxnSpPr>
            <a:cxnSpLocks noChangeShapeType="1"/>
          </p:cNvCxnSpPr>
          <p:nvPr/>
        </p:nvCxnSpPr>
        <p:spPr bwMode="auto">
          <a:xfrm flipV="1">
            <a:off x="4651375" y="1998663"/>
            <a:ext cx="1588" cy="31591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05" name="AutoShape 173"/>
          <p:cNvCxnSpPr>
            <a:cxnSpLocks noChangeShapeType="1"/>
          </p:cNvCxnSpPr>
          <p:nvPr/>
        </p:nvCxnSpPr>
        <p:spPr bwMode="auto">
          <a:xfrm flipV="1">
            <a:off x="4203700" y="1989138"/>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06" name="AutoShape 174"/>
          <p:cNvCxnSpPr>
            <a:cxnSpLocks noChangeShapeType="1"/>
          </p:cNvCxnSpPr>
          <p:nvPr/>
        </p:nvCxnSpPr>
        <p:spPr bwMode="auto">
          <a:xfrm>
            <a:off x="4256088" y="1936750"/>
            <a:ext cx="352425"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07" name="AutoShape 175"/>
          <p:cNvCxnSpPr>
            <a:cxnSpLocks noChangeShapeType="1"/>
          </p:cNvCxnSpPr>
          <p:nvPr/>
        </p:nvCxnSpPr>
        <p:spPr bwMode="auto">
          <a:xfrm>
            <a:off x="4703763" y="1946275"/>
            <a:ext cx="352425"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08" name="AutoShape 176"/>
          <p:cNvCxnSpPr>
            <a:cxnSpLocks noChangeShapeType="1"/>
          </p:cNvCxnSpPr>
          <p:nvPr/>
        </p:nvCxnSpPr>
        <p:spPr bwMode="auto">
          <a:xfrm>
            <a:off x="5980113" y="1974850"/>
            <a:ext cx="371475" cy="33337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09" name="AutoShape 177"/>
          <p:cNvCxnSpPr>
            <a:cxnSpLocks noChangeShapeType="1"/>
          </p:cNvCxnSpPr>
          <p:nvPr/>
        </p:nvCxnSpPr>
        <p:spPr bwMode="auto">
          <a:xfrm flipV="1">
            <a:off x="5541963" y="1574800"/>
            <a:ext cx="819150" cy="33337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10" name="AutoShape 178"/>
          <p:cNvCxnSpPr>
            <a:cxnSpLocks noChangeShapeType="1"/>
          </p:cNvCxnSpPr>
          <p:nvPr/>
        </p:nvCxnSpPr>
        <p:spPr bwMode="auto">
          <a:xfrm flipH="1">
            <a:off x="5965825" y="1931988"/>
            <a:ext cx="398463"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11" name="AutoShape 179"/>
          <p:cNvCxnSpPr>
            <a:cxnSpLocks noChangeShapeType="1"/>
          </p:cNvCxnSpPr>
          <p:nvPr/>
        </p:nvCxnSpPr>
        <p:spPr bwMode="auto">
          <a:xfrm flipH="1">
            <a:off x="2465388" y="3203575"/>
            <a:ext cx="390525" cy="6953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12" name="AutoShape 180"/>
          <p:cNvCxnSpPr>
            <a:cxnSpLocks noChangeShapeType="1"/>
          </p:cNvCxnSpPr>
          <p:nvPr/>
        </p:nvCxnSpPr>
        <p:spPr bwMode="auto">
          <a:xfrm>
            <a:off x="3384550" y="1927225"/>
            <a:ext cx="35401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13" name="AutoShape 181"/>
          <p:cNvCxnSpPr>
            <a:cxnSpLocks noChangeShapeType="1"/>
          </p:cNvCxnSpPr>
          <p:nvPr/>
        </p:nvCxnSpPr>
        <p:spPr bwMode="auto">
          <a:xfrm>
            <a:off x="2960688" y="1927225"/>
            <a:ext cx="323850"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14" name="AutoShape 182"/>
          <p:cNvCxnSpPr>
            <a:cxnSpLocks noChangeShapeType="1"/>
          </p:cNvCxnSpPr>
          <p:nvPr/>
        </p:nvCxnSpPr>
        <p:spPr bwMode="auto">
          <a:xfrm flipV="1">
            <a:off x="3325813" y="1970088"/>
            <a:ext cx="3175" cy="32861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15" name="AutoShape 183"/>
          <p:cNvCxnSpPr>
            <a:cxnSpLocks noChangeShapeType="1"/>
          </p:cNvCxnSpPr>
          <p:nvPr/>
        </p:nvCxnSpPr>
        <p:spPr bwMode="auto">
          <a:xfrm flipH="1" flipV="1">
            <a:off x="5103813" y="4737100"/>
            <a:ext cx="352425" cy="30480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16" name="AutoShape 184"/>
          <p:cNvCxnSpPr>
            <a:cxnSpLocks noChangeShapeType="1"/>
          </p:cNvCxnSpPr>
          <p:nvPr/>
        </p:nvCxnSpPr>
        <p:spPr bwMode="auto">
          <a:xfrm flipH="1">
            <a:off x="4694238" y="4727575"/>
            <a:ext cx="342900" cy="34290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17" name="AutoShape 185"/>
          <p:cNvCxnSpPr>
            <a:cxnSpLocks noChangeShapeType="1"/>
          </p:cNvCxnSpPr>
          <p:nvPr/>
        </p:nvCxnSpPr>
        <p:spPr bwMode="auto">
          <a:xfrm>
            <a:off x="5497513" y="2781300"/>
            <a:ext cx="0" cy="3270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18" name="AutoShape 186"/>
          <p:cNvCxnSpPr>
            <a:cxnSpLocks noChangeShapeType="1"/>
          </p:cNvCxnSpPr>
          <p:nvPr/>
        </p:nvCxnSpPr>
        <p:spPr bwMode="auto">
          <a:xfrm flipV="1">
            <a:off x="3783013" y="1541463"/>
            <a:ext cx="3175" cy="32861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19" name="AutoShape 187"/>
          <p:cNvCxnSpPr>
            <a:cxnSpLocks noChangeShapeType="1"/>
          </p:cNvCxnSpPr>
          <p:nvPr/>
        </p:nvCxnSpPr>
        <p:spPr bwMode="auto">
          <a:xfrm flipV="1">
            <a:off x="2960688" y="1574800"/>
            <a:ext cx="762000" cy="3143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20" name="AutoShape 188"/>
          <p:cNvCxnSpPr>
            <a:cxnSpLocks noChangeShapeType="1"/>
          </p:cNvCxnSpPr>
          <p:nvPr/>
        </p:nvCxnSpPr>
        <p:spPr bwMode="auto">
          <a:xfrm flipV="1">
            <a:off x="5937250" y="474186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21" name="AutoShape 189"/>
          <p:cNvCxnSpPr>
            <a:cxnSpLocks noChangeShapeType="1"/>
          </p:cNvCxnSpPr>
          <p:nvPr/>
        </p:nvCxnSpPr>
        <p:spPr bwMode="auto">
          <a:xfrm>
            <a:off x="5570538" y="4703763"/>
            <a:ext cx="342900"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22" name="AutoShape 190"/>
          <p:cNvCxnSpPr>
            <a:cxnSpLocks noChangeShapeType="1"/>
          </p:cNvCxnSpPr>
          <p:nvPr/>
        </p:nvCxnSpPr>
        <p:spPr bwMode="auto">
          <a:xfrm>
            <a:off x="5984875" y="3536950"/>
            <a:ext cx="35401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23" name="AutoShape 191"/>
          <p:cNvCxnSpPr>
            <a:cxnSpLocks noChangeShapeType="1"/>
          </p:cNvCxnSpPr>
          <p:nvPr/>
        </p:nvCxnSpPr>
        <p:spPr bwMode="auto">
          <a:xfrm>
            <a:off x="5975350" y="3136900"/>
            <a:ext cx="35401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24" name="AutoShape 192"/>
          <p:cNvCxnSpPr>
            <a:cxnSpLocks noChangeShapeType="1"/>
          </p:cNvCxnSpPr>
          <p:nvPr/>
        </p:nvCxnSpPr>
        <p:spPr bwMode="auto">
          <a:xfrm flipV="1">
            <a:off x="5508625" y="3170238"/>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25" name="AutoShape 193"/>
          <p:cNvCxnSpPr>
            <a:cxnSpLocks noChangeShapeType="1"/>
          </p:cNvCxnSpPr>
          <p:nvPr/>
        </p:nvCxnSpPr>
        <p:spPr bwMode="auto">
          <a:xfrm flipV="1">
            <a:off x="5927725" y="359886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26" name="AutoShape 194"/>
          <p:cNvCxnSpPr>
            <a:cxnSpLocks noChangeShapeType="1"/>
          </p:cNvCxnSpPr>
          <p:nvPr/>
        </p:nvCxnSpPr>
        <p:spPr bwMode="auto">
          <a:xfrm flipV="1">
            <a:off x="5918200" y="317976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27" name="AutoShape 195"/>
          <p:cNvCxnSpPr>
            <a:cxnSpLocks noChangeShapeType="1"/>
          </p:cNvCxnSpPr>
          <p:nvPr/>
        </p:nvCxnSpPr>
        <p:spPr bwMode="auto">
          <a:xfrm flipH="1" flipV="1">
            <a:off x="5541963" y="3165475"/>
            <a:ext cx="352425" cy="75247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28" name="AutoShape 196"/>
          <p:cNvCxnSpPr>
            <a:cxnSpLocks noChangeShapeType="1"/>
          </p:cNvCxnSpPr>
          <p:nvPr/>
        </p:nvCxnSpPr>
        <p:spPr bwMode="auto">
          <a:xfrm flipV="1">
            <a:off x="5522913" y="3984625"/>
            <a:ext cx="390525" cy="72390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29" name="AutoShape 197"/>
          <p:cNvCxnSpPr>
            <a:cxnSpLocks noChangeShapeType="1"/>
          </p:cNvCxnSpPr>
          <p:nvPr/>
        </p:nvCxnSpPr>
        <p:spPr bwMode="auto">
          <a:xfrm flipH="1">
            <a:off x="5961063" y="3937000"/>
            <a:ext cx="419100" cy="7334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30" name="AutoShape 198"/>
          <p:cNvCxnSpPr>
            <a:cxnSpLocks noChangeShapeType="1"/>
          </p:cNvCxnSpPr>
          <p:nvPr/>
        </p:nvCxnSpPr>
        <p:spPr bwMode="auto">
          <a:xfrm flipV="1">
            <a:off x="6375400" y="474186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31" name="AutoShape 199"/>
          <p:cNvCxnSpPr>
            <a:cxnSpLocks noChangeShapeType="1"/>
          </p:cNvCxnSpPr>
          <p:nvPr/>
        </p:nvCxnSpPr>
        <p:spPr bwMode="auto">
          <a:xfrm flipV="1">
            <a:off x="6375400" y="4360863"/>
            <a:ext cx="0" cy="2968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32" name="AutoShape 200"/>
          <p:cNvCxnSpPr>
            <a:cxnSpLocks noChangeShapeType="1"/>
          </p:cNvCxnSpPr>
          <p:nvPr/>
        </p:nvCxnSpPr>
        <p:spPr bwMode="auto">
          <a:xfrm flipH="1">
            <a:off x="3808413" y="1555750"/>
            <a:ext cx="838200" cy="3524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8633" name="AutoShape 201"/>
          <p:cNvCxnSpPr>
            <a:cxnSpLocks noChangeShapeType="1"/>
          </p:cNvCxnSpPr>
          <p:nvPr/>
        </p:nvCxnSpPr>
        <p:spPr bwMode="auto">
          <a:xfrm flipH="1" flipV="1">
            <a:off x="5100638" y="1570038"/>
            <a:ext cx="369887" cy="32543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sp>
        <p:nvSpPr>
          <p:cNvPr id="320714" name="Rectangle 202"/>
          <p:cNvSpPr>
            <a:spLocks noChangeArrowheads="1"/>
          </p:cNvSpPr>
          <p:nvPr/>
        </p:nvSpPr>
        <p:spPr bwMode="auto">
          <a:xfrm>
            <a:off x="1096963" y="4837113"/>
            <a:ext cx="11620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2500">
                <a:solidFill>
                  <a:srgbClr val="9393D1"/>
                </a:solidFill>
                <a:latin typeface="Comic Sans MS" pitchFamily="66" charset="0"/>
                <a:ea typeface="宋体" charset="-122"/>
              </a:rPr>
              <a:t>Initial</a:t>
            </a:r>
            <a:endParaRPr lang="en-US" altLang="zh-CN" sz="1900">
              <a:solidFill>
                <a:srgbClr val="9393D1"/>
              </a:solidFill>
              <a:latin typeface="Comic Sans MS" pitchFamily="66" charset="0"/>
              <a:ea typeface="宋体" charset="-122"/>
            </a:endParaRPr>
          </a:p>
        </p:txBody>
      </p:sp>
      <p:sp>
        <p:nvSpPr>
          <p:cNvPr id="320715" name="Rectangle 203"/>
          <p:cNvSpPr>
            <a:spLocks noChangeArrowheads="1"/>
          </p:cNvSpPr>
          <p:nvPr/>
        </p:nvSpPr>
        <p:spPr bwMode="auto">
          <a:xfrm>
            <a:off x="6602413" y="1265238"/>
            <a:ext cx="13239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2500">
                <a:solidFill>
                  <a:srgbClr val="FF0000"/>
                </a:solidFill>
                <a:latin typeface="Comic Sans MS" pitchFamily="66" charset="0"/>
                <a:ea typeface="宋体" charset="-122"/>
              </a:rPr>
              <a:t>Error</a:t>
            </a:r>
            <a:endParaRPr lang="en-US" altLang="zh-CN" sz="1900">
              <a:solidFill>
                <a:srgbClr val="FF0000"/>
              </a:solidFill>
              <a:latin typeface="Comic Sans MS" pitchFamily="66" charset="0"/>
              <a:ea typeface="宋体" charset="-122"/>
            </a:endParaRPr>
          </a:p>
        </p:txBody>
      </p:sp>
      <p:sp>
        <p:nvSpPr>
          <p:cNvPr id="320716" name="Rectangle 204"/>
          <p:cNvSpPr>
            <a:spLocks noChangeArrowheads="1"/>
          </p:cNvSpPr>
          <p:nvPr/>
        </p:nvSpPr>
        <p:spPr bwMode="auto">
          <a:xfrm>
            <a:off x="1317625" y="5403850"/>
            <a:ext cx="69516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2100" b="0">
                <a:solidFill>
                  <a:srgbClr val="951103"/>
                </a:solidFill>
                <a:latin typeface="Comic Sans MS" pitchFamily="66" charset="0"/>
                <a:ea typeface="宋体" charset="-122"/>
              </a:rPr>
              <a:t>Is there a </a:t>
            </a:r>
            <a:r>
              <a:rPr lang="en-US" altLang="zh-CN" sz="2100">
                <a:solidFill>
                  <a:schemeClr val="accent2"/>
                </a:solidFill>
                <a:latin typeface="Comic Sans MS" pitchFamily="66" charset="0"/>
                <a:ea typeface="宋体" charset="-122"/>
              </a:rPr>
              <a:t>path</a:t>
            </a:r>
            <a:r>
              <a:rPr lang="en-US" altLang="zh-CN" sz="2100" b="0">
                <a:solidFill>
                  <a:srgbClr val="951103"/>
                </a:solidFill>
                <a:latin typeface="Comic Sans MS" pitchFamily="66" charset="0"/>
                <a:ea typeface="宋体" charset="-122"/>
              </a:rPr>
              <a:t> from an </a:t>
            </a:r>
            <a:r>
              <a:rPr lang="en-US" altLang="zh-CN" sz="2100">
                <a:solidFill>
                  <a:srgbClr val="9393D1"/>
                </a:solidFill>
                <a:latin typeface="Comic Sans MS" pitchFamily="66" charset="0"/>
                <a:ea typeface="宋体" charset="-122"/>
              </a:rPr>
              <a:t>initial</a:t>
            </a:r>
            <a:r>
              <a:rPr lang="en-US" altLang="zh-CN" sz="2100" b="0">
                <a:solidFill>
                  <a:srgbClr val="951103"/>
                </a:solidFill>
                <a:latin typeface="Comic Sans MS" pitchFamily="66" charset="0"/>
                <a:ea typeface="宋体" charset="-122"/>
              </a:rPr>
              <a:t> to an </a:t>
            </a:r>
            <a:r>
              <a:rPr lang="en-US" altLang="zh-CN" sz="2100">
                <a:solidFill>
                  <a:srgbClr val="FF0000"/>
                </a:solidFill>
                <a:latin typeface="Comic Sans MS" pitchFamily="66" charset="0"/>
                <a:ea typeface="宋体" charset="-122"/>
              </a:rPr>
              <a:t>error</a:t>
            </a:r>
            <a:r>
              <a:rPr lang="en-US" altLang="zh-CN" sz="2100" b="0">
                <a:solidFill>
                  <a:srgbClr val="951103"/>
                </a:solidFill>
                <a:latin typeface="Comic Sans MS" pitchFamily="66" charset="0"/>
                <a:ea typeface="宋体" charset="-122"/>
              </a:rPr>
              <a:t> state ?</a:t>
            </a:r>
          </a:p>
          <a:p>
            <a:pPr algn="l">
              <a:buClr>
                <a:srgbClr val="CC3300"/>
              </a:buClr>
              <a:buFontTx/>
              <a:buNone/>
            </a:pPr>
            <a:r>
              <a:rPr lang="en-US" altLang="zh-CN" sz="2100">
                <a:solidFill>
                  <a:srgbClr val="FF0000"/>
                </a:solidFill>
                <a:latin typeface="Comic Sans MS" pitchFamily="66" charset="0"/>
                <a:ea typeface="宋体" charset="-122"/>
              </a:rPr>
              <a:t>Problem:</a:t>
            </a:r>
            <a:r>
              <a:rPr lang="en-US" altLang="zh-CN" sz="2100" b="0">
                <a:solidFill>
                  <a:srgbClr val="951103"/>
                </a:solidFill>
                <a:latin typeface="Comic Sans MS" pitchFamily="66" charset="0"/>
                <a:ea typeface="宋体" charset="-122"/>
              </a:rPr>
              <a:t> </a:t>
            </a:r>
            <a:r>
              <a:rPr lang="en-US" altLang="zh-CN" sz="2100">
                <a:solidFill>
                  <a:schemeClr val="accent2"/>
                </a:solidFill>
                <a:latin typeface="Comic Sans MS" pitchFamily="66" charset="0"/>
                <a:ea typeface="宋体" charset="-122"/>
              </a:rPr>
              <a:t>Infinite</a:t>
            </a:r>
            <a:r>
              <a:rPr lang="en-US" altLang="zh-CN" sz="1900">
                <a:solidFill>
                  <a:srgbClr val="006600"/>
                </a:solidFill>
                <a:latin typeface="Comic Sans MS" pitchFamily="66" charset="0"/>
                <a:ea typeface="宋体" charset="-122"/>
              </a:rPr>
              <a:t> </a:t>
            </a:r>
            <a:r>
              <a:rPr lang="en-US" altLang="zh-CN" sz="2100" b="0">
                <a:solidFill>
                  <a:srgbClr val="951103"/>
                </a:solidFill>
                <a:latin typeface="Comic Sans MS" pitchFamily="66" charset="0"/>
                <a:ea typeface="宋体" charset="-122"/>
              </a:rPr>
              <a:t>state graph</a:t>
            </a:r>
          </a:p>
          <a:p>
            <a:pPr algn="l">
              <a:buClr>
                <a:srgbClr val="CC3300"/>
              </a:buClr>
              <a:buFontTx/>
              <a:buNone/>
            </a:pPr>
            <a:r>
              <a:rPr lang="en-US" altLang="zh-CN" sz="2100">
                <a:solidFill>
                  <a:srgbClr val="669900"/>
                </a:solidFill>
                <a:latin typeface="Comic Sans MS" pitchFamily="66" charset="0"/>
                <a:ea typeface="宋体" charset="-122"/>
              </a:rPr>
              <a:t>Solution</a:t>
            </a:r>
            <a:r>
              <a:rPr lang="en-US" altLang="zh-CN" sz="2100" b="0">
                <a:solidFill>
                  <a:srgbClr val="951103"/>
                </a:solidFill>
                <a:latin typeface="Comic Sans MS" pitchFamily="66" charset="0"/>
                <a:ea typeface="宋体" charset="-122"/>
              </a:rPr>
              <a:t> : </a:t>
            </a:r>
            <a:r>
              <a:rPr lang="en-US" altLang="zh-CN" sz="2100">
                <a:solidFill>
                  <a:schemeClr val="accent2"/>
                </a:solidFill>
                <a:latin typeface="Comic Sans MS" pitchFamily="66" charset="0"/>
                <a:ea typeface="宋体" charset="-122"/>
              </a:rPr>
              <a:t>Set</a:t>
            </a:r>
            <a:r>
              <a:rPr lang="en-US" altLang="zh-CN" sz="2100" b="0">
                <a:solidFill>
                  <a:srgbClr val="951103"/>
                </a:solidFill>
                <a:latin typeface="Comic Sans MS" pitchFamily="66" charset="0"/>
                <a:ea typeface="宋体" charset="-122"/>
              </a:rPr>
              <a:t> of states </a:t>
            </a:r>
            <a:r>
              <a:rPr lang="en-US" altLang="zh-CN" sz="2100" b="0">
                <a:solidFill>
                  <a:srgbClr val="951103"/>
                </a:solidFill>
                <a:latin typeface="cmsy10" pitchFamily="34" charset="0"/>
                <a:ea typeface="宋体" charset="-122"/>
              </a:rPr>
              <a:t>'</a:t>
            </a:r>
            <a:r>
              <a:rPr lang="en-US" altLang="zh-CN" sz="2100" b="0">
                <a:solidFill>
                  <a:srgbClr val="951103"/>
                </a:solidFill>
                <a:latin typeface="Comic Sans MS" pitchFamily="66" charset="0"/>
                <a:ea typeface="宋体" charset="-122"/>
              </a:rPr>
              <a:t> logical </a:t>
            </a:r>
            <a:r>
              <a:rPr lang="en-US" altLang="zh-CN" sz="2100">
                <a:solidFill>
                  <a:schemeClr val="accent2"/>
                </a:solidFill>
                <a:latin typeface="Comic Sans MS" pitchFamily="66" charset="0"/>
                <a:ea typeface="宋体" charset="-122"/>
              </a:rPr>
              <a:t>formula</a:t>
            </a:r>
            <a:r>
              <a:rPr lang="en-US" altLang="zh-CN" sz="2100" b="0">
                <a:solidFill>
                  <a:schemeClr val="accent2"/>
                </a:solidFill>
                <a:latin typeface="Comic Sans MS" pitchFamily="66" charset="0"/>
                <a:ea typeface="宋体" charset="-122"/>
              </a:rPr>
              <a:t> </a:t>
            </a:r>
          </a:p>
        </p:txBody>
      </p:sp>
      <p:sp>
        <p:nvSpPr>
          <p:cNvPr id="320717" name="Freeform 205"/>
          <p:cNvSpPr>
            <a:spLocks/>
          </p:cNvSpPr>
          <p:nvPr/>
        </p:nvSpPr>
        <p:spPr bwMode="auto">
          <a:xfrm>
            <a:off x="2316163" y="2579688"/>
            <a:ext cx="4229100" cy="1524000"/>
          </a:xfrm>
          <a:custGeom>
            <a:avLst/>
            <a:gdLst>
              <a:gd name="T0" fmla="*/ 0 w 2652"/>
              <a:gd name="T1" fmla="*/ 960 h 960"/>
              <a:gd name="T2" fmla="*/ 252 w 2652"/>
              <a:gd name="T3" fmla="*/ 960 h 960"/>
              <a:gd name="T4" fmla="*/ 252 w 2652"/>
              <a:gd name="T5" fmla="*/ 720 h 960"/>
              <a:gd name="T6" fmla="*/ 396 w 2652"/>
              <a:gd name="T7" fmla="*/ 720 h 960"/>
              <a:gd name="T8" fmla="*/ 1116 w 2652"/>
              <a:gd name="T9" fmla="*/ 0 h 960"/>
              <a:gd name="T10" fmla="*/ 2124 w 2652"/>
              <a:gd name="T11" fmla="*/ 0 h 960"/>
              <a:gd name="T12" fmla="*/ 2124 w 2652"/>
              <a:gd name="T13" fmla="*/ 240 h 960"/>
              <a:gd name="T14" fmla="*/ 2652 w 2652"/>
              <a:gd name="T15" fmla="*/ 240 h 960"/>
              <a:gd name="T16" fmla="*/ 0 60000 65536"/>
              <a:gd name="T17" fmla="*/ 0 60000 65536"/>
              <a:gd name="T18" fmla="*/ 0 60000 65536"/>
              <a:gd name="T19" fmla="*/ 0 60000 65536"/>
              <a:gd name="T20" fmla="*/ 0 60000 65536"/>
              <a:gd name="T21" fmla="*/ 0 60000 65536"/>
              <a:gd name="T22" fmla="*/ 0 60000 65536"/>
              <a:gd name="T23" fmla="*/ 0 60000 65536"/>
              <a:gd name="T24" fmla="*/ 0 w 2652"/>
              <a:gd name="T25" fmla="*/ 0 h 960"/>
              <a:gd name="T26" fmla="*/ 2652 w 2652"/>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52" h="960">
                <a:moveTo>
                  <a:pt x="0" y="960"/>
                </a:moveTo>
                <a:lnTo>
                  <a:pt x="252" y="960"/>
                </a:lnTo>
                <a:lnTo>
                  <a:pt x="252" y="720"/>
                </a:lnTo>
                <a:lnTo>
                  <a:pt x="396" y="720"/>
                </a:lnTo>
                <a:lnTo>
                  <a:pt x="1116" y="0"/>
                </a:lnTo>
                <a:lnTo>
                  <a:pt x="2124" y="0"/>
                </a:lnTo>
                <a:lnTo>
                  <a:pt x="2124" y="240"/>
                </a:lnTo>
                <a:lnTo>
                  <a:pt x="2652" y="240"/>
                </a:lnTo>
              </a:path>
            </a:pathLst>
          </a:custGeom>
          <a:noFill/>
          <a:ln w="698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18638" name="AutoShape 206"/>
          <p:cNvCxnSpPr>
            <a:cxnSpLocks noChangeShapeType="1"/>
          </p:cNvCxnSpPr>
          <p:nvPr/>
        </p:nvCxnSpPr>
        <p:spPr bwMode="auto">
          <a:xfrm>
            <a:off x="6003925" y="5089525"/>
            <a:ext cx="35401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sp>
        <p:nvSpPr>
          <p:cNvPr id="320719" name="Rectangle 207"/>
          <p:cNvSpPr>
            <a:spLocks noChangeArrowheads="1"/>
          </p:cNvSpPr>
          <p:nvPr/>
        </p:nvSpPr>
        <p:spPr bwMode="auto">
          <a:xfrm>
            <a:off x="6621463" y="2713038"/>
            <a:ext cx="13239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2500">
                <a:solidFill>
                  <a:schemeClr val="accent2"/>
                </a:solidFill>
                <a:latin typeface="Comic Sans MS" pitchFamily="66" charset="0"/>
                <a:ea typeface="宋体" charset="-122"/>
              </a:rPr>
              <a:t>Safe</a:t>
            </a:r>
            <a:endParaRPr lang="en-US" altLang="zh-CN" sz="1900">
              <a:solidFill>
                <a:schemeClr val="accent2"/>
              </a:solidFill>
              <a:latin typeface="Comic Sans MS" pitchFamily="66" charset="0"/>
              <a:ea typeface="宋体" charset="-122"/>
            </a:endParaRPr>
          </a:p>
        </p:txBody>
      </p:sp>
    </p:spTree>
    <p:custDataLst>
      <p:tags r:id="rId1"/>
    </p:custDataLst>
    <p:extLst>
      <p:ext uri="{BB962C8B-B14F-4D97-AF65-F5344CB8AC3E}">
        <p14:creationId xmlns:p14="http://schemas.microsoft.com/office/powerpoint/2010/main" val="470859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0516"/>
                                        </p:tgtEl>
                                        <p:attrNameLst>
                                          <p:attrName>style.visibility</p:attrName>
                                        </p:attrNameLst>
                                      </p:cBhvr>
                                      <p:to>
                                        <p:strVal val="visible"/>
                                      </p:to>
                                    </p:set>
                                    <p:animEffect transition="in" filter="fade">
                                      <p:cBhvr>
                                        <p:cTn id="7" dur="500"/>
                                        <p:tgtEl>
                                          <p:spTgt spid="3205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0714"/>
                                        </p:tgtEl>
                                        <p:attrNameLst>
                                          <p:attrName>style.visibility</p:attrName>
                                        </p:attrNameLst>
                                      </p:cBhvr>
                                      <p:to>
                                        <p:strVal val="visible"/>
                                      </p:to>
                                    </p:set>
                                    <p:animEffect transition="in" filter="fade">
                                      <p:cBhvr>
                                        <p:cTn id="10" dur="500"/>
                                        <p:tgtEl>
                                          <p:spTgt spid="3207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0515"/>
                                        </p:tgtEl>
                                        <p:attrNameLst>
                                          <p:attrName>style.visibility</p:attrName>
                                        </p:attrNameLst>
                                      </p:cBhvr>
                                      <p:to>
                                        <p:strVal val="visible"/>
                                      </p:to>
                                    </p:set>
                                    <p:animEffect transition="in" filter="fade">
                                      <p:cBhvr>
                                        <p:cTn id="13" dur="500"/>
                                        <p:tgtEl>
                                          <p:spTgt spid="3205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0715"/>
                                        </p:tgtEl>
                                        <p:attrNameLst>
                                          <p:attrName>style.visibility</p:attrName>
                                        </p:attrNameLst>
                                      </p:cBhvr>
                                      <p:to>
                                        <p:strVal val="visible"/>
                                      </p:to>
                                    </p:set>
                                    <p:animEffect transition="in" filter="fade">
                                      <p:cBhvr>
                                        <p:cTn id="16" dur="500"/>
                                        <p:tgtEl>
                                          <p:spTgt spid="3207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0716">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20717"/>
                                        </p:tgtEl>
                                        <p:attrNameLst>
                                          <p:attrName>style.visibility</p:attrName>
                                        </p:attrNameLst>
                                      </p:cBhvr>
                                      <p:to>
                                        <p:strVal val="visible"/>
                                      </p:to>
                                    </p:set>
                                    <p:animEffect transition="in" filter="wipe(left)">
                                      <p:cBhvr>
                                        <p:cTn id="25" dur="500"/>
                                        <p:tgtEl>
                                          <p:spTgt spid="32071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20719"/>
                                        </p:tgtEl>
                                        <p:attrNameLst>
                                          <p:attrName>style.visibility</p:attrName>
                                        </p:attrNameLst>
                                      </p:cBhvr>
                                      <p:to>
                                        <p:strVal val="visible"/>
                                      </p:to>
                                    </p:set>
                                    <p:animEffect transition="in" filter="wipe(left)">
                                      <p:cBhvr>
                                        <p:cTn id="28" dur="500"/>
                                        <p:tgtEl>
                                          <p:spTgt spid="3207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0716">
                                            <p:txEl>
                                              <p:pRg st="1" end="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0716">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0514"/>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320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4" grpId="0" animBg="1"/>
      <p:bldP spid="320514" grpId="1" animBg="1"/>
      <p:bldP spid="320515" grpId="0" animBg="1"/>
      <p:bldP spid="320516" grpId="0" animBg="1"/>
      <p:bldP spid="320714" grpId="0"/>
      <p:bldP spid="320715" grpId="0"/>
      <p:bldP spid="320716" grpId="0" build="p"/>
      <p:bldP spid="320717" grpId="0" animBg="1"/>
      <p:bldP spid="3207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a:t>
            </a:r>
            <a:endParaRPr lang="en-US" dirty="0"/>
          </a:p>
        </p:txBody>
      </p:sp>
      <p:sp>
        <p:nvSpPr>
          <p:cNvPr id="3" name="Content Placeholder 2"/>
          <p:cNvSpPr>
            <a:spLocks noGrp="1"/>
          </p:cNvSpPr>
          <p:nvPr>
            <p:ph idx="1"/>
          </p:nvPr>
        </p:nvSpPr>
        <p:spPr/>
        <p:txBody>
          <a:bodyPr/>
          <a:lstStyle/>
          <a:p>
            <a:r>
              <a:rPr lang="en-US" dirty="0" smtClean="0"/>
              <a:t>Unroll loops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Translate to SSA form</a:t>
            </a:r>
          </a:p>
          <a:p>
            <a:r>
              <a:rPr lang="en-US" dirty="0" smtClean="0"/>
              <a:t>SSA to SMT constraints</a:t>
            </a:r>
            <a:endParaRPr lang="en-US" dirty="0"/>
          </a:p>
        </p:txBody>
      </p:sp>
      <p:sp>
        <p:nvSpPr>
          <p:cNvPr id="5" name="Text Box 4"/>
          <p:cNvSpPr txBox="1">
            <a:spLocks noChangeArrowheads="1"/>
          </p:cNvSpPr>
          <p:nvPr/>
        </p:nvSpPr>
        <p:spPr bwMode="auto">
          <a:xfrm>
            <a:off x="502686" y="1968015"/>
            <a:ext cx="1239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dirty="0"/>
              <a:t>Program</a:t>
            </a:r>
          </a:p>
        </p:txBody>
      </p:sp>
      <p:sp>
        <p:nvSpPr>
          <p:cNvPr id="6" name="Text Box 5"/>
          <p:cNvSpPr txBox="1">
            <a:spLocks noChangeArrowheads="1"/>
          </p:cNvSpPr>
          <p:nvPr/>
        </p:nvSpPr>
        <p:spPr bwMode="auto">
          <a:xfrm>
            <a:off x="842552" y="2653815"/>
            <a:ext cx="8819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dirty="0"/>
              <a:t>Claim</a:t>
            </a:r>
          </a:p>
        </p:txBody>
      </p:sp>
      <p:sp>
        <p:nvSpPr>
          <p:cNvPr id="7" name="Rectangle 6"/>
          <p:cNvSpPr>
            <a:spLocks noChangeArrowheads="1"/>
          </p:cNvSpPr>
          <p:nvPr/>
        </p:nvSpPr>
        <p:spPr bwMode="auto">
          <a:xfrm>
            <a:off x="2550561" y="2165907"/>
            <a:ext cx="1239442" cy="769441"/>
          </a:xfrm>
          <a:prstGeom prst="rect">
            <a:avLst/>
          </a:prstGeom>
          <a:solidFill>
            <a:schemeClr val="accent1"/>
          </a:solidFill>
          <a:ln w="6350">
            <a:solidFill>
              <a:srgbClr val="000000"/>
            </a:solidFill>
            <a:miter lim="800000"/>
            <a:headEnd/>
            <a:tailEnd/>
          </a:ln>
        </p:spPr>
        <p:txBody>
          <a:bodyPr wrap="none" anchor="ctr">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dirty="0"/>
              <a:t>Analysis</a:t>
            </a:r>
          </a:p>
          <a:p>
            <a:pPr eaLnBrk="1" hangingPunct="1">
              <a:buNone/>
            </a:pPr>
            <a:r>
              <a:rPr lang="en-US" altLang="zh-CN" dirty="0"/>
              <a:t>Engine</a:t>
            </a:r>
          </a:p>
        </p:txBody>
      </p:sp>
      <p:sp>
        <p:nvSpPr>
          <p:cNvPr id="8" name="Rectangle 7"/>
          <p:cNvSpPr>
            <a:spLocks noChangeArrowheads="1"/>
          </p:cNvSpPr>
          <p:nvPr/>
        </p:nvSpPr>
        <p:spPr bwMode="auto">
          <a:xfrm>
            <a:off x="5344363" y="2196684"/>
            <a:ext cx="1058863" cy="707886"/>
          </a:xfrm>
          <a:prstGeom prst="rect">
            <a:avLst/>
          </a:prstGeom>
          <a:solidFill>
            <a:schemeClr val="accent1"/>
          </a:solidFill>
          <a:ln w="6350">
            <a:solidFill>
              <a:schemeClr val="tx1"/>
            </a:solidFill>
            <a:miter lim="800000"/>
            <a:headEnd/>
            <a:tailEnd/>
          </a:ln>
        </p:spPr>
        <p:txBody>
          <a:bodyPr anchor="ctr">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dirty="0" smtClean="0"/>
              <a:t>SMT Solver</a:t>
            </a:r>
            <a:endParaRPr lang="en-US" altLang="zh-CN" dirty="0"/>
          </a:p>
        </p:txBody>
      </p:sp>
      <p:sp>
        <p:nvSpPr>
          <p:cNvPr id="9" name="Text Box 8"/>
          <p:cNvSpPr txBox="1">
            <a:spLocks noChangeArrowheads="1"/>
          </p:cNvSpPr>
          <p:nvPr/>
        </p:nvSpPr>
        <p:spPr bwMode="auto">
          <a:xfrm>
            <a:off x="6095569" y="3644415"/>
            <a:ext cx="269176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dirty="0"/>
              <a:t>UNSAT</a:t>
            </a:r>
          </a:p>
          <a:p>
            <a:pPr eaLnBrk="1" hangingPunct="1">
              <a:buNone/>
            </a:pPr>
            <a:r>
              <a:rPr lang="en-US" altLang="zh-CN" dirty="0" smtClean="0"/>
              <a:t>no </a:t>
            </a:r>
            <a:r>
              <a:rPr lang="en-US" altLang="zh-CN" dirty="0"/>
              <a:t>counterexample </a:t>
            </a:r>
            <a:endParaRPr lang="en-US" altLang="zh-CN" dirty="0" smtClean="0"/>
          </a:p>
          <a:p>
            <a:pPr eaLnBrk="1" hangingPunct="1">
              <a:buNone/>
            </a:pPr>
            <a:r>
              <a:rPr lang="en-US" altLang="zh-CN" dirty="0"/>
              <a:t>o</a:t>
            </a:r>
            <a:r>
              <a:rPr lang="en-US" altLang="zh-CN" dirty="0" smtClean="0"/>
              <a:t>f bound n </a:t>
            </a:r>
            <a:endParaRPr lang="en-US" altLang="zh-CN" dirty="0"/>
          </a:p>
        </p:txBody>
      </p:sp>
      <p:sp>
        <p:nvSpPr>
          <p:cNvPr id="10" name="Text Box 9"/>
          <p:cNvSpPr txBox="1">
            <a:spLocks noChangeArrowheads="1"/>
          </p:cNvSpPr>
          <p:nvPr/>
        </p:nvSpPr>
        <p:spPr bwMode="auto">
          <a:xfrm>
            <a:off x="2447431" y="3644415"/>
            <a:ext cx="30332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dirty="0"/>
              <a:t>SAT</a:t>
            </a:r>
          </a:p>
          <a:p>
            <a:pPr eaLnBrk="1" hangingPunct="1">
              <a:buNone/>
            </a:pPr>
            <a:r>
              <a:rPr lang="en-US" altLang="zh-CN" dirty="0" smtClean="0"/>
              <a:t>counterexample exists</a:t>
            </a:r>
            <a:endParaRPr lang="en-US" altLang="zh-CN" dirty="0"/>
          </a:p>
        </p:txBody>
      </p:sp>
      <p:sp>
        <p:nvSpPr>
          <p:cNvPr id="11" name="Text Box 10"/>
          <p:cNvSpPr txBox="1">
            <a:spLocks noChangeArrowheads="1"/>
          </p:cNvSpPr>
          <p:nvPr/>
        </p:nvSpPr>
        <p:spPr bwMode="auto">
          <a:xfrm>
            <a:off x="4122344" y="2120415"/>
            <a:ext cx="7136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dirty="0" smtClean="0"/>
              <a:t>CNF</a:t>
            </a:r>
            <a:endParaRPr lang="en-US" altLang="zh-CN" dirty="0"/>
          </a:p>
        </p:txBody>
      </p:sp>
      <p:cxnSp>
        <p:nvCxnSpPr>
          <p:cNvPr id="12" name="AutoShape 11"/>
          <p:cNvCxnSpPr>
            <a:cxnSpLocks noChangeShapeType="1"/>
            <a:stCxn id="5" idx="3"/>
            <a:endCxn id="7" idx="1"/>
          </p:cNvCxnSpPr>
          <p:nvPr/>
        </p:nvCxnSpPr>
        <p:spPr bwMode="auto">
          <a:xfrm>
            <a:off x="1742128" y="2168070"/>
            <a:ext cx="808433" cy="382558"/>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3" name="AutoShape 12"/>
          <p:cNvCxnSpPr>
            <a:cxnSpLocks noChangeShapeType="1"/>
            <a:stCxn id="6" idx="3"/>
            <a:endCxn id="7" idx="1"/>
          </p:cNvCxnSpPr>
          <p:nvPr/>
        </p:nvCxnSpPr>
        <p:spPr bwMode="auto">
          <a:xfrm flipV="1">
            <a:off x="1724525" y="2550628"/>
            <a:ext cx="826036" cy="303242"/>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AutoShape 13"/>
          <p:cNvCxnSpPr>
            <a:cxnSpLocks noChangeShapeType="1"/>
            <a:stCxn id="7" idx="3"/>
            <a:endCxn id="8" idx="1"/>
          </p:cNvCxnSpPr>
          <p:nvPr/>
        </p:nvCxnSpPr>
        <p:spPr bwMode="auto">
          <a:xfrm flipV="1">
            <a:off x="3790003" y="2550627"/>
            <a:ext cx="1554360" cy="1"/>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5" name="AutoShape 14"/>
          <p:cNvCxnSpPr>
            <a:cxnSpLocks noChangeShapeType="1"/>
            <a:stCxn id="8" idx="2"/>
            <a:endCxn id="10" idx="0"/>
          </p:cNvCxnSpPr>
          <p:nvPr/>
        </p:nvCxnSpPr>
        <p:spPr bwMode="auto">
          <a:xfrm flipH="1">
            <a:off x="3964033" y="2904570"/>
            <a:ext cx="1909762" cy="739845"/>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AutoShape 15"/>
          <p:cNvCxnSpPr>
            <a:cxnSpLocks noChangeShapeType="1"/>
            <a:stCxn id="8" idx="2"/>
            <a:endCxn id="9" idx="0"/>
          </p:cNvCxnSpPr>
          <p:nvPr/>
        </p:nvCxnSpPr>
        <p:spPr bwMode="auto">
          <a:xfrm>
            <a:off x="5873795" y="2904570"/>
            <a:ext cx="1567656" cy="739845"/>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7" name="Text Box 16"/>
          <p:cNvSpPr txBox="1">
            <a:spLocks noChangeArrowheads="1"/>
          </p:cNvSpPr>
          <p:nvPr/>
        </p:nvSpPr>
        <p:spPr bwMode="auto">
          <a:xfrm>
            <a:off x="453705" y="3224850"/>
            <a:ext cx="13965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buNone/>
            </a:pPr>
            <a:r>
              <a:rPr lang="en-US" altLang="zh-CN" dirty="0"/>
              <a:t>Bound (n)</a:t>
            </a:r>
          </a:p>
        </p:txBody>
      </p:sp>
      <p:cxnSp>
        <p:nvCxnSpPr>
          <p:cNvPr id="18" name="AutoShape 18"/>
          <p:cNvCxnSpPr>
            <a:cxnSpLocks noChangeShapeType="1"/>
            <a:stCxn id="17" idx="3"/>
          </p:cNvCxnSpPr>
          <p:nvPr/>
        </p:nvCxnSpPr>
        <p:spPr bwMode="auto">
          <a:xfrm flipV="1">
            <a:off x="1850242" y="2942276"/>
            <a:ext cx="1279757" cy="482629"/>
          </a:xfrm>
          <a:prstGeom prst="bentConnector3">
            <a:avLst>
              <a:gd name="adj1" fmla="val 50000"/>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5803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en-US" altLang="zh-CN" smtClean="0">
                <a:ea typeface="宋体" charset="-122"/>
              </a:rPr>
              <a:t>Idea 1: Predicate Abstraction</a:t>
            </a:r>
            <a:endParaRPr lang="en-US" altLang="zh-CN" sz="1600" smtClean="0">
              <a:ea typeface="宋体" charset="-122"/>
            </a:endParaRPr>
          </a:p>
        </p:txBody>
      </p:sp>
      <p:sp>
        <p:nvSpPr>
          <p:cNvPr id="19459" name="Rectangle 3"/>
          <p:cNvSpPr>
            <a:spLocks noChangeArrowheads="1"/>
          </p:cNvSpPr>
          <p:nvPr/>
        </p:nvSpPr>
        <p:spPr bwMode="auto">
          <a:xfrm>
            <a:off x="323850" y="1924050"/>
            <a:ext cx="4095750" cy="371475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12" name="Oval 4"/>
          <p:cNvSpPr>
            <a:spLocks noChangeArrowheads="1"/>
          </p:cNvSpPr>
          <p:nvPr/>
        </p:nvSpPr>
        <p:spPr bwMode="auto">
          <a:xfrm flipH="1" flipV="1">
            <a:off x="363538" y="5505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13" name="Oval 5"/>
          <p:cNvSpPr>
            <a:spLocks noChangeArrowheads="1"/>
          </p:cNvSpPr>
          <p:nvPr/>
        </p:nvSpPr>
        <p:spPr bwMode="auto">
          <a:xfrm flipH="1" flipV="1">
            <a:off x="811213" y="5505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14" name="Oval 6"/>
          <p:cNvSpPr>
            <a:spLocks noChangeArrowheads="1"/>
          </p:cNvSpPr>
          <p:nvPr/>
        </p:nvSpPr>
        <p:spPr bwMode="auto">
          <a:xfrm flipH="1" flipV="1">
            <a:off x="363538" y="51149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15" name="Oval 7"/>
          <p:cNvSpPr>
            <a:spLocks noChangeArrowheads="1"/>
          </p:cNvSpPr>
          <p:nvPr/>
        </p:nvSpPr>
        <p:spPr bwMode="auto">
          <a:xfrm flipH="1" flipV="1">
            <a:off x="811213" y="51149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16" name="Oval 8"/>
          <p:cNvSpPr>
            <a:spLocks noChangeArrowheads="1"/>
          </p:cNvSpPr>
          <p:nvPr/>
        </p:nvSpPr>
        <p:spPr bwMode="auto">
          <a:xfrm flipH="1" flipV="1">
            <a:off x="1230313" y="5505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17" name="Oval 9"/>
          <p:cNvSpPr>
            <a:spLocks noChangeArrowheads="1"/>
          </p:cNvSpPr>
          <p:nvPr/>
        </p:nvSpPr>
        <p:spPr bwMode="auto">
          <a:xfrm flipH="1" flipV="1">
            <a:off x="1677988" y="5505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18" name="Oval 10"/>
          <p:cNvSpPr>
            <a:spLocks noChangeArrowheads="1"/>
          </p:cNvSpPr>
          <p:nvPr/>
        </p:nvSpPr>
        <p:spPr bwMode="auto">
          <a:xfrm flipH="1" flipV="1">
            <a:off x="2106613" y="5505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19" name="Oval 11"/>
          <p:cNvSpPr>
            <a:spLocks noChangeArrowheads="1"/>
          </p:cNvSpPr>
          <p:nvPr/>
        </p:nvSpPr>
        <p:spPr bwMode="auto">
          <a:xfrm flipH="1" flipV="1">
            <a:off x="2554288" y="5505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20" name="Oval 12"/>
          <p:cNvSpPr>
            <a:spLocks noChangeArrowheads="1"/>
          </p:cNvSpPr>
          <p:nvPr/>
        </p:nvSpPr>
        <p:spPr bwMode="auto">
          <a:xfrm flipH="1" flipV="1">
            <a:off x="1230313" y="51149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21" name="Oval 13"/>
          <p:cNvSpPr>
            <a:spLocks noChangeArrowheads="1"/>
          </p:cNvSpPr>
          <p:nvPr/>
        </p:nvSpPr>
        <p:spPr bwMode="auto">
          <a:xfrm flipH="1" flipV="1">
            <a:off x="1677988" y="51149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22" name="Oval 14"/>
          <p:cNvSpPr>
            <a:spLocks noChangeArrowheads="1"/>
          </p:cNvSpPr>
          <p:nvPr/>
        </p:nvSpPr>
        <p:spPr bwMode="auto">
          <a:xfrm flipH="1" flipV="1">
            <a:off x="2106613" y="51149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23" name="Oval 15"/>
          <p:cNvSpPr>
            <a:spLocks noChangeArrowheads="1"/>
          </p:cNvSpPr>
          <p:nvPr/>
        </p:nvSpPr>
        <p:spPr bwMode="auto">
          <a:xfrm flipH="1" flipV="1">
            <a:off x="2554288" y="51149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24" name="Oval 16"/>
          <p:cNvSpPr>
            <a:spLocks noChangeArrowheads="1"/>
          </p:cNvSpPr>
          <p:nvPr/>
        </p:nvSpPr>
        <p:spPr bwMode="auto">
          <a:xfrm flipH="1" flipV="1">
            <a:off x="2963863" y="5505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25" name="Oval 17"/>
          <p:cNvSpPr>
            <a:spLocks noChangeArrowheads="1"/>
          </p:cNvSpPr>
          <p:nvPr/>
        </p:nvSpPr>
        <p:spPr bwMode="auto">
          <a:xfrm flipH="1" flipV="1">
            <a:off x="3411538" y="5505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26" name="Oval 18"/>
          <p:cNvSpPr>
            <a:spLocks noChangeArrowheads="1"/>
          </p:cNvSpPr>
          <p:nvPr/>
        </p:nvSpPr>
        <p:spPr bwMode="auto">
          <a:xfrm flipH="1" flipV="1">
            <a:off x="3840163" y="5505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27" name="Oval 19"/>
          <p:cNvSpPr>
            <a:spLocks noChangeArrowheads="1"/>
          </p:cNvSpPr>
          <p:nvPr/>
        </p:nvSpPr>
        <p:spPr bwMode="auto">
          <a:xfrm flipH="1" flipV="1">
            <a:off x="4287838" y="5505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28" name="Oval 20"/>
          <p:cNvSpPr>
            <a:spLocks noChangeArrowheads="1"/>
          </p:cNvSpPr>
          <p:nvPr/>
        </p:nvSpPr>
        <p:spPr bwMode="auto">
          <a:xfrm flipH="1" flipV="1">
            <a:off x="2963863" y="51149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29" name="Oval 21"/>
          <p:cNvSpPr>
            <a:spLocks noChangeArrowheads="1"/>
          </p:cNvSpPr>
          <p:nvPr/>
        </p:nvSpPr>
        <p:spPr bwMode="auto">
          <a:xfrm flipH="1" flipV="1">
            <a:off x="3411538" y="51149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30" name="Oval 22"/>
          <p:cNvSpPr>
            <a:spLocks noChangeArrowheads="1"/>
          </p:cNvSpPr>
          <p:nvPr/>
        </p:nvSpPr>
        <p:spPr bwMode="auto">
          <a:xfrm flipH="1" flipV="1">
            <a:off x="3840163" y="51149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31" name="Oval 23"/>
          <p:cNvSpPr>
            <a:spLocks noChangeArrowheads="1"/>
          </p:cNvSpPr>
          <p:nvPr/>
        </p:nvSpPr>
        <p:spPr bwMode="auto">
          <a:xfrm flipH="1" flipV="1">
            <a:off x="4287838" y="51149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32" name="Oval 24"/>
          <p:cNvSpPr>
            <a:spLocks noChangeArrowheads="1"/>
          </p:cNvSpPr>
          <p:nvPr/>
        </p:nvSpPr>
        <p:spPr bwMode="auto">
          <a:xfrm flipH="1" flipV="1">
            <a:off x="354013" y="47529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33" name="Oval 25"/>
          <p:cNvSpPr>
            <a:spLocks noChangeArrowheads="1"/>
          </p:cNvSpPr>
          <p:nvPr/>
        </p:nvSpPr>
        <p:spPr bwMode="auto">
          <a:xfrm flipH="1" flipV="1">
            <a:off x="801688" y="47529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34" name="Oval 26"/>
          <p:cNvSpPr>
            <a:spLocks noChangeArrowheads="1"/>
          </p:cNvSpPr>
          <p:nvPr/>
        </p:nvSpPr>
        <p:spPr bwMode="auto">
          <a:xfrm flipH="1" flipV="1">
            <a:off x="354013" y="4362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35" name="Oval 27"/>
          <p:cNvSpPr>
            <a:spLocks noChangeArrowheads="1"/>
          </p:cNvSpPr>
          <p:nvPr/>
        </p:nvSpPr>
        <p:spPr bwMode="auto">
          <a:xfrm flipH="1" flipV="1">
            <a:off x="801688" y="4362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36" name="Oval 28"/>
          <p:cNvSpPr>
            <a:spLocks noChangeArrowheads="1"/>
          </p:cNvSpPr>
          <p:nvPr/>
        </p:nvSpPr>
        <p:spPr bwMode="auto">
          <a:xfrm flipH="1" flipV="1">
            <a:off x="354013" y="39433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37" name="Oval 29"/>
          <p:cNvSpPr>
            <a:spLocks noChangeArrowheads="1"/>
          </p:cNvSpPr>
          <p:nvPr/>
        </p:nvSpPr>
        <p:spPr bwMode="auto">
          <a:xfrm flipH="1" flipV="1">
            <a:off x="801688" y="39433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38" name="Oval 30"/>
          <p:cNvSpPr>
            <a:spLocks noChangeArrowheads="1"/>
          </p:cNvSpPr>
          <p:nvPr/>
        </p:nvSpPr>
        <p:spPr bwMode="auto">
          <a:xfrm flipH="1" flipV="1">
            <a:off x="354013" y="35528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39" name="Oval 31"/>
          <p:cNvSpPr>
            <a:spLocks noChangeArrowheads="1"/>
          </p:cNvSpPr>
          <p:nvPr/>
        </p:nvSpPr>
        <p:spPr bwMode="auto">
          <a:xfrm flipH="1" flipV="1">
            <a:off x="801688" y="35528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40" name="Oval 32"/>
          <p:cNvSpPr>
            <a:spLocks noChangeArrowheads="1"/>
          </p:cNvSpPr>
          <p:nvPr/>
        </p:nvSpPr>
        <p:spPr bwMode="auto">
          <a:xfrm flipH="1" flipV="1">
            <a:off x="1220788" y="47529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41" name="Oval 33"/>
          <p:cNvSpPr>
            <a:spLocks noChangeArrowheads="1"/>
          </p:cNvSpPr>
          <p:nvPr/>
        </p:nvSpPr>
        <p:spPr bwMode="auto">
          <a:xfrm flipH="1" flipV="1">
            <a:off x="1668463" y="47529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42" name="Oval 34"/>
          <p:cNvSpPr>
            <a:spLocks noChangeArrowheads="1"/>
          </p:cNvSpPr>
          <p:nvPr/>
        </p:nvSpPr>
        <p:spPr bwMode="auto">
          <a:xfrm flipH="1" flipV="1">
            <a:off x="2097088" y="47529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43" name="Oval 35"/>
          <p:cNvSpPr>
            <a:spLocks noChangeArrowheads="1"/>
          </p:cNvSpPr>
          <p:nvPr/>
        </p:nvSpPr>
        <p:spPr bwMode="auto">
          <a:xfrm flipH="1" flipV="1">
            <a:off x="2544763" y="47529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44" name="Oval 36"/>
          <p:cNvSpPr>
            <a:spLocks noChangeArrowheads="1"/>
          </p:cNvSpPr>
          <p:nvPr/>
        </p:nvSpPr>
        <p:spPr bwMode="auto">
          <a:xfrm flipH="1" flipV="1">
            <a:off x="1220788" y="4362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45" name="Oval 37"/>
          <p:cNvSpPr>
            <a:spLocks noChangeArrowheads="1"/>
          </p:cNvSpPr>
          <p:nvPr/>
        </p:nvSpPr>
        <p:spPr bwMode="auto">
          <a:xfrm flipH="1" flipV="1">
            <a:off x="1668463" y="4362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46" name="Oval 38"/>
          <p:cNvSpPr>
            <a:spLocks noChangeArrowheads="1"/>
          </p:cNvSpPr>
          <p:nvPr/>
        </p:nvSpPr>
        <p:spPr bwMode="auto">
          <a:xfrm flipH="1" flipV="1">
            <a:off x="2097088" y="4362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47" name="Oval 39"/>
          <p:cNvSpPr>
            <a:spLocks noChangeArrowheads="1"/>
          </p:cNvSpPr>
          <p:nvPr/>
        </p:nvSpPr>
        <p:spPr bwMode="auto">
          <a:xfrm flipH="1" flipV="1">
            <a:off x="2544763" y="4362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48" name="Oval 40"/>
          <p:cNvSpPr>
            <a:spLocks noChangeArrowheads="1"/>
          </p:cNvSpPr>
          <p:nvPr/>
        </p:nvSpPr>
        <p:spPr bwMode="auto">
          <a:xfrm flipH="1" flipV="1">
            <a:off x="1220788" y="39433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49" name="Oval 41"/>
          <p:cNvSpPr>
            <a:spLocks noChangeArrowheads="1"/>
          </p:cNvSpPr>
          <p:nvPr/>
        </p:nvSpPr>
        <p:spPr bwMode="auto">
          <a:xfrm flipH="1" flipV="1">
            <a:off x="1668463" y="39433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50" name="Oval 42"/>
          <p:cNvSpPr>
            <a:spLocks noChangeArrowheads="1"/>
          </p:cNvSpPr>
          <p:nvPr/>
        </p:nvSpPr>
        <p:spPr bwMode="auto">
          <a:xfrm flipH="1" flipV="1">
            <a:off x="2097088" y="39433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51" name="Oval 43"/>
          <p:cNvSpPr>
            <a:spLocks noChangeArrowheads="1"/>
          </p:cNvSpPr>
          <p:nvPr/>
        </p:nvSpPr>
        <p:spPr bwMode="auto">
          <a:xfrm flipH="1" flipV="1">
            <a:off x="2544763" y="39433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52" name="Oval 44"/>
          <p:cNvSpPr>
            <a:spLocks noChangeArrowheads="1"/>
          </p:cNvSpPr>
          <p:nvPr/>
        </p:nvSpPr>
        <p:spPr bwMode="auto">
          <a:xfrm flipH="1" flipV="1">
            <a:off x="1220788" y="35528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53" name="Oval 45"/>
          <p:cNvSpPr>
            <a:spLocks noChangeArrowheads="1"/>
          </p:cNvSpPr>
          <p:nvPr/>
        </p:nvSpPr>
        <p:spPr bwMode="auto">
          <a:xfrm flipH="1" flipV="1">
            <a:off x="1668463" y="35528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54" name="Oval 46"/>
          <p:cNvSpPr>
            <a:spLocks noChangeArrowheads="1"/>
          </p:cNvSpPr>
          <p:nvPr/>
        </p:nvSpPr>
        <p:spPr bwMode="auto">
          <a:xfrm flipH="1" flipV="1">
            <a:off x="2097088" y="35528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55" name="Oval 47"/>
          <p:cNvSpPr>
            <a:spLocks noChangeArrowheads="1"/>
          </p:cNvSpPr>
          <p:nvPr/>
        </p:nvSpPr>
        <p:spPr bwMode="auto">
          <a:xfrm flipH="1" flipV="1">
            <a:off x="2544763" y="35528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56" name="Oval 48"/>
          <p:cNvSpPr>
            <a:spLocks noChangeArrowheads="1"/>
          </p:cNvSpPr>
          <p:nvPr/>
        </p:nvSpPr>
        <p:spPr bwMode="auto">
          <a:xfrm flipH="1" flipV="1">
            <a:off x="2954338" y="47529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57" name="Oval 49"/>
          <p:cNvSpPr>
            <a:spLocks noChangeArrowheads="1"/>
          </p:cNvSpPr>
          <p:nvPr/>
        </p:nvSpPr>
        <p:spPr bwMode="auto">
          <a:xfrm flipH="1" flipV="1">
            <a:off x="3402013" y="47529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58" name="Oval 50"/>
          <p:cNvSpPr>
            <a:spLocks noChangeArrowheads="1"/>
          </p:cNvSpPr>
          <p:nvPr/>
        </p:nvSpPr>
        <p:spPr bwMode="auto">
          <a:xfrm flipH="1" flipV="1">
            <a:off x="3830638" y="47529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59" name="Oval 51"/>
          <p:cNvSpPr>
            <a:spLocks noChangeArrowheads="1"/>
          </p:cNvSpPr>
          <p:nvPr/>
        </p:nvSpPr>
        <p:spPr bwMode="auto">
          <a:xfrm flipH="1" flipV="1">
            <a:off x="4278313" y="47529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60" name="Oval 52"/>
          <p:cNvSpPr>
            <a:spLocks noChangeArrowheads="1"/>
          </p:cNvSpPr>
          <p:nvPr/>
        </p:nvSpPr>
        <p:spPr bwMode="auto">
          <a:xfrm flipH="1" flipV="1">
            <a:off x="2954338" y="4362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61" name="Oval 53"/>
          <p:cNvSpPr>
            <a:spLocks noChangeArrowheads="1"/>
          </p:cNvSpPr>
          <p:nvPr/>
        </p:nvSpPr>
        <p:spPr bwMode="auto">
          <a:xfrm flipH="1" flipV="1">
            <a:off x="3402013" y="4362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62" name="Oval 54"/>
          <p:cNvSpPr>
            <a:spLocks noChangeArrowheads="1"/>
          </p:cNvSpPr>
          <p:nvPr/>
        </p:nvSpPr>
        <p:spPr bwMode="auto">
          <a:xfrm flipH="1" flipV="1">
            <a:off x="3830638" y="4362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63" name="Oval 55"/>
          <p:cNvSpPr>
            <a:spLocks noChangeArrowheads="1"/>
          </p:cNvSpPr>
          <p:nvPr/>
        </p:nvSpPr>
        <p:spPr bwMode="auto">
          <a:xfrm flipH="1" flipV="1">
            <a:off x="4278313" y="43624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64" name="Oval 56"/>
          <p:cNvSpPr>
            <a:spLocks noChangeArrowheads="1"/>
          </p:cNvSpPr>
          <p:nvPr/>
        </p:nvSpPr>
        <p:spPr bwMode="auto">
          <a:xfrm flipH="1" flipV="1">
            <a:off x="2954338" y="39433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65" name="Oval 57"/>
          <p:cNvSpPr>
            <a:spLocks noChangeArrowheads="1"/>
          </p:cNvSpPr>
          <p:nvPr/>
        </p:nvSpPr>
        <p:spPr bwMode="auto">
          <a:xfrm flipH="1" flipV="1">
            <a:off x="3402013" y="39433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66" name="Oval 58"/>
          <p:cNvSpPr>
            <a:spLocks noChangeArrowheads="1"/>
          </p:cNvSpPr>
          <p:nvPr/>
        </p:nvSpPr>
        <p:spPr bwMode="auto">
          <a:xfrm flipH="1" flipV="1">
            <a:off x="3830638" y="39433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67" name="Oval 59"/>
          <p:cNvSpPr>
            <a:spLocks noChangeArrowheads="1"/>
          </p:cNvSpPr>
          <p:nvPr/>
        </p:nvSpPr>
        <p:spPr bwMode="auto">
          <a:xfrm flipH="1" flipV="1">
            <a:off x="4278313" y="39433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68" name="Oval 60"/>
          <p:cNvSpPr>
            <a:spLocks noChangeArrowheads="1"/>
          </p:cNvSpPr>
          <p:nvPr/>
        </p:nvSpPr>
        <p:spPr bwMode="auto">
          <a:xfrm flipH="1" flipV="1">
            <a:off x="2954338" y="35528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69" name="Oval 61"/>
          <p:cNvSpPr>
            <a:spLocks noChangeArrowheads="1"/>
          </p:cNvSpPr>
          <p:nvPr/>
        </p:nvSpPr>
        <p:spPr bwMode="auto">
          <a:xfrm flipH="1" flipV="1">
            <a:off x="3402013" y="35528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70" name="Oval 62"/>
          <p:cNvSpPr>
            <a:spLocks noChangeArrowheads="1"/>
          </p:cNvSpPr>
          <p:nvPr/>
        </p:nvSpPr>
        <p:spPr bwMode="auto">
          <a:xfrm flipH="1" flipV="1">
            <a:off x="3830638" y="35528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71" name="Oval 63"/>
          <p:cNvSpPr>
            <a:spLocks noChangeArrowheads="1"/>
          </p:cNvSpPr>
          <p:nvPr/>
        </p:nvSpPr>
        <p:spPr bwMode="auto">
          <a:xfrm flipH="1" flipV="1">
            <a:off x="4278313" y="35528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72" name="Oval 64"/>
          <p:cNvSpPr>
            <a:spLocks noChangeArrowheads="1"/>
          </p:cNvSpPr>
          <p:nvPr/>
        </p:nvSpPr>
        <p:spPr bwMode="auto">
          <a:xfrm flipH="1" flipV="1">
            <a:off x="363538" y="31527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73" name="Oval 65"/>
          <p:cNvSpPr>
            <a:spLocks noChangeArrowheads="1"/>
          </p:cNvSpPr>
          <p:nvPr/>
        </p:nvSpPr>
        <p:spPr bwMode="auto">
          <a:xfrm flipH="1" flipV="1">
            <a:off x="811213" y="31527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74" name="Oval 66"/>
          <p:cNvSpPr>
            <a:spLocks noChangeArrowheads="1"/>
          </p:cNvSpPr>
          <p:nvPr/>
        </p:nvSpPr>
        <p:spPr bwMode="auto">
          <a:xfrm flipH="1" flipV="1">
            <a:off x="363538" y="27622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75" name="Oval 67"/>
          <p:cNvSpPr>
            <a:spLocks noChangeArrowheads="1"/>
          </p:cNvSpPr>
          <p:nvPr/>
        </p:nvSpPr>
        <p:spPr bwMode="auto">
          <a:xfrm flipH="1" flipV="1">
            <a:off x="811213" y="27622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76" name="Oval 68"/>
          <p:cNvSpPr>
            <a:spLocks noChangeArrowheads="1"/>
          </p:cNvSpPr>
          <p:nvPr/>
        </p:nvSpPr>
        <p:spPr bwMode="auto">
          <a:xfrm flipH="1" flipV="1">
            <a:off x="363538" y="23431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77" name="Oval 69"/>
          <p:cNvSpPr>
            <a:spLocks noChangeArrowheads="1"/>
          </p:cNvSpPr>
          <p:nvPr/>
        </p:nvSpPr>
        <p:spPr bwMode="auto">
          <a:xfrm flipH="1" flipV="1">
            <a:off x="811213" y="23431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78" name="Oval 70"/>
          <p:cNvSpPr>
            <a:spLocks noChangeArrowheads="1"/>
          </p:cNvSpPr>
          <p:nvPr/>
        </p:nvSpPr>
        <p:spPr bwMode="auto">
          <a:xfrm flipH="1" flipV="1">
            <a:off x="363538" y="19526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79" name="Oval 71"/>
          <p:cNvSpPr>
            <a:spLocks noChangeArrowheads="1"/>
          </p:cNvSpPr>
          <p:nvPr/>
        </p:nvSpPr>
        <p:spPr bwMode="auto">
          <a:xfrm flipH="1" flipV="1">
            <a:off x="811213" y="19526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80" name="Oval 72"/>
          <p:cNvSpPr>
            <a:spLocks noChangeArrowheads="1"/>
          </p:cNvSpPr>
          <p:nvPr/>
        </p:nvSpPr>
        <p:spPr bwMode="auto">
          <a:xfrm flipH="1" flipV="1">
            <a:off x="1230313" y="31527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81" name="Oval 73"/>
          <p:cNvSpPr>
            <a:spLocks noChangeArrowheads="1"/>
          </p:cNvSpPr>
          <p:nvPr/>
        </p:nvSpPr>
        <p:spPr bwMode="auto">
          <a:xfrm flipH="1" flipV="1">
            <a:off x="1677988" y="31527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82" name="Oval 74"/>
          <p:cNvSpPr>
            <a:spLocks noChangeArrowheads="1"/>
          </p:cNvSpPr>
          <p:nvPr/>
        </p:nvSpPr>
        <p:spPr bwMode="auto">
          <a:xfrm flipH="1" flipV="1">
            <a:off x="2106613" y="31527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83" name="Oval 75"/>
          <p:cNvSpPr>
            <a:spLocks noChangeArrowheads="1"/>
          </p:cNvSpPr>
          <p:nvPr/>
        </p:nvSpPr>
        <p:spPr bwMode="auto">
          <a:xfrm flipH="1" flipV="1">
            <a:off x="2554288" y="31527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84" name="Oval 76"/>
          <p:cNvSpPr>
            <a:spLocks noChangeArrowheads="1"/>
          </p:cNvSpPr>
          <p:nvPr/>
        </p:nvSpPr>
        <p:spPr bwMode="auto">
          <a:xfrm flipH="1" flipV="1">
            <a:off x="1230313" y="27622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85" name="Oval 77"/>
          <p:cNvSpPr>
            <a:spLocks noChangeArrowheads="1"/>
          </p:cNvSpPr>
          <p:nvPr/>
        </p:nvSpPr>
        <p:spPr bwMode="auto">
          <a:xfrm flipH="1" flipV="1">
            <a:off x="1677988" y="27622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86" name="Oval 78"/>
          <p:cNvSpPr>
            <a:spLocks noChangeArrowheads="1"/>
          </p:cNvSpPr>
          <p:nvPr/>
        </p:nvSpPr>
        <p:spPr bwMode="auto">
          <a:xfrm flipH="1" flipV="1">
            <a:off x="2106613" y="27622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87" name="Oval 79"/>
          <p:cNvSpPr>
            <a:spLocks noChangeArrowheads="1"/>
          </p:cNvSpPr>
          <p:nvPr/>
        </p:nvSpPr>
        <p:spPr bwMode="auto">
          <a:xfrm flipH="1" flipV="1">
            <a:off x="2554288" y="27622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88" name="Oval 80"/>
          <p:cNvSpPr>
            <a:spLocks noChangeArrowheads="1"/>
          </p:cNvSpPr>
          <p:nvPr/>
        </p:nvSpPr>
        <p:spPr bwMode="auto">
          <a:xfrm flipH="1" flipV="1">
            <a:off x="1230313" y="23431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89" name="Oval 81"/>
          <p:cNvSpPr>
            <a:spLocks noChangeArrowheads="1"/>
          </p:cNvSpPr>
          <p:nvPr/>
        </p:nvSpPr>
        <p:spPr bwMode="auto">
          <a:xfrm flipH="1" flipV="1">
            <a:off x="1677988" y="23431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90" name="Oval 82"/>
          <p:cNvSpPr>
            <a:spLocks noChangeArrowheads="1"/>
          </p:cNvSpPr>
          <p:nvPr/>
        </p:nvSpPr>
        <p:spPr bwMode="auto">
          <a:xfrm flipH="1" flipV="1">
            <a:off x="2106613" y="23431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91" name="Oval 83"/>
          <p:cNvSpPr>
            <a:spLocks noChangeArrowheads="1"/>
          </p:cNvSpPr>
          <p:nvPr/>
        </p:nvSpPr>
        <p:spPr bwMode="auto">
          <a:xfrm flipH="1" flipV="1">
            <a:off x="2554288" y="23431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92" name="Oval 84"/>
          <p:cNvSpPr>
            <a:spLocks noChangeArrowheads="1"/>
          </p:cNvSpPr>
          <p:nvPr/>
        </p:nvSpPr>
        <p:spPr bwMode="auto">
          <a:xfrm flipH="1" flipV="1">
            <a:off x="1230313" y="19526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93" name="Oval 85"/>
          <p:cNvSpPr>
            <a:spLocks noChangeArrowheads="1"/>
          </p:cNvSpPr>
          <p:nvPr/>
        </p:nvSpPr>
        <p:spPr bwMode="auto">
          <a:xfrm flipH="1" flipV="1">
            <a:off x="1677988" y="19526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94" name="Oval 86"/>
          <p:cNvSpPr>
            <a:spLocks noChangeArrowheads="1"/>
          </p:cNvSpPr>
          <p:nvPr/>
        </p:nvSpPr>
        <p:spPr bwMode="auto">
          <a:xfrm flipH="1" flipV="1">
            <a:off x="2106613" y="19526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95" name="Oval 87"/>
          <p:cNvSpPr>
            <a:spLocks noChangeArrowheads="1"/>
          </p:cNvSpPr>
          <p:nvPr/>
        </p:nvSpPr>
        <p:spPr bwMode="auto">
          <a:xfrm flipH="1" flipV="1">
            <a:off x="2554288" y="19526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96" name="Oval 88"/>
          <p:cNvSpPr>
            <a:spLocks noChangeArrowheads="1"/>
          </p:cNvSpPr>
          <p:nvPr/>
        </p:nvSpPr>
        <p:spPr bwMode="auto">
          <a:xfrm flipH="1" flipV="1">
            <a:off x="2963863" y="31527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97" name="Oval 89"/>
          <p:cNvSpPr>
            <a:spLocks noChangeArrowheads="1"/>
          </p:cNvSpPr>
          <p:nvPr/>
        </p:nvSpPr>
        <p:spPr bwMode="auto">
          <a:xfrm flipH="1" flipV="1">
            <a:off x="3411538" y="31527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98" name="Oval 90"/>
          <p:cNvSpPr>
            <a:spLocks noChangeArrowheads="1"/>
          </p:cNvSpPr>
          <p:nvPr/>
        </p:nvSpPr>
        <p:spPr bwMode="auto">
          <a:xfrm flipH="1" flipV="1">
            <a:off x="3840163" y="31527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699" name="Oval 91"/>
          <p:cNvSpPr>
            <a:spLocks noChangeArrowheads="1"/>
          </p:cNvSpPr>
          <p:nvPr/>
        </p:nvSpPr>
        <p:spPr bwMode="auto">
          <a:xfrm flipH="1" flipV="1">
            <a:off x="4287838" y="31527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700" name="Oval 92"/>
          <p:cNvSpPr>
            <a:spLocks noChangeArrowheads="1"/>
          </p:cNvSpPr>
          <p:nvPr/>
        </p:nvSpPr>
        <p:spPr bwMode="auto">
          <a:xfrm flipH="1" flipV="1">
            <a:off x="2963863" y="27622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701" name="Oval 93"/>
          <p:cNvSpPr>
            <a:spLocks noChangeArrowheads="1"/>
          </p:cNvSpPr>
          <p:nvPr/>
        </p:nvSpPr>
        <p:spPr bwMode="auto">
          <a:xfrm flipH="1" flipV="1">
            <a:off x="3411538" y="27622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702" name="Oval 94"/>
          <p:cNvSpPr>
            <a:spLocks noChangeArrowheads="1"/>
          </p:cNvSpPr>
          <p:nvPr/>
        </p:nvSpPr>
        <p:spPr bwMode="auto">
          <a:xfrm flipH="1" flipV="1">
            <a:off x="3840163" y="27622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703" name="Oval 95"/>
          <p:cNvSpPr>
            <a:spLocks noChangeArrowheads="1"/>
          </p:cNvSpPr>
          <p:nvPr/>
        </p:nvSpPr>
        <p:spPr bwMode="auto">
          <a:xfrm flipH="1" flipV="1">
            <a:off x="4287838" y="27622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704" name="Oval 96"/>
          <p:cNvSpPr>
            <a:spLocks noChangeArrowheads="1"/>
          </p:cNvSpPr>
          <p:nvPr/>
        </p:nvSpPr>
        <p:spPr bwMode="auto">
          <a:xfrm flipH="1" flipV="1">
            <a:off x="2963863" y="23431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705" name="Oval 97"/>
          <p:cNvSpPr>
            <a:spLocks noChangeArrowheads="1"/>
          </p:cNvSpPr>
          <p:nvPr/>
        </p:nvSpPr>
        <p:spPr bwMode="auto">
          <a:xfrm flipH="1" flipV="1">
            <a:off x="3411538" y="23431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706" name="Oval 98"/>
          <p:cNvSpPr>
            <a:spLocks noChangeArrowheads="1"/>
          </p:cNvSpPr>
          <p:nvPr/>
        </p:nvSpPr>
        <p:spPr bwMode="auto">
          <a:xfrm flipH="1" flipV="1">
            <a:off x="3840163" y="23431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707" name="Oval 99"/>
          <p:cNvSpPr>
            <a:spLocks noChangeArrowheads="1"/>
          </p:cNvSpPr>
          <p:nvPr/>
        </p:nvSpPr>
        <p:spPr bwMode="auto">
          <a:xfrm flipH="1" flipV="1">
            <a:off x="4287838" y="23431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708" name="Oval 100"/>
          <p:cNvSpPr>
            <a:spLocks noChangeArrowheads="1"/>
          </p:cNvSpPr>
          <p:nvPr/>
        </p:nvSpPr>
        <p:spPr bwMode="auto">
          <a:xfrm flipH="1" flipV="1">
            <a:off x="2963863" y="19526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709" name="Oval 101"/>
          <p:cNvSpPr>
            <a:spLocks noChangeArrowheads="1"/>
          </p:cNvSpPr>
          <p:nvPr/>
        </p:nvSpPr>
        <p:spPr bwMode="auto">
          <a:xfrm flipH="1" flipV="1">
            <a:off x="3411538" y="19526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710" name="Oval 102"/>
          <p:cNvSpPr>
            <a:spLocks noChangeArrowheads="1"/>
          </p:cNvSpPr>
          <p:nvPr/>
        </p:nvSpPr>
        <p:spPr bwMode="auto">
          <a:xfrm flipH="1" flipV="1">
            <a:off x="3840163" y="19526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4711" name="Oval 103"/>
          <p:cNvSpPr>
            <a:spLocks noChangeArrowheads="1"/>
          </p:cNvSpPr>
          <p:nvPr/>
        </p:nvSpPr>
        <p:spPr bwMode="auto">
          <a:xfrm flipH="1" flipV="1">
            <a:off x="4287838" y="19526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19560" name="AutoShape 104"/>
          <p:cNvCxnSpPr>
            <a:cxnSpLocks noChangeShapeType="1"/>
            <a:stCxn id="324612" idx="2"/>
            <a:endCxn id="324613" idx="6"/>
          </p:cNvCxnSpPr>
          <p:nvPr/>
        </p:nvCxnSpPr>
        <p:spPr bwMode="auto">
          <a:xfrm>
            <a:off x="458788" y="5553075"/>
            <a:ext cx="354012"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61" name="AutoShape 105"/>
          <p:cNvCxnSpPr>
            <a:cxnSpLocks noChangeShapeType="1"/>
          </p:cNvCxnSpPr>
          <p:nvPr/>
        </p:nvCxnSpPr>
        <p:spPr bwMode="auto">
          <a:xfrm flipH="1">
            <a:off x="425450" y="2424113"/>
            <a:ext cx="400050" cy="72390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62" name="AutoShape 106"/>
          <p:cNvCxnSpPr>
            <a:cxnSpLocks noChangeShapeType="1"/>
          </p:cNvCxnSpPr>
          <p:nvPr/>
        </p:nvCxnSpPr>
        <p:spPr bwMode="auto">
          <a:xfrm>
            <a:off x="1773238" y="5543550"/>
            <a:ext cx="354012"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63" name="AutoShape 107"/>
          <p:cNvCxnSpPr>
            <a:cxnSpLocks noChangeShapeType="1"/>
          </p:cNvCxnSpPr>
          <p:nvPr/>
        </p:nvCxnSpPr>
        <p:spPr bwMode="auto">
          <a:xfrm>
            <a:off x="1301750" y="5548313"/>
            <a:ext cx="400050"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64" name="AutoShape 108"/>
          <p:cNvCxnSpPr>
            <a:cxnSpLocks noChangeShapeType="1"/>
          </p:cNvCxnSpPr>
          <p:nvPr/>
        </p:nvCxnSpPr>
        <p:spPr bwMode="auto">
          <a:xfrm flipV="1">
            <a:off x="849313" y="520065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65" name="AutoShape 109"/>
          <p:cNvCxnSpPr>
            <a:cxnSpLocks noChangeShapeType="1"/>
          </p:cNvCxnSpPr>
          <p:nvPr/>
        </p:nvCxnSpPr>
        <p:spPr bwMode="auto">
          <a:xfrm flipV="1">
            <a:off x="847725" y="4829175"/>
            <a:ext cx="3175" cy="2809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66" name="AutoShape 110"/>
          <p:cNvCxnSpPr>
            <a:cxnSpLocks noChangeShapeType="1"/>
          </p:cNvCxnSpPr>
          <p:nvPr/>
        </p:nvCxnSpPr>
        <p:spPr bwMode="auto">
          <a:xfrm flipV="1">
            <a:off x="849313" y="443865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67" name="AutoShape 111"/>
          <p:cNvCxnSpPr>
            <a:cxnSpLocks noChangeShapeType="1"/>
          </p:cNvCxnSpPr>
          <p:nvPr/>
        </p:nvCxnSpPr>
        <p:spPr bwMode="auto">
          <a:xfrm flipV="1">
            <a:off x="1258888" y="4448175"/>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68" name="AutoShape 112"/>
          <p:cNvCxnSpPr>
            <a:cxnSpLocks noChangeShapeType="1"/>
          </p:cNvCxnSpPr>
          <p:nvPr/>
        </p:nvCxnSpPr>
        <p:spPr bwMode="auto">
          <a:xfrm flipV="1">
            <a:off x="1277938" y="401955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69" name="AutoShape 113"/>
          <p:cNvCxnSpPr>
            <a:cxnSpLocks noChangeShapeType="1"/>
          </p:cNvCxnSpPr>
          <p:nvPr/>
        </p:nvCxnSpPr>
        <p:spPr bwMode="auto">
          <a:xfrm>
            <a:off x="847725" y="3630613"/>
            <a:ext cx="0" cy="3270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70" name="AutoShape 114"/>
          <p:cNvCxnSpPr>
            <a:cxnSpLocks noChangeShapeType="1"/>
          </p:cNvCxnSpPr>
          <p:nvPr/>
        </p:nvCxnSpPr>
        <p:spPr bwMode="auto">
          <a:xfrm flipV="1">
            <a:off x="1266825" y="3248025"/>
            <a:ext cx="3175" cy="2809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71" name="AutoShape 115"/>
          <p:cNvCxnSpPr>
            <a:cxnSpLocks noChangeShapeType="1"/>
          </p:cNvCxnSpPr>
          <p:nvPr/>
        </p:nvCxnSpPr>
        <p:spPr bwMode="auto">
          <a:xfrm flipV="1">
            <a:off x="1716088" y="5191125"/>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72" name="AutoShape 116"/>
          <p:cNvCxnSpPr>
            <a:cxnSpLocks noChangeShapeType="1"/>
          </p:cNvCxnSpPr>
          <p:nvPr/>
        </p:nvCxnSpPr>
        <p:spPr bwMode="auto">
          <a:xfrm flipV="1">
            <a:off x="1706563" y="361950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73" name="AutoShape 117"/>
          <p:cNvCxnSpPr>
            <a:cxnSpLocks noChangeShapeType="1"/>
          </p:cNvCxnSpPr>
          <p:nvPr/>
        </p:nvCxnSpPr>
        <p:spPr bwMode="auto">
          <a:xfrm flipV="1">
            <a:off x="2144713" y="518160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74" name="AutoShape 118"/>
          <p:cNvCxnSpPr>
            <a:cxnSpLocks noChangeShapeType="1"/>
          </p:cNvCxnSpPr>
          <p:nvPr/>
        </p:nvCxnSpPr>
        <p:spPr bwMode="auto">
          <a:xfrm flipV="1">
            <a:off x="2143125" y="4810125"/>
            <a:ext cx="3175" cy="2809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75" name="AutoShape 119"/>
          <p:cNvCxnSpPr>
            <a:cxnSpLocks noChangeShapeType="1"/>
          </p:cNvCxnSpPr>
          <p:nvPr/>
        </p:nvCxnSpPr>
        <p:spPr bwMode="auto">
          <a:xfrm flipV="1">
            <a:off x="2144713" y="441960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76" name="AutoShape 120"/>
          <p:cNvCxnSpPr>
            <a:cxnSpLocks noChangeShapeType="1"/>
          </p:cNvCxnSpPr>
          <p:nvPr/>
        </p:nvCxnSpPr>
        <p:spPr bwMode="auto">
          <a:xfrm flipV="1">
            <a:off x="2144713" y="4010025"/>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77" name="AutoShape 121"/>
          <p:cNvCxnSpPr>
            <a:cxnSpLocks noChangeShapeType="1"/>
          </p:cNvCxnSpPr>
          <p:nvPr/>
        </p:nvCxnSpPr>
        <p:spPr bwMode="auto">
          <a:xfrm flipV="1">
            <a:off x="2133600" y="3238500"/>
            <a:ext cx="3175" cy="2809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78" name="AutoShape 122"/>
          <p:cNvCxnSpPr>
            <a:cxnSpLocks noChangeShapeType="1"/>
          </p:cNvCxnSpPr>
          <p:nvPr/>
        </p:nvCxnSpPr>
        <p:spPr bwMode="auto">
          <a:xfrm>
            <a:off x="892175" y="5148263"/>
            <a:ext cx="342900"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79" name="AutoShape 123"/>
          <p:cNvCxnSpPr>
            <a:cxnSpLocks noChangeShapeType="1"/>
          </p:cNvCxnSpPr>
          <p:nvPr/>
        </p:nvCxnSpPr>
        <p:spPr bwMode="auto">
          <a:xfrm>
            <a:off x="1773238" y="5143500"/>
            <a:ext cx="354012"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80" name="AutoShape 124"/>
          <p:cNvCxnSpPr>
            <a:cxnSpLocks noChangeShapeType="1"/>
          </p:cNvCxnSpPr>
          <p:nvPr/>
        </p:nvCxnSpPr>
        <p:spPr bwMode="auto">
          <a:xfrm>
            <a:off x="1301750" y="5148263"/>
            <a:ext cx="400050"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81" name="AutoShape 125"/>
          <p:cNvCxnSpPr>
            <a:cxnSpLocks noChangeShapeType="1"/>
          </p:cNvCxnSpPr>
          <p:nvPr/>
        </p:nvCxnSpPr>
        <p:spPr bwMode="auto">
          <a:xfrm>
            <a:off x="3516313" y="5548313"/>
            <a:ext cx="354012"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82" name="AutoShape 126"/>
          <p:cNvCxnSpPr>
            <a:cxnSpLocks noChangeShapeType="1"/>
          </p:cNvCxnSpPr>
          <p:nvPr/>
        </p:nvCxnSpPr>
        <p:spPr bwMode="auto">
          <a:xfrm>
            <a:off x="2635250" y="5148263"/>
            <a:ext cx="352425"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83" name="AutoShape 127"/>
          <p:cNvCxnSpPr>
            <a:cxnSpLocks noChangeShapeType="1"/>
          </p:cNvCxnSpPr>
          <p:nvPr/>
        </p:nvCxnSpPr>
        <p:spPr bwMode="auto">
          <a:xfrm>
            <a:off x="458788" y="4800600"/>
            <a:ext cx="354012"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84" name="AutoShape 128"/>
          <p:cNvCxnSpPr>
            <a:cxnSpLocks noChangeShapeType="1"/>
          </p:cNvCxnSpPr>
          <p:nvPr/>
        </p:nvCxnSpPr>
        <p:spPr bwMode="auto">
          <a:xfrm flipV="1">
            <a:off x="892175" y="4826000"/>
            <a:ext cx="352425" cy="31273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85" name="AutoShape 129"/>
          <p:cNvCxnSpPr>
            <a:cxnSpLocks noChangeShapeType="1"/>
          </p:cNvCxnSpPr>
          <p:nvPr/>
        </p:nvCxnSpPr>
        <p:spPr bwMode="auto">
          <a:xfrm>
            <a:off x="2206625" y="4795838"/>
            <a:ext cx="342900"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86" name="AutoShape 130"/>
          <p:cNvCxnSpPr>
            <a:cxnSpLocks noChangeShapeType="1"/>
          </p:cNvCxnSpPr>
          <p:nvPr/>
        </p:nvCxnSpPr>
        <p:spPr bwMode="auto">
          <a:xfrm flipH="1">
            <a:off x="3030538" y="4800600"/>
            <a:ext cx="398462"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87" name="AutoShape 131"/>
          <p:cNvCxnSpPr>
            <a:cxnSpLocks noChangeShapeType="1"/>
          </p:cNvCxnSpPr>
          <p:nvPr/>
        </p:nvCxnSpPr>
        <p:spPr bwMode="auto">
          <a:xfrm>
            <a:off x="2635250" y="4795838"/>
            <a:ext cx="352425"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88" name="AutoShape 132"/>
          <p:cNvCxnSpPr>
            <a:cxnSpLocks noChangeShapeType="1"/>
          </p:cNvCxnSpPr>
          <p:nvPr/>
        </p:nvCxnSpPr>
        <p:spPr bwMode="auto">
          <a:xfrm>
            <a:off x="911225" y="4395788"/>
            <a:ext cx="342900"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89" name="AutoShape 133"/>
          <p:cNvCxnSpPr>
            <a:cxnSpLocks noChangeShapeType="1"/>
          </p:cNvCxnSpPr>
          <p:nvPr/>
        </p:nvCxnSpPr>
        <p:spPr bwMode="auto">
          <a:xfrm>
            <a:off x="1763713" y="4400550"/>
            <a:ext cx="354012"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90" name="AutoShape 134"/>
          <p:cNvCxnSpPr>
            <a:cxnSpLocks noChangeShapeType="1"/>
          </p:cNvCxnSpPr>
          <p:nvPr/>
        </p:nvCxnSpPr>
        <p:spPr bwMode="auto">
          <a:xfrm>
            <a:off x="3078163" y="4395788"/>
            <a:ext cx="354012"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91" name="AutoShape 135"/>
          <p:cNvCxnSpPr>
            <a:cxnSpLocks noChangeShapeType="1"/>
          </p:cNvCxnSpPr>
          <p:nvPr/>
        </p:nvCxnSpPr>
        <p:spPr bwMode="auto">
          <a:xfrm>
            <a:off x="1801813" y="3200400"/>
            <a:ext cx="315912"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92" name="AutoShape 136"/>
          <p:cNvCxnSpPr>
            <a:cxnSpLocks noChangeShapeType="1"/>
          </p:cNvCxnSpPr>
          <p:nvPr/>
        </p:nvCxnSpPr>
        <p:spPr bwMode="auto">
          <a:xfrm>
            <a:off x="1330325" y="3205163"/>
            <a:ext cx="342900"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93" name="AutoShape 137"/>
          <p:cNvCxnSpPr>
            <a:cxnSpLocks noChangeShapeType="1"/>
          </p:cNvCxnSpPr>
          <p:nvPr/>
        </p:nvCxnSpPr>
        <p:spPr bwMode="auto">
          <a:xfrm>
            <a:off x="3087688" y="3205163"/>
            <a:ext cx="354012"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94" name="AutoShape 138"/>
          <p:cNvCxnSpPr>
            <a:cxnSpLocks noChangeShapeType="1"/>
          </p:cNvCxnSpPr>
          <p:nvPr/>
        </p:nvCxnSpPr>
        <p:spPr bwMode="auto">
          <a:xfrm>
            <a:off x="2635250" y="3205163"/>
            <a:ext cx="352425"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95" name="AutoShape 139"/>
          <p:cNvCxnSpPr>
            <a:cxnSpLocks noChangeShapeType="1"/>
          </p:cNvCxnSpPr>
          <p:nvPr/>
        </p:nvCxnSpPr>
        <p:spPr bwMode="auto">
          <a:xfrm>
            <a:off x="468313" y="3600450"/>
            <a:ext cx="354012"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96" name="AutoShape 140"/>
          <p:cNvCxnSpPr>
            <a:cxnSpLocks noChangeShapeType="1"/>
            <a:stCxn id="324637" idx="3"/>
          </p:cNvCxnSpPr>
          <p:nvPr/>
        </p:nvCxnSpPr>
        <p:spPr bwMode="auto">
          <a:xfrm flipV="1">
            <a:off x="882650" y="3597275"/>
            <a:ext cx="361950" cy="3603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97" name="AutoShape 141"/>
          <p:cNvCxnSpPr>
            <a:cxnSpLocks noChangeShapeType="1"/>
          </p:cNvCxnSpPr>
          <p:nvPr/>
        </p:nvCxnSpPr>
        <p:spPr bwMode="auto">
          <a:xfrm>
            <a:off x="1782763" y="3590925"/>
            <a:ext cx="354012"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98" name="AutoShape 142"/>
          <p:cNvCxnSpPr>
            <a:cxnSpLocks noChangeShapeType="1"/>
          </p:cNvCxnSpPr>
          <p:nvPr/>
        </p:nvCxnSpPr>
        <p:spPr bwMode="auto">
          <a:xfrm>
            <a:off x="2216150" y="3595688"/>
            <a:ext cx="342900"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599" name="AutoShape 143"/>
          <p:cNvCxnSpPr>
            <a:cxnSpLocks noChangeShapeType="1"/>
          </p:cNvCxnSpPr>
          <p:nvPr/>
        </p:nvCxnSpPr>
        <p:spPr bwMode="auto">
          <a:xfrm>
            <a:off x="901700" y="3976688"/>
            <a:ext cx="342900"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00" name="AutoShape 144"/>
          <p:cNvCxnSpPr>
            <a:cxnSpLocks noChangeShapeType="1"/>
          </p:cNvCxnSpPr>
          <p:nvPr/>
        </p:nvCxnSpPr>
        <p:spPr bwMode="auto">
          <a:xfrm>
            <a:off x="1311275" y="3976688"/>
            <a:ext cx="400050"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01" name="AutoShape 145"/>
          <p:cNvCxnSpPr>
            <a:cxnSpLocks noChangeShapeType="1"/>
          </p:cNvCxnSpPr>
          <p:nvPr/>
        </p:nvCxnSpPr>
        <p:spPr bwMode="auto">
          <a:xfrm flipV="1">
            <a:off x="2216150" y="3625850"/>
            <a:ext cx="342900" cy="35083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02" name="AutoShape 146"/>
          <p:cNvCxnSpPr>
            <a:cxnSpLocks noChangeShapeType="1"/>
          </p:cNvCxnSpPr>
          <p:nvPr/>
        </p:nvCxnSpPr>
        <p:spPr bwMode="auto">
          <a:xfrm flipV="1">
            <a:off x="2601913" y="5191125"/>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03" name="AutoShape 147"/>
          <p:cNvCxnSpPr>
            <a:cxnSpLocks noChangeShapeType="1"/>
          </p:cNvCxnSpPr>
          <p:nvPr/>
        </p:nvCxnSpPr>
        <p:spPr bwMode="auto">
          <a:xfrm flipV="1">
            <a:off x="2601913" y="4429125"/>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04" name="AutoShape 148"/>
          <p:cNvCxnSpPr>
            <a:cxnSpLocks noChangeShapeType="1"/>
          </p:cNvCxnSpPr>
          <p:nvPr/>
        </p:nvCxnSpPr>
        <p:spPr bwMode="auto">
          <a:xfrm flipV="1">
            <a:off x="2601913" y="401955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05" name="AutoShape 149"/>
          <p:cNvCxnSpPr>
            <a:cxnSpLocks noChangeShapeType="1"/>
          </p:cNvCxnSpPr>
          <p:nvPr/>
        </p:nvCxnSpPr>
        <p:spPr bwMode="auto">
          <a:xfrm flipV="1">
            <a:off x="2592388" y="361950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06" name="AutoShape 150"/>
          <p:cNvCxnSpPr>
            <a:cxnSpLocks noChangeShapeType="1"/>
          </p:cNvCxnSpPr>
          <p:nvPr/>
        </p:nvCxnSpPr>
        <p:spPr bwMode="auto">
          <a:xfrm flipV="1">
            <a:off x="2590800" y="3248025"/>
            <a:ext cx="3175" cy="2809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07" name="AutoShape 151"/>
          <p:cNvCxnSpPr>
            <a:cxnSpLocks noChangeShapeType="1"/>
          </p:cNvCxnSpPr>
          <p:nvPr/>
        </p:nvCxnSpPr>
        <p:spPr bwMode="auto">
          <a:xfrm flipV="1">
            <a:off x="3001963" y="403860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08" name="AutoShape 152"/>
          <p:cNvCxnSpPr>
            <a:cxnSpLocks noChangeShapeType="1"/>
          </p:cNvCxnSpPr>
          <p:nvPr/>
        </p:nvCxnSpPr>
        <p:spPr bwMode="auto">
          <a:xfrm flipV="1">
            <a:off x="2992438" y="363855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09" name="AutoShape 153"/>
          <p:cNvCxnSpPr>
            <a:cxnSpLocks noChangeShapeType="1"/>
          </p:cNvCxnSpPr>
          <p:nvPr/>
        </p:nvCxnSpPr>
        <p:spPr bwMode="auto">
          <a:xfrm flipV="1">
            <a:off x="3448050" y="4810125"/>
            <a:ext cx="3175" cy="2809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10" name="AutoShape 154"/>
          <p:cNvCxnSpPr>
            <a:cxnSpLocks noChangeShapeType="1"/>
          </p:cNvCxnSpPr>
          <p:nvPr/>
        </p:nvCxnSpPr>
        <p:spPr bwMode="auto">
          <a:xfrm flipV="1">
            <a:off x="3449638" y="403860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11" name="AutoShape 155"/>
          <p:cNvCxnSpPr>
            <a:cxnSpLocks noChangeShapeType="1"/>
          </p:cNvCxnSpPr>
          <p:nvPr/>
        </p:nvCxnSpPr>
        <p:spPr bwMode="auto">
          <a:xfrm flipV="1">
            <a:off x="1311275" y="4024313"/>
            <a:ext cx="819150" cy="33337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12" name="AutoShape 156"/>
          <p:cNvCxnSpPr>
            <a:cxnSpLocks noChangeShapeType="1"/>
          </p:cNvCxnSpPr>
          <p:nvPr/>
        </p:nvCxnSpPr>
        <p:spPr bwMode="auto">
          <a:xfrm flipH="1">
            <a:off x="1749425" y="4433888"/>
            <a:ext cx="381000" cy="6953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13" name="AutoShape 157"/>
          <p:cNvCxnSpPr>
            <a:cxnSpLocks noChangeShapeType="1"/>
          </p:cNvCxnSpPr>
          <p:nvPr/>
        </p:nvCxnSpPr>
        <p:spPr bwMode="auto">
          <a:xfrm flipV="1">
            <a:off x="2187575" y="4824413"/>
            <a:ext cx="381000" cy="68580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14" name="AutoShape 158"/>
          <p:cNvCxnSpPr>
            <a:cxnSpLocks noChangeShapeType="1"/>
          </p:cNvCxnSpPr>
          <p:nvPr/>
        </p:nvCxnSpPr>
        <p:spPr bwMode="auto">
          <a:xfrm flipH="1">
            <a:off x="1301750" y="4452938"/>
            <a:ext cx="381000" cy="67627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15" name="AutoShape 159"/>
          <p:cNvCxnSpPr>
            <a:cxnSpLocks noChangeShapeType="1"/>
          </p:cNvCxnSpPr>
          <p:nvPr/>
        </p:nvCxnSpPr>
        <p:spPr bwMode="auto">
          <a:xfrm flipH="1" flipV="1">
            <a:off x="2635250" y="4014788"/>
            <a:ext cx="352425" cy="75247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16" name="AutoShape 160"/>
          <p:cNvCxnSpPr>
            <a:cxnSpLocks noChangeShapeType="1"/>
          </p:cNvCxnSpPr>
          <p:nvPr/>
        </p:nvCxnSpPr>
        <p:spPr bwMode="auto">
          <a:xfrm>
            <a:off x="2201863" y="2809875"/>
            <a:ext cx="354012"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17" name="AutoShape 161"/>
          <p:cNvCxnSpPr>
            <a:cxnSpLocks noChangeShapeType="1"/>
          </p:cNvCxnSpPr>
          <p:nvPr/>
        </p:nvCxnSpPr>
        <p:spPr bwMode="auto">
          <a:xfrm>
            <a:off x="1749425" y="2814638"/>
            <a:ext cx="371475"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18" name="AutoShape 162"/>
          <p:cNvCxnSpPr>
            <a:cxnSpLocks noChangeShapeType="1"/>
          </p:cNvCxnSpPr>
          <p:nvPr/>
        </p:nvCxnSpPr>
        <p:spPr bwMode="auto">
          <a:xfrm flipV="1">
            <a:off x="858838" y="2867025"/>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19" name="AutoShape 163"/>
          <p:cNvCxnSpPr>
            <a:cxnSpLocks noChangeShapeType="1"/>
          </p:cNvCxnSpPr>
          <p:nvPr/>
        </p:nvCxnSpPr>
        <p:spPr bwMode="auto">
          <a:xfrm flipV="1">
            <a:off x="858838" y="245745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20" name="AutoShape 164"/>
          <p:cNvCxnSpPr>
            <a:cxnSpLocks noChangeShapeType="1"/>
          </p:cNvCxnSpPr>
          <p:nvPr/>
        </p:nvCxnSpPr>
        <p:spPr bwMode="auto">
          <a:xfrm>
            <a:off x="857250" y="2030413"/>
            <a:ext cx="0" cy="3270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21" name="AutoShape 165"/>
          <p:cNvCxnSpPr>
            <a:cxnSpLocks noChangeShapeType="1"/>
          </p:cNvCxnSpPr>
          <p:nvPr/>
        </p:nvCxnSpPr>
        <p:spPr bwMode="auto">
          <a:xfrm flipV="1">
            <a:off x="4325938" y="2847975"/>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22" name="AutoShape 166"/>
          <p:cNvCxnSpPr>
            <a:cxnSpLocks noChangeShapeType="1"/>
          </p:cNvCxnSpPr>
          <p:nvPr/>
        </p:nvCxnSpPr>
        <p:spPr bwMode="auto">
          <a:xfrm flipV="1">
            <a:off x="4325938" y="243840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23" name="AutoShape 167"/>
          <p:cNvCxnSpPr>
            <a:cxnSpLocks noChangeShapeType="1"/>
          </p:cNvCxnSpPr>
          <p:nvPr/>
        </p:nvCxnSpPr>
        <p:spPr bwMode="auto">
          <a:xfrm>
            <a:off x="4324350" y="2039938"/>
            <a:ext cx="0" cy="3270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24" name="AutoShape 168"/>
          <p:cNvCxnSpPr>
            <a:cxnSpLocks noChangeShapeType="1"/>
          </p:cNvCxnSpPr>
          <p:nvPr/>
        </p:nvCxnSpPr>
        <p:spPr bwMode="auto">
          <a:xfrm flipV="1">
            <a:off x="3887788" y="2438400"/>
            <a:ext cx="1587" cy="31591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25" name="AutoShape 169"/>
          <p:cNvCxnSpPr>
            <a:cxnSpLocks noChangeShapeType="1"/>
          </p:cNvCxnSpPr>
          <p:nvPr/>
        </p:nvCxnSpPr>
        <p:spPr bwMode="auto">
          <a:xfrm flipV="1">
            <a:off x="3449638" y="2447925"/>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26" name="AutoShape 170"/>
          <p:cNvCxnSpPr>
            <a:cxnSpLocks noChangeShapeType="1"/>
          </p:cNvCxnSpPr>
          <p:nvPr/>
        </p:nvCxnSpPr>
        <p:spPr bwMode="auto">
          <a:xfrm>
            <a:off x="3511550" y="2395538"/>
            <a:ext cx="352425"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27" name="AutoShape 171"/>
          <p:cNvCxnSpPr>
            <a:cxnSpLocks noChangeShapeType="1"/>
          </p:cNvCxnSpPr>
          <p:nvPr/>
        </p:nvCxnSpPr>
        <p:spPr bwMode="auto">
          <a:xfrm flipV="1">
            <a:off x="2601913" y="2457450"/>
            <a:ext cx="1587" cy="31591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28" name="AutoShape 172"/>
          <p:cNvCxnSpPr>
            <a:cxnSpLocks noChangeShapeType="1"/>
          </p:cNvCxnSpPr>
          <p:nvPr/>
        </p:nvCxnSpPr>
        <p:spPr bwMode="auto">
          <a:xfrm flipV="1">
            <a:off x="2154238" y="2447925"/>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29" name="AutoShape 173"/>
          <p:cNvCxnSpPr>
            <a:cxnSpLocks noChangeShapeType="1"/>
          </p:cNvCxnSpPr>
          <p:nvPr/>
        </p:nvCxnSpPr>
        <p:spPr bwMode="auto">
          <a:xfrm>
            <a:off x="2206625" y="2395538"/>
            <a:ext cx="352425"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30" name="AutoShape 174"/>
          <p:cNvCxnSpPr>
            <a:cxnSpLocks noChangeShapeType="1"/>
          </p:cNvCxnSpPr>
          <p:nvPr/>
        </p:nvCxnSpPr>
        <p:spPr bwMode="auto">
          <a:xfrm>
            <a:off x="2654300" y="2405063"/>
            <a:ext cx="352425"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31" name="AutoShape 175"/>
          <p:cNvCxnSpPr>
            <a:cxnSpLocks noChangeShapeType="1"/>
          </p:cNvCxnSpPr>
          <p:nvPr/>
        </p:nvCxnSpPr>
        <p:spPr bwMode="auto">
          <a:xfrm>
            <a:off x="3930650" y="2433638"/>
            <a:ext cx="371475" cy="33337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32" name="AutoShape 176"/>
          <p:cNvCxnSpPr>
            <a:cxnSpLocks noChangeShapeType="1"/>
          </p:cNvCxnSpPr>
          <p:nvPr/>
        </p:nvCxnSpPr>
        <p:spPr bwMode="auto">
          <a:xfrm flipV="1">
            <a:off x="3492500" y="2033588"/>
            <a:ext cx="819150" cy="33337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33" name="AutoShape 177"/>
          <p:cNvCxnSpPr>
            <a:cxnSpLocks noChangeShapeType="1"/>
          </p:cNvCxnSpPr>
          <p:nvPr/>
        </p:nvCxnSpPr>
        <p:spPr bwMode="auto">
          <a:xfrm flipH="1">
            <a:off x="3916363" y="2390775"/>
            <a:ext cx="398462"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34" name="AutoShape 178"/>
          <p:cNvCxnSpPr>
            <a:cxnSpLocks noChangeShapeType="1"/>
          </p:cNvCxnSpPr>
          <p:nvPr/>
        </p:nvCxnSpPr>
        <p:spPr bwMode="auto">
          <a:xfrm flipH="1">
            <a:off x="415925" y="3662363"/>
            <a:ext cx="390525" cy="6953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35" name="AutoShape 179"/>
          <p:cNvCxnSpPr>
            <a:cxnSpLocks noChangeShapeType="1"/>
          </p:cNvCxnSpPr>
          <p:nvPr/>
        </p:nvCxnSpPr>
        <p:spPr bwMode="auto">
          <a:xfrm>
            <a:off x="1335088" y="2386013"/>
            <a:ext cx="354012"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36" name="AutoShape 180"/>
          <p:cNvCxnSpPr>
            <a:cxnSpLocks noChangeShapeType="1"/>
          </p:cNvCxnSpPr>
          <p:nvPr/>
        </p:nvCxnSpPr>
        <p:spPr bwMode="auto">
          <a:xfrm>
            <a:off x="911225" y="2386013"/>
            <a:ext cx="323850"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37" name="AutoShape 181"/>
          <p:cNvCxnSpPr>
            <a:cxnSpLocks noChangeShapeType="1"/>
          </p:cNvCxnSpPr>
          <p:nvPr/>
        </p:nvCxnSpPr>
        <p:spPr bwMode="auto">
          <a:xfrm flipV="1">
            <a:off x="1276350" y="2428875"/>
            <a:ext cx="3175" cy="32861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38" name="AutoShape 182"/>
          <p:cNvCxnSpPr>
            <a:cxnSpLocks noChangeShapeType="1"/>
          </p:cNvCxnSpPr>
          <p:nvPr/>
        </p:nvCxnSpPr>
        <p:spPr bwMode="auto">
          <a:xfrm flipH="1" flipV="1">
            <a:off x="3054350" y="5195888"/>
            <a:ext cx="352425" cy="30480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39" name="AutoShape 183"/>
          <p:cNvCxnSpPr>
            <a:cxnSpLocks noChangeShapeType="1"/>
          </p:cNvCxnSpPr>
          <p:nvPr/>
        </p:nvCxnSpPr>
        <p:spPr bwMode="auto">
          <a:xfrm flipH="1">
            <a:off x="2644775" y="5186363"/>
            <a:ext cx="342900" cy="34290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40" name="AutoShape 184"/>
          <p:cNvCxnSpPr>
            <a:cxnSpLocks noChangeShapeType="1"/>
          </p:cNvCxnSpPr>
          <p:nvPr/>
        </p:nvCxnSpPr>
        <p:spPr bwMode="auto">
          <a:xfrm>
            <a:off x="3448050" y="3240088"/>
            <a:ext cx="0" cy="3270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41" name="AutoShape 185"/>
          <p:cNvCxnSpPr>
            <a:cxnSpLocks noChangeShapeType="1"/>
          </p:cNvCxnSpPr>
          <p:nvPr/>
        </p:nvCxnSpPr>
        <p:spPr bwMode="auto">
          <a:xfrm flipV="1">
            <a:off x="1733550" y="2000250"/>
            <a:ext cx="3175" cy="32861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42" name="AutoShape 186"/>
          <p:cNvCxnSpPr>
            <a:cxnSpLocks noChangeShapeType="1"/>
          </p:cNvCxnSpPr>
          <p:nvPr/>
        </p:nvCxnSpPr>
        <p:spPr bwMode="auto">
          <a:xfrm flipV="1">
            <a:off x="911225" y="2033588"/>
            <a:ext cx="762000" cy="3143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43" name="AutoShape 187"/>
          <p:cNvCxnSpPr>
            <a:cxnSpLocks noChangeShapeType="1"/>
          </p:cNvCxnSpPr>
          <p:nvPr/>
        </p:nvCxnSpPr>
        <p:spPr bwMode="auto">
          <a:xfrm flipV="1">
            <a:off x="3887788" y="520065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44" name="AutoShape 188"/>
          <p:cNvCxnSpPr>
            <a:cxnSpLocks noChangeShapeType="1"/>
          </p:cNvCxnSpPr>
          <p:nvPr/>
        </p:nvCxnSpPr>
        <p:spPr bwMode="auto">
          <a:xfrm>
            <a:off x="3521075" y="5162550"/>
            <a:ext cx="342900"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45" name="AutoShape 189"/>
          <p:cNvCxnSpPr>
            <a:cxnSpLocks noChangeShapeType="1"/>
          </p:cNvCxnSpPr>
          <p:nvPr/>
        </p:nvCxnSpPr>
        <p:spPr bwMode="auto">
          <a:xfrm>
            <a:off x="3935413" y="3995738"/>
            <a:ext cx="354012"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46" name="AutoShape 190"/>
          <p:cNvCxnSpPr>
            <a:cxnSpLocks noChangeShapeType="1"/>
          </p:cNvCxnSpPr>
          <p:nvPr/>
        </p:nvCxnSpPr>
        <p:spPr bwMode="auto">
          <a:xfrm>
            <a:off x="3925888" y="3595688"/>
            <a:ext cx="354012"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47" name="AutoShape 191"/>
          <p:cNvCxnSpPr>
            <a:cxnSpLocks noChangeShapeType="1"/>
          </p:cNvCxnSpPr>
          <p:nvPr/>
        </p:nvCxnSpPr>
        <p:spPr bwMode="auto">
          <a:xfrm flipV="1">
            <a:off x="3459163" y="3629025"/>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48" name="AutoShape 192"/>
          <p:cNvCxnSpPr>
            <a:cxnSpLocks noChangeShapeType="1"/>
          </p:cNvCxnSpPr>
          <p:nvPr/>
        </p:nvCxnSpPr>
        <p:spPr bwMode="auto">
          <a:xfrm flipV="1">
            <a:off x="3878263" y="405765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49" name="AutoShape 193"/>
          <p:cNvCxnSpPr>
            <a:cxnSpLocks noChangeShapeType="1"/>
          </p:cNvCxnSpPr>
          <p:nvPr/>
        </p:nvCxnSpPr>
        <p:spPr bwMode="auto">
          <a:xfrm flipV="1">
            <a:off x="3868738" y="363855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50" name="AutoShape 194"/>
          <p:cNvCxnSpPr>
            <a:cxnSpLocks noChangeShapeType="1"/>
          </p:cNvCxnSpPr>
          <p:nvPr/>
        </p:nvCxnSpPr>
        <p:spPr bwMode="auto">
          <a:xfrm flipH="1" flipV="1">
            <a:off x="3492500" y="3624263"/>
            <a:ext cx="352425" cy="75247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51" name="AutoShape 195"/>
          <p:cNvCxnSpPr>
            <a:cxnSpLocks noChangeShapeType="1"/>
          </p:cNvCxnSpPr>
          <p:nvPr/>
        </p:nvCxnSpPr>
        <p:spPr bwMode="auto">
          <a:xfrm flipV="1">
            <a:off x="3473450" y="4443413"/>
            <a:ext cx="390525" cy="72390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52" name="AutoShape 196"/>
          <p:cNvCxnSpPr>
            <a:cxnSpLocks noChangeShapeType="1"/>
          </p:cNvCxnSpPr>
          <p:nvPr/>
        </p:nvCxnSpPr>
        <p:spPr bwMode="auto">
          <a:xfrm flipH="1">
            <a:off x="3911600" y="4395788"/>
            <a:ext cx="419100" cy="7334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53" name="AutoShape 197"/>
          <p:cNvCxnSpPr>
            <a:cxnSpLocks noChangeShapeType="1"/>
          </p:cNvCxnSpPr>
          <p:nvPr/>
        </p:nvCxnSpPr>
        <p:spPr bwMode="auto">
          <a:xfrm flipV="1">
            <a:off x="4325938" y="520065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54" name="AutoShape 198"/>
          <p:cNvCxnSpPr>
            <a:cxnSpLocks noChangeShapeType="1"/>
          </p:cNvCxnSpPr>
          <p:nvPr/>
        </p:nvCxnSpPr>
        <p:spPr bwMode="auto">
          <a:xfrm flipV="1">
            <a:off x="4325938" y="4819650"/>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55" name="AutoShape 199"/>
          <p:cNvCxnSpPr>
            <a:cxnSpLocks noChangeShapeType="1"/>
          </p:cNvCxnSpPr>
          <p:nvPr/>
        </p:nvCxnSpPr>
        <p:spPr bwMode="auto">
          <a:xfrm flipH="1">
            <a:off x="1758950" y="2014538"/>
            <a:ext cx="838200" cy="35242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56" name="AutoShape 200"/>
          <p:cNvCxnSpPr>
            <a:cxnSpLocks noChangeShapeType="1"/>
          </p:cNvCxnSpPr>
          <p:nvPr/>
        </p:nvCxnSpPr>
        <p:spPr bwMode="auto">
          <a:xfrm flipH="1" flipV="1">
            <a:off x="3051175" y="2028825"/>
            <a:ext cx="369888" cy="32543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57" name="AutoShape 201"/>
          <p:cNvCxnSpPr>
            <a:cxnSpLocks noChangeShapeType="1"/>
          </p:cNvCxnSpPr>
          <p:nvPr/>
        </p:nvCxnSpPr>
        <p:spPr bwMode="auto">
          <a:xfrm flipV="1">
            <a:off x="409575" y="5200650"/>
            <a:ext cx="3175" cy="2809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19658" name="AutoShape 202"/>
          <p:cNvCxnSpPr>
            <a:cxnSpLocks noChangeShapeType="1"/>
          </p:cNvCxnSpPr>
          <p:nvPr/>
        </p:nvCxnSpPr>
        <p:spPr bwMode="auto">
          <a:xfrm>
            <a:off x="3944938" y="5548313"/>
            <a:ext cx="354012"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grpSp>
        <p:nvGrpSpPr>
          <p:cNvPr id="2" name="Group 203"/>
          <p:cNvGrpSpPr>
            <a:grpSpLocks/>
          </p:cNvGrpSpPr>
          <p:nvPr/>
        </p:nvGrpSpPr>
        <p:grpSpPr bwMode="auto">
          <a:xfrm>
            <a:off x="312738" y="1920875"/>
            <a:ext cx="4108450" cy="3724275"/>
            <a:chOff x="197" y="1210"/>
            <a:chExt cx="2588" cy="2346"/>
          </a:xfrm>
        </p:grpSpPr>
        <p:sp>
          <p:nvSpPr>
            <p:cNvPr id="19661" name="Line 204"/>
            <p:cNvSpPr>
              <a:spLocks noChangeShapeType="1"/>
            </p:cNvSpPr>
            <p:nvPr/>
          </p:nvSpPr>
          <p:spPr bwMode="auto">
            <a:xfrm>
              <a:off x="690" y="1212"/>
              <a:ext cx="0" cy="2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662" name="Line 205"/>
            <p:cNvSpPr>
              <a:spLocks noChangeShapeType="1"/>
            </p:cNvSpPr>
            <p:nvPr/>
          </p:nvSpPr>
          <p:spPr bwMode="auto">
            <a:xfrm>
              <a:off x="1213" y="1216"/>
              <a:ext cx="0" cy="2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663" name="Line 206"/>
            <p:cNvSpPr>
              <a:spLocks noChangeShapeType="1"/>
            </p:cNvSpPr>
            <p:nvPr/>
          </p:nvSpPr>
          <p:spPr bwMode="auto">
            <a:xfrm>
              <a:off x="1765" y="1219"/>
              <a:ext cx="0" cy="2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664" name="Line 207"/>
            <p:cNvSpPr>
              <a:spLocks noChangeShapeType="1"/>
            </p:cNvSpPr>
            <p:nvPr/>
          </p:nvSpPr>
          <p:spPr bwMode="auto">
            <a:xfrm>
              <a:off x="2305" y="1210"/>
              <a:ext cx="0" cy="2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665" name="Line 208"/>
            <p:cNvSpPr>
              <a:spLocks noChangeShapeType="1"/>
            </p:cNvSpPr>
            <p:nvPr/>
          </p:nvSpPr>
          <p:spPr bwMode="auto">
            <a:xfrm rot="5400000">
              <a:off x="1497" y="356"/>
              <a:ext cx="0" cy="25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666" name="Line 209"/>
            <p:cNvSpPr>
              <a:spLocks noChangeShapeType="1"/>
            </p:cNvSpPr>
            <p:nvPr/>
          </p:nvSpPr>
          <p:spPr bwMode="auto">
            <a:xfrm rot="5400000">
              <a:off x="1485" y="848"/>
              <a:ext cx="0" cy="25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667" name="Line 210"/>
            <p:cNvSpPr>
              <a:spLocks noChangeShapeType="1"/>
            </p:cNvSpPr>
            <p:nvPr/>
          </p:nvSpPr>
          <p:spPr bwMode="auto">
            <a:xfrm rot="5400000">
              <a:off x="1491" y="1346"/>
              <a:ext cx="0" cy="25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668" name="Line 211"/>
            <p:cNvSpPr>
              <a:spLocks noChangeShapeType="1"/>
            </p:cNvSpPr>
            <p:nvPr/>
          </p:nvSpPr>
          <p:spPr bwMode="auto">
            <a:xfrm rot="5400000">
              <a:off x="1491" y="1850"/>
              <a:ext cx="0" cy="25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324820" name="Rectangle 212"/>
          <p:cNvSpPr>
            <a:spLocks noChangeArrowheads="1"/>
          </p:cNvSpPr>
          <p:nvPr/>
        </p:nvSpPr>
        <p:spPr bwMode="auto">
          <a:xfrm>
            <a:off x="4524375" y="1752600"/>
            <a:ext cx="454342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Blip>
                <a:blip r:embed="rId4"/>
              </a:buBlip>
            </a:pPr>
            <a:r>
              <a:rPr lang="en-US" altLang="zh-CN" sz="1900">
                <a:solidFill>
                  <a:schemeClr val="accent2"/>
                </a:solidFill>
                <a:latin typeface="Comic Sans MS" pitchFamily="66" charset="0"/>
                <a:ea typeface="宋体" charset="-122"/>
              </a:rPr>
              <a:t>Predicates</a:t>
            </a:r>
            <a:r>
              <a:rPr lang="en-US" altLang="zh-CN" sz="1900" b="0">
                <a:solidFill>
                  <a:srgbClr val="951103"/>
                </a:solidFill>
                <a:latin typeface="Comic Sans MS" pitchFamily="66" charset="0"/>
                <a:ea typeface="宋体" charset="-122"/>
              </a:rPr>
              <a:t> on program state:</a:t>
            </a:r>
          </a:p>
          <a:p>
            <a:pPr algn="l">
              <a:buClr>
                <a:srgbClr val="CC3300"/>
              </a:buClr>
              <a:buFontTx/>
              <a:buNone/>
            </a:pPr>
            <a:r>
              <a:rPr lang="en-US" altLang="zh-CN" sz="1900" b="0">
                <a:solidFill>
                  <a:srgbClr val="951103"/>
                </a:solidFill>
                <a:latin typeface="Comic Sans MS" pitchFamily="66" charset="0"/>
                <a:ea typeface="宋体" charset="-122"/>
              </a:rPr>
              <a:t>	</a:t>
            </a:r>
            <a:r>
              <a:rPr lang="en-US" altLang="zh-CN" sz="1900" i="1">
                <a:solidFill>
                  <a:srgbClr val="669900"/>
                </a:solidFill>
                <a:latin typeface="Comic Sans MS" pitchFamily="66" charset="0"/>
                <a:ea typeface="宋体" charset="-122"/>
              </a:rPr>
              <a:t>lock</a:t>
            </a:r>
          </a:p>
          <a:p>
            <a:pPr algn="l">
              <a:buClr>
                <a:srgbClr val="CC3300"/>
              </a:buClr>
              <a:buFontTx/>
              <a:buNone/>
            </a:pPr>
            <a:r>
              <a:rPr lang="en-US" altLang="zh-CN" sz="1900" i="1">
                <a:solidFill>
                  <a:srgbClr val="669900"/>
                </a:solidFill>
                <a:latin typeface="Comic Sans MS" pitchFamily="66" charset="0"/>
                <a:ea typeface="宋体" charset="-122"/>
              </a:rPr>
              <a:t>	old = new</a:t>
            </a:r>
          </a:p>
          <a:p>
            <a:pPr algn="l">
              <a:buClr>
                <a:srgbClr val="CC3300"/>
              </a:buClr>
              <a:buFontTx/>
              <a:buNone/>
            </a:pPr>
            <a:endParaRPr lang="en-US" altLang="zh-CN" sz="1900" i="1">
              <a:solidFill>
                <a:srgbClr val="669900"/>
              </a:solidFill>
              <a:latin typeface="Comic Sans MS" pitchFamily="66" charset="0"/>
              <a:ea typeface="宋体" charset="-122"/>
            </a:endParaRPr>
          </a:p>
          <a:p>
            <a:pPr algn="l">
              <a:buClr>
                <a:srgbClr val="CC3300"/>
              </a:buClr>
              <a:buFontTx/>
              <a:buBlip>
                <a:blip r:embed="rId4"/>
              </a:buBlip>
            </a:pPr>
            <a:r>
              <a:rPr lang="en-US" altLang="zh-CN" sz="1900" b="0">
                <a:solidFill>
                  <a:srgbClr val="951103"/>
                </a:solidFill>
                <a:latin typeface="Comic Sans MS" pitchFamily="66" charset="0"/>
                <a:ea typeface="宋体" charset="-122"/>
              </a:rPr>
              <a:t>States satisfying </a:t>
            </a:r>
            <a:r>
              <a:rPr lang="en-US" altLang="zh-CN" sz="1900">
                <a:solidFill>
                  <a:schemeClr val="accent2"/>
                </a:solidFill>
                <a:latin typeface="Comic Sans MS" pitchFamily="66" charset="0"/>
                <a:ea typeface="宋体" charset="-122"/>
              </a:rPr>
              <a:t>same</a:t>
            </a:r>
            <a:r>
              <a:rPr lang="en-US" altLang="zh-CN" sz="1900" b="0">
                <a:solidFill>
                  <a:srgbClr val="951103"/>
                </a:solidFill>
                <a:latin typeface="Comic Sans MS" pitchFamily="66" charset="0"/>
                <a:ea typeface="宋体" charset="-122"/>
              </a:rPr>
              <a:t> predicates</a:t>
            </a:r>
          </a:p>
          <a:p>
            <a:pPr algn="l">
              <a:buClr>
                <a:srgbClr val="CC3300"/>
              </a:buClr>
              <a:buFontTx/>
              <a:buNone/>
            </a:pPr>
            <a:r>
              <a:rPr lang="en-US" altLang="zh-CN" sz="1900" b="0">
                <a:solidFill>
                  <a:srgbClr val="951103"/>
                </a:solidFill>
                <a:latin typeface="Comic Sans MS" pitchFamily="66" charset="0"/>
                <a:ea typeface="宋体" charset="-122"/>
              </a:rPr>
              <a:t>	are </a:t>
            </a:r>
            <a:r>
              <a:rPr lang="en-US" altLang="zh-CN" sz="1900">
                <a:solidFill>
                  <a:schemeClr val="accent2"/>
                </a:solidFill>
                <a:latin typeface="Comic Sans MS" pitchFamily="66" charset="0"/>
                <a:ea typeface="宋体" charset="-122"/>
              </a:rPr>
              <a:t>equivalent</a:t>
            </a:r>
          </a:p>
          <a:p>
            <a:pPr lvl="1" algn="l">
              <a:buFontTx/>
              <a:buBlip>
                <a:blip r:embed="rId5"/>
              </a:buBlip>
            </a:pPr>
            <a:r>
              <a:rPr lang="en-US" altLang="zh-CN" sz="1600">
                <a:solidFill>
                  <a:schemeClr val="accent2"/>
                </a:solidFill>
                <a:latin typeface="Comic Sans MS" pitchFamily="66" charset="0"/>
                <a:ea typeface="宋体" charset="-122"/>
              </a:rPr>
              <a:t>Merged </a:t>
            </a:r>
            <a:r>
              <a:rPr lang="en-US" altLang="zh-CN" sz="1600" b="0">
                <a:solidFill>
                  <a:schemeClr val="accent2"/>
                </a:solidFill>
                <a:latin typeface="Comic Sans MS" pitchFamily="66" charset="0"/>
                <a:ea typeface="宋体" charset="-122"/>
              </a:rPr>
              <a:t>into one</a:t>
            </a:r>
            <a:r>
              <a:rPr lang="en-US" altLang="zh-CN" sz="1600">
                <a:solidFill>
                  <a:schemeClr val="accent2"/>
                </a:solidFill>
                <a:latin typeface="Comic Sans MS" pitchFamily="66" charset="0"/>
                <a:ea typeface="宋体" charset="-122"/>
              </a:rPr>
              <a:t> abstract state</a:t>
            </a:r>
          </a:p>
          <a:p>
            <a:pPr algn="l">
              <a:buClr>
                <a:srgbClr val="CC3300"/>
              </a:buClr>
              <a:buFontTx/>
              <a:buNone/>
            </a:pPr>
            <a:endParaRPr lang="en-US" altLang="zh-CN" sz="1900">
              <a:solidFill>
                <a:schemeClr val="accent2"/>
              </a:solidFill>
              <a:latin typeface="Comic Sans MS" pitchFamily="66" charset="0"/>
              <a:ea typeface="宋体" charset="-122"/>
            </a:endParaRPr>
          </a:p>
          <a:p>
            <a:pPr algn="l">
              <a:buClr>
                <a:srgbClr val="CC3300"/>
              </a:buClr>
              <a:buFontTx/>
              <a:buBlip>
                <a:blip r:embed="rId4"/>
              </a:buBlip>
            </a:pPr>
            <a:r>
              <a:rPr lang="en-US" altLang="zh-CN" sz="1900" b="0">
                <a:solidFill>
                  <a:srgbClr val="951103"/>
                </a:solidFill>
                <a:latin typeface="Comic Sans MS" pitchFamily="66" charset="0"/>
                <a:ea typeface="宋体" charset="-122"/>
              </a:rPr>
              <a:t>#abstract states is </a:t>
            </a:r>
            <a:r>
              <a:rPr lang="en-US" altLang="zh-CN" sz="1900">
                <a:solidFill>
                  <a:schemeClr val="accent2"/>
                </a:solidFill>
                <a:latin typeface="Comic Sans MS" pitchFamily="66" charset="0"/>
                <a:ea typeface="宋体" charset="-122"/>
              </a:rPr>
              <a:t>finite</a:t>
            </a:r>
          </a:p>
          <a:p>
            <a:pPr algn="l">
              <a:buClr>
                <a:srgbClr val="CC3300"/>
              </a:buClr>
              <a:buFontTx/>
              <a:buNone/>
            </a:pPr>
            <a:endParaRPr lang="en-US" altLang="zh-CN" sz="1900" b="0">
              <a:solidFill>
                <a:srgbClr val="951103"/>
              </a:solidFill>
              <a:latin typeface="Comic Sans MS" pitchFamily="66" charset="0"/>
              <a:ea typeface="宋体" charset="-122"/>
            </a:endParaRPr>
          </a:p>
          <a:p>
            <a:pPr algn="l">
              <a:buClr>
                <a:srgbClr val="CC3300"/>
              </a:buClr>
              <a:buFontTx/>
              <a:buNone/>
            </a:pPr>
            <a:r>
              <a:rPr lang="en-US" altLang="zh-CN" sz="1900" b="0">
                <a:solidFill>
                  <a:srgbClr val="951103"/>
                </a:solidFill>
                <a:latin typeface="Comic Sans MS" pitchFamily="66" charset="0"/>
                <a:ea typeface="宋体" charset="-122"/>
              </a:rPr>
              <a:t>	</a:t>
            </a:r>
          </a:p>
          <a:p>
            <a:pPr algn="l">
              <a:buClr>
                <a:srgbClr val="CC3300"/>
              </a:buClr>
              <a:buFontTx/>
              <a:buNone/>
            </a:pPr>
            <a:endParaRPr lang="zh-CN" altLang="en-US" sz="1900" b="0">
              <a:solidFill>
                <a:srgbClr val="951103"/>
              </a:solidFill>
              <a:latin typeface="Comic Sans MS" pitchFamily="66" charset="0"/>
              <a:ea typeface="宋体" charset="-122"/>
            </a:endParaRPr>
          </a:p>
        </p:txBody>
      </p:sp>
    </p:spTree>
    <p:custDataLst>
      <p:tags r:id="rId1"/>
    </p:custDataLst>
    <p:extLst>
      <p:ext uri="{BB962C8B-B14F-4D97-AF65-F5344CB8AC3E}">
        <p14:creationId xmlns:p14="http://schemas.microsoft.com/office/powerpoint/2010/main" val="19229675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48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48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482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482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482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4820">
                                            <p:txEl>
                                              <p:pRg st="6" end="6"/>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24820">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248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Oval 2"/>
          <p:cNvSpPr>
            <a:spLocks noChangeArrowheads="1"/>
          </p:cNvSpPr>
          <p:nvPr/>
        </p:nvSpPr>
        <p:spPr bwMode="auto">
          <a:xfrm flipH="1" flipV="1">
            <a:off x="2017713" y="35655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59" name="Oval 3"/>
          <p:cNvSpPr>
            <a:spLocks noChangeArrowheads="1"/>
          </p:cNvSpPr>
          <p:nvPr/>
        </p:nvSpPr>
        <p:spPr bwMode="auto">
          <a:xfrm flipH="1" flipV="1">
            <a:off x="2030413" y="476250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20484" name="AutoShape 4"/>
          <p:cNvCxnSpPr>
            <a:cxnSpLocks noChangeShapeType="1"/>
          </p:cNvCxnSpPr>
          <p:nvPr/>
        </p:nvCxnSpPr>
        <p:spPr bwMode="auto">
          <a:xfrm flipV="1">
            <a:off x="2943225" y="3260725"/>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sp>
        <p:nvSpPr>
          <p:cNvPr id="326661" name="Oval 5"/>
          <p:cNvSpPr>
            <a:spLocks noChangeArrowheads="1"/>
          </p:cNvSpPr>
          <p:nvPr/>
        </p:nvSpPr>
        <p:spPr bwMode="auto">
          <a:xfrm flipH="1" flipV="1">
            <a:off x="2030413" y="39528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nvGrpSpPr>
          <p:cNvPr id="20486" name="Group 6"/>
          <p:cNvGrpSpPr>
            <a:grpSpLocks/>
          </p:cNvGrpSpPr>
          <p:nvPr/>
        </p:nvGrpSpPr>
        <p:grpSpPr bwMode="auto">
          <a:xfrm>
            <a:off x="287338" y="1962150"/>
            <a:ext cx="4027487" cy="3646488"/>
            <a:chOff x="181" y="1236"/>
            <a:chExt cx="2537" cy="2297"/>
          </a:xfrm>
        </p:grpSpPr>
        <p:sp>
          <p:nvSpPr>
            <p:cNvPr id="326663" name="Oval 7"/>
            <p:cNvSpPr>
              <a:spLocks noChangeArrowheads="1"/>
            </p:cNvSpPr>
            <p:nvPr/>
          </p:nvSpPr>
          <p:spPr bwMode="auto">
            <a:xfrm flipH="1" flipV="1">
              <a:off x="1279"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64" name="Oval 8"/>
            <p:cNvSpPr>
              <a:spLocks noChangeArrowheads="1"/>
            </p:cNvSpPr>
            <p:nvPr/>
          </p:nvSpPr>
          <p:spPr bwMode="auto">
            <a:xfrm flipH="1" flipV="1">
              <a:off x="187"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65" name="Oval 9"/>
            <p:cNvSpPr>
              <a:spLocks noChangeArrowheads="1"/>
            </p:cNvSpPr>
            <p:nvPr/>
          </p:nvSpPr>
          <p:spPr bwMode="auto">
            <a:xfrm flipH="1" flipV="1">
              <a:off x="469"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66" name="Oval 10"/>
            <p:cNvSpPr>
              <a:spLocks noChangeArrowheads="1"/>
            </p:cNvSpPr>
            <p:nvPr/>
          </p:nvSpPr>
          <p:spPr bwMode="auto">
            <a:xfrm flipH="1" flipV="1">
              <a:off x="187"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67" name="Oval 11"/>
            <p:cNvSpPr>
              <a:spLocks noChangeArrowheads="1"/>
            </p:cNvSpPr>
            <p:nvPr/>
          </p:nvSpPr>
          <p:spPr bwMode="auto">
            <a:xfrm flipH="1" flipV="1">
              <a:off x="469"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68" name="Oval 12"/>
            <p:cNvSpPr>
              <a:spLocks noChangeArrowheads="1"/>
            </p:cNvSpPr>
            <p:nvPr/>
          </p:nvSpPr>
          <p:spPr bwMode="auto">
            <a:xfrm flipH="1" flipV="1">
              <a:off x="733"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69" name="Oval 13"/>
            <p:cNvSpPr>
              <a:spLocks noChangeArrowheads="1"/>
            </p:cNvSpPr>
            <p:nvPr/>
          </p:nvSpPr>
          <p:spPr bwMode="auto">
            <a:xfrm flipH="1" flipV="1">
              <a:off x="1015"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70" name="Oval 14"/>
            <p:cNvSpPr>
              <a:spLocks noChangeArrowheads="1"/>
            </p:cNvSpPr>
            <p:nvPr/>
          </p:nvSpPr>
          <p:spPr bwMode="auto">
            <a:xfrm flipH="1" flipV="1">
              <a:off x="1285"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71" name="Oval 15"/>
            <p:cNvSpPr>
              <a:spLocks noChangeArrowheads="1"/>
            </p:cNvSpPr>
            <p:nvPr/>
          </p:nvSpPr>
          <p:spPr bwMode="auto">
            <a:xfrm flipH="1" flipV="1">
              <a:off x="1567"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72" name="Oval 16"/>
            <p:cNvSpPr>
              <a:spLocks noChangeArrowheads="1"/>
            </p:cNvSpPr>
            <p:nvPr/>
          </p:nvSpPr>
          <p:spPr bwMode="auto">
            <a:xfrm flipH="1" flipV="1">
              <a:off x="733"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73" name="Oval 17"/>
            <p:cNvSpPr>
              <a:spLocks noChangeArrowheads="1"/>
            </p:cNvSpPr>
            <p:nvPr/>
          </p:nvSpPr>
          <p:spPr bwMode="auto">
            <a:xfrm flipH="1" flipV="1">
              <a:off x="1015"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74" name="Oval 18"/>
            <p:cNvSpPr>
              <a:spLocks noChangeArrowheads="1"/>
            </p:cNvSpPr>
            <p:nvPr/>
          </p:nvSpPr>
          <p:spPr bwMode="auto">
            <a:xfrm flipH="1" flipV="1">
              <a:off x="1285"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75" name="Oval 19"/>
            <p:cNvSpPr>
              <a:spLocks noChangeArrowheads="1"/>
            </p:cNvSpPr>
            <p:nvPr/>
          </p:nvSpPr>
          <p:spPr bwMode="auto">
            <a:xfrm flipH="1" flipV="1">
              <a:off x="1567"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76" name="Oval 20"/>
            <p:cNvSpPr>
              <a:spLocks noChangeArrowheads="1"/>
            </p:cNvSpPr>
            <p:nvPr/>
          </p:nvSpPr>
          <p:spPr bwMode="auto">
            <a:xfrm flipH="1" flipV="1">
              <a:off x="1825"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77" name="Oval 21"/>
            <p:cNvSpPr>
              <a:spLocks noChangeArrowheads="1"/>
            </p:cNvSpPr>
            <p:nvPr/>
          </p:nvSpPr>
          <p:spPr bwMode="auto">
            <a:xfrm flipH="1" flipV="1">
              <a:off x="2107"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78" name="Oval 22"/>
            <p:cNvSpPr>
              <a:spLocks noChangeArrowheads="1"/>
            </p:cNvSpPr>
            <p:nvPr/>
          </p:nvSpPr>
          <p:spPr bwMode="auto">
            <a:xfrm flipH="1" flipV="1">
              <a:off x="2377"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79" name="Oval 23"/>
            <p:cNvSpPr>
              <a:spLocks noChangeArrowheads="1"/>
            </p:cNvSpPr>
            <p:nvPr/>
          </p:nvSpPr>
          <p:spPr bwMode="auto">
            <a:xfrm flipH="1" flipV="1">
              <a:off x="2659"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80" name="Oval 24"/>
            <p:cNvSpPr>
              <a:spLocks noChangeArrowheads="1"/>
            </p:cNvSpPr>
            <p:nvPr/>
          </p:nvSpPr>
          <p:spPr bwMode="auto">
            <a:xfrm flipH="1" flipV="1">
              <a:off x="1825"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81" name="Oval 25"/>
            <p:cNvSpPr>
              <a:spLocks noChangeArrowheads="1"/>
            </p:cNvSpPr>
            <p:nvPr/>
          </p:nvSpPr>
          <p:spPr bwMode="auto">
            <a:xfrm flipH="1" flipV="1">
              <a:off x="2107"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82" name="Oval 26"/>
            <p:cNvSpPr>
              <a:spLocks noChangeArrowheads="1"/>
            </p:cNvSpPr>
            <p:nvPr/>
          </p:nvSpPr>
          <p:spPr bwMode="auto">
            <a:xfrm flipH="1" flipV="1">
              <a:off x="2377"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83" name="Oval 27"/>
            <p:cNvSpPr>
              <a:spLocks noChangeArrowheads="1"/>
            </p:cNvSpPr>
            <p:nvPr/>
          </p:nvSpPr>
          <p:spPr bwMode="auto">
            <a:xfrm flipH="1" flipV="1">
              <a:off x="2659"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84" name="Oval 28"/>
            <p:cNvSpPr>
              <a:spLocks noChangeArrowheads="1"/>
            </p:cNvSpPr>
            <p:nvPr/>
          </p:nvSpPr>
          <p:spPr bwMode="auto">
            <a:xfrm flipH="1" flipV="1">
              <a:off x="181"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85" name="Oval 29"/>
            <p:cNvSpPr>
              <a:spLocks noChangeArrowheads="1"/>
            </p:cNvSpPr>
            <p:nvPr/>
          </p:nvSpPr>
          <p:spPr bwMode="auto">
            <a:xfrm flipH="1" flipV="1">
              <a:off x="463"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86" name="Oval 30"/>
            <p:cNvSpPr>
              <a:spLocks noChangeArrowheads="1"/>
            </p:cNvSpPr>
            <p:nvPr/>
          </p:nvSpPr>
          <p:spPr bwMode="auto">
            <a:xfrm flipH="1" flipV="1">
              <a:off x="181"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87" name="Oval 31"/>
            <p:cNvSpPr>
              <a:spLocks noChangeArrowheads="1"/>
            </p:cNvSpPr>
            <p:nvPr/>
          </p:nvSpPr>
          <p:spPr bwMode="auto">
            <a:xfrm flipH="1" flipV="1">
              <a:off x="463"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88" name="Oval 32"/>
            <p:cNvSpPr>
              <a:spLocks noChangeArrowheads="1"/>
            </p:cNvSpPr>
            <p:nvPr/>
          </p:nvSpPr>
          <p:spPr bwMode="auto">
            <a:xfrm flipH="1" flipV="1">
              <a:off x="181"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89" name="Oval 33"/>
            <p:cNvSpPr>
              <a:spLocks noChangeArrowheads="1"/>
            </p:cNvSpPr>
            <p:nvPr/>
          </p:nvSpPr>
          <p:spPr bwMode="auto">
            <a:xfrm flipH="1" flipV="1">
              <a:off x="463"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90" name="Oval 34"/>
            <p:cNvSpPr>
              <a:spLocks noChangeArrowheads="1"/>
            </p:cNvSpPr>
            <p:nvPr/>
          </p:nvSpPr>
          <p:spPr bwMode="auto">
            <a:xfrm flipH="1" flipV="1">
              <a:off x="181"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91" name="Oval 35"/>
            <p:cNvSpPr>
              <a:spLocks noChangeArrowheads="1"/>
            </p:cNvSpPr>
            <p:nvPr/>
          </p:nvSpPr>
          <p:spPr bwMode="auto">
            <a:xfrm flipH="1" flipV="1">
              <a:off x="463"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92" name="Oval 36"/>
            <p:cNvSpPr>
              <a:spLocks noChangeArrowheads="1"/>
            </p:cNvSpPr>
            <p:nvPr/>
          </p:nvSpPr>
          <p:spPr bwMode="auto">
            <a:xfrm flipH="1" flipV="1">
              <a:off x="727"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93" name="Oval 37"/>
            <p:cNvSpPr>
              <a:spLocks noChangeArrowheads="1"/>
            </p:cNvSpPr>
            <p:nvPr/>
          </p:nvSpPr>
          <p:spPr bwMode="auto">
            <a:xfrm flipH="1" flipV="1">
              <a:off x="1009"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94" name="Oval 38"/>
            <p:cNvSpPr>
              <a:spLocks noChangeArrowheads="1"/>
            </p:cNvSpPr>
            <p:nvPr/>
          </p:nvSpPr>
          <p:spPr bwMode="auto">
            <a:xfrm flipH="1" flipV="1">
              <a:off x="1561"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95" name="Oval 39"/>
            <p:cNvSpPr>
              <a:spLocks noChangeArrowheads="1"/>
            </p:cNvSpPr>
            <p:nvPr/>
          </p:nvSpPr>
          <p:spPr bwMode="auto">
            <a:xfrm flipH="1" flipV="1">
              <a:off x="727"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96" name="Oval 40"/>
            <p:cNvSpPr>
              <a:spLocks noChangeArrowheads="1"/>
            </p:cNvSpPr>
            <p:nvPr/>
          </p:nvSpPr>
          <p:spPr bwMode="auto">
            <a:xfrm flipH="1" flipV="1">
              <a:off x="1009"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97" name="Oval 41"/>
            <p:cNvSpPr>
              <a:spLocks noChangeArrowheads="1"/>
            </p:cNvSpPr>
            <p:nvPr/>
          </p:nvSpPr>
          <p:spPr bwMode="auto">
            <a:xfrm flipH="1" flipV="1">
              <a:off x="1561"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98" name="Oval 42"/>
            <p:cNvSpPr>
              <a:spLocks noChangeArrowheads="1"/>
            </p:cNvSpPr>
            <p:nvPr/>
          </p:nvSpPr>
          <p:spPr bwMode="auto">
            <a:xfrm flipH="1" flipV="1">
              <a:off x="727"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699" name="Oval 43"/>
            <p:cNvSpPr>
              <a:spLocks noChangeArrowheads="1"/>
            </p:cNvSpPr>
            <p:nvPr/>
          </p:nvSpPr>
          <p:spPr bwMode="auto">
            <a:xfrm flipH="1" flipV="1">
              <a:off x="1009"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00" name="Oval 44"/>
            <p:cNvSpPr>
              <a:spLocks noChangeArrowheads="1"/>
            </p:cNvSpPr>
            <p:nvPr/>
          </p:nvSpPr>
          <p:spPr bwMode="auto">
            <a:xfrm flipH="1" flipV="1">
              <a:off x="1561"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01" name="Oval 45"/>
            <p:cNvSpPr>
              <a:spLocks noChangeArrowheads="1"/>
            </p:cNvSpPr>
            <p:nvPr/>
          </p:nvSpPr>
          <p:spPr bwMode="auto">
            <a:xfrm flipH="1" flipV="1">
              <a:off x="727"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02" name="Oval 46"/>
            <p:cNvSpPr>
              <a:spLocks noChangeArrowheads="1"/>
            </p:cNvSpPr>
            <p:nvPr/>
          </p:nvSpPr>
          <p:spPr bwMode="auto">
            <a:xfrm flipH="1" flipV="1">
              <a:off x="1009"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03" name="Oval 47"/>
            <p:cNvSpPr>
              <a:spLocks noChangeArrowheads="1"/>
            </p:cNvSpPr>
            <p:nvPr/>
          </p:nvSpPr>
          <p:spPr bwMode="auto">
            <a:xfrm flipH="1" flipV="1">
              <a:off x="1561"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04" name="Oval 48"/>
            <p:cNvSpPr>
              <a:spLocks noChangeArrowheads="1"/>
            </p:cNvSpPr>
            <p:nvPr/>
          </p:nvSpPr>
          <p:spPr bwMode="auto">
            <a:xfrm flipH="1" flipV="1">
              <a:off x="1819"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05" name="Oval 49"/>
            <p:cNvSpPr>
              <a:spLocks noChangeArrowheads="1"/>
            </p:cNvSpPr>
            <p:nvPr/>
          </p:nvSpPr>
          <p:spPr bwMode="auto">
            <a:xfrm flipH="1" flipV="1">
              <a:off x="2101"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06" name="Oval 50"/>
            <p:cNvSpPr>
              <a:spLocks noChangeArrowheads="1"/>
            </p:cNvSpPr>
            <p:nvPr/>
          </p:nvSpPr>
          <p:spPr bwMode="auto">
            <a:xfrm flipH="1" flipV="1">
              <a:off x="2371"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07" name="Oval 51"/>
            <p:cNvSpPr>
              <a:spLocks noChangeArrowheads="1"/>
            </p:cNvSpPr>
            <p:nvPr/>
          </p:nvSpPr>
          <p:spPr bwMode="auto">
            <a:xfrm flipH="1" flipV="1">
              <a:off x="2653"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08" name="Oval 52"/>
            <p:cNvSpPr>
              <a:spLocks noChangeArrowheads="1"/>
            </p:cNvSpPr>
            <p:nvPr/>
          </p:nvSpPr>
          <p:spPr bwMode="auto">
            <a:xfrm flipH="1" flipV="1">
              <a:off x="1819"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09" name="Oval 53"/>
            <p:cNvSpPr>
              <a:spLocks noChangeArrowheads="1"/>
            </p:cNvSpPr>
            <p:nvPr/>
          </p:nvSpPr>
          <p:spPr bwMode="auto">
            <a:xfrm flipH="1" flipV="1">
              <a:off x="2101"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10" name="Oval 54"/>
            <p:cNvSpPr>
              <a:spLocks noChangeArrowheads="1"/>
            </p:cNvSpPr>
            <p:nvPr/>
          </p:nvSpPr>
          <p:spPr bwMode="auto">
            <a:xfrm flipH="1" flipV="1">
              <a:off x="2371"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11" name="Oval 55"/>
            <p:cNvSpPr>
              <a:spLocks noChangeArrowheads="1"/>
            </p:cNvSpPr>
            <p:nvPr/>
          </p:nvSpPr>
          <p:spPr bwMode="auto">
            <a:xfrm flipH="1" flipV="1">
              <a:off x="2653"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12" name="Oval 56"/>
            <p:cNvSpPr>
              <a:spLocks noChangeArrowheads="1"/>
            </p:cNvSpPr>
            <p:nvPr/>
          </p:nvSpPr>
          <p:spPr bwMode="auto">
            <a:xfrm flipH="1" flipV="1">
              <a:off x="1819"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13" name="Oval 57"/>
            <p:cNvSpPr>
              <a:spLocks noChangeArrowheads="1"/>
            </p:cNvSpPr>
            <p:nvPr/>
          </p:nvSpPr>
          <p:spPr bwMode="auto">
            <a:xfrm flipH="1" flipV="1">
              <a:off x="2101"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14" name="Oval 58"/>
            <p:cNvSpPr>
              <a:spLocks noChangeArrowheads="1"/>
            </p:cNvSpPr>
            <p:nvPr/>
          </p:nvSpPr>
          <p:spPr bwMode="auto">
            <a:xfrm flipH="1" flipV="1">
              <a:off x="2371"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15" name="Oval 59"/>
            <p:cNvSpPr>
              <a:spLocks noChangeArrowheads="1"/>
            </p:cNvSpPr>
            <p:nvPr/>
          </p:nvSpPr>
          <p:spPr bwMode="auto">
            <a:xfrm flipH="1" flipV="1">
              <a:off x="2653"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16" name="Oval 60"/>
            <p:cNvSpPr>
              <a:spLocks noChangeArrowheads="1"/>
            </p:cNvSpPr>
            <p:nvPr/>
          </p:nvSpPr>
          <p:spPr bwMode="auto">
            <a:xfrm flipH="1" flipV="1">
              <a:off x="1819"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17" name="Oval 61"/>
            <p:cNvSpPr>
              <a:spLocks noChangeArrowheads="1"/>
            </p:cNvSpPr>
            <p:nvPr/>
          </p:nvSpPr>
          <p:spPr bwMode="auto">
            <a:xfrm flipH="1" flipV="1">
              <a:off x="2101"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18" name="Oval 62"/>
            <p:cNvSpPr>
              <a:spLocks noChangeArrowheads="1"/>
            </p:cNvSpPr>
            <p:nvPr/>
          </p:nvSpPr>
          <p:spPr bwMode="auto">
            <a:xfrm flipH="1" flipV="1">
              <a:off x="2371"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19" name="Oval 63"/>
            <p:cNvSpPr>
              <a:spLocks noChangeArrowheads="1"/>
            </p:cNvSpPr>
            <p:nvPr/>
          </p:nvSpPr>
          <p:spPr bwMode="auto">
            <a:xfrm flipH="1" flipV="1">
              <a:off x="2653"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20" name="Oval 64"/>
            <p:cNvSpPr>
              <a:spLocks noChangeArrowheads="1"/>
            </p:cNvSpPr>
            <p:nvPr/>
          </p:nvSpPr>
          <p:spPr bwMode="auto">
            <a:xfrm flipH="1" flipV="1">
              <a:off x="187"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21" name="Oval 65"/>
            <p:cNvSpPr>
              <a:spLocks noChangeArrowheads="1"/>
            </p:cNvSpPr>
            <p:nvPr/>
          </p:nvSpPr>
          <p:spPr bwMode="auto">
            <a:xfrm flipH="1" flipV="1">
              <a:off x="469"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22" name="Oval 66"/>
            <p:cNvSpPr>
              <a:spLocks noChangeArrowheads="1"/>
            </p:cNvSpPr>
            <p:nvPr/>
          </p:nvSpPr>
          <p:spPr bwMode="auto">
            <a:xfrm flipH="1" flipV="1">
              <a:off x="187"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23" name="Oval 67"/>
            <p:cNvSpPr>
              <a:spLocks noChangeArrowheads="1"/>
            </p:cNvSpPr>
            <p:nvPr/>
          </p:nvSpPr>
          <p:spPr bwMode="auto">
            <a:xfrm flipH="1" flipV="1">
              <a:off x="469"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24" name="Oval 68"/>
            <p:cNvSpPr>
              <a:spLocks noChangeArrowheads="1"/>
            </p:cNvSpPr>
            <p:nvPr/>
          </p:nvSpPr>
          <p:spPr bwMode="auto">
            <a:xfrm flipH="1" flipV="1">
              <a:off x="187"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25" name="Oval 69"/>
            <p:cNvSpPr>
              <a:spLocks noChangeArrowheads="1"/>
            </p:cNvSpPr>
            <p:nvPr/>
          </p:nvSpPr>
          <p:spPr bwMode="auto">
            <a:xfrm flipH="1" flipV="1">
              <a:off x="469"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26" name="Oval 70"/>
            <p:cNvSpPr>
              <a:spLocks noChangeArrowheads="1"/>
            </p:cNvSpPr>
            <p:nvPr/>
          </p:nvSpPr>
          <p:spPr bwMode="auto">
            <a:xfrm flipH="1" flipV="1">
              <a:off x="187"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27" name="Oval 71"/>
            <p:cNvSpPr>
              <a:spLocks noChangeArrowheads="1"/>
            </p:cNvSpPr>
            <p:nvPr/>
          </p:nvSpPr>
          <p:spPr bwMode="auto">
            <a:xfrm flipH="1" flipV="1">
              <a:off x="469"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28" name="Oval 72"/>
            <p:cNvSpPr>
              <a:spLocks noChangeArrowheads="1"/>
            </p:cNvSpPr>
            <p:nvPr/>
          </p:nvSpPr>
          <p:spPr bwMode="auto">
            <a:xfrm flipH="1" flipV="1">
              <a:off x="733"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29" name="Oval 73"/>
            <p:cNvSpPr>
              <a:spLocks noChangeArrowheads="1"/>
            </p:cNvSpPr>
            <p:nvPr/>
          </p:nvSpPr>
          <p:spPr bwMode="auto">
            <a:xfrm flipH="1" flipV="1">
              <a:off x="1015"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30" name="Oval 74"/>
            <p:cNvSpPr>
              <a:spLocks noChangeArrowheads="1"/>
            </p:cNvSpPr>
            <p:nvPr/>
          </p:nvSpPr>
          <p:spPr bwMode="auto">
            <a:xfrm flipH="1" flipV="1">
              <a:off x="1285"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31" name="Oval 75"/>
            <p:cNvSpPr>
              <a:spLocks noChangeArrowheads="1"/>
            </p:cNvSpPr>
            <p:nvPr/>
          </p:nvSpPr>
          <p:spPr bwMode="auto">
            <a:xfrm flipH="1" flipV="1">
              <a:off x="1567"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32" name="Oval 76"/>
            <p:cNvSpPr>
              <a:spLocks noChangeArrowheads="1"/>
            </p:cNvSpPr>
            <p:nvPr/>
          </p:nvSpPr>
          <p:spPr bwMode="auto">
            <a:xfrm flipH="1" flipV="1">
              <a:off x="733"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33" name="Oval 77"/>
            <p:cNvSpPr>
              <a:spLocks noChangeArrowheads="1"/>
            </p:cNvSpPr>
            <p:nvPr/>
          </p:nvSpPr>
          <p:spPr bwMode="auto">
            <a:xfrm flipH="1" flipV="1">
              <a:off x="1015"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34" name="Oval 78"/>
            <p:cNvSpPr>
              <a:spLocks noChangeArrowheads="1"/>
            </p:cNvSpPr>
            <p:nvPr/>
          </p:nvSpPr>
          <p:spPr bwMode="auto">
            <a:xfrm flipH="1" flipV="1">
              <a:off x="1285"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35" name="Oval 79"/>
            <p:cNvSpPr>
              <a:spLocks noChangeArrowheads="1"/>
            </p:cNvSpPr>
            <p:nvPr/>
          </p:nvSpPr>
          <p:spPr bwMode="auto">
            <a:xfrm flipH="1" flipV="1">
              <a:off x="1567"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36" name="Oval 80"/>
            <p:cNvSpPr>
              <a:spLocks noChangeArrowheads="1"/>
            </p:cNvSpPr>
            <p:nvPr/>
          </p:nvSpPr>
          <p:spPr bwMode="auto">
            <a:xfrm flipH="1" flipV="1">
              <a:off x="733"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37" name="Oval 81"/>
            <p:cNvSpPr>
              <a:spLocks noChangeArrowheads="1"/>
            </p:cNvSpPr>
            <p:nvPr/>
          </p:nvSpPr>
          <p:spPr bwMode="auto">
            <a:xfrm flipH="1" flipV="1">
              <a:off x="1015"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38" name="Oval 82"/>
            <p:cNvSpPr>
              <a:spLocks noChangeArrowheads="1"/>
            </p:cNvSpPr>
            <p:nvPr/>
          </p:nvSpPr>
          <p:spPr bwMode="auto">
            <a:xfrm flipH="1" flipV="1">
              <a:off x="1285"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39" name="Oval 83"/>
            <p:cNvSpPr>
              <a:spLocks noChangeArrowheads="1"/>
            </p:cNvSpPr>
            <p:nvPr/>
          </p:nvSpPr>
          <p:spPr bwMode="auto">
            <a:xfrm flipH="1" flipV="1">
              <a:off x="1567"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40" name="Oval 84"/>
            <p:cNvSpPr>
              <a:spLocks noChangeArrowheads="1"/>
            </p:cNvSpPr>
            <p:nvPr/>
          </p:nvSpPr>
          <p:spPr bwMode="auto">
            <a:xfrm flipH="1" flipV="1">
              <a:off x="733"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41" name="Oval 85"/>
            <p:cNvSpPr>
              <a:spLocks noChangeArrowheads="1"/>
            </p:cNvSpPr>
            <p:nvPr/>
          </p:nvSpPr>
          <p:spPr bwMode="auto">
            <a:xfrm flipH="1" flipV="1">
              <a:off x="1015"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42" name="Oval 86"/>
            <p:cNvSpPr>
              <a:spLocks noChangeArrowheads="1"/>
            </p:cNvSpPr>
            <p:nvPr/>
          </p:nvSpPr>
          <p:spPr bwMode="auto">
            <a:xfrm flipH="1" flipV="1">
              <a:off x="1285"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43" name="Oval 87"/>
            <p:cNvSpPr>
              <a:spLocks noChangeArrowheads="1"/>
            </p:cNvSpPr>
            <p:nvPr/>
          </p:nvSpPr>
          <p:spPr bwMode="auto">
            <a:xfrm flipH="1" flipV="1">
              <a:off x="1567"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44" name="Oval 88"/>
            <p:cNvSpPr>
              <a:spLocks noChangeArrowheads="1"/>
            </p:cNvSpPr>
            <p:nvPr/>
          </p:nvSpPr>
          <p:spPr bwMode="auto">
            <a:xfrm flipH="1" flipV="1">
              <a:off x="1825"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45" name="Oval 89"/>
            <p:cNvSpPr>
              <a:spLocks noChangeArrowheads="1"/>
            </p:cNvSpPr>
            <p:nvPr/>
          </p:nvSpPr>
          <p:spPr bwMode="auto">
            <a:xfrm flipH="1" flipV="1">
              <a:off x="2107"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46" name="Oval 90"/>
            <p:cNvSpPr>
              <a:spLocks noChangeArrowheads="1"/>
            </p:cNvSpPr>
            <p:nvPr/>
          </p:nvSpPr>
          <p:spPr bwMode="auto">
            <a:xfrm flipH="1" flipV="1">
              <a:off x="2377"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47" name="Oval 91"/>
            <p:cNvSpPr>
              <a:spLocks noChangeArrowheads="1"/>
            </p:cNvSpPr>
            <p:nvPr/>
          </p:nvSpPr>
          <p:spPr bwMode="auto">
            <a:xfrm flipH="1" flipV="1">
              <a:off x="2659"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48" name="Oval 92"/>
            <p:cNvSpPr>
              <a:spLocks noChangeArrowheads="1"/>
            </p:cNvSpPr>
            <p:nvPr/>
          </p:nvSpPr>
          <p:spPr bwMode="auto">
            <a:xfrm flipH="1" flipV="1">
              <a:off x="1825"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49" name="Oval 93"/>
            <p:cNvSpPr>
              <a:spLocks noChangeArrowheads="1"/>
            </p:cNvSpPr>
            <p:nvPr/>
          </p:nvSpPr>
          <p:spPr bwMode="auto">
            <a:xfrm flipH="1" flipV="1">
              <a:off x="2107"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50" name="Oval 94"/>
            <p:cNvSpPr>
              <a:spLocks noChangeArrowheads="1"/>
            </p:cNvSpPr>
            <p:nvPr/>
          </p:nvSpPr>
          <p:spPr bwMode="auto">
            <a:xfrm flipH="1" flipV="1">
              <a:off x="2377"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51" name="Oval 95"/>
            <p:cNvSpPr>
              <a:spLocks noChangeArrowheads="1"/>
            </p:cNvSpPr>
            <p:nvPr/>
          </p:nvSpPr>
          <p:spPr bwMode="auto">
            <a:xfrm flipH="1" flipV="1">
              <a:off x="2659"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52" name="Oval 96"/>
            <p:cNvSpPr>
              <a:spLocks noChangeArrowheads="1"/>
            </p:cNvSpPr>
            <p:nvPr/>
          </p:nvSpPr>
          <p:spPr bwMode="auto">
            <a:xfrm flipH="1" flipV="1">
              <a:off x="1825"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53" name="Oval 97"/>
            <p:cNvSpPr>
              <a:spLocks noChangeArrowheads="1"/>
            </p:cNvSpPr>
            <p:nvPr/>
          </p:nvSpPr>
          <p:spPr bwMode="auto">
            <a:xfrm flipH="1" flipV="1">
              <a:off x="2107"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54" name="Oval 98"/>
            <p:cNvSpPr>
              <a:spLocks noChangeArrowheads="1"/>
            </p:cNvSpPr>
            <p:nvPr/>
          </p:nvSpPr>
          <p:spPr bwMode="auto">
            <a:xfrm flipH="1" flipV="1">
              <a:off x="2377"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55" name="Oval 99"/>
            <p:cNvSpPr>
              <a:spLocks noChangeArrowheads="1"/>
            </p:cNvSpPr>
            <p:nvPr/>
          </p:nvSpPr>
          <p:spPr bwMode="auto">
            <a:xfrm flipH="1" flipV="1">
              <a:off x="2659"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56" name="Oval 100"/>
            <p:cNvSpPr>
              <a:spLocks noChangeArrowheads="1"/>
            </p:cNvSpPr>
            <p:nvPr/>
          </p:nvSpPr>
          <p:spPr bwMode="auto">
            <a:xfrm flipH="1" flipV="1">
              <a:off x="1825"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57" name="Oval 101"/>
            <p:cNvSpPr>
              <a:spLocks noChangeArrowheads="1"/>
            </p:cNvSpPr>
            <p:nvPr/>
          </p:nvSpPr>
          <p:spPr bwMode="auto">
            <a:xfrm flipH="1" flipV="1">
              <a:off x="2107"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58" name="Oval 102"/>
            <p:cNvSpPr>
              <a:spLocks noChangeArrowheads="1"/>
            </p:cNvSpPr>
            <p:nvPr/>
          </p:nvSpPr>
          <p:spPr bwMode="auto">
            <a:xfrm flipH="1" flipV="1">
              <a:off x="2377"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759" name="Oval 103"/>
            <p:cNvSpPr>
              <a:spLocks noChangeArrowheads="1"/>
            </p:cNvSpPr>
            <p:nvPr/>
          </p:nvSpPr>
          <p:spPr bwMode="auto">
            <a:xfrm flipH="1" flipV="1">
              <a:off x="2659"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20621" name="AutoShape 104"/>
            <p:cNvCxnSpPr>
              <a:cxnSpLocks noChangeShapeType="1"/>
              <a:stCxn id="326664" idx="2"/>
              <a:endCxn id="326665" idx="6"/>
            </p:cNvCxnSpPr>
            <p:nvPr/>
          </p:nvCxnSpPr>
          <p:spPr bwMode="auto">
            <a:xfrm>
              <a:off x="247" y="3504"/>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22" name="AutoShape 105"/>
            <p:cNvCxnSpPr>
              <a:cxnSpLocks noChangeShapeType="1"/>
            </p:cNvCxnSpPr>
            <p:nvPr/>
          </p:nvCxnSpPr>
          <p:spPr bwMode="auto">
            <a:xfrm flipH="1">
              <a:off x="226" y="1533"/>
              <a:ext cx="252" cy="45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23" name="AutoShape 106"/>
            <p:cNvCxnSpPr>
              <a:cxnSpLocks noChangeShapeType="1"/>
            </p:cNvCxnSpPr>
            <p:nvPr/>
          </p:nvCxnSpPr>
          <p:spPr bwMode="auto">
            <a:xfrm>
              <a:off x="778" y="3501"/>
              <a:ext cx="25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24" name="AutoShape 107"/>
            <p:cNvCxnSpPr>
              <a:cxnSpLocks noChangeShapeType="1"/>
            </p:cNvCxnSpPr>
            <p:nvPr/>
          </p:nvCxnSpPr>
          <p:spPr bwMode="auto">
            <a:xfrm flipV="1">
              <a:off x="493" y="328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25" name="AutoShape 108"/>
            <p:cNvCxnSpPr>
              <a:cxnSpLocks noChangeShapeType="1"/>
            </p:cNvCxnSpPr>
            <p:nvPr/>
          </p:nvCxnSpPr>
          <p:spPr bwMode="auto">
            <a:xfrm flipV="1">
              <a:off x="492" y="3048"/>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26" name="AutoShape 109"/>
            <p:cNvCxnSpPr>
              <a:cxnSpLocks noChangeShapeType="1"/>
            </p:cNvCxnSpPr>
            <p:nvPr/>
          </p:nvCxnSpPr>
          <p:spPr bwMode="auto">
            <a:xfrm flipV="1">
              <a:off x="493" y="280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27" name="AutoShape 110"/>
            <p:cNvCxnSpPr>
              <a:cxnSpLocks noChangeShapeType="1"/>
            </p:cNvCxnSpPr>
            <p:nvPr/>
          </p:nvCxnSpPr>
          <p:spPr bwMode="auto">
            <a:xfrm flipV="1">
              <a:off x="751" y="280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28" name="AutoShape 111"/>
            <p:cNvCxnSpPr>
              <a:cxnSpLocks noChangeShapeType="1"/>
            </p:cNvCxnSpPr>
            <p:nvPr/>
          </p:nvCxnSpPr>
          <p:spPr bwMode="auto">
            <a:xfrm flipV="1">
              <a:off x="763" y="253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29" name="AutoShape 112"/>
            <p:cNvCxnSpPr>
              <a:cxnSpLocks noChangeShapeType="1"/>
            </p:cNvCxnSpPr>
            <p:nvPr/>
          </p:nvCxnSpPr>
          <p:spPr bwMode="auto">
            <a:xfrm>
              <a:off x="492" y="2293"/>
              <a:ext cx="0" cy="20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30" name="AutoShape 113"/>
            <p:cNvCxnSpPr>
              <a:cxnSpLocks noChangeShapeType="1"/>
            </p:cNvCxnSpPr>
            <p:nvPr/>
          </p:nvCxnSpPr>
          <p:spPr bwMode="auto">
            <a:xfrm flipV="1">
              <a:off x="756" y="2052"/>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31" name="AutoShape 114"/>
            <p:cNvCxnSpPr>
              <a:cxnSpLocks noChangeShapeType="1"/>
            </p:cNvCxnSpPr>
            <p:nvPr/>
          </p:nvCxnSpPr>
          <p:spPr bwMode="auto">
            <a:xfrm flipV="1">
              <a:off x="1039" y="327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32" name="AutoShape 115"/>
            <p:cNvCxnSpPr>
              <a:cxnSpLocks noChangeShapeType="1"/>
            </p:cNvCxnSpPr>
            <p:nvPr/>
          </p:nvCxnSpPr>
          <p:spPr bwMode="auto">
            <a:xfrm flipV="1">
              <a:off x="1033" y="228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33" name="AutoShape 116"/>
            <p:cNvCxnSpPr>
              <a:cxnSpLocks noChangeShapeType="1"/>
            </p:cNvCxnSpPr>
            <p:nvPr/>
          </p:nvCxnSpPr>
          <p:spPr bwMode="auto">
            <a:xfrm flipV="1">
              <a:off x="1309" y="327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34" name="AutoShape 117"/>
            <p:cNvCxnSpPr>
              <a:cxnSpLocks noChangeShapeType="1"/>
            </p:cNvCxnSpPr>
            <p:nvPr/>
          </p:nvCxnSpPr>
          <p:spPr bwMode="auto">
            <a:xfrm flipV="1">
              <a:off x="1308" y="3036"/>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35" name="AutoShape 118"/>
            <p:cNvCxnSpPr>
              <a:cxnSpLocks noChangeShapeType="1"/>
            </p:cNvCxnSpPr>
            <p:nvPr/>
          </p:nvCxnSpPr>
          <p:spPr bwMode="auto">
            <a:xfrm flipV="1">
              <a:off x="1309" y="279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36" name="AutoShape 119"/>
            <p:cNvCxnSpPr>
              <a:cxnSpLocks noChangeShapeType="1"/>
            </p:cNvCxnSpPr>
            <p:nvPr/>
          </p:nvCxnSpPr>
          <p:spPr bwMode="auto">
            <a:xfrm flipV="1">
              <a:off x="1309" y="253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37" name="AutoShape 120"/>
            <p:cNvCxnSpPr>
              <a:cxnSpLocks noChangeShapeType="1"/>
            </p:cNvCxnSpPr>
            <p:nvPr/>
          </p:nvCxnSpPr>
          <p:spPr bwMode="auto">
            <a:xfrm flipV="1">
              <a:off x="1302" y="2046"/>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38" name="AutoShape 121"/>
            <p:cNvCxnSpPr>
              <a:cxnSpLocks noChangeShapeType="1"/>
            </p:cNvCxnSpPr>
            <p:nvPr/>
          </p:nvCxnSpPr>
          <p:spPr bwMode="auto">
            <a:xfrm>
              <a:off x="778" y="3249"/>
              <a:ext cx="25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39" name="AutoShape 122"/>
            <p:cNvCxnSpPr>
              <a:cxnSpLocks noChangeShapeType="1"/>
            </p:cNvCxnSpPr>
            <p:nvPr/>
          </p:nvCxnSpPr>
          <p:spPr bwMode="auto">
            <a:xfrm>
              <a:off x="247" y="3030"/>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40" name="AutoShape 123"/>
            <p:cNvCxnSpPr>
              <a:cxnSpLocks noChangeShapeType="1"/>
            </p:cNvCxnSpPr>
            <p:nvPr/>
          </p:nvCxnSpPr>
          <p:spPr bwMode="auto">
            <a:xfrm>
              <a:off x="1348" y="3027"/>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41" name="AutoShape 124"/>
            <p:cNvCxnSpPr>
              <a:cxnSpLocks noChangeShapeType="1"/>
            </p:cNvCxnSpPr>
            <p:nvPr/>
          </p:nvCxnSpPr>
          <p:spPr bwMode="auto">
            <a:xfrm flipH="1">
              <a:off x="1867" y="3030"/>
              <a:ext cx="251"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42" name="AutoShape 125"/>
            <p:cNvCxnSpPr>
              <a:cxnSpLocks noChangeShapeType="1"/>
            </p:cNvCxnSpPr>
            <p:nvPr/>
          </p:nvCxnSpPr>
          <p:spPr bwMode="auto">
            <a:xfrm>
              <a:off x="1897" y="2775"/>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43" name="AutoShape 126"/>
            <p:cNvCxnSpPr>
              <a:cxnSpLocks noChangeShapeType="1"/>
            </p:cNvCxnSpPr>
            <p:nvPr/>
          </p:nvCxnSpPr>
          <p:spPr bwMode="auto">
            <a:xfrm>
              <a:off x="796" y="2025"/>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44" name="AutoShape 127"/>
            <p:cNvCxnSpPr>
              <a:cxnSpLocks noChangeShapeType="1"/>
            </p:cNvCxnSpPr>
            <p:nvPr/>
          </p:nvCxnSpPr>
          <p:spPr bwMode="auto">
            <a:xfrm>
              <a:off x="1903" y="2025"/>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45" name="AutoShape 128"/>
            <p:cNvCxnSpPr>
              <a:cxnSpLocks noChangeShapeType="1"/>
            </p:cNvCxnSpPr>
            <p:nvPr/>
          </p:nvCxnSpPr>
          <p:spPr bwMode="auto">
            <a:xfrm>
              <a:off x="253" y="2274"/>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46" name="AutoShape 129"/>
            <p:cNvCxnSpPr>
              <a:cxnSpLocks noChangeShapeType="1"/>
            </p:cNvCxnSpPr>
            <p:nvPr/>
          </p:nvCxnSpPr>
          <p:spPr bwMode="auto">
            <a:xfrm>
              <a:off x="1354" y="2271"/>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47" name="AutoShape 130"/>
            <p:cNvCxnSpPr>
              <a:cxnSpLocks noChangeShapeType="1"/>
            </p:cNvCxnSpPr>
            <p:nvPr/>
          </p:nvCxnSpPr>
          <p:spPr bwMode="auto">
            <a:xfrm>
              <a:off x="784" y="2511"/>
              <a:ext cx="25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48" name="AutoShape 131"/>
            <p:cNvCxnSpPr>
              <a:cxnSpLocks noChangeShapeType="1"/>
            </p:cNvCxnSpPr>
            <p:nvPr/>
          </p:nvCxnSpPr>
          <p:spPr bwMode="auto">
            <a:xfrm flipV="1">
              <a:off x="1354" y="2290"/>
              <a:ext cx="216" cy="22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49" name="AutoShape 132"/>
            <p:cNvCxnSpPr>
              <a:cxnSpLocks noChangeShapeType="1"/>
            </p:cNvCxnSpPr>
            <p:nvPr/>
          </p:nvCxnSpPr>
          <p:spPr bwMode="auto">
            <a:xfrm flipV="1">
              <a:off x="1597" y="327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50" name="AutoShape 133"/>
            <p:cNvCxnSpPr>
              <a:cxnSpLocks noChangeShapeType="1"/>
            </p:cNvCxnSpPr>
            <p:nvPr/>
          </p:nvCxnSpPr>
          <p:spPr bwMode="auto">
            <a:xfrm flipV="1">
              <a:off x="1597" y="279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51" name="AutoShape 134"/>
            <p:cNvCxnSpPr>
              <a:cxnSpLocks noChangeShapeType="1"/>
            </p:cNvCxnSpPr>
            <p:nvPr/>
          </p:nvCxnSpPr>
          <p:spPr bwMode="auto">
            <a:xfrm flipV="1">
              <a:off x="1597" y="253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52" name="AutoShape 135"/>
            <p:cNvCxnSpPr>
              <a:cxnSpLocks noChangeShapeType="1"/>
            </p:cNvCxnSpPr>
            <p:nvPr/>
          </p:nvCxnSpPr>
          <p:spPr bwMode="auto">
            <a:xfrm flipV="1">
              <a:off x="1591" y="228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53" name="AutoShape 136"/>
            <p:cNvCxnSpPr>
              <a:cxnSpLocks noChangeShapeType="1"/>
            </p:cNvCxnSpPr>
            <p:nvPr/>
          </p:nvCxnSpPr>
          <p:spPr bwMode="auto">
            <a:xfrm flipV="1">
              <a:off x="1590" y="2052"/>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54" name="AutoShape 137"/>
            <p:cNvCxnSpPr>
              <a:cxnSpLocks noChangeShapeType="1"/>
            </p:cNvCxnSpPr>
            <p:nvPr/>
          </p:nvCxnSpPr>
          <p:spPr bwMode="auto">
            <a:xfrm flipV="1">
              <a:off x="1849" y="255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55" name="AutoShape 138"/>
            <p:cNvCxnSpPr>
              <a:cxnSpLocks noChangeShapeType="1"/>
            </p:cNvCxnSpPr>
            <p:nvPr/>
          </p:nvCxnSpPr>
          <p:spPr bwMode="auto">
            <a:xfrm flipV="1">
              <a:off x="1843" y="229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56" name="AutoShape 139"/>
            <p:cNvCxnSpPr>
              <a:cxnSpLocks noChangeShapeType="1"/>
            </p:cNvCxnSpPr>
            <p:nvPr/>
          </p:nvCxnSpPr>
          <p:spPr bwMode="auto">
            <a:xfrm flipV="1">
              <a:off x="2130" y="3036"/>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57" name="AutoShape 140"/>
            <p:cNvCxnSpPr>
              <a:cxnSpLocks noChangeShapeType="1"/>
            </p:cNvCxnSpPr>
            <p:nvPr/>
          </p:nvCxnSpPr>
          <p:spPr bwMode="auto">
            <a:xfrm flipV="1">
              <a:off x="2131" y="255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58" name="AutoShape 141"/>
            <p:cNvCxnSpPr>
              <a:cxnSpLocks noChangeShapeType="1"/>
            </p:cNvCxnSpPr>
            <p:nvPr/>
          </p:nvCxnSpPr>
          <p:spPr bwMode="auto">
            <a:xfrm flipV="1">
              <a:off x="1336" y="3045"/>
              <a:ext cx="240" cy="43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59" name="AutoShape 142"/>
            <p:cNvCxnSpPr>
              <a:cxnSpLocks noChangeShapeType="1"/>
            </p:cNvCxnSpPr>
            <p:nvPr/>
          </p:nvCxnSpPr>
          <p:spPr bwMode="auto">
            <a:xfrm flipH="1">
              <a:off x="778" y="2811"/>
              <a:ext cx="240" cy="42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60" name="AutoShape 143"/>
            <p:cNvCxnSpPr>
              <a:cxnSpLocks noChangeShapeType="1"/>
            </p:cNvCxnSpPr>
            <p:nvPr/>
          </p:nvCxnSpPr>
          <p:spPr bwMode="auto">
            <a:xfrm>
              <a:off x="1345" y="1776"/>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61" name="AutoShape 144"/>
            <p:cNvCxnSpPr>
              <a:cxnSpLocks noChangeShapeType="1"/>
            </p:cNvCxnSpPr>
            <p:nvPr/>
          </p:nvCxnSpPr>
          <p:spPr bwMode="auto">
            <a:xfrm flipV="1">
              <a:off x="499" y="181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62" name="AutoShape 145"/>
            <p:cNvCxnSpPr>
              <a:cxnSpLocks noChangeShapeType="1"/>
            </p:cNvCxnSpPr>
            <p:nvPr/>
          </p:nvCxnSpPr>
          <p:spPr bwMode="auto">
            <a:xfrm flipV="1">
              <a:off x="499" y="1554"/>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63" name="AutoShape 146"/>
            <p:cNvCxnSpPr>
              <a:cxnSpLocks noChangeShapeType="1"/>
            </p:cNvCxnSpPr>
            <p:nvPr/>
          </p:nvCxnSpPr>
          <p:spPr bwMode="auto">
            <a:xfrm>
              <a:off x="498" y="1285"/>
              <a:ext cx="0" cy="20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64" name="AutoShape 147"/>
            <p:cNvCxnSpPr>
              <a:cxnSpLocks noChangeShapeType="1"/>
            </p:cNvCxnSpPr>
            <p:nvPr/>
          </p:nvCxnSpPr>
          <p:spPr bwMode="auto">
            <a:xfrm flipV="1">
              <a:off x="2683" y="180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65" name="AutoShape 148"/>
            <p:cNvCxnSpPr>
              <a:cxnSpLocks noChangeShapeType="1"/>
            </p:cNvCxnSpPr>
            <p:nvPr/>
          </p:nvCxnSpPr>
          <p:spPr bwMode="auto">
            <a:xfrm flipV="1">
              <a:off x="2683" y="154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66" name="AutoShape 149"/>
            <p:cNvCxnSpPr>
              <a:cxnSpLocks noChangeShapeType="1"/>
            </p:cNvCxnSpPr>
            <p:nvPr/>
          </p:nvCxnSpPr>
          <p:spPr bwMode="auto">
            <a:xfrm>
              <a:off x="2682" y="1291"/>
              <a:ext cx="0" cy="20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67" name="AutoShape 150"/>
            <p:cNvCxnSpPr>
              <a:cxnSpLocks noChangeShapeType="1"/>
            </p:cNvCxnSpPr>
            <p:nvPr/>
          </p:nvCxnSpPr>
          <p:spPr bwMode="auto">
            <a:xfrm flipV="1">
              <a:off x="2407" y="1542"/>
              <a:ext cx="1" cy="199"/>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68" name="AutoShape 151"/>
            <p:cNvCxnSpPr>
              <a:cxnSpLocks noChangeShapeType="1"/>
            </p:cNvCxnSpPr>
            <p:nvPr/>
          </p:nvCxnSpPr>
          <p:spPr bwMode="auto">
            <a:xfrm flipV="1">
              <a:off x="2131" y="154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69" name="AutoShape 152"/>
            <p:cNvCxnSpPr>
              <a:cxnSpLocks noChangeShapeType="1"/>
            </p:cNvCxnSpPr>
            <p:nvPr/>
          </p:nvCxnSpPr>
          <p:spPr bwMode="auto">
            <a:xfrm flipV="1">
              <a:off x="1597" y="1554"/>
              <a:ext cx="1" cy="199"/>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70" name="AutoShape 153"/>
            <p:cNvCxnSpPr>
              <a:cxnSpLocks noChangeShapeType="1"/>
            </p:cNvCxnSpPr>
            <p:nvPr/>
          </p:nvCxnSpPr>
          <p:spPr bwMode="auto">
            <a:xfrm flipV="1">
              <a:off x="1315" y="154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71" name="AutoShape 154"/>
            <p:cNvCxnSpPr>
              <a:cxnSpLocks noChangeShapeType="1"/>
            </p:cNvCxnSpPr>
            <p:nvPr/>
          </p:nvCxnSpPr>
          <p:spPr bwMode="auto">
            <a:xfrm>
              <a:off x="1348" y="1515"/>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72" name="AutoShape 155"/>
            <p:cNvCxnSpPr>
              <a:cxnSpLocks noChangeShapeType="1"/>
            </p:cNvCxnSpPr>
            <p:nvPr/>
          </p:nvCxnSpPr>
          <p:spPr bwMode="auto">
            <a:xfrm>
              <a:off x="2434" y="1539"/>
              <a:ext cx="234" cy="21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73" name="AutoShape 156"/>
            <p:cNvCxnSpPr>
              <a:cxnSpLocks noChangeShapeType="1"/>
            </p:cNvCxnSpPr>
            <p:nvPr/>
          </p:nvCxnSpPr>
          <p:spPr bwMode="auto">
            <a:xfrm flipH="1">
              <a:off x="2425" y="1512"/>
              <a:ext cx="251"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74" name="AutoShape 157"/>
            <p:cNvCxnSpPr>
              <a:cxnSpLocks noChangeShapeType="1"/>
            </p:cNvCxnSpPr>
            <p:nvPr/>
          </p:nvCxnSpPr>
          <p:spPr bwMode="auto">
            <a:xfrm flipH="1">
              <a:off x="220" y="2313"/>
              <a:ext cx="246" cy="43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75" name="AutoShape 158"/>
            <p:cNvCxnSpPr>
              <a:cxnSpLocks noChangeShapeType="1"/>
            </p:cNvCxnSpPr>
            <p:nvPr/>
          </p:nvCxnSpPr>
          <p:spPr bwMode="auto">
            <a:xfrm>
              <a:off x="799" y="1509"/>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76" name="AutoShape 159"/>
            <p:cNvCxnSpPr>
              <a:cxnSpLocks noChangeShapeType="1"/>
            </p:cNvCxnSpPr>
            <p:nvPr/>
          </p:nvCxnSpPr>
          <p:spPr bwMode="auto">
            <a:xfrm flipV="1">
              <a:off x="762" y="1536"/>
              <a:ext cx="2" cy="20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77" name="AutoShape 160"/>
            <p:cNvCxnSpPr>
              <a:cxnSpLocks noChangeShapeType="1"/>
            </p:cNvCxnSpPr>
            <p:nvPr/>
          </p:nvCxnSpPr>
          <p:spPr bwMode="auto">
            <a:xfrm flipH="1" flipV="1">
              <a:off x="1882" y="3279"/>
              <a:ext cx="222" cy="19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78" name="AutoShape 161"/>
            <p:cNvCxnSpPr>
              <a:cxnSpLocks noChangeShapeType="1"/>
            </p:cNvCxnSpPr>
            <p:nvPr/>
          </p:nvCxnSpPr>
          <p:spPr bwMode="auto">
            <a:xfrm>
              <a:off x="2130" y="2047"/>
              <a:ext cx="0" cy="20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79" name="AutoShape 162"/>
            <p:cNvCxnSpPr>
              <a:cxnSpLocks noChangeShapeType="1"/>
            </p:cNvCxnSpPr>
            <p:nvPr/>
          </p:nvCxnSpPr>
          <p:spPr bwMode="auto">
            <a:xfrm flipV="1">
              <a:off x="1050" y="1266"/>
              <a:ext cx="2" cy="20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80" name="AutoShape 163"/>
            <p:cNvCxnSpPr>
              <a:cxnSpLocks noChangeShapeType="1"/>
            </p:cNvCxnSpPr>
            <p:nvPr/>
          </p:nvCxnSpPr>
          <p:spPr bwMode="auto">
            <a:xfrm flipV="1">
              <a:off x="2407" y="328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81" name="AutoShape 164"/>
            <p:cNvCxnSpPr>
              <a:cxnSpLocks noChangeShapeType="1"/>
            </p:cNvCxnSpPr>
            <p:nvPr/>
          </p:nvCxnSpPr>
          <p:spPr bwMode="auto">
            <a:xfrm>
              <a:off x="2437" y="2523"/>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82" name="AutoShape 165"/>
            <p:cNvCxnSpPr>
              <a:cxnSpLocks noChangeShapeType="1"/>
            </p:cNvCxnSpPr>
            <p:nvPr/>
          </p:nvCxnSpPr>
          <p:spPr bwMode="auto">
            <a:xfrm>
              <a:off x="2431" y="2271"/>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83" name="AutoShape 166"/>
            <p:cNvCxnSpPr>
              <a:cxnSpLocks noChangeShapeType="1"/>
            </p:cNvCxnSpPr>
            <p:nvPr/>
          </p:nvCxnSpPr>
          <p:spPr bwMode="auto">
            <a:xfrm flipV="1">
              <a:off x="2137" y="229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84" name="AutoShape 167"/>
            <p:cNvCxnSpPr>
              <a:cxnSpLocks noChangeShapeType="1"/>
            </p:cNvCxnSpPr>
            <p:nvPr/>
          </p:nvCxnSpPr>
          <p:spPr bwMode="auto">
            <a:xfrm flipV="1">
              <a:off x="2401" y="256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85" name="AutoShape 168"/>
            <p:cNvCxnSpPr>
              <a:cxnSpLocks noChangeShapeType="1"/>
            </p:cNvCxnSpPr>
            <p:nvPr/>
          </p:nvCxnSpPr>
          <p:spPr bwMode="auto">
            <a:xfrm flipV="1">
              <a:off x="2395" y="229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86" name="AutoShape 169"/>
            <p:cNvCxnSpPr>
              <a:cxnSpLocks noChangeShapeType="1"/>
            </p:cNvCxnSpPr>
            <p:nvPr/>
          </p:nvCxnSpPr>
          <p:spPr bwMode="auto">
            <a:xfrm flipH="1">
              <a:off x="2422" y="2775"/>
              <a:ext cx="264" cy="4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87" name="AutoShape 170"/>
            <p:cNvCxnSpPr>
              <a:cxnSpLocks noChangeShapeType="1"/>
            </p:cNvCxnSpPr>
            <p:nvPr/>
          </p:nvCxnSpPr>
          <p:spPr bwMode="auto">
            <a:xfrm flipV="1">
              <a:off x="2683" y="328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88" name="AutoShape 171"/>
            <p:cNvCxnSpPr>
              <a:cxnSpLocks noChangeShapeType="1"/>
            </p:cNvCxnSpPr>
            <p:nvPr/>
          </p:nvCxnSpPr>
          <p:spPr bwMode="auto">
            <a:xfrm flipV="1">
              <a:off x="2683" y="304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89" name="AutoShape 172"/>
            <p:cNvCxnSpPr>
              <a:cxnSpLocks noChangeShapeType="1"/>
            </p:cNvCxnSpPr>
            <p:nvPr/>
          </p:nvCxnSpPr>
          <p:spPr bwMode="auto">
            <a:xfrm flipH="1" flipV="1">
              <a:off x="1880" y="1284"/>
              <a:ext cx="233" cy="20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90" name="AutoShape 173"/>
            <p:cNvCxnSpPr>
              <a:cxnSpLocks noChangeShapeType="1"/>
            </p:cNvCxnSpPr>
            <p:nvPr/>
          </p:nvCxnSpPr>
          <p:spPr bwMode="auto">
            <a:xfrm flipV="1">
              <a:off x="216" y="3282"/>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91" name="AutoShape 174"/>
            <p:cNvCxnSpPr>
              <a:cxnSpLocks noChangeShapeType="1"/>
            </p:cNvCxnSpPr>
            <p:nvPr/>
          </p:nvCxnSpPr>
          <p:spPr bwMode="auto">
            <a:xfrm>
              <a:off x="2443" y="3501"/>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sp>
          <p:nvSpPr>
            <p:cNvPr id="326831" name="Oval 175"/>
            <p:cNvSpPr>
              <a:spLocks noChangeArrowheads="1"/>
            </p:cNvSpPr>
            <p:nvPr/>
          </p:nvSpPr>
          <p:spPr bwMode="auto">
            <a:xfrm flipH="1" flipV="1">
              <a:off x="463"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832" name="Oval 176"/>
            <p:cNvSpPr>
              <a:spLocks noChangeArrowheads="1"/>
            </p:cNvSpPr>
            <p:nvPr/>
          </p:nvSpPr>
          <p:spPr bwMode="auto">
            <a:xfrm flipH="1" flipV="1">
              <a:off x="463"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833" name="Oval 177"/>
            <p:cNvSpPr>
              <a:spLocks noChangeArrowheads="1"/>
            </p:cNvSpPr>
            <p:nvPr/>
          </p:nvSpPr>
          <p:spPr bwMode="auto">
            <a:xfrm flipH="1" flipV="1">
              <a:off x="463"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834" name="Oval 178"/>
            <p:cNvSpPr>
              <a:spLocks noChangeArrowheads="1"/>
            </p:cNvSpPr>
            <p:nvPr/>
          </p:nvSpPr>
          <p:spPr bwMode="auto">
            <a:xfrm flipH="1" flipV="1">
              <a:off x="463"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20696" name="AutoShape 179"/>
            <p:cNvCxnSpPr>
              <a:cxnSpLocks noChangeShapeType="1"/>
            </p:cNvCxnSpPr>
            <p:nvPr/>
          </p:nvCxnSpPr>
          <p:spPr bwMode="auto">
            <a:xfrm>
              <a:off x="520" y="3249"/>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97" name="AutoShape 180"/>
            <p:cNvCxnSpPr>
              <a:cxnSpLocks noChangeShapeType="1"/>
            </p:cNvCxnSpPr>
            <p:nvPr/>
          </p:nvCxnSpPr>
          <p:spPr bwMode="auto">
            <a:xfrm flipV="1">
              <a:off x="520" y="3046"/>
              <a:ext cx="222" cy="19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98" name="AutoShape 181"/>
            <p:cNvCxnSpPr>
              <a:cxnSpLocks noChangeShapeType="1"/>
            </p:cNvCxnSpPr>
            <p:nvPr/>
          </p:nvCxnSpPr>
          <p:spPr bwMode="auto">
            <a:xfrm>
              <a:off x="532" y="2775"/>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699" name="AutoShape 182"/>
            <p:cNvCxnSpPr>
              <a:cxnSpLocks noChangeShapeType="1"/>
              <a:stCxn id="326833" idx="3"/>
            </p:cNvCxnSpPr>
            <p:nvPr/>
          </p:nvCxnSpPr>
          <p:spPr bwMode="auto">
            <a:xfrm flipV="1">
              <a:off x="514" y="2272"/>
              <a:ext cx="228" cy="22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00" name="AutoShape 183"/>
            <p:cNvCxnSpPr>
              <a:cxnSpLocks noChangeShapeType="1"/>
            </p:cNvCxnSpPr>
            <p:nvPr/>
          </p:nvCxnSpPr>
          <p:spPr bwMode="auto">
            <a:xfrm>
              <a:off x="526" y="2511"/>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01" name="AutoShape 184"/>
            <p:cNvCxnSpPr>
              <a:cxnSpLocks noChangeShapeType="1"/>
            </p:cNvCxnSpPr>
            <p:nvPr/>
          </p:nvCxnSpPr>
          <p:spPr bwMode="auto">
            <a:xfrm>
              <a:off x="532" y="1509"/>
              <a:ext cx="204"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02" name="AutoShape 185"/>
            <p:cNvCxnSpPr>
              <a:cxnSpLocks noChangeShapeType="1"/>
            </p:cNvCxnSpPr>
            <p:nvPr/>
          </p:nvCxnSpPr>
          <p:spPr bwMode="auto">
            <a:xfrm flipV="1">
              <a:off x="532" y="1287"/>
              <a:ext cx="480" cy="19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03" name="AutoShape 186"/>
            <p:cNvCxnSpPr>
              <a:cxnSpLocks noChangeShapeType="1"/>
            </p:cNvCxnSpPr>
            <p:nvPr/>
          </p:nvCxnSpPr>
          <p:spPr bwMode="auto">
            <a:xfrm>
              <a:off x="1075" y="3498"/>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04" name="AutoShape 187"/>
            <p:cNvCxnSpPr>
              <a:cxnSpLocks noChangeShapeType="1"/>
            </p:cNvCxnSpPr>
            <p:nvPr/>
          </p:nvCxnSpPr>
          <p:spPr bwMode="auto">
            <a:xfrm flipV="1">
              <a:off x="1039" y="327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05" name="AutoShape 188"/>
            <p:cNvCxnSpPr>
              <a:cxnSpLocks noChangeShapeType="1"/>
            </p:cNvCxnSpPr>
            <p:nvPr/>
          </p:nvCxnSpPr>
          <p:spPr bwMode="auto">
            <a:xfrm flipV="1">
              <a:off x="1033" y="228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06" name="AutoShape 189"/>
            <p:cNvCxnSpPr>
              <a:cxnSpLocks noChangeShapeType="1"/>
            </p:cNvCxnSpPr>
            <p:nvPr/>
          </p:nvCxnSpPr>
          <p:spPr bwMode="auto">
            <a:xfrm>
              <a:off x="1075" y="3246"/>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07" name="AutoShape 190"/>
            <p:cNvCxnSpPr>
              <a:cxnSpLocks noChangeShapeType="1"/>
            </p:cNvCxnSpPr>
            <p:nvPr/>
          </p:nvCxnSpPr>
          <p:spPr bwMode="auto">
            <a:xfrm>
              <a:off x="1069" y="2778"/>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08" name="AutoShape 191"/>
            <p:cNvCxnSpPr>
              <a:cxnSpLocks noChangeShapeType="1"/>
            </p:cNvCxnSpPr>
            <p:nvPr/>
          </p:nvCxnSpPr>
          <p:spPr bwMode="auto">
            <a:xfrm>
              <a:off x="1093" y="2022"/>
              <a:ext cx="199"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09" name="AutoShape 192"/>
            <p:cNvCxnSpPr>
              <a:cxnSpLocks noChangeShapeType="1"/>
            </p:cNvCxnSpPr>
            <p:nvPr/>
          </p:nvCxnSpPr>
          <p:spPr bwMode="auto">
            <a:xfrm>
              <a:off x="1081" y="2268"/>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10" name="AutoShape 193"/>
            <p:cNvCxnSpPr>
              <a:cxnSpLocks noChangeShapeType="1"/>
            </p:cNvCxnSpPr>
            <p:nvPr/>
          </p:nvCxnSpPr>
          <p:spPr bwMode="auto">
            <a:xfrm flipV="1">
              <a:off x="784" y="2541"/>
              <a:ext cx="516" cy="21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11" name="AutoShape 194"/>
            <p:cNvCxnSpPr>
              <a:cxnSpLocks noChangeShapeType="1"/>
            </p:cNvCxnSpPr>
            <p:nvPr/>
          </p:nvCxnSpPr>
          <p:spPr bwMode="auto">
            <a:xfrm flipH="1">
              <a:off x="1060" y="2799"/>
              <a:ext cx="240" cy="43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12" name="AutoShape 195"/>
            <p:cNvCxnSpPr>
              <a:cxnSpLocks noChangeShapeType="1"/>
            </p:cNvCxnSpPr>
            <p:nvPr/>
          </p:nvCxnSpPr>
          <p:spPr bwMode="auto">
            <a:xfrm>
              <a:off x="1060" y="1779"/>
              <a:ext cx="234"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13" name="AutoShape 196"/>
            <p:cNvCxnSpPr>
              <a:cxnSpLocks noChangeShapeType="1"/>
            </p:cNvCxnSpPr>
            <p:nvPr/>
          </p:nvCxnSpPr>
          <p:spPr bwMode="auto">
            <a:xfrm flipH="1">
              <a:off x="1066" y="1275"/>
              <a:ext cx="528" cy="22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14" name="AutoShape 197"/>
            <p:cNvCxnSpPr>
              <a:cxnSpLocks noChangeShapeType="1"/>
            </p:cNvCxnSpPr>
            <p:nvPr/>
          </p:nvCxnSpPr>
          <p:spPr bwMode="auto">
            <a:xfrm>
              <a:off x="1618" y="3249"/>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15" name="AutoShape 198"/>
            <p:cNvCxnSpPr>
              <a:cxnSpLocks noChangeShapeType="1"/>
            </p:cNvCxnSpPr>
            <p:nvPr/>
          </p:nvCxnSpPr>
          <p:spPr bwMode="auto">
            <a:xfrm>
              <a:off x="1618" y="3027"/>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16" name="AutoShape 199"/>
            <p:cNvCxnSpPr>
              <a:cxnSpLocks noChangeShapeType="1"/>
            </p:cNvCxnSpPr>
            <p:nvPr/>
          </p:nvCxnSpPr>
          <p:spPr bwMode="auto">
            <a:xfrm>
              <a:off x="1618" y="2025"/>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17" name="AutoShape 200"/>
            <p:cNvCxnSpPr>
              <a:cxnSpLocks noChangeShapeType="1"/>
            </p:cNvCxnSpPr>
            <p:nvPr/>
          </p:nvCxnSpPr>
          <p:spPr bwMode="auto">
            <a:xfrm flipH="1" flipV="1">
              <a:off x="1618" y="2535"/>
              <a:ext cx="222" cy="474"/>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18" name="AutoShape 201"/>
            <p:cNvCxnSpPr>
              <a:cxnSpLocks noChangeShapeType="1"/>
            </p:cNvCxnSpPr>
            <p:nvPr/>
          </p:nvCxnSpPr>
          <p:spPr bwMode="auto">
            <a:xfrm>
              <a:off x="1630" y="1521"/>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19" name="AutoShape 202"/>
            <p:cNvCxnSpPr>
              <a:cxnSpLocks noChangeShapeType="1"/>
            </p:cNvCxnSpPr>
            <p:nvPr/>
          </p:nvCxnSpPr>
          <p:spPr bwMode="auto">
            <a:xfrm flipH="1">
              <a:off x="1624" y="3273"/>
              <a:ext cx="216" cy="21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20" name="AutoShape 203"/>
            <p:cNvCxnSpPr>
              <a:cxnSpLocks noChangeShapeType="1"/>
            </p:cNvCxnSpPr>
            <p:nvPr/>
          </p:nvCxnSpPr>
          <p:spPr bwMode="auto">
            <a:xfrm>
              <a:off x="2173" y="3501"/>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21" name="AutoShape 204"/>
            <p:cNvCxnSpPr>
              <a:cxnSpLocks noChangeShapeType="1"/>
            </p:cNvCxnSpPr>
            <p:nvPr/>
          </p:nvCxnSpPr>
          <p:spPr bwMode="auto">
            <a:xfrm>
              <a:off x="2170" y="1515"/>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22" name="AutoShape 205"/>
            <p:cNvCxnSpPr>
              <a:cxnSpLocks noChangeShapeType="1"/>
            </p:cNvCxnSpPr>
            <p:nvPr/>
          </p:nvCxnSpPr>
          <p:spPr bwMode="auto">
            <a:xfrm flipV="1">
              <a:off x="2158" y="1287"/>
              <a:ext cx="516" cy="21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23" name="AutoShape 206"/>
            <p:cNvCxnSpPr>
              <a:cxnSpLocks noChangeShapeType="1"/>
            </p:cNvCxnSpPr>
            <p:nvPr/>
          </p:nvCxnSpPr>
          <p:spPr bwMode="auto">
            <a:xfrm>
              <a:off x="2176" y="3258"/>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24" name="AutoShape 207"/>
            <p:cNvCxnSpPr>
              <a:cxnSpLocks noChangeShapeType="1"/>
            </p:cNvCxnSpPr>
            <p:nvPr/>
          </p:nvCxnSpPr>
          <p:spPr bwMode="auto">
            <a:xfrm flipH="1" flipV="1">
              <a:off x="2158" y="2289"/>
              <a:ext cx="222" cy="474"/>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0725" name="AutoShape 208"/>
            <p:cNvCxnSpPr>
              <a:cxnSpLocks noChangeShapeType="1"/>
            </p:cNvCxnSpPr>
            <p:nvPr/>
          </p:nvCxnSpPr>
          <p:spPr bwMode="auto">
            <a:xfrm flipV="1">
              <a:off x="2146" y="2805"/>
              <a:ext cx="246" cy="45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grpSp>
      <p:sp>
        <p:nvSpPr>
          <p:cNvPr id="20487" name="Rectangle 209"/>
          <p:cNvSpPr>
            <a:spLocks noGrp="1" noChangeArrowheads="1"/>
          </p:cNvSpPr>
          <p:nvPr>
            <p:ph type="title" idx="4294967295"/>
          </p:nvPr>
        </p:nvSpPr>
        <p:spPr/>
        <p:txBody>
          <a:bodyPr/>
          <a:lstStyle/>
          <a:p>
            <a:r>
              <a:rPr lang="en-US" altLang="zh-CN" smtClean="0">
                <a:ea typeface="宋体" charset="-122"/>
              </a:rPr>
              <a:t>Abstract States and Transitions</a:t>
            </a:r>
          </a:p>
        </p:txBody>
      </p:sp>
      <p:sp>
        <p:nvSpPr>
          <p:cNvPr id="20488" name="Rectangle 210"/>
          <p:cNvSpPr>
            <a:spLocks noChangeArrowheads="1"/>
          </p:cNvSpPr>
          <p:nvPr/>
        </p:nvSpPr>
        <p:spPr bwMode="auto">
          <a:xfrm>
            <a:off x="187325" y="1795463"/>
            <a:ext cx="4391025" cy="4149725"/>
          </a:xfrm>
          <a:prstGeom prst="rect">
            <a:avLst/>
          </a:prstGeom>
          <a:solidFill>
            <a:schemeClr val="bg1">
              <a:alpha val="59999"/>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0489" name="Rectangle 211"/>
          <p:cNvSpPr>
            <a:spLocks noChangeArrowheads="1"/>
          </p:cNvSpPr>
          <p:nvPr/>
        </p:nvSpPr>
        <p:spPr bwMode="auto">
          <a:xfrm>
            <a:off x="4695825" y="1905000"/>
            <a:ext cx="9620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2100">
                <a:solidFill>
                  <a:srgbClr val="951103"/>
                </a:solidFill>
                <a:latin typeface="Comic Sans MS" pitchFamily="66" charset="0"/>
                <a:ea typeface="宋体" charset="-122"/>
              </a:rPr>
              <a:t>State</a:t>
            </a:r>
            <a:endParaRPr lang="en-US" altLang="zh-CN" sz="1700">
              <a:solidFill>
                <a:srgbClr val="951103"/>
              </a:solidFill>
              <a:latin typeface="Comic Sans MS" pitchFamily="66" charset="0"/>
              <a:ea typeface="宋体" charset="-122"/>
            </a:endParaRPr>
          </a:p>
        </p:txBody>
      </p:sp>
      <p:cxnSp>
        <p:nvCxnSpPr>
          <p:cNvPr id="20490" name="AutoShape 212"/>
          <p:cNvCxnSpPr>
            <a:cxnSpLocks noChangeShapeType="1"/>
          </p:cNvCxnSpPr>
          <p:nvPr/>
        </p:nvCxnSpPr>
        <p:spPr bwMode="auto">
          <a:xfrm>
            <a:off x="5751513" y="2644775"/>
            <a:ext cx="2017712" cy="1588"/>
          </a:xfrm>
          <a:prstGeom prst="straightConnector1">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326869" name="Oval 213"/>
          <p:cNvSpPr>
            <a:spLocks noChangeArrowheads="1"/>
          </p:cNvSpPr>
          <p:nvPr/>
        </p:nvSpPr>
        <p:spPr bwMode="auto">
          <a:xfrm flipH="1" flipV="1">
            <a:off x="5095875" y="2428875"/>
            <a:ext cx="474663" cy="45561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870" name="Text Box 214"/>
          <p:cNvSpPr txBox="1">
            <a:spLocks noChangeArrowheads="1"/>
          </p:cNvSpPr>
          <p:nvPr/>
        </p:nvSpPr>
        <p:spPr bwMode="auto">
          <a:xfrm>
            <a:off x="5810250" y="2981325"/>
            <a:ext cx="1819275" cy="984250"/>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wrap="none" tIns="18288" anchor="ctr"/>
          <a:lstStyle/>
          <a:p>
            <a:pPr algn="l" eaLnBrk="0" hangingPunct="0">
              <a:lnSpc>
                <a:spcPct val="45000"/>
              </a:lnSpc>
              <a:spcBef>
                <a:spcPct val="50000"/>
              </a:spcBef>
              <a:buFontTx/>
              <a:buNone/>
              <a:defRPr/>
            </a:pPr>
            <a:r>
              <a:rPr kumimoji="1" lang="en-US" altLang="zh-CN" i="1">
                <a:latin typeface="Courier New" pitchFamily="49" charset="0"/>
                <a:ea typeface="宋体" charset="-122"/>
                <a:sym typeface="Wingdings" pitchFamily="2" charset="2"/>
              </a:rPr>
              <a:t>3</a:t>
            </a:r>
            <a:r>
              <a:rPr kumimoji="1" lang="en-US" altLang="zh-CN" b="0">
                <a:latin typeface="Courier New" pitchFamily="49" charset="0"/>
                <a:ea typeface="宋体" charset="-122"/>
                <a:sym typeface="Wingdings" pitchFamily="2" charset="2"/>
              </a:rPr>
              <a:t>: </a:t>
            </a:r>
            <a:r>
              <a:rPr kumimoji="1" lang="en-US" altLang="zh-CN">
                <a:latin typeface="Courier New" pitchFamily="49" charset="0"/>
                <a:ea typeface="宋体" charset="-122"/>
                <a:sym typeface="Wingdings" pitchFamily="2" charset="2"/>
              </a:rPr>
              <a:t>unlock();</a:t>
            </a:r>
          </a:p>
          <a:p>
            <a:pPr algn="l" eaLnBrk="0" hangingPunct="0">
              <a:lnSpc>
                <a:spcPct val="45000"/>
              </a:lnSpc>
              <a:spcBef>
                <a:spcPct val="50000"/>
              </a:spcBef>
              <a:buFontTx/>
              <a:buNone/>
              <a:defRPr/>
            </a:pPr>
            <a:r>
              <a:rPr kumimoji="1" lang="en-US" altLang="zh-CN" b="0">
                <a:latin typeface="Courier New" pitchFamily="49" charset="0"/>
                <a:ea typeface="宋体" charset="-122"/>
                <a:sym typeface="Wingdings" pitchFamily="2" charset="2"/>
              </a:rPr>
              <a:t>   new++;</a:t>
            </a:r>
          </a:p>
          <a:p>
            <a:pPr algn="l" eaLnBrk="0" hangingPunct="0">
              <a:lnSpc>
                <a:spcPct val="45000"/>
              </a:lnSpc>
              <a:spcBef>
                <a:spcPct val="50000"/>
              </a:spcBef>
              <a:buFontTx/>
              <a:buNone/>
              <a:defRPr/>
            </a:pPr>
            <a:r>
              <a:rPr kumimoji="1" lang="en-US" altLang="zh-CN" i="1">
                <a:latin typeface="Courier New" pitchFamily="49" charset="0"/>
                <a:ea typeface="宋体" charset="-122"/>
                <a:sym typeface="Wingdings" pitchFamily="2" charset="2"/>
              </a:rPr>
              <a:t>4</a:t>
            </a:r>
            <a:r>
              <a:rPr kumimoji="1" lang="en-US" altLang="zh-CN" b="0">
                <a:latin typeface="Courier New" pitchFamily="49" charset="0"/>
                <a:ea typeface="宋体" charset="-122"/>
                <a:sym typeface="Wingdings" pitchFamily="2" charset="2"/>
              </a:rPr>
              <a:t>:} …</a:t>
            </a:r>
            <a:endParaRPr kumimoji="1" lang="en-US" altLang="zh-CN" sz="2400" b="0" i="1">
              <a:latin typeface="Courier New" pitchFamily="49" charset="0"/>
              <a:ea typeface="宋体" charset="-122"/>
            </a:endParaRPr>
          </a:p>
        </p:txBody>
      </p:sp>
      <p:grpSp>
        <p:nvGrpSpPr>
          <p:cNvPr id="20493" name="Group 215"/>
          <p:cNvGrpSpPr>
            <a:grpSpLocks/>
          </p:cNvGrpSpPr>
          <p:nvPr/>
        </p:nvGrpSpPr>
        <p:grpSpPr bwMode="auto">
          <a:xfrm>
            <a:off x="4457700" y="2990850"/>
            <a:ext cx="1638300" cy="1466850"/>
            <a:chOff x="3702" y="1440"/>
            <a:chExt cx="1032" cy="924"/>
          </a:xfrm>
        </p:grpSpPr>
        <p:sp>
          <p:nvSpPr>
            <p:cNvPr id="20521" name="Rectangle 216"/>
            <p:cNvSpPr>
              <a:spLocks noChangeArrowheads="1"/>
            </p:cNvSpPr>
            <p:nvPr/>
          </p:nvSpPr>
          <p:spPr bwMode="auto">
            <a:xfrm>
              <a:off x="3702" y="1440"/>
              <a:ext cx="366"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1200" i="1">
                  <a:solidFill>
                    <a:srgbClr val="951103"/>
                  </a:solidFill>
                  <a:latin typeface="Comic Sans MS" pitchFamily="66" charset="0"/>
                  <a:ea typeface="宋体" charset="-122"/>
                </a:rPr>
                <a:t>pc</a:t>
              </a:r>
            </a:p>
            <a:p>
              <a:pPr algn="l">
                <a:buClr>
                  <a:srgbClr val="CC3300"/>
                </a:buClr>
                <a:buFontTx/>
                <a:buNone/>
              </a:pPr>
              <a:r>
                <a:rPr lang="en-US" altLang="zh-CN" sz="1200" b="0">
                  <a:solidFill>
                    <a:srgbClr val="951103"/>
                  </a:solidFill>
                  <a:latin typeface="Comic Sans MS" pitchFamily="66" charset="0"/>
                  <a:ea typeface="宋体" charset="-122"/>
                </a:rPr>
                <a:t>lock</a:t>
              </a:r>
            </a:p>
            <a:p>
              <a:pPr algn="l">
                <a:buClr>
                  <a:srgbClr val="CC3300"/>
                </a:buClr>
                <a:buFontTx/>
                <a:buNone/>
              </a:pPr>
              <a:r>
                <a:rPr lang="en-US" altLang="zh-CN" sz="1200" b="0">
                  <a:solidFill>
                    <a:srgbClr val="951103"/>
                  </a:solidFill>
                  <a:latin typeface="Comic Sans MS" pitchFamily="66" charset="0"/>
                  <a:ea typeface="宋体" charset="-122"/>
                </a:rPr>
                <a:t>old</a:t>
              </a:r>
            </a:p>
            <a:p>
              <a:pPr algn="l">
                <a:buClr>
                  <a:srgbClr val="CC3300"/>
                </a:buClr>
                <a:buFontTx/>
                <a:buNone/>
              </a:pPr>
              <a:r>
                <a:rPr lang="en-US" altLang="zh-CN" sz="1200" b="0">
                  <a:solidFill>
                    <a:srgbClr val="951103"/>
                  </a:solidFill>
                  <a:latin typeface="Comic Sans MS" pitchFamily="66" charset="0"/>
                  <a:ea typeface="宋体" charset="-122"/>
                </a:rPr>
                <a:t>new</a:t>
              </a:r>
            </a:p>
            <a:p>
              <a:pPr algn="l">
                <a:buClr>
                  <a:srgbClr val="CC3300"/>
                </a:buClr>
                <a:buFontTx/>
                <a:buNone/>
              </a:pPr>
              <a:r>
                <a:rPr lang="en-US" altLang="zh-CN" sz="1200" b="0">
                  <a:solidFill>
                    <a:srgbClr val="951103"/>
                  </a:solidFill>
                  <a:latin typeface="Comic Sans MS" pitchFamily="66" charset="0"/>
                  <a:ea typeface="宋体" charset="-122"/>
                </a:rPr>
                <a:t>q</a:t>
              </a:r>
              <a:endParaRPr lang="en-US" altLang="zh-CN" sz="1500">
                <a:solidFill>
                  <a:srgbClr val="FF0000"/>
                </a:solidFill>
                <a:latin typeface="Comic Sans MS" pitchFamily="66" charset="0"/>
                <a:ea typeface="宋体" charset="-122"/>
              </a:endParaRPr>
            </a:p>
          </p:txBody>
        </p:sp>
        <p:sp>
          <p:nvSpPr>
            <p:cNvPr id="20522" name="Rectangle 217"/>
            <p:cNvSpPr>
              <a:spLocks noChangeArrowheads="1"/>
            </p:cNvSpPr>
            <p:nvPr/>
          </p:nvSpPr>
          <p:spPr bwMode="auto">
            <a:xfrm>
              <a:off x="3972" y="1440"/>
              <a:ext cx="762"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zh-CN" altLang="en-US" sz="1200" b="0">
                  <a:solidFill>
                    <a:srgbClr val="951103"/>
                  </a:solidFill>
                  <a:latin typeface="Comic Sans MS" pitchFamily="66" charset="0"/>
                  <a:ea typeface="宋体" charset="-122"/>
                  <a:sym typeface="MT Extra" pitchFamily="18" charset="2"/>
                </a:rPr>
                <a:t></a:t>
              </a:r>
              <a:r>
                <a:rPr lang="zh-CN" altLang="en-US" sz="1200" b="0">
                  <a:solidFill>
                    <a:srgbClr val="951103"/>
                  </a:solidFill>
                  <a:latin typeface="Comic Sans MS" pitchFamily="66" charset="0"/>
                  <a:ea typeface="宋体" charset="-122"/>
                </a:rPr>
                <a:t> </a:t>
              </a:r>
              <a:r>
                <a:rPr lang="en-US" altLang="zh-CN" sz="1200" b="0">
                  <a:solidFill>
                    <a:srgbClr val="951103"/>
                  </a:solidFill>
                  <a:latin typeface="Comic Sans MS" pitchFamily="66" charset="0"/>
                  <a:ea typeface="宋体" charset="-122"/>
                </a:rPr>
                <a:t>3</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5</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5</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0x133a</a:t>
              </a:r>
            </a:p>
            <a:p>
              <a:pPr algn="l">
                <a:buClr>
                  <a:srgbClr val="CC3300"/>
                </a:buClr>
                <a:buFontTx/>
                <a:buNone/>
              </a:pPr>
              <a:r>
                <a:rPr lang="en-US" altLang="zh-CN" sz="1900" b="0">
                  <a:solidFill>
                    <a:srgbClr val="951103"/>
                  </a:solidFill>
                  <a:latin typeface="Comic Sans MS" pitchFamily="66" charset="0"/>
                  <a:ea typeface="宋体" charset="-122"/>
                </a:rPr>
                <a:t>	</a:t>
              </a:r>
              <a:endParaRPr lang="en-US" altLang="zh-CN" sz="1500">
                <a:solidFill>
                  <a:srgbClr val="FF0000"/>
                </a:solidFill>
                <a:latin typeface="Comic Sans MS" pitchFamily="66" charset="0"/>
                <a:ea typeface="宋体" charset="-122"/>
              </a:endParaRPr>
            </a:p>
          </p:txBody>
        </p:sp>
        <p:sp>
          <p:nvSpPr>
            <p:cNvPr id="20523" name="Oval 218"/>
            <p:cNvSpPr>
              <a:spLocks noChangeArrowheads="1"/>
            </p:cNvSpPr>
            <p:nvPr/>
          </p:nvSpPr>
          <p:spPr bwMode="auto">
            <a:xfrm flipH="1" flipV="1">
              <a:off x="4164" y="1662"/>
              <a:ext cx="89" cy="95"/>
            </a:xfrm>
            <a:prstGeom prst="ellipse">
              <a:avLst/>
            </a:prstGeom>
            <a:solidFill>
              <a:schemeClr val="tx1"/>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sp>
        <p:nvSpPr>
          <p:cNvPr id="326875" name="Oval 219"/>
          <p:cNvSpPr>
            <a:spLocks noChangeArrowheads="1"/>
          </p:cNvSpPr>
          <p:nvPr/>
        </p:nvSpPr>
        <p:spPr bwMode="auto">
          <a:xfrm flipH="1" flipV="1">
            <a:off x="8058150" y="2409825"/>
            <a:ext cx="474663" cy="45561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nvGrpSpPr>
          <p:cNvPr id="20495" name="Group 220"/>
          <p:cNvGrpSpPr>
            <a:grpSpLocks/>
          </p:cNvGrpSpPr>
          <p:nvPr/>
        </p:nvGrpSpPr>
        <p:grpSpPr bwMode="auto">
          <a:xfrm>
            <a:off x="7724775" y="3000375"/>
            <a:ext cx="1638300" cy="1466850"/>
            <a:chOff x="4866" y="1890"/>
            <a:chExt cx="1032" cy="924"/>
          </a:xfrm>
        </p:grpSpPr>
        <p:sp>
          <p:nvSpPr>
            <p:cNvPr id="20518" name="Rectangle 221"/>
            <p:cNvSpPr>
              <a:spLocks noChangeArrowheads="1"/>
            </p:cNvSpPr>
            <p:nvPr/>
          </p:nvSpPr>
          <p:spPr bwMode="auto">
            <a:xfrm>
              <a:off x="4866" y="1890"/>
              <a:ext cx="366"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1200" i="1">
                  <a:solidFill>
                    <a:srgbClr val="951103"/>
                  </a:solidFill>
                  <a:latin typeface="Comic Sans MS" pitchFamily="66" charset="0"/>
                  <a:ea typeface="宋体" charset="-122"/>
                </a:rPr>
                <a:t>pc</a:t>
              </a:r>
            </a:p>
            <a:p>
              <a:pPr algn="l">
                <a:buClr>
                  <a:srgbClr val="CC3300"/>
                </a:buClr>
                <a:buFontTx/>
                <a:buNone/>
              </a:pPr>
              <a:r>
                <a:rPr lang="en-US" altLang="zh-CN" sz="1200" b="0">
                  <a:solidFill>
                    <a:srgbClr val="951103"/>
                  </a:solidFill>
                  <a:latin typeface="Comic Sans MS" pitchFamily="66" charset="0"/>
                  <a:ea typeface="宋体" charset="-122"/>
                </a:rPr>
                <a:t>lock</a:t>
              </a:r>
            </a:p>
            <a:p>
              <a:pPr algn="l">
                <a:buClr>
                  <a:srgbClr val="CC3300"/>
                </a:buClr>
                <a:buFontTx/>
                <a:buNone/>
              </a:pPr>
              <a:r>
                <a:rPr lang="en-US" altLang="zh-CN" sz="1200" b="0">
                  <a:solidFill>
                    <a:srgbClr val="951103"/>
                  </a:solidFill>
                  <a:latin typeface="Comic Sans MS" pitchFamily="66" charset="0"/>
                  <a:ea typeface="宋体" charset="-122"/>
                </a:rPr>
                <a:t>old</a:t>
              </a:r>
            </a:p>
            <a:p>
              <a:pPr algn="l">
                <a:buClr>
                  <a:srgbClr val="CC3300"/>
                </a:buClr>
                <a:buFontTx/>
                <a:buNone/>
              </a:pPr>
              <a:r>
                <a:rPr lang="en-US" altLang="zh-CN" sz="1200" b="0">
                  <a:solidFill>
                    <a:srgbClr val="951103"/>
                  </a:solidFill>
                  <a:latin typeface="Comic Sans MS" pitchFamily="66" charset="0"/>
                  <a:ea typeface="宋体" charset="-122"/>
                </a:rPr>
                <a:t>new</a:t>
              </a:r>
            </a:p>
            <a:p>
              <a:pPr algn="l">
                <a:buClr>
                  <a:srgbClr val="CC3300"/>
                </a:buClr>
                <a:buFontTx/>
                <a:buNone/>
              </a:pPr>
              <a:r>
                <a:rPr lang="en-US" altLang="zh-CN" sz="1200" b="0">
                  <a:solidFill>
                    <a:srgbClr val="951103"/>
                  </a:solidFill>
                  <a:latin typeface="Comic Sans MS" pitchFamily="66" charset="0"/>
                  <a:ea typeface="宋体" charset="-122"/>
                </a:rPr>
                <a:t>q</a:t>
              </a:r>
              <a:endParaRPr lang="en-US" altLang="zh-CN" sz="1500">
                <a:solidFill>
                  <a:srgbClr val="FF0000"/>
                </a:solidFill>
                <a:latin typeface="Comic Sans MS" pitchFamily="66" charset="0"/>
                <a:ea typeface="宋体" charset="-122"/>
              </a:endParaRPr>
            </a:p>
          </p:txBody>
        </p:sp>
        <p:sp>
          <p:nvSpPr>
            <p:cNvPr id="20519" name="Rectangle 222"/>
            <p:cNvSpPr>
              <a:spLocks noChangeArrowheads="1"/>
            </p:cNvSpPr>
            <p:nvPr/>
          </p:nvSpPr>
          <p:spPr bwMode="auto">
            <a:xfrm>
              <a:off x="5136" y="1890"/>
              <a:ext cx="762"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zh-CN" altLang="en-US" sz="1200" b="0">
                  <a:solidFill>
                    <a:srgbClr val="951103"/>
                  </a:solidFill>
                  <a:latin typeface="Comic Sans MS" pitchFamily="66" charset="0"/>
                  <a:ea typeface="宋体" charset="-122"/>
                  <a:sym typeface="MT Extra" pitchFamily="18" charset="2"/>
                </a:rPr>
                <a:t></a:t>
              </a:r>
              <a:r>
                <a:rPr lang="zh-CN" altLang="en-US" sz="1200" b="0">
                  <a:solidFill>
                    <a:srgbClr val="951103"/>
                  </a:solidFill>
                  <a:latin typeface="Comic Sans MS" pitchFamily="66" charset="0"/>
                  <a:ea typeface="宋体" charset="-122"/>
                </a:rPr>
                <a:t> </a:t>
              </a:r>
              <a:r>
                <a:rPr lang="en-US" altLang="zh-CN" sz="1200" b="0">
                  <a:solidFill>
                    <a:srgbClr val="951103"/>
                  </a:solidFill>
                  <a:latin typeface="Comic Sans MS" pitchFamily="66" charset="0"/>
                  <a:ea typeface="宋体" charset="-122"/>
                </a:rPr>
                <a:t>4</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5</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6</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0x133a</a:t>
              </a:r>
            </a:p>
            <a:p>
              <a:pPr algn="l">
                <a:buClr>
                  <a:srgbClr val="CC3300"/>
                </a:buClr>
                <a:buFontTx/>
                <a:buNone/>
              </a:pPr>
              <a:r>
                <a:rPr lang="en-US" altLang="zh-CN" sz="1900" b="0">
                  <a:solidFill>
                    <a:srgbClr val="951103"/>
                  </a:solidFill>
                  <a:latin typeface="Comic Sans MS" pitchFamily="66" charset="0"/>
                  <a:ea typeface="宋体" charset="-122"/>
                </a:rPr>
                <a:t>	</a:t>
              </a:r>
              <a:endParaRPr lang="en-US" altLang="zh-CN" sz="1500">
                <a:solidFill>
                  <a:srgbClr val="FF0000"/>
                </a:solidFill>
                <a:latin typeface="Comic Sans MS" pitchFamily="66" charset="0"/>
                <a:ea typeface="宋体" charset="-122"/>
              </a:endParaRPr>
            </a:p>
          </p:txBody>
        </p:sp>
        <p:sp>
          <p:nvSpPr>
            <p:cNvPr id="20520" name="Oval 223"/>
            <p:cNvSpPr>
              <a:spLocks noChangeArrowheads="1"/>
            </p:cNvSpPr>
            <p:nvPr/>
          </p:nvSpPr>
          <p:spPr bwMode="auto">
            <a:xfrm flipH="1" flipV="1">
              <a:off x="5328" y="2112"/>
              <a:ext cx="89" cy="95"/>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sp>
        <p:nvSpPr>
          <p:cNvPr id="326880" name="Rectangle 224"/>
          <p:cNvSpPr>
            <a:spLocks noChangeArrowheads="1"/>
          </p:cNvSpPr>
          <p:nvPr/>
        </p:nvSpPr>
        <p:spPr bwMode="auto">
          <a:xfrm>
            <a:off x="4543425" y="3009900"/>
            <a:ext cx="1247775" cy="1409700"/>
          </a:xfrm>
          <a:prstGeom prst="rect">
            <a:avLst/>
          </a:prstGeom>
          <a:solidFill>
            <a:schemeClr val="bg1">
              <a:alpha val="59999"/>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881" name="Rectangle 225"/>
          <p:cNvSpPr>
            <a:spLocks noChangeArrowheads="1"/>
          </p:cNvSpPr>
          <p:nvPr/>
        </p:nvSpPr>
        <p:spPr bwMode="auto">
          <a:xfrm>
            <a:off x="7800975" y="3000375"/>
            <a:ext cx="1247775" cy="1409700"/>
          </a:xfrm>
          <a:prstGeom prst="rect">
            <a:avLst/>
          </a:prstGeom>
          <a:solidFill>
            <a:schemeClr val="bg1">
              <a:alpha val="59999"/>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882" name="Rectangle 226"/>
          <p:cNvSpPr>
            <a:spLocks noChangeArrowheads="1"/>
          </p:cNvSpPr>
          <p:nvPr/>
        </p:nvSpPr>
        <p:spPr bwMode="auto">
          <a:xfrm>
            <a:off x="4953000" y="4676775"/>
            <a:ext cx="800100" cy="76200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883" name="Rectangle 227"/>
          <p:cNvSpPr>
            <a:spLocks noChangeArrowheads="1"/>
          </p:cNvSpPr>
          <p:nvPr/>
        </p:nvSpPr>
        <p:spPr bwMode="auto">
          <a:xfrm>
            <a:off x="7934325" y="4676775"/>
            <a:ext cx="838200" cy="76200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326884" name="AutoShape 228"/>
          <p:cNvCxnSpPr>
            <a:cxnSpLocks noChangeShapeType="1"/>
          </p:cNvCxnSpPr>
          <p:nvPr/>
        </p:nvCxnSpPr>
        <p:spPr bwMode="auto">
          <a:xfrm>
            <a:off x="5846763" y="5006975"/>
            <a:ext cx="2017712" cy="1588"/>
          </a:xfrm>
          <a:prstGeom prst="straightConnector1">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326885" name="Rectangle 229"/>
          <p:cNvSpPr>
            <a:spLocks noChangeArrowheads="1"/>
          </p:cNvSpPr>
          <p:nvPr/>
        </p:nvSpPr>
        <p:spPr bwMode="auto">
          <a:xfrm>
            <a:off x="4672013" y="5519738"/>
            <a:ext cx="183673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zh-CN" altLang="en-US" sz="1900" i="1">
                <a:solidFill>
                  <a:srgbClr val="669900"/>
                </a:solidFill>
                <a:latin typeface="Comic Sans MS" pitchFamily="66" charset="0"/>
                <a:ea typeface="宋体" charset="-122"/>
              </a:rPr>
              <a:t>    </a:t>
            </a:r>
            <a:r>
              <a:rPr lang="en-US" altLang="zh-CN" sz="1900" i="1">
                <a:solidFill>
                  <a:srgbClr val="669900"/>
                </a:solidFill>
                <a:latin typeface="Comic Sans MS" pitchFamily="66" charset="0"/>
                <a:ea typeface="宋体" charset="-122"/>
              </a:rPr>
              <a:t>lock </a:t>
            </a:r>
          </a:p>
          <a:p>
            <a:pPr algn="l">
              <a:buClr>
                <a:srgbClr val="CC3300"/>
              </a:buClr>
              <a:buFontTx/>
              <a:buNone/>
            </a:pPr>
            <a:r>
              <a:rPr lang="en-US" altLang="zh-CN" sz="1900" i="1">
                <a:solidFill>
                  <a:srgbClr val="669900"/>
                </a:solidFill>
                <a:latin typeface="cmsy10" pitchFamily="34" charset="0"/>
                <a:ea typeface="宋体" charset="-122"/>
              </a:rPr>
              <a:t>  </a:t>
            </a:r>
            <a:r>
              <a:rPr lang="en-US" altLang="zh-CN" sz="1900" i="1">
                <a:solidFill>
                  <a:srgbClr val="669900"/>
                </a:solidFill>
                <a:latin typeface="Comic Sans MS" pitchFamily="66" charset="0"/>
                <a:ea typeface="宋体" charset="-122"/>
              </a:rPr>
              <a:t>  old=new</a:t>
            </a:r>
            <a:endParaRPr lang="en-US" altLang="zh-CN" sz="1500">
              <a:solidFill>
                <a:srgbClr val="669900"/>
              </a:solidFill>
              <a:latin typeface="Comic Sans MS" pitchFamily="66" charset="0"/>
              <a:ea typeface="宋体" charset="-122"/>
            </a:endParaRPr>
          </a:p>
        </p:txBody>
      </p:sp>
      <p:sp>
        <p:nvSpPr>
          <p:cNvPr id="326886" name="Rectangle 230"/>
          <p:cNvSpPr>
            <a:spLocks noChangeArrowheads="1"/>
          </p:cNvSpPr>
          <p:nvPr/>
        </p:nvSpPr>
        <p:spPr bwMode="auto">
          <a:xfrm>
            <a:off x="7391400" y="5527675"/>
            <a:ext cx="20415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zh-CN" altLang="en-US" sz="1900" i="1">
                <a:solidFill>
                  <a:srgbClr val="669900"/>
                </a:solidFill>
                <a:latin typeface="cmsy10" pitchFamily="34" charset="0"/>
                <a:ea typeface="宋体" charset="-122"/>
              </a:rPr>
              <a:t>     </a:t>
            </a:r>
            <a:r>
              <a:rPr lang="en-US" altLang="zh-CN" sz="1900" i="1">
                <a:solidFill>
                  <a:srgbClr val="669900"/>
                </a:solidFill>
                <a:latin typeface="cmsy10" pitchFamily="34" charset="0"/>
                <a:ea typeface="宋体" charset="-122"/>
              </a:rPr>
              <a:t>!</a:t>
            </a:r>
            <a:r>
              <a:rPr lang="en-US" altLang="zh-CN" sz="1900" i="1">
                <a:solidFill>
                  <a:srgbClr val="669900"/>
                </a:solidFill>
                <a:latin typeface="Comic Sans MS" pitchFamily="66" charset="0"/>
                <a:ea typeface="宋体" charset="-122"/>
              </a:rPr>
              <a:t> lock </a:t>
            </a:r>
          </a:p>
          <a:p>
            <a:pPr algn="l">
              <a:buClr>
                <a:srgbClr val="CC3300"/>
              </a:buClr>
              <a:buFontTx/>
              <a:buNone/>
            </a:pPr>
            <a:r>
              <a:rPr lang="en-US" altLang="zh-CN" sz="1900" i="1">
                <a:solidFill>
                  <a:srgbClr val="669900"/>
                </a:solidFill>
                <a:latin typeface="Comic Sans MS" pitchFamily="66" charset="0"/>
                <a:ea typeface="宋体" charset="-122"/>
              </a:rPr>
              <a:t>     </a:t>
            </a:r>
            <a:r>
              <a:rPr lang="en-US" altLang="zh-CN" sz="1900" i="1">
                <a:solidFill>
                  <a:srgbClr val="669900"/>
                </a:solidFill>
                <a:latin typeface="cmsy10" pitchFamily="34" charset="0"/>
                <a:ea typeface="宋体" charset="-122"/>
              </a:rPr>
              <a:t>!</a:t>
            </a:r>
            <a:r>
              <a:rPr lang="en-US" altLang="zh-CN" sz="1900" i="1">
                <a:solidFill>
                  <a:srgbClr val="669900"/>
                </a:solidFill>
                <a:latin typeface="Comic Sans MS" pitchFamily="66" charset="0"/>
                <a:ea typeface="宋体" charset="-122"/>
              </a:rPr>
              <a:t> old=new</a:t>
            </a:r>
            <a:endParaRPr lang="en-US" altLang="zh-CN" sz="1500">
              <a:solidFill>
                <a:srgbClr val="669900"/>
              </a:solidFill>
              <a:latin typeface="Comic Sans MS" pitchFamily="66" charset="0"/>
              <a:ea typeface="宋体" charset="-122"/>
            </a:endParaRPr>
          </a:p>
        </p:txBody>
      </p:sp>
      <p:sp>
        <p:nvSpPr>
          <p:cNvPr id="20503" name="Rectangle 231"/>
          <p:cNvSpPr>
            <a:spLocks noChangeArrowheads="1"/>
          </p:cNvSpPr>
          <p:nvPr/>
        </p:nvSpPr>
        <p:spPr bwMode="auto">
          <a:xfrm>
            <a:off x="257175" y="1933575"/>
            <a:ext cx="4095750" cy="371475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326888" name="AutoShape 232"/>
          <p:cNvCxnSpPr>
            <a:cxnSpLocks noChangeShapeType="1"/>
          </p:cNvCxnSpPr>
          <p:nvPr/>
        </p:nvCxnSpPr>
        <p:spPr bwMode="auto">
          <a:xfrm>
            <a:off x="1697038" y="3597275"/>
            <a:ext cx="344487" cy="158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sp>
        <p:nvSpPr>
          <p:cNvPr id="20505" name="Line 233"/>
          <p:cNvSpPr>
            <a:spLocks noChangeShapeType="1"/>
          </p:cNvSpPr>
          <p:nvPr/>
        </p:nvSpPr>
        <p:spPr bwMode="auto">
          <a:xfrm>
            <a:off x="1028700" y="1933575"/>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6" name="Line 234"/>
          <p:cNvSpPr>
            <a:spLocks noChangeShapeType="1"/>
          </p:cNvSpPr>
          <p:nvPr/>
        </p:nvSpPr>
        <p:spPr bwMode="auto">
          <a:xfrm>
            <a:off x="1858963" y="1939925"/>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7" name="Line 235"/>
          <p:cNvSpPr>
            <a:spLocks noChangeShapeType="1"/>
          </p:cNvSpPr>
          <p:nvPr/>
        </p:nvSpPr>
        <p:spPr bwMode="auto">
          <a:xfrm>
            <a:off x="2735263" y="1944688"/>
            <a:ext cx="0" cy="37099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8" name="Line 236"/>
          <p:cNvSpPr>
            <a:spLocks noChangeShapeType="1"/>
          </p:cNvSpPr>
          <p:nvPr/>
        </p:nvSpPr>
        <p:spPr bwMode="auto">
          <a:xfrm>
            <a:off x="3592513" y="1930400"/>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9" name="Line 237"/>
          <p:cNvSpPr>
            <a:spLocks noChangeShapeType="1"/>
          </p:cNvSpPr>
          <p:nvPr/>
        </p:nvSpPr>
        <p:spPr bwMode="auto">
          <a:xfrm rot="5400000">
            <a:off x="2309813" y="574675"/>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10" name="Line 238"/>
          <p:cNvSpPr>
            <a:spLocks noChangeShapeType="1"/>
          </p:cNvSpPr>
          <p:nvPr/>
        </p:nvSpPr>
        <p:spPr bwMode="auto">
          <a:xfrm rot="5400000">
            <a:off x="2290763" y="1355725"/>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11" name="Line 239"/>
          <p:cNvSpPr>
            <a:spLocks noChangeShapeType="1"/>
          </p:cNvSpPr>
          <p:nvPr/>
        </p:nvSpPr>
        <p:spPr bwMode="auto">
          <a:xfrm rot="5400000">
            <a:off x="2300288" y="2146300"/>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12" name="Line 240"/>
          <p:cNvSpPr>
            <a:spLocks noChangeShapeType="1"/>
          </p:cNvSpPr>
          <p:nvPr/>
        </p:nvSpPr>
        <p:spPr bwMode="auto">
          <a:xfrm rot="5400000">
            <a:off x="2300288" y="2946400"/>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26897" name="Rectangle 241"/>
          <p:cNvSpPr>
            <a:spLocks noChangeArrowheads="1"/>
          </p:cNvSpPr>
          <p:nvPr/>
        </p:nvSpPr>
        <p:spPr bwMode="auto">
          <a:xfrm>
            <a:off x="1038225" y="3419475"/>
            <a:ext cx="800100" cy="762000"/>
          </a:xfrm>
          <a:prstGeom prst="rect">
            <a:avLst/>
          </a:prstGeom>
          <a:noFill/>
          <a:ln w="571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898" name="Rectangle 242"/>
          <p:cNvSpPr>
            <a:spLocks noChangeArrowheads="1"/>
          </p:cNvSpPr>
          <p:nvPr/>
        </p:nvSpPr>
        <p:spPr bwMode="auto">
          <a:xfrm>
            <a:off x="1876425" y="3419475"/>
            <a:ext cx="838200" cy="762000"/>
          </a:xfrm>
          <a:prstGeom prst="rect">
            <a:avLst/>
          </a:prstGeom>
          <a:noFill/>
          <a:ln w="571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326899" name="AutoShape 243"/>
          <p:cNvCxnSpPr>
            <a:cxnSpLocks noChangeShapeType="1"/>
          </p:cNvCxnSpPr>
          <p:nvPr/>
        </p:nvCxnSpPr>
        <p:spPr bwMode="auto">
          <a:xfrm flipV="1">
            <a:off x="1536700" y="3792538"/>
            <a:ext cx="681038"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sp>
        <p:nvSpPr>
          <p:cNvPr id="326900" name="Oval 244"/>
          <p:cNvSpPr>
            <a:spLocks noChangeArrowheads="1"/>
          </p:cNvSpPr>
          <p:nvPr/>
        </p:nvSpPr>
        <p:spPr bwMode="auto">
          <a:xfrm flipH="1" flipV="1">
            <a:off x="1598613" y="356235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6901" name="Oval 245"/>
          <p:cNvSpPr>
            <a:spLocks noChangeArrowheads="1"/>
          </p:cNvSpPr>
          <p:nvPr/>
        </p:nvSpPr>
        <p:spPr bwMode="auto">
          <a:xfrm flipH="1" flipV="1">
            <a:off x="2017713" y="35655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Tree>
    <p:custDataLst>
      <p:tags r:id="rId1"/>
    </p:custDataLst>
    <p:extLst>
      <p:ext uri="{BB962C8B-B14F-4D97-AF65-F5344CB8AC3E}">
        <p14:creationId xmlns:p14="http://schemas.microsoft.com/office/powerpoint/2010/main" val="14144975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9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68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69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68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68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68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688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268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689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68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68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68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688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268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880" grpId="0" animBg="1"/>
      <p:bldP spid="326881" grpId="0" animBg="1"/>
      <p:bldP spid="326881" grpId="1" animBg="1"/>
      <p:bldP spid="326882" grpId="0" animBg="1"/>
      <p:bldP spid="326883" grpId="0" animBg="1"/>
      <p:bldP spid="326885" grpId="0"/>
      <p:bldP spid="326886" grpId="0"/>
      <p:bldP spid="326897" grpId="0" animBg="1"/>
      <p:bldP spid="326898" grpId="0" animBg="1"/>
      <p:bldP spid="326900" grpId="0" animBg="1"/>
      <p:bldP spid="32690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Oval 2"/>
          <p:cNvSpPr>
            <a:spLocks noChangeArrowheads="1"/>
          </p:cNvSpPr>
          <p:nvPr/>
        </p:nvSpPr>
        <p:spPr bwMode="auto">
          <a:xfrm flipH="1" flipV="1">
            <a:off x="2030413" y="476250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328707" name="AutoShape 3"/>
          <p:cNvCxnSpPr>
            <a:cxnSpLocks noChangeShapeType="1"/>
          </p:cNvCxnSpPr>
          <p:nvPr/>
        </p:nvCxnSpPr>
        <p:spPr bwMode="auto">
          <a:xfrm flipV="1">
            <a:off x="2943225" y="3260725"/>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sp>
        <p:nvSpPr>
          <p:cNvPr id="328708" name="Oval 4"/>
          <p:cNvSpPr>
            <a:spLocks noChangeArrowheads="1"/>
          </p:cNvSpPr>
          <p:nvPr/>
        </p:nvSpPr>
        <p:spPr bwMode="auto">
          <a:xfrm flipH="1" flipV="1">
            <a:off x="2030413" y="39528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09" name="Oval 5"/>
          <p:cNvSpPr>
            <a:spLocks noChangeArrowheads="1"/>
          </p:cNvSpPr>
          <p:nvPr/>
        </p:nvSpPr>
        <p:spPr bwMode="auto">
          <a:xfrm flipH="1" flipV="1">
            <a:off x="2012950" y="35702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nvGrpSpPr>
          <p:cNvPr id="21510" name="Group 6"/>
          <p:cNvGrpSpPr>
            <a:grpSpLocks/>
          </p:cNvGrpSpPr>
          <p:nvPr/>
        </p:nvGrpSpPr>
        <p:grpSpPr bwMode="auto">
          <a:xfrm>
            <a:off x="287338" y="1962150"/>
            <a:ext cx="4027487" cy="3646488"/>
            <a:chOff x="181" y="1236"/>
            <a:chExt cx="2537" cy="2297"/>
          </a:xfrm>
        </p:grpSpPr>
        <p:sp>
          <p:nvSpPr>
            <p:cNvPr id="328711" name="Oval 7"/>
            <p:cNvSpPr>
              <a:spLocks noChangeArrowheads="1"/>
            </p:cNvSpPr>
            <p:nvPr/>
          </p:nvSpPr>
          <p:spPr bwMode="auto">
            <a:xfrm flipH="1" flipV="1">
              <a:off x="1279"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12" name="Oval 8"/>
            <p:cNvSpPr>
              <a:spLocks noChangeArrowheads="1"/>
            </p:cNvSpPr>
            <p:nvPr/>
          </p:nvSpPr>
          <p:spPr bwMode="auto">
            <a:xfrm flipH="1" flipV="1">
              <a:off x="187"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13" name="Oval 9"/>
            <p:cNvSpPr>
              <a:spLocks noChangeArrowheads="1"/>
            </p:cNvSpPr>
            <p:nvPr/>
          </p:nvSpPr>
          <p:spPr bwMode="auto">
            <a:xfrm flipH="1" flipV="1">
              <a:off x="469"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14" name="Oval 10"/>
            <p:cNvSpPr>
              <a:spLocks noChangeArrowheads="1"/>
            </p:cNvSpPr>
            <p:nvPr/>
          </p:nvSpPr>
          <p:spPr bwMode="auto">
            <a:xfrm flipH="1" flipV="1">
              <a:off x="187"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15" name="Oval 11"/>
            <p:cNvSpPr>
              <a:spLocks noChangeArrowheads="1"/>
            </p:cNvSpPr>
            <p:nvPr/>
          </p:nvSpPr>
          <p:spPr bwMode="auto">
            <a:xfrm flipH="1" flipV="1">
              <a:off x="469"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16" name="Oval 12"/>
            <p:cNvSpPr>
              <a:spLocks noChangeArrowheads="1"/>
            </p:cNvSpPr>
            <p:nvPr/>
          </p:nvSpPr>
          <p:spPr bwMode="auto">
            <a:xfrm flipH="1" flipV="1">
              <a:off x="733"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17" name="Oval 13"/>
            <p:cNvSpPr>
              <a:spLocks noChangeArrowheads="1"/>
            </p:cNvSpPr>
            <p:nvPr/>
          </p:nvSpPr>
          <p:spPr bwMode="auto">
            <a:xfrm flipH="1" flipV="1">
              <a:off x="1015"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18" name="Oval 14"/>
            <p:cNvSpPr>
              <a:spLocks noChangeArrowheads="1"/>
            </p:cNvSpPr>
            <p:nvPr/>
          </p:nvSpPr>
          <p:spPr bwMode="auto">
            <a:xfrm flipH="1" flipV="1">
              <a:off x="1285"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19" name="Oval 15"/>
            <p:cNvSpPr>
              <a:spLocks noChangeArrowheads="1"/>
            </p:cNvSpPr>
            <p:nvPr/>
          </p:nvSpPr>
          <p:spPr bwMode="auto">
            <a:xfrm flipH="1" flipV="1">
              <a:off x="1567"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20" name="Oval 16"/>
            <p:cNvSpPr>
              <a:spLocks noChangeArrowheads="1"/>
            </p:cNvSpPr>
            <p:nvPr/>
          </p:nvSpPr>
          <p:spPr bwMode="auto">
            <a:xfrm flipH="1" flipV="1">
              <a:off x="733"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21" name="Oval 17"/>
            <p:cNvSpPr>
              <a:spLocks noChangeArrowheads="1"/>
            </p:cNvSpPr>
            <p:nvPr/>
          </p:nvSpPr>
          <p:spPr bwMode="auto">
            <a:xfrm flipH="1" flipV="1">
              <a:off x="1015"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22" name="Oval 18"/>
            <p:cNvSpPr>
              <a:spLocks noChangeArrowheads="1"/>
            </p:cNvSpPr>
            <p:nvPr/>
          </p:nvSpPr>
          <p:spPr bwMode="auto">
            <a:xfrm flipH="1" flipV="1">
              <a:off x="1285"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23" name="Oval 19"/>
            <p:cNvSpPr>
              <a:spLocks noChangeArrowheads="1"/>
            </p:cNvSpPr>
            <p:nvPr/>
          </p:nvSpPr>
          <p:spPr bwMode="auto">
            <a:xfrm flipH="1" flipV="1">
              <a:off x="1567"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24" name="Oval 20"/>
            <p:cNvSpPr>
              <a:spLocks noChangeArrowheads="1"/>
            </p:cNvSpPr>
            <p:nvPr/>
          </p:nvSpPr>
          <p:spPr bwMode="auto">
            <a:xfrm flipH="1" flipV="1">
              <a:off x="1825"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25" name="Oval 21"/>
            <p:cNvSpPr>
              <a:spLocks noChangeArrowheads="1"/>
            </p:cNvSpPr>
            <p:nvPr/>
          </p:nvSpPr>
          <p:spPr bwMode="auto">
            <a:xfrm flipH="1" flipV="1">
              <a:off x="2107"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26" name="Oval 22"/>
            <p:cNvSpPr>
              <a:spLocks noChangeArrowheads="1"/>
            </p:cNvSpPr>
            <p:nvPr/>
          </p:nvSpPr>
          <p:spPr bwMode="auto">
            <a:xfrm flipH="1" flipV="1">
              <a:off x="2377"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27" name="Oval 23"/>
            <p:cNvSpPr>
              <a:spLocks noChangeArrowheads="1"/>
            </p:cNvSpPr>
            <p:nvPr/>
          </p:nvSpPr>
          <p:spPr bwMode="auto">
            <a:xfrm flipH="1" flipV="1">
              <a:off x="2659"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28" name="Oval 24"/>
            <p:cNvSpPr>
              <a:spLocks noChangeArrowheads="1"/>
            </p:cNvSpPr>
            <p:nvPr/>
          </p:nvSpPr>
          <p:spPr bwMode="auto">
            <a:xfrm flipH="1" flipV="1">
              <a:off x="1825"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29" name="Oval 25"/>
            <p:cNvSpPr>
              <a:spLocks noChangeArrowheads="1"/>
            </p:cNvSpPr>
            <p:nvPr/>
          </p:nvSpPr>
          <p:spPr bwMode="auto">
            <a:xfrm flipH="1" flipV="1">
              <a:off x="2107"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30" name="Oval 26"/>
            <p:cNvSpPr>
              <a:spLocks noChangeArrowheads="1"/>
            </p:cNvSpPr>
            <p:nvPr/>
          </p:nvSpPr>
          <p:spPr bwMode="auto">
            <a:xfrm flipH="1" flipV="1">
              <a:off x="2377"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31" name="Oval 27"/>
            <p:cNvSpPr>
              <a:spLocks noChangeArrowheads="1"/>
            </p:cNvSpPr>
            <p:nvPr/>
          </p:nvSpPr>
          <p:spPr bwMode="auto">
            <a:xfrm flipH="1" flipV="1">
              <a:off x="2659"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32" name="Oval 28"/>
            <p:cNvSpPr>
              <a:spLocks noChangeArrowheads="1"/>
            </p:cNvSpPr>
            <p:nvPr/>
          </p:nvSpPr>
          <p:spPr bwMode="auto">
            <a:xfrm flipH="1" flipV="1">
              <a:off x="181"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33" name="Oval 29"/>
            <p:cNvSpPr>
              <a:spLocks noChangeArrowheads="1"/>
            </p:cNvSpPr>
            <p:nvPr/>
          </p:nvSpPr>
          <p:spPr bwMode="auto">
            <a:xfrm flipH="1" flipV="1">
              <a:off x="463"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34" name="Oval 30"/>
            <p:cNvSpPr>
              <a:spLocks noChangeArrowheads="1"/>
            </p:cNvSpPr>
            <p:nvPr/>
          </p:nvSpPr>
          <p:spPr bwMode="auto">
            <a:xfrm flipH="1" flipV="1">
              <a:off x="181"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35" name="Oval 31"/>
            <p:cNvSpPr>
              <a:spLocks noChangeArrowheads="1"/>
            </p:cNvSpPr>
            <p:nvPr/>
          </p:nvSpPr>
          <p:spPr bwMode="auto">
            <a:xfrm flipH="1" flipV="1">
              <a:off x="463"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36" name="Oval 32"/>
            <p:cNvSpPr>
              <a:spLocks noChangeArrowheads="1"/>
            </p:cNvSpPr>
            <p:nvPr/>
          </p:nvSpPr>
          <p:spPr bwMode="auto">
            <a:xfrm flipH="1" flipV="1">
              <a:off x="181"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37" name="Oval 33"/>
            <p:cNvSpPr>
              <a:spLocks noChangeArrowheads="1"/>
            </p:cNvSpPr>
            <p:nvPr/>
          </p:nvSpPr>
          <p:spPr bwMode="auto">
            <a:xfrm flipH="1" flipV="1">
              <a:off x="463"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38" name="Oval 34"/>
            <p:cNvSpPr>
              <a:spLocks noChangeArrowheads="1"/>
            </p:cNvSpPr>
            <p:nvPr/>
          </p:nvSpPr>
          <p:spPr bwMode="auto">
            <a:xfrm flipH="1" flipV="1">
              <a:off x="181"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39" name="Oval 35"/>
            <p:cNvSpPr>
              <a:spLocks noChangeArrowheads="1"/>
            </p:cNvSpPr>
            <p:nvPr/>
          </p:nvSpPr>
          <p:spPr bwMode="auto">
            <a:xfrm flipH="1" flipV="1">
              <a:off x="463"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40" name="Oval 36"/>
            <p:cNvSpPr>
              <a:spLocks noChangeArrowheads="1"/>
            </p:cNvSpPr>
            <p:nvPr/>
          </p:nvSpPr>
          <p:spPr bwMode="auto">
            <a:xfrm flipH="1" flipV="1">
              <a:off x="727"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41" name="Oval 37"/>
            <p:cNvSpPr>
              <a:spLocks noChangeArrowheads="1"/>
            </p:cNvSpPr>
            <p:nvPr/>
          </p:nvSpPr>
          <p:spPr bwMode="auto">
            <a:xfrm flipH="1" flipV="1">
              <a:off x="1009"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42" name="Oval 38"/>
            <p:cNvSpPr>
              <a:spLocks noChangeArrowheads="1"/>
            </p:cNvSpPr>
            <p:nvPr/>
          </p:nvSpPr>
          <p:spPr bwMode="auto">
            <a:xfrm flipH="1" flipV="1">
              <a:off x="1561"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43" name="Oval 39"/>
            <p:cNvSpPr>
              <a:spLocks noChangeArrowheads="1"/>
            </p:cNvSpPr>
            <p:nvPr/>
          </p:nvSpPr>
          <p:spPr bwMode="auto">
            <a:xfrm flipH="1" flipV="1">
              <a:off x="727"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44" name="Oval 40"/>
            <p:cNvSpPr>
              <a:spLocks noChangeArrowheads="1"/>
            </p:cNvSpPr>
            <p:nvPr/>
          </p:nvSpPr>
          <p:spPr bwMode="auto">
            <a:xfrm flipH="1" flipV="1">
              <a:off x="1009"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45" name="Oval 41"/>
            <p:cNvSpPr>
              <a:spLocks noChangeArrowheads="1"/>
            </p:cNvSpPr>
            <p:nvPr/>
          </p:nvSpPr>
          <p:spPr bwMode="auto">
            <a:xfrm flipH="1" flipV="1">
              <a:off x="1561"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46" name="Oval 42"/>
            <p:cNvSpPr>
              <a:spLocks noChangeArrowheads="1"/>
            </p:cNvSpPr>
            <p:nvPr/>
          </p:nvSpPr>
          <p:spPr bwMode="auto">
            <a:xfrm flipH="1" flipV="1">
              <a:off x="727"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47" name="Oval 43"/>
            <p:cNvSpPr>
              <a:spLocks noChangeArrowheads="1"/>
            </p:cNvSpPr>
            <p:nvPr/>
          </p:nvSpPr>
          <p:spPr bwMode="auto">
            <a:xfrm flipH="1" flipV="1">
              <a:off x="1009"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48" name="Oval 44"/>
            <p:cNvSpPr>
              <a:spLocks noChangeArrowheads="1"/>
            </p:cNvSpPr>
            <p:nvPr/>
          </p:nvSpPr>
          <p:spPr bwMode="auto">
            <a:xfrm flipH="1" flipV="1">
              <a:off x="1561"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49" name="Oval 45"/>
            <p:cNvSpPr>
              <a:spLocks noChangeArrowheads="1"/>
            </p:cNvSpPr>
            <p:nvPr/>
          </p:nvSpPr>
          <p:spPr bwMode="auto">
            <a:xfrm flipH="1" flipV="1">
              <a:off x="727"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50" name="Oval 46"/>
            <p:cNvSpPr>
              <a:spLocks noChangeArrowheads="1"/>
            </p:cNvSpPr>
            <p:nvPr/>
          </p:nvSpPr>
          <p:spPr bwMode="auto">
            <a:xfrm flipH="1" flipV="1">
              <a:off x="1009"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51" name="Oval 47"/>
            <p:cNvSpPr>
              <a:spLocks noChangeArrowheads="1"/>
            </p:cNvSpPr>
            <p:nvPr/>
          </p:nvSpPr>
          <p:spPr bwMode="auto">
            <a:xfrm flipH="1" flipV="1">
              <a:off x="1561"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52" name="Oval 48"/>
            <p:cNvSpPr>
              <a:spLocks noChangeArrowheads="1"/>
            </p:cNvSpPr>
            <p:nvPr/>
          </p:nvSpPr>
          <p:spPr bwMode="auto">
            <a:xfrm flipH="1" flipV="1">
              <a:off x="1819"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53" name="Oval 49"/>
            <p:cNvSpPr>
              <a:spLocks noChangeArrowheads="1"/>
            </p:cNvSpPr>
            <p:nvPr/>
          </p:nvSpPr>
          <p:spPr bwMode="auto">
            <a:xfrm flipH="1" flipV="1">
              <a:off x="2101"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54" name="Oval 50"/>
            <p:cNvSpPr>
              <a:spLocks noChangeArrowheads="1"/>
            </p:cNvSpPr>
            <p:nvPr/>
          </p:nvSpPr>
          <p:spPr bwMode="auto">
            <a:xfrm flipH="1" flipV="1">
              <a:off x="2371"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55" name="Oval 51"/>
            <p:cNvSpPr>
              <a:spLocks noChangeArrowheads="1"/>
            </p:cNvSpPr>
            <p:nvPr/>
          </p:nvSpPr>
          <p:spPr bwMode="auto">
            <a:xfrm flipH="1" flipV="1">
              <a:off x="2653"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56" name="Oval 52"/>
            <p:cNvSpPr>
              <a:spLocks noChangeArrowheads="1"/>
            </p:cNvSpPr>
            <p:nvPr/>
          </p:nvSpPr>
          <p:spPr bwMode="auto">
            <a:xfrm flipH="1" flipV="1">
              <a:off x="1819"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57" name="Oval 53"/>
            <p:cNvSpPr>
              <a:spLocks noChangeArrowheads="1"/>
            </p:cNvSpPr>
            <p:nvPr/>
          </p:nvSpPr>
          <p:spPr bwMode="auto">
            <a:xfrm flipH="1" flipV="1">
              <a:off x="2101"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58" name="Oval 54"/>
            <p:cNvSpPr>
              <a:spLocks noChangeArrowheads="1"/>
            </p:cNvSpPr>
            <p:nvPr/>
          </p:nvSpPr>
          <p:spPr bwMode="auto">
            <a:xfrm flipH="1" flipV="1">
              <a:off x="2371"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59" name="Oval 55"/>
            <p:cNvSpPr>
              <a:spLocks noChangeArrowheads="1"/>
            </p:cNvSpPr>
            <p:nvPr/>
          </p:nvSpPr>
          <p:spPr bwMode="auto">
            <a:xfrm flipH="1" flipV="1">
              <a:off x="2653"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60" name="Oval 56"/>
            <p:cNvSpPr>
              <a:spLocks noChangeArrowheads="1"/>
            </p:cNvSpPr>
            <p:nvPr/>
          </p:nvSpPr>
          <p:spPr bwMode="auto">
            <a:xfrm flipH="1" flipV="1">
              <a:off x="1819"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61" name="Oval 57"/>
            <p:cNvSpPr>
              <a:spLocks noChangeArrowheads="1"/>
            </p:cNvSpPr>
            <p:nvPr/>
          </p:nvSpPr>
          <p:spPr bwMode="auto">
            <a:xfrm flipH="1" flipV="1">
              <a:off x="2101"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62" name="Oval 58"/>
            <p:cNvSpPr>
              <a:spLocks noChangeArrowheads="1"/>
            </p:cNvSpPr>
            <p:nvPr/>
          </p:nvSpPr>
          <p:spPr bwMode="auto">
            <a:xfrm flipH="1" flipV="1">
              <a:off x="2371"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63" name="Oval 59"/>
            <p:cNvSpPr>
              <a:spLocks noChangeArrowheads="1"/>
            </p:cNvSpPr>
            <p:nvPr/>
          </p:nvSpPr>
          <p:spPr bwMode="auto">
            <a:xfrm flipH="1" flipV="1">
              <a:off x="2653"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64" name="Oval 60"/>
            <p:cNvSpPr>
              <a:spLocks noChangeArrowheads="1"/>
            </p:cNvSpPr>
            <p:nvPr/>
          </p:nvSpPr>
          <p:spPr bwMode="auto">
            <a:xfrm flipH="1" flipV="1">
              <a:off x="1819"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65" name="Oval 61"/>
            <p:cNvSpPr>
              <a:spLocks noChangeArrowheads="1"/>
            </p:cNvSpPr>
            <p:nvPr/>
          </p:nvSpPr>
          <p:spPr bwMode="auto">
            <a:xfrm flipH="1" flipV="1">
              <a:off x="2101"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66" name="Oval 62"/>
            <p:cNvSpPr>
              <a:spLocks noChangeArrowheads="1"/>
            </p:cNvSpPr>
            <p:nvPr/>
          </p:nvSpPr>
          <p:spPr bwMode="auto">
            <a:xfrm flipH="1" flipV="1">
              <a:off x="2371"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67" name="Oval 63"/>
            <p:cNvSpPr>
              <a:spLocks noChangeArrowheads="1"/>
            </p:cNvSpPr>
            <p:nvPr/>
          </p:nvSpPr>
          <p:spPr bwMode="auto">
            <a:xfrm flipH="1" flipV="1">
              <a:off x="2653"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68" name="Oval 64"/>
            <p:cNvSpPr>
              <a:spLocks noChangeArrowheads="1"/>
            </p:cNvSpPr>
            <p:nvPr/>
          </p:nvSpPr>
          <p:spPr bwMode="auto">
            <a:xfrm flipH="1" flipV="1">
              <a:off x="187"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69" name="Oval 65"/>
            <p:cNvSpPr>
              <a:spLocks noChangeArrowheads="1"/>
            </p:cNvSpPr>
            <p:nvPr/>
          </p:nvSpPr>
          <p:spPr bwMode="auto">
            <a:xfrm flipH="1" flipV="1">
              <a:off x="469"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70" name="Oval 66"/>
            <p:cNvSpPr>
              <a:spLocks noChangeArrowheads="1"/>
            </p:cNvSpPr>
            <p:nvPr/>
          </p:nvSpPr>
          <p:spPr bwMode="auto">
            <a:xfrm flipH="1" flipV="1">
              <a:off x="187"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71" name="Oval 67"/>
            <p:cNvSpPr>
              <a:spLocks noChangeArrowheads="1"/>
            </p:cNvSpPr>
            <p:nvPr/>
          </p:nvSpPr>
          <p:spPr bwMode="auto">
            <a:xfrm flipH="1" flipV="1">
              <a:off x="469"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72" name="Oval 68"/>
            <p:cNvSpPr>
              <a:spLocks noChangeArrowheads="1"/>
            </p:cNvSpPr>
            <p:nvPr/>
          </p:nvSpPr>
          <p:spPr bwMode="auto">
            <a:xfrm flipH="1" flipV="1">
              <a:off x="187"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73" name="Oval 69"/>
            <p:cNvSpPr>
              <a:spLocks noChangeArrowheads="1"/>
            </p:cNvSpPr>
            <p:nvPr/>
          </p:nvSpPr>
          <p:spPr bwMode="auto">
            <a:xfrm flipH="1" flipV="1">
              <a:off x="469"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74" name="Oval 70"/>
            <p:cNvSpPr>
              <a:spLocks noChangeArrowheads="1"/>
            </p:cNvSpPr>
            <p:nvPr/>
          </p:nvSpPr>
          <p:spPr bwMode="auto">
            <a:xfrm flipH="1" flipV="1">
              <a:off x="187"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75" name="Oval 71"/>
            <p:cNvSpPr>
              <a:spLocks noChangeArrowheads="1"/>
            </p:cNvSpPr>
            <p:nvPr/>
          </p:nvSpPr>
          <p:spPr bwMode="auto">
            <a:xfrm flipH="1" flipV="1">
              <a:off x="469"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76" name="Oval 72"/>
            <p:cNvSpPr>
              <a:spLocks noChangeArrowheads="1"/>
            </p:cNvSpPr>
            <p:nvPr/>
          </p:nvSpPr>
          <p:spPr bwMode="auto">
            <a:xfrm flipH="1" flipV="1">
              <a:off x="733"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77" name="Oval 73"/>
            <p:cNvSpPr>
              <a:spLocks noChangeArrowheads="1"/>
            </p:cNvSpPr>
            <p:nvPr/>
          </p:nvSpPr>
          <p:spPr bwMode="auto">
            <a:xfrm flipH="1" flipV="1">
              <a:off x="1015"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78" name="Oval 74"/>
            <p:cNvSpPr>
              <a:spLocks noChangeArrowheads="1"/>
            </p:cNvSpPr>
            <p:nvPr/>
          </p:nvSpPr>
          <p:spPr bwMode="auto">
            <a:xfrm flipH="1" flipV="1">
              <a:off x="1285"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79" name="Oval 75"/>
            <p:cNvSpPr>
              <a:spLocks noChangeArrowheads="1"/>
            </p:cNvSpPr>
            <p:nvPr/>
          </p:nvSpPr>
          <p:spPr bwMode="auto">
            <a:xfrm flipH="1" flipV="1">
              <a:off x="1567"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80" name="Oval 76"/>
            <p:cNvSpPr>
              <a:spLocks noChangeArrowheads="1"/>
            </p:cNvSpPr>
            <p:nvPr/>
          </p:nvSpPr>
          <p:spPr bwMode="auto">
            <a:xfrm flipH="1" flipV="1">
              <a:off x="733"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81" name="Oval 77"/>
            <p:cNvSpPr>
              <a:spLocks noChangeArrowheads="1"/>
            </p:cNvSpPr>
            <p:nvPr/>
          </p:nvSpPr>
          <p:spPr bwMode="auto">
            <a:xfrm flipH="1" flipV="1">
              <a:off x="1015"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82" name="Oval 78"/>
            <p:cNvSpPr>
              <a:spLocks noChangeArrowheads="1"/>
            </p:cNvSpPr>
            <p:nvPr/>
          </p:nvSpPr>
          <p:spPr bwMode="auto">
            <a:xfrm flipH="1" flipV="1">
              <a:off x="1285"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83" name="Oval 79"/>
            <p:cNvSpPr>
              <a:spLocks noChangeArrowheads="1"/>
            </p:cNvSpPr>
            <p:nvPr/>
          </p:nvSpPr>
          <p:spPr bwMode="auto">
            <a:xfrm flipH="1" flipV="1">
              <a:off x="1567"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84" name="Oval 80"/>
            <p:cNvSpPr>
              <a:spLocks noChangeArrowheads="1"/>
            </p:cNvSpPr>
            <p:nvPr/>
          </p:nvSpPr>
          <p:spPr bwMode="auto">
            <a:xfrm flipH="1" flipV="1">
              <a:off x="733"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85" name="Oval 81"/>
            <p:cNvSpPr>
              <a:spLocks noChangeArrowheads="1"/>
            </p:cNvSpPr>
            <p:nvPr/>
          </p:nvSpPr>
          <p:spPr bwMode="auto">
            <a:xfrm flipH="1" flipV="1">
              <a:off x="1015"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86" name="Oval 82"/>
            <p:cNvSpPr>
              <a:spLocks noChangeArrowheads="1"/>
            </p:cNvSpPr>
            <p:nvPr/>
          </p:nvSpPr>
          <p:spPr bwMode="auto">
            <a:xfrm flipH="1" flipV="1">
              <a:off x="1285"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87" name="Oval 83"/>
            <p:cNvSpPr>
              <a:spLocks noChangeArrowheads="1"/>
            </p:cNvSpPr>
            <p:nvPr/>
          </p:nvSpPr>
          <p:spPr bwMode="auto">
            <a:xfrm flipH="1" flipV="1">
              <a:off x="1567"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88" name="Oval 84"/>
            <p:cNvSpPr>
              <a:spLocks noChangeArrowheads="1"/>
            </p:cNvSpPr>
            <p:nvPr/>
          </p:nvSpPr>
          <p:spPr bwMode="auto">
            <a:xfrm flipH="1" flipV="1">
              <a:off x="733"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89" name="Oval 85"/>
            <p:cNvSpPr>
              <a:spLocks noChangeArrowheads="1"/>
            </p:cNvSpPr>
            <p:nvPr/>
          </p:nvSpPr>
          <p:spPr bwMode="auto">
            <a:xfrm flipH="1" flipV="1">
              <a:off x="1015"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90" name="Oval 86"/>
            <p:cNvSpPr>
              <a:spLocks noChangeArrowheads="1"/>
            </p:cNvSpPr>
            <p:nvPr/>
          </p:nvSpPr>
          <p:spPr bwMode="auto">
            <a:xfrm flipH="1" flipV="1">
              <a:off x="1285"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91" name="Oval 87"/>
            <p:cNvSpPr>
              <a:spLocks noChangeArrowheads="1"/>
            </p:cNvSpPr>
            <p:nvPr/>
          </p:nvSpPr>
          <p:spPr bwMode="auto">
            <a:xfrm flipH="1" flipV="1">
              <a:off x="1567"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92" name="Oval 88"/>
            <p:cNvSpPr>
              <a:spLocks noChangeArrowheads="1"/>
            </p:cNvSpPr>
            <p:nvPr/>
          </p:nvSpPr>
          <p:spPr bwMode="auto">
            <a:xfrm flipH="1" flipV="1">
              <a:off x="1825"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93" name="Oval 89"/>
            <p:cNvSpPr>
              <a:spLocks noChangeArrowheads="1"/>
            </p:cNvSpPr>
            <p:nvPr/>
          </p:nvSpPr>
          <p:spPr bwMode="auto">
            <a:xfrm flipH="1" flipV="1">
              <a:off x="2107"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94" name="Oval 90"/>
            <p:cNvSpPr>
              <a:spLocks noChangeArrowheads="1"/>
            </p:cNvSpPr>
            <p:nvPr/>
          </p:nvSpPr>
          <p:spPr bwMode="auto">
            <a:xfrm flipH="1" flipV="1">
              <a:off x="2377"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95" name="Oval 91"/>
            <p:cNvSpPr>
              <a:spLocks noChangeArrowheads="1"/>
            </p:cNvSpPr>
            <p:nvPr/>
          </p:nvSpPr>
          <p:spPr bwMode="auto">
            <a:xfrm flipH="1" flipV="1">
              <a:off x="2659"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96" name="Oval 92"/>
            <p:cNvSpPr>
              <a:spLocks noChangeArrowheads="1"/>
            </p:cNvSpPr>
            <p:nvPr/>
          </p:nvSpPr>
          <p:spPr bwMode="auto">
            <a:xfrm flipH="1" flipV="1">
              <a:off x="1825"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97" name="Oval 93"/>
            <p:cNvSpPr>
              <a:spLocks noChangeArrowheads="1"/>
            </p:cNvSpPr>
            <p:nvPr/>
          </p:nvSpPr>
          <p:spPr bwMode="auto">
            <a:xfrm flipH="1" flipV="1">
              <a:off x="2107"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98" name="Oval 94"/>
            <p:cNvSpPr>
              <a:spLocks noChangeArrowheads="1"/>
            </p:cNvSpPr>
            <p:nvPr/>
          </p:nvSpPr>
          <p:spPr bwMode="auto">
            <a:xfrm flipH="1" flipV="1">
              <a:off x="2377"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799" name="Oval 95"/>
            <p:cNvSpPr>
              <a:spLocks noChangeArrowheads="1"/>
            </p:cNvSpPr>
            <p:nvPr/>
          </p:nvSpPr>
          <p:spPr bwMode="auto">
            <a:xfrm flipH="1" flipV="1">
              <a:off x="2659"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800" name="Oval 96"/>
            <p:cNvSpPr>
              <a:spLocks noChangeArrowheads="1"/>
            </p:cNvSpPr>
            <p:nvPr/>
          </p:nvSpPr>
          <p:spPr bwMode="auto">
            <a:xfrm flipH="1" flipV="1">
              <a:off x="1825"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801" name="Oval 97"/>
            <p:cNvSpPr>
              <a:spLocks noChangeArrowheads="1"/>
            </p:cNvSpPr>
            <p:nvPr/>
          </p:nvSpPr>
          <p:spPr bwMode="auto">
            <a:xfrm flipH="1" flipV="1">
              <a:off x="2107"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802" name="Oval 98"/>
            <p:cNvSpPr>
              <a:spLocks noChangeArrowheads="1"/>
            </p:cNvSpPr>
            <p:nvPr/>
          </p:nvSpPr>
          <p:spPr bwMode="auto">
            <a:xfrm flipH="1" flipV="1">
              <a:off x="2377"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803" name="Oval 99"/>
            <p:cNvSpPr>
              <a:spLocks noChangeArrowheads="1"/>
            </p:cNvSpPr>
            <p:nvPr/>
          </p:nvSpPr>
          <p:spPr bwMode="auto">
            <a:xfrm flipH="1" flipV="1">
              <a:off x="2659"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804" name="Oval 100"/>
            <p:cNvSpPr>
              <a:spLocks noChangeArrowheads="1"/>
            </p:cNvSpPr>
            <p:nvPr/>
          </p:nvSpPr>
          <p:spPr bwMode="auto">
            <a:xfrm flipH="1" flipV="1">
              <a:off x="1825"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805" name="Oval 101"/>
            <p:cNvSpPr>
              <a:spLocks noChangeArrowheads="1"/>
            </p:cNvSpPr>
            <p:nvPr/>
          </p:nvSpPr>
          <p:spPr bwMode="auto">
            <a:xfrm flipH="1" flipV="1">
              <a:off x="2107"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806" name="Oval 102"/>
            <p:cNvSpPr>
              <a:spLocks noChangeArrowheads="1"/>
            </p:cNvSpPr>
            <p:nvPr/>
          </p:nvSpPr>
          <p:spPr bwMode="auto">
            <a:xfrm flipH="1" flipV="1">
              <a:off x="2377"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807" name="Oval 103"/>
            <p:cNvSpPr>
              <a:spLocks noChangeArrowheads="1"/>
            </p:cNvSpPr>
            <p:nvPr/>
          </p:nvSpPr>
          <p:spPr bwMode="auto">
            <a:xfrm flipH="1" flipV="1">
              <a:off x="2659"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21680" name="AutoShape 104"/>
            <p:cNvCxnSpPr>
              <a:cxnSpLocks noChangeShapeType="1"/>
              <a:stCxn id="328712" idx="2"/>
              <a:endCxn id="328713" idx="6"/>
            </p:cNvCxnSpPr>
            <p:nvPr/>
          </p:nvCxnSpPr>
          <p:spPr bwMode="auto">
            <a:xfrm>
              <a:off x="247" y="3504"/>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81" name="AutoShape 105"/>
            <p:cNvCxnSpPr>
              <a:cxnSpLocks noChangeShapeType="1"/>
            </p:cNvCxnSpPr>
            <p:nvPr/>
          </p:nvCxnSpPr>
          <p:spPr bwMode="auto">
            <a:xfrm flipH="1">
              <a:off x="226" y="1533"/>
              <a:ext cx="252" cy="45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82" name="AutoShape 106"/>
            <p:cNvCxnSpPr>
              <a:cxnSpLocks noChangeShapeType="1"/>
            </p:cNvCxnSpPr>
            <p:nvPr/>
          </p:nvCxnSpPr>
          <p:spPr bwMode="auto">
            <a:xfrm>
              <a:off x="778" y="3501"/>
              <a:ext cx="25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83" name="AutoShape 107"/>
            <p:cNvCxnSpPr>
              <a:cxnSpLocks noChangeShapeType="1"/>
            </p:cNvCxnSpPr>
            <p:nvPr/>
          </p:nvCxnSpPr>
          <p:spPr bwMode="auto">
            <a:xfrm flipV="1">
              <a:off x="493" y="328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84" name="AutoShape 108"/>
            <p:cNvCxnSpPr>
              <a:cxnSpLocks noChangeShapeType="1"/>
            </p:cNvCxnSpPr>
            <p:nvPr/>
          </p:nvCxnSpPr>
          <p:spPr bwMode="auto">
            <a:xfrm flipV="1">
              <a:off x="492" y="3048"/>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85" name="AutoShape 109"/>
            <p:cNvCxnSpPr>
              <a:cxnSpLocks noChangeShapeType="1"/>
            </p:cNvCxnSpPr>
            <p:nvPr/>
          </p:nvCxnSpPr>
          <p:spPr bwMode="auto">
            <a:xfrm flipV="1">
              <a:off x="493" y="280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86" name="AutoShape 110"/>
            <p:cNvCxnSpPr>
              <a:cxnSpLocks noChangeShapeType="1"/>
            </p:cNvCxnSpPr>
            <p:nvPr/>
          </p:nvCxnSpPr>
          <p:spPr bwMode="auto">
            <a:xfrm flipV="1">
              <a:off x="751" y="280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87" name="AutoShape 111"/>
            <p:cNvCxnSpPr>
              <a:cxnSpLocks noChangeShapeType="1"/>
            </p:cNvCxnSpPr>
            <p:nvPr/>
          </p:nvCxnSpPr>
          <p:spPr bwMode="auto">
            <a:xfrm flipV="1">
              <a:off x="763" y="253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88" name="AutoShape 112"/>
            <p:cNvCxnSpPr>
              <a:cxnSpLocks noChangeShapeType="1"/>
            </p:cNvCxnSpPr>
            <p:nvPr/>
          </p:nvCxnSpPr>
          <p:spPr bwMode="auto">
            <a:xfrm>
              <a:off x="492" y="2293"/>
              <a:ext cx="0" cy="20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89" name="AutoShape 113"/>
            <p:cNvCxnSpPr>
              <a:cxnSpLocks noChangeShapeType="1"/>
            </p:cNvCxnSpPr>
            <p:nvPr/>
          </p:nvCxnSpPr>
          <p:spPr bwMode="auto">
            <a:xfrm flipV="1">
              <a:off x="756" y="2052"/>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90" name="AutoShape 114"/>
            <p:cNvCxnSpPr>
              <a:cxnSpLocks noChangeShapeType="1"/>
            </p:cNvCxnSpPr>
            <p:nvPr/>
          </p:nvCxnSpPr>
          <p:spPr bwMode="auto">
            <a:xfrm flipV="1">
              <a:off x="1039" y="327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91" name="AutoShape 115"/>
            <p:cNvCxnSpPr>
              <a:cxnSpLocks noChangeShapeType="1"/>
            </p:cNvCxnSpPr>
            <p:nvPr/>
          </p:nvCxnSpPr>
          <p:spPr bwMode="auto">
            <a:xfrm flipV="1">
              <a:off x="1033" y="228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92" name="AutoShape 116"/>
            <p:cNvCxnSpPr>
              <a:cxnSpLocks noChangeShapeType="1"/>
            </p:cNvCxnSpPr>
            <p:nvPr/>
          </p:nvCxnSpPr>
          <p:spPr bwMode="auto">
            <a:xfrm flipV="1">
              <a:off x="1309" y="327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93" name="AutoShape 117"/>
            <p:cNvCxnSpPr>
              <a:cxnSpLocks noChangeShapeType="1"/>
            </p:cNvCxnSpPr>
            <p:nvPr/>
          </p:nvCxnSpPr>
          <p:spPr bwMode="auto">
            <a:xfrm flipV="1">
              <a:off x="1308" y="3036"/>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94" name="AutoShape 118"/>
            <p:cNvCxnSpPr>
              <a:cxnSpLocks noChangeShapeType="1"/>
            </p:cNvCxnSpPr>
            <p:nvPr/>
          </p:nvCxnSpPr>
          <p:spPr bwMode="auto">
            <a:xfrm flipV="1">
              <a:off x="1309" y="279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95" name="AutoShape 119"/>
            <p:cNvCxnSpPr>
              <a:cxnSpLocks noChangeShapeType="1"/>
            </p:cNvCxnSpPr>
            <p:nvPr/>
          </p:nvCxnSpPr>
          <p:spPr bwMode="auto">
            <a:xfrm flipV="1">
              <a:off x="1309" y="253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96" name="AutoShape 120"/>
            <p:cNvCxnSpPr>
              <a:cxnSpLocks noChangeShapeType="1"/>
            </p:cNvCxnSpPr>
            <p:nvPr/>
          </p:nvCxnSpPr>
          <p:spPr bwMode="auto">
            <a:xfrm flipV="1">
              <a:off x="1302" y="2046"/>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97" name="AutoShape 121"/>
            <p:cNvCxnSpPr>
              <a:cxnSpLocks noChangeShapeType="1"/>
            </p:cNvCxnSpPr>
            <p:nvPr/>
          </p:nvCxnSpPr>
          <p:spPr bwMode="auto">
            <a:xfrm>
              <a:off x="778" y="3249"/>
              <a:ext cx="25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98" name="AutoShape 122"/>
            <p:cNvCxnSpPr>
              <a:cxnSpLocks noChangeShapeType="1"/>
            </p:cNvCxnSpPr>
            <p:nvPr/>
          </p:nvCxnSpPr>
          <p:spPr bwMode="auto">
            <a:xfrm>
              <a:off x="247" y="3030"/>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699" name="AutoShape 123"/>
            <p:cNvCxnSpPr>
              <a:cxnSpLocks noChangeShapeType="1"/>
            </p:cNvCxnSpPr>
            <p:nvPr/>
          </p:nvCxnSpPr>
          <p:spPr bwMode="auto">
            <a:xfrm>
              <a:off x="1348" y="3027"/>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00" name="AutoShape 124"/>
            <p:cNvCxnSpPr>
              <a:cxnSpLocks noChangeShapeType="1"/>
            </p:cNvCxnSpPr>
            <p:nvPr/>
          </p:nvCxnSpPr>
          <p:spPr bwMode="auto">
            <a:xfrm flipH="1">
              <a:off x="1867" y="3030"/>
              <a:ext cx="251"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01" name="AutoShape 125"/>
            <p:cNvCxnSpPr>
              <a:cxnSpLocks noChangeShapeType="1"/>
            </p:cNvCxnSpPr>
            <p:nvPr/>
          </p:nvCxnSpPr>
          <p:spPr bwMode="auto">
            <a:xfrm>
              <a:off x="1897" y="2775"/>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02" name="AutoShape 126"/>
            <p:cNvCxnSpPr>
              <a:cxnSpLocks noChangeShapeType="1"/>
            </p:cNvCxnSpPr>
            <p:nvPr/>
          </p:nvCxnSpPr>
          <p:spPr bwMode="auto">
            <a:xfrm>
              <a:off x="796" y="2025"/>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03" name="AutoShape 127"/>
            <p:cNvCxnSpPr>
              <a:cxnSpLocks noChangeShapeType="1"/>
            </p:cNvCxnSpPr>
            <p:nvPr/>
          </p:nvCxnSpPr>
          <p:spPr bwMode="auto">
            <a:xfrm>
              <a:off x="1903" y="2025"/>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04" name="AutoShape 128"/>
            <p:cNvCxnSpPr>
              <a:cxnSpLocks noChangeShapeType="1"/>
            </p:cNvCxnSpPr>
            <p:nvPr/>
          </p:nvCxnSpPr>
          <p:spPr bwMode="auto">
            <a:xfrm>
              <a:off x="253" y="2274"/>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05" name="AutoShape 129"/>
            <p:cNvCxnSpPr>
              <a:cxnSpLocks noChangeShapeType="1"/>
            </p:cNvCxnSpPr>
            <p:nvPr/>
          </p:nvCxnSpPr>
          <p:spPr bwMode="auto">
            <a:xfrm>
              <a:off x="1354" y="2271"/>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06" name="AutoShape 130"/>
            <p:cNvCxnSpPr>
              <a:cxnSpLocks noChangeShapeType="1"/>
            </p:cNvCxnSpPr>
            <p:nvPr/>
          </p:nvCxnSpPr>
          <p:spPr bwMode="auto">
            <a:xfrm>
              <a:off x="784" y="2511"/>
              <a:ext cx="25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07" name="AutoShape 131"/>
            <p:cNvCxnSpPr>
              <a:cxnSpLocks noChangeShapeType="1"/>
            </p:cNvCxnSpPr>
            <p:nvPr/>
          </p:nvCxnSpPr>
          <p:spPr bwMode="auto">
            <a:xfrm flipV="1">
              <a:off x="1354" y="2290"/>
              <a:ext cx="216" cy="22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08" name="AutoShape 132"/>
            <p:cNvCxnSpPr>
              <a:cxnSpLocks noChangeShapeType="1"/>
            </p:cNvCxnSpPr>
            <p:nvPr/>
          </p:nvCxnSpPr>
          <p:spPr bwMode="auto">
            <a:xfrm flipV="1">
              <a:off x="1597" y="327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09" name="AutoShape 133"/>
            <p:cNvCxnSpPr>
              <a:cxnSpLocks noChangeShapeType="1"/>
            </p:cNvCxnSpPr>
            <p:nvPr/>
          </p:nvCxnSpPr>
          <p:spPr bwMode="auto">
            <a:xfrm flipV="1">
              <a:off x="1597" y="279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10" name="AutoShape 134"/>
            <p:cNvCxnSpPr>
              <a:cxnSpLocks noChangeShapeType="1"/>
            </p:cNvCxnSpPr>
            <p:nvPr/>
          </p:nvCxnSpPr>
          <p:spPr bwMode="auto">
            <a:xfrm flipV="1">
              <a:off x="1597" y="253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11" name="AutoShape 135"/>
            <p:cNvCxnSpPr>
              <a:cxnSpLocks noChangeShapeType="1"/>
            </p:cNvCxnSpPr>
            <p:nvPr/>
          </p:nvCxnSpPr>
          <p:spPr bwMode="auto">
            <a:xfrm flipV="1">
              <a:off x="1591" y="228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12" name="AutoShape 136"/>
            <p:cNvCxnSpPr>
              <a:cxnSpLocks noChangeShapeType="1"/>
            </p:cNvCxnSpPr>
            <p:nvPr/>
          </p:nvCxnSpPr>
          <p:spPr bwMode="auto">
            <a:xfrm flipV="1">
              <a:off x="1590" y="2052"/>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13" name="AutoShape 137"/>
            <p:cNvCxnSpPr>
              <a:cxnSpLocks noChangeShapeType="1"/>
            </p:cNvCxnSpPr>
            <p:nvPr/>
          </p:nvCxnSpPr>
          <p:spPr bwMode="auto">
            <a:xfrm flipV="1">
              <a:off x="1849" y="255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14" name="AutoShape 138"/>
            <p:cNvCxnSpPr>
              <a:cxnSpLocks noChangeShapeType="1"/>
            </p:cNvCxnSpPr>
            <p:nvPr/>
          </p:nvCxnSpPr>
          <p:spPr bwMode="auto">
            <a:xfrm flipV="1">
              <a:off x="1843" y="229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15" name="AutoShape 139"/>
            <p:cNvCxnSpPr>
              <a:cxnSpLocks noChangeShapeType="1"/>
            </p:cNvCxnSpPr>
            <p:nvPr/>
          </p:nvCxnSpPr>
          <p:spPr bwMode="auto">
            <a:xfrm flipV="1">
              <a:off x="2130" y="3036"/>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16" name="AutoShape 140"/>
            <p:cNvCxnSpPr>
              <a:cxnSpLocks noChangeShapeType="1"/>
            </p:cNvCxnSpPr>
            <p:nvPr/>
          </p:nvCxnSpPr>
          <p:spPr bwMode="auto">
            <a:xfrm flipV="1">
              <a:off x="2131" y="255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17" name="AutoShape 141"/>
            <p:cNvCxnSpPr>
              <a:cxnSpLocks noChangeShapeType="1"/>
            </p:cNvCxnSpPr>
            <p:nvPr/>
          </p:nvCxnSpPr>
          <p:spPr bwMode="auto">
            <a:xfrm flipV="1">
              <a:off x="1336" y="3045"/>
              <a:ext cx="240" cy="43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18" name="AutoShape 142"/>
            <p:cNvCxnSpPr>
              <a:cxnSpLocks noChangeShapeType="1"/>
            </p:cNvCxnSpPr>
            <p:nvPr/>
          </p:nvCxnSpPr>
          <p:spPr bwMode="auto">
            <a:xfrm flipH="1">
              <a:off x="778" y="2811"/>
              <a:ext cx="240" cy="42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19" name="AutoShape 143"/>
            <p:cNvCxnSpPr>
              <a:cxnSpLocks noChangeShapeType="1"/>
            </p:cNvCxnSpPr>
            <p:nvPr/>
          </p:nvCxnSpPr>
          <p:spPr bwMode="auto">
            <a:xfrm>
              <a:off x="1345" y="1776"/>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20" name="AutoShape 144"/>
            <p:cNvCxnSpPr>
              <a:cxnSpLocks noChangeShapeType="1"/>
            </p:cNvCxnSpPr>
            <p:nvPr/>
          </p:nvCxnSpPr>
          <p:spPr bwMode="auto">
            <a:xfrm flipV="1">
              <a:off x="499" y="181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21" name="AutoShape 145"/>
            <p:cNvCxnSpPr>
              <a:cxnSpLocks noChangeShapeType="1"/>
            </p:cNvCxnSpPr>
            <p:nvPr/>
          </p:nvCxnSpPr>
          <p:spPr bwMode="auto">
            <a:xfrm flipV="1">
              <a:off x="499" y="1554"/>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22" name="AutoShape 146"/>
            <p:cNvCxnSpPr>
              <a:cxnSpLocks noChangeShapeType="1"/>
            </p:cNvCxnSpPr>
            <p:nvPr/>
          </p:nvCxnSpPr>
          <p:spPr bwMode="auto">
            <a:xfrm>
              <a:off x="498" y="1285"/>
              <a:ext cx="0" cy="20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23" name="AutoShape 147"/>
            <p:cNvCxnSpPr>
              <a:cxnSpLocks noChangeShapeType="1"/>
            </p:cNvCxnSpPr>
            <p:nvPr/>
          </p:nvCxnSpPr>
          <p:spPr bwMode="auto">
            <a:xfrm flipV="1">
              <a:off x="2683" y="180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24" name="AutoShape 148"/>
            <p:cNvCxnSpPr>
              <a:cxnSpLocks noChangeShapeType="1"/>
            </p:cNvCxnSpPr>
            <p:nvPr/>
          </p:nvCxnSpPr>
          <p:spPr bwMode="auto">
            <a:xfrm flipV="1">
              <a:off x="2683" y="154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25" name="AutoShape 149"/>
            <p:cNvCxnSpPr>
              <a:cxnSpLocks noChangeShapeType="1"/>
            </p:cNvCxnSpPr>
            <p:nvPr/>
          </p:nvCxnSpPr>
          <p:spPr bwMode="auto">
            <a:xfrm>
              <a:off x="2682" y="1291"/>
              <a:ext cx="0" cy="20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26" name="AutoShape 150"/>
            <p:cNvCxnSpPr>
              <a:cxnSpLocks noChangeShapeType="1"/>
            </p:cNvCxnSpPr>
            <p:nvPr/>
          </p:nvCxnSpPr>
          <p:spPr bwMode="auto">
            <a:xfrm flipV="1">
              <a:off x="2407" y="1542"/>
              <a:ext cx="1" cy="199"/>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27" name="AutoShape 151"/>
            <p:cNvCxnSpPr>
              <a:cxnSpLocks noChangeShapeType="1"/>
            </p:cNvCxnSpPr>
            <p:nvPr/>
          </p:nvCxnSpPr>
          <p:spPr bwMode="auto">
            <a:xfrm flipV="1">
              <a:off x="2131" y="154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28" name="AutoShape 152"/>
            <p:cNvCxnSpPr>
              <a:cxnSpLocks noChangeShapeType="1"/>
            </p:cNvCxnSpPr>
            <p:nvPr/>
          </p:nvCxnSpPr>
          <p:spPr bwMode="auto">
            <a:xfrm flipV="1">
              <a:off x="1597" y="1554"/>
              <a:ext cx="1" cy="199"/>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29" name="AutoShape 153"/>
            <p:cNvCxnSpPr>
              <a:cxnSpLocks noChangeShapeType="1"/>
            </p:cNvCxnSpPr>
            <p:nvPr/>
          </p:nvCxnSpPr>
          <p:spPr bwMode="auto">
            <a:xfrm flipV="1">
              <a:off x="1315" y="154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30" name="AutoShape 154"/>
            <p:cNvCxnSpPr>
              <a:cxnSpLocks noChangeShapeType="1"/>
            </p:cNvCxnSpPr>
            <p:nvPr/>
          </p:nvCxnSpPr>
          <p:spPr bwMode="auto">
            <a:xfrm>
              <a:off x="1348" y="1515"/>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31" name="AutoShape 155"/>
            <p:cNvCxnSpPr>
              <a:cxnSpLocks noChangeShapeType="1"/>
            </p:cNvCxnSpPr>
            <p:nvPr/>
          </p:nvCxnSpPr>
          <p:spPr bwMode="auto">
            <a:xfrm>
              <a:off x="2434" y="1539"/>
              <a:ext cx="234" cy="21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32" name="AutoShape 156"/>
            <p:cNvCxnSpPr>
              <a:cxnSpLocks noChangeShapeType="1"/>
            </p:cNvCxnSpPr>
            <p:nvPr/>
          </p:nvCxnSpPr>
          <p:spPr bwMode="auto">
            <a:xfrm flipH="1">
              <a:off x="2425" y="1512"/>
              <a:ext cx="251"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33" name="AutoShape 157"/>
            <p:cNvCxnSpPr>
              <a:cxnSpLocks noChangeShapeType="1"/>
            </p:cNvCxnSpPr>
            <p:nvPr/>
          </p:nvCxnSpPr>
          <p:spPr bwMode="auto">
            <a:xfrm flipH="1">
              <a:off x="220" y="2313"/>
              <a:ext cx="246" cy="43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34" name="AutoShape 158"/>
            <p:cNvCxnSpPr>
              <a:cxnSpLocks noChangeShapeType="1"/>
            </p:cNvCxnSpPr>
            <p:nvPr/>
          </p:nvCxnSpPr>
          <p:spPr bwMode="auto">
            <a:xfrm>
              <a:off x="799" y="1509"/>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35" name="AutoShape 159"/>
            <p:cNvCxnSpPr>
              <a:cxnSpLocks noChangeShapeType="1"/>
            </p:cNvCxnSpPr>
            <p:nvPr/>
          </p:nvCxnSpPr>
          <p:spPr bwMode="auto">
            <a:xfrm flipV="1">
              <a:off x="762" y="1536"/>
              <a:ext cx="2" cy="20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36" name="AutoShape 160"/>
            <p:cNvCxnSpPr>
              <a:cxnSpLocks noChangeShapeType="1"/>
            </p:cNvCxnSpPr>
            <p:nvPr/>
          </p:nvCxnSpPr>
          <p:spPr bwMode="auto">
            <a:xfrm flipH="1" flipV="1">
              <a:off x="1882" y="3279"/>
              <a:ext cx="222" cy="19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37" name="AutoShape 161"/>
            <p:cNvCxnSpPr>
              <a:cxnSpLocks noChangeShapeType="1"/>
            </p:cNvCxnSpPr>
            <p:nvPr/>
          </p:nvCxnSpPr>
          <p:spPr bwMode="auto">
            <a:xfrm>
              <a:off x="2130" y="2047"/>
              <a:ext cx="0" cy="20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38" name="AutoShape 162"/>
            <p:cNvCxnSpPr>
              <a:cxnSpLocks noChangeShapeType="1"/>
            </p:cNvCxnSpPr>
            <p:nvPr/>
          </p:nvCxnSpPr>
          <p:spPr bwMode="auto">
            <a:xfrm flipV="1">
              <a:off x="1050" y="1266"/>
              <a:ext cx="2" cy="20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39" name="AutoShape 163"/>
            <p:cNvCxnSpPr>
              <a:cxnSpLocks noChangeShapeType="1"/>
            </p:cNvCxnSpPr>
            <p:nvPr/>
          </p:nvCxnSpPr>
          <p:spPr bwMode="auto">
            <a:xfrm flipV="1">
              <a:off x="2407" y="328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40" name="AutoShape 164"/>
            <p:cNvCxnSpPr>
              <a:cxnSpLocks noChangeShapeType="1"/>
            </p:cNvCxnSpPr>
            <p:nvPr/>
          </p:nvCxnSpPr>
          <p:spPr bwMode="auto">
            <a:xfrm>
              <a:off x="2437" y="2523"/>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41" name="AutoShape 165"/>
            <p:cNvCxnSpPr>
              <a:cxnSpLocks noChangeShapeType="1"/>
            </p:cNvCxnSpPr>
            <p:nvPr/>
          </p:nvCxnSpPr>
          <p:spPr bwMode="auto">
            <a:xfrm>
              <a:off x="2431" y="2271"/>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42" name="AutoShape 166"/>
            <p:cNvCxnSpPr>
              <a:cxnSpLocks noChangeShapeType="1"/>
            </p:cNvCxnSpPr>
            <p:nvPr/>
          </p:nvCxnSpPr>
          <p:spPr bwMode="auto">
            <a:xfrm flipV="1">
              <a:off x="2137" y="229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43" name="AutoShape 167"/>
            <p:cNvCxnSpPr>
              <a:cxnSpLocks noChangeShapeType="1"/>
            </p:cNvCxnSpPr>
            <p:nvPr/>
          </p:nvCxnSpPr>
          <p:spPr bwMode="auto">
            <a:xfrm flipV="1">
              <a:off x="2401" y="256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44" name="AutoShape 168"/>
            <p:cNvCxnSpPr>
              <a:cxnSpLocks noChangeShapeType="1"/>
            </p:cNvCxnSpPr>
            <p:nvPr/>
          </p:nvCxnSpPr>
          <p:spPr bwMode="auto">
            <a:xfrm flipV="1">
              <a:off x="2395" y="229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45" name="AutoShape 169"/>
            <p:cNvCxnSpPr>
              <a:cxnSpLocks noChangeShapeType="1"/>
            </p:cNvCxnSpPr>
            <p:nvPr/>
          </p:nvCxnSpPr>
          <p:spPr bwMode="auto">
            <a:xfrm flipH="1">
              <a:off x="2422" y="2775"/>
              <a:ext cx="264" cy="4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46" name="AutoShape 170"/>
            <p:cNvCxnSpPr>
              <a:cxnSpLocks noChangeShapeType="1"/>
            </p:cNvCxnSpPr>
            <p:nvPr/>
          </p:nvCxnSpPr>
          <p:spPr bwMode="auto">
            <a:xfrm flipV="1">
              <a:off x="2683" y="328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47" name="AutoShape 171"/>
            <p:cNvCxnSpPr>
              <a:cxnSpLocks noChangeShapeType="1"/>
            </p:cNvCxnSpPr>
            <p:nvPr/>
          </p:nvCxnSpPr>
          <p:spPr bwMode="auto">
            <a:xfrm flipV="1">
              <a:off x="2683" y="304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48" name="AutoShape 172"/>
            <p:cNvCxnSpPr>
              <a:cxnSpLocks noChangeShapeType="1"/>
            </p:cNvCxnSpPr>
            <p:nvPr/>
          </p:nvCxnSpPr>
          <p:spPr bwMode="auto">
            <a:xfrm flipH="1" flipV="1">
              <a:off x="1880" y="1284"/>
              <a:ext cx="233" cy="20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49" name="AutoShape 173"/>
            <p:cNvCxnSpPr>
              <a:cxnSpLocks noChangeShapeType="1"/>
            </p:cNvCxnSpPr>
            <p:nvPr/>
          </p:nvCxnSpPr>
          <p:spPr bwMode="auto">
            <a:xfrm flipV="1">
              <a:off x="216" y="3282"/>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50" name="AutoShape 174"/>
            <p:cNvCxnSpPr>
              <a:cxnSpLocks noChangeShapeType="1"/>
            </p:cNvCxnSpPr>
            <p:nvPr/>
          </p:nvCxnSpPr>
          <p:spPr bwMode="auto">
            <a:xfrm>
              <a:off x="2443" y="3501"/>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sp>
          <p:nvSpPr>
            <p:cNvPr id="328879" name="Oval 175"/>
            <p:cNvSpPr>
              <a:spLocks noChangeArrowheads="1"/>
            </p:cNvSpPr>
            <p:nvPr/>
          </p:nvSpPr>
          <p:spPr bwMode="auto">
            <a:xfrm flipH="1" flipV="1">
              <a:off x="463"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880" name="Oval 176"/>
            <p:cNvSpPr>
              <a:spLocks noChangeArrowheads="1"/>
            </p:cNvSpPr>
            <p:nvPr/>
          </p:nvSpPr>
          <p:spPr bwMode="auto">
            <a:xfrm flipH="1" flipV="1">
              <a:off x="463"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881" name="Oval 177"/>
            <p:cNvSpPr>
              <a:spLocks noChangeArrowheads="1"/>
            </p:cNvSpPr>
            <p:nvPr/>
          </p:nvSpPr>
          <p:spPr bwMode="auto">
            <a:xfrm flipH="1" flipV="1">
              <a:off x="463"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882" name="Oval 178"/>
            <p:cNvSpPr>
              <a:spLocks noChangeArrowheads="1"/>
            </p:cNvSpPr>
            <p:nvPr/>
          </p:nvSpPr>
          <p:spPr bwMode="auto">
            <a:xfrm flipH="1" flipV="1">
              <a:off x="463"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21755" name="AutoShape 179"/>
            <p:cNvCxnSpPr>
              <a:cxnSpLocks noChangeShapeType="1"/>
            </p:cNvCxnSpPr>
            <p:nvPr/>
          </p:nvCxnSpPr>
          <p:spPr bwMode="auto">
            <a:xfrm>
              <a:off x="520" y="3249"/>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56" name="AutoShape 180"/>
            <p:cNvCxnSpPr>
              <a:cxnSpLocks noChangeShapeType="1"/>
            </p:cNvCxnSpPr>
            <p:nvPr/>
          </p:nvCxnSpPr>
          <p:spPr bwMode="auto">
            <a:xfrm flipV="1">
              <a:off x="520" y="3046"/>
              <a:ext cx="222" cy="19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57" name="AutoShape 181"/>
            <p:cNvCxnSpPr>
              <a:cxnSpLocks noChangeShapeType="1"/>
            </p:cNvCxnSpPr>
            <p:nvPr/>
          </p:nvCxnSpPr>
          <p:spPr bwMode="auto">
            <a:xfrm>
              <a:off x="532" y="2775"/>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58" name="AutoShape 182"/>
            <p:cNvCxnSpPr>
              <a:cxnSpLocks noChangeShapeType="1"/>
              <a:stCxn id="328881" idx="3"/>
            </p:cNvCxnSpPr>
            <p:nvPr/>
          </p:nvCxnSpPr>
          <p:spPr bwMode="auto">
            <a:xfrm flipV="1">
              <a:off x="514" y="2272"/>
              <a:ext cx="228" cy="22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59" name="AutoShape 183"/>
            <p:cNvCxnSpPr>
              <a:cxnSpLocks noChangeShapeType="1"/>
            </p:cNvCxnSpPr>
            <p:nvPr/>
          </p:nvCxnSpPr>
          <p:spPr bwMode="auto">
            <a:xfrm>
              <a:off x="526" y="2511"/>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60" name="AutoShape 184"/>
            <p:cNvCxnSpPr>
              <a:cxnSpLocks noChangeShapeType="1"/>
            </p:cNvCxnSpPr>
            <p:nvPr/>
          </p:nvCxnSpPr>
          <p:spPr bwMode="auto">
            <a:xfrm>
              <a:off x="532" y="1509"/>
              <a:ext cx="204"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61" name="AutoShape 185"/>
            <p:cNvCxnSpPr>
              <a:cxnSpLocks noChangeShapeType="1"/>
            </p:cNvCxnSpPr>
            <p:nvPr/>
          </p:nvCxnSpPr>
          <p:spPr bwMode="auto">
            <a:xfrm flipV="1">
              <a:off x="532" y="1287"/>
              <a:ext cx="480" cy="19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62" name="AutoShape 186"/>
            <p:cNvCxnSpPr>
              <a:cxnSpLocks noChangeShapeType="1"/>
            </p:cNvCxnSpPr>
            <p:nvPr/>
          </p:nvCxnSpPr>
          <p:spPr bwMode="auto">
            <a:xfrm>
              <a:off x="1075" y="3498"/>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63" name="AutoShape 187"/>
            <p:cNvCxnSpPr>
              <a:cxnSpLocks noChangeShapeType="1"/>
            </p:cNvCxnSpPr>
            <p:nvPr/>
          </p:nvCxnSpPr>
          <p:spPr bwMode="auto">
            <a:xfrm flipV="1">
              <a:off x="1039" y="327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64" name="AutoShape 188"/>
            <p:cNvCxnSpPr>
              <a:cxnSpLocks noChangeShapeType="1"/>
            </p:cNvCxnSpPr>
            <p:nvPr/>
          </p:nvCxnSpPr>
          <p:spPr bwMode="auto">
            <a:xfrm flipV="1">
              <a:off x="1033" y="228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65" name="AutoShape 189"/>
            <p:cNvCxnSpPr>
              <a:cxnSpLocks noChangeShapeType="1"/>
            </p:cNvCxnSpPr>
            <p:nvPr/>
          </p:nvCxnSpPr>
          <p:spPr bwMode="auto">
            <a:xfrm>
              <a:off x="1075" y="3246"/>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66" name="AutoShape 190"/>
            <p:cNvCxnSpPr>
              <a:cxnSpLocks noChangeShapeType="1"/>
            </p:cNvCxnSpPr>
            <p:nvPr/>
          </p:nvCxnSpPr>
          <p:spPr bwMode="auto">
            <a:xfrm>
              <a:off x="1069" y="2778"/>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67" name="AutoShape 191"/>
            <p:cNvCxnSpPr>
              <a:cxnSpLocks noChangeShapeType="1"/>
            </p:cNvCxnSpPr>
            <p:nvPr/>
          </p:nvCxnSpPr>
          <p:spPr bwMode="auto">
            <a:xfrm>
              <a:off x="1093" y="2022"/>
              <a:ext cx="199"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68" name="AutoShape 192"/>
            <p:cNvCxnSpPr>
              <a:cxnSpLocks noChangeShapeType="1"/>
            </p:cNvCxnSpPr>
            <p:nvPr/>
          </p:nvCxnSpPr>
          <p:spPr bwMode="auto">
            <a:xfrm>
              <a:off x="1081" y="2268"/>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69" name="AutoShape 193"/>
            <p:cNvCxnSpPr>
              <a:cxnSpLocks noChangeShapeType="1"/>
            </p:cNvCxnSpPr>
            <p:nvPr/>
          </p:nvCxnSpPr>
          <p:spPr bwMode="auto">
            <a:xfrm flipV="1">
              <a:off x="784" y="2541"/>
              <a:ext cx="516" cy="21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70" name="AutoShape 194"/>
            <p:cNvCxnSpPr>
              <a:cxnSpLocks noChangeShapeType="1"/>
            </p:cNvCxnSpPr>
            <p:nvPr/>
          </p:nvCxnSpPr>
          <p:spPr bwMode="auto">
            <a:xfrm flipH="1">
              <a:off x="1060" y="2799"/>
              <a:ext cx="240" cy="43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71" name="AutoShape 195"/>
            <p:cNvCxnSpPr>
              <a:cxnSpLocks noChangeShapeType="1"/>
            </p:cNvCxnSpPr>
            <p:nvPr/>
          </p:nvCxnSpPr>
          <p:spPr bwMode="auto">
            <a:xfrm>
              <a:off x="1060" y="1779"/>
              <a:ext cx="234"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72" name="AutoShape 196"/>
            <p:cNvCxnSpPr>
              <a:cxnSpLocks noChangeShapeType="1"/>
            </p:cNvCxnSpPr>
            <p:nvPr/>
          </p:nvCxnSpPr>
          <p:spPr bwMode="auto">
            <a:xfrm flipH="1">
              <a:off x="1066" y="1275"/>
              <a:ext cx="528" cy="22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73" name="AutoShape 197"/>
            <p:cNvCxnSpPr>
              <a:cxnSpLocks noChangeShapeType="1"/>
            </p:cNvCxnSpPr>
            <p:nvPr/>
          </p:nvCxnSpPr>
          <p:spPr bwMode="auto">
            <a:xfrm>
              <a:off x="1618" y="3249"/>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74" name="AutoShape 198"/>
            <p:cNvCxnSpPr>
              <a:cxnSpLocks noChangeShapeType="1"/>
            </p:cNvCxnSpPr>
            <p:nvPr/>
          </p:nvCxnSpPr>
          <p:spPr bwMode="auto">
            <a:xfrm>
              <a:off x="1618" y="3027"/>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75" name="AutoShape 199"/>
            <p:cNvCxnSpPr>
              <a:cxnSpLocks noChangeShapeType="1"/>
            </p:cNvCxnSpPr>
            <p:nvPr/>
          </p:nvCxnSpPr>
          <p:spPr bwMode="auto">
            <a:xfrm>
              <a:off x="1618" y="2025"/>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76" name="AutoShape 200"/>
            <p:cNvCxnSpPr>
              <a:cxnSpLocks noChangeShapeType="1"/>
            </p:cNvCxnSpPr>
            <p:nvPr/>
          </p:nvCxnSpPr>
          <p:spPr bwMode="auto">
            <a:xfrm flipH="1" flipV="1">
              <a:off x="1618" y="2535"/>
              <a:ext cx="222" cy="474"/>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77" name="AutoShape 201"/>
            <p:cNvCxnSpPr>
              <a:cxnSpLocks noChangeShapeType="1"/>
            </p:cNvCxnSpPr>
            <p:nvPr/>
          </p:nvCxnSpPr>
          <p:spPr bwMode="auto">
            <a:xfrm>
              <a:off x="1630" y="1521"/>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78" name="AutoShape 202"/>
            <p:cNvCxnSpPr>
              <a:cxnSpLocks noChangeShapeType="1"/>
            </p:cNvCxnSpPr>
            <p:nvPr/>
          </p:nvCxnSpPr>
          <p:spPr bwMode="auto">
            <a:xfrm flipH="1">
              <a:off x="1624" y="3273"/>
              <a:ext cx="216" cy="21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79" name="AutoShape 203"/>
            <p:cNvCxnSpPr>
              <a:cxnSpLocks noChangeShapeType="1"/>
            </p:cNvCxnSpPr>
            <p:nvPr/>
          </p:nvCxnSpPr>
          <p:spPr bwMode="auto">
            <a:xfrm>
              <a:off x="2173" y="3501"/>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80" name="AutoShape 204"/>
            <p:cNvCxnSpPr>
              <a:cxnSpLocks noChangeShapeType="1"/>
            </p:cNvCxnSpPr>
            <p:nvPr/>
          </p:nvCxnSpPr>
          <p:spPr bwMode="auto">
            <a:xfrm>
              <a:off x="2170" y="1515"/>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81" name="AutoShape 205"/>
            <p:cNvCxnSpPr>
              <a:cxnSpLocks noChangeShapeType="1"/>
            </p:cNvCxnSpPr>
            <p:nvPr/>
          </p:nvCxnSpPr>
          <p:spPr bwMode="auto">
            <a:xfrm flipV="1">
              <a:off x="2158" y="1287"/>
              <a:ext cx="516" cy="21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82" name="AutoShape 206"/>
            <p:cNvCxnSpPr>
              <a:cxnSpLocks noChangeShapeType="1"/>
            </p:cNvCxnSpPr>
            <p:nvPr/>
          </p:nvCxnSpPr>
          <p:spPr bwMode="auto">
            <a:xfrm>
              <a:off x="2176" y="3258"/>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83" name="AutoShape 207"/>
            <p:cNvCxnSpPr>
              <a:cxnSpLocks noChangeShapeType="1"/>
            </p:cNvCxnSpPr>
            <p:nvPr/>
          </p:nvCxnSpPr>
          <p:spPr bwMode="auto">
            <a:xfrm flipH="1" flipV="1">
              <a:off x="2158" y="2289"/>
              <a:ext cx="222" cy="474"/>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1784" name="AutoShape 208"/>
            <p:cNvCxnSpPr>
              <a:cxnSpLocks noChangeShapeType="1"/>
            </p:cNvCxnSpPr>
            <p:nvPr/>
          </p:nvCxnSpPr>
          <p:spPr bwMode="auto">
            <a:xfrm flipV="1">
              <a:off x="2146" y="2805"/>
              <a:ext cx="246" cy="45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grpSp>
      <p:sp>
        <p:nvSpPr>
          <p:cNvPr id="21511" name="Rectangle 209"/>
          <p:cNvSpPr>
            <a:spLocks noGrp="1" noChangeArrowheads="1"/>
          </p:cNvSpPr>
          <p:nvPr>
            <p:ph type="title" idx="4294967295"/>
          </p:nvPr>
        </p:nvSpPr>
        <p:spPr/>
        <p:txBody>
          <a:bodyPr/>
          <a:lstStyle/>
          <a:p>
            <a:r>
              <a:rPr lang="en-US" altLang="zh-CN" smtClean="0">
                <a:ea typeface="宋体" charset="-122"/>
              </a:rPr>
              <a:t>Abstraction</a:t>
            </a:r>
          </a:p>
        </p:txBody>
      </p:sp>
      <p:sp>
        <p:nvSpPr>
          <p:cNvPr id="21512" name="Rectangle 210"/>
          <p:cNvSpPr>
            <a:spLocks noChangeArrowheads="1"/>
          </p:cNvSpPr>
          <p:nvPr/>
        </p:nvSpPr>
        <p:spPr bwMode="auto">
          <a:xfrm>
            <a:off x="4695825" y="1905000"/>
            <a:ext cx="9620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2100">
                <a:solidFill>
                  <a:srgbClr val="951103"/>
                </a:solidFill>
                <a:latin typeface="Comic Sans MS" pitchFamily="66" charset="0"/>
                <a:ea typeface="宋体" charset="-122"/>
              </a:rPr>
              <a:t>State</a:t>
            </a:r>
            <a:endParaRPr lang="en-US" altLang="zh-CN" sz="1700">
              <a:solidFill>
                <a:srgbClr val="951103"/>
              </a:solidFill>
              <a:latin typeface="Comic Sans MS" pitchFamily="66" charset="0"/>
              <a:ea typeface="宋体" charset="-122"/>
            </a:endParaRPr>
          </a:p>
        </p:txBody>
      </p:sp>
      <p:sp>
        <p:nvSpPr>
          <p:cNvPr id="21513" name="Rectangle 211"/>
          <p:cNvSpPr>
            <a:spLocks noChangeArrowheads="1"/>
          </p:cNvSpPr>
          <p:nvPr/>
        </p:nvSpPr>
        <p:spPr bwMode="auto">
          <a:xfrm>
            <a:off x="0" y="1676400"/>
            <a:ext cx="4391025" cy="4149725"/>
          </a:xfrm>
          <a:prstGeom prst="rect">
            <a:avLst/>
          </a:prstGeom>
          <a:solidFill>
            <a:schemeClr val="bg1">
              <a:alpha val="59999"/>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21514" name="AutoShape 212"/>
          <p:cNvCxnSpPr>
            <a:cxnSpLocks noChangeShapeType="1"/>
          </p:cNvCxnSpPr>
          <p:nvPr/>
        </p:nvCxnSpPr>
        <p:spPr bwMode="auto">
          <a:xfrm>
            <a:off x="5751513" y="2644775"/>
            <a:ext cx="2017712" cy="1588"/>
          </a:xfrm>
          <a:prstGeom prst="straightConnector1">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328917" name="Oval 213"/>
          <p:cNvSpPr>
            <a:spLocks noChangeArrowheads="1"/>
          </p:cNvSpPr>
          <p:nvPr/>
        </p:nvSpPr>
        <p:spPr bwMode="auto">
          <a:xfrm flipH="1" flipV="1">
            <a:off x="5095875" y="2428875"/>
            <a:ext cx="474663" cy="45561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918" name="Text Box 214"/>
          <p:cNvSpPr txBox="1">
            <a:spLocks noChangeArrowheads="1"/>
          </p:cNvSpPr>
          <p:nvPr/>
        </p:nvSpPr>
        <p:spPr bwMode="auto">
          <a:xfrm>
            <a:off x="5810250" y="2981325"/>
            <a:ext cx="1819275" cy="984250"/>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wrap="none" tIns="18288" anchor="ctr"/>
          <a:lstStyle/>
          <a:p>
            <a:pPr algn="l" eaLnBrk="0" hangingPunct="0">
              <a:lnSpc>
                <a:spcPct val="45000"/>
              </a:lnSpc>
              <a:spcBef>
                <a:spcPct val="50000"/>
              </a:spcBef>
              <a:buFontTx/>
              <a:buNone/>
              <a:defRPr/>
            </a:pPr>
            <a:r>
              <a:rPr kumimoji="1" lang="en-US" altLang="zh-CN" i="1">
                <a:latin typeface="Courier New" pitchFamily="49" charset="0"/>
                <a:ea typeface="宋体" charset="-122"/>
                <a:sym typeface="Wingdings" pitchFamily="2" charset="2"/>
              </a:rPr>
              <a:t>3</a:t>
            </a:r>
            <a:r>
              <a:rPr kumimoji="1" lang="en-US" altLang="zh-CN" b="0">
                <a:latin typeface="Courier New" pitchFamily="49" charset="0"/>
                <a:ea typeface="宋体" charset="-122"/>
                <a:sym typeface="Wingdings" pitchFamily="2" charset="2"/>
              </a:rPr>
              <a:t>: </a:t>
            </a:r>
            <a:r>
              <a:rPr kumimoji="1" lang="en-US" altLang="zh-CN">
                <a:latin typeface="Courier New" pitchFamily="49" charset="0"/>
                <a:ea typeface="宋体" charset="-122"/>
                <a:sym typeface="Wingdings" pitchFamily="2" charset="2"/>
              </a:rPr>
              <a:t>unlock();</a:t>
            </a:r>
          </a:p>
          <a:p>
            <a:pPr algn="l" eaLnBrk="0" hangingPunct="0">
              <a:lnSpc>
                <a:spcPct val="45000"/>
              </a:lnSpc>
              <a:spcBef>
                <a:spcPct val="50000"/>
              </a:spcBef>
              <a:buFontTx/>
              <a:buNone/>
              <a:defRPr/>
            </a:pPr>
            <a:r>
              <a:rPr kumimoji="1" lang="en-US" altLang="zh-CN" b="0">
                <a:latin typeface="Courier New" pitchFamily="49" charset="0"/>
                <a:ea typeface="宋体" charset="-122"/>
                <a:sym typeface="Wingdings" pitchFamily="2" charset="2"/>
              </a:rPr>
              <a:t>   new++;</a:t>
            </a:r>
          </a:p>
          <a:p>
            <a:pPr algn="l" eaLnBrk="0" hangingPunct="0">
              <a:lnSpc>
                <a:spcPct val="45000"/>
              </a:lnSpc>
              <a:spcBef>
                <a:spcPct val="50000"/>
              </a:spcBef>
              <a:buFontTx/>
              <a:buNone/>
              <a:defRPr/>
            </a:pPr>
            <a:r>
              <a:rPr kumimoji="1" lang="en-US" altLang="zh-CN" i="1">
                <a:latin typeface="Courier New" pitchFamily="49" charset="0"/>
                <a:ea typeface="宋体" charset="-122"/>
                <a:sym typeface="Wingdings" pitchFamily="2" charset="2"/>
              </a:rPr>
              <a:t>4</a:t>
            </a:r>
            <a:r>
              <a:rPr kumimoji="1" lang="en-US" altLang="zh-CN" b="0">
                <a:latin typeface="Courier New" pitchFamily="49" charset="0"/>
                <a:ea typeface="宋体" charset="-122"/>
                <a:sym typeface="Wingdings" pitchFamily="2" charset="2"/>
              </a:rPr>
              <a:t>:} …</a:t>
            </a:r>
            <a:endParaRPr kumimoji="1" lang="en-US" altLang="zh-CN" sz="2400" b="0" i="1">
              <a:latin typeface="Courier New" pitchFamily="49" charset="0"/>
              <a:ea typeface="宋体" charset="-122"/>
            </a:endParaRPr>
          </a:p>
        </p:txBody>
      </p:sp>
      <p:grpSp>
        <p:nvGrpSpPr>
          <p:cNvPr id="21517" name="Group 215"/>
          <p:cNvGrpSpPr>
            <a:grpSpLocks/>
          </p:cNvGrpSpPr>
          <p:nvPr/>
        </p:nvGrpSpPr>
        <p:grpSpPr bwMode="auto">
          <a:xfrm>
            <a:off x="4457700" y="2990850"/>
            <a:ext cx="1638300" cy="1466850"/>
            <a:chOff x="3702" y="1440"/>
            <a:chExt cx="1032" cy="924"/>
          </a:xfrm>
        </p:grpSpPr>
        <p:sp>
          <p:nvSpPr>
            <p:cNvPr id="21580" name="Rectangle 216"/>
            <p:cNvSpPr>
              <a:spLocks noChangeArrowheads="1"/>
            </p:cNvSpPr>
            <p:nvPr/>
          </p:nvSpPr>
          <p:spPr bwMode="auto">
            <a:xfrm>
              <a:off x="3702" y="1440"/>
              <a:ext cx="366"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1200" i="1">
                  <a:solidFill>
                    <a:srgbClr val="951103"/>
                  </a:solidFill>
                  <a:latin typeface="Comic Sans MS" pitchFamily="66" charset="0"/>
                  <a:ea typeface="宋体" charset="-122"/>
                </a:rPr>
                <a:t>pc</a:t>
              </a:r>
            </a:p>
            <a:p>
              <a:pPr algn="l">
                <a:buClr>
                  <a:srgbClr val="CC3300"/>
                </a:buClr>
                <a:buFontTx/>
                <a:buNone/>
              </a:pPr>
              <a:r>
                <a:rPr lang="en-US" altLang="zh-CN" sz="1200" b="0">
                  <a:solidFill>
                    <a:srgbClr val="951103"/>
                  </a:solidFill>
                  <a:latin typeface="Comic Sans MS" pitchFamily="66" charset="0"/>
                  <a:ea typeface="宋体" charset="-122"/>
                </a:rPr>
                <a:t>lock</a:t>
              </a:r>
            </a:p>
            <a:p>
              <a:pPr algn="l">
                <a:buClr>
                  <a:srgbClr val="CC3300"/>
                </a:buClr>
                <a:buFontTx/>
                <a:buNone/>
              </a:pPr>
              <a:r>
                <a:rPr lang="en-US" altLang="zh-CN" sz="1200" b="0">
                  <a:solidFill>
                    <a:srgbClr val="951103"/>
                  </a:solidFill>
                  <a:latin typeface="Comic Sans MS" pitchFamily="66" charset="0"/>
                  <a:ea typeface="宋体" charset="-122"/>
                </a:rPr>
                <a:t>old</a:t>
              </a:r>
            </a:p>
            <a:p>
              <a:pPr algn="l">
                <a:buClr>
                  <a:srgbClr val="CC3300"/>
                </a:buClr>
                <a:buFontTx/>
                <a:buNone/>
              </a:pPr>
              <a:r>
                <a:rPr lang="en-US" altLang="zh-CN" sz="1200" b="0">
                  <a:solidFill>
                    <a:srgbClr val="951103"/>
                  </a:solidFill>
                  <a:latin typeface="Comic Sans MS" pitchFamily="66" charset="0"/>
                  <a:ea typeface="宋体" charset="-122"/>
                </a:rPr>
                <a:t>new</a:t>
              </a:r>
            </a:p>
            <a:p>
              <a:pPr algn="l">
                <a:buClr>
                  <a:srgbClr val="CC3300"/>
                </a:buClr>
                <a:buFontTx/>
                <a:buNone/>
              </a:pPr>
              <a:r>
                <a:rPr lang="en-US" altLang="zh-CN" sz="1200" b="0">
                  <a:solidFill>
                    <a:srgbClr val="951103"/>
                  </a:solidFill>
                  <a:latin typeface="Comic Sans MS" pitchFamily="66" charset="0"/>
                  <a:ea typeface="宋体" charset="-122"/>
                </a:rPr>
                <a:t>q</a:t>
              </a:r>
              <a:endParaRPr lang="en-US" altLang="zh-CN" sz="1500">
                <a:solidFill>
                  <a:srgbClr val="FF0000"/>
                </a:solidFill>
                <a:latin typeface="Comic Sans MS" pitchFamily="66" charset="0"/>
                <a:ea typeface="宋体" charset="-122"/>
              </a:endParaRPr>
            </a:p>
          </p:txBody>
        </p:sp>
        <p:sp>
          <p:nvSpPr>
            <p:cNvPr id="21581" name="Rectangle 217"/>
            <p:cNvSpPr>
              <a:spLocks noChangeArrowheads="1"/>
            </p:cNvSpPr>
            <p:nvPr/>
          </p:nvSpPr>
          <p:spPr bwMode="auto">
            <a:xfrm>
              <a:off x="3972" y="1440"/>
              <a:ext cx="762"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zh-CN" altLang="en-US" sz="1200" b="0">
                  <a:solidFill>
                    <a:srgbClr val="951103"/>
                  </a:solidFill>
                  <a:latin typeface="Comic Sans MS" pitchFamily="66" charset="0"/>
                  <a:ea typeface="宋体" charset="-122"/>
                  <a:sym typeface="MT Extra" pitchFamily="18" charset="2"/>
                </a:rPr>
                <a:t></a:t>
              </a:r>
              <a:r>
                <a:rPr lang="zh-CN" altLang="en-US" sz="1200" b="0">
                  <a:solidFill>
                    <a:srgbClr val="951103"/>
                  </a:solidFill>
                  <a:latin typeface="Comic Sans MS" pitchFamily="66" charset="0"/>
                  <a:ea typeface="宋体" charset="-122"/>
                </a:rPr>
                <a:t> </a:t>
              </a:r>
              <a:r>
                <a:rPr lang="en-US" altLang="zh-CN" sz="1200" b="0">
                  <a:solidFill>
                    <a:srgbClr val="951103"/>
                  </a:solidFill>
                  <a:latin typeface="Comic Sans MS" pitchFamily="66" charset="0"/>
                  <a:ea typeface="宋体" charset="-122"/>
                </a:rPr>
                <a:t>3</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5</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5</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0x133a</a:t>
              </a:r>
            </a:p>
            <a:p>
              <a:pPr algn="l">
                <a:buClr>
                  <a:srgbClr val="CC3300"/>
                </a:buClr>
                <a:buFontTx/>
                <a:buNone/>
              </a:pPr>
              <a:r>
                <a:rPr lang="en-US" altLang="zh-CN" sz="1900" b="0">
                  <a:solidFill>
                    <a:srgbClr val="951103"/>
                  </a:solidFill>
                  <a:latin typeface="Comic Sans MS" pitchFamily="66" charset="0"/>
                  <a:ea typeface="宋体" charset="-122"/>
                </a:rPr>
                <a:t>	</a:t>
              </a:r>
              <a:endParaRPr lang="en-US" altLang="zh-CN" sz="1500">
                <a:solidFill>
                  <a:srgbClr val="FF0000"/>
                </a:solidFill>
                <a:latin typeface="Comic Sans MS" pitchFamily="66" charset="0"/>
                <a:ea typeface="宋体" charset="-122"/>
              </a:endParaRPr>
            </a:p>
          </p:txBody>
        </p:sp>
        <p:sp>
          <p:nvSpPr>
            <p:cNvPr id="21582" name="Oval 218"/>
            <p:cNvSpPr>
              <a:spLocks noChangeArrowheads="1"/>
            </p:cNvSpPr>
            <p:nvPr/>
          </p:nvSpPr>
          <p:spPr bwMode="auto">
            <a:xfrm flipH="1" flipV="1">
              <a:off x="4164" y="1662"/>
              <a:ext cx="89" cy="95"/>
            </a:xfrm>
            <a:prstGeom prst="ellipse">
              <a:avLst/>
            </a:prstGeom>
            <a:solidFill>
              <a:schemeClr val="tx1"/>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sp>
        <p:nvSpPr>
          <p:cNvPr id="328923" name="Oval 219"/>
          <p:cNvSpPr>
            <a:spLocks noChangeArrowheads="1"/>
          </p:cNvSpPr>
          <p:nvPr/>
        </p:nvSpPr>
        <p:spPr bwMode="auto">
          <a:xfrm flipH="1" flipV="1">
            <a:off x="8058150" y="2409825"/>
            <a:ext cx="474663" cy="45561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nvGrpSpPr>
          <p:cNvPr id="21519" name="Group 220"/>
          <p:cNvGrpSpPr>
            <a:grpSpLocks/>
          </p:cNvGrpSpPr>
          <p:nvPr/>
        </p:nvGrpSpPr>
        <p:grpSpPr bwMode="auto">
          <a:xfrm>
            <a:off x="7724775" y="3000375"/>
            <a:ext cx="1638300" cy="1466850"/>
            <a:chOff x="4866" y="1890"/>
            <a:chExt cx="1032" cy="924"/>
          </a:xfrm>
        </p:grpSpPr>
        <p:sp>
          <p:nvSpPr>
            <p:cNvPr id="21577" name="Rectangle 221"/>
            <p:cNvSpPr>
              <a:spLocks noChangeArrowheads="1"/>
            </p:cNvSpPr>
            <p:nvPr/>
          </p:nvSpPr>
          <p:spPr bwMode="auto">
            <a:xfrm>
              <a:off x="4866" y="1890"/>
              <a:ext cx="366"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1200" i="1">
                  <a:solidFill>
                    <a:srgbClr val="951103"/>
                  </a:solidFill>
                  <a:latin typeface="Comic Sans MS" pitchFamily="66" charset="0"/>
                  <a:ea typeface="宋体" charset="-122"/>
                </a:rPr>
                <a:t>pc</a:t>
              </a:r>
            </a:p>
            <a:p>
              <a:pPr algn="l">
                <a:buClr>
                  <a:srgbClr val="CC3300"/>
                </a:buClr>
                <a:buFontTx/>
                <a:buNone/>
              </a:pPr>
              <a:r>
                <a:rPr lang="en-US" altLang="zh-CN" sz="1200" b="0">
                  <a:solidFill>
                    <a:srgbClr val="951103"/>
                  </a:solidFill>
                  <a:latin typeface="Comic Sans MS" pitchFamily="66" charset="0"/>
                  <a:ea typeface="宋体" charset="-122"/>
                </a:rPr>
                <a:t>lock</a:t>
              </a:r>
            </a:p>
            <a:p>
              <a:pPr algn="l">
                <a:buClr>
                  <a:srgbClr val="CC3300"/>
                </a:buClr>
                <a:buFontTx/>
                <a:buNone/>
              </a:pPr>
              <a:r>
                <a:rPr lang="en-US" altLang="zh-CN" sz="1200" b="0">
                  <a:solidFill>
                    <a:srgbClr val="951103"/>
                  </a:solidFill>
                  <a:latin typeface="Comic Sans MS" pitchFamily="66" charset="0"/>
                  <a:ea typeface="宋体" charset="-122"/>
                </a:rPr>
                <a:t>old</a:t>
              </a:r>
            </a:p>
            <a:p>
              <a:pPr algn="l">
                <a:buClr>
                  <a:srgbClr val="CC3300"/>
                </a:buClr>
                <a:buFontTx/>
                <a:buNone/>
              </a:pPr>
              <a:r>
                <a:rPr lang="en-US" altLang="zh-CN" sz="1200" b="0">
                  <a:solidFill>
                    <a:srgbClr val="951103"/>
                  </a:solidFill>
                  <a:latin typeface="Comic Sans MS" pitchFamily="66" charset="0"/>
                  <a:ea typeface="宋体" charset="-122"/>
                </a:rPr>
                <a:t>new</a:t>
              </a:r>
            </a:p>
            <a:p>
              <a:pPr algn="l">
                <a:buClr>
                  <a:srgbClr val="CC3300"/>
                </a:buClr>
                <a:buFontTx/>
                <a:buNone/>
              </a:pPr>
              <a:r>
                <a:rPr lang="en-US" altLang="zh-CN" sz="1200" b="0">
                  <a:solidFill>
                    <a:srgbClr val="951103"/>
                  </a:solidFill>
                  <a:latin typeface="Comic Sans MS" pitchFamily="66" charset="0"/>
                  <a:ea typeface="宋体" charset="-122"/>
                </a:rPr>
                <a:t>q</a:t>
              </a:r>
              <a:endParaRPr lang="en-US" altLang="zh-CN" sz="1500">
                <a:solidFill>
                  <a:srgbClr val="FF0000"/>
                </a:solidFill>
                <a:latin typeface="Comic Sans MS" pitchFamily="66" charset="0"/>
                <a:ea typeface="宋体" charset="-122"/>
              </a:endParaRPr>
            </a:p>
          </p:txBody>
        </p:sp>
        <p:sp>
          <p:nvSpPr>
            <p:cNvPr id="21578" name="Rectangle 222"/>
            <p:cNvSpPr>
              <a:spLocks noChangeArrowheads="1"/>
            </p:cNvSpPr>
            <p:nvPr/>
          </p:nvSpPr>
          <p:spPr bwMode="auto">
            <a:xfrm>
              <a:off x="5136" y="1890"/>
              <a:ext cx="762"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zh-CN" altLang="en-US" sz="1200" b="0">
                  <a:solidFill>
                    <a:srgbClr val="951103"/>
                  </a:solidFill>
                  <a:latin typeface="Comic Sans MS" pitchFamily="66" charset="0"/>
                  <a:ea typeface="宋体" charset="-122"/>
                  <a:sym typeface="MT Extra" pitchFamily="18" charset="2"/>
                </a:rPr>
                <a:t></a:t>
              </a:r>
              <a:r>
                <a:rPr lang="zh-CN" altLang="en-US" sz="1200" b="0">
                  <a:solidFill>
                    <a:srgbClr val="951103"/>
                  </a:solidFill>
                  <a:latin typeface="Comic Sans MS" pitchFamily="66" charset="0"/>
                  <a:ea typeface="宋体" charset="-122"/>
                </a:rPr>
                <a:t> </a:t>
              </a:r>
              <a:r>
                <a:rPr lang="en-US" altLang="zh-CN" sz="1200" b="0">
                  <a:solidFill>
                    <a:srgbClr val="951103"/>
                  </a:solidFill>
                  <a:latin typeface="Comic Sans MS" pitchFamily="66" charset="0"/>
                  <a:ea typeface="宋体" charset="-122"/>
                </a:rPr>
                <a:t>4</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5</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6</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0x133a</a:t>
              </a:r>
            </a:p>
            <a:p>
              <a:pPr algn="l">
                <a:buClr>
                  <a:srgbClr val="CC3300"/>
                </a:buClr>
                <a:buFontTx/>
                <a:buNone/>
              </a:pPr>
              <a:r>
                <a:rPr lang="en-US" altLang="zh-CN" sz="1900" b="0">
                  <a:solidFill>
                    <a:srgbClr val="951103"/>
                  </a:solidFill>
                  <a:latin typeface="Comic Sans MS" pitchFamily="66" charset="0"/>
                  <a:ea typeface="宋体" charset="-122"/>
                </a:rPr>
                <a:t>	</a:t>
              </a:r>
              <a:endParaRPr lang="en-US" altLang="zh-CN" sz="1500">
                <a:solidFill>
                  <a:srgbClr val="FF0000"/>
                </a:solidFill>
                <a:latin typeface="Comic Sans MS" pitchFamily="66" charset="0"/>
                <a:ea typeface="宋体" charset="-122"/>
              </a:endParaRPr>
            </a:p>
          </p:txBody>
        </p:sp>
        <p:sp>
          <p:nvSpPr>
            <p:cNvPr id="21579" name="Oval 223"/>
            <p:cNvSpPr>
              <a:spLocks noChangeArrowheads="1"/>
            </p:cNvSpPr>
            <p:nvPr/>
          </p:nvSpPr>
          <p:spPr bwMode="auto">
            <a:xfrm flipH="1" flipV="1">
              <a:off x="5328" y="2112"/>
              <a:ext cx="89" cy="95"/>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sp>
        <p:nvSpPr>
          <p:cNvPr id="21520" name="Rectangle 224"/>
          <p:cNvSpPr>
            <a:spLocks noChangeArrowheads="1"/>
          </p:cNvSpPr>
          <p:nvPr/>
        </p:nvSpPr>
        <p:spPr bwMode="auto">
          <a:xfrm>
            <a:off x="4543425" y="3009900"/>
            <a:ext cx="1247775" cy="1409700"/>
          </a:xfrm>
          <a:prstGeom prst="rect">
            <a:avLst/>
          </a:prstGeom>
          <a:solidFill>
            <a:schemeClr val="bg1">
              <a:alpha val="59999"/>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1521" name="Rectangle 225"/>
          <p:cNvSpPr>
            <a:spLocks noChangeArrowheads="1"/>
          </p:cNvSpPr>
          <p:nvPr/>
        </p:nvSpPr>
        <p:spPr bwMode="auto">
          <a:xfrm>
            <a:off x="7800975" y="3000375"/>
            <a:ext cx="1247775" cy="1409700"/>
          </a:xfrm>
          <a:prstGeom prst="rect">
            <a:avLst/>
          </a:prstGeom>
          <a:solidFill>
            <a:schemeClr val="bg1">
              <a:alpha val="59999"/>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1522" name="Rectangle 226"/>
          <p:cNvSpPr>
            <a:spLocks noChangeArrowheads="1"/>
          </p:cNvSpPr>
          <p:nvPr/>
        </p:nvSpPr>
        <p:spPr bwMode="auto">
          <a:xfrm>
            <a:off x="4953000" y="4676775"/>
            <a:ext cx="800100" cy="76200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1523" name="Rectangle 227"/>
          <p:cNvSpPr>
            <a:spLocks noChangeArrowheads="1"/>
          </p:cNvSpPr>
          <p:nvPr/>
        </p:nvSpPr>
        <p:spPr bwMode="auto">
          <a:xfrm>
            <a:off x="7934325" y="4676775"/>
            <a:ext cx="838200" cy="76200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21524" name="AutoShape 228"/>
          <p:cNvCxnSpPr>
            <a:cxnSpLocks noChangeShapeType="1"/>
          </p:cNvCxnSpPr>
          <p:nvPr/>
        </p:nvCxnSpPr>
        <p:spPr bwMode="auto">
          <a:xfrm>
            <a:off x="5846763" y="5006975"/>
            <a:ext cx="2017712" cy="1588"/>
          </a:xfrm>
          <a:prstGeom prst="straightConnector1">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21525" name="Rectangle 229"/>
          <p:cNvSpPr>
            <a:spLocks noChangeArrowheads="1"/>
          </p:cNvSpPr>
          <p:nvPr/>
        </p:nvSpPr>
        <p:spPr bwMode="auto">
          <a:xfrm>
            <a:off x="4672013" y="5519738"/>
            <a:ext cx="183673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zh-CN" altLang="en-US" sz="1900" i="1">
                <a:solidFill>
                  <a:srgbClr val="669900"/>
                </a:solidFill>
                <a:latin typeface="Comic Sans MS" pitchFamily="66" charset="0"/>
                <a:ea typeface="宋体" charset="-122"/>
              </a:rPr>
              <a:t>    </a:t>
            </a:r>
            <a:r>
              <a:rPr lang="en-US" altLang="zh-CN" sz="1900" i="1">
                <a:solidFill>
                  <a:srgbClr val="669900"/>
                </a:solidFill>
                <a:latin typeface="Comic Sans MS" pitchFamily="66" charset="0"/>
                <a:ea typeface="宋体" charset="-122"/>
              </a:rPr>
              <a:t>lock </a:t>
            </a:r>
          </a:p>
          <a:p>
            <a:pPr algn="l">
              <a:buClr>
                <a:srgbClr val="CC3300"/>
              </a:buClr>
              <a:buFontTx/>
              <a:buNone/>
            </a:pPr>
            <a:r>
              <a:rPr lang="en-US" altLang="zh-CN" sz="1900" i="1">
                <a:solidFill>
                  <a:srgbClr val="669900"/>
                </a:solidFill>
                <a:latin typeface="Comic Sans MS" pitchFamily="66" charset="0"/>
                <a:ea typeface="宋体" charset="-122"/>
              </a:rPr>
              <a:t>    old=new</a:t>
            </a:r>
            <a:endParaRPr lang="en-US" altLang="zh-CN" sz="1500">
              <a:solidFill>
                <a:srgbClr val="669900"/>
              </a:solidFill>
              <a:latin typeface="Comic Sans MS" pitchFamily="66" charset="0"/>
              <a:ea typeface="宋体" charset="-122"/>
            </a:endParaRPr>
          </a:p>
        </p:txBody>
      </p:sp>
      <p:sp>
        <p:nvSpPr>
          <p:cNvPr id="21526" name="Rectangle 230"/>
          <p:cNvSpPr>
            <a:spLocks noChangeArrowheads="1"/>
          </p:cNvSpPr>
          <p:nvPr/>
        </p:nvSpPr>
        <p:spPr bwMode="auto">
          <a:xfrm>
            <a:off x="7391400" y="5527675"/>
            <a:ext cx="17843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zh-CN" altLang="en-US" sz="1900" i="1">
                <a:solidFill>
                  <a:srgbClr val="669900"/>
                </a:solidFill>
                <a:latin typeface="cmsy10" pitchFamily="34" charset="0"/>
                <a:ea typeface="宋体" charset="-122"/>
              </a:rPr>
              <a:t>     </a:t>
            </a:r>
            <a:r>
              <a:rPr lang="en-US" altLang="zh-CN" sz="1900" i="1">
                <a:solidFill>
                  <a:srgbClr val="669900"/>
                </a:solidFill>
                <a:latin typeface="cmsy10" pitchFamily="34" charset="0"/>
                <a:ea typeface="宋体" charset="-122"/>
              </a:rPr>
              <a:t>!</a:t>
            </a:r>
            <a:r>
              <a:rPr lang="en-US" altLang="zh-CN" sz="1900" i="1">
                <a:solidFill>
                  <a:srgbClr val="669900"/>
                </a:solidFill>
                <a:latin typeface="Comic Sans MS" pitchFamily="66" charset="0"/>
                <a:ea typeface="宋体" charset="-122"/>
              </a:rPr>
              <a:t> lock </a:t>
            </a:r>
          </a:p>
          <a:p>
            <a:pPr algn="l">
              <a:buClr>
                <a:srgbClr val="CC3300"/>
              </a:buClr>
              <a:buFontTx/>
              <a:buNone/>
            </a:pPr>
            <a:r>
              <a:rPr lang="en-US" altLang="zh-CN" sz="1900" i="1">
                <a:solidFill>
                  <a:srgbClr val="669900"/>
                </a:solidFill>
                <a:latin typeface="cmsy10" pitchFamily="34" charset="0"/>
                <a:ea typeface="宋体" charset="-122"/>
              </a:rPr>
              <a:t>     !</a:t>
            </a:r>
            <a:r>
              <a:rPr lang="en-US" altLang="zh-CN" sz="1900" i="1">
                <a:solidFill>
                  <a:srgbClr val="669900"/>
                </a:solidFill>
                <a:latin typeface="Comic Sans MS" pitchFamily="66" charset="0"/>
                <a:ea typeface="宋体" charset="-122"/>
              </a:rPr>
              <a:t> old=new</a:t>
            </a:r>
            <a:endParaRPr lang="en-US" altLang="zh-CN" sz="1500">
              <a:solidFill>
                <a:srgbClr val="669900"/>
              </a:solidFill>
              <a:latin typeface="Comic Sans MS" pitchFamily="66" charset="0"/>
              <a:ea typeface="宋体" charset="-122"/>
            </a:endParaRPr>
          </a:p>
        </p:txBody>
      </p:sp>
      <p:cxnSp>
        <p:nvCxnSpPr>
          <p:cNvPr id="328935" name="AutoShape 231"/>
          <p:cNvCxnSpPr>
            <a:cxnSpLocks noChangeShapeType="1"/>
          </p:cNvCxnSpPr>
          <p:nvPr/>
        </p:nvCxnSpPr>
        <p:spPr bwMode="auto">
          <a:xfrm flipH="1">
            <a:off x="1538288" y="2228850"/>
            <a:ext cx="679450" cy="158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36" name="AutoShape 232"/>
          <p:cNvCxnSpPr>
            <a:cxnSpLocks noChangeShapeType="1"/>
          </p:cNvCxnSpPr>
          <p:nvPr/>
        </p:nvCxnSpPr>
        <p:spPr bwMode="auto">
          <a:xfrm>
            <a:off x="3267075" y="3170238"/>
            <a:ext cx="1588" cy="566737"/>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sp>
        <p:nvSpPr>
          <p:cNvPr id="21529" name="Rectangle 233"/>
          <p:cNvSpPr>
            <a:spLocks noChangeArrowheads="1"/>
          </p:cNvSpPr>
          <p:nvPr/>
        </p:nvSpPr>
        <p:spPr bwMode="auto">
          <a:xfrm>
            <a:off x="257175" y="1933575"/>
            <a:ext cx="4095750" cy="371475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1530" name="Line 234"/>
          <p:cNvSpPr>
            <a:spLocks noChangeShapeType="1"/>
          </p:cNvSpPr>
          <p:nvPr/>
        </p:nvSpPr>
        <p:spPr bwMode="auto">
          <a:xfrm>
            <a:off x="1028700" y="1933575"/>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1" name="Line 235"/>
          <p:cNvSpPr>
            <a:spLocks noChangeShapeType="1"/>
          </p:cNvSpPr>
          <p:nvPr/>
        </p:nvSpPr>
        <p:spPr bwMode="auto">
          <a:xfrm>
            <a:off x="1858963" y="1939925"/>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2" name="Line 236"/>
          <p:cNvSpPr>
            <a:spLocks noChangeShapeType="1"/>
          </p:cNvSpPr>
          <p:nvPr/>
        </p:nvSpPr>
        <p:spPr bwMode="auto">
          <a:xfrm>
            <a:off x="2735263" y="1944688"/>
            <a:ext cx="0" cy="37099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3" name="Line 237"/>
          <p:cNvSpPr>
            <a:spLocks noChangeShapeType="1"/>
          </p:cNvSpPr>
          <p:nvPr/>
        </p:nvSpPr>
        <p:spPr bwMode="auto">
          <a:xfrm>
            <a:off x="3592513" y="1930400"/>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4" name="Line 238"/>
          <p:cNvSpPr>
            <a:spLocks noChangeShapeType="1"/>
          </p:cNvSpPr>
          <p:nvPr/>
        </p:nvSpPr>
        <p:spPr bwMode="auto">
          <a:xfrm rot="5400000">
            <a:off x="2309813" y="574675"/>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5" name="Line 239"/>
          <p:cNvSpPr>
            <a:spLocks noChangeShapeType="1"/>
          </p:cNvSpPr>
          <p:nvPr/>
        </p:nvSpPr>
        <p:spPr bwMode="auto">
          <a:xfrm rot="5400000">
            <a:off x="2290763" y="1355725"/>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6" name="Line 240"/>
          <p:cNvSpPr>
            <a:spLocks noChangeShapeType="1"/>
          </p:cNvSpPr>
          <p:nvPr/>
        </p:nvSpPr>
        <p:spPr bwMode="auto">
          <a:xfrm rot="5400000">
            <a:off x="2300288" y="2146300"/>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7" name="Line 241"/>
          <p:cNvSpPr>
            <a:spLocks noChangeShapeType="1"/>
          </p:cNvSpPr>
          <p:nvPr/>
        </p:nvSpPr>
        <p:spPr bwMode="auto">
          <a:xfrm rot="5400000">
            <a:off x="2300288" y="2946400"/>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cxnSp>
        <p:nvCxnSpPr>
          <p:cNvPr id="328946" name="AutoShape 242"/>
          <p:cNvCxnSpPr>
            <a:cxnSpLocks noChangeShapeType="1"/>
          </p:cNvCxnSpPr>
          <p:nvPr/>
        </p:nvCxnSpPr>
        <p:spPr bwMode="auto">
          <a:xfrm flipV="1">
            <a:off x="739775" y="5324475"/>
            <a:ext cx="681038" cy="476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47" name="AutoShape 243"/>
          <p:cNvCxnSpPr>
            <a:cxnSpLocks noChangeShapeType="1"/>
          </p:cNvCxnSpPr>
          <p:nvPr/>
        </p:nvCxnSpPr>
        <p:spPr bwMode="auto">
          <a:xfrm flipV="1">
            <a:off x="631825" y="4645025"/>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48" name="AutoShape 244"/>
          <p:cNvCxnSpPr>
            <a:cxnSpLocks noChangeShapeType="1"/>
          </p:cNvCxnSpPr>
          <p:nvPr/>
        </p:nvCxnSpPr>
        <p:spPr bwMode="auto">
          <a:xfrm flipV="1">
            <a:off x="760413" y="4729163"/>
            <a:ext cx="546100" cy="4746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1541" name="AutoShape 245"/>
          <p:cNvCxnSpPr>
            <a:cxnSpLocks noChangeShapeType="1"/>
          </p:cNvCxnSpPr>
          <p:nvPr/>
        </p:nvCxnSpPr>
        <p:spPr bwMode="auto">
          <a:xfrm flipV="1">
            <a:off x="1536700" y="3792538"/>
            <a:ext cx="681038"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50" name="AutoShape 246"/>
          <p:cNvCxnSpPr>
            <a:cxnSpLocks noChangeShapeType="1"/>
          </p:cNvCxnSpPr>
          <p:nvPr/>
        </p:nvCxnSpPr>
        <p:spPr bwMode="auto">
          <a:xfrm flipV="1">
            <a:off x="1557338" y="5322888"/>
            <a:ext cx="681037"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51" name="AutoShape 247"/>
          <p:cNvCxnSpPr>
            <a:cxnSpLocks noChangeShapeType="1"/>
          </p:cNvCxnSpPr>
          <p:nvPr/>
        </p:nvCxnSpPr>
        <p:spPr bwMode="auto">
          <a:xfrm flipV="1">
            <a:off x="2451100" y="5235575"/>
            <a:ext cx="681038" cy="476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52" name="AutoShape 248"/>
          <p:cNvCxnSpPr>
            <a:cxnSpLocks noChangeShapeType="1"/>
          </p:cNvCxnSpPr>
          <p:nvPr/>
        </p:nvCxnSpPr>
        <p:spPr bwMode="auto">
          <a:xfrm flipV="1">
            <a:off x="3317875" y="5322888"/>
            <a:ext cx="681038"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53" name="AutoShape 249"/>
          <p:cNvCxnSpPr>
            <a:cxnSpLocks noChangeShapeType="1"/>
          </p:cNvCxnSpPr>
          <p:nvPr/>
        </p:nvCxnSpPr>
        <p:spPr bwMode="auto">
          <a:xfrm flipV="1">
            <a:off x="2286000" y="4691063"/>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54" name="AutoShape 250"/>
          <p:cNvCxnSpPr>
            <a:cxnSpLocks noChangeShapeType="1"/>
          </p:cNvCxnSpPr>
          <p:nvPr/>
        </p:nvCxnSpPr>
        <p:spPr bwMode="auto">
          <a:xfrm flipV="1">
            <a:off x="649288" y="4551363"/>
            <a:ext cx="681037"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55" name="AutoShape 251"/>
          <p:cNvCxnSpPr>
            <a:cxnSpLocks noChangeShapeType="1"/>
          </p:cNvCxnSpPr>
          <p:nvPr/>
        </p:nvCxnSpPr>
        <p:spPr bwMode="auto">
          <a:xfrm>
            <a:off x="625475" y="3873500"/>
            <a:ext cx="1588" cy="54768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56" name="AutoShape 252"/>
          <p:cNvCxnSpPr>
            <a:cxnSpLocks noChangeShapeType="1"/>
          </p:cNvCxnSpPr>
          <p:nvPr/>
        </p:nvCxnSpPr>
        <p:spPr bwMode="auto">
          <a:xfrm>
            <a:off x="1471613" y="4668838"/>
            <a:ext cx="1587" cy="547687"/>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57" name="AutoShape 253"/>
          <p:cNvCxnSpPr>
            <a:cxnSpLocks noChangeShapeType="1"/>
          </p:cNvCxnSpPr>
          <p:nvPr/>
        </p:nvCxnSpPr>
        <p:spPr bwMode="auto">
          <a:xfrm flipV="1">
            <a:off x="2365375" y="4570413"/>
            <a:ext cx="681038"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58" name="AutoShape 254"/>
          <p:cNvCxnSpPr>
            <a:cxnSpLocks noChangeShapeType="1"/>
          </p:cNvCxnSpPr>
          <p:nvPr/>
        </p:nvCxnSpPr>
        <p:spPr bwMode="auto">
          <a:xfrm flipV="1">
            <a:off x="2274888" y="3900488"/>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59" name="AutoShape 255"/>
          <p:cNvCxnSpPr>
            <a:cxnSpLocks noChangeShapeType="1"/>
          </p:cNvCxnSpPr>
          <p:nvPr/>
        </p:nvCxnSpPr>
        <p:spPr bwMode="auto">
          <a:xfrm flipV="1">
            <a:off x="1498600" y="4560888"/>
            <a:ext cx="681038"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60" name="AutoShape 256"/>
          <p:cNvCxnSpPr>
            <a:cxnSpLocks noChangeShapeType="1"/>
          </p:cNvCxnSpPr>
          <p:nvPr/>
        </p:nvCxnSpPr>
        <p:spPr bwMode="auto">
          <a:xfrm flipV="1">
            <a:off x="3290888" y="4765675"/>
            <a:ext cx="546100" cy="47466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61" name="AutoShape 257"/>
          <p:cNvCxnSpPr>
            <a:cxnSpLocks noChangeShapeType="1"/>
          </p:cNvCxnSpPr>
          <p:nvPr/>
        </p:nvCxnSpPr>
        <p:spPr bwMode="auto">
          <a:xfrm flipV="1">
            <a:off x="3170238" y="4622800"/>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62" name="AutoShape 258"/>
          <p:cNvCxnSpPr>
            <a:cxnSpLocks noChangeShapeType="1"/>
          </p:cNvCxnSpPr>
          <p:nvPr/>
        </p:nvCxnSpPr>
        <p:spPr bwMode="auto">
          <a:xfrm flipV="1">
            <a:off x="1476375" y="3140075"/>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63" name="AutoShape 259"/>
          <p:cNvCxnSpPr>
            <a:cxnSpLocks noChangeShapeType="1"/>
          </p:cNvCxnSpPr>
          <p:nvPr/>
        </p:nvCxnSpPr>
        <p:spPr bwMode="auto">
          <a:xfrm flipV="1">
            <a:off x="1466850" y="3879850"/>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64" name="AutoShape 260"/>
          <p:cNvCxnSpPr>
            <a:cxnSpLocks noChangeShapeType="1"/>
          </p:cNvCxnSpPr>
          <p:nvPr/>
        </p:nvCxnSpPr>
        <p:spPr bwMode="auto">
          <a:xfrm flipV="1">
            <a:off x="3160713" y="3890963"/>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65" name="AutoShape 261"/>
          <p:cNvCxnSpPr>
            <a:cxnSpLocks noChangeShapeType="1"/>
          </p:cNvCxnSpPr>
          <p:nvPr/>
        </p:nvCxnSpPr>
        <p:spPr bwMode="auto">
          <a:xfrm flipV="1">
            <a:off x="3967163" y="3889375"/>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66" name="AutoShape 262"/>
          <p:cNvCxnSpPr>
            <a:cxnSpLocks noChangeShapeType="1"/>
          </p:cNvCxnSpPr>
          <p:nvPr/>
        </p:nvCxnSpPr>
        <p:spPr bwMode="auto">
          <a:xfrm flipH="1" flipV="1">
            <a:off x="3355975" y="3929063"/>
            <a:ext cx="454025" cy="53181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67" name="AutoShape 263"/>
          <p:cNvCxnSpPr>
            <a:cxnSpLocks noChangeShapeType="1"/>
          </p:cNvCxnSpPr>
          <p:nvPr/>
        </p:nvCxnSpPr>
        <p:spPr bwMode="auto">
          <a:xfrm flipV="1">
            <a:off x="706438" y="2292350"/>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68" name="AutoShape 264"/>
          <p:cNvCxnSpPr>
            <a:cxnSpLocks noChangeShapeType="1"/>
          </p:cNvCxnSpPr>
          <p:nvPr/>
        </p:nvCxnSpPr>
        <p:spPr bwMode="auto">
          <a:xfrm flipV="1">
            <a:off x="1476375" y="2301875"/>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69" name="AutoShape 265"/>
          <p:cNvCxnSpPr>
            <a:cxnSpLocks noChangeShapeType="1"/>
          </p:cNvCxnSpPr>
          <p:nvPr/>
        </p:nvCxnSpPr>
        <p:spPr bwMode="auto">
          <a:xfrm flipV="1">
            <a:off x="2273300" y="2309813"/>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70" name="AutoShape 266"/>
          <p:cNvCxnSpPr>
            <a:cxnSpLocks noChangeShapeType="1"/>
          </p:cNvCxnSpPr>
          <p:nvPr/>
        </p:nvCxnSpPr>
        <p:spPr bwMode="auto">
          <a:xfrm flipV="1">
            <a:off x="3167063" y="2327275"/>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71" name="AutoShape 267"/>
          <p:cNvCxnSpPr>
            <a:cxnSpLocks noChangeShapeType="1"/>
          </p:cNvCxnSpPr>
          <p:nvPr/>
        </p:nvCxnSpPr>
        <p:spPr bwMode="auto">
          <a:xfrm flipV="1">
            <a:off x="3963988" y="2335213"/>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72" name="AutoShape 268"/>
          <p:cNvCxnSpPr>
            <a:cxnSpLocks noChangeShapeType="1"/>
          </p:cNvCxnSpPr>
          <p:nvPr/>
        </p:nvCxnSpPr>
        <p:spPr bwMode="auto">
          <a:xfrm flipV="1">
            <a:off x="2270125" y="3143250"/>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73" name="AutoShape 269"/>
          <p:cNvCxnSpPr>
            <a:cxnSpLocks noChangeShapeType="1"/>
          </p:cNvCxnSpPr>
          <p:nvPr/>
        </p:nvCxnSpPr>
        <p:spPr bwMode="auto">
          <a:xfrm>
            <a:off x="3968750" y="4632325"/>
            <a:ext cx="1588" cy="56673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74" name="AutoShape 270"/>
          <p:cNvCxnSpPr>
            <a:cxnSpLocks noChangeShapeType="1"/>
          </p:cNvCxnSpPr>
          <p:nvPr/>
        </p:nvCxnSpPr>
        <p:spPr bwMode="auto">
          <a:xfrm flipH="1" flipV="1">
            <a:off x="2517775" y="3917950"/>
            <a:ext cx="454025" cy="53181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75" name="AutoShape 271"/>
          <p:cNvCxnSpPr>
            <a:cxnSpLocks noChangeShapeType="1"/>
          </p:cNvCxnSpPr>
          <p:nvPr/>
        </p:nvCxnSpPr>
        <p:spPr bwMode="auto">
          <a:xfrm flipV="1">
            <a:off x="1543050" y="3011488"/>
            <a:ext cx="681038"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76" name="AutoShape 272"/>
          <p:cNvCxnSpPr>
            <a:cxnSpLocks noChangeShapeType="1"/>
          </p:cNvCxnSpPr>
          <p:nvPr/>
        </p:nvCxnSpPr>
        <p:spPr bwMode="auto">
          <a:xfrm flipV="1">
            <a:off x="2349500" y="3000375"/>
            <a:ext cx="681038" cy="476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77" name="AutoShape 273"/>
          <p:cNvCxnSpPr>
            <a:cxnSpLocks noChangeShapeType="1"/>
          </p:cNvCxnSpPr>
          <p:nvPr/>
        </p:nvCxnSpPr>
        <p:spPr bwMode="auto">
          <a:xfrm>
            <a:off x="477838" y="2328863"/>
            <a:ext cx="1587" cy="547687"/>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78" name="AutoShape 274"/>
          <p:cNvCxnSpPr>
            <a:cxnSpLocks noChangeShapeType="1"/>
          </p:cNvCxnSpPr>
          <p:nvPr/>
        </p:nvCxnSpPr>
        <p:spPr bwMode="auto">
          <a:xfrm flipV="1">
            <a:off x="723900" y="2220913"/>
            <a:ext cx="681038"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79" name="AutoShape 275"/>
          <p:cNvCxnSpPr>
            <a:cxnSpLocks noChangeShapeType="1"/>
          </p:cNvCxnSpPr>
          <p:nvPr/>
        </p:nvCxnSpPr>
        <p:spPr bwMode="auto">
          <a:xfrm flipH="1">
            <a:off x="2413000" y="5411788"/>
            <a:ext cx="679450" cy="1587"/>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80" name="AutoShape 276"/>
          <p:cNvCxnSpPr>
            <a:cxnSpLocks noChangeShapeType="1"/>
          </p:cNvCxnSpPr>
          <p:nvPr/>
        </p:nvCxnSpPr>
        <p:spPr bwMode="auto">
          <a:xfrm flipV="1">
            <a:off x="2347913" y="2228850"/>
            <a:ext cx="681037" cy="476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81" name="AutoShape 277"/>
          <p:cNvCxnSpPr>
            <a:cxnSpLocks noChangeShapeType="1"/>
          </p:cNvCxnSpPr>
          <p:nvPr/>
        </p:nvCxnSpPr>
        <p:spPr bwMode="auto">
          <a:xfrm flipV="1">
            <a:off x="3222625" y="2227263"/>
            <a:ext cx="681038"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82" name="AutoShape 278"/>
          <p:cNvCxnSpPr>
            <a:cxnSpLocks noChangeShapeType="1"/>
          </p:cNvCxnSpPr>
          <p:nvPr/>
        </p:nvCxnSpPr>
        <p:spPr bwMode="auto">
          <a:xfrm flipV="1">
            <a:off x="679450" y="3781425"/>
            <a:ext cx="681038" cy="476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328983" name="AutoShape 279"/>
          <p:cNvCxnSpPr>
            <a:cxnSpLocks noChangeShapeType="1"/>
          </p:cNvCxnSpPr>
          <p:nvPr/>
        </p:nvCxnSpPr>
        <p:spPr bwMode="auto">
          <a:xfrm flipV="1">
            <a:off x="3052763" y="3128963"/>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sp>
        <p:nvSpPr>
          <p:cNvPr id="21576" name="Rectangle 281"/>
          <p:cNvSpPr>
            <a:spLocks noChangeArrowheads="1"/>
          </p:cNvSpPr>
          <p:nvPr/>
        </p:nvSpPr>
        <p:spPr bwMode="auto">
          <a:xfrm>
            <a:off x="798513" y="5988050"/>
            <a:ext cx="40782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65000"/>
              </a:lnSpc>
              <a:spcBef>
                <a:spcPct val="50000"/>
              </a:spcBef>
              <a:buFontTx/>
              <a:buNone/>
            </a:pPr>
            <a:r>
              <a:rPr lang="en-US" altLang="zh-CN" sz="2400">
                <a:solidFill>
                  <a:schemeClr val="accent2"/>
                </a:solidFill>
                <a:latin typeface="Trebuchet MS" pitchFamily="34" charset="0"/>
                <a:ea typeface="宋体" charset="-122"/>
              </a:rPr>
              <a:t>Existential Approximation </a:t>
            </a:r>
          </a:p>
        </p:txBody>
      </p:sp>
    </p:spTree>
    <p:extLst>
      <p:ext uri="{BB962C8B-B14F-4D97-AF65-F5344CB8AC3E}">
        <p14:creationId xmlns:p14="http://schemas.microsoft.com/office/powerpoint/2010/main" val="344676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28707"/>
                                        </p:tgtEl>
                                        <p:attrNameLst>
                                          <p:attrName>style.visibility</p:attrName>
                                        </p:attrNameLst>
                                      </p:cBhvr>
                                      <p:to>
                                        <p:strVal val="visible"/>
                                      </p:to>
                                    </p:set>
                                    <p:animEffect transition="in" filter="wipe(left)">
                                      <p:cBhvr>
                                        <p:cTn id="7" dur="500"/>
                                        <p:tgtEl>
                                          <p:spTgt spid="328707"/>
                                        </p:tgtEl>
                                      </p:cBhvr>
                                    </p:animEffect>
                                  </p:childTnLst>
                                </p:cTn>
                              </p:par>
                              <p:par>
                                <p:cTn id="8" presetID="22" presetClass="entr" presetSubtype="8" fill="hold" nodeType="withEffect">
                                  <p:stCondLst>
                                    <p:cond delay="0"/>
                                  </p:stCondLst>
                                  <p:childTnLst>
                                    <p:set>
                                      <p:cBhvr>
                                        <p:cTn id="9" dur="1" fill="hold">
                                          <p:stCondLst>
                                            <p:cond delay="0"/>
                                          </p:stCondLst>
                                        </p:cTn>
                                        <p:tgtEl>
                                          <p:spTgt spid="328935"/>
                                        </p:tgtEl>
                                        <p:attrNameLst>
                                          <p:attrName>style.visibility</p:attrName>
                                        </p:attrNameLst>
                                      </p:cBhvr>
                                      <p:to>
                                        <p:strVal val="visible"/>
                                      </p:to>
                                    </p:set>
                                    <p:animEffect transition="in" filter="wipe(left)">
                                      <p:cBhvr>
                                        <p:cTn id="10" dur="500"/>
                                        <p:tgtEl>
                                          <p:spTgt spid="328935"/>
                                        </p:tgtEl>
                                      </p:cBhvr>
                                    </p:animEffect>
                                  </p:childTnLst>
                                </p:cTn>
                              </p:par>
                              <p:par>
                                <p:cTn id="11" presetID="22" presetClass="entr" presetSubtype="8" fill="hold" nodeType="withEffect">
                                  <p:stCondLst>
                                    <p:cond delay="0"/>
                                  </p:stCondLst>
                                  <p:childTnLst>
                                    <p:set>
                                      <p:cBhvr>
                                        <p:cTn id="12" dur="1" fill="hold">
                                          <p:stCondLst>
                                            <p:cond delay="0"/>
                                          </p:stCondLst>
                                        </p:cTn>
                                        <p:tgtEl>
                                          <p:spTgt spid="328936"/>
                                        </p:tgtEl>
                                        <p:attrNameLst>
                                          <p:attrName>style.visibility</p:attrName>
                                        </p:attrNameLst>
                                      </p:cBhvr>
                                      <p:to>
                                        <p:strVal val="visible"/>
                                      </p:to>
                                    </p:set>
                                    <p:animEffect transition="in" filter="wipe(left)">
                                      <p:cBhvr>
                                        <p:cTn id="13" dur="500"/>
                                        <p:tgtEl>
                                          <p:spTgt spid="328936"/>
                                        </p:tgtEl>
                                      </p:cBhvr>
                                    </p:animEffect>
                                  </p:childTnLst>
                                </p:cTn>
                              </p:par>
                              <p:par>
                                <p:cTn id="14" presetID="22" presetClass="entr" presetSubtype="8" fill="hold" nodeType="withEffect">
                                  <p:stCondLst>
                                    <p:cond delay="0"/>
                                  </p:stCondLst>
                                  <p:childTnLst>
                                    <p:set>
                                      <p:cBhvr>
                                        <p:cTn id="15" dur="1" fill="hold">
                                          <p:stCondLst>
                                            <p:cond delay="0"/>
                                          </p:stCondLst>
                                        </p:cTn>
                                        <p:tgtEl>
                                          <p:spTgt spid="328946"/>
                                        </p:tgtEl>
                                        <p:attrNameLst>
                                          <p:attrName>style.visibility</p:attrName>
                                        </p:attrNameLst>
                                      </p:cBhvr>
                                      <p:to>
                                        <p:strVal val="visible"/>
                                      </p:to>
                                    </p:set>
                                    <p:animEffect transition="in" filter="wipe(left)">
                                      <p:cBhvr>
                                        <p:cTn id="16" dur="500"/>
                                        <p:tgtEl>
                                          <p:spTgt spid="328946"/>
                                        </p:tgtEl>
                                      </p:cBhvr>
                                    </p:animEffect>
                                  </p:childTnLst>
                                </p:cTn>
                              </p:par>
                              <p:par>
                                <p:cTn id="17" presetID="22" presetClass="entr" presetSubtype="8" fill="hold" nodeType="withEffect">
                                  <p:stCondLst>
                                    <p:cond delay="0"/>
                                  </p:stCondLst>
                                  <p:childTnLst>
                                    <p:set>
                                      <p:cBhvr>
                                        <p:cTn id="18" dur="1" fill="hold">
                                          <p:stCondLst>
                                            <p:cond delay="0"/>
                                          </p:stCondLst>
                                        </p:cTn>
                                        <p:tgtEl>
                                          <p:spTgt spid="328947"/>
                                        </p:tgtEl>
                                        <p:attrNameLst>
                                          <p:attrName>style.visibility</p:attrName>
                                        </p:attrNameLst>
                                      </p:cBhvr>
                                      <p:to>
                                        <p:strVal val="visible"/>
                                      </p:to>
                                    </p:set>
                                    <p:animEffect transition="in" filter="wipe(left)">
                                      <p:cBhvr>
                                        <p:cTn id="19" dur="500"/>
                                        <p:tgtEl>
                                          <p:spTgt spid="328947"/>
                                        </p:tgtEl>
                                      </p:cBhvr>
                                    </p:animEffect>
                                  </p:childTnLst>
                                </p:cTn>
                              </p:par>
                              <p:par>
                                <p:cTn id="20" presetID="22" presetClass="entr" presetSubtype="8" fill="hold" nodeType="withEffect">
                                  <p:stCondLst>
                                    <p:cond delay="0"/>
                                  </p:stCondLst>
                                  <p:childTnLst>
                                    <p:set>
                                      <p:cBhvr>
                                        <p:cTn id="21" dur="1" fill="hold">
                                          <p:stCondLst>
                                            <p:cond delay="0"/>
                                          </p:stCondLst>
                                        </p:cTn>
                                        <p:tgtEl>
                                          <p:spTgt spid="328948"/>
                                        </p:tgtEl>
                                        <p:attrNameLst>
                                          <p:attrName>style.visibility</p:attrName>
                                        </p:attrNameLst>
                                      </p:cBhvr>
                                      <p:to>
                                        <p:strVal val="visible"/>
                                      </p:to>
                                    </p:set>
                                    <p:animEffect transition="in" filter="wipe(left)">
                                      <p:cBhvr>
                                        <p:cTn id="22" dur="500"/>
                                        <p:tgtEl>
                                          <p:spTgt spid="328948"/>
                                        </p:tgtEl>
                                      </p:cBhvr>
                                    </p:animEffect>
                                  </p:childTnLst>
                                </p:cTn>
                              </p:par>
                              <p:par>
                                <p:cTn id="23" presetID="22" presetClass="entr" presetSubtype="8" fill="hold" nodeType="withEffect">
                                  <p:stCondLst>
                                    <p:cond delay="0"/>
                                  </p:stCondLst>
                                  <p:childTnLst>
                                    <p:set>
                                      <p:cBhvr>
                                        <p:cTn id="24" dur="1" fill="hold">
                                          <p:stCondLst>
                                            <p:cond delay="0"/>
                                          </p:stCondLst>
                                        </p:cTn>
                                        <p:tgtEl>
                                          <p:spTgt spid="328950"/>
                                        </p:tgtEl>
                                        <p:attrNameLst>
                                          <p:attrName>style.visibility</p:attrName>
                                        </p:attrNameLst>
                                      </p:cBhvr>
                                      <p:to>
                                        <p:strVal val="visible"/>
                                      </p:to>
                                    </p:set>
                                    <p:animEffect transition="in" filter="wipe(left)">
                                      <p:cBhvr>
                                        <p:cTn id="25" dur="500"/>
                                        <p:tgtEl>
                                          <p:spTgt spid="328950"/>
                                        </p:tgtEl>
                                      </p:cBhvr>
                                    </p:animEffect>
                                  </p:childTnLst>
                                </p:cTn>
                              </p:par>
                              <p:par>
                                <p:cTn id="26" presetID="22" presetClass="entr" presetSubtype="8" fill="hold" nodeType="withEffect">
                                  <p:stCondLst>
                                    <p:cond delay="0"/>
                                  </p:stCondLst>
                                  <p:childTnLst>
                                    <p:set>
                                      <p:cBhvr>
                                        <p:cTn id="27" dur="1" fill="hold">
                                          <p:stCondLst>
                                            <p:cond delay="0"/>
                                          </p:stCondLst>
                                        </p:cTn>
                                        <p:tgtEl>
                                          <p:spTgt spid="328951"/>
                                        </p:tgtEl>
                                        <p:attrNameLst>
                                          <p:attrName>style.visibility</p:attrName>
                                        </p:attrNameLst>
                                      </p:cBhvr>
                                      <p:to>
                                        <p:strVal val="visible"/>
                                      </p:to>
                                    </p:set>
                                    <p:animEffect transition="in" filter="wipe(left)">
                                      <p:cBhvr>
                                        <p:cTn id="28" dur="500"/>
                                        <p:tgtEl>
                                          <p:spTgt spid="328951"/>
                                        </p:tgtEl>
                                      </p:cBhvr>
                                    </p:animEffect>
                                  </p:childTnLst>
                                </p:cTn>
                              </p:par>
                              <p:par>
                                <p:cTn id="29" presetID="22" presetClass="entr" presetSubtype="8" fill="hold" nodeType="withEffect">
                                  <p:stCondLst>
                                    <p:cond delay="0"/>
                                  </p:stCondLst>
                                  <p:childTnLst>
                                    <p:set>
                                      <p:cBhvr>
                                        <p:cTn id="30" dur="1" fill="hold">
                                          <p:stCondLst>
                                            <p:cond delay="0"/>
                                          </p:stCondLst>
                                        </p:cTn>
                                        <p:tgtEl>
                                          <p:spTgt spid="328952"/>
                                        </p:tgtEl>
                                        <p:attrNameLst>
                                          <p:attrName>style.visibility</p:attrName>
                                        </p:attrNameLst>
                                      </p:cBhvr>
                                      <p:to>
                                        <p:strVal val="visible"/>
                                      </p:to>
                                    </p:set>
                                    <p:animEffect transition="in" filter="wipe(left)">
                                      <p:cBhvr>
                                        <p:cTn id="31" dur="500"/>
                                        <p:tgtEl>
                                          <p:spTgt spid="328952"/>
                                        </p:tgtEl>
                                      </p:cBhvr>
                                    </p:animEffect>
                                  </p:childTnLst>
                                </p:cTn>
                              </p:par>
                              <p:par>
                                <p:cTn id="32" presetID="22" presetClass="entr" presetSubtype="8" fill="hold" nodeType="withEffect">
                                  <p:stCondLst>
                                    <p:cond delay="0"/>
                                  </p:stCondLst>
                                  <p:childTnLst>
                                    <p:set>
                                      <p:cBhvr>
                                        <p:cTn id="33" dur="1" fill="hold">
                                          <p:stCondLst>
                                            <p:cond delay="0"/>
                                          </p:stCondLst>
                                        </p:cTn>
                                        <p:tgtEl>
                                          <p:spTgt spid="328953"/>
                                        </p:tgtEl>
                                        <p:attrNameLst>
                                          <p:attrName>style.visibility</p:attrName>
                                        </p:attrNameLst>
                                      </p:cBhvr>
                                      <p:to>
                                        <p:strVal val="visible"/>
                                      </p:to>
                                    </p:set>
                                    <p:animEffect transition="in" filter="wipe(left)">
                                      <p:cBhvr>
                                        <p:cTn id="34" dur="500"/>
                                        <p:tgtEl>
                                          <p:spTgt spid="328953"/>
                                        </p:tgtEl>
                                      </p:cBhvr>
                                    </p:animEffect>
                                  </p:childTnLst>
                                </p:cTn>
                              </p:par>
                              <p:par>
                                <p:cTn id="35" presetID="22" presetClass="entr" presetSubtype="8" fill="hold" nodeType="withEffect">
                                  <p:stCondLst>
                                    <p:cond delay="0"/>
                                  </p:stCondLst>
                                  <p:childTnLst>
                                    <p:set>
                                      <p:cBhvr>
                                        <p:cTn id="36" dur="1" fill="hold">
                                          <p:stCondLst>
                                            <p:cond delay="0"/>
                                          </p:stCondLst>
                                        </p:cTn>
                                        <p:tgtEl>
                                          <p:spTgt spid="328954"/>
                                        </p:tgtEl>
                                        <p:attrNameLst>
                                          <p:attrName>style.visibility</p:attrName>
                                        </p:attrNameLst>
                                      </p:cBhvr>
                                      <p:to>
                                        <p:strVal val="visible"/>
                                      </p:to>
                                    </p:set>
                                    <p:animEffect transition="in" filter="wipe(left)">
                                      <p:cBhvr>
                                        <p:cTn id="37" dur="500"/>
                                        <p:tgtEl>
                                          <p:spTgt spid="328954"/>
                                        </p:tgtEl>
                                      </p:cBhvr>
                                    </p:animEffect>
                                  </p:childTnLst>
                                </p:cTn>
                              </p:par>
                              <p:par>
                                <p:cTn id="38" presetID="22" presetClass="entr" presetSubtype="8" fill="hold" nodeType="withEffect">
                                  <p:stCondLst>
                                    <p:cond delay="0"/>
                                  </p:stCondLst>
                                  <p:childTnLst>
                                    <p:set>
                                      <p:cBhvr>
                                        <p:cTn id="39" dur="1" fill="hold">
                                          <p:stCondLst>
                                            <p:cond delay="0"/>
                                          </p:stCondLst>
                                        </p:cTn>
                                        <p:tgtEl>
                                          <p:spTgt spid="328955"/>
                                        </p:tgtEl>
                                        <p:attrNameLst>
                                          <p:attrName>style.visibility</p:attrName>
                                        </p:attrNameLst>
                                      </p:cBhvr>
                                      <p:to>
                                        <p:strVal val="visible"/>
                                      </p:to>
                                    </p:set>
                                    <p:animEffect transition="in" filter="wipe(left)">
                                      <p:cBhvr>
                                        <p:cTn id="40" dur="500"/>
                                        <p:tgtEl>
                                          <p:spTgt spid="328955"/>
                                        </p:tgtEl>
                                      </p:cBhvr>
                                    </p:animEffect>
                                  </p:childTnLst>
                                </p:cTn>
                              </p:par>
                              <p:par>
                                <p:cTn id="41" presetID="22" presetClass="entr" presetSubtype="8" fill="hold" nodeType="withEffect">
                                  <p:stCondLst>
                                    <p:cond delay="0"/>
                                  </p:stCondLst>
                                  <p:childTnLst>
                                    <p:set>
                                      <p:cBhvr>
                                        <p:cTn id="42" dur="1" fill="hold">
                                          <p:stCondLst>
                                            <p:cond delay="0"/>
                                          </p:stCondLst>
                                        </p:cTn>
                                        <p:tgtEl>
                                          <p:spTgt spid="328956"/>
                                        </p:tgtEl>
                                        <p:attrNameLst>
                                          <p:attrName>style.visibility</p:attrName>
                                        </p:attrNameLst>
                                      </p:cBhvr>
                                      <p:to>
                                        <p:strVal val="visible"/>
                                      </p:to>
                                    </p:set>
                                    <p:animEffect transition="in" filter="wipe(left)">
                                      <p:cBhvr>
                                        <p:cTn id="43" dur="500"/>
                                        <p:tgtEl>
                                          <p:spTgt spid="328956"/>
                                        </p:tgtEl>
                                      </p:cBhvr>
                                    </p:animEffect>
                                  </p:childTnLst>
                                </p:cTn>
                              </p:par>
                              <p:par>
                                <p:cTn id="44" presetID="22" presetClass="entr" presetSubtype="8" fill="hold" nodeType="withEffect">
                                  <p:stCondLst>
                                    <p:cond delay="0"/>
                                  </p:stCondLst>
                                  <p:childTnLst>
                                    <p:set>
                                      <p:cBhvr>
                                        <p:cTn id="45" dur="1" fill="hold">
                                          <p:stCondLst>
                                            <p:cond delay="0"/>
                                          </p:stCondLst>
                                        </p:cTn>
                                        <p:tgtEl>
                                          <p:spTgt spid="328957"/>
                                        </p:tgtEl>
                                        <p:attrNameLst>
                                          <p:attrName>style.visibility</p:attrName>
                                        </p:attrNameLst>
                                      </p:cBhvr>
                                      <p:to>
                                        <p:strVal val="visible"/>
                                      </p:to>
                                    </p:set>
                                    <p:animEffect transition="in" filter="wipe(left)">
                                      <p:cBhvr>
                                        <p:cTn id="46" dur="500"/>
                                        <p:tgtEl>
                                          <p:spTgt spid="328957"/>
                                        </p:tgtEl>
                                      </p:cBhvr>
                                    </p:animEffect>
                                  </p:childTnLst>
                                </p:cTn>
                              </p:par>
                              <p:par>
                                <p:cTn id="47" presetID="22" presetClass="entr" presetSubtype="8" fill="hold" nodeType="withEffect">
                                  <p:stCondLst>
                                    <p:cond delay="0"/>
                                  </p:stCondLst>
                                  <p:childTnLst>
                                    <p:set>
                                      <p:cBhvr>
                                        <p:cTn id="48" dur="1" fill="hold">
                                          <p:stCondLst>
                                            <p:cond delay="0"/>
                                          </p:stCondLst>
                                        </p:cTn>
                                        <p:tgtEl>
                                          <p:spTgt spid="328958"/>
                                        </p:tgtEl>
                                        <p:attrNameLst>
                                          <p:attrName>style.visibility</p:attrName>
                                        </p:attrNameLst>
                                      </p:cBhvr>
                                      <p:to>
                                        <p:strVal val="visible"/>
                                      </p:to>
                                    </p:set>
                                    <p:animEffect transition="in" filter="wipe(left)">
                                      <p:cBhvr>
                                        <p:cTn id="49" dur="500"/>
                                        <p:tgtEl>
                                          <p:spTgt spid="328958"/>
                                        </p:tgtEl>
                                      </p:cBhvr>
                                    </p:animEffect>
                                  </p:childTnLst>
                                </p:cTn>
                              </p:par>
                              <p:par>
                                <p:cTn id="50" presetID="22" presetClass="entr" presetSubtype="8" fill="hold" nodeType="withEffect">
                                  <p:stCondLst>
                                    <p:cond delay="0"/>
                                  </p:stCondLst>
                                  <p:childTnLst>
                                    <p:set>
                                      <p:cBhvr>
                                        <p:cTn id="51" dur="1" fill="hold">
                                          <p:stCondLst>
                                            <p:cond delay="0"/>
                                          </p:stCondLst>
                                        </p:cTn>
                                        <p:tgtEl>
                                          <p:spTgt spid="328959"/>
                                        </p:tgtEl>
                                        <p:attrNameLst>
                                          <p:attrName>style.visibility</p:attrName>
                                        </p:attrNameLst>
                                      </p:cBhvr>
                                      <p:to>
                                        <p:strVal val="visible"/>
                                      </p:to>
                                    </p:set>
                                    <p:animEffect transition="in" filter="wipe(left)">
                                      <p:cBhvr>
                                        <p:cTn id="52" dur="500"/>
                                        <p:tgtEl>
                                          <p:spTgt spid="328959"/>
                                        </p:tgtEl>
                                      </p:cBhvr>
                                    </p:animEffect>
                                  </p:childTnLst>
                                </p:cTn>
                              </p:par>
                              <p:par>
                                <p:cTn id="53" presetID="22" presetClass="entr" presetSubtype="8" fill="hold" nodeType="withEffect">
                                  <p:stCondLst>
                                    <p:cond delay="0"/>
                                  </p:stCondLst>
                                  <p:childTnLst>
                                    <p:set>
                                      <p:cBhvr>
                                        <p:cTn id="54" dur="1" fill="hold">
                                          <p:stCondLst>
                                            <p:cond delay="0"/>
                                          </p:stCondLst>
                                        </p:cTn>
                                        <p:tgtEl>
                                          <p:spTgt spid="328960"/>
                                        </p:tgtEl>
                                        <p:attrNameLst>
                                          <p:attrName>style.visibility</p:attrName>
                                        </p:attrNameLst>
                                      </p:cBhvr>
                                      <p:to>
                                        <p:strVal val="visible"/>
                                      </p:to>
                                    </p:set>
                                    <p:animEffect transition="in" filter="wipe(left)">
                                      <p:cBhvr>
                                        <p:cTn id="55" dur="500"/>
                                        <p:tgtEl>
                                          <p:spTgt spid="328960"/>
                                        </p:tgtEl>
                                      </p:cBhvr>
                                    </p:animEffect>
                                  </p:childTnLst>
                                </p:cTn>
                              </p:par>
                              <p:par>
                                <p:cTn id="56" presetID="22" presetClass="entr" presetSubtype="8" fill="hold" nodeType="withEffect">
                                  <p:stCondLst>
                                    <p:cond delay="0"/>
                                  </p:stCondLst>
                                  <p:childTnLst>
                                    <p:set>
                                      <p:cBhvr>
                                        <p:cTn id="57" dur="1" fill="hold">
                                          <p:stCondLst>
                                            <p:cond delay="0"/>
                                          </p:stCondLst>
                                        </p:cTn>
                                        <p:tgtEl>
                                          <p:spTgt spid="328961"/>
                                        </p:tgtEl>
                                        <p:attrNameLst>
                                          <p:attrName>style.visibility</p:attrName>
                                        </p:attrNameLst>
                                      </p:cBhvr>
                                      <p:to>
                                        <p:strVal val="visible"/>
                                      </p:to>
                                    </p:set>
                                    <p:animEffect transition="in" filter="wipe(left)">
                                      <p:cBhvr>
                                        <p:cTn id="58" dur="500"/>
                                        <p:tgtEl>
                                          <p:spTgt spid="328961"/>
                                        </p:tgtEl>
                                      </p:cBhvr>
                                    </p:animEffect>
                                  </p:childTnLst>
                                </p:cTn>
                              </p:par>
                              <p:par>
                                <p:cTn id="59" presetID="22" presetClass="entr" presetSubtype="8" fill="hold" nodeType="withEffect">
                                  <p:stCondLst>
                                    <p:cond delay="0"/>
                                  </p:stCondLst>
                                  <p:childTnLst>
                                    <p:set>
                                      <p:cBhvr>
                                        <p:cTn id="60" dur="1" fill="hold">
                                          <p:stCondLst>
                                            <p:cond delay="0"/>
                                          </p:stCondLst>
                                        </p:cTn>
                                        <p:tgtEl>
                                          <p:spTgt spid="328962"/>
                                        </p:tgtEl>
                                        <p:attrNameLst>
                                          <p:attrName>style.visibility</p:attrName>
                                        </p:attrNameLst>
                                      </p:cBhvr>
                                      <p:to>
                                        <p:strVal val="visible"/>
                                      </p:to>
                                    </p:set>
                                    <p:animEffect transition="in" filter="wipe(left)">
                                      <p:cBhvr>
                                        <p:cTn id="61" dur="500"/>
                                        <p:tgtEl>
                                          <p:spTgt spid="328962"/>
                                        </p:tgtEl>
                                      </p:cBhvr>
                                    </p:animEffect>
                                  </p:childTnLst>
                                </p:cTn>
                              </p:par>
                              <p:par>
                                <p:cTn id="62" presetID="22" presetClass="entr" presetSubtype="8" fill="hold" nodeType="withEffect">
                                  <p:stCondLst>
                                    <p:cond delay="0"/>
                                  </p:stCondLst>
                                  <p:childTnLst>
                                    <p:set>
                                      <p:cBhvr>
                                        <p:cTn id="63" dur="1" fill="hold">
                                          <p:stCondLst>
                                            <p:cond delay="0"/>
                                          </p:stCondLst>
                                        </p:cTn>
                                        <p:tgtEl>
                                          <p:spTgt spid="328963"/>
                                        </p:tgtEl>
                                        <p:attrNameLst>
                                          <p:attrName>style.visibility</p:attrName>
                                        </p:attrNameLst>
                                      </p:cBhvr>
                                      <p:to>
                                        <p:strVal val="visible"/>
                                      </p:to>
                                    </p:set>
                                    <p:animEffect transition="in" filter="wipe(left)">
                                      <p:cBhvr>
                                        <p:cTn id="64" dur="500"/>
                                        <p:tgtEl>
                                          <p:spTgt spid="328963"/>
                                        </p:tgtEl>
                                      </p:cBhvr>
                                    </p:animEffect>
                                  </p:childTnLst>
                                </p:cTn>
                              </p:par>
                              <p:par>
                                <p:cTn id="65" presetID="22" presetClass="entr" presetSubtype="8" fill="hold" nodeType="withEffect">
                                  <p:stCondLst>
                                    <p:cond delay="0"/>
                                  </p:stCondLst>
                                  <p:childTnLst>
                                    <p:set>
                                      <p:cBhvr>
                                        <p:cTn id="66" dur="1" fill="hold">
                                          <p:stCondLst>
                                            <p:cond delay="0"/>
                                          </p:stCondLst>
                                        </p:cTn>
                                        <p:tgtEl>
                                          <p:spTgt spid="328964"/>
                                        </p:tgtEl>
                                        <p:attrNameLst>
                                          <p:attrName>style.visibility</p:attrName>
                                        </p:attrNameLst>
                                      </p:cBhvr>
                                      <p:to>
                                        <p:strVal val="visible"/>
                                      </p:to>
                                    </p:set>
                                    <p:animEffect transition="in" filter="wipe(left)">
                                      <p:cBhvr>
                                        <p:cTn id="67" dur="500"/>
                                        <p:tgtEl>
                                          <p:spTgt spid="328964"/>
                                        </p:tgtEl>
                                      </p:cBhvr>
                                    </p:animEffect>
                                  </p:childTnLst>
                                </p:cTn>
                              </p:par>
                              <p:par>
                                <p:cTn id="68" presetID="22" presetClass="entr" presetSubtype="8" fill="hold" nodeType="withEffect">
                                  <p:stCondLst>
                                    <p:cond delay="0"/>
                                  </p:stCondLst>
                                  <p:childTnLst>
                                    <p:set>
                                      <p:cBhvr>
                                        <p:cTn id="69" dur="1" fill="hold">
                                          <p:stCondLst>
                                            <p:cond delay="0"/>
                                          </p:stCondLst>
                                        </p:cTn>
                                        <p:tgtEl>
                                          <p:spTgt spid="328965"/>
                                        </p:tgtEl>
                                        <p:attrNameLst>
                                          <p:attrName>style.visibility</p:attrName>
                                        </p:attrNameLst>
                                      </p:cBhvr>
                                      <p:to>
                                        <p:strVal val="visible"/>
                                      </p:to>
                                    </p:set>
                                    <p:animEffect transition="in" filter="wipe(left)">
                                      <p:cBhvr>
                                        <p:cTn id="70" dur="500"/>
                                        <p:tgtEl>
                                          <p:spTgt spid="328965"/>
                                        </p:tgtEl>
                                      </p:cBhvr>
                                    </p:animEffect>
                                  </p:childTnLst>
                                </p:cTn>
                              </p:par>
                              <p:par>
                                <p:cTn id="71" presetID="22" presetClass="entr" presetSubtype="8" fill="hold" nodeType="withEffect">
                                  <p:stCondLst>
                                    <p:cond delay="0"/>
                                  </p:stCondLst>
                                  <p:childTnLst>
                                    <p:set>
                                      <p:cBhvr>
                                        <p:cTn id="72" dur="1" fill="hold">
                                          <p:stCondLst>
                                            <p:cond delay="0"/>
                                          </p:stCondLst>
                                        </p:cTn>
                                        <p:tgtEl>
                                          <p:spTgt spid="328966"/>
                                        </p:tgtEl>
                                        <p:attrNameLst>
                                          <p:attrName>style.visibility</p:attrName>
                                        </p:attrNameLst>
                                      </p:cBhvr>
                                      <p:to>
                                        <p:strVal val="visible"/>
                                      </p:to>
                                    </p:set>
                                    <p:animEffect transition="in" filter="wipe(left)">
                                      <p:cBhvr>
                                        <p:cTn id="73" dur="500"/>
                                        <p:tgtEl>
                                          <p:spTgt spid="328966"/>
                                        </p:tgtEl>
                                      </p:cBhvr>
                                    </p:animEffect>
                                  </p:childTnLst>
                                </p:cTn>
                              </p:par>
                              <p:par>
                                <p:cTn id="74" presetID="22" presetClass="entr" presetSubtype="8" fill="hold" nodeType="withEffect">
                                  <p:stCondLst>
                                    <p:cond delay="0"/>
                                  </p:stCondLst>
                                  <p:childTnLst>
                                    <p:set>
                                      <p:cBhvr>
                                        <p:cTn id="75" dur="1" fill="hold">
                                          <p:stCondLst>
                                            <p:cond delay="0"/>
                                          </p:stCondLst>
                                        </p:cTn>
                                        <p:tgtEl>
                                          <p:spTgt spid="328967"/>
                                        </p:tgtEl>
                                        <p:attrNameLst>
                                          <p:attrName>style.visibility</p:attrName>
                                        </p:attrNameLst>
                                      </p:cBhvr>
                                      <p:to>
                                        <p:strVal val="visible"/>
                                      </p:to>
                                    </p:set>
                                    <p:animEffect transition="in" filter="wipe(left)">
                                      <p:cBhvr>
                                        <p:cTn id="76" dur="500"/>
                                        <p:tgtEl>
                                          <p:spTgt spid="328967"/>
                                        </p:tgtEl>
                                      </p:cBhvr>
                                    </p:animEffect>
                                  </p:childTnLst>
                                </p:cTn>
                              </p:par>
                              <p:par>
                                <p:cTn id="77" presetID="22" presetClass="entr" presetSubtype="8" fill="hold" nodeType="withEffect">
                                  <p:stCondLst>
                                    <p:cond delay="0"/>
                                  </p:stCondLst>
                                  <p:childTnLst>
                                    <p:set>
                                      <p:cBhvr>
                                        <p:cTn id="78" dur="1" fill="hold">
                                          <p:stCondLst>
                                            <p:cond delay="0"/>
                                          </p:stCondLst>
                                        </p:cTn>
                                        <p:tgtEl>
                                          <p:spTgt spid="328968"/>
                                        </p:tgtEl>
                                        <p:attrNameLst>
                                          <p:attrName>style.visibility</p:attrName>
                                        </p:attrNameLst>
                                      </p:cBhvr>
                                      <p:to>
                                        <p:strVal val="visible"/>
                                      </p:to>
                                    </p:set>
                                    <p:animEffect transition="in" filter="wipe(left)">
                                      <p:cBhvr>
                                        <p:cTn id="79" dur="500"/>
                                        <p:tgtEl>
                                          <p:spTgt spid="328968"/>
                                        </p:tgtEl>
                                      </p:cBhvr>
                                    </p:animEffect>
                                  </p:childTnLst>
                                </p:cTn>
                              </p:par>
                              <p:par>
                                <p:cTn id="80" presetID="22" presetClass="entr" presetSubtype="8" fill="hold" nodeType="withEffect">
                                  <p:stCondLst>
                                    <p:cond delay="0"/>
                                  </p:stCondLst>
                                  <p:childTnLst>
                                    <p:set>
                                      <p:cBhvr>
                                        <p:cTn id="81" dur="1" fill="hold">
                                          <p:stCondLst>
                                            <p:cond delay="0"/>
                                          </p:stCondLst>
                                        </p:cTn>
                                        <p:tgtEl>
                                          <p:spTgt spid="328969"/>
                                        </p:tgtEl>
                                        <p:attrNameLst>
                                          <p:attrName>style.visibility</p:attrName>
                                        </p:attrNameLst>
                                      </p:cBhvr>
                                      <p:to>
                                        <p:strVal val="visible"/>
                                      </p:to>
                                    </p:set>
                                    <p:animEffect transition="in" filter="wipe(left)">
                                      <p:cBhvr>
                                        <p:cTn id="82" dur="500"/>
                                        <p:tgtEl>
                                          <p:spTgt spid="328969"/>
                                        </p:tgtEl>
                                      </p:cBhvr>
                                    </p:animEffect>
                                  </p:childTnLst>
                                </p:cTn>
                              </p:par>
                              <p:par>
                                <p:cTn id="83" presetID="22" presetClass="entr" presetSubtype="8" fill="hold" nodeType="withEffect">
                                  <p:stCondLst>
                                    <p:cond delay="0"/>
                                  </p:stCondLst>
                                  <p:childTnLst>
                                    <p:set>
                                      <p:cBhvr>
                                        <p:cTn id="84" dur="1" fill="hold">
                                          <p:stCondLst>
                                            <p:cond delay="0"/>
                                          </p:stCondLst>
                                        </p:cTn>
                                        <p:tgtEl>
                                          <p:spTgt spid="328970"/>
                                        </p:tgtEl>
                                        <p:attrNameLst>
                                          <p:attrName>style.visibility</p:attrName>
                                        </p:attrNameLst>
                                      </p:cBhvr>
                                      <p:to>
                                        <p:strVal val="visible"/>
                                      </p:to>
                                    </p:set>
                                    <p:animEffect transition="in" filter="wipe(left)">
                                      <p:cBhvr>
                                        <p:cTn id="85" dur="500"/>
                                        <p:tgtEl>
                                          <p:spTgt spid="328970"/>
                                        </p:tgtEl>
                                      </p:cBhvr>
                                    </p:animEffect>
                                  </p:childTnLst>
                                </p:cTn>
                              </p:par>
                              <p:par>
                                <p:cTn id="86" presetID="22" presetClass="entr" presetSubtype="8" fill="hold" nodeType="withEffect">
                                  <p:stCondLst>
                                    <p:cond delay="0"/>
                                  </p:stCondLst>
                                  <p:childTnLst>
                                    <p:set>
                                      <p:cBhvr>
                                        <p:cTn id="87" dur="1" fill="hold">
                                          <p:stCondLst>
                                            <p:cond delay="0"/>
                                          </p:stCondLst>
                                        </p:cTn>
                                        <p:tgtEl>
                                          <p:spTgt spid="328971"/>
                                        </p:tgtEl>
                                        <p:attrNameLst>
                                          <p:attrName>style.visibility</p:attrName>
                                        </p:attrNameLst>
                                      </p:cBhvr>
                                      <p:to>
                                        <p:strVal val="visible"/>
                                      </p:to>
                                    </p:set>
                                    <p:animEffect transition="in" filter="wipe(left)">
                                      <p:cBhvr>
                                        <p:cTn id="88" dur="500"/>
                                        <p:tgtEl>
                                          <p:spTgt spid="328971"/>
                                        </p:tgtEl>
                                      </p:cBhvr>
                                    </p:animEffect>
                                  </p:childTnLst>
                                </p:cTn>
                              </p:par>
                              <p:par>
                                <p:cTn id="89" presetID="22" presetClass="entr" presetSubtype="8" fill="hold" nodeType="withEffect">
                                  <p:stCondLst>
                                    <p:cond delay="0"/>
                                  </p:stCondLst>
                                  <p:childTnLst>
                                    <p:set>
                                      <p:cBhvr>
                                        <p:cTn id="90" dur="1" fill="hold">
                                          <p:stCondLst>
                                            <p:cond delay="0"/>
                                          </p:stCondLst>
                                        </p:cTn>
                                        <p:tgtEl>
                                          <p:spTgt spid="328972"/>
                                        </p:tgtEl>
                                        <p:attrNameLst>
                                          <p:attrName>style.visibility</p:attrName>
                                        </p:attrNameLst>
                                      </p:cBhvr>
                                      <p:to>
                                        <p:strVal val="visible"/>
                                      </p:to>
                                    </p:set>
                                    <p:animEffect transition="in" filter="wipe(left)">
                                      <p:cBhvr>
                                        <p:cTn id="91" dur="500"/>
                                        <p:tgtEl>
                                          <p:spTgt spid="328972"/>
                                        </p:tgtEl>
                                      </p:cBhvr>
                                    </p:animEffect>
                                  </p:childTnLst>
                                </p:cTn>
                              </p:par>
                              <p:par>
                                <p:cTn id="92" presetID="22" presetClass="entr" presetSubtype="8" fill="hold" nodeType="withEffect">
                                  <p:stCondLst>
                                    <p:cond delay="0"/>
                                  </p:stCondLst>
                                  <p:childTnLst>
                                    <p:set>
                                      <p:cBhvr>
                                        <p:cTn id="93" dur="1" fill="hold">
                                          <p:stCondLst>
                                            <p:cond delay="0"/>
                                          </p:stCondLst>
                                        </p:cTn>
                                        <p:tgtEl>
                                          <p:spTgt spid="328973"/>
                                        </p:tgtEl>
                                        <p:attrNameLst>
                                          <p:attrName>style.visibility</p:attrName>
                                        </p:attrNameLst>
                                      </p:cBhvr>
                                      <p:to>
                                        <p:strVal val="visible"/>
                                      </p:to>
                                    </p:set>
                                    <p:animEffect transition="in" filter="wipe(left)">
                                      <p:cBhvr>
                                        <p:cTn id="94" dur="500"/>
                                        <p:tgtEl>
                                          <p:spTgt spid="328973"/>
                                        </p:tgtEl>
                                      </p:cBhvr>
                                    </p:animEffect>
                                  </p:childTnLst>
                                </p:cTn>
                              </p:par>
                              <p:par>
                                <p:cTn id="95" presetID="22" presetClass="entr" presetSubtype="8" fill="hold" nodeType="withEffect">
                                  <p:stCondLst>
                                    <p:cond delay="0"/>
                                  </p:stCondLst>
                                  <p:childTnLst>
                                    <p:set>
                                      <p:cBhvr>
                                        <p:cTn id="96" dur="1" fill="hold">
                                          <p:stCondLst>
                                            <p:cond delay="0"/>
                                          </p:stCondLst>
                                        </p:cTn>
                                        <p:tgtEl>
                                          <p:spTgt spid="328974"/>
                                        </p:tgtEl>
                                        <p:attrNameLst>
                                          <p:attrName>style.visibility</p:attrName>
                                        </p:attrNameLst>
                                      </p:cBhvr>
                                      <p:to>
                                        <p:strVal val="visible"/>
                                      </p:to>
                                    </p:set>
                                    <p:animEffect transition="in" filter="wipe(left)">
                                      <p:cBhvr>
                                        <p:cTn id="97" dur="500"/>
                                        <p:tgtEl>
                                          <p:spTgt spid="328974"/>
                                        </p:tgtEl>
                                      </p:cBhvr>
                                    </p:animEffect>
                                  </p:childTnLst>
                                </p:cTn>
                              </p:par>
                              <p:par>
                                <p:cTn id="98" presetID="22" presetClass="entr" presetSubtype="8" fill="hold" nodeType="withEffect">
                                  <p:stCondLst>
                                    <p:cond delay="0"/>
                                  </p:stCondLst>
                                  <p:childTnLst>
                                    <p:set>
                                      <p:cBhvr>
                                        <p:cTn id="99" dur="1" fill="hold">
                                          <p:stCondLst>
                                            <p:cond delay="0"/>
                                          </p:stCondLst>
                                        </p:cTn>
                                        <p:tgtEl>
                                          <p:spTgt spid="328975"/>
                                        </p:tgtEl>
                                        <p:attrNameLst>
                                          <p:attrName>style.visibility</p:attrName>
                                        </p:attrNameLst>
                                      </p:cBhvr>
                                      <p:to>
                                        <p:strVal val="visible"/>
                                      </p:to>
                                    </p:set>
                                    <p:animEffect transition="in" filter="wipe(left)">
                                      <p:cBhvr>
                                        <p:cTn id="100" dur="500"/>
                                        <p:tgtEl>
                                          <p:spTgt spid="328975"/>
                                        </p:tgtEl>
                                      </p:cBhvr>
                                    </p:animEffect>
                                  </p:childTnLst>
                                </p:cTn>
                              </p:par>
                              <p:par>
                                <p:cTn id="101" presetID="22" presetClass="entr" presetSubtype="8" fill="hold" nodeType="withEffect">
                                  <p:stCondLst>
                                    <p:cond delay="0"/>
                                  </p:stCondLst>
                                  <p:childTnLst>
                                    <p:set>
                                      <p:cBhvr>
                                        <p:cTn id="102" dur="1" fill="hold">
                                          <p:stCondLst>
                                            <p:cond delay="0"/>
                                          </p:stCondLst>
                                        </p:cTn>
                                        <p:tgtEl>
                                          <p:spTgt spid="328976"/>
                                        </p:tgtEl>
                                        <p:attrNameLst>
                                          <p:attrName>style.visibility</p:attrName>
                                        </p:attrNameLst>
                                      </p:cBhvr>
                                      <p:to>
                                        <p:strVal val="visible"/>
                                      </p:to>
                                    </p:set>
                                    <p:animEffect transition="in" filter="wipe(left)">
                                      <p:cBhvr>
                                        <p:cTn id="103" dur="500"/>
                                        <p:tgtEl>
                                          <p:spTgt spid="328976"/>
                                        </p:tgtEl>
                                      </p:cBhvr>
                                    </p:animEffect>
                                  </p:childTnLst>
                                </p:cTn>
                              </p:par>
                              <p:par>
                                <p:cTn id="104" presetID="22" presetClass="entr" presetSubtype="8" fill="hold" nodeType="withEffect">
                                  <p:stCondLst>
                                    <p:cond delay="0"/>
                                  </p:stCondLst>
                                  <p:childTnLst>
                                    <p:set>
                                      <p:cBhvr>
                                        <p:cTn id="105" dur="1" fill="hold">
                                          <p:stCondLst>
                                            <p:cond delay="0"/>
                                          </p:stCondLst>
                                        </p:cTn>
                                        <p:tgtEl>
                                          <p:spTgt spid="328977"/>
                                        </p:tgtEl>
                                        <p:attrNameLst>
                                          <p:attrName>style.visibility</p:attrName>
                                        </p:attrNameLst>
                                      </p:cBhvr>
                                      <p:to>
                                        <p:strVal val="visible"/>
                                      </p:to>
                                    </p:set>
                                    <p:animEffect transition="in" filter="wipe(left)">
                                      <p:cBhvr>
                                        <p:cTn id="106" dur="500"/>
                                        <p:tgtEl>
                                          <p:spTgt spid="328977"/>
                                        </p:tgtEl>
                                      </p:cBhvr>
                                    </p:animEffect>
                                  </p:childTnLst>
                                </p:cTn>
                              </p:par>
                              <p:par>
                                <p:cTn id="107" presetID="22" presetClass="entr" presetSubtype="8" fill="hold" nodeType="withEffect">
                                  <p:stCondLst>
                                    <p:cond delay="0"/>
                                  </p:stCondLst>
                                  <p:childTnLst>
                                    <p:set>
                                      <p:cBhvr>
                                        <p:cTn id="108" dur="1" fill="hold">
                                          <p:stCondLst>
                                            <p:cond delay="0"/>
                                          </p:stCondLst>
                                        </p:cTn>
                                        <p:tgtEl>
                                          <p:spTgt spid="328978"/>
                                        </p:tgtEl>
                                        <p:attrNameLst>
                                          <p:attrName>style.visibility</p:attrName>
                                        </p:attrNameLst>
                                      </p:cBhvr>
                                      <p:to>
                                        <p:strVal val="visible"/>
                                      </p:to>
                                    </p:set>
                                    <p:animEffect transition="in" filter="wipe(left)">
                                      <p:cBhvr>
                                        <p:cTn id="109" dur="500"/>
                                        <p:tgtEl>
                                          <p:spTgt spid="328978"/>
                                        </p:tgtEl>
                                      </p:cBhvr>
                                    </p:animEffect>
                                  </p:childTnLst>
                                </p:cTn>
                              </p:par>
                              <p:par>
                                <p:cTn id="110" presetID="22" presetClass="entr" presetSubtype="8" fill="hold" nodeType="withEffect">
                                  <p:stCondLst>
                                    <p:cond delay="0"/>
                                  </p:stCondLst>
                                  <p:childTnLst>
                                    <p:set>
                                      <p:cBhvr>
                                        <p:cTn id="111" dur="1" fill="hold">
                                          <p:stCondLst>
                                            <p:cond delay="0"/>
                                          </p:stCondLst>
                                        </p:cTn>
                                        <p:tgtEl>
                                          <p:spTgt spid="328979"/>
                                        </p:tgtEl>
                                        <p:attrNameLst>
                                          <p:attrName>style.visibility</p:attrName>
                                        </p:attrNameLst>
                                      </p:cBhvr>
                                      <p:to>
                                        <p:strVal val="visible"/>
                                      </p:to>
                                    </p:set>
                                    <p:animEffect transition="in" filter="wipe(left)">
                                      <p:cBhvr>
                                        <p:cTn id="112" dur="500"/>
                                        <p:tgtEl>
                                          <p:spTgt spid="328979"/>
                                        </p:tgtEl>
                                      </p:cBhvr>
                                    </p:animEffect>
                                  </p:childTnLst>
                                </p:cTn>
                              </p:par>
                              <p:par>
                                <p:cTn id="113" presetID="22" presetClass="entr" presetSubtype="8" fill="hold" nodeType="withEffect">
                                  <p:stCondLst>
                                    <p:cond delay="0"/>
                                  </p:stCondLst>
                                  <p:childTnLst>
                                    <p:set>
                                      <p:cBhvr>
                                        <p:cTn id="114" dur="1" fill="hold">
                                          <p:stCondLst>
                                            <p:cond delay="0"/>
                                          </p:stCondLst>
                                        </p:cTn>
                                        <p:tgtEl>
                                          <p:spTgt spid="328980"/>
                                        </p:tgtEl>
                                        <p:attrNameLst>
                                          <p:attrName>style.visibility</p:attrName>
                                        </p:attrNameLst>
                                      </p:cBhvr>
                                      <p:to>
                                        <p:strVal val="visible"/>
                                      </p:to>
                                    </p:set>
                                    <p:animEffect transition="in" filter="wipe(left)">
                                      <p:cBhvr>
                                        <p:cTn id="115" dur="500"/>
                                        <p:tgtEl>
                                          <p:spTgt spid="328980"/>
                                        </p:tgtEl>
                                      </p:cBhvr>
                                    </p:animEffect>
                                  </p:childTnLst>
                                </p:cTn>
                              </p:par>
                              <p:par>
                                <p:cTn id="116" presetID="22" presetClass="entr" presetSubtype="8" fill="hold" nodeType="withEffect">
                                  <p:stCondLst>
                                    <p:cond delay="0"/>
                                  </p:stCondLst>
                                  <p:childTnLst>
                                    <p:set>
                                      <p:cBhvr>
                                        <p:cTn id="117" dur="1" fill="hold">
                                          <p:stCondLst>
                                            <p:cond delay="0"/>
                                          </p:stCondLst>
                                        </p:cTn>
                                        <p:tgtEl>
                                          <p:spTgt spid="328981"/>
                                        </p:tgtEl>
                                        <p:attrNameLst>
                                          <p:attrName>style.visibility</p:attrName>
                                        </p:attrNameLst>
                                      </p:cBhvr>
                                      <p:to>
                                        <p:strVal val="visible"/>
                                      </p:to>
                                    </p:set>
                                    <p:animEffect transition="in" filter="wipe(left)">
                                      <p:cBhvr>
                                        <p:cTn id="118" dur="500"/>
                                        <p:tgtEl>
                                          <p:spTgt spid="328981"/>
                                        </p:tgtEl>
                                      </p:cBhvr>
                                    </p:animEffect>
                                  </p:childTnLst>
                                </p:cTn>
                              </p:par>
                              <p:par>
                                <p:cTn id="119" presetID="22" presetClass="entr" presetSubtype="8" fill="hold" nodeType="withEffect">
                                  <p:stCondLst>
                                    <p:cond delay="0"/>
                                  </p:stCondLst>
                                  <p:childTnLst>
                                    <p:set>
                                      <p:cBhvr>
                                        <p:cTn id="120" dur="1" fill="hold">
                                          <p:stCondLst>
                                            <p:cond delay="0"/>
                                          </p:stCondLst>
                                        </p:cTn>
                                        <p:tgtEl>
                                          <p:spTgt spid="328982"/>
                                        </p:tgtEl>
                                        <p:attrNameLst>
                                          <p:attrName>style.visibility</p:attrName>
                                        </p:attrNameLst>
                                      </p:cBhvr>
                                      <p:to>
                                        <p:strVal val="visible"/>
                                      </p:to>
                                    </p:set>
                                    <p:animEffect transition="in" filter="wipe(left)">
                                      <p:cBhvr>
                                        <p:cTn id="121" dur="500"/>
                                        <p:tgtEl>
                                          <p:spTgt spid="328982"/>
                                        </p:tgtEl>
                                      </p:cBhvr>
                                    </p:animEffect>
                                  </p:childTnLst>
                                </p:cTn>
                              </p:par>
                              <p:par>
                                <p:cTn id="122" presetID="22" presetClass="entr" presetSubtype="8" fill="hold" nodeType="withEffect">
                                  <p:stCondLst>
                                    <p:cond delay="0"/>
                                  </p:stCondLst>
                                  <p:childTnLst>
                                    <p:set>
                                      <p:cBhvr>
                                        <p:cTn id="123" dur="1" fill="hold">
                                          <p:stCondLst>
                                            <p:cond delay="0"/>
                                          </p:stCondLst>
                                        </p:cTn>
                                        <p:tgtEl>
                                          <p:spTgt spid="328983"/>
                                        </p:tgtEl>
                                        <p:attrNameLst>
                                          <p:attrName>style.visibility</p:attrName>
                                        </p:attrNameLst>
                                      </p:cBhvr>
                                      <p:to>
                                        <p:strVal val="visible"/>
                                      </p:to>
                                    </p:set>
                                    <p:animEffect transition="in" filter="wipe(left)">
                                      <p:cBhvr>
                                        <p:cTn id="124" dur="500"/>
                                        <p:tgtEl>
                                          <p:spTgt spid="328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Oval 2"/>
          <p:cNvSpPr>
            <a:spLocks noChangeArrowheads="1"/>
          </p:cNvSpPr>
          <p:nvPr/>
        </p:nvSpPr>
        <p:spPr bwMode="auto">
          <a:xfrm flipH="1" flipV="1">
            <a:off x="2030413" y="476250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22531" name="AutoShape 3"/>
          <p:cNvCxnSpPr>
            <a:cxnSpLocks noChangeShapeType="1"/>
          </p:cNvCxnSpPr>
          <p:nvPr/>
        </p:nvCxnSpPr>
        <p:spPr bwMode="auto">
          <a:xfrm flipV="1">
            <a:off x="2943225" y="3260725"/>
            <a:ext cx="0" cy="296863"/>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sp>
        <p:nvSpPr>
          <p:cNvPr id="330756" name="Oval 4"/>
          <p:cNvSpPr>
            <a:spLocks noChangeArrowheads="1"/>
          </p:cNvSpPr>
          <p:nvPr/>
        </p:nvSpPr>
        <p:spPr bwMode="auto">
          <a:xfrm flipH="1" flipV="1">
            <a:off x="2030413" y="395287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57" name="Oval 5"/>
          <p:cNvSpPr>
            <a:spLocks noChangeArrowheads="1"/>
          </p:cNvSpPr>
          <p:nvPr/>
        </p:nvSpPr>
        <p:spPr bwMode="auto">
          <a:xfrm flipH="1" flipV="1">
            <a:off x="2012950" y="357028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nvGrpSpPr>
          <p:cNvPr id="22534" name="Group 6"/>
          <p:cNvGrpSpPr>
            <a:grpSpLocks/>
          </p:cNvGrpSpPr>
          <p:nvPr/>
        </p:nvGrpSpPr>
        <p:grpSpPr bwMode="auto">
          <a:xfrm>
            <a:off x="287338" y="1962150"/>
            <a:ext cx="4027487" cy="3646488"/>
            <a:chOff x="181" y="1236"/>
            <a:chExt cx="2537" cy="2297"/>
          </a:xfrm>
        </p:grpSpPr>
        <p:sp>
          <p:nvSpPr>
            <p:cNvPr id="330759" name="Oval 7"/>
            <p:cNvSpPr>
              <a:spLocks noChangeArrowheads="1"/>
            </p:cNvSpPr>
            <p:nvPr/>
          </p:nvSpPr>
          <p:spPr bwMode="auto">
            <a:xfrm flipH="1" flipV="1">
              <a:off x="1279"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60" name="Oval 8"/>
            <p:cNvSpPr>
              <a:spLocks noChangeArrowheads="1"/>
            </p:cNvSpPr>
            <p:nvPr/>
          </p:nvSpPr>
          <p:spPr bwMode="auto">
            <a:xfrm flipH="1" flipV="1">
              <a:off x="187"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61" name="Oval 9"/>
            <p:cNvSpPr>
              <a:spLocks noChangeArrowheads="1"/>
            </p:cNvSpPr>
            <p:nvPr/>
          </p:nvSpPr>
          <p:spPr bwMode="auto">
            <a:xfrm flipH="1" flipV="1">
              <a:off x="469"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62" name="Oval 10"/>
            <p:cNvSpPr>
              <a:spLocks noChangeArrowheads="1"/>
            </p:cNvSpPr>
            <p:nvPr/>
          </p:nvSpPr>
          <p:spPr bwMode="auto">
            <a:xfrm flipH="1" flipV="1">
              <a:off x="187"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63" name="Oval 11"/>
            <p:cNvSpPr>
              <a:spLocks noChangeArrowheads="1"/>
            </p:cNvSpPr>
            <p:nvPr/>
          </p:nvSpPr>
          <p:spPr bwMode="auto">
            <a:xfrm flipH="1" flipV="1">
              <a:off x="469"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64" name="Oval 12"/>
            <p:cNvSpPr>
              <a:spLocks noChangeArrowheads="1"/>
            </p:cNvSpPr>
            <p:nvPr/>
          </p:nvSpPr>
          <p:spPr bwMode="auto">
            <a:xfrm flipH="1" flipV="1">
              <a:off x="733"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65" name="Oval 13"/>
            <p:cNvSpPr>
              <a:spLocks noChangeArrowheads="1"/>
            </p:cNvSpPr>
            <p:nvPr/>
          </p:nvSpPr>
          <p:spPr bwMode="auto">
            <a:xfrm flipH="1" flipV="1">
              <a:off x="1015"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66" name="Oval 14"/>
            <p:cNvSpPr>
              <a:spLocks noChangeArrowheads="1"/>
            </p:cNvSpPr>
            <p:nvPr/>
          </p:nvSpPr>
          <p:spPr bwMode="auto">
            <a:xfrm flipH="1" flipV="1">
              <a:off x="1285"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67" name="Oval 15"/>
            <p:cNvSpPr>
              <a:spLocks noChangeArrowheads="1"/>
            </p:cNvSpPr>
            <p:nvPr/>
          </p:nvSpPr>
          <p:spPr bwMode="auto">
            <a:xfrm flipH="1" flipV="1">
              <a:off x="1567"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68" name="Oval 16"/>
            <p:cNvSpPr>
              <a:spLocks noChangeArrowheads="1"/>
            </p:cNvSpPr>
            <p:nvPr/>
          </p:nvSpPr>
          <p:spPr bwMode="auto">
            <a:xfrm flipH="1" flipV="1">
              <a:off x="733"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69" name="Oval 17"/>
            <p:cNvSpPr>
              <a:spLocks noChangeArrowheads="1"/>
            </p:cNvSpPr>
            <p:nvPr/>
          </p:nvSpPr>
          <p:spPr bwMode="auto">
            <a:xfrm flipH="1" flipV="1">
              <a:off x="1015"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70" name="Oval 18"/>
            <p:cNvSpPr>
              <a:spLocks noChangeArrowheads="1"/>
            </p:cNvSpPr>
            <p:nvPr/>
          </p:nvSpPr>
          <p:spPr bwMode="auto">
            <a:xfrm flipH="1" flipV="1">
              <a:off x="1285"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71" name="Oval 19"/>
            <p:cNvSpPr>
              <a:spLocks noChangeArrowheads="1"/>
            </p:cNvSpPr>
            <p:nvPr/>
          </p:nvSpPr>
          <p:spPr bwMode="auto">
            <a:xfrm flipH="1" flipV="1">
              <a:off x="1567"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72" name="Oval 20"/>
            <p:cNvSpPr>
              <a:spLocks noChangeArrowheads="1"/>
            </p:cNvSpPr>
            <p:nvPr/>
          </p:nvSpPr>
          <p:spPr bwMode="auto">
            <a:xfrm flipH="1" flipV="1">
              <a:off x="1825"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73" name="Oval 21"/>
            <p:cNvSpPr>
              <a:spLocks noChangeArrowheads="1"/>
            </p:cNvSpPr>
            <p:nvPr/>
          </p:nvSpPr>
          <p:spPr bwMode="auto">
            <a:xfrm flipH="1" flipV="1">
              <a:off x="2107"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74" name="Oval 22"/>
            <p:cNvSpPr>
              <a:spLocks noChangeArrowheads="1"/>
            </p:cNvSpPr>
            <p:nvPr/>
          </p:nvSpPr>
          <p:spPr bwMode="auto">
            <a:xfrm flipH="1" flipV="1">
              <a:off x="2377"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75" name="Oval 23"/>
            <p:cNvSpPr>
              <a:spLocks noChangeArrowheads="1"/>
            </p:cNvSpPr>
            <p:nvPr/>
          </p:nvSpPr>
          <p:spPr bwMode="auto">
            <a:xfrm flipH="1" flipV="1">
              <a:off x="2659" y="347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76" name="Oval 24"/>
            <p:cNvSpPr>
              <a:spLocks noChangeArrowheads="1"/>
            </p:cNvSpPr>
            <p:nvPr/>
          </p:nvSpPr>
          <p:spPr bwMode="auto">
            <a:xfrm flipH="1" flipV="1">
              <a:off x="1825"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77" name="Oval 25"/>
            <p:cNvSpPr>
              <a:spLocks noChangeArrowheads="1"/>
            </p:cNvSpPr>
            <p:nvPr/>
          </p:nvSpPr>
          <p:spPr bwMode="auto">
            <a:xfrm flipH="1" flipV="1">
              <a:off x="2107"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78" name="Oval 26"/>
            <p:cNvSpPr>
              <a:spLocks noChangeArrowheads="1"/>
            </p:cNvSpPr>
            <p:nvPr/>
          </p:nvSpPr>
          <p:spPr bwMode="auto">
            <a:xfrm flipH="1" flipV="1">
              <a:off x="2377"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79" name="Oval 27"/>
            <p:cNvSpPr>
              <a:spLocks noChangeArrowheads="1"/>
            </p:cNvSpPr>
            <p:nvPr/>
          </p:nvSpPr>
          <p:spPr bwMode="auto">
            <a:xfrm flipH="1" flipV="1">
              <a:off x="2659" y="322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80" name="Oval 28"/>
            <p:cNvSpPr>
              <a:spLocks noChangeArrowheads="1"/>
            </p:cNvSpPr>
            <p:nvPr/>
          </p:nvSpPr>
          <p:spPr bwMode="auto">
            <a:xfrm flipH="1" flipV="1">
              <a:off x="181"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81" name="Oval 29"/>
            <p:cNvSpPr>
              <a:spLocks noChangeArrowheads="1"/>
            </p:cNvSpPr>
            <p:nvPr/>
          </p:nvSpPr>
          <p:spPr bwMode="auto">
            <a:xfrm flipH="1" flipV="1">
              <a:off x="463"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82" name="Oval 30"/>
            <p:cNvSpPr>
              <a:spLocks noChangeArrowheads="1"/>
            </p:cNvSpPr>
            <p:nvPr/>
          </p:nvSpPr>
          <p:spPr bwMode="auto">
            <a:xfrm flipH="1" flipV="1">
              <a:off x="181"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83" name="Oval 31"/>
            <p:cNvSpPr>
              <a:spLocks noChangeArrowheads="1"/>
            </p:cNvSpPr>
            <p:nvPr/>
          </p:nvSpPr>
          <p:spPr bwMode="auto">
            <a:xfrm flipH="1" flipV="1">
              <a:off x="463"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84" name="Oval 32"/>
            <p:cNvSpPr>
              <a:spLocks noChangeArrowheads="1"/>
            </p:cNvSpPr>
            <p:nvPr/>
          </p:nvSpPr>
          <p:spPr bwMode="auto">
            <a:xfrm flipH="1" flipV="1">
              <a:off x="181"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85" name="Oval 33"/>
            <p:cNvSpPr>
              <a:spLocks noChangeArrowheads="1"/>
            </p:cNvSpPr>
            <p:nvPr/>
          </p:nvSpPr>
          <p:spPr bwMode="auto">
            <a:xfrm flipH="1" flipV="1">
              <a:off x="463"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86" name="Oval 34"/>
            <p:cNvSpPr>
              <a:spLocks noChangeArrowheads="1"/>
            </p:cNvSpPr>
            <p:nvPr/>
          </p:nvSpPr>
          <p:spPr bwMode="auto">
            <a:xfrm flipH="1" flipV="1">
              <a:off x="181"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87" name="Oval 35"/>
            <p:cNvSpPr>
              <a:spLocks noChangeArrowheads="1"/>
            </p:cNvSpPr>
            <p:nvPr/>
          </p:nvSpPr>
          <p:spPr bwMode="auto">
            <a:xfrm flipH="1" flipV="1">
              <a:off x="463"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88" name="Oval 36"/>
            <p:cNvSpPr>
              <a:spLocks noChangeArrowheads="1"/>
            </p:cNvSpPr>
            <p:nvPr/>
          </p:nvSpPr>
          <p:spPr bwMode="auto">
            <a:xfrm flipH="1" flipV="1">
              <a:off x="727"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89" name="Oval 37"/>
            <p:cNvSpPr>
              <a:spLocks noChangeArrowheads="1"/>
            </p:cNvSpPr>
            <p:nvPr/>
          </p:nvSpPr>
          <p:spPr bwMode="auto">
            <a:xfrm flipH="1" flipV="1">
              <a:off x="1009"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90" name="Oval 38"/>
            <p:cNvSpPr>
              <a:spLocks noChangeArrowheads="1"/>
            </p:cNvSpPr>
            <p:nvPr/>
          </p:nvSpPr>
          <p:spPr bwMode="auto">
            <a:xfrm flipH="1" flipV="1">
              <a:off x="1561"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91" name="Oval 39"/>
            <p:cNvSpPr>
              <a:spLocks noChangeArrowheads="1"/>
            </p:cNvSpPr>
            <p:nvPr/>
          </p:nvSpPr>
          <p:spPr bwMode="auto">
            <a:xfrm flipH="1" flipV="1">
              <a:off x="727"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92" name="Oval 40"/>
            <p:cNvSpPr>
              <a:spLocks noChangeArrowheads="1"/>
            </p:cNvSpPr>
            <p:nvPr/>
          </p:nvSpPr>
          <p:spPr bwMode="auto">
            <a:xfrm flipH="1" flipV="1">
              <a:off x="1009"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93" name="Oval 41"/>
            <p:cNvSpPr>
              <a:spLocks noChangeArrowheads="1"/>
            </p:cNvSpPr>
            <p:nvPr/>
          </p:nvSpPr>
          <p:spPr bwMode="auto">
            <a:xfrm flipH="1" flipV="1">
              <a:off x="1561"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94" name="Oval 42"/>
            <p:cNvSpPr>
              <a:spLocks noChangeArrowheads="1"/>
            </p:cNvSpPr>
            <p:nvPr/>
          </p:nvSpPr>
          <p:spPr bwMode="auto">
            <a:xfrm flipH="1" flipV="1">
              <a:off x="727"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95" name="Oval 43"/>
            <p:cNvSpPr>
              <a:spLocks noChangeArrowheads="1"/>
            </p:cNvSpPr>
            <p:nvPr/>
          </p:nvSpPr>
          <p:spPr bwMode="auto">
            <a:xfrm flipH="1" flipV="1">
              <a:off x="1009"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96" name="Oval 44"/>
            <p:cNvSpPr>
              <a:spLocks noChangeArrowheads="1"/>
            </p:cNvSpPr>
            <p:nvPr/>
          </p:nvSpPr>
          <p:spPr bwMode="auto">
            <a:xfrm flipH="1" flipV="1">
              <a:off x="1561"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97" name="Oval 45"/>
            <p:cNvSpPr>
              <a:spLocks noChangeArrowheads="1"/>
            </p:cNvSpPr>
            <p:nvPr/>
          </p:nvSpPr>
          <p:spPr bwMode="auto">
            <a:xfrm flipH="1" flipV="1">
              <a:off x="727"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98" name="Oval 46"/>
            <p:cNvSpPr>
              <a:spLocks noChangeArrowheads="1"/>
            </p:cNvSpPr>
            <p:nvPr/>
          </p:nvSpPr>
          <p:spPr bwMode="auto">
            <a:xfrm flipH="1" flipV="1">
              <a:off x="1009"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799" name="Oval 47"/>
            <p:cNvSpPr>
              <a:spLocks noChangeArrowheads="1"/>
            </p:cNvSpPr>
            <p:nvPr/>
          </p:nvSpPr>
          <p:spPr bwMode="auto">
            <a:xfrm flipH="1" flipV="1">
              <a:off x="1561"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00" name="Oval 48"/>
            <p:cNvSpPr>
              <a:spLocks noChangeArrowheads="1"/>
            </p:cNvSpPr>
            <p:nvPr/>
          </p:nvSpPr>
          <p:spPr bwMode="auto">
            <a:xfrm flipH="1" flipV="1">
              <a:off x="1819"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01" name="Oval 49"/>
            <p:cNvSpPr>
              <a:spLocks noChangeArrowheads="1"/>
            </p:cNvSpPr>
            <p:nvPr/>
          </p:nvSpPr>
          <p:spPr bwMode="auto">
            <a:xfrm flipH="1" flipV="1">
              <a:off x="2101"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02" name="Oval 50"/>
            <p:cNvSpPr>
              <a:spLocks noChangeArrowheads="1"/>
            </p:cNvSpPr>
            <p:nvPr/>
          </p:nvSpPr>
          <p:spPr bwMode="auto">
            <a:xfrm flipH="1" flipV="1">
              <a:off x="2371"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03" name="Oval 51"/>
            <p:cNvSpPr>
              <a:spLocks noChangeArrowheads="1"/>
            </p:cNvSpPr>
            <p:nvPr/>
          </p:nvSpPr>
          <p:spPr bwMode="auto">
            <a:xfrm flipH="1" flipV="1">
              <a:off x="2653"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04" name="Oval 52"/>
            <p:cNvSpPr>
              <a:spLocks noChangeArrowheads="1"/>
            </p:cNvSpPr>
            <p:nvPr/>
          </p:nvSpPr>
          <p:spPr bwMode="auto">
            <a:xfrm flipH="1" flipV="1">
              <a:off x="1819"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05" name="Oval 53"/>
            <p:cNvSpPr>
              <a:spLocks noChangeArrowheads="1"/>
            </p:cNvSpPr>
            <p:nvPr/>
          </p:nvSpPr>
          <p:spPr bwMode="auto">
            <a:xfrm flipH="1" flipV="1">
              <a:off x="2101"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06" name="Oval 54"/>
            <p:cNvSpPr>
              <a:spLocks noChangeArrowheads="1"/>
            </p:cNvSpPr>
            <p:nvPr/>
          </p:nvSpPr>
          <p:spPr bwMode="auto">
            <a:xfrm flipH="1" flipV="1">
              <a:off x="2371"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07" name="Oval 55"/>
            <p:cNvSpPr>
              <a:spLocks noChangeArrowheads="1"/>
            </p:cNvSpPr>
            <p:nvPr/>
          </p:nvSpPr>
          <p:spPr bwMode="auto">
            <a:xfrm flipH="1" flipV="1">
              <a:off x="2653"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08" name="Oval 56"/>
            <p:cNvSpPr>
              <a:spLocks noChangeArrowheads="1"/>
            </p:cNvSpPr>
            <p:nvPr/>
          </p:nvSpPr>
          <p:spPr bwMode="auto">
            <a:xfrm flipH="1" flipV="1">
              <a:off x="1819"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09" name="Oval 57"/>
            <p:cNvSpPr>
              <a:spLocks noChangeArrowheads="1"/>
            </p:cNvSpPr>
            <p:nvPr/>
          </p:nvSpPr>
          <p:spPr bwMode="auto">
            <a:xfrm flipH="1" flipV="1">
              <a:off x="2101"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10" name="Oval 58"/>
            <p:cNvSpPr>
              <a:spLocks noChangeArrowheads="1"/>
            </p:cNvSpPr>
            <p:nvPr/>
          </p:nvSpPr>
          <p:spPr bwMode="auto">
            <a:xfrm flipH="1" flipV="1">
              <a:off x="2371"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11" name="Oval 59"/>
            <p:cNvSpPr>
              <a:spLocks noChangeArrowheads="1"/>
            </p:cNvSpPr>
            <p:nvPr/>
          </p:nvSpPr>
          <p:spPr bwMode="auto">
            <a:xfrm flipH="1" flipV="1">
              <a:off x="2653"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12" name="Oval 60"/>
            <p:cNvSpPr>
              <a:spLocks noChangeArrowheads="1"/>
            </p:cNvSpPr>
            <p:nvPr/>
          </p:nvSpPr>
          <p:spPr bwMode="auto">
            <a:xfrm flipH="1" flipV="1">
              <a:off x="1819"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13" name="Oval 61"/>
            <p:cNvSpPr>
              <a:spLocks noChangeArrowheads="1"/>
            </p:cNvSpPr>
            <p:nvPr/>
          </p:nvSpPr>
          <p:spPr bwMode="auto">
            <a:xfrm flipH="1" flipV="1">
              <a:off x="2101"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14" name="Oval 62"/>
            <p:cNvSpPr>
              <a:spLocks noChangeArrowheads="1"/>
            </p:cNvSpPr>
            <p:nvPr/>
          </p:nvSpPr>
          <p:spPr bwMode="auto">
            <a:xfrm flipH="1" flipV="1">
              <a:off x="2371"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15" name="Oval 63"/>
            <p:cNvSpPr>
              <a:spLocks noChangeArrowheads="1"/>
            </p:cNvSpPr>
            <p:nvPr/>
          </p:nvSpPr>
          <p:spPr bwMode="auto">
            <a:xfrm flipH="1" flipV="1">
              <a:off x="2653"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16" name="Oval 64"/>
            <p:cNvSpPr>
              <a:spLocks noChangeArrowheads="1"/>
            </p:cNvSpPr>
            <p:nvPr/>
          </p:nvSpPr>
          <p:spPr bwMode="auto">
            <a:xfrm flipH="1" flipV="1">
              <a:off x="187"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17" name="Oval 65"/>
            <p:cNvSpPr>
              <a:spLocks noChangeArrowheads="1"/>
            </p:cNvSpPr>
            <p:nvPr/>
          </p:nvSpPr>
          <p:spPr bwMode="auto">
            <a:xfrm flipH="1" flipV="1">
              <a:off x="469"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18" name="Oval 66"/>
            <p:cNvSpPr>
              <a:spLocks noChangeArrowheads="1"/>
            </p:cNvSpPr>
            <p:nvPr/>
          </p:nvSpPr>
          <p:spPr bwMode="auto">
            <a:xfrm flipH="1" flipV="1">
              <a:off x="187"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19" name="Oval 67"/>
            <p:cNvSpPr>
              <a:spLocks noChangeArrowheads="1"/>
            </p:cNvSpPr>
            <p:nvPr/>
          </p:nvSpPr>
          <p:spPr bwMode="auto">
            <a:xfrm flipH="1" flipV="1">
              <a:off x="469"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20" name="Oval 68"/>
            <p:cNvSpPr>
              <a:spLocks noChangeArrowheads="1"/>
            </p:cNvSpPr>
            <p:nvPr/>
          </p:nvSpPr>
          <p:spPr bwMode="auto">
            <a:xfrm flipH="1" flipV="1">
              <a:off x="187"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21" name="Oval 69"/>
            <p:cNvSpPr>
              <a:spLocks noChangeArrowheads="1"/>
            </p:cNvSpPr>
            <p:nvPr/>
          </p:nvSpPr>
          <p:spPr bwMode="auto">
            <a:xfrm flipH="1" flipV="1">
              <a:off x="469"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22" name="Oval 70"/>
            <p:cNvSpPr>
              <a:spLocks noChangeArrowheads="1"/>
            </p:cNvSpPr>
            <p:nvPr/>
          </p:nvSpPr>
          <p:spPr bwMode="auto">
            <a:xfrm flipH="1" flipV="1">
              <a:off x="187"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23" name="Oval 71"/>
            <p:cNvSpPr>
              <a:spLocks noChangeArrowheads="1"/>
            </p:cNvSpPr>
            <p:nvPr/>
          </p:nvSpPr>
          <p:spPr bwMode="auto">
            <a:xfrm flipH="1" flipV="1">
              <a:off x="469"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24" name="Oval 72"/>
            <p:cNvSpPr>
              <a:spLocks noChangeArrowheads="1"/>
            </p:cNvSpPr>
            <p:nvPr/>
          </p:nvSpPr>
          <p:spPr bwMode="auto">
            <a:xfrm flipH="1" flipV="1">
              <a:off x="733"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25" name="Oval 73"/>
            <p:cNvSpPr>
              <a:spLocks noChangeArrowheads="1"/>
            </p:cNvSpPr>
            <p:nvPr/>
          </p:nvSpPr>
          <p:spPr bwMode="auto">
            <a:xfrm flipH="1" flipV="1">
              <a:off x="1015"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26" name="Oval 74"/>
            <p:cNvSpPr>
              <a:spLocks noChangeArrowheads="1"/>
            </p:cNvSpPr>
            <p:nvPr/>
          </p:nvSpPr>
          <p:spPr bwMode="auto">
            <a:xfrm flipH="1" flipV="1">
              <a:off x="1285"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27" name="Oval 75"/>
            <p:cNvSpPr>
              <a:spLocks noChangeArrowheads="1"/>
            </p:cNvSpPr>
            <p:nvPr/>
          </p:nvSpPr>
          <p:spPr bwMode="auto">
            <a:xfrm flipH="1" flipV="1">
              <a:off x="1567"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28" name="Oval 76"/>
            <p:cNvSpPr>
              <a:spLocks noChangeArrowheads="1"/>
            </p:cNvSpPr>
            <p:nvPr/>
          </p:nvSpPr>
          <p:spPr bwMode="auto">
            <a:xfrm flipH="1" flipV="1">
              <a:off x="733"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29" name="Oval 77"/>
            <p:cNvSpPr>
              <a:spLocks noChangeArrowheads="1"/>
            </p:cNvSpPr>
            <p:nvPr/>
          </p:nvSpPr>
          <p:spPr bwMode="auto">
            <a:xfrm flipH="1" flipV="1">
              <a:off x="1015"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30" name="Oval 78"/>
            <p:cNvSpPr>
              <a:spLocks noChangeArrowheads="1"/>
            </p:cNvSpPr>
            <p:nvPr/>
          </p:nvSpPr>
          <p:spPr bwMode="auto">
            <a:xfrm flipH="1" flipV="1">
              <a:off x="1285"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31" name="Oval 79"/>
            <p:cNvSpPr>
              <a:spLocks noChangeArrowheads="1"/>
            </p:cNvSpPr>
            <p:nvPr/>
          </p:nvSpPr>
          <p:spPr bwMode="auto">
            <a:xfrm flipH="1" flipV="1">
              <a:off x="1567"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32" name="Oval 80"/>
            <p:cNvSpPr>
              <a:spLocks noChangeArrowheads="1"/>
            </p:cNvSpPr>
            <p:nvPr/>
          </p:nvSpPr>
          <p:spPr bwMode="auto">
            <a:xfrm flipH="1" flipV="1">
              <a:off x="733"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33" name="Oval 81"/>
            <p:cNvSpPr>
              <a:spLocks noChangeArrowheads="1"/>
            </p:cNvSpPr>
            <p:nvPr/>
          </p:nvSpPr>
          <p:spPr bwMode="auto">
            <a:xfrm flipH="1" flipV="1">
              <a:off x="1015"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34" name="Oval 82"/>
            <p:cNvSpPr>
              <a:spLocks noChangeArrowheads="1"/>
            </p:cNvSpPr>
            <p:nvPr/>
          </p:nvSpPr>
          <p:spPr bwMode="auto">
            <a:xfrm flipH="1" flipV="1">
              <a:off x="1285"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35" name="Oval 83"/>
            <p:cNvSpPr>
              <a:spLocks noChangeArrowheads="1"/>
            </p:cNvSpPr>
            <p:nvPr/>
          </p:nvSpPr>
          <p:spPr bwMode="auto">
            <a:xfrm flipH="1" flipV="1">
              <a:off x="1567"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36" name="Oval 84"/>
            <p:cNvSpPr>
              <a:spLocks noChangeArrowheads="1"/>
            </p:cNvSpPr>
            <p:nvPr/>
          </p:nvSpPr>
          <p:spPr bwMode="auto">
            <a:xfrm flipH="1" flipV="1">
              <a:off x="733"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37" name="Oval 85"/>
            <p:cNvSpPr>
              <a:spLocks noChangeArrowheads="1"/>
            </p:cNvSpPr>
            <p:nvPr/>
          </p:nvSpPr>
          <p:spPr bwMode="auto">
            <a:xfrm flipH="1" flipV="1">
              <a:off x="1015"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38" name="Oval 86"/>
            <p:cNvSpPr>
              <a:spLocks noChangeArrowheads="1"/>
            </p:cNvSpPr>
            <p:nvPr/>
          </p:nvSpPr>
          <p:spPr bwMode="auto">
            <a:xfrm flipH="1" flipV="1">
              <a:off x="1285"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39" name="Oval 87"/>
            <p:cNvSpPr>
              <a:spLocks noChangeArrowheads="1"/>
            </p:cNvSpPr>
            <p:nvPr/>
          </p:nvSpPr>
          <p:spPr bwMode="auto">
            <a:xfrm flipH="1" flipV="1">
              <a:off x="1567"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40" name="Oval 88"/>
            <p:cNvSpPr>
              <a:spLocks noChangeArrowheads="1"/>
            </p:cNvSpPr>
            <p:nvPr/>
          </p:nvSpPr>
          <p:spPr bwMode="auto">
            <a:xfrm flipH="1" flipV="1">
              <a:off x="1825"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41" name="Oval 89"/>
            <p:cNvSpPr>
              <a:spLocks noChangeArrowheads="1"/>
            </p:cNvSpPr>
            <p:nvPr/>
          </p:nvSpPr>
          <p:spPr bwMode="auto">
            <a:xfrm flipH="1" flipV="1">
              <a:off x="2107"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42" name="Oval 90"/>
            <p:cNvSpPr>
              <a:spLocks noChangeArrowheads="1"/>
            </p:cNvSpPr>
            <p:nvPr/>
          </p:nvSpPr>
          <p:spPr bwMode="auto">
            <a:xfrm flipH="1" flipV="1">
              <a:off x="2377"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43" name="Oval 91"/>
            <p:cNvSpPr>
              <a:spLocks noChangeArrowheads="1"/>
            </p:cNvSpPr>
            <p:nvPr/>
          </p:nvSpPr>
          <p:spPr bwMode="auto">
            <a:xfrm flipH="1" flipV="1">
              <a:off x="2659" y="199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44" name="Oval 92"/>
            <p:cNvSpPr>
              <a:spLocks noChangeArrowheads="1"/>
            </p:cNvSpPr>
            <p:nvPr/>
          </p:nvSpPr>
          <p:spPr bwMode="auto">
            <a:xfrm flipH="1" flipV="1">
              <a:off x="1825"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45" name="Oval 93"/>
            <p:cNvSpPr>
              <a:spLocks noChangeArrowheads="1"/>
            </p:cNvSpPr>
            <p:nvPr/>
          </p:nvSpPr>
          <p:spPr bwMode="auto">
            <a:xfrm flipH="1" flipV="1">
              <a:off x="2107"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46" name="Oval 94"/>
            <p:cNvSpPr>
              <a:spLocks noChangeArrowheads="1"/>
            </p:cNvSpPr>
            <p:nvPr/>
          </p:nvSpPr>
          <p:spPr bwMode="auto">
            <a:xfrm flipH="1" flipV="1">
              <a:off x="2377"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47" name="Oval 95"/>
            <p:cNvSpPr>
              <a:spLocks noChangeArrowheads="1"/>
            </p:cNvSpPr>
            <p:nvPr/>
          </p:nvSpPr>
          <p:spPr bwMode="auto">
            <a:xfrm flipH="1" flipV="1">
              <a:off x="2659" y="174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48" name="Oval 96"/>
            <p:cNvSpPr>
              <a:spLocks noChangeArrowheads="1"/>
            </p:cNvSpPr>
            <p:nvPr/>
          </p:nvSpPr>
          <p:spPr bwMode="auto">
            <a:xfrm flipH="1" flipV="1">
              <a:off x="1825"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49" name="Oval 97"/>
            <p:cNvSpPr>
              <a:spLocks noChangeArrowheads="1"/>
            </p:cNvSpPr>
            <p:nvPr/>
          </p:nvSpPr>
          <p:spPr bwMode="auto">
            <a:xfrm flipH="1" flipV="1">
              <a:off x="2107"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50" name="Oval 98"/>
            <p:cNvSpPr>
              <a:spLocks noChangeArrowheads="1"/>
            </p:cNvSpPr>
            <p:nvPr/>
          </p:nvSpPr>
          <p:spPr bwMode="auto">
            <a:xfrm flipH="1" flipV="1">
              <a:off x="2377"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51" name="Oval 99"/>
            <p:cNvSpPr>
              <a:spLocks noChangeArrowheads="1"/>
            </p:cNvSpPr>
            <p:nvPr/>
          </p:nvSpPr>
          <p:spPr bwMode="auto">
            <a:xfrm flipH="1" flipV="1">
              <a:off x="2659" y="1482"/>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52" name="Oval 100"/>
            <p:cNvSpPr>
              <a:spLocks noChangeArrowheads="1"/>
            </p:cNvSpPr>
            <p:nvPr/>
          </p:nvSpPr>
          <p:spPr bwMode="auto">
            <a:xfrm flipH="1" flipV="1">
              <a:off x="1825"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53" name="Oval 101"/>
            <p:cNvSpPr>
              <a:spLocks noChangeArrowheads="1"/>
            </p:cNvSpPr>
            <p:nvPr/>
          </p:nvSpPr>
          <p:spPr bwMode="auto">
            <a:xfrm flipH="1" flipV="1">
              <a:off x="2107"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54" name="Oval 102"/>
            <p:cNvSpPr>
              <a:spLocks noChangeArrowheads="1"/>
            </p:cNvSpPr>
            <p:nvPr/>
          </p:nvSpPr>
          <p:spPr bwMode="auto">
            <a:xfrm flipH="1" flipV="1">
              <a:off x="2377"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855" name="Oval 103"/>
            <p:cNvSpPr>
              <a:spLocks noChangeArrowheads="1"/>
            </p:cNvSpPr>
            <p:nvPr/>
          </p:nvSpPr>
          <p:spPr bwMode="auto">
            <a:xfrm flipH="1" flipV="1">
              <a:off x="2659" y="1236"/>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22703" name="AutoShape 104"/>
            <p:cNvCxnSpPr>
              <a:cxnSpLocks noChangeShapeType="1"/>
              <a:stCxn id="330760" idx="2"/>
              <a:endCxn id="330761" idx="6"/>
            </p:cNvCxnSpPr>
            <p:nvPr/>
          </p:nvCxnSpPr>
          <p:spPr bwMode="auto">
            <a:xfrm>
              <a:off x="247" y="3504"/>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04" name="AutoShape 105"/>
            <p:cNvCxnSpPr>
              <a:cxnSpLocks noChangeShapeType="1"/>
            </p:cNvCxnSpPr>
            <p:nvPr/>
          </p:nvCxnSpPr>
          <p:spPr bwMode="auto">
            <a:xfrm flipH="1">
              <a:off x="226" y="1533"/>
              <a:ext cx="252" cy="45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05" name="AutoShape 106"/>
            <p:cNvCxnSpPr>
              <a:cxnSpLocks noChangeShapeType="1"/>
            </p:cNvCxnSpPr>
            <p:nvPr/>
          </p:nvCxnSpPr>
          <p:spPr bwMode="auto">
            <a:xfrm>
              <a:off x="778" y="3501"/>
              <a:ext cx="25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06" name="AutoShape 107"/>
            <p:cNvCxnSpPr>
              <a:cxnSpLocks noChangeShapeType="1"/>
            </p:cNvCxnSpPr>
            <p:nvPr/>
          </p:nvCxnSpPr>
          <p:spPr bwMode="auto">
            <a:xfrm flipV="1">
              <a:off x="493" y="328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07" name="AutoShape 108"/>
            <p:cNvCxnSpPr>
              <a:cxnSpLocks noChangeShapeType="1"/>
            </p:cNvCxnSpPr>
            <p:nvPr/>
          </p:nvCxnSpPr>
          <p:spPr bwMode="auto">
            <a:xfrm flipV="1">
              <a:off x="492" y="3048"/>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08" name="AutoShape 109"/>
            <p:cNvCxnSpPr>
              <a:cxnSpLocks noChangeShapeType="1"/>
            </p:cNvCxnSpPr>
            <p:nvPr/>
          </p:nvCxnSpPr>
          <p:spPr bwMode="auto">
            <a:xfrm flipV="1">
              <a:off x="493" y="280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09" name="AutoShape 110"/>
            <p:cNvCxnSpPr>
              <a:cxnSpLocks noChangeShapeType="1"/>
            </p:cNvCxnSpPr>
            <p:nvPr/>
          </p:nvCxnSpPr>
          <p:spPr bwMode="auto">
            <a:xfrm flipV="1">
              <a:off x="751" y="280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10" name="AutoShape 111"/>
            <p:cNvCxnSpPr>
              <a:cxnSpLocks noChangeShapeType="1"/>
            </p:cNvCxnSpPr>
            <p:nvPr/>
          </p:nvCxnSpPr>
          <p:spPr bwMode="auto">
            <a:xfrm flipV="1">
              <a:off x="763" y="253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11" name="AutoShape 112"/>
            <p:cNvCxnSpPr>
              <a:cxnSpLocks noChangeShapeType="1"/>
            </p:cNvCxnSpPr>
            <p:nvPr/>
          </p:nvCxnSpPr>
          <p:spPr bwMode="auto">
            <a:xfrm>
              <a:off x="492" y="2293"/>
              <a:ext cx="0" cy="20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12" name="AutoShape 113"/>
            <p:cNvCxnSpPr>
              <a:cxnSpLocks noChangeShapeType="1"/>
            </p:cNvCxnSpPr>
            <p:nvPr/>
          </p:nvCxnSpPr>
          <p:spPr bwMode="auto">
            <a:xfrm flipV="1">
              <a:off x="756" y="2052"/>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13" name="AutoShape 114"/>
            <p:cNvCxnSpPr>
              <a:cxnSpLocks noChangeShapeType="1"/>
            </p:cNvCxnSpPr>
            <p:nvPr/>
          </p:nvCxnSpPr>
          <p:spPr bwMode="auto">
            <a:xfrm flipV="1">
              <a:off x="1039" y="327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14" name="AutoShape 115"/>
            <p:cNvCxnSpPr>
              <a:cxnSpLocks noChangeShapeType="1"/>
            </p:cNvCxnSpPr>
            <p:nvPr/>
          </p:nvCxnSpPr>
          <p:spPr bwMode="auto">
            <a:xfrm flipV="1">
              <a:off x="1033" y="228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15" name="AutoShape 116"/>
            <p:cNvCxnSpPr>
              <a:cxnSpLocks noChangeShapeType="1"/>
            </p:cNvCxnSpPr>
            <p:nvPr/>
          </p:nvCxnSpPr>
          <p:spPr bwMode="auto">
            <a:xfrm flipV="1">
              <a:off x="1309" y="327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16" name="AutoShape 117"/>
            <p:cNvCxnSpPr>
              <a:cxnSpLocks noChangeShapeType="1"/>
            </p:cNvCxnSpPr>
            <p:nvPr/>
          </p:nvCxnSpPr>
          <p:spPr bwMode="auto">
            <a:xfrm flipV="1">
              <a:off x="1308" y="3036"/>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17" name="AutoShape 118"/>
            <p:cNvCxnSpPr>
              <a:cxnSpLocks noChangeShapeType="1"/>
            </p:cNvCxnSpPr>
            <p:nvPr/>
          </p:nvCxnSpPr>
          <p:spPr bwMode="auto">
            <a:xfrm flipV="1">
              <a:off x="1309" y="279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18" name="AutoShape 119"/>
            <p:cNvCxnSpPr>
              <a:cxnSpLocks noChangeShapeType="1"/>
            </p:cNvCxnSpPr>
            <p:nvPr/>
          </p:nvCxnSpPr>
          <p:spPr bwMode="auto">
            <a:xfrm flipV="1">
              <a:off x="1309" y="253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19" name="AutoShape 120"/>
            <p:cNvCxnSpPr>
              <a:cxnSpLocks noChangeShapeType="1"/>
            </p:cNvCxnSpPr>
            <p:nvPr/>
          </p:nvCxnSpPr>
          <p:spPr bwMode="auto">
            <a:xfrm flipV="1">
              <a:off x="1302" y="2046"/>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20" name="AutoShape 121"/>
            <p:cNvCxnSpPr>
              <a:cxnSpLocks noChangeShapeType="1"/>
            </p:cNvCxnSpPr>
            <p:nvPr/>
          </p:nvCxnSpPr>
          <p:spPr bwMode="auto">
            <a:xfrm>
              <a:off x="778" y="3249"/>
              <a:ext cx="25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21" name="AutoShape 122"/>
            <p:cNvCxnSpPr>
              <a:cxnSpLocks noChangeShapeType="1"/>
            </p:cNvCxnSpPr>
            <p:nvPr/>
          </p:nvCxnSpPr>
          <p:spPr bwMode="auto">
            <a:xfrm>
              <a:off x="247" y="3030"/>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22" name="AutoShape 123"/>
            <p:cNvCxnSpPr>
              <a:cxnSpLocks noChangeShapeType="1"/>
            </p:cNvCxnSpPr>
            <p:nvPr/>
          </p:nvCxnSpPr>
          <p:spPr bwMode="auto">
            <a:xfrm>
              <a:off x="1348" y="3027"/>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23" name="AutoShape 124"/>
            <p:cNvCxnSpPr>
              <a:cxnSpLocks noChangeShapeType="1"/>
            </p:cNvCxnSpPr>
            <p:nvPr/>
          </p:nvCxnSpPr>
          <p:spPr bwMode="auto">
            <a:xfrm flipH="1">
              <a:off x="1867" y="3030"/>
              <a:ext cx="251"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24" name="AutoShape 125"/>
            <p:cNvCxnSpPr>
              <a:cxnSpLocks noChangeShapeType="1"/>
            </p:cNvCxnSpPr>
            <p:nvPr/>
          </p:nvCxnSpPr>
          <p:spPr bwMode="auto">
            <a:xfrm>
              <a:off x="1897" y="2775"/>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25" name="AutoShape 126"/>
            <p:cNvCxnSpPr>
              <a:cxnSpLocks noChangeShapeType="1"/>
            </p:cNvCxnSpPr>
            <p:nvPr/>
          </p:nvCxnSpPr>
          <p:spPr bwMode="auto">
            <a:xfrm>
              <a:off x="796" y="2025"/>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26" name="AutoShape 127"/>
            <p:cNvCxnSpPr>
              <a:cxnSpLocks noChangeShapeType="1"/>
            </p:cNvCxnSpPr>
            <p:nvPr/>
          </p:nvCxnSpPr>
          <p:spPr bwMode="auto">
            <a:xfrm>
              <a:off x="1903" y="2025"/>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27" name="AutoShape 128"/>
            <p:cNvCxnSpPr>
              <a:cxnSpLocks noChangeShapeType="1"/>
            </p:cNvCxnSpPr>
            <p:nvPr/>
          </p:nvCxnSpPr>
          <p:spPr bwMode="auto">
            <a:xfrm>
              <a:off x="253" y="2274"/>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28" name="AutoShape 129"/>
            <p:cNvCxnSpPr>
              <a:cxnSpLocks noChangeShapeType="1"/>
            </p:cNvCxnSpPr>
            <p:nvPr/>
          </p:nvCxnSpPr>
          <p:spPr bwMode="auto">
            <a:xfrm>
              <a:off x="1354" y="2271"/>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29" name="AutoShape 130"/>
            <p:cNvCxnSpPr>
              <a:cxnSpLocks noChangeShapeType="1"/>
            </p:cNvCxnSpPr>
            <p:nvPr/>
          </p:nvCxnSpPr>
          <p:spPr bwMode="auto">
            <a:xfrm>
              <a:off x="784" y="2511"/>
              <a:ext cx="25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30" name="AutoShape 131"/>
            <p:cNvCxnSpPr>
              <a:cxnSpLocks noChangeShapeType="1"/>
            </p:cNvCxnSpPr>
            <p:nvPr/>
          </p:nvCxnSpPr>
          <p:spPr bwMode="auto">
            <a:xfrm flipV="1">
              <a:off x="1354" y="2290"/>
              <a:ext cx="216" cy="22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31" name="AutoShape 132"/>
            <p:cNvCxnSpPr>
              <a:cxnSpLocks noChangeShapeType="1"/>
            </p:cNvCxnSpPr>
            <p:nvPr/>
          </p:nvCxnSpPr>
          <p:spPr bwMode="auto">
            <a:xfrm flipV="1">
              <a:off x="1597" y="327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32" name="AutoShape 133"/>
            <p:cNvCxnSpPr>
              <a:cxnSpLocks noChangeShapeType="1"/>
            </p:cNvCxnSpPr>
            <p:nvPr/>
          </p:nvCxnSpPr>
          <p:spPr bwMode="auto">
            <a:xfrm flipV="1">
              <a:off x="1597" y="279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33" name="AutoShape 134"/>
            <p:cNvCxnSpPr>
              <a:cxnSpLocks noChangeShapeType="1"/>
            </p:cNvCxnSpPr>
            <p:nvPr/>
          </p:nvCxnSpPr>
          <p:spPr bwMode="auto">
            <a:xfrm flipV="1">
              <a:off x="1597" y="253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34" name="AutoShape 135"/>
            <p:cNvCxnSpPr>
              <a:cxnSpLocks noChangeShapeType="1"/>
            </p:cNvCxnSpPr>
            <p:nvPr/>
          </p:nvCxnSpPr>
          <p:spPr bwMode="auto">
            <a:xfrm flipV="1">
              <a:off x="1591" y="228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35" name="AutoShape 136"/>
            <p:cNvCxnSpPr>
              <a:cxnSpLocks noChangeShapeType="1"/>
            </p:cNvCxnSpPr>
            <p:nvPr/>
          </p:nvCxnSpPr>
          <p:spPr bwMode="auto">
            <a:xfrm flipV="1">
              <a:off x="1590" y="2052"/>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36" name="AutoShape 137"/>
            <p:cNvCxnSpPr>
              <a:cxnSpLocks noChangeShapeType="1"/>
            </p:cNvCxnSpPr>
            <p:nvPr/>
          </p:nvCxnSpPr>
          <p:spPr bwMode="auto">
            <a:xfrm flipV="1">
              <a:off x="1849" y="255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37" name="AutoShape 138"/>
            <p:cNvCxnSpPr>
              <a:cxnSpLocks noChangeShapeType="1"/>
            </p:cNvCxnSpPr>
            <p:nvPr/>
          </p:nvCxnSpPr>
          <p:spPr bwMode="auto">
            <a:xfrm flipV="1">
              <a:off x="1843" y="229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38" name="AutoShape 139"/>
            <p:cNvCxnSpPr>
              <a:cxnSpLocks noChangeShapeType="1"/>
            </p:cNvCxnSpPr>
            <p:nvPr/>
          </p:nvCxnSpPr>
          <p:spPr bwMode="auto">
            <a:xfrm flipV="1">
              <a:off x="2130" y="3036"/>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39" name="AutoShape 140"/>
            <p:cNvCxnSpPr>
              <a:cxnSpLocks noChangeShapeType="1"/>
            </p:cNvCxnSpPr>
            <p:nvPr/>
          </p:nvCxnSpPr>
          <p:spPr bwMode="auto">
            <a:xfrm flipV="1">
              <a:off x="2131" y="255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40" name="AutoShape 141"/>
            <p:cNvCxnSpPr>
              <a:cxnSpLocks noChangeShapeType="1"/>
            </p:cNvCxnSpPr>
            <p:nvPr/>
          </p:nvCxnSpPr>
          <p:spPr bwMode="auto">
            <a:xfrm flipV="1">
              <a:off x="1336" y="3045"/>
              <a:ext cx="240" cy="43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41" name="AutoShape 142"/>
            <p:cNvCxnSpPr>
              <a:cxnSpLocks noChangeShapeType="1"/>
            </p:cNvCxnSpPr>
            <p:nvPr/>
          </p:nvCxnSpPr>
          <p:spPr bwMode="auto">
            <a:xfrm flipH="1">
              <a:off x="778" y="2811"/>
              <a:ext cx="240" cy="42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42" name="AutoShape 143"/>
            <p:cNvCxnSpPr>
              <a:cxnSpLocks noChangeShapeType="1"/>
            </p:cNvCxnSpPr>
            <p:nvPr/>
          </p:nvCxnSpPr>
          <p:spPr bwMode="auto">
            <a:xfrm>
              <a:off x="1345" y="1776"/>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43" name="AutoShape 144"/>
            <p:cNvCxnSpPr>
              <a:cxnSpLocks noChangeShapeType="1"/>
            </p:cNvCxnSpPr>
            <p:nvPr/>
          </p:nvCxnSpPr>
          <p:spPr bwMode="auto">
            <a:xfrm flipV="1">
              <a:off x="499" y="181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44" name="AutoShape 145"/>
            <p:cNvCxnSpPr>
              <a:cxnSpLocks noChangeShapeType="1"/>
            </p:cNvCxnSpPr>
            <p:nvPr/>
          </p:nvCxnSpPr>
          <p:spPr bwMode="auto">
            <a:xfrm flipV="1">
              <a:off x="499" y="1554"/>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45" name="AutoShape 146"/>
            <p:cNvCxnSpPr>
              <a:cxnSpLocks noChangeShapeType="1"/>
            </p:cNvCxnSpPr>
            <p:nvPr/>
          </p:nvCxnSpPr>
          <p:spPr bwMode="auto">
            <a:xfrm>
              <a:off x="498" y="1285"/>
              <a:ext cx="0" cy="20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46" name="AutoShape 147"/>
            <p:cNvCxnSpPr>
              <a:cxnSpLocks noChangeShapeType="1"/>
            </p:cNvCxnSpPr>
            <p:nvPr/>
          </p:nvCxnSpPr>
          <p:spPr bwMode="auto">
            <a:xfrm flipV="1">
              <a:off x="2683" y="1800"/>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47" name="AutoShape 148"/>
            <p:cNvCxnSpPr>
              <a:cxnSpLocks noChangeShapeType="1"/>
            </p:cNvCxnSpPr>
            <p:nvPr/>
          </p:nvCxnSpPr>
          <p:spPr bwMode="auto">
            <a:xfrm flipV="1">
              <a:off x="2683" y="154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48" name="AutoShape 149"/>
            <p:cNvCxnSpPr>
              <a:cxnSpLocks noChangeShapeType="1"/>
            </p:cNvCxnSpPr>
            <p:nvPr/>
          </p:nvCxnSpPr>
          <p:spPr bwMode="auto">
            <a:xfrm>
              <a:off x="2682" y="1291"/>
              <a:ext cx="0" cy="20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49" name="AutoShape 150"/>
            <p:cNvCxnSpPr>
              <a:cxnSpLocks noChangeShapeType="1"/>
            </p:cNvCxnSpPr>
            <p:nvPr/>
          </p:nvCxnSpPr>
          <p:spPr bwMode="auto">
            <a:xfrm flipV="1">
              <a:off x="2407" y="1542"/>
              <a:ext cx="1" cy="199"/>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50" name="AutoShape 151"/>
            <p:cNvCxnSpPr>
              <a:cxnSpLocks noChangeShapeType="1"/>
            </p:cNvCxnSpPr>
            <p:nvPr/>
          </p:nvCxnSpPr>
          <p:spPr bwMode="auto">
            <a:xfrm flipV="1">
              <a:off x="2131" y="154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51" name="AutoShape 152"/>
            <p:cNvCxnSpPr>
              <a:cxnSpLocks noChangeShapeType="1"/>
            </p:cNvCxnSpPr>
            <p:nvPr/>
          </p:nvCxnSpPr>
          <p:spPr bwMode="auto">
            <a:xfrm flipV="1">
              <a:off x="1597" y="1554"/>
              <a:ext cx="1" cy="199"/>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52" name="AutoShape 153"/>
            <p:cNvCxnSpPr>
              <a:cxnSpLocks noChangeShapeType="1"/>
            </p:cNvCxnSpPr>
            <p:nvPr/>
          </p:nvCxnSpPr>
          <p:spPr bwMode="auto">
            <a:xfrm flipV="1">
              <a:off x="1315" y="154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53" name="AutoShape 154"/>
            <p:cNvCxnSpPr>
              <a:cxnSpLocks noChangeShapeType="1"/>
            </p:cNvCxnSpPr>
            <p:nvPr/>
          </p:nvCxnSpPr>
          <p:spPr bwMode="auto">
            <a:xfrm>
              <a:off x="1348" y="1515"/>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54" name="AutoShape 155"/>
            <p:cNvCxnSpPr>
              <a:cxnSpLocks noChangeShapeType="1"/>
            </p:cNvCxnSpPr>
            <p:nvPr/>
          </p:nvCxnSpPr>
          <p:spPr bwMode="auto">
            <a:xfrm>
              <a:off x="2434" y="1539"/>
              <a:ext cx="234" cy="21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55" name="AutoShape 156"/>
            <p:cNvCxnSpPr>
              <a:cxnSpLocks noChangeShapeType="1"/>
            </p:cNvCxnSpPr>
            <p:nvPr/>
          </p:nvCxnSpPr>
          <p:spPr bwMode="auto">
            <a:xfrm flipH="1">
              <a:off x="2425" y="1512"/>
              <a:ext cx="251"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56" name="AutoShape 157"/>
            <p:cNvCxnSpPr>
              <a:cxnSpLocks noChangeShapeType="1"/>
            </p:cNvCxnSpPr>
            <p:nvPr/>
          </p:nvCxnSpPr>
          <p:spPr bwMode="auto">
            <a:xfrm flipH="1">
              <a:off x="220" y="2313"/>
              <a:ext cx="246" cy="43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57" name="AutoShape 158"/>
            <p:cNvCxnSpPr>
              <a:cxnSpLocks noChangeShapeType="1"/>
            </p:cNvCxnSpPr>
            <p:nvPr/>
          </p:nvCxnSpPr>
          <p:spPr bwMode="auto">
            <a:xfrm>
              <a:off x="799" y="1509"/>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58" name="AutoShape 159"/>
            <p:cNvCxnSpPr>
              <a:cxnSpLocks noChangeShapeType="1"/>
            </p:cNvCxnSpPr>
            <p:nvPr/>
          </p:nvCxnSpPr>
          <p:spPr bwMode="auto">
            <a:xfrm flipV="1">
              <a:off x="762" y="1536"/>
              <a:ext cx="2" cy="20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59" name="AutoShape 160"/>
            <p:cNvCxnSpPr>
              <a:cxnSpLocks noChangeShapeType="1"/>
            </p:cNvCxnSpPr>
            <p:nvPr/>
          </p:nvCxnSpPr>
          <p:spPr bwMode="auto">
            <a:xfrm flipH="1" flipV="1">
              <a:off x="1882" y="3279"/>
              <a:ext cx="222" cy="19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60" name="AutoShape 161"/>
            <p:cNvCxnSpPr>
              <a:cxnSpLocks noChangeShapeType="1"/>
            </p:cNvCxnSpPr>
            <p:nvPr/>
          </p:nvCxnSpPr>
          <p:spPr bwMode="auto">
            <a:xfrm>
              <a:off x="2130" y="2047"/>
              <a:ext cx="0" cy="20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61" name="AutoShape 162"/>
            <p:cNvCxnSpPr>
              <a:cxnSpLocks noChangeShapeType="1"/>
            </p:cNvCxnSpPr>
            <p:nvPr/>
          </p:nvCxnSpPr>
          <p:spPr bwMode="auto">
            <a:xfrm flipV="1">
              <a:off x="1050" y="1266"/>
              <a:ext cx="2" cy="20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62" name="AutoShape 163"/>
            <p:cNvCxnSpPr>
              <a:cxnSpLocks noChangeShapeType="1"/>
            </p:cNvCxnSpPr>
            <p:nvPr/>
          </p:nvCxnSpPr>
          <p:spPr bwMode="auto">
            <a:xfrm flipV="1">
              <a:off x="2407" y="328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63" name="AutoShape 164"/>
            <p:cNvCxnSpPr>
              <a:cxnSpLocks noChangeShapeType="1"/>
            </p:cNvCxnSpPr>
            <p:nvPr/>
          </p:nvCxnSpPr>
          <p:spPr bwMode="auto">
            <a:xfrm>
              <a:off x="2437" y="2523"/>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64" name="AutoShape 165"/>
            <p:cNvCxnSpPr>
              <a:cxnSpLocks noChangeShapeType="1"/>
            </p:cNvCxnSpPr>
            <p:nvPr/>
          </p:nvCxnSpPr>
          <p:spPr bwMode="auto">
            <a:xfrm>
              <a:off x="2431" y="2271"/>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65" name="AutoShape 166"/>
            <p:cNvCxnSpPr>
              <a:cxnSpLocks noChangeShapeType="1"/>
            </p:cNvCxnSpPr>
            <p:nvPr/>
          </p:nvCxnSpPr>
          <p:spPr bwMode="auto">
            <a:xfrm flipV="1">
              <a:off x="2137" y="229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66" name="AutoShape 167"/>
            <p:cNvCxnSpPr>
              <a:cxnSpLocks noChangeShapeType="1"/>
            </p:cNvCxnSpPr>
            <p:nvPr/>
          </p:nvCxnSpPr>
          <p:spPr bwMode="auto">
            <a:xfrm flipV="1">
              <a:off x="2401" y="256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67" name="AutoShape 168"/>
            <p:cNvCxnSpPr>
              <a:cxnSpLocks noChangeShapeType="1"/>
            </p:cNvCxnSpPr>
            <p:nvPr/>
          </p:nvCxnSpPr>
          <p:spPr bwMode="auto">
            <a:xfrm flipV="1">
              <a:off x="2395" y="2298"/>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68" name="AutoShape 169"/>
            <p:cNvCxnSpPr>
              <a:cxnSpLocks noChangeShapeType="1"/>
            </p:cNvCxnSpPr>
            <p:nvPr/>
          </p:nvCxnSpPr>
          <p:spPr bwMode="auto">
            <a:xfrm flipH="1">
              <a:off x="2422" y="2775"/>
              <a:ext cx="264" cy="46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69" name="AutoShape 170"/>
            <p:cNvCxnSpPr>
              <a:cxnSpLocks noChangeShapeType="1"/>
            </p:cNvCxnSpPr>
            <p:nvPr/>
          </p:nvCxnSpPr>
          <p:spPr bwMode="auto">
            <a:xfrm flipV="1">
              <a:off x="2683" y="328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70" name="AutoShape 171"/>
            <p:cNvCxnSpPr>
              <a:cxnSpLocks noChangeShapeType="1"/>
            </p:cNvCxnSpPr>
            <p:nvPr/>
          </p:nvCxnSpPr>
          <p:spPr bwMode="auto">
            <a:xfrm flipV="1">
              <a:off x="2683" y="3042"/>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71" name="AutoShape 172"/>
            <p:cNvCxnSpPr>
              <a:cxnSpLocks noChangeShapeType="1"/>
            </p:cNvCxnSpPr>
            <p:nvPr/>
          </p:nvCxnSpPr>
          <p:spPr bwMode="auto">
            <a:xfrm flipH="1" flipV="1">
              <a:off x="1880" y="1284"/>
              <a:ext cx="233" cy="20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72" name="AutoShape 173"/>
            <p:cNvCxnSpPr>
              <a:cxnSpLocks noChangeShapeType="1"/>
            </p:cNvCxnSpPr>
            <p:nvPr/>
          </p:nvCxnSpPr>
          <p:spPr bwMode="auto">
            <a:xfrm flipV="1">
              <a:off x="216" y="3282"/>
              <a:ext cx="2" cy="17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73" name="AutoShape 174"/>
            <p:cNvCxnSpPr>
              <a:cxnSpLocks noChangeShapeType="1"/>
            </p:cNvCxnSpPr>
            <p:nvPr/>
          </p:nvCxnSpPr>
          <p:spPr bwMode="auto">
            <a:xfrm>
              <a:off x="2443" y="3501"/>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sp>
          <p:nvSpPr>
            <p:cNvPr id="330927" name="Oval 175"/>
            <p:cNvSpPr>
              <a:spLocks noChangeArrowheads="1"/>
            </p:cNvSpPr>
            <p:nvPr/>
          </p:nvSpPr>
          <p:spPr bwMode="auto">
            <a:xfrm flipH="1" flipV="1">
              <a:off x="463"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928" name="Oval 176"/>
            <p:cNvSpPr>
              <a:spLocks noChangeArrowheads="1"/>
            </p:cNvSpPr>
            <p:nvPr/>
          </p:nvSpPr>
          <p:spPr bwMode="auto">
            <a:xfrm flipH="1" flipV="1">
              <a:off x="463" y="275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929" name="Oval 177"/>
            <p:cNvSpPr>
              <a:spLocks noChangeArrowheads="1"/>
            </p:cNvSpPr>
            <p:nvPr/>
          </p:nvSpPr>
          <p:spPr bwMode="auto">
            <a:xfrm flipH="1" flipV="1">
              <a:off x="463" y="249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930" name="Oval 178"/>
            <p:cNvSpPr>
              <a:spLocks noChangeArrowheads="1"/>
            </p:cNvSpPr>
            <p:nvPr/>
          </p:nvSpPr>
          <p:spPr bwMode="auto">
            <a:xfrm flipH="1" flipV="1">
              <a:off x="463" y="2244"/>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22778" name="AutoShape 179"/>
            <p:cNvCxnSpPr>
              <a:cxnSpLocks noChangeShapeType="1"/>
            </p:cNvCxnSpPr>
            <p:nvPr/>
          </p:nvCxnSpPr>
          <p:spPr bwMode="auto">
            <a:xfrm>
              <a:off x="520" y="3249"/>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79" name="AutoShape 180"/>
            <p:cNvCxnSpPr>
              <a:cxnSpLocks noChangeShapeType="1"/>
            </p:cNvCxnSpPr>
            <p:nvPr/>
          </p:nvCxnSpPr>
          <p:spPr bwMode="auto">
            <a:xfrm flipV="1">
              <a:off x="520" y="3046"/>
              <a:ext cx="222" cy="19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80" name="AutoShape 181"/>
            <p:cNvCxnSpPr>
              <a:cxnSpLocks noChangeShapeType="1"/>
            </p:cNvCxnSpPr>
            <p:nvPr/>
          </p:nvCxnSpPr>
          <p:spPr bwMode="auto">
            <a:xfrm>
              <a:off x="532" y="2775"/>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81" name="AutoShape 182"/>
            <p:cNvCxnSpPr>
              <a:cxnSpLocks noChangeShapeType="1"/>
              <a:stCxn id="330929" idx="3"/>
            </p:cNvCxnSpPr>
            <p:nvPr/>
          </p:nvCxnSpPr>
          <p:spPr bwMode="auto">
            <a:xfrm flipV="1">
              <a:off x="514" y="2272"/>
              <a:ext cx="228" cy="22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82" name="AutoShape 183"/>
            <p:cNvCxnSpPr>
              <a:cxnSpLocks noChangeShapeType="1"/>
            </p:cNvCxnSpPr>
            <p:nvPr/>
          </p:nvCxnSpPr>
          <p:spPr bwMode="auto">
            <a:xfrm>
              <a:off x="526" y="2511"/>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83" name="AutoShape 184"/>
            <p:cNvCxnSpPr>
              <a:cxnSpLocks noChangeShapeType="1"/>
            </p:cNvCxnSpPr>
            <p:nvPr/>
          </p:nvCxnSpPr>
          <p:spPr bwMode="auto">
            <a:xfrm>
              <a:off x="532" y="1509"/>
              <a:ext cx="204"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84" name="AutoShape 185"/>
            <p:cNvCxnSpPr>
              <a:cxnSpLocks noChangeShapeType="1"/>
            </p:cNvCxnSpPr>
            <p:nvPr/>
          </p:nvCxnSpPr>
          <p:spPr bwMode="auto">
            <a:xfrm flipV="1">
              <a:off x="532" y="1287"/>
              <a:ext cx="480" cy="19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85" name="AutoShape 186"/>
            <p:cNvCxnSpPr>
              <a:cxnSpLocks noChangeShapeType="1"/>
            </p:cNvCxnSpPr>
            <p:nvPr/>
          </p:nvCxnSpPr>
          <p:spPr bwMode="auto">
            <a:xfrm>
              <a:off x="1075" y="3498"/>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86" name="AutoShape 187"/>
            <p:cNvCxnSpPr>
              <a:cxnSpLocks noChangeShapeType="1"/>
            </p:cNvCxnSpPr>
            <p:nvPr/>
          </p:nvCxnSpPr>
          <p:spPr bwMode="auto">
            <a:xfrm flipV="1">
              <a:off x="1039" y="327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87" name="AutoShape 188"/>
            <p:cNvCxnSpPr>
              <a:cxnSpLocks noChangeShapeType="1"/>
            </p:cNvCxnSpPr>
            <p:nvPr/>
          </p:nvCxnSpPr>
          <p:spPr bwMode="auto">
            <a:xfrm flipV="1">
              <a:off x="1033" y="2286"/>
              <a:ext cx="0" cy="1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88" name="AutoShape 189"/>
            <p:cNvCxnSpPr>
              <a:cxnSpLocks noChangeShapeType="1"/>
            </p:cNvCxnSpPr>
            <p:nvPr/>
          </p:nvCxnSpPr>
          <p:spPr bwMode="auto">
            <a:xfrm>
              <a:off x="1075" y="3246"/>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89" name="AutoShape 190"/>
            <p:cNvCxnSpPr>
              <a:cxnSpLocks noChangeShapeType="1"/>
            </p:cNvCxnSpPr>
            <p:nvPr/>
          </p:nvCxnSpPr>
          <p:spPr bwMode="auto">
            <a:xfrm>
              <a:off x="1069" y="2778"/>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90" name="AutoShape 191"/>
            <p:cNvCxnSpPr>
              <a:cxnSpLocks noChangeShapeType="1"/>
            </p:cNvCxnSpPr>
            <p:nvPr/>
          </p:nvCxnSpPr>
          <p:spPr bwMode="auto">
            <a:xfrm>
              <a:off x="1093" y="2022"/>
              <a:ext cx="199"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91" name="AutoShape 192"/>
            <p:cNvCxnSpPr>
              <a:cxnSpLocks noChangeShapeType="1"/>
            </p:cNvCxnSpPr>
            <p:nvPr/>
          </p:nvCxnSpPr>
          <p:spPr bwMode="auto">
            <a:xfrm>
              <a:off x="1081" y="2268"/>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92" name="AutoShape 193"/>
            <p:cNvCxnSpPr>
              <a:cxnSpLocks noChangeShapeType="1"/>
            </p:cNvCxnSpPr>
            <p:nvPr/>
          </p:nvCxnSpPr>
          <p:spPr bwMode="auto">
            <a:xfrm flipV="1">
              <a:off x="784" y="2541"/>
              <a:ext cx="516" cy="21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93" name="AutoShape 194"/>
            <p:cNvCxnSpPr>
              <a:cxnSpLocks noChangeShapeType="1"/>
            </p:cNvCxnSpPr>
            <p:nvPr/>
          </p:nvCxnSpPr>
          <p:spPr bwMode="auto">
            <a:xfrm flipH="1">
              <a:off x="1060" y="2799"/>
              <a:ext cx="240" cy="438"/>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94" name="AutoShape 195"/>
            <p:cNvCxnSpPr>
              <a:cxnSpLocks noChangeShapeType="1"/>
            </p:cNvCxnSpPr>
            <p:nvPr/>
          </p:nvCxnSpPr>
          <p:spPr bwMode="auto">
            <a:xfrm>
              <a:off x="1060" y="1779"/>
              <a:ext cx="234"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95" name="AutoShape 196"/>
            <p:cNvCxnSpPr>
              <a:cxnSpLocks noChangeShapeType="1"/>
            </p:cNvCxnSpPr>
            <p:nvPr/>
          </p:nvCxnSpPr>
          <p:spPr bwMode="auto">
            <a:xfrm flipH="1">
              <a:off x="1066" y="1275"/>
              <a:ext cx="528" cy="222"/>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96" name="AutoShape 197"/>
            <p:cNvCxnSpPr>
              <a:cxnSpLocks noChangeShapeType="1"/>
            </p:cNvCxnSpPr>
            <p:nvPr/>
          </p:nvCxnSpPr>
          <p:spPr bwMode="auto">
            <a:xfrm>
              <a:off x="1618" y="3249"/>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97" name="AutoShape 198"/>
            <p:cNvCxnSpPr>
              <a:cxnSpLocks noChangeShapeType="1"/>
            </p:cNvCxnSpPr>
            <p:nvPr/>
          </p:nvCxnSpPr>
          <p:spPr bwMode="auto">
            <a:xfrm>
              <a:off x="1618" y="3027"/>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98" name="AutoShape 199"/>
            <p:cNvCxnSpPr>
              <a:cxnSpLocks noChangeShapeType="1"/>
            </p:cNvCxnSpPr>
            <p:nvPr/>
          </p:nvCxnSpPr>
          <p:spPr bwMode="auto">
            <a:xfrm>
              <a:off x="1618" y="2025"/>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799" name="AutoShape 200"/>
            <p:cNvCxnSpPr>
              <a:cxnSpLocks noChangeShapeType="1"/>
            </p:cNvCxnSpPr>
            <p:nvPr/>
          </p:nvCxnSpPr>
          <p:spPr bwMode="auto">
            <a:xfrm flipH="1" flipV="1">
              <a:off x="1618" y="2535"/>
              <a:ext cx="222" cy="474"/>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800" name="AutoShape 201"/>
            <p:cNvCxnSpPr>
              <a:cxnSpLocks noChangeShapeType="1"/>
            </p:cNvCxnSpPr>
            <p:nvPr/>
          </p:nvCxnSpPr>
          <p:spPr bwMode="auto">
            <a:xfrm>
              <a:off x="1630" y="1521"/>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801" name="AutoShape 202"/>
            <p:cNvCxnSpPr>
              <a:cxnSpLocks noChangeShapeType="1"/>
            </p:cNvCxnSpPr>
            <p:nvPr/>
          </p:nvCxnSpPr>
          <p:spPr bwMode="auto">
            <a:xfrm flipH="1">
              <a:off x="1624" y="3273"/>
              <a:ext cx="216" cy="21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802" name="AutoShape 203"/>
            <p:cNvCxnSpPr>
              <a:cxnSpLocks noChangeShapeType="1"/>
            </p:cNvCxnSpPr>
            <p:nvPr/>
          </p:nvCxnSpPr>
          <p:spPr bwMode="auto">
            <a:xfrm>
              <a:off x="2173" y="3501"/>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803" name="AutoShape 204"/>
            <p:cNvCxnSpPr>
              <a:cxnSpLocks noChangeShapeType="1"/>
            </p:cNvCxnSpPr>
            <p:nvPr/>
          </p:nvCxnSpPr>
          <p:spPr bwMode="auto">
            <a:xfrm>
              <a:off x="2170" y="1515"/>
              <a:ext cx="22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804" name="AutoShape 205"/>
            <p:cNvCxnSpPr>
              <a:cxnSpLocks noChangeShapeType="1"/>
            </p:cNvCxnSpPr>
            <p:nvPr/>
          </p:nvCxnSpPr>
          <p:spPr bwMode="auto">
            <a:xfrm flipV="1">
              <a:off x="2158" y="1287"/>
              <a:ext cx="516" cy="21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805" name="AutoShape 206"/>
            <p:cNvCxnSpPr>
              <a:cxnSpLocks noChangeShapeType="1"/>
            </p:cNvCxnSpPr>
            <p:nvPr/>
          </p:nvCxnSpPr>
          <p:spPr bwMode="auto">
            <a:xfrm>
              <a:off x="2176" y="3258"/>
              <a:ext cx="216"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806" name="AutoShape 207"/>
            <p:cNvCxnSpPr>
              <a:cxnSpLocks noChangeShapeType="1"/>
            </p:cNvCxnSpPr>
            <p:nvPr/>
          </p:nvCxnSpPr>
          <p:spPr bwMode="auto">
            <a:xfrm flipH="1" flipV="1">
              <a:off x="2158" y="2289"/>
              <a:ext cx="222" cy="474"/>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2807" name="AutoShape 208"/>
            <p:cNvCxnSpPr>
              <a:cxnSpLocks noChangeShapeType="1"/>
            </p:cNvCxnSpPr>
            <p:nvPr/>
          </p:nvCxnSpPr>
          <p:spPr bwMode="auto">
            <a:xfrm flipV="1">
              <a:off x="2146" y="2805"/>
              <a:ext cx="246" cy="456"/>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grpSp>
      <p:sp>
        <p:nvSpPr>
          <p:cNvPr id="22535" name="Rectangle 209"/>
          <p:cNvSpPr>
            <a:spLocks noGrp="1" noChangeArrowheads="1"/>
          </p:cNvSpPr>
          <p:nvPr>
            <p:ph type="title" idx="4294967295"/>
          </p:nvPr>
        </p:nvSpPr>
        <p:spPr/>
        <p:txBody>
          <a:bodyPr/>
          <a:lstStyle/>
          <a:p>
            <a:r>
              <a:rPr lang="en-US" altLang="zh-CN" smtClean="0">
                <a:ea typeface="宋体" charset="-122"/>
              </a:rPr>
              <a:t>Abstraction</a:t>
            </a:r>
          </a:p>
        </p:txBody>
      </p:sp>
      <p:sp>
        <p:nvSpPr>
          <p:cNvPr id="22536" name="Rectangle 210"/>
          <p:cNvSpPr>
            <a:spLocks noChangeArrowheads="1"/>
          </p:cNvSpPr>
          <p:nvPr/>
        </p:nvSpPr>
        <p:spPr bwMode="auto">
          <a:xfrm>
            <a:off x="4695825" y="1905000"/>
            <a:ext cx="9620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2100">
                <a:solidFill>
                  <a:srgbClr val="951103"/>
                </a:solidFill>
                <a:latin typeface="Comic Sans MS" pitchFamily="66" charset="0"/>
                <a:ea typeface="宋体" charset="-122"/>
              </a:rPr>
              <a:t>State</a:t>
            </a:r>
            <a:endParaRPr lang="en-US" altLang="zh-CN" sz="1700">
              <a:solidFill>
                <a:srgbClr val="951103"/>
              </a:solidFill>
              <a:latin typeface="Comic Sans MS" pitchFamily="66" charset="0"/>
              <a:ea typeface="宋体" charset="-122"/>
            </a:endParaRPr>
          </a:p>
        </p:txBody>
      </p:sp>
      <p:sp>
        <p:nvSpPr>
          <p:cNvPr id="330963" name="Rectangle 211"/>
          <p:cNvSpPr>
            <a:spLocks noChangeArrowheads="1"/>
          </p:cNvSpPr>
          <p:nvPr/>
        </p:nvSpPr>
        <p:spPr bwMode="auto">
          <a:xfrm>
            <a:off x="0" y="1676400"/>
            <a:ext cx="4391025" cy="4149725"/>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22538" name="AutoShape 212"/>
          <p:cNvCxnSpPr>
            <a:cxnSpLocks noChangeShapeType="1"/>
          </p:cNvCxnSpPr>
          <p:nvPr/>
        </p:nvCxnSpPr>
        <p:spPr bwMode="auto">
          <a:xfrm>
            <a:off x="5751513" y="2644775"/>
            <a:ext cx="2017712" cy="1588"/>
          </a:xfrm>
          <a:prstGeom prst="straightConnector1">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330965" name="Oval 213"/>
          <p:cNvSpPr>
            <a:spLocks noChangeArrowheads="1"/>
          </p:cNvSpPr>
          <p:nvPr/>
        </p:nvSpPr>
        <p:spPr bwMode="auto">
          <a:xfrm flipH="1" flipV="1">
            <a:off x="5095875" y="2428875"/>
            <a:ext cx="474663" cy="45561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0966" name="Text Box 214"/>
          <p:cNvSpPr txBox="1">
            <a:spLocks noChangeArrowheads="1"/>
          </p:cNvSpPr>
          <p:nvPr/>
        </p:nvSpPr>
        <p:spPr bwMode="auto">
          <a:xfrm>
            <a:off x="5810250" y="2981325"/>
            <a:ext cx="1819275" cy="984250"/>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wrap="none" tIns="18288" anchor="ctr"/>
          <a:lstStyle/>
          <a:p>
            <a:pPr algn="l" eaLnBrk="0" hangingPunct="0">
              <a:lnSpc>
                <a:spcPct val="45000"/>
              </a:lnSpc>
              <a:spcBef>
                <a:spcPct val="50000"/>
              </a:spcBef>
              <a:buFontTx/>
              <a:buNone/>
              <a:defRPr/>
            </a:pPr>
            <a:r>
              <a:rPr kumimoji="1" lang="en-US" altLang="zh-CN" i="1">
                <a:latin typeface="Courier New" pitchFamily="49" charset="0"/>
                <a:ea typeface="宋体" charset="-122"/>
                <a:sym typeface="Wingdings" pitchFamily="2" charset="2"/>
              </a:rPr>
              <a:t>3</a:t>
            </a:r>
            <a:r>
              <a:rPr kumimoji="1" lang="en-US" altLang="zh-CN" b="0">
                <a:latin typeface="Courier New" pitchFamily="49" charset="0"/>
                <a:ea typeface="宋体" charset="-122"/>
                <a:sym typeface="Wingdings" pitchFamily="2" charset="2"/>
              </a:rPr>
              <a:t>: </a:t>
            </a:r>
            <a:r>
              <a:rPr kumimoji="1" lang="en-US" altLang="zh-CN">
                <a:latin typeface="Courier New" pitchFamily="49" charset="0"/>
                <a:ea typeface="宋体" charset="-122"/>
                <a:sym typeface="Wingdings" pitchFamily="2" charset="2"/>
              </a:rPr>
              <a:t>unlock();</a:t>
            </a:r>
          </a:p>
          <a:p>
            <a:pPr algn="l" eaLnBrk="0" hangingPunct="0">
              <a:lnSpc>
                <a:spcPct val="45000"/>
              </a:lnSpc>
              <a:spcBef>
                <a:spcPct val="50000"/>
              </a:spcBef>
              <a:buFontTx/>
              <a:buNone/>
              <a:defRPr/>
            </a:pPr>
            <a:r>
              <a:rPr kumimoji="1" lang="en-US" altLang="zh-CN" b="0">
                <a:latin typeface="Courier New" pitchFamily="49" charset="0"/>
                <a:ea typeface="宋体" charset="-122"/>
                <a:sym typeface="Wingdings" pitchFamily="2" charset="2"/>
              </a:rPr>
              <a:t>   new++;</a:t>
            </a:r>
          </a:p>
          <a:p>
            <a:pPr algn="l" eaLnBrk="0" hangingPunct="0">
              <a:lnSpc>
                <a:spcPct val="45000"/>
              </a:lnSpc>
              <a:spcBef>
                <a:spcPct val="50000"/>
              </a:spcBef>
              <a:buFontTx/>
              <a:buNone/>
              <a:defRPr/>
            </a:pPr>
            <a:r>
              <a:rPr kumimoji="1" lang="en-US" altLang="zh-CN" i="1">
                <a:latin typeface="Courier New" pitchFamily="49" charset="0"/>
                <a:ea typeface="宋体" charset="-122"/>
                <a:sym typeface="Wingdings" pitchFamily="2" charset="2"/>
              </a:rPr>
              <a:t>4</a:t>
            </a:r>
            <a:r>
              <a:rPr kumimoji="1" lang="en-US" altLang="zh-CN" b="0">
                <a:latin typeface="Courier New" pitchFamily="49" charset="0"/>
                <a:ea typeface="宋体" charset="-122"/>
                <a:sym typeface="Wingdings" pitchFamily="2" charset="2"/>
              </a:rPr>
              <a:t>:} …</a:t>
            </a:r>
            <a:endParaRPr kumimoji="1" lang="en-US" altLang="zh-CN" sz="2400" b="0" i="1">
              <a:latin typeface="Courier New" pitchFamily="49" charset="0"/>
              <a:ea typeface="宋体" charset="-122"/>
            </a:endParaRPr>
          </a:p>
        </p:txBody>
      </p:sp>
      <p:grpSp>
        <p:nvGrpSpPr>
          <p:cNvPr id="22541" name="Group 215"/>
          <p:cNvGrpSpPr>
            <a:grpSpLocks/>
          </p:cNvGrpSpPr>
          <p:nvPr/>
        </p:nvGrpSpPr>
        <p:grpSpPr bwMode="auto">
          <a:xfrm>
            <a:off x="4457700" y="2990850"/>
            <a:ext cx="1638300" cy="1466850"/>
            <a:chOff x="3702" y="1440"/>
            <a:chExt cx="1032" cy="924"/>
          </a:xfrm>
        </p:grpSpPr>
        <p:sp>
          <p:nvSpPr>
            <p:cNvPr id="22603" name="Rectangle 216"/>
            <p:cNvSpPr>
              <a:spLocks noChangeArrowheads="1"/>
            </p:cNvSpPr>
            <p:nvPr/>
          </p:nvSpPr>
          <p:spPr bwMode="auto">
            <a:xfrm>
              <a:off x="3702" y="1440"/>
              <a:ext cx="366"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1200" i="1">
                  <a:solidFill>
                    <a:srgbClr val="951103"/>
                  </a:solidFill>
                  <a:latin typeface="Comic Sans MS" pitchFamily="66" charset="0"/>
                  <a:ea typeface="宋体" charset="-122"/>
                </a:rPr>
                <a:t>pc</a:t>
              </a:r>
            </a:p>
            <a:p>
              <a:pPr algn="l">
                <a:buClr>
                  <a:srgbClr val="CC3300"/>
                </a:buClr>
                <a:buFontTx/>
                <a:buNone/>
              </a:pPr>
              <a:r>
                <a:rPr lang="en-US" altLang="zh-CN" sz="1200" b="0">
                  <a:solidFill>
                    <a:srgbClr val="951103"/>
                  </a:solidFill>
                  <a:latin typeface="Comic Sans MS" pitchFamily="66" charset="0"/>
                  <a:ea typeface="宋体" charset="-122"/>
                </a:rPr>
                <a:t>lock</a:t>
              </a:r>
            </a:p>
            <a:p>
              <a:pPr algn="l">
                <a:buClr>
                  <a:srgbClr val="CC3300"/>
                </a:buClr>
                <a:buFontTx/>
                <a:buNone/>
              </a:pPr>
              <a:r>
                <a:rPr lang="en-US" altLang="zh-CN" sz="1200" b="0">
                  <a:solidFill>
                    <a:srgbClr val="951103"/>
                  </a:solidFill>
                  <a:latin typeface="Comic Sans MS" pitchFamily="66" charset="0"/>
                  <a:ea typeface="宋体" charset="-122"/>
                </a:rPr>
                <a:t>old</a:t>
              </a:r>
            </a:p>
            <a:p>
              <a:pPr algn="l">
                <a:buClr>
                  <a:srgbClr val="CC3300"/>
                </a:buClr>
                <a:buFontTx/>
                <a:buNone/>
              </a:pPr>
              <a:r>
                <a:rPr lang="en-US" altLang="zh-CN" sz="1200" b="0">
                  <a:solidFill>
                    <a:srgbClr val="951103"/>
                  </a:solidFill>
                  <a:latin typeface="Comic Sans MS" pitchFamily="66" charset="0"/>
                  <a:ea typeface="宋体" charset="-122"/>
                </a:rPr>
                <a:t>new</a:t>
              </a:r>
            </a:p>
            <a:p>
              <a:pPr algn="l">
                <a:buClr>
                  <a:srgbClr val="CC3300"/>
                </a:buClr>
                <a:buFontTx/>
                <a:buNone/>
              </a:pPr>
              <a:r>
                <a:rPr lang="en-US" altLang="zh-CN" sz="1200" b="0">
                  <a:solidFill>
                    <a:srgbClr val="951103"/>
                  </a:solidFill>
                  <a:latin typeface="Comic Sans MS" pitchFamily="66" charset="0"/>
                  <a:ea typeface="宋体" charset="-122"/>
                </a:rPr>
                <a:t>q</a:t>
              </a:r>
              <a:endParaRPr lang="en-US" altLang="zh-CN" sz="1500">
                <a:solidFill>
                  <a:srgbClr val="FF0000"/>
                </a:solidFill>
                <a:latin typeface="Comic Sans MS" pitchFamily="66" charset="0"/>
                <a:ea typeface="宋体" charset="-122"/>
              </a:endParaRPr>
            </a:p>
          </p:txBody>
        </p:sp>
        <p:sp>
          <p:nvSpPr>
            <p:cNvPr id="22604" name="Rectangle 217"/>
            <p:cNvSpPr>
              <a:spLocks noChangeArrowheads="1"/>
            </p:cNvSpPr>
            <p:nvPr/>
          </p:nvSpPr>
          <p:spPr bwMode="auto">
            <a:xfrm>
              <a:off x="3972" y="1440"/>
              <a:ext cx="762"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zh-CN" altLang="en-US" sz="1200" b="0">
                  <a:solidFill>
                    <a:srgbClr val="951103"/>
                  </a:solidFill>
                  <a:latin typeface="Comic Sans MS" pitchFamily="66" charset="0"/>
                  <a:ea typeface="宋体" charset="-122"/>
                  <a:sym typeface="MT Extra" pitchFamily="18" charset="2"/>
                </a:rPr>
                <a:t></a:t>
              </a:r>
              <a:r>
                <a:rPr lang="zh-CN" altLang="en-US" sz="1200" b="0">
                  <a:solidFill>
                    <a:srgbClr val="951103"/>
                  </a:solidFill>
                  <a:latin typeface="Comic Sans MS" pitchFamily="66" charset="0"/>
                  <a:ea typeface="宋体" charset="-122"/>
                </a:rPr>
                <a:t> </a:t>
              </a:r>
              <a:r>
                <a:rPr lang="en-US" altLang="zh-CN" sz="1200" b="0">
                  <a:solidFill>
                    <a:srgbClr val="951103"/>
                  </a:solidFill>
                  <a:latin typeface="Comic Sans MS" pitchFamily="66" charset="0"/>
                  <a:ea typeface="宋体" charset="-122"/>
                </a:rPr>
                <a:t>3</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5</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5</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0x133a</a:t>
              </a:r>
            </a:p>
            <a:p>
              <a:pPr algn="l">
                <a:buClr>
                  <a:srgbClr val="CC3300"/>
                </a:buClr>
                <a:buFontTx/>
                <a:buNone/>
              </a:pPr>
              <a:r>
                <a:rPr lang="en-US" altLang="zh-CN" sz="1900" b="0">
                  <a:solidFill>
                    <a:srgbClr val="951103"/>
                  </a:solidFill>
                  <a:latin typeface="Comic Sans MS" pitchFamily="66" charset="0"/>
                  <a:ea typeface="宋体" charset="-122"/>
                </a:rPr>
                <a:t>	</a:t>
              </a:r>
              <a:endParaRPr lang="en-US" altLang="zh-CN" sz="1500">
                <a:solidFill>
                  <a:srgbClr val="FF0000"/>
                </a:solidFill>
                <a:latin typeface="Comic Sans MS" pitchFamily="66" charset="0"/>
                <a:ea typeface="宋体" charset="-122"/>
              </a:endParaRPr>
            </a:p>
          </p:txBody>
        </p:sp>
        <p:sp>
          <p:nvSpPr>
            <p:cNvPr id="22605" name="Oval 218"/>
            <p:cNvSpPr>
              <a:spLocks noChangeArrowheads="1"/>
            </p:cNvSpPr>
            <p:nvPr/>
          </p:nvSpPr>
          <p:spPr bwMode="auto">
            <a:xfrm flipH="1" flipV="1">
              <a:off x="4164" y="1662"/>
              <a:ext cx="89" cy="95"/>
            </a:xfrm>
            <a:prstGeom prst="ellipse">
              <a:avLst/>
            </a:prstGeom>
            <a:solidFill>
              <a:schemeClr val="tx1"/>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sp>
        <p:nvSpPr>
          <p:cNvPr id="330971" name="Oval 219"/>
          <p:cNvSpPr>
            <a:spLocks noChangeArrowheads="1"/>
          </p:cNvSpPr>
          <p:nvPr/>
        </p:nvSpPr>
        <p:spPr bwMode="auto">
          <a:xfrm flipH="1" flipV="1">
            <a:off x="8058150" y="2409825"/>
            <a:ext cx="474663" cy="45561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nvGrpSpPr>
          <p:cNvPr id="22543" name="Group 220"/>
          <p:cNvGrpSpPr>
            <a:grpSpLocks/>
          </p:cNvGrpSpPr>
          <p:nvPr/>
        </p:nvGrpSpPr>
        <p:grpSpPr bwMode="auto">
          <a:xfrm>
            <a:off x="7724775" y="3000375"/>
            <a:ext cx="1638300" cy="1466850"/>
            <a:chOff x="4866" y="1890"/>
            <a:chExt cx="1032" cy="924"/>
          </a:xfrm>
        </p:grpSpPr>
        <p:sp>
          <p:nvSpPr>
            <p:cNvPr id="22600" name="Rectangle 221"/>
            <p:cNvSpPr>
              <a:spLocks noChangeArrowheads="1"/>
            </p:cNvSpPr>
            <p:nvPr/>
          </p:nvSpPr>
          <p:spPr bwMode="auto">
            <a:xfrm>
              <a:off x="4866" y="1890"/>
              <a:ext cx="366"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1200" i="1">
                  <a:solidFill>
                    <a:srgbClr val="951103"/>
                  </a:solidFill>
                  <a:latin typeface="Comic Sans MS" pitchFamily="66" charset="0"/>
                  <a:ea typeface="宋体" charset="-122"/>
                </a:rPr>
                <a:t>pc</a:t>
              </a:r>
            </a:p>
            <a:p>
              <a:pPr algn="l">
                <a:buClr>
                  <a:srgbClr val="CC3300"/>
                </a:buClr>
                <a:buFontTx/>
                <a:buNone/>
              </a:pPr>
              <a:r>
                <a:rPr lang="en-US" altLang="zh-CN" sz="1200" b="0">
                  <a:solidFill>
                    <a:srgbClr val="951103"/>
                  </a:solidFill>
                  <a:latin typeface="Comic Sans MS" pitchFamily="66" charset="0"/>
                  <a:ea typeface="宋体" charset="-122"/>
                </a:rPr>
                <a:t>lock</a:t>
              </a:r>
            </a:p>
            <a:p>
              <a:pPr algn="l">
                <a:buClr>
                  <a:srgbClr val="CC3300"/>
                </a:buClr>
                <a:buFontTx/>
                <a:buNone/>
              </a:pPr>
              <a:r>
                <a:rPr lang="en-US" altLang="zh-CN" sz="1200" b="0">
                  <a:solidFill>
                    <a:srgbClr val="951103"/>
                  </a:solidFill>
                  <a:latin typeface="Comic Sans MS" pitchFamily="66" charset="0"/>
                  <a:ea typeface="宋体" charset="-122"/>
                </a:rPr>
                <a:t>old</a:t>
              </a:r>
            </a:p>
            <a:p>
              <a:pPr algn="l">
                <a:buClr>
                  <a:srgbClr val="CC3300"/>
                </a:buClr>
                <a:buFontTx/>
                <a:buNone/>
              </a:pPr>
              <a:r>
                <a:rPr lang="en-US" altLang="zh-CN" sz="1200" b="0">
                  <a:solidFill>
                    <a:srgbClr val="951103"/>
                  </a:solidFill>
                  <a:latin typeface="Comic Sans MS" pitchFamily="66" charset="0"/>
                  <a:ea typeface="宋体" charset="-122"/>
                </a:rPr>
                <a:t>new</a:t>
              </a:r>
            </a:p>
            <a:p>
              <a:pPr algn="l">
                <a:buClr>
                  <a:srgbClr val="CC3300"/>
                </a:buClr>
                <a:buFontTx/>
                <a:buNone/>
              </a:pPr>
              <a:r>
                <a:rPr lang="en-US" altLang="zh-CN" sz="1200" b="0">
                  <a:solidFill>
                    <a:srgbClr val="951103"/>
                  </a:solidFill>
                  <a:latin typeface="Comic Sans MS" pitchFamily="66" charset="0"/>
                  <a:ea typeface="宋体" charset="-122"/>
                </a:rPr>
                <a:t>q</a:t>
              </a:r>
              <a:endParaRPr lang="en-US" altLang="zh-CN" sz="1500">
                <a:solidFill>
                  <a:srgbClr val="FF0000"/>
                </a:solidFill>
                <a:latin typeface="Comic Sans MS" pitchFamily="66" charset="0"/>
                <a:ea typeface="宋体" charset="-122"/>
              </a:endParaRPr>
            </a:p>
          </p:txBody>
        </p:sp>
        <p:sp>
          <p:nvSpPr>
            <p:cNvPr id="22601" name="Rectangle 222"/>
            <p:cNvSpPr>
              <a:spLocks noChangeArrowheads="1"/>
            </p:cNvSpPr>
            <p:nvPr/>
          </p:nvSpPr>
          <p:spPr bwMode="auto">
            <a:xfrm>
              <a:off x="5136" y="1890"/>
              <a:ext cx="762"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zh-CN" altLang="en-US" sz="1200" b="0">
                  <a:solidFill>
                    <a:srgbClr val="951103"/>
                  </a:solidFill>
                  <a:latin typeface="Comic Sans MS" pitchFamily="66" charset="0"/>
                  <a:ea typeface="宋体" charset="-122"/>
                  <a:sym typeface="MT Extra" pitchFamily="18" charset="2"/>
                </a:rPr>
                <a:t></a:t>
              </a:r>
              <a:r>
                <a:rPr lang="zh-CN" altLang="en-US" sz="1200" b="0">
                  <a:solidFill>
                    <a:srgbClr val="951103"/>
                  </a:solidFill>
                  <a:latin typeface="Comic Sans MS" pitchFamily="66" charset="0"/>
                  <a:ea typeface="宋体" charset="-122"/>
                </a:rPr>
                <a:t> </a:t>
              </a:r>
              <a:r>
                <a:rPr lang="en-US" altLang="zh-CN" sz="1200" b="0">
                  <a:solidFill>
                    <a:srgbClr val="951103"/>
                  </a:solidFill>
                  <a:latin typeface="Comic Sans MS" pitchFamily="66" charset="0"/>
                  <a:ea typeface="宋体" charset="-122"/>
                </a:rPr>
                <a:t>4</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5</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6</a:t>
              </a:r>
            </a:p>
            <a:p>
              <a:pPr algn="l">
                <a:buClr>
                  <a:srgbClr val="CC3300"/>
                </a:buClr>
                <a:buFontTx/>
                <a:buNone/>
              </a:pPr>
              <a:r>
                <a:rPr lang="en-US" altLang="zh-CN" sz="1200" b="0">
                  <a:solidFill>
                    <a:srgbClr val="951103"/>
                  </a:solidFill>
                  <a:latin typeface="Comic Sans MS" pitchFamily="66" charset="0"/>
                  <a:ea typeface="宋体" charset="-122"/>
                  <a:sym typeface="MT Extra" pitchFamily="18" charset="2"/>
                </a:rPr>
                <a:t></a:t>
              </a:r>
              <a:r>
                <a:rPr lang="en-US" altLang="zh-CN" sz="1200" b="0">
                  <a:solidFill>
                    <a:srgbClr val="951103"/>
                  </a:solidFill>
                  <a:latin typeface="Comic Sans MS" pitchFamily="66" charset="0"/>
                  <a:ea typeface="宋体" charset="-122"/>
                </a:rPr>
                <a:t> 0x133a</a:t>
              </a:r>
            </a:p>
            <a:p>
              <a:pPr algn="l">
                <a:buClr>
                  <a:srgbClr val="CC3300"/>
                </a:buClr>
                <a:buFontTx/>
                <a:buNone/>
              </a:pPr>
              <a:r>
                <a:rPr lang="en-US" altLang="zh-CN" sz="1900" b="0">
                  <a:solidFill>
                    <a:srgbClr val="951103"/>
                  </a:solidFill>
                  <a:latin typeface="Comic Sans MS" pitchFamily="66" charset="0"/>
                  <a:ea typeface="宋体" charset="-122"/>
                </a:rPr>
                <a:t>	</a:t>
              </a:r>
              <a:endParaRPr lang="en-US" altLang="zh-CN" sz="1500">
                <a:solidFill>
                  <a:srgbClr val="FF0000"/>
                </a:solidFill>
                <a:latin typeface="Comic Sans MS" pitchFamily="66" charset="0"/>
                <a:ea typeface="宋体" charset="-122"/>
              </a:endParaRPr>
            </a:p>
          </p:txBody>
        </p:sp>
        <p:sp>
          <p:nvSpPr>
            <p:cNvPr id="22602" name="Oval 223"/>
            <p:cNvSpPr>
              <a:spLocks noChangeArrowheads="1"/>
            </p:cNvSpPr>
            <p:nvPr/>
          </p:nvSpPr>
          <p:spPr bwMode="auto">
            <a:xfrm flipH="1" flipV="1">
              <a:off x="5328" y="2112"/>
              <a:ext cx="89" cy="95"/>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sp>
        <p:nvSpPr>
          <p:cNvPr id="22544" name="Rectangle 224"/>
          <p:cNvSpPr>
            <a:spLocks noChangeArrowheads="1"/>
          </p:cNvSpPr>
          <p:nvPr/>
        </p:nvSpPr>
        <p:spPr bwMode="auto">
          <a:xfrm>
            <a:off x="4543425" y="3009900"/>
            <a:ext cx="1247775" cy="1409700"/>
          </a:xfrm>
          <a:prstGeom prst="rect">
            <a:avLst/>
          </a:prstGeom>
          <a:solidFill>
            <a:schemeClr val="bg1">
              <a:alpha val="59999"/>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2545" name="Rectangle 225"/>
          <p:cNvSpPr>
            <a:spLocks noChangeArrowheads="1"/>
          </p:cNvSpPr>
          <p:nvPr/>
        </p:nvSpPr>
        <p:spPr bwMode="auto">
          <a:xfrm>
            <a:off x="7800975" y="3000375"/>
            <a:ext cx="1247775" cy="1409700"/>
          </a:xfrm>
          <a:prstGeom prst="rect">
            <a:avLst/>
          </a:prstGeom>
          <a:solidFill>
            <a:schemeClr val="bg1">
              <a:alpha val="59999"/>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2546" name="Rectangle 226"/>
          <p:cNvSpPr>
            <a:spLocks noChangeArrowheads="1"/>
          </p:cNvSpPr>
          <p:nvPr/>
        </p:nvSpPr>
        <p:spPr bwMode="auto">
          <a:xfrm>
            <a:off x="4953000" y="4676775"/>
            <a:ext cx="800100" cy="76200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2547" name="Rectangle 227"/>
          <p:cNvSpPr>
            <a:spLocks noChangeArrowheads="1"/>
          </p:cNvSpPr>
          <p:nvPr/>
        </p:nvSpPr>
        <p:spPr bwMode="auto">
          <a:xfrm>
            <a:off x="7934325" y="4676775"/>
            <a:ext cx="838200" cy="76200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22548" name="AutoShape 228"/>
          <p:cNvCxnSpPr>
            <a:cxnSpLocks noChangeShapeType="1"/>
          </p:cNvCxnSpPr>
          <p:nvPr/>
        </p:nvCxnSpPr>
        <p:spPr bwMode="auto">
          <a:xfrm>
            <a:off x="5846763" y="5006975"/>
            <a:ext cx="2017712" cy="1588"/>
          </a:xfrm>
          <a:prstGeom prst="straightConnector1">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22549" name="Rectangle 229"/>
          <p:cNvSpPr>
            <a:spLocks noChangeArrowheads="1"/>
          </p:cNvSpPr>
          <p:nvPr/>
        </p:nvSpPr>
        <p:spPr bwMode="auto">
          <a:xfrm>
            <a:off x="4672013" y="5519738"/>
            <a:ext cx="183673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zh-CN" altLang="en-US" sz="1900" i="1">
                <a:solidFill>
                  <a:srgbClr val="669900"/>
                </a:solidFill>
                <a:latin typeface="Comic Sans MS" pitchFamily="66" charset="0"/>
                <a:ea typeface="宋体" charset="-122"/>
              </a:rPr>
              <a:t>    </a:t>
            </a:r>
            <a:r>
              <a:rPr lang="en-US" altLang="zh-CN" sz="1900" i="1">
                <a:solidFill>
                  <a:srgbClr val="669900"/>
                </a:solidFill>
                <a:latin typeface="Comic Sans MS" pitchFamily="66" charset="0"/>
                <a:ea typeface="宋体" charset="-122"/>
              </a:rPr>
              <a:t>lock </a:t>
            </a:r>
          </a:p>
          <a:p>
            <a:pPr algn="l">
              <a:buClr>
                <a:srgbClr val="CC3300"/>
              </a:buClr>
              <a:buFontTx/>
              <a:buNone/>
            </a:pPr>
            <a:r>
              <a:rPr lang="en-US" altLang="zh-CN" sz="1900" i="1">
                <a:solidFill>
                  <a:srgbClr val="669900"/>
                </a:solidFill>
                <a:latin typeface="Comic Sans MS" pitchFamily="66" charset="0"/>
                <a:ea typeface="宋体" charset="-122"/>
              </a:rPr>
              <a:t>    old=new</a:t>
            </a:r>
            <a:endParaRPr lang="en-US" altLang="zh-CN" sz="1500">
              <a:solidFill>
                <a:srgbClr val="669900"/>
              </a:solidFill>
              <a:latin typeface="Comic Sans MS" pitchFamily="66" charset="0"/>
              <a:ea typeface="宋体" charset="-122"/>
            </a:endParaRPr>
          </a:p>
        </p:txBody>
      </p:sp>
      <p:sp>
        <p:nvSpPr>
          <p:cNvPr id="22550" name="Rectangle 230"/>
          <p:cNvSpPr>
            <a:spLocks noChangeArrowheads="1"/>
          </p:cNvSpPr>
          <p:nvPr/>
        </p:nvSpPr>
        <p:spPr bwMode="auto">
          <a:xfrm>
            <a:off x="7391400" y="5527675"/>
            <a:ext cx="17843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zh-CN" altLang="en-US" sz="1900" i="1">
                <a:solidFill>
                  <a:srgbClr val="669900"/>
                </a:solidFill>
                <a:latin typeface="cmsy10" pitchFamily="34" charset="0"/>
                <a:ea typeface="宋体" charset="-122"/>
              </a:rPr>
              <a:t>     </a:t>
            </a:r>
            <a:r>
              <a:rPr lang="en-US" altLang="zh-CN" sz="1900" i="1">
                <a:solidFill>
                  <a:srgbClr val="669900"/>
                </a:solidFill>
                <a:latin typeface="cmsy10" pitchFamily="34" charset="0"/>
                <a:ea typeface="宋体" charset="-122"/>
              </a:rPr>
              <a:t>!</a:t>
            </a:r>
            <a:r>
              <a:rPr lang="en-US" altLang="zh-CN" sz="1900" i="1">
                <a:solidFill>
                  <a:srgbClr val="669900"/>
                </a:solidFill>
                <a:latin typeface="Comic Sans MS" pitchFamily="66" charset="0"/>
                <a:ea typeface="宋体" charset="-122"/>
              </a:rPr>
              <a:t> lock </a:t>
            </a:r>
          </a:p>
          <a:p>
            <a:pPr algn="l">
              <a:buClr>
                <a:srgbClr val="CC3300"/>
              </a:buClr>
              <a:buFontTx/>
              <a:buNone/>
            </a:pPr>
            <a:r>
              <a:rPr lang="en-US" altLang="zh-CN" sz="1900" i="1">
                <a:solidFill>
                  <a:srgbClr val="669900"/>
                </a:solidFill>
                <a:latin typeface="cmsy10" pitchFamily="34" charset="0"/>
                <a:ea typeface="宋体" charset="-122"/>
              </a:rPr>
              <a:t>     !</a:t>
            </a:r>
            <a:r>
              <a:rPr lang="en-US" altLang="zh-CN" sz="1900" i="1">
                <a:solidFill>
                  <a:srgbClr val="669900"/>
                </a:solidFill>
                <a:latin typeface="Comic Sans MS" pitchFamily="66" charset="0"/>
                <a:ea typeface="宋体" charset="-122"/>
              </a:rPr>
              <a:t> old=new</a:t>
            </a:r>
            <a:endParaRPr lang="en-US" altLang="zh-CN" sz="1500">
              <a:solidFill>
                <a:srgbClr val="669900"/>
              </a:solidFill>
              <a:latin typeface="Comic Sans MS" pitchFamily="66" charset="0"/>
              <a:ea typeface="宋体" charset="-122"/>
            </a:endParaRPr>
          </a:p>
        </p:txBody>
      </p:sp>
      <p:cxnSp>
        <p:nvCxnSpPr>
          <p:cNvPr id="22551" name="AutoShape 231"/>
          <p:cNvCxnSpPr>
            <a:cxnSpLocks noChangeShapeType="1"/>
          </p:cNvCxnSpPr>
          <p:nvPr/>
        </p:nvCxnSpPr>
        <p:spPr bwMode="auto">
          <a:xfrm flipH="1">
            <a:off x="1538288" y="2228850"/>
            <a:ext cx="679450" cy="158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52" name="AutoShape 232"/>
          <p:cNvCxnSpPr>
            <a:cxnSpLocks noChangeShapeType="1"/>
          </p:cNvCxnSpPr>
          <p:nvPr/>
        </p:nvCxnSpPr>
        <p:spPr bwMode="auto">
          <a:xfrm>
            <a:off x="3267075" y="3170238"/>
            <a:ext cx="1588" cy="566737"/>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sp>
        <p:nvSpPr>
          <p:cNvPr id="22553" name="Rectangle 233"/>
          <p:cNvSpPr>
            <a:spLocks noChangeArrowheads="1"/>
          </p:cNvSpPr>
          <p:nvPr/>
        </p:nvSpPr>
        <p:spPr bwMode="auto">
          <a:xfrm>
            <a:off x="257175" y="1933575"/>
            <a:ext cx="4095750" cy="371475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2554" name="Line 234"/>
          <p:cNvSpPr>
            <a:spLocks noChangeShapeType="1"/>
          </p:cNvSpPr>
          <p:nvPr/>
        </p:nvSpPr>
        <p:spPr bwMode="auto">
          <a:xfrm>
            <a:off x="1028700" y="1933575"/>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55" name="Line 235"/>
          <p:cNvSpPr>
            <a:spLocks noChangeShapeType="1"/>
          </p:cNvSpPr>
          <p:nvPr/>
        </p:nvSpPr>
        <p:spPr bwMode="auto">
          <a:xfrm>
            <a:off x="1858963" y="1939925"/>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56" name="Line 236"/>
          <p:cNvSpPr>
            <a:spLocks noChangeShapeType="1"/>
          </p:cNvSpPr>
          <p:nvPr/>
        </p:nvSpPr>
        <p:spPr bwMode="auto">
          <a:xfrm>
            <a:off x="2735263" y="1944688"/>
            <a:ext cx="0" cy="37099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57" name="Line 237"/>
          <p:cNvSpPr>
            <a:spLocks noChangeShapeType="1"/>
          </p:cNvSpPr>
          <p:nvPr/>
        </p:nvSpPr>
        <p:spPr bwMode="auto">
          <a:xfrm>
            <a:off x="3592513" y="1930400"/>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58" name="Line 238"/>
          <p:cNvSpPr>
            <a:spLocks noChangeShapeType="1"/>
          </p:cNvSpPr>
          <p:nvPr/>
        </p:nvSpPr>
        <p:spPr bwMode="auto">
          <a:xfrm rot="5400000">
            <a:off x="2309813" y="574675"/>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59" name="Line 239"/>
          <p:cNvSpPr>
            <a:spLocks noChangeShapeType="1"/>
          </p:cNvSpPr>
          <p:nvPr/>
        </p:nvSpPr>
        <p:spPr bwMode="auto">
          <a:xfrm rot="5400000">
            <a:off x="2290763" y="1355725"/>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60" name="Line 240"/>
          <p:cNvSpPr>
            <a:spLocks noChangeShapeType="1"/>
          </p:cNvSpPr>
          <p:nvPr/>
        </p:nvSpPr>
        <p:spPr bwMode="auto">
          <a:xfrm rot="5400000">
            <a:off x="2300288" y="2146300"/>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61" name="Line 241"/>
          <p:cNvSpPr>
            <a:spLocks noChangeShapeType="1"/>
          </p:cNvSpPr>
          <p:nvPr/>
        </p:nvSpPr>
        <p:spPr bwMode="auto">
          <a:xfrm rot="5400000">
            <a:off x="2300288" y="2946400"/>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cxnSp>
        <p:nvCxnSpPr>
          <p:cNvPr id="22562" name="AutoShape 242"/>
          <p:cNvCxnSpPr>
            <a:cxnSpLocks noChangeShapeType="1"/>
          </p:cNvCxnSpPr>
          <p:nvPr/>
        </p:nvCxnSpPr>
        <p:spPr bwMode="auto">
          <a:xfrm flipV="1">
            <a:off x="739775" y="5324475"/>
            <a:ext cx="681038" cy="476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63" name="AutoShape 243"/>
          <p:cNvCxnSpPr>
            <a:cxnSpLocks noChangeShapeType="1"/>
          </p:cNvCxnSpPr>
          <p:nvPr/>
        </p:nvCxnSpPr>
        <p:spPr bwMode="auto">
          <a:xfrm flipV="1">
            <a:off x="631825" y="4645025"/>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64" name="AutoShape 244"/>
          <p:cNvCxnSpPr>
            <a:cxnSpLocks noChangeShapeType="1"/>
          </p:cNvCxnSpPr>
          <p:nvPr/>
        </p:nvCxnSpPr>
        <p:spPr bwMode="auto">
          <a:xfrm flipV="1">
            <a:off x="760413" y="4729163"/>
            <a:ext cx="546100" cy="4746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65" name="AutoShape 245"/>
          <p:cNvCxnSpPr>
            <a:cxnSpLocks noChangeShapeType="1"/>
          </p:cNvCxnSpPr>
          <p:nvPr/>
        </p:nvCxnSpPr>
        <p:spPr bwMode="auto">
          <a:xfrm flipV="1">
            <a:off x="1536700" y="3792538"/>
            <a:ext cx="681038"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66" name="AutoShape 246"/>
          <p:cNvCxnSpPr>
            <a:cxnSpLocks noChangeShapeType="1"/>
          </p:cNvCxnSpPr>
          <p:nvPr/>
        </p:nvCxnSpPr>
        <p:spPr bwMode="auto">
          <a:xfrm flipV="1">
            <a:off x="1557338" y="5322888"/>
            <a:ext cx="681037"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67" name="AutoShape 247"/>
          <p:cNvCxnSpPr>
            <a:cxnSpLocks noChangeShapeType="1"/>
          </p:cNvCxnSpPr>
          <p:nvPr/>
        </p:nvCxnSpPr>
        <p:spPr bwMode="auto">
          <a:xfrm flipV="1">
            <a:off x="2451100" y="5235575"/>
            <a:ext cx="681038" cy="476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68" name="AutoShape 248"/>
          <p:cNvCxnSpPr>
            <a:cxnSpLocks noChangeShapeType="1"/>
          </p:cNvCxnSpPr>
          <p:nvPr/>
        </p:nvCxnSpPr>
        <p:spPr bwMode="auto">
          <a:xfrm flipV="1">
            <a:off x="3317875" y="5322888"/>
            <a:ext cx="681038"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69" name="AutoShape 249"/>
          <p:cNvCxnSpPr>
            <a:cxnSpLocks noChangeShapeType="1"/>
          </p:cNvCxnSpPr>
          <p:nvPr/>
        </p:nvCxnSpPr>
        <p:spPr bwMode="auto">
          <a:xfrm flipV="1">
            <a:off x="2286000" y="4691063"/>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70" name="AutoShape 250"/>
          <p:cNvCxnSpPr>
            <a:cxnSpLocks noChangeShapeType="1"/>
          </p:cNvCxnSpPr>
          <p:nvPr/>
        </p:nvCxnSpPr>
        <p:spPr bwMode="auto">
          <a:xfrm flipV="1">
            <a:off x="649288" y="4551363"/>
            <a:ext cx="681037"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71" name="AutoShape 251"/>
          <p:cNvCxnSpPr>
            <a:cxnSpLocks noChangeShapeType="1"/>
          </p:cNvCxnSpPr>
          <p:nvPr/>
        </p:nvCxnSpPr>
        <p:spPr bwMode="auto">
          <a:xfrm>
            <a:off x="625475" y="3873500"/>
            <a:ext cx="1588" cy="54768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72" name="AutoShape 252"/>
          <p:cNvCxnSpPr>
            <a:cxnSpLocks noChangeShapeType="1"/>
          </p:cNvCxnSpPr>
          <p:nvPr/>
        </p:nvCxnSpPr>
        <p:spPr bwMode="auto">
          <a:xfrm>
            <a:off x="1471613" y="4668838"/>
            <a:ext cx="1587" cy="547687"/>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73" name="AutoShape 253"/>
          <p:cNvCxnSpPr>
            <a:cxnSpLocks noChangeShapeType="1"/>
          </p:cNvCxnSpPr>
          <p:nvPr/>
        </p:nvCxnSpPr>
        <p:spPr bwMode="auto">
          <a:xfrm flipV="1">
            <a:off x="2365375" y="4570413"/>
            <a:ext cx="681038"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74" name="AutoShape 254"/>
          <p:cNvCxnSpPr>
            <a:cxnSpLocks noChangeShapeType="1"/>
          </p:cNvCxnSpPr>
          <p:nvPr/>
        </p:nvCxnSpPr>
        <p:spPr bwMode="auto">
          <a:xfrm flipV="1">
            <a:off x="2274888" y="3900488"/>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75" name="AutoShape 255"/>
          <p:cNvCxnSpPr>
            <a:cxnSpLocks noChangeShapeType="1"/>
          </p:cNvCxnSpPr>
          <p:nvPr/>
        </p:nvCxnSpPr>
        <p:spPr bwMode="auto">
          <a:xfrm flipV="1">
            <a:off x="1498600" y="4560888"/>
            <a:ext cx="681038"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76" name="AutoShape 256"/>
          <p:cNvCxnSpPr>
            <a:cxnSpLocks noChangeShapeType="1"/>
          </p:cNvCxnSpPr>
          <p:nvPr/>
        </p:nvCxnSpPr>
        <p:spPr bwMode="auto">
          <a:xfrm flipV="1">
            <a:off x="3290888" y="4765675"/>
            <a:ext cx="546100" cy="47466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77" name="AutoShape 257"/>
          <p:cNvCxnSpPr>
            <a:cxnSpLocks noChangeShapeType="1"/>
          </p:cNvCxnSpPr>
          <p:nvPr/>
        </p:nvCxnSpPr>
        <p:spPr bwMode="auto">
          <a:xfrm flipV="1">
            <a:off x="3170238" y="4622800"/>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78" name="AutoShape 258"/>
          <p:cNvCxnSpPr>
            <a:cxnSpLocks noChangeShapeType="1"/>
          </p:cNvCxnSpPr>
          <p:nvPr/>
        </p:nvCxnSpPr>
        <p:spPr bwMode="auto">
          <a:xfrm flipV="1">
            <a:off x="1476375" y="3140075"/>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79" name="AutoShape 259"/>
          <p:cNvCxnSpPr>
            <a:cxnSpLocks noChangeShapeType="1"/>
          </p:cNvCxnSpPr>
          <p:nvPr/>
        </p:nvCxnSpPr>
        <p:spPr bwMode="auto">
          <a:xfrm flipV="1">
            <a:off x="1466850" y="3879850"/>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80" name="AutoShape 260"/>
          <p:cNvCxnSpPr>
            <a:cxnSpLocks noChangeShapeType="1"/>
          </p:cNvCxnSpPr>
          <p:nvPr/>
        </p:nvCxnSpPr>
        <p:spPr bwMode="auto">
          <a:xfrm flipV="1">
            <a:off x="3160713" y="3890963"/>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81" name="AutoShape 261"/>
          <p:cNvCxnSpPr>
            <a:cxnSpLocks noChangeShapeType="1"/>
          </p:cNvCxnSpPr>
          <p:nvPr/>
        </p:nvCxnSpPr>
        <p:spPr bwMode="auto">
          <a:xfrm flipV="1">
            <a:off x="3967163" y="3889375"/>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82" name="AutoShape 262"/>
          <p:cNvCxnSpPr>
            <a:cxnSpLocks noChangeShapeType="1"/>
          </p:cNvCxnSpPr>
          <p:nvPr/>
        </p:nvCxnSpPr>
        <p:spPr bwMode="auto">
          <a:xfrm flipH="1" flipV="1">
            <a:off x="3355975" y="3929063"/>
            <a:ext cx="454025" cy="53181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83" name="AutoShape 263"/>
          <p:cNvCxnSpPr>
            <a:cxnSpLocks noChangeShapeType="1"/>
          </p:cNvCxnSpPr>
          <p:nvPr/>
        </p:nvCxnSpPr>
        <p:spPr bwMode="auto">
          <a:xfrm flipV="1">
            <a:off x="706438" y="2292350"/>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84" name="AutoShape 264"/>
          <p:cNvCxnSpPr>
            <a:cxnSpLocks noChangeShapeType="1"/>
          </p:cNvCxnSpPr>
          <p:nvPr/>
        </p:nvCxnSpPr>
        <p:spPr bwMode="auto">
          <a:xfrm flipV="1">
            <a:off x="1476375" y="2301875"/>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85" name="AutoShape 265"/>
          <p:cNvCxnSpPr>
            <a:cxnSpLocks noChangeShapeType="1"/>
          </p:cNvCxnSpPr>
          <p:nvPr/>
        </p:nvCxnSpPr>
        <p:spPr bwMode="auto">
          <a:xfrm flipV="1">
            <a:off x="2273300" y="2309813"/>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86" name="AutoShape 266"/>
          <p:cNvCxnSpPr>
            <a:cxnSpLocks noChangeShapeType="1"/>
          </p:cNvCxnSpPr>
          <p:nvPr/>
        </p:nvCxnSpPr>
        <p:spPr bwMode="auto">
          <a:xfrm flipV="1">
            <a:off x="3167063" y="2327275"/>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87" name="AutoShape 267"/>
          <p:cNvCxnSpPr>
            <a:cxnSpLocks noChangeShapeType="1"/>
          </p:cNvCxnSpPr>
          <p:nvPr/>
        </p:nvCxnSpPr>
        <p:spPr bwMode="auto">
          <a:xfrm flipV="1">
            <a:off x="3963988" y="2335213"/>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88" name="AutoShape 268"/>
          <p:cNvCxnSpPr>
            <a:cxnSpLocks noChangeShapeType="1"/>
          </p:cNvCxnSpPr>
          <p:nvPr/>
        </p:nvCxnSpPr>
        <p:spPr bwMode="auto">
          <a:xfrm flipV="1">
            <a:off x="2270125" y="3143250"/>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89" name="AutoShape 269"/>
          <p:cNvCxnSpPr>
            <a:cxnSpLocks noChangeShapeType="1"/>
          </p:cNvCxnSpPr>
          <p:nvPr/>
        </p:nvCxnSpPr>
        <p:spPr bwMode="auto">
          <a:xfrm>
            <a:off x="3968750" y="4632325"/>
            <a:ext cx="1588" cy="56673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90" name="AutoShape 270"/>
          <p:cNvCxnSpPr>
            <a:cxnSpLocks noChangeShapeType="1"/>
          </p:cNvCxnSpPr>
          <p:nvPr/>
        </p:nvCxnSpPr>
        <p:spPr bwMode="auto">
          <a:xfrm flipH="1" flipV="1">
            <a:off x="2517775" y="3917950"/>
            <a:ext cx="454025" cy="53181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91" name="AutoShape 271"/>
          <p:cNvCxnSpPr>
            <a:cxnSpLocks noChangeShapeType="1"/>
          </p:cNvCxnSpPr>
          <p:nvPr/>
        </p:nvCxnSpPr>
        <p:spPr bwMode="auto">
          <a:xfrm flipV="1">
            <a:off x="1543050" y="3011488"/>
            <a:ext cx="681038"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92" name="AutoShape 272"/>
          <p:cNvCxnSpPr>
            <a:cxnSpLocks noChangeShapeType="1"/>
          </p:cNvCxnSpPr>
          <p:nvPr/>
        </p:nvCxnSpPr>
        <p:spPr bwMode="auto">
          <a:xfrm flipV="1">
            <a:off x="2349500" y="3000375"/>
            <a:ext cx="681038" cy="476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93" name="AutoShape 273"/>
          <p:cNvCxnSpPr>
            <a:cxnSpLocks noChangeShapeType="1"/>
          </p:cNvCxnSpPr>
          <p:nvPr/>
        </p:nvCxnSpPr>
        <p:spPr bwMode="auto">
          <a:xfrm>
            <a:off x="477838" y="2328863"/>
            <a:ext cx="1587" cy="547687"/>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94" name="AutoShape 274"/>
          <p:cNvCxnSpPr>
            <a:cxnSpLocks noChangeShapeType="1"/>
          </p:cNvCxnSpPr>
          <p:nvPr/>
        </p:nvCxnSpPr>
        <p:spPr bwMode="auto">
          <a:xfrm flipV="1">
            <a:off x="723900" y="2220913"/>
            <a:ext cx="681038"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95" name="AutoShape 275"/>
          <p:cNvCxnSpPr>
            <a:cxnSpLocks noChangeShapeType="1"/>
          </p:cNvCxnSpPr>
          <p:nvPr/>
        </p:nvCxnSpPr>
        <p:spPr bwMode="auto">
          <a:xfrm flipH="1">
            <a:off x="2413000" y="5411788"/>
            <a:ext cx="679450" cy="1587"/>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96" name="AutoShape 276"/>
          <p:cNvCxnSpPr>
            <a:cxnSpLocks noChangeShapeType="1"/>
          </p:cNvCxnSpPr>
          <p:nvPr/>
        </p:nvCxnSpPr>
        <p:spPr bwMode="auto">
          <a:xfrm flipV="1">
            <a:off x="2347913" y="2228850"/>
            <a:ext cx="681037" cy="476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97" name="AutoShape 277"/>
          <p:cNvCxnSpPr>
            <a:cxnSpLocks noChangeShapeType="1"/>
          </p:cNvCxnSpPr>
          <p:nvPr/>
        </p:nvCxnSpPr>
        <p:spPr bwMode="auto">
          <a:xfrm flipV="1">
            <a:off x="3222625" y="2227263"/>
            <a:ext cx="681038" cy="4762"/>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98" name="AutoShape 278"/>
          <p:cNvCxnSpPr>
            <a:cxnSpLocks noChangeShapeType="1"/>
          </p:cNvCxnSpPr>
          <p:nvPr/>
        </p:nvCxnSpPr>
        <p:spPr bwMode="auto">
          <a:xfrm flipV="1">
            <a:off x="679450" y="3781425"/>
            <a:ext cx="681038" cy="476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2599" name="AutoShape 279"/>
          <p:cNvCxnSpPr>
            <a:cxnSpLocks noChangeShapeType="1"/>
          </p:cNvCxnSpPr>
          <p:nvPr/>
        </p:nvCxnSpPr>
        <p:spPr bwMode="auto">
          <a:xfrm flipV="1">
            <a:off x="3052763" y="3128963"/>
            <a:ext cx="3175" cy="56832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375172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0963"/>
                                        </p:tgtEl>
                                        <p:attrNameLst>
                                          <p:attrName>style.visibility</p:attrName>
                                        </p:attrNameLst>
                                      </p:cBhvr>
                                      <p:to>
                                        <p:strVal val="visible"/>
                                      </p:to>
                                    </p:set>
                                    <p:animEffect transition="in" filter="fade">
                                      <p:cBhvr>
                                        <p:cTn id="7" dur="1000"/>
                                        <p:tgtEl>
                                          <p:spTgt spid="33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96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ChangeArrowheads="1"/>
          </p:cNvSpPr>
          <p:nvPr/>
        </p:nvSpPr>
        <p:spPr bwMode="auto">
          <a:xfrm>
            <a:off x="252413" y="4217988"/>
            <a:ext cx="1590675" cy="1443037"/>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3555" name="AutoShape 3"/>
          <p:cNvSpPr>
            <a:spLocks noChangeArrowheads="1"/>
          </p:cNvSpPr>
          <p:nvPr/>
        </p:nvSpPr>
        <p:spPr bwMode="auto">
          <a:xfrm>
            <a:off x="398463" y="4487863"/>
            <a:ext cx="1095375" cy="1000125"/>
          </a:xfrm>
          <a:prstGeom prst="roundRect">
            <a:avLst>
              <a:gd name="adj" fmla="val 16667"/>
            </a:avLst>
          </a:prstGeom>
          <a:solidFill>
            <a:srgbClr val="AFAFDD"/>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3556" name="Rectangle 4"/>
          <p:cNvSpPr>
            <a:spLocks noGrp="1" noChangeArrowheads="1"/>
          </p:cNvSpPr>
          <p:nvPr>
            <p:ph type="title" idx="4294967295"/>
          </p:nvPr>
        </p:nvSpPr>
        <p:spPr/>
        <p:txBody>
          <a:bodyPr/>
          <a:lstStyle/>
          <a:p>
            <a:r>
              <a:rPr lang="en-US" altLang="zh-CN" smtClean="0">
                <a:ea typeface="宋体" charset="-122"/>
              </a:rPr>
              <a:t>Analyze Abstraction</a:t>
            </a:r>
          </a:p>
        </p:txBody>
      </p:sp>
      <p:sp>
        <p:nvSpPr>
          <p:cNvPr id="23557" name="Rectangle 5"/>
          <p:cNvSpPr>
            <a:spLocks noChangeArrowheads="1"/>
          </p:cNvSpPr>
          <p:nvPr/>
        </p:nvSpPr>
        <p:spPr bwMode="auto">
          <a:xfrm>
            <a:off x="246063" y="1952625"/>
            <a:ext cx="4095750" cy="371475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3558" name="Line 6"/>
          <p:cNvSpPr>
            <a:spLocks noChangeShapeType="1"/>
          </p:cNvSpPr>
          <p:nvPr/>
        </p:nvSpPr>
        <p:spPr bwMode="auto">
          <a:xfrm>
            <a:off x="1017588" y="1952625"/>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59" name="Line 7"/>
          <p:cNvSpPr>
            <a:spLocks noChangeShapeType="1"/>
          </p:cNvSpPr>
          <p:nvPr/>
        </p:nvSpPr>
        <p:spPr bwMode="auto">
          <a:xfrm>
            <a:off x="1847850" y="1958975"/>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0" name="Line 8"/>
          <p:cNvSpPr>
            <a:spLocks noChangeShapeType="1"/>
          </p:cNvSpPr>
          <p:nvPr/>
        </p:nvSpPr>
        <p:spPr bwMode="auto">
          <a:xfrm>
            <a:off x="2724150" y="1963738"/>
            <a:ext cx="0" cy="37099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1" name="Line 9"/>
          <p:cNvSpPr>
            <a:spLocks noChangeShapeType="1"/>
          </p:cNvSpPr>
          <p:nvPr/>
        </p:nvSpPr>
        <p:spPr bwMode="auto">
          <a:xfrm>
            <a:off x="3581400" y="1949450"/>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2" name="Line 10"/>
          <p:cNvSpPr>
            <a:spLocks noChangeShapeType="1"/>
          </p:cNvSpPr>
          <p:nvPr/>
        </p:nvSpPr>
        <p:spPr bwMode="auto">
          <a:xfrm rot="5400000">
            <a:off x="2298700" y="593725"/>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3" name="Line 11"/>
          <p:cNvSpPr>
            <a:spLocks noChangeShapeType="1"/>
          </p:cNvSpPr>
          <p:nvPr/>
        </p:nvSpPr>
        <p:spPr bwMode="auto">
          <a:xfrm rot="5400000">
            <a:off x="2279650" y="1374775"/>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4" name="Line 12"/>
          <p:cNvSpPr>
            <a:spLocks noChangeShapeType="1"/>
          </p:cNvSpPr>
          <p:nvPr/>
        </p:nvSpPr>
        <p:spPr bwMode="auto">
          <a:xfrm rot="5400000">
            <a:off x="2289175" y="2165350"/>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5" name="Line 13"/>
          <p:cNvSpPr>
            <a:spLocks noChangeShapeType="1"/>
          </p:cNvSpPr>
          <p:nvPr/>
        </p:nvSpPr>
        <p:spPr bwMode="auto">
          <a:xfrm rot="5400000">
            <a:off x="2289175" y="2965450"/>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32814" name="Rectangle 14"/>
          <p:cNvSpPr>
            <a:spLocks noChangeArrowheads="1"/>
          </p:cNvSpPr>
          <p:nvPr/>
        </p:nvSpPr>
        <p:spPr bwMode="auto">
          <a:xfrm>
            <a:off x="2730500" y="1954213"/>
            <a:ext cx="1609725" cy="1455737"/>
          </a:xfrm>
          <a:prstGeom prst="rect">
            <a:avLst/>
          </a:prstGeom>
          <a:solidFill>
            <a:srgbClr val="FF0000">
              <a:alpha val="52940"/>
            </a:srgb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2815" name="Rectangle 15"/>
          <p:cNvSpPr>
            <a:spLocks noChangeArrowheads="1"/>
          </p:cNvSpPr>
          <p:nvPr/>
        </p:nvSpPr>
        <p:spPr bwMode="auto">
          <a:xfrm>
            <a:off x="4521200" y="1992313"/>
            <a:ext cx="4511675"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2500" b="0">
                <a:solidFill>
                  <a:srgbClr val="951103"/>
                </a:solidFill>
                <a:latin typeface="Comic Sans MS" pitchFamily="66" charset="0"/>
                <a:ea typeface="宋体" charset="-122"/>
              </a:rPr>
              <a:t>Analyze finite graph </a:t>
            </a:r>
          </a:p>
          <a:p>
            <a:pPr algn="l">
              <a:buClr>
                <a:srgbClr val="CC3300"/>
              </a:buClr>
              <a:buFontTx/>
              <a:buNone/>
            </a:pPr>
            <a:endParaRPr lang="en-US" altLang="zh-CN" sz="500">
              <a:solidFill>
                <a:schemeClr val="accent2"/>
              </a:solidFill>
              <a:latin typeface="Comic Sans MS" pitchFamily="66" charset="0"/>
              <a:ea typeface="宋体" charset="-122"/>
            </a:endParaRPr>
          </a:p>
          <a:p>
            <a:pPr algn="l">
              <a:buClr>
                <a:srgbClr val="CC3300"/>
              </a:buClr>
              <a:buFontTx/>
              <a:buNone/>
            </a:pPr>
            <a:r>
              <a:rPr lang="en-US" altLang="zh-CN" sz="2100">
                <a:solidFill>
                  <a:schemeClr val="accent2"/>
                </a:solidFill>
                <a:latin typeface="Comic Sans MS" pitchFamily="66" charset="0"/>
                <a:ea typeface="宋体" charset="-122"/>
              </a:rPr>
              <a:t>Over</a:t>
            </a:r>
            <a:r>
              <a:rPr lang="en-US" altLang="zh-CN" sz="2100" b="0">
                <a:solidFill>
                  <a:srgbClr val="951103"/>
                </a:solidFill>
                <a:latin typeface="Comic Sans MS" pitchFamily="66" charset="0"/>
                <a:ea typeface="宋体" charset="-122"/>
              </a:rPr>
              <a:t> Approximate: </a:t>
            </a:r>
          </a:p>
          <a:p>
            <a:pPr algn="l">
              <a:buClr>
                <a:srgbClr val="CC3300"/>
              </a:buClr>
              <a:buFontTx/>
              <a:buNone/>
            </a:pPr>
            <a:r>
              <a:rPr lang="en-US" altLang="zh-CN" sz="2100" b="0">
                <a:solidFill>
                  <a:srgbClr val="951103"/>
                </a:solidFill>
                <a:latin typeface="Comic Sans MS" pitchFamily="66" charset="0"/>
                <a:ea typeface="宋体" charset="-122"/>
              </a:rPr>
              <a:t>Safe </a:t>
            </a:r>
            <a:r>
              <a:rPr lang="en-US" altLang="zh-CN" sz="2100" b="0">
                <a:solidFill>
                  <a:srgbClr val="951103"/>
                </a:solidFill>
                <a:latin typeface="cmsy10" pitchFamily="34" charset="0"/>
                <a:ea typeface="宋体" charset="-122"/>
              </a:rPr>
              <a:t>=&gt;</a:t>
            </a:r>
            <a:r>
              <a:rPr lang="en-US" altLang="zh-CN" sz="2100" b="0">
                <a:solidFill>
                  <a:srgbClr val="951103"/>
                </a:solidFill>
                <a:latin typeface="Comic Sans MS" pitchFamily="66" charset="0"/>
                <a:ea typeface="宋体" charset="-122"/>
              </a:rPr>
              <a:t> System Safe</a:t>
            </a:r>
            <a:endParaRPr lang="en-US" altLang="zh-CN" sz="1500" i="1">
              <a:solidFill>
                <a:srgbClr val="669900"/>
              </a:solidFill>
              <a:latin typeface="Comic Sans MS" pitchFamily="66" charset="0"/>
              <a:ea typeface="宋体" charset="-122"/>
            </a:endParaRPr>
          </a:p>
          <a:p>
            <a:pPr algn="l">
              <a:buClr>
                <a:srgbClr val="CC3300"/>
              </a:buClr>
              <a:buFontTx/>
              <a:buNone/>
            </a:pPr>
            <a:endParaRPr lang="en-US" altLang="zh-CN" sz="2500">
              <a:solidFill>
                <a:schemeClr val="accent2"/>
              </a:solidFill>
              <a:latin typeface="Comic Sans MS" pitchFamily="66" charset="0"/>
              <a:ea typeface="宋体" charset="-122"/>
            </a:endParaRPr>
          </a:p>
          <a:p>
            <a:pPr algn="l">
              <a:buClr>
                <a:srgbClr val="CC3300"/>
              </a:buClr>
              <a:buFontTx/>
              <a:buNone/>
            </a:pPr>
            <a:endParaRPr lang="en-US" altLang="zh-CN" sz="2500" b="0">
              <a:solidFill>
                <a:srgbClr val="951103"/>
              </a:solidFill>
              <a:latin typeface="Comic Sans MS" pitchFamily="66" charset="0"/>
              <a:ea typeface="宋体" charset="-122"/>
            </a:endParaRPr>
          </a:p>
          <a:p>
            <a:pPr algn="l">
              <a:buClr>
                <a:srgbClr val="CC3300"/>
              </a:buClr>
              <a:buFontTx/>
              <a:buNone/>
            </a:pPr>
            <a:r>
              <a:rPr lang="en-US" altLang="zh-CN" sz="2900">
                <a:solidFill>
                  <a:srgbClr val="FF0000"/>
                </a:solidFill>
                <a:latin typeface="Comic Sans MS" pitchFamily="66" charset="0"/>
                <a:ea typeface="宋体" charset="-122"/>
              </a:rPr>
              <a:t>Problem</a:t>
            </a:r>
            <a:endParaRPr lang="en-US" altLang="zh-CN" sz="1500">
              <a:solidFill>
                <a:srgbClr val="FF0000"/>
              </a:solidFill>
              <a:latin typeface="Comic Sans MS" pitchFamily="66" charset="0"/>
              <a:ea typeface="宋体" charset="-122"/>
            </a:endParaRPr>
          </a:p>
          <a:p>
            <a:pPr algn="l">
              <a:buClr>
                <a:srgbClr val="CC3300"/>
              </a:buClr>
              <a:buFontTx/>
              <a:buNone/>
            </a:pPr>
            <a:r>
              <a:rPr lang="en-US" altLang="zh-CN" sz="2500" b="0">
                <a:solidFill>
                  <a:srgbClr val="951103"/>
                </a:solidFill>
                <a:latin typeface="Comic Sans MS" pitchFamily="66" charset="0"/>
                <a:ea typeface="宋体" charset="-122"/>
              </a:rPr>
              <a:t>Spurious </a:t>
            </a:r>
            <a:r>
              <a:rPr lang="en-US" altLang="zh-CN" sz="2500">
                <a:solidFill>
                  <a:schemeClr val="accent2"/>
                </a:solidFill>
                <a:latin typeface="Comic Sans MS" pitchFamily="66" charset="0"/>
                <a:ea typeface="宋体" charset="-122"/>
              </a:rPr>
              <a:t>counterexamples</a:t>
            </a:r>
          </a:p>
        </p:txBody>
      </p:sp>
      <p:grpSp>
        <p:nvGrpSpPr>
          <p:cNvPr id="2" name="Group 16"/>
          <p:cNvGrpSpPr>
            <a:grpSpLocks/>
          </p:cNvGrpSpPr>
          <p:nvPr/>
        </p:nvGrpSpPr>
        <p:grpSpPr bwMode="auto">
          <a:xfrm>
            <a:off x="466725" y="2239963"/>
            <a:ext cx="3521075" cy="3192462"/>
            <a:chOff x="294" y="1411"/>
            <a:chExt cx="2218" cy="2011"/>
          </a:xfrm>
        </p:grpSpPr>
        <p:cxnSp>
          <p:nvCxnSpPr>
            <p:cNvPr id="23576" name="AutoShape 17"/>
            <p:cNvCxnSpPr>
              <a:cxnSpLocks noChangeShapeType="1"/>
            </p:cNvCxnSpPr>
            <p:nvPr/>
          </p:nvCxnSpPr>
          <p:spPr bwMode="auto">
            <a:xfrm flipH="1">
              <a:off x="962" y="1416"/>
              <a:ext cx="428" cy="1"/>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77" name="AutoShape 18"/>
            <p:cNvCxnSpPr>
              <a:cxnSpLocks noChangeShapeType="1"/>
            </p:cNvCxnSpPr>
            <p:nvPr/>
          </p:nvCxnSpPr>
          <p:spPr bwMode="auto">
            <a:xfrm flipV="1">
              <a:off x="459" y="3366"/>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78" name="AutoShape 19"/>
            <p:cNvCxnSpPr>
              <a:cxnSpLocks noChangeShapeType="1"/>
            </p:cNvCxnSpPr>
            <p:nvPr/>
          </p:nvCxnSpPr>
          <p:spPr bwMode="auto">
            <a:xfrm flipV="1">
              <a:off x="391" y="2938"/>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79" name="AutoShape 20"/>
            <p:cNvCxnSpPr>
              <a:cxnSpLocks noChangeShapeType="1"/>
            </p:cNvCxnSpPr>
            <p:nvPr/>
          </p:nvCxnSpPr>
          <p:spPr bwMode="auto">
            <a:xfrm flipV="1">
              <a:off x="961" y="2401"/>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80" name="AutoShape 21"/>
            <p:cNvCxnSpPr>
              <a:cxnSpLocks noChangeShapeType="1"/>
            </p:cNvCxnSpPr>
            <p:nvPr/>
          </p:nvCxnSpPr>
          <p:spPr bwMode="auto">
            <a:xfrm flipV="1">
              <a:off x="974" y="3365"/>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81" name="AutoShape 22"/>
            <p:cNvCxnSpPr>
              <a:cxnSpLocks noChangeShapeType="1"/>
            </p:cNvCxnSpPr>
            <p:nvPr/>
          </p:nvCxnSpPr>
          <p:spPr bwMode="auto">
            <a:xfrm flipV="1">
              <a:off x="1537" y="3310"/>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82" name="AutoShape 23"/>
            <p:cNvCxnSpPr>
              <a:cxnSpLocks noChangeShapeType="1"/>
            </p:cNvCxnSpPr>
            <p:nvPr/>
          </p:nvCxnSpPr>
          <p:spPr bwMode="auto">
            <a:xfrm flipV="1">
              <a:off x="2083" y="3365"/>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83" name="AutoShape 24"/>
            <p:cNvCxnSpPr>
              <a:cxnSpLocks noChangeShapeType="1"/>
            </p:cNvCxnSpPr>
            <p:nvPr/>
          </p:nvCxnSpPr>
          <p:spPr bwMode="auto">
            <a:xfrm flipV="1">
              <a:off x="1433" y="2967"/>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84" name="AutoShape 25"/>
            <p:cNvCxnSpPr>
              <a:cxnSpLocks noChangeShapeType="1"/>
            </p:cNvCxnSpPr>
            <p:nvPr/>
          </p:nvCxnSpPr>
          <p:spPr bwMode="auto">
            <a:xfrm flipV="1">
              <a:off x="402" y="2879"/>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85" name="AutoShape 26"/>
            <p:cNvCxnSpPr>
              <a:cxnSpLocks noChangeShapeType="1"/>
            </p:cNvCxnSpPr>
            <p:nvPr/>
          </p:nvCxnSpPr>
          <p:spPr bwMode="auto">
            <a:xfrm>
              <a:off x="387" y="2452"/>
              <a:ext cx="1" cy="34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86" name="AutoShape 27"/>
            <p:cNvCxnSpPr>
              <a:cxnSpLocks noChangeShapeType="1"/>
            </p:cNvCxnSpPr>
            <p:nvPr/>
          </p:nvCxnSpPr>
          <p:spPr bwMode="auto">
            <a:xfrm>
              <a:off x="920" y="2953"/>
              <a:ext cx="1" cy="34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87" name="AutoShape 28"/>
            <p:cNvCxnSpPr>
              <a:cxnSpLocks noChangeShapeType="1"/>
            </p:cNvCxnSpPr>
            <p:nvPr/>
          </p:nvCxnSpPr>
          <p:spPr bwMode="auto">
            <a:xfrm flipV="1">
              <a:off x="1426" y="2469"/>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88" name="AutoShape 29"/>
            <p:cNvCxnSpPr>
              <a:cxnSpLocks noChangeShapeType="1"/>
            </p:cNvCxnSpPr>
            <p:nvPr/>
          </p:nvCxnSpPr>
          <p:spPr bwMode="auto">
            <a:xfrm flipV="1">
              <a:off x="2066" y="3014"/>
              <a:ext cx="344" cy="299"/>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89" name="AutoShape 30"/>
            <p:cNvCxnSpPr>
              <a:cxnSpLocks noChangeShapeType="1"/>
            </p:cNvCxnSpPr>
            <p:nvPr/>
          </p:nvCxnSpPr>
          <p:spPr bwMode="auto">
            <a:xfrm flipV="1">
              <a:off x="1990" y="2924"/>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90" name="AutoShape 31"/>
            <p:cNvCxnSpPr>
              <a:cxnSpLocks noChangeShapeType="1"/>
            </p:cNvCxnSpPr>
            <p:nvPr/>
          </p:nvCxnSpPr>
          <p:spPr bwMode="auto">
            <a:xfrm flipV="1">
              <a:off x="923" y="1990"/>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91" name="AutoShape 32"/>
            <p:cNvCxnSpPr>
              <a:cxnSpLocks noChangeShapeType="1"/>
            </p:cNvCxnSpPr>
            <p:nvPr/>
          </p:nvCxnSpPr>
          <p:spPr bwMode="auto">
            <a:xfrm flipV="1">
              <a:off x="917" y="2456"/>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92" name="AutoShape 33"/>
            <p:cNvCxnSpPr>
              <a:cxnSpLocks noChangeShapeType="1"/>
            </p:cNvCxnSpPr>
            <p:nvPr/>
          </p:nvCxnSpPr>
          <p:spPr bwMode="auto">
            <a:xfrm flipV="1">
              <a:off x="2492" y="2462"/>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93" name="AutoShape 34"/>
            <p:cNvCxnSpPr>
              <a:cxnSpLocks noChangeShapeType="1"/>
            </p:cNvCxnSpPr>
            <p:nvPr/>
          </p:nvCxnSpPr>
          <p:spPr bwMode="auto">
            <a:xfrm flipH="1" flipV="1">
              <a:off x="2107" y="2487"/>
              <a:ext cx="286" cy="33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94" name="AutoShape 35"/>
            <p:cNvCxnSpPr>
              <a:cxnSpLocks noChangeShapeType="1"/>
            </p:cNvCxnSpPr>
            <p:nvPr/>
          </p:nvCxnSpPr>
          <p:spPr bwMode="auto">
            <a:xfrm flipV="1">
              <a:off x="438" y="1456"/>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95" name="AutoShape 36"/>
            <p:cNvCxnSpPr>
              <a:cxnSpLocks noChangeShapeType="1"/>
            </p:cNvCxnSpPr>
            <p:nvPr/>
          </p:nvCxnSpPr>
          <p:spPr bwMode="auto">
            <a:xfrm flipV="1">
              <a:off x="923" y="1462"/>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96" name="AutoShape 37"/>
            <p:cNvCxnSpPr>
              <a:cxnSpLocks noChangeShapeType="1"/>
            </p:cNvCxnSpPr>
            <p:nvPr/>
          </p:nvCxnSpPr>
          <p:spPr bwMode="auto">
            <a:xfrm flipV="1">
              <a:off x="1425" y="1467"/>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97" name="AutoShape 38"/>
            <p:cNvCxnSpPr>
              <a:cxnSpLocks noChangeShapeType="1"/>
            </p:cNvCxnSpPr>
            <p:nvPr/>
          </p:nvCxnSpPr>
          <p:spPr bwMode="auto">
            <a:xfrm flipV="1">
              <a:off x="1988" y="1478"/>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98" name="AutoShape 39"/>
            <p:cNvCxnSpPr>
              <a:cxnSpLocks noChangeShapeType="1"/>
            </p:cNvCxnSpPr>
            <p:nvPr/>
          </p:nvCxnSpPr>
          <p:spPr bwMode="auto">
            <a:xfrm flipV="1">
              <a:off x="2490" y="1483"/>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99" name="AutoShape 40"/>
            <p:cNvCxnSpPr>
              <a:cxnSpLocks noChangeShapeType="1"/>
            </p:cNvCxnSpPr>
            <p:nvPr/>
          </p:nvCxnSpPr>
          <p:spPr bwMode="auto">
            <a:xfrm flipV="1">
              <a:off x="1423" y="1992"/>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600" name="AutoShape 41"/>
            <p:cNvCxnSpPr>
              <a:cxnSpLocks noChangeShapeType="1"/>
            </p:cNvCxnSpPr>
            <p:nvPr/>
          </p:nvCxnSpPr>
          <p:spPr bwMode="auto">
            <a:xfrm>
              <a:off x="2493" y="2930"/>
              <a:ext cx="1" cy="357"/>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601" name="AutoShape 42"/>
            <p:cNvCxnSpPr>
              <a:cxnSpLocks noChangeShapeType="1"/>
            </p:cNvCxnSpPr>
            <p:nvPr/>
          </p:nvCxnSpPr>
          <p:spPr bwMode="auto">
            <a:xfrm flipH="1" flipV="1">
              <a:off x="1579" y="2480"/>
              <a:ext cx="286" cy="33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602" name="AutoShape 43"/>
            <p:cNvCxnSpPr>
              <a:cxnSpLocks noChangeShapeType="1"/>
            </p:cNvCxnSpPr>
            <p:nvPr/>
          </p:nvCxnSpPr>
          <p:spPr bwMode="auto">
            <a:xfrm flipV="1">
              <a:off x="965" y="1909"/>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603" name="AutoShape 44"/>
            <p:cNvCxnSpPr>
              <a:cxnSpLocks noChangeShapeType="1"/>
            </p:cNvCxnSpPr>
            <p:nvPr/>
          </p:nvCxnSpPr>
          <p:spPr bwMode="auto">
            <a:xfrm flipV="1">
              <a:off x="1473" y="1902"/>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604" name="AutoShape 45"/>
            <p:cNvCxnSpPr>
              <a:cxnSpLocks noChangeShapeType="1"/>
            </p:cNvCxnSpPr>
            <p:nvPr/>
          </p:nvCxnSpPr>
          <p:spPr bwMode="auto">
            <a:xfrm>
              <a:off x="294" y="1479"/>
              <a:ext cx="1" cy="345"/>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605" name="AutoShape 46"/>
            <p:cNvCxnSpPr>
              <a:cxnSpLocks noChangeShapeType="1"/>
            </p:cNvCxnSpPr>
            <p:nvPr/>
          </p:nvCxnSpPr>
          <p:spPr bwMode="auto">
            <a:xfrm flipV="1">
              <a:off x="449" y="1411"/>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606" name="AutoShape 47"/>
            <p:cNvCxnSpPr>
              <a:cxnSpLocks noChangeShapeType="1"/>
            </p:cNvCxnSpPr>
            <p:nvPr/>
          </p:nvCxnSpPr>
          <p:spPr bwMode="auto">
            <a:xfrm flipH="1">
              <a:off x="1513" y="3421"/>
              <a:ext cx="428" cy="1"/>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607" name="AutoShape 48"/>
            <p:cNvCxnSpPr>
              <a:cxnSpLocks noChangeShapeType="1"/>
            </p:cNvCxnSpPr>
            <p:nvPr/>
          </p:nvCxnSpPr>
          <p:spPr bwMode="auto">
            <a:xfrm flipV="1">
              <a:off x="1472" y="1416"/>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608" name="AutoShape 49"/>
            <p:cNvCxnSpPr>
              <a:cxnSpLocks noChangeShapeType="1"/>
            </p:cNvCxnSpPr>
            <p:nvPr/>
          </p:nvCxnSpPr>
          <p:spPr bwMode="auto">
            <a:xfrm flipV="1">
              <a:off x="2023" y="1415"/>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609" name="AutoShape 50"/>
            <p:cNvCxnSpPr>
              <a:cxnSpLocks noChangeShapeType="1"/>
            </p:cNvCxnSpPr>
            <p:nvPr/>
          </p:nvCxnSpPr>
          <p:spPr bwMode="auto">
            <a:xfrm flipV="1">
              <a:off x="421" y="2394"/>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610" name="AutoShape 51"/>
            <p:cNvCxnSpPr>
              <a:cxnSpLocks noChangeShapeType="1"/>
            </p:cNvCxnSpPr>
            <p:nvPr/>
          </p:nvCxnSpPr>
          <p:spPr bwMode="auto">
            <a:xfrm>
              <a:off x="2058" y="1997"/>
              <a:ext cx="1" cy="357"/>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grpSp>
      <p:grpSp>
        <p:nvGrpSpPr>
          <p:cNvPr id="23569" name="Group 52"/>
          <p:cNvGrpSpPr>
            <a:grpSpLocks/>
          </p:cNvGrpSpPr>
          <p:nvPr/>
        </p:nvGrpSpPr>
        <p:grpSpPr bwMode="auto">
          <a:xfrm>
            <a:off x="771525" y="3109913"/>
            <a:ext cx="2403475" cy="2093912"/>
            <a:chOff x="472" y="1971"/>
            <a:chExt cx="1514" cy="1319"/>
          </a:xfrm>
        </p:grpSpPr>
        <p:cxnSp>
          <p:nvCxnSpPr>
            <p:cNvPr id="23571" name="AutoShape 53"/>
            <p:cNvCxnSpPr>
              <a:cxnSpLocks noChangeShapeType="1"/>
            </p:cNvCxnSpPr>
            <p:nvPr/>
          </p:nvCxnSpPr>
          <p:spPr bwMode="auto">
            <a:xfrm flipV="1">
              <a:off x="472" y="2991"/>
              <a:ext cx="344" cy="299"/>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72" name="AutoShape 54"/>
            <p:cNvCxnSpPr>
              <a:cxnSpLocks noChangeShapeType="1"/>
            </p:cNvCxnSpPr>
            <p:nvPr/>
          </p:nvCxnSpPr>
          <p:spPr bwMode="auto">
            <a:xfrm flipV="1">
              <a:off x="1483" y="2891"/>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73" name="AutoShape 55"/>
            <p:cNvCxnSpPr>
              <a:cxnSpLocks noChangeShapeType="1"/>
            </p:cNvCxnSpPr>
            <p:nvPr/>
          </p:nvCxnSpPr>
          <p:spPr bwMode="auto">
            <a:xfrm flipV="1">
              <a:off x="937" y="2885"/>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74" name="AutoShape 56"/>
            <p:cNvCxnSpPr>
              <a:cxnSpLocks noChangeShapeType="1"/>
            </p:cNvCxnSpPr>
            <p:nvPr/>
          </p:nvCxnSpPr>
          <p:spPr bwMode="auto">
            <a:xfrm flipV="1">
              <a:off x="1984" y="2463"/>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3575" name="AutoShape 57"/>
            <p:cNvCxnSpPr>
              <a:cxnSpLocks noChangeShapeType="1"/>
            </p:cNvCxnSpPr>
            <p:nvPr/>
          </p:nvCxnSpPr>
          <p:spPr bwMode="auto">
            <a:xfrm flipV="1">
              <a:off x="1923" y="1971"/>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grpSp>
      <p:sp>
        <p:nvSpPr>
          <p:cNvPr id="332858" name="AutoShape 58"/>
          <p:cNvSpPr>
            <a:spLocks noChangeArrowheads="1"/>
          </p:cNvSpPr>
          <p:nvPr/>
        </p:nvSpPr>
        <p:spPr bwMode="auto">
          <a:xfrm>
            <a:off x="2963863" y="2151063"/>
            <a:ext cx="1114425" cy="1047750"/>
          </a:xfrm>
          <a:prstGeom prst="roundRect">
            <a:avLst>
              <a:gd name="adj" fmla="val 16667"/>
            </a:avLst>
          </a:prstGeom>
          <a:solidFill>
            <a:srgbClr val="FF0000">
              <a:alpha val="52940"/>
            </a:srgbClr>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Tree>
    <p:custDataLst>
      <p:tags r:id="rId1"/>
    </p:custDataLst>
    <p:extLst>
      <p:ext uri="{BB962C8B-B14F-4D97-AF65-F5344CB8AC3E}">
        <p14:creationId xmlns:p14="http://schemas.microsoft.com/office/powerpoint/2010/main" val="9102590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2814"/>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3285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281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281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2815">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281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281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1000"/>
                                        <p:tgtEl>
                                          <p:spTgt spid="2"/>
                                        </p:tgtEl>
                                      </p:cBhvr>
                                    </p:animEffect>
                                    <p:set>
                                      <p:cBhvr>
                                        <p:cTn id="31"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2" grpId="0" animBg="1"/>
      <p:bldP spid="332814" grpId="0" animBg="1"/>
      <p:bldP spid="33285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52413" y="4217988"/>
            <a:ext cx="1590675" cy="1443037"/>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4851" name="Rectangle 3"/>
          <p:cNvSpPr>
            <a:spLocks noGrp="1" noChangeArrowheads="1"/>
          </p:cNvSpPr>
          <p:nvPr>
            <p:ph type="title" idx="4294967295"/>
          </p:nvPr>
        </p:nvSpPr>
        <p:spPr>
          <a:xfrm>
            <a:off x="447675" y="284163"/>
            <a:ext cx="8337550" cy="1143000"/>
          </a:xfrm>
        </p:spPr>
        <p:txBody>
          <a:bodyPr/>
          <a:lstStyle/>
          <a:p>
            <a:r>
              <a:rPr lang="en-US" altLang="zh-CN" sz="2800" smtClean="0">
                <a:ea typeface="宋体" charset="-122"/>
              </a:rPr>
              <a:t>Idea 2: Counterex.-Guided Refinement</a:t>
            </a:r>
          </a:p>
        </p:txBody>
      </p:sp>
      <p:sp>
        <p:nvSpPr>
          <p:cNvPr id="24580" name="Rectangle 4"/>
          <p:cNvSpPr>
            <a:spLocks noChangeArrowheads="1"/>
          </p:cNvSpPr>
          <p:nvPr/>
        </p:nvSpPr>
        <p:spPr bwMode="auto">
          <a:xfrm>
            <a:off x="246063" y="1952625"/>
            <a:ext cx="4095750" cy="371475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4581" name="Line 5"/>
          <p:cNvSpPr>
            <a:spLocks noChangeShapeType="1"/>
          </p:cNvSpPr>
          <p:nvPr/>
        </p:nvSpPr>
        <p:spPr bwMode="auto">
          <a:xfrm>
            <a:off x="1017588" y="1952625"/>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82" name="Line 6"/>
          <p:cNvSpPr>
            <a:spLocks noChangeShapeType="1"/>
          </p:cNvSpPr>
          <p:nvPr/>
        </p:nvSpPr>
        <p:spPr bwMode="auto">
          <a:xfrm>
            <a:off x="1847850" y="1958975"/>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83" name="Line 7"/>
          <p:cNvSpPr>
            <a:spLocks noChangeShapeType="1"/>
          </p:cNvSpPr>
          <p:nvPr/>
        </p:nvSpPr>
        <p:spPr bwMode="auto">
          <a:xfrm>
            <a:off x="2724150" y="1963738"/>
            <a:ext cx="0" cy="37099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84" name="Line 8"/>
          <p:cNvSpPr>
            <a:spLocks noChangeShapeType="1"/>
          </p:cNvSpPr>
          <p:nvPr/>
        </p:nvSpPr>
        <p:spPr bwMode="auto">
          <a:xfrm>
            <a:off x="3581400" y="1949450"/>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85" name="Line 9"/>
          <p:cNvSpPr>
            <a:spLocks noChangeShapeType="1"/>
          </p:cNvSpPr>
          <p:nvPr/>
        </p:nvSpPr>
        <p:spPr bwMode="auto">
          <a:xfrm rot="5400000">
            <a:off x="2298700" y="593725"/>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86" name="Line 10"/>
          <p:cNvSpPr>
            <a:spLocks noChangeShapeType="1"/>
          </p:cNvSpPr>
          <p:nvPr/>
        </p:nvSpPr>
        <p:spPr bwMode="auto">
          <a:xfrm rot="5400000">
            <a:off x="2279650" y="1374775"/>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87" name="Line 11"/>
          <p:cNvSpPr>
            <a:spLocks noChangeShapeType="1"/>
          </p:cNvSpPr>
          <p:nvPr/>
        </p:nvSpPr>
        <p:spPr bwMode="auto">
          <a:xfrm rot="5400000">
            <a:off x="2289175" y="2165350"/>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88" name="Line 12"/>
          <p:cNvSpPr>
            <a:spLocks noChangeShapeType="1"/>
          </p:cNvSpPr>
          <p:nvPr/>
        </p:nvSpPr>
        <p:spPr bwMode="auto">
          <a:xfrm rot="5400000">
            <a:off x="2289175" y="2965450"/>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89" name="Rectangle 13"/>
          <p:cNvSpPr>
            <a:spLocks noChangeArrowheads="1"/>
          </p:cNvSpPr>
          <p:nvPr/>
        </p:nvSpPr>
        <p:spPr bwMode="auto">
          <a:xfrm>
            <a:off x="2730500" y="1954213"/>
            <a:ext cx="1609725" cy="1455737"/>
          </a:xfrm>
          <a:prstGeom prst="rect">
            <a:avLst/>
          </a:prstGeom>
          <a:solidFill>
            <a:srgbClr val="FF0000">
              <a:alpha val="52940"/>
            </a:srgb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nvGrpSpPr>
          <p:cNvPr id="24590" name="Group 14"/>
          <p:cNvGrpSpPr>
            <a:grpSpLocks/>
          </p:cNvGrpSpPr>
          <p:nvPr/>
        </p:nvGrpSpPr>
        <p:grpSpPr bwMode="auto">
          <a:xfrm>
            <a:off x="771525" y="3109913"/>
            <a:ext cx="2403475" cy="2093912"/>
            <a:chOff x="472" y="1971"/>
            <a:chExt cx="1514" cy="1319"/>
          </a:xfrm>
        </p:grpSpPr>
        <p:cxnSp>
          <p:nvCxnSpPr>
            <p:cNvPr id="24593" name="AutoShape 15"/>
            <p:cNvCxnSpPr>
              <a:cxnSpLocks noChangeShapeType="1"/>
            </p:cNvCxnSpPr>
            <p:nvPr/>
          </p:nvCxnSpPr>
          <p:spPr bwMode="auto">
            <a:xfrm flipV="1">
              <a:off x="472" y="2991"/>
              <a:ext cx="344" cy="299"/>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4594" name="AutoShape 16"/>
            <p:cNvCxnSpPr>
              <a:cxnSpLocks noChangeShapeType="1"/>
            </p:cNvCxnSpPr>
            <p:nvPr/>
          </p:nvCxnSpPr>
          <p:spPr bwMode="auto">
            <a:xfrm flipV="1">
              <a:off x="1483" y="2891"/>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4595" name="AutoShape 17"/>
            <p:cNvCxnSpPr>
              <a:cxnSpLocks noChangeShapeType="1"/>
            </p:cNvCxnSpPr>
            <p:nvPr/>
          </p:nvCxnSpPr>
          <p:spPr bwMode="auto">
            <a:xfrm flipV="1">
              <a:off x="937" y="2885"/>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4596" name="AutoShape 18"/>
            <p:cNvCxnSpPr>
              <a:cxnSpLocks noChangeShapeType="1"/>
            </p:cNvCxnSpPr>
            <p:nvPr/>
          </p:nvCxnSpPr>
          <p:spPr bwMode="auto">
            <a:xfrm flipV="1">
              <a:off x="1984" y="2463"/>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4597" name="AutoShape 19"/>
            <p:cNvCxnSpPr>
              <a:cxnSpLocks noChangeShapeType="1"/>
            </p:cNvCxnSpPr>
            <p:nvPr/>
          </p:nvCxnSpPr>
          <p:spPr bwMode="auto">
            <a:xfrm flipV="1">
              <a:off x="1923" y="1971"/>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grpSp>
      <p:sp>
        <p:nvSpPr>
          <p:cNvPr id="334868" name="Rectangle 20"/>
          <p:cNvSpPr>
            <a:spLocks noChangeArrowheads="1"/>
          </p:cNvSpPr>
          <p:nvPr/>
        </p:nvSpPr>
        <p:spPr bwMode="auto">
          <a:xfrm>
            <a:off x="4521200" y="2189163"/>
            <a:ext cx="4511675"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2500">
                <a:solidFill>
                  <a:srgbClr val="669900"/>
                </a:solidFill>
                <a:latin typeface="Comic Sans MS" pitchFamily="66" charset="0"/>
                <a:ea typeface="宋体" charset="-122"/>
              </a:rPr>
              <a:t>Solution</a:t>
            </a:r>
          </a:p>
          <a:p>
            <a:pPr algn="l">
              <a:buClr>
                <a:srgbClr val="CC3300"/>
              </a:buClr>
              <a:buFontTx/>
              <a:buNone/>
            </a:pPr>
            <a:r>
              <a:rPr lang="en-US" altLang="zh-CN" sz="2100" b="0">
                <a:solidFill>
                  <a:srgbClr val="951103"/>
                </a:solidFill>
                <a:latin typeface="Comic Sans MS" pitchFamily="66" charset="0"/>
                <a:ea typeface="宋体" charset="-122"/>
              </a:rPr>
              <a:t>Use spurious </a:t>
            </a:r>
            <a:r>
              <a:rPr lang="en-US" altLang="zh-CN" sz="2100">
                <a:solidFill>
                  <a:schemeClr val="accent2"/>
                </a:solidFill>
                <a:latin typeface="Comic Sans MS" pitchFamily="66" charset="0"/>
                <a:ea typeface="宋体" charset="-122"/>
              </a:rPr>
              <a:t>counterexamples</a:t>
            </a:r>
          </a:p>
          <a:p>
            <a:pPr algn="l">
              <a:buClr>
                <a:srgbClr val="CC3300"/>
              </a:buClr>
              <a:buFontTx/>
              <a:buNone/>
            </a:pPr>
            <a:r>
              <a:rPr lang="en-US" altLang="zh-CN" sz="2100" b="0">
                <a:solidFill>
                  <a:srgbClr val="951103"/>
                </a:solidFill>
                <a:latin typeface="Comic Sans MS" pitchFamily="66" charset="0"/>
                <a:ea typeface="宋体" charset="-122"/>
              </a:rPr>
              <a:t>to </a:t>
            </a:r>
            <a:r>
              <a:rPr lang="en-US" altLang="zh-CN" sz="2100">
                <a:solidFill>
                  <a:schemeClr val="accent2"/>
                </a:solidFill>
                <a:latin typeface="Comic Sans MS" pitchFamily="66" charset="0"/>
                <a:ea typeface="宋体" charset="-122"/>
              </a:rPr>
              <a:t>refine </a:t>
            </a:r>
            <a:r>
              <a:rPr lang="en-US" altLang="zh-CN" sz="2100" b="0">
                <a:solidFill>
                  <a:srgbClr val="951103"/>
                </a:solidFill>
                <a:latin typeface="Comic Sans MS" pitchFamily="66" charset="0"/>
                <a:ea typeface="宋体" charset="-122"/>
              </a:rPr>
              <a:t>abstraction</a:t>
            </a:r>
            <a:r>
              <a:rPr lang="en-US" altLang="zh-CN" sz="2100">
                <a:solidFill>
                  <a:schemeClr val="accent2"/>
                </a:solidFill>
                <a:latin typeface="Comic Sans MS" pitchFamily="66" charset="0"/>
                <a:ea typeface="宋体" charset="-122"/>
              </a:rPr>
              <a:t> </a:t>
            </a:r>
            <a:r>
              <a:rPr lang="en-US" altLang="zh-CN" sz="2100" b="0">
                <a:solidFill>
                  <a:srgbClr val="951103"/>
                </a:solidFill>
                <a:latin typeface="Comic Sans MS" pitchFamily="66" charset="0"/>
                <a:ea typeface="宋体" charset="-122"/>
              </a:rPr>
              <a:t>!</a:t>
            </a:r>
          </a:p>
        </p:txBody>
      </p:sp>
      <p:sp>
        <p:nvSpPr>
          <p:cNvPr id="24592" name="Rectangle 21"/>
          <p:cNvSpPr>
            <a:spLocks noChangeArrowheads="1"/>
          </p:cNvSpPr>
          <p:nvPr/>
        </p:nvSpPr>
        <p:spPr bwMode="auto">
          <a:xfrm>
            <a:off x="103188" y="5856288"/>
            <a:ext cx="46196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endParaRPr lang="zh-CN" altLang="en-US" sz="1200" b="0">
              <a:solidFill>
                <a:srgbClr val="951103"/>
              </a:solidFill>
              <a:latin typeface="Comic Sans MS" pitchFamily="66" charset="0"/>
              <a:ea typeface="宋体" charset="-122"/>
            </a:endParaRPr>
          </a:p>
        </p:txBody>
      </p:sp>
    </p:spTree>
    <p:extLst>
      <p:ext uri="{BB962C8B-B14F-4D97-AF65-F5344CB8AC3E}">
        <p14:creationId xmlns:p14="http://schemas.microsoft.com/office/powerpoint/2010/main" val="362505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4851"/>
                                        </p:tgtEl>
                                        <p:attrNameLst>
                                          <p:attrName>style.visibility</p:attrName>
                                        </p:attrNameLst>
                                      </p:cBhvr>
                                      <p:to>
                                        <p:strVal val="visible"/>
                                      </p:to>
                                    </p:set>
                                    <p:animEffect transition="in" filter="fade">
                                      <p:cBhvr>
                                        <p:cTn id="7" dur="1000"/>
                                        <p:tgtEl>
                                          <p:spTgt spid="3348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4868"/>
                                        </p:tgtEl>
                                        <p:attrNameLst>
                                          <p:attrName>style.visibility</p:attrName>
                                        </p:attrNameLst>
                                      </p:cBhvr>
                                      <p:to>
                                        <p:strVal val="visible"/>
                                      </p:to>
                                    </p:set>
                                    <p:animEffect transition="in" filter="fade">
                                      <p:cBhvr>
                                        <p:cTn id="10" dur="1000"/>
                                        <p:tgtEl>
                                          <p:spTgt spid="33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p:bldP spid="33486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Oval 2"/>
          <p:cNvSpPr>
            <a:spLocks noChangeArrowheads="1"/>
          </p:cNvSpPr>
          <p:nvPr/>
        </p:nvSpPr>
        <p:spPr bwMode="auto">
          <a:xfrm rot="2640742">
            <a:off x="2911475" y="4213225"/>
            <a:ext cx="498475" cy="823913"/>
          </a:xfrm>
          <a:prstGeom prst="ellipse">
            <a:avLst/>
          </a:prstGeom>
          <a:noFill/>
          <a:ln w="28575"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5603" name="Rectangle 3"/>
          <p:cNvSpPr>
            <a:spLocks noChangeArrowheads="1"/>
          </p:cNvSpPr>
          <p:nvPr/>
        </p:nvSpPr>
        <p:spPr bwMode="auto">
          <a:xfrm>
            <a:off x="2740025" y="2647950"/>
            <a:ext cx="819150" cy="762000"/>
          </a:xfrm>
          <a:prstGeom prst="rect">
            <a:avLst/>
          </a:prstGeom>
          <a:solidFill>
            <a:srgbClr val="FF0000">
              <a:alpha val="52940"/>
            </a:srgb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5604" name="Rectangle 4"/>
          <p:cNvSpPr>
            <a:spLocks noChangeArrowheads="1"/>
          </p:cNvSpPr>
          <p:nvPr/>
        </p:nvSpPr>
        <p:spPr bwMode="auto">
          <a:xfrm>
            <a:off x="252413" y="4987925"/>
            <a:ext cx="782637" cy="673100"/>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nvGrpSpPr>
          <p:cNvPr id="25605" name="Group 5"/>
          <p:cNvGrpSpPr>
            <a:grpSpLocks/>
          </p:cNvGrpSpPr>
          <p:nvPr/>
        </p:nvGrpSpPr>
        <p:grpSpPr bwMode="auto">
          <a:xfrm>
            <a:off x="234950" y="1949450"/>
            <a:ext cx="4108450" cy="3724275"/>
            <a:chOff x="148" y="1228"/>
            <a:chExt cx="2588" cy="2346"/>
          </a:xfrm>
        </p:grpSpPr>
        <p:sp>
          <p:nvSpPr>
            <p:cNvPr id="25635" name="Rectangle 6"/>
            <p:cNvSpPr>
              <a:spLocks noChangeArrowheads="1"/>
            </p:cNvSpPr>
            <p:nvPr/>
          </p:nvSpPr>
          <p:spPr bwMode="auto">
            <a:xfrm>
              <a:off x="155" y="1230"/>
              <a:ext cx="2580" cy="234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5636" name="Line 7"/>
            <p:cNvSpPr>
              <a:spLocks noChangeShapeType="1"/>
            </p:cNvSpPr>
            <p:nvPr/>
          </p:nvSpPr>
          <p:spPr bwMode="auto">
            <a:xfrm>
              <a:off x="641" y="1230"/>
              <a:ext cx="0" cy="2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37" name="Line 8"/>
            <p:cNvSpPr>
              <a:spLocks noChangeShapeType="1"/>
            </p:cNvSpPr>
            <p:nvPr/>
          </p:nvSpPr>
          <p:spPr bwMode="auto">
            <a:xfrm>
              <a:off x="1164" y="1234"/>
              <a:ext cx="0" cy="2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38" name="Line 9"/>
            <p:cNvSpPr>
              <a:spLocks noChangeShapeType="1"/>
            </p:cNvSpPr>
            <p:nvPr/>
          </p:nvSpPr>
          <p:spPr bwMode="auto">
            <a:xfrm>
              <a:off x="1716" y="1237"/>
              <a:ext cx="0" cy="2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39" name="Line 10"/>
            <p:cNvSpPr>
              <a:spLocks noChangeShapeType="1"/>
            </p:cNvSpPr>
            <p:nvPr/>
          </p:nvSpPr>
          <p:spPr bwMode="auto">
            <a:xfrm>
              <a:off x="2256" y="1228"/>
              <a:ext cx="0" cy="2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40" name="Line 11"/>
            <p:cNvSpPr>
              <a:spLocks noChangeShapeType="1"/>
            </p:cNvSpPr>
            <p:nvPr/>
          </p:nvSpPr>
          <p:spPr bwMode="auto">
            <a:xfrm rot="5400000">
              <a:off x="1448" y="374"/>
              <a:ext cx="0" cy="25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41" name="Line 12"/>
            <p:cNvSpPr>
              <a:spLocks noChangeShapeType="1"/>
            </p:cNvSpPr>
            <p:nvPr/>
          </p:nvSpPr>
          <p:spPr bwMode="auto">
            <a:xfrm rot="5400000">
              <a:off x="1436" y="866"/>
              <a:ext cx="0" cy="25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42" name="Line 13"/>
            <p:cNvSpPr>
              <a:spLocks noChangeShapeType="1"/>
            </p:cNvSpPr>
            <p:nvPr/>
          </p:nvSpPr>
          <p:spPr bwMode="auto">
            <a:xfrm rot="5400000">
              <a:off x="1442" y="1364"/>
              <a:ext cx="0" cy="25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43" name="Line 14"/>
            <p:cNvSpPr>
              <a:spLocks noChangeShapeType="1"/>
            </p:cNvSpPr>
            <p:nvPr/>
          </p:nvSpPr>
          <p:spPr bwMode="auto">
            <a:xfrm rot="5400000">
              <a:off x="1442" y="1868"/>
              <a:ext cx="0" cy="25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336911" name="Oval 15"/>
          <p:cNvSpPr>
            <a:spLocks noChangeArrowheads="1"/>
          </p:cNvSpPr>
          <p:nvPr/>
        </p:nvSpPr>
        <p:spPr bwMode="auto">
          <a:xfrm flipH="1" flipV="1">
            <a:off x="1589088" y="4759325"/>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336912" name="AutoShape 16"/>
          <p:cNvCxnSpPr>
            <a:cxnSpLocks noChangeShapeType="1"/>
          </p:cNvCxnSpPr>
          <p:nvPr/>
        </p:nvCxnSpPr>
        <p:spPr bwMode="auto">
          <a:xfrm>
            <a:off x="2127250" y="4802188"/>
            <a:ext cx="733425" cy="158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sp>
        <p:nvSpPr>
          <p:cNvPr id="25608" name="Rectangle 17"/>
          <p:cNvSpPr>
            <a:spLocks noChangeArrowheads="1"/>
          </p:cNvSpPr>
          <p:nvPr/>
        </p:nvSpPr>
        <p:spPr bwMode="auto">
          <a:xfrm>
            <a:off x="249238" y="4997450"/>
            <a:ext cx="771525" cy="674688"/>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6914" name="Oval 18"/>
          <p:cNvSpPr>
            <a:spLocks noChangeArrowheads="1"/>
          </p:cNvSpPr>
          <p:nvPr/>
        </p:nvSpPr>
        <p:spPr bwMode="auto">
          <a:xfrm flipH="1" flipV="1">
            <a:off x="2030413" y="4762500"/>
            <a:ext cx="93662" cy="93663"/>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336915" name="AutoShape 19"/>
          <p:cNvCxnSpPr>
            <a:cxnSpLocks noChangeShapeType="1"/>
          </p:cNvCxnSpPr>
          <p:nvPr/>
        </p:nvCxnSpPr>
        <p:spPr bwMode="auto">
          <a:xfrm>
            <a:off x="1692275" y="4810125"/>
            <a:ext cx="35401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336916" name="AutoShape 20"/>
          <p:cNvCxnSpPr>
            <a:cxnSpLocks noChangeShapeType="1"/>
          </p:cNvCxnSpPr>
          <p:nvPr/>
        </p:nvCxnSpPr>
        <p:spPr bwMode="auto">
          <a:xfrm flipV="1">
            <a:off x="787400" y="4830763"/>
            <a:ext cx="819150" cy="333375"/>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sp>
        <p:nvSpPr>
          <p:cNvPr id="25612" name="Rectangle 21"/>
          <p:cNvSpPr>
            <a:spLocks noChangeArrowheads="1"/>
          </p:cNvSpPr>
          <p:nvPr/>
        </p:nvSpPr>
        <p:spPr bwMode="auto">
          <a:xfrm>
            <a:off x="1027113" y="4216400"/>
            <a:ext cx="809625" cy="784225"/>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5613" name="Rectangle 22"/>
          <p:cNvSpPr>
            <a:spLocks noChangeArrowheads="1"/>
          </p:cNvSpPr>
          <p:nvPr/>
        </p:nvSpPr>
        <p:spPr bwMode="auto">
          <a:xfrm>
            <a:off x="1841500" y="4216400"/>
            <a:ext cx="876300" cy="788988"/>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5614" name="Rectangle 23"/>
          <p:cNvSpPr>
            <a:spLocks noChangeArrowheads="1"/>
          </p:cNvSpPr>
          <p:nvPr/>
        </p:nvSpPr>
        <p:spPr bwMode="auto">
          <a:xfrm>
            <a:off x="2728913" y="4211638"/>
            <a:ext cx="850900" cy="798512"/>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5615" name="Rectangle 24"/>
          <p:cNvSpPr>
            <a:spLocks noChangeArrowheads="1"/>
          </p:cNvSpPr>
          <p:nvPr/>
        </p:nvSpPr>
        <p:spPr bwMode="auto">
          <a:xfrm>
            <a:off x="2727325" y="3430588"/>
            <a:ext cx="850900" cy="782637"/>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5616" name="Rectangle 25"/>
          <p:cNvSpPr>
            <a:spLocks noChangeArrowheads="1"/>
          </p:cNvSpPr>
          <p:nvPr/>
        </p:nvSpPr>
        <p:spPr bwMode="auto">
          <a:xfrm>
            <a:off x="2724150" y="2640013"/>
            <a:ext cx="850900" cy="782637"/>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6922" name="Rectangle 26"/>
          <p:cNvSpPr>
            <a:spLocks noChangeArrowheads="1"/>
          </p:cNvSpPr>
          <p:nvPr/>
        </p:nvSpPr>
        <p:spPr bwMode="auto">
          <a:xfrm>
            <a:off x="4481513" y="3189288"/>
            <a:ext cx="46513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endParaRPr lang="zh-CN" altLang="en-US" sz="1200">
              <a:solidFill>
                <a:srgbClr val="FF0000"/>
              </a:solidFill>
              <a:latin typeface="Comic Sans MS" pitchFamily="66" charset="0"/>
              <a:ea typeface="宋体" charset="-122"/>
            </a:endParaRPr>
          </a:p>
          <a:p>
            <a:pPr algn="l">
              <a:buClr>
                <a:srgbClr val="CC3300"/>
              </a:buClr>
              <a:buFontTx/>
              <a:buNone/>
            </a:pPr>
            <a:r>
              <a:rPr lang="en-US" altLang="zh-CN" sz="2100" b="0">
                <a:solidFill>
                  <a:srgbClr val="951103"/>
                </a:solidFill>
                <a:latin typeface="Comic Sans MS" pitchFamily="66" charset="0"/>
                <a:ea typeface="宋体" charset="-122"/>
              </a:rPr>
              <a:t>1. </a:t>
            </a:r>
            <a:r>
              <a:rPr lang="en-US" altLang="zh-CN" sz="2100">
                <a:solidFill>
                  <a:schemeClr val="accent2"/>
                </a:solidFill>
                <a:latin typeface="Comic Sans MS" pitchFamily="66" charset="0"/>
                <a:ea typeface="宋体" charset="-122"/>
              </a:rPr>
              <a:t>Add predicates</a:t>
            </a:r>
            <a:r>
              <a:rPr lang="en-US" altLang="zh-CN" sz="2100" b="0">
                <a:solidFill>
                  <a:srgbClr val="951103"/>
                </a:solidFill>
                <a:latin typeface="Comic Sans MS" pitchFamily="66" charset="0"/>
                <a:ea typeface="宋体" charset="-122"/>
              </a:rPr>
              <a:t> to distinguish</a:t>
            </a:r>
          </a:p>
          <a:p>
            <a:pPr algn="l">
              <a:buClr>
                <a:srgbClr val="CC3300"/>
              </a:buClr>
              <a:buFontTx/>
              <a:buNone/>
            </a:pPr>
            <a:r>
              <a:rPr lang="en-US" altLang="zh-CN" sz="2100" b="0">
                <a:solidFill>
                  <a:srgbClr val="951103"/>
                </a:solidFill>
                <a:latin typeface="Comic Sans MS" pitchFamily="66" charset="0"/>
                <a:ea typeface="宋体" charset="-122"/>
              </a:rPr>
              <a:t>    states across</a:t>
            </a:r>
            <a:r>
              <a:rPr lang="en-US" altLang="zh-CN" sz="2100">
                <a:solidFill>
                  <a:schemeClr val="accent2"/>
                </a:solidFill>
                <a:latin typeface="Comic Sans MS" pitchFamily="66" charset="0"/>
                <a:ea typeface="宋体" charset="-122"/>
              </a:rPr>
              <a:t> cut</a:t>
            </a:r>
          </a:p>
          <a:p>
            <a:pPr algn="l">
              <a:buClr>
                <a:srgbClr val="CC3300"/>
              </a:buClr>
              <a:buFontTx/>
              <a:buNone/>
            </a:pPr>
            <a:r>
              <a:rPr lang="en-US" altLang="zh-CN" sz="2100" b="0">
                <a:solidFill>
                  <a:srgbClr val="951103"/>
                </a:solidFill>
                <a:latin typeface="Comic Sans MS" pitchFamily="66" charset="0"/>
                <a:ea typeface="宋体" charset="-122"/>
              </a:rPr>
              <a:t>2. Build </a:t>
            </a:r>
            <a:r>
              <a:rPr lang="en-US" altLang="zh-CN" sz="2100">
                <a:solidFill>
                  <a:schemeClr val="accent2"/>
                </a:solidFill>
                <a:latin typeface="Comic Sans MS" pitchFamily="66" charset="0"/>
                <a:ea typeface="宋体" charset="-122"/>
              </a:rPr>
              <a:t>refined</a:t>
            </a:r>
            <a:r>
              <a:rPr lang="en-US" altLang="zh-CN" sz="2100" b="0">
                <a:solidFill>
                  <a:srgbClr val="951103"/>
                </a:solidFill>
                <a:latin typeface="Comic Sans MS" pitchFamily="66" charset="0"/>
                <a:ea typeface="宋体" charset="-122"/>
              </a:rPr>
              <a:t> abstraction</a:t>
            </a:r>
          </a:p>
        </p:txBody>
      </p:sp>
      <p:sp>
        <p:nvSpPr>
          <p:cNvPr id="25618" name="Rectangle 27"/>
          <p:cNvSpPr>
            <a:spLocks noChangeArrowheads="1"/>
          </p:cNvSpPr>
          <p:nvPr/>
        </p:nvSpPr>
        <p:spPr bwMode="auto">
          <a:xfrm>
            <a:off x="4487863" y="1773238"/>
            <a:ext cx="4511675"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2500">
                <a:solidFill>
                  <a:srgbClr val="669900"/>
                </a:solidFill>
                <a:latin typeface="Comic Sans MS" pitchFamily="66" charset="0"/>
                <a:ea typeface="宋体" charset="-122"/>
              </a:rPr>
              <a:t>Solution</a:t>
            </a:r>
          </a:p>
          <a:p>
            <a:pPr algn="l">
              <a:buClr>
                <a:srgbClr val="CC3300"/>
              </a:buClr>
              <a:buFontTx/>
              <a:buNone/>
            </a:pPr>
            <a:r>
              <a:rPr lang="en-US" altLang="zh-CN" sz="2100" b="0">
                <a:solidFill>
                  <a:srgbClr val="951103"/>
                </a:solidFill>
                <a:latin typeface="Comic Sans MS" pitchFamily="66" charset="0"/>
                <a:ea typeface="宋体" charset="-122"/>
              </a:rPr>
              <a:t>Use spurious </a:t>
            </a:r>
            <a:r>
              <a:rPr lang="en-US" altLang="zh-CN" sz="2100">
                <a:solidFill>
                  <a:schemeClr val="accent2"/>
                </a:solidFill>
                <a:latin typeface="Comic Sans MS" pitchFamily="66" charset="0"/>
                <a:ea typeface="宋体" charset="-122"/>
              </a:rPr>
              <a:t>counterexamples</a:t>
            </a:r>
          </a:p>
          <a:p>
            <a:pPr algn="l">
              <a:buClr>
                <a:srgbClr val="CC3300"/>
              </a:buClr>
              <a:buFontTx/>
              <a:buNone/>
            </a:pPr>
            <a:r>
              <a:rPr lang="en-US" altLang="zh-CN" sz="2100" b="0">
                <a:solidFill>
                  <a:srgbClr val="951103"/>
                </a:solidFill>
                <a:latin typeface="Comic Sans MS" pitchFamily="66" charset="0"/>
                <a:ea typeface="宋体" charset="-122"/>
              </a:rPr>
              <a:t>to </a:t>
            </a:r>
            <a:r>
              <a:rPr lang="en-US" altLang="zh-CN" sz="2100">
                <a:solidFill>
                  <a:schemeClr val="accent2"/>
                </a:solidFill>
                <a:latin typeface="Comic Sans MS" pitchFamily="66" charset="0"/>
                <a:ea typeface="宋体" charset="-122"/>
              </a:rPr>
              <a:t>refine </a:t>
            </a:r>
            <a:r>
              <a:rPr lang="en-US" altLang="zh-CN" sz="2100" b="0">
                <a:solidFill>
                  <a:srgbClr val="951103"/>
                </a:solidFill>
                <a:latin typeface="Comic Sans MS" pitchFamily="66" charset="0"/>
                <a:ea typeface="宋体" charset="-122"/>
              </a:rPr>
              <a:t>abstraction</a:t>
            </a:r>
          </a:p>
        </p:txBody>
      </p:sp>
      <p:sp>
        <p:nvSpPr>
          <p:cNvPr id="336924" name="Freeform 28"/>
          <p:cNvSpPr>
            <a:spLocks/>
          </p:cNvSpPr>
          <p:nvPr/>
        </p:nvSpPr>
        <p:spPr bwMode="auto">
          <a:xfrm>
            <a:off x="2727325" y="4225925"/>
            <a:ext cx="838200" cy="762000"/>
          </a:xfrm>
          <a:custGeom>
            <a:avLst/>
            <a:gdLst>
              <a:gd name="T0" fmla="*/ 0 w 528"/>
              <a:gd name="T1" fmla="*/ 0 h 480"/>
              <a:gd name="T2" fmla="*/ 0 w 528"/>
              <a:gd name="T3" fmla="*/ 240 h 480"/>
              <a:gd name="T4" fmla="*/ 528 w 528"/>
              <a:gd name="T5" fmla="*/ 240 h 480"/>
              <a:gd name="T6" fmla="*/ 528 w 528"/>
              <a:gd name="T7" fmla="*/ 480 h 480"/>
              <a:gd name="T8" fmla="*/ 0 60000 65536"/>
              <a:gd name="T9" fmla="*/ 0 60000 65536"/>
              <a:gd name="T10" fmla="*/ 0 60000 65536"/>
              <a:gd name="T11" fmla="*/ 0 60000 65536"/>
              <a:gd name="T12" fmla="*/ 0 w 528"/>
              <a:gd name="T13" fmla="*/ 0 h 480"/>
              <a:gd name="T14" fmla="*/ 528 w 528"/>
              <a:gd name="T15" fmla="*/ 480 h 480"/>
            </a:gdLst>
            <a:ahLst/>
            <a:cxnLst>
              <a:cxn ang="T8">
                <a:pos x="T0" y="T1"/>
              </a:cxn>
              <a:cxn ang="T9">
                <a:pos x="T2" y="T3"/>
              </a:cxn>
              <a:cxn ang="T10">
                <a:pos x="T4" y="T5"/>
              </a:cxn>
              <a:cxn ang="T11">
                <a:pos x="T6" y="T7"/>
              </a:cxn>
            </a:cxnLst>
            <a:rect l="T12" t="T13" r="T14" b="T15"/>
            <a:pathLst>
              <a:path w="528" h="480">
                <a:moveTo>
                  <a:pt x="0" y="0"/>
                </a:moveTo>
                <a:lnTo>
                  <a:pt x="0" y="240"/>
                </a:lnTo>
                <a:lnTo>
                  <a:pt x="528" y="240"/>
                </a:lnTo>
                <a:lnTo>
                  <a:pt x="528" y="480"/>
                </a:ln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6925" name="Oval 29"/>
          <p:cNvSpPr>
            <a:spLocks noChangeArrowheads="1"/>
          </p:cNvSpPr>
          <p:nvPr/>
        </p:nvSpPr>
        <p:spPr bwMode="auto">
          <a:xfrm flipH="1" flipV="1">
            <a:off x="3313113" y="4408488"/>
            <a:ext cx="93662"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6926" name="Oval 30"/>
          <p:cNvSpPr>
            <a:spLocks noChangeArrowheads="1"/>
          </p:cNvSpPr>
          <p:nvPr/>
        </p:nvSpPr>
        <p:spPr bwMode="auto">
          <a:xfrm flipH="1" flipV="1">
            <a:off x="2882900" y="399891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6927" name="Oval 31"/>
          <p:cNvSpPr>
            <a:spLocks noChangeArrowheads="1"/>
          </p:cNvSpPr>
          <p:nvPr/>
        </p:nvSpPr>
        <p:spPr bwMode="auto">
          <a:xfrm flipH="1" flipV="1">
            <a:off x="3340100" y="3208338"/>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336928" name="AutoShape 32"/>
          <p:cNvCxnSpPr>
            <a:cxnSpLocks noChangeShapeType="1"/>
          </p:cNvCxnSpPr>
          <p:nvPr/>
        </p:nvCxnSpPr>
        <p:spPr bwMode="auto">
          <a:xfrm flipH="1" flipV="1">
            <a:off x="2932113" y="4094163"/>
            <a:ext cx="428625" cy="32385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336929" name="AutoShape 33"/>
          <p:cNvCxnSpPr>
            <a:cxnSpLocks noChangeShapeType="1"/>
          </p:cNvCxnSpPr>
          <p:nvPr/>
        </p:nvCxnSpPr>
        <p:spPr bwMode="auto">
          <a:xfrm flipV="1">
            <a:off x="2928938" y="3309938"/>
            <a:ext cx="428625" cy="69373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grpSp>
        <p:nvGrpSpPr>
          <p:cNvPr id="25625" name="Group 34"/>
          <p:cNvGrpSpPr>
            <a:grpSpLocks/>
          </p:cNvGrpSpPr>
          <p:nvPr/>
        </p:nvGrpSpPr>
        <p:grpSpPr bwMode="auto">
          <a:xfrm>
            <a:off x="752475" y="3211513"/>
            <a:ext cx="2403475" cy="2093912"/>
            <a:chOff x="472" y="1971"/>
            <a:chExt cx="1514" cy="1319"/>
          </a:xfrm>
        </p:grpSpPr>
        <p:cxnSp>
          <p:nvCxnSpPr>
            <p:cNvPr id="25630" name="AutoShape 35"/>
            <p:cNvCxnSpPr>
              <a:cxnSpLocks noChangeShapeType="1"/>
            </p:cNvCxnSpPr>
            <p:nvPr/>
          </p:nvCxnSpPr>
          <p:spPr bwMode="auto">
            <a:xfrm flipV="1">
              <a:off x="472" y="2991"/>
              <a:ext cx="344" cy="299"/>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5631" name="AutoShape 36"/>
            <p:cNvCxnSpPr>
              <a:cxnSpLocks noChangeShapeType="1"/>
            </p:cNvCxnSpPr>
            <p:nvPr/>
          </p:nvCxnSpPr>
          <p:spPr bwMode="auto">
            <a:xfrm flipV="1">
              <a:off x="1483" y="2891"/>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5632" name="AutoShape 37"/>
            <p:cNvCxnSpPr>
              <a:cxnSpLocks noChangeShapeType="1"/>
            </p:cNvCxnSpPr>
            <p:nvPr/>
          </p:nvCxnSpPr>
          <p:spPr bwMode="auto">
            <a:xfrm flipV="1">
              <a:off x="937" y="2885"/>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5633" name="AutoShape 38"/>
            <p:cNvCxnSpPr>
              <a:cxnSpLocks noChangeShapeType="1"/>
            </p:cNvCxnSpPr>
            <p:nvPr/>
          </p:nvCxnSpPr>
          <p:spPr bwMode="auto">
            <a:xfrm flipV="1">
              <a:off x="1984" y="2463"/>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5634" name="AutoShape 39"/>
            <p:cNvCxnSpPr>
              <a:cxnSpLocks noChangeShapeType="1"/>
            </p:cNvCxnSpPr>
            <p:nvPr/>
          </p:nvCxnSpPr>
          <p:spPr bwMode="auto">
            <a:xfrm flipV="1">
              <a:off x="1923" y="1971"/>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grpSp>
      <p:sp>
        <p:nvSpPr>
          <p:cNvPr id="25626" name="Rectangle 40"/>
          <p:cNvSpPr>
            <a:spLocks noChangeArrowheads="1"/>
          </p:cNvSpPr>
          <p:nvPr/>
        </p:nvSpPr>
        <p:spPr bwMode="auto">
          <a:xfrm>
            <a:off x="103188" y="5856288"/>
            <a:ext cx="46196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endParaRPr lang="zh-CN" altLang="en-US" sz="1200" b="0">
              <a:solidFill>
                <a:srgbClr val="951103"/>
              </a:solidFill>
              <a:latin typeface="Comic Sans MS" pitchFamily="66" charset="0"/>
              <a:ea typeface="宋体" charset="-122"/>
            </a:endParaRPr>
          </a:p>
        </p:txBody>
      </p:sp>
      <p:sp>
        <p:nvSpPr>
          <p:cNvPr id="336937" name="Oval 41"/>
          <p:cNvSpPr>
            <a:spLocks noChangeArrowheads="1"/>
          </p:cNvSpPr>
          <p:nvPr/>
        </p:nvSpPr>
        <p:spPr bwMode="auto">
          <a:xfrm flipH="1" flipV="1">
            <a:off x="2892425" y="4760913"/>
            <a:ext cx="93663"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5628" name="Rectangle 42"/>
          <p:cNvSpPr>
            <a:spLocks noGrp="1" noChangeArrowheads="1"/>
          </p:cNvSpPr>
          <p:nvPr>
            <p:ph type="title" idx="4294967295"/>
          </p:nvPr>
        </p:nvSpPr>
        <p:spPr>
          <a:noFill/>
        </p:spPr>
        <p:txBody>
          <a:bodyPr/>
          <a:lstStyle/>
          <a:p>
            <a:r>
              <a:rPr lang="en-US" altLang="zh-CN" sz="2800" smtClean="0">
                <a:ea typeface="宋体" charset="-122"/>
              </a:rPr>
              <a:t>Idea 2: Counterex.-Guided Refinement</a:t>
            </a:r>
          </a:p>
        </p:txBody>
      </p:sp>
      <p:sp>
        <p:nvSpPr>
          <p:cNvPr id="336939" name="Oval 43"/>
          <p:cNvSpPr>
            <a:spLocks noChangeArrowheads="1"/>
          </p:cNvSpPr>
          <p:nvPr/>
        </p:nvSpPr>
        <p:spPr bwMode="auto">
          <a:xfrm flipH="1" flipV="1">
            <a:off x="706438" y="5205413"/>
            <a:ext cx="93662" cy="93662"/>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Tree>
    <p:custDataLst>
      <p:tags r:id="rId1"/>
    </p:custDataLst>
    <p:extLst>
      <p:ext uri="{BB962C8B-B14F-4D97-AF65-F5344CB8AC3E}">
        <p14:creationId xmlns:p14="http://schemas.microsoft.com/office/powerpoint/2010/main" val="165275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6939"/>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336916"/>
                                        </p:tgtEl>
                                        <p:attrNameLst>
                                          <p:attrName>style.visibility</p:attrName>
                                        </p:attrNameLst>
                                      </p:cBhvr>
                                      <p:to>
                                        <p:strVal val="visible"/>
                                      </p:to>
                                    </p:set>
                                    <p:animEffect transition="in" filter="wipe(left)">
                                      <p:cBhvr>
                                        <p:cTn id="10" dur="500"/>
                                        <p:tgtEl>
                                          <p:spTgt spid="336916"/>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36911"/>
                                        </p:tgtEl>
                                        <p:attrNameLst>
                                          <p:attrName>style.visibility</p:attrName>
                                        </p:attrNameLst>
                                      </p:cBhvr>
                                      <p:to>
                                        <p:strVal val="visible"/>
                                      </p:to>
                                    </p:set>
                                  </p:childTnLst>
                                </p:cTn>
                              </p:par>
                            </p:childTnLst>
                          </p:cTn>
                        </p:par>
                        <p:par>
                          <p:cTn id="14" fill="hold" nodeType="afterGroup">
                            <p:stCondLst>
                              <p:cond delay="500"/>
                            </p:stCondLst>
                            <p:childTnLst>
                              <p:par>
                                <p:cTn id="15" presetID="22" presetClass="entr" presetSubtype="8" fill="hold" nodeType="afterEffect">
                                  <p:stCondLst>
                                    <p:cond delay="0"/>
                                  </p:stCondLst>
                                  <p:childTnLst>
                                    <p:set>
                                      <p:cBhvr>
                                        <p:cTn id="16" dur="1" fill="hold">
                                          <p:stCondLst>
                                            <p:cond delay="0"/>
                                          </p:stCondLst>
                                        </p:cTn>
                                        <p:tgtEl>
                                          <p:spTgt spid="336915"/>
                                        </p:tgtEl>
                                        <p:attrNameLst>
                                          <p:attrName>style.visibility</p:attrName>
                                        </p:attrNameLst>
                                      </p:cBhvr>
                                      <p:to>
                                        <p:strVal val="visible"/>
                                      </p:to>
                                    </p:set>
                                    <p:animEffect transition="in" filter="wipe(left)">
                                      <p:cBhvr>
                                        <p:cTn id="17" dur="500"/>
                                        <p:tgtEl>
                                          <p:spTgt spid="336915"/>
                                        </p:tgtEl>
                                      </p:cBhvr>
                                    </p:animEffec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336914"/>
                                        </p:tgtEl>
                                        <p:attrNameLst>
                                          <p:attrName>style.visibility</p:attrName>
                                        </p:attrNameLst>
                                      </p:cBhvr>
                                      <p:to>
                                        <p:strVal val="visible"/>
                                      </p:to>
                                    </p:se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336912"/>
                                        </p:tgtEl>
                                        <p:attrNameLst>
                                          <p:attrName>style.visibility</p:attrName>
                                        </p:attrNameLst>
                                      </p:cBhvr>
                                      <p:to>
                                        <p:strVal val="visible"/>
                                      </p:to>
                                    </p:set>
                                    <p:animEffect transition="in" filter="wipe(left)">
                                      <p:cBhvr>
                                        <p:cTn id="24" dur="500"/>
                                        <p:tgtEl>
                                          <p:spTgt spid="336912"/>
                                        </p:tgtEl>
                                      </p:cBhvr>
                                    </p:animEffect>
                                  </p:childTnLst>
                                </p:cTn>
                              </p:par>
                            </p:childTnLst>
                          </p:cTn>
                        </p:par>
                        <p:par>
                          <p:cTn id="25" fill="hold" nodeType="afterGroup">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33693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36927"/>
                                        </p:tgtEl>
                                        <p:attrNameLst>
                                          <p:attrName>style.visibility</p:attrName>
                                        </p:attrNameLst>
                                      </p:cBhvr>
                                      <p:to>
                                        <p:strVal val="visible"/>
                                      </p:to>
                                    </p:set>
                                  </p:childTnLst>
                                </p:cTn>
                              </p:par>
                            </p:childTnLst>
                          </p:cTn>
                        </p:par>
                        <p:par>
                          <p:cTn id="32" fill="hold" nodeType="afterGroup">
                            <p:stCondLst>
                              <p:cond delay="0"/>
                            </p:stCondLst>
                            <p:childTnLst>
                              <p:par>
                                <p:cTn id="33" presetID="22" presetClass="entr" presetSubtype="1" fill="hold" nodeType="afterEffect">
                                  <p:stCondLst>
                                    <p:cond delay="0"/>
                                  </p:stCondLst>
                                  <p:childTnLst>
                                    <p:set>
                                      <p:cBhvr>
                                        <p:cTn id="34" dur="1" fill="hold">
                                          <p:stCondLst>
                                            <p:cond delay="0"/>
                                          </p:stCondLst>
                                        </p:cTn>
                                        <p:tgtEl>
                                          <p:spTgt spid="336929"/>
                                        </p:tgtEl>
                                        <p:attrNameLst>
                                          <p:attrName>style.visibility</p:attrName>
                                        </p:attrNameLst>
                                      </p:cBhvr>
                                      <p:to>
                                        <p:strVal val="visible"/>
                                      </p:to>
                                    </p:set>
                                    <p:animEffect transition="in" filter="wipe(up)">
                                      <p:cBhvr>
                                        <p:cTn id="35" dur="500"/>
                                        <p:tgtEl>
                                          <p:spTgt spid="336929"/>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336926"/>
                                        </p:tgtEl>
                                        <p:attrNameLst>
                                          <p:attrName>style.visibility</p:attrName>
                                        </p:attrNameLst>
                                      </p:cBhvr>
                                      <p:to>
                                        <p:strVal val="visible"/>
                                      </p:to>
                                    </p:set>
                                  </p:childTnLst>
                                </p:cTn>
                              </p:par>
                            </p:childTnLst>
                          </p:cTn>
                        </p:par>
                        <p:par>
                          <p:cTn id="39" fill="hold" nodeType="afterGroup">
                            <p:stCondLst>
                              <p:cond delay="500"/>
                            </p:stCondLst>
                            <p:childTnLst>
                              <p:par>
                                <p:cTn id="40" presetID="22" presetClass="entr" presetSubtype="1" fill="hold" nodeType="afterEffect">
                                  <p:stCondLst>
                                    <p:cond delay="0"/>
                                  </p:stCondLst>
                                  <p:childTnLst>
                                    <p:set>
                                      <p:cBhvr>
                                        <p:cTn id="41" dur="1" fill="hold">
                                          <p:stCondLst>
                                            <p:cond delay="0"/>
                                          </p:stCondLst>
                                        </p:cTn>
                                        <p:tgtEl>
                                          <p:spTgt spid="336928"/>
                                        </p:tgtEl>
                                        <p:attrNameLst>
                                          <p:attrName>style.visibility</p:attrName>
                                        </p:attrNameLst>
                                      </p:cBhvr>
                                      <p:to>
                                        <p:strVal val="visible"/>
                                      </p:to>
                                    </p:set>
                                    <p:animEffect transition="in" filter="wipe(up)">
                                      <p:cBhvr>
                                        <p:cTn id="42" dur="500"/>
                                        <p:tgtEl>
                                          <p:spTgt spid="336928"/>
                                        </p:tgtEl>
                                      </p:cBhvr>
                                    </p:animEffect>
                                  </p:childTnLst>
                                </p:cTn>
                              </p:par>
                            </p:childTnLst>
                          </p:cTn>
                        </p:par>
                        <p:par>
                          <p:cTn id="43" fill="hold" nodeType="afterGroup">
                            <p:stCondLst>
                              <p:cond delay="1000"/>
                            </p:stCondLst>
                            <p:childTnLst>
                              <p:par>
                                <p:cTn id="44" presetID="1" presetClass="entr" presetSubtype="0" fill="hold" grpId="0" nodeType="afterEffect">
                                  <p:stCondLst>
                                    <p:cond delay="0"/>
                                  </p:stCondLst>
                                  <p:childTnLst>
                                    <p:set>
                                      <p:cBhvr>
                                        <p:cTn id="45" dur="1" fill="hold">
                                          <p:stCondLst>
                                            <p:cond delay="0"/>
                                          </p:stCondLst>
                                        </p:cTn>
                                        <p:tgtEl>
                                          <p:spTgt spid="336925"/>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36898"/>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336898"/>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336922">
                                            <p:txEl>
                                              <p:pRg st="1" end="1"/>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36922">
                                            <p:txEl>
                                              <p:pRg st="2" end="2"/>
                                            </p:txEl>
                                          </p:spTgt>
                                        </p:tgtEl>
                                        <p:attrNameLst>
                                          <p:attrName>style.visibility</p:attrName>
                                        </p:attrNameLst>
                                      </p:cBhvr>
                                      <p:to>
                                        <p:strVal val="visible"/>
                                      </p:to>
                                    </p:set>
                                  </p:childTnLst>
                                </p:cTn>
                              </p:par>
                            </p:childTnLst>
                          </p:cTn>
                        </p:par>
                        <p:par>
                          <p:cTn id="58" fill="hold" nodeType="afterGroup">
                            <p:stCondLst>
                              <p:cond delay="0"/>
                            </p:stCondLst>
                            <p:childTnLst>
                              <p:par>
                                <p:cTn id="59" presetID="22" presetClass="entr" presetSubtype="8" fill="hold" grpId="0" nodeType="afterEffect">
                                  <p:stCondLst>
                                    <p:cond delay="0"/>
                                  </p:stCondLst>
                                  <p:childTnLst>
                                    <p:set>
                                      <p:cBhvr>
                                        <p:cTn id="60" dur="1" fill="hold">
                                          <p:stCondLst>
                                            <p:cond delay="0"/>
                                          </p:stCondLst>
                                        </p:cTn>
                                        <p:tgtEl>
                                          <p:spTgt spid="336924"/>
                                        </p:tgtEl>
                                        <p:attrNameLst>
                                          <p:attrName>style.visibility</p:attrName>
                                        </p:attrNameLst>
                                      </p:cBhvr>
                                      <p:to>
                                        <p:strVal val="visible"/>
                                      </p:to>
                                    </p:set>
                                    <p:animEffect transition="in" filter="wipe(left)">
                                      <p:cBhvr>
                                        <p:cTn id="61" dur="500"/>
                                        <p:tgtEl>
                                          <p:spTgt spid="33692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369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animBg="1"/>
      <p:bldP spid="336898" grpId="1" animBg="1"/>
      <p:bldP spid="336911" grpId="0" animBg="1"/>
      <p:bldP spid="336914" grpId="0" animBg="1"/>
      <p:bldP spid="336922" grpId="0" build="p"/>
      <p:bldP spid="336924" grpId="0" animBg="1"/>
      <p:bldP spid="336925" grpId="0" animBg="1"/>
      <p:bldP spid="336926" grpId="0" animBg="1"/>
      <p:bldP spid="336927" grpId="0" animBg="1"/>
      <p:bldP spid="336937" grpId="0" animBg="1"/>
      <p:bldP spid="33693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ChangeArrowheads="1"/>
          </p:cNvSpPr>
          <p:nvPr/>
        </p:nvSpPr>
        <p:spPr bwMode="auto">
          <a:xfrm>
            <a:off x="2730500" y="2311400"/>
            <a:ext cx="1609725" cy="723900"/>
          </a:xfrm>
          <a:prstGeom prst="rect">
            <a:avLst/>
          </a:prstGeom>
          <a:solidFill>
            <a:srgbClr val="FF0000">
              <a:alpha val="52940"/>
            </a:srgb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8947" name="Rectangle 3"/>
          <p:cNvSpPr>
            <a:spLocks noChangeArrowheads="1"/>
          </p:cNvSpPr>
          <p:nvPr/>
        </p:nvSpPr>
        <p:spPr bwMode="auto">
          <a:xfrm>
            <a:off x="252413" y="4621213"/>
            <a:ext cx="1590675" cy="722312"/>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6628" name="Rectangle 4"/>
          <p:cNvSpPr>
            <a:spLocks noGrp="1" noChangeArrowheads="1"/>
          </p:cNvSpPr>
          <p:nvPr>
            <p:ph type="title" idx="4294967295"/>
          </p:nvPr>
        </p:nvSpPr>
        <p:spPr/>
        <p:txBody>
          <a:bodyPr/>
          <a:lstStyle/>
          <a:p>
            <a:r>
              <a:rPr lang="en-US" altLang="zh-CN" sz="3200" smtClean="0">
                <a:ea typeface="宋体" charset="-122"/>
              </a:rPr>
              <a:t>Iterative Abstraction-Refinement</a:t>
            </a:r>
          </a:p>
        </p:txBody>
      </p:sp>
      <p:sp>
        <p:nvSpPr>
          <p:cNvPr id="338949" name="Rectangle 5"/>
          <p:cNvSpPr>
            <a:spLocks noChangeArrowheads="1"/>
          </p:cNvSpPr>
          <p:nvPr/>
        </p:nvSpPr>
        <p:spPr bwMode="auto">
          <a:xfrm>
            <a:off x="4525963" y="3136900"/>
            <a:ext cx="46513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endParaRPr lang="zh-CN" altLang="en-US" sz="1200">
              <a:solidFill>
                <a:srgbClr val="FF0000"/>
              </a:solidFill>
              <a:latin typeface="Comic Sans MS" pitchFamily="66" charset="0"/>
              <a:ea typeface="宋体" charset="-122"/>
            </a:endParaRPr>
          </a:p>
          <a:p>
            <a:pPr algn="l">
              <a:buClr>
                <a:srgbClr val="CC3300"/>
              </a:buClr>
              <a:buFontTx/>
              <a:buNone/>
            </a:pPr>
            <a:r>
              <a:rPr lang="en-US" altLang="zh-CN" sz="2100" b="0">
                <a:solidFill>
                  <a:srgbClr val="951103"/>
                </a:solidFill>
                <a:latin typeface="Comic Sans MS" pitchFamily="66" charset="0"/>
                <a:ea typeface="宋体" charset="-122"/>
              </a:rPr>
              <a:t>1. Add predicates to distinguish</a:t>
            </a:r>
          </a:p>
          <a:p>
            <a:pPr algn="l">
              <a:buClr>
                <a:srgbClr val="CC3300"/>
              </a:buClr>
              <a:buFontTx/>
              <a:buNone/>
            </a:pPr>
            <a:r>
              <a:rPr lang="en-US" altLang="zh-CN" sz="2100" b="0">
                <a:solidFill>
                  <a:srgbClr val="951103"/>
                </a:solidFill>
                <a:latin typeface="Comic Sans MS" pitchFamily="66" charset="0"/>
                <a:ea typeface="宋体" charset="-122"/>
              </a:rPr>
              <a:t>    states across</a:t>
            </a:r>
            <a:r>
              <a:rPr lang="en-US" altLang="zh-CN" sz="2100">
                <a:solidFill>
                  <a:schemeClr val="accent2"/>
                </a:solidFill>
                <a:latin typeface="Comic Sans MS" pitchFamily="66" charset="0"/>
                <a:ea typeface="宋体" charset="-122"/>
              </a:rPr>
              <a:t> cut</a:t>
            </a:r>
          </a:p>
          <a:p>
            <a:pPr algn="l">
              <a:buClr>
                <a:srgbClr val="CC3300"/>
              </a:buClr>
              <a:buFontTx/>
              <a:buNone/>
            </a:pPr>
            <a:r>
              <a:rPr lang="en-US" altLang="zh-CN" sz="2100" b="0">
                <a:solidFill>
                  <a:srgbClr val="951103"/>
                </a:solidFill>
                <a:latin typeface="Comic Sans MS" pitchFamily="66" charset="0"/>
                <a:ea typeface="宋体" charset="-122"/>
              </a:rPr>
              <a:t>2. Build </a:t>
            </a:r>
            <a:r>
              <a:rPr lang="en-US" altLang="zh-CN" sz="2100">
                <a:solidFill>
                  <a:schemeClr val="accent2"/>
                </a:solidFill>
                <a:latin typeface="Comic Sans MS" pitchFamily="66" charset="0"/>
                <a:ea typeface="宋体" charset="-122"/>
              </a:rPr>
              <a:t>refined</a:t>
            </a:r>
            <a:r>
              <a:rPr lang="en-US" altLang="zh-CN" sz="2100" b="0">
                <a:solidFill>
                  <a:srgbClr val="951103"/>
                </a:solidFill>
                <a:latin typeface="Comic Sans MS" pitchFamily="66" charset="0"/>
                <a:ea typeface="宋体" charset="-122"/>
              </a:rPr>
              <a:t> abstraction</a:t>
            </a:r>
          </a:p>
          <a:p>
            <a:pPr algn="l">
              <a:buClr>
                <a:srgbClr val="CC3300"/>
              </a:buClr>
              <a:buFontTx/>
              <a:buNone/>
            </a:pPr>
            <a:r>
              <a:rPr lang="en-US" altLang="zh-CN" sz="1900" b="0">
                <a:solidFill>
                  <a:srgbClr val="951103"/>
                </a:solidFill>
                <a:latin typeface="Comic Sans MS" pitchFamily="66" charset="0"/>
                <a:ea typeface="宋体" charset="-122"/>
              </a:rPr>
              <a:t>	-eliminates counterexample</a:t>
            </a:r>
          </a:p>
          <a:p>
            <a:pPr algn="l">
              <a:buClr>
                <a:srgbClr val="CC3300"/>
              </a:buClr>
              <a:buFontTx/>
              <a:buNone/>
            </a:pPr>
            <a:r>
              <a:rPr lang="en-US" altLang="zh-CN" sz="2100" b="0">
                <a:solidFill>
                  <a:srgbClr val="951103"/>
                </a:solidFill>
                <a:latin typeface="Comic Sans MS" pitchFamily="66" charset="0"/>
                <a:ea typeface="宋体" charset="-122"/>
              </a:rPr>
              <a:t>3. </a:t>
            </a:r>
            <a:r>
              <a:rPr lang="en-US" altLang="zh-CN" sz="2100">
                <a:solidFill>
                  <a:schemeClr val="accent2"/>
                </a:solidFill>
                <a:latin typeface="Comic Sans MS" pitchFamily="66" charset="0"/>
                <a:ea typeface="宋体" charset="-122"/>
              </a:rPr>
              <a:t>Repeat</a:t>
            </a:r>
            <a:r>
              <a:rPr lang="en-US" altLang="zh-CN" sz="2100" b="0">
                <a:solidFill>
                  <a:srgbClr val="951103"/>
                </a:solidFill>
                <a:latin typeface="Comic Sans MS" pitchFamily="66" charset="0"/>
                <a:ea typeface="宋体" charset="-122"/>
              </a:rPr>
              <a:t> search</a:t>
            </a:r>
          </a:p>
          <a:p>
            <a:pPr algn="l">
              <a:buClr>
                <a:srgbClr val="CC3300"/>
              </a:buClr>
              <a:buFontTx/>
              <a:buNone/>
            </a:pPr>
            <a:r>
              <a:rPr lang="en-US" altLang="zh-CN" sz="2100" b="0">
                <a:solidFill>
                  <a:srgbClr val="951103"/>
                </a:solidFill>
                <a:latin typeface="Comic Sans MS" pitchFamily="66" charset="0"/>
                <a:ea typeface="宋体" charset="-122"/>
              </a:rPr>
              <a:t>	Till real counterexample</a:t>
            </a:r>
          </a:p>
          <a:p>
            <a:pPr algn="l">
              <a:buClr>
                <a:srgbClr val="CC3300"/>
              </a:buClr>
              <a:buFontTx/>
              <a:buNone/>
            </a:pPr>
            <a:r>
              <a:rPr lang="en-US" altLang="zh-CN" sz="2100" b="0">
                <a:solidFill>
                  <a:srgbClr val="951103"/>
                </a:solidFill>
                <a:latin typeface="Comic Sans MS" pitchFamily="66" charset="0"/>
                <a:ea typeface="宋体" charset="-122"/>
              </a:rPr>
              <a:t>	or system proved safe</a:t>
            </a:r>
          </a:p>
        </p:txBody>
      </p:sp>
      <p:sp>
        <p:nvSpPr>
          <p:cNvPr id="26630" name="Rectangle 6"/>
          <p:cNvSpPr>
            <a:spLocks noChangeArrowheads="1"/>
          </p:cNvSpPr>
          <p:nvPr/>
        </p:nvSpPr>
        <p:spPr bwMode="auto">
          <a:xfrm>
            <a:off x="4543425" y="1711325"/>
            <a:ext cx="4511675"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2500">
                <a:solidFill>
                  <a:srgbClr val="669900"/>
                </a:solidFill>
                <a:latin typeface="Comic Sans MS" pitchFamily="66" charset="0"/>
                <a:ea typeface="宋体" charset="-122"/>
              </a:rPr>
              <a:t>Solution</a:t>
            </a:r>
          </a:p>
          <a:p>
            <a:pPr algn="l">
              <a:buClr>
                <a:srgbClr val="CC3300"/>
              </a:buClr>
              <a:buFontTx/>
              <a:buNone/>
            </a:pPr>
            <a:r>
              <a:rPr lang="en-US" altLang="zh-CN" sz="2100" b="0">
                <a:solidFill>
                  <a:srgbClr val="951103"/>
                </a:solidFill>
                <a:latin typeface="Comic Sans MS" pitchFamily="66" charset="0"/>
                <a:ea typeface="宋体" charset="-122"/>
              </a:rPr>
              <a:t>Use spurious </a:t>
            </a:r>
            <a:r>
              <a:rPr lang="en-US" altLang="zh-CN" sz="2100">
                <a:solidFill>
                  <a:schemeClr val="accent2"/>
                </a:solidFill>
                <a:latin typeface="Comic Sans MS" pitchFamily="66" charset="0"/>
                <a:ea typeface="宋体" charset="-122"/>
              </a:rPr>
              <a:t>counterexamples</a:t>
            </a:r>
          </a:p>
          <a:p>
            <a:pPr algn="l">
              <a:buClr>
                <a:srgbClr val="CC3300"/>
              </a:buClr>
              <a:buFontTx/>
              <a:buNone/>
            </a:pPr>
            <a:r>
              <a:rPr lang="en-US" altLang="zh-CN" sz="2100" b="0">
                <a:solidFill>
                  <a:srgbClr val="951103"/>
                </a:solidFill>
                <a:latin typeface="Comic Sans MS" pitchFamily="66" charset="0"/>
                <a:ea typeface="宋体" charset="-122"/>
              </a:rPr>
              <a:t>to </a:t>
            </a:r>
            <a:r>
              <a:rPr lang="en-US" altLang="zh-CN" sz="2100">
                <a:solidFill>
                  <a:schemeClr val="accent2"/>
                </a:solidFill>
                <a:latin typeface="Comic Sans MS" pitchFamily="66" charset="0"/>
                <a:ea typeface="宋体" charset="-122"/>
              </a:rPr>
              <a:t>refine</a:t>
            </a:r>
            <a:r>
              <a:rPr lang="en-US" altLang="zh-CN" sz="2100" b="0">
                <a:solidFill>
                  <a:srgbClr val="951103"/>
                </a:solidFill>
                <a:latin typeface="Comic Sans MS" pitchFamily="66" charset="0"/>
                <a:ea typeface="宋体" charset="-122"/>
              </a:rPr>
              <a:t> abstraction</a:t>
            </a:r>
          </a:p>
        </p:txBody>
      </p:sp>
      <p:sp>
        <p:nvSpPr>
          <p:cNvPr id="338951" name="Freeform 7"/>
          <p:cNvSpPr>
            <a:spLocks/>
          </p:cNvSpPr>
          <p:nvPr/>
        </p:nvSpPr>
        <p:spPr bwMode="auto">
          <a:xfrm>
            <a:off x="2736850" y="4198938"/>
            <a:ext cx="828675" cy="798512"/>
          </a:xfrm>
          <a:custGeom>
            <a:avLst/>
            <a:gdLst>
              <a:gd name="T0" fmla="*/ 0 w 528"/>
              <a:gd name="T1" fmla="*/ 0 h 480"/>
              <a:gd name="T2" fmla="*/ 0 w 528"/>
              <a:gd name="T3" fmla="*/ 240 h 480"/>
              <a:gd name="T4" fmla="*/ 528 w 528"/>
              <a:gd name="T5" fmla="*/ 240 h 480"/>
              <a:gd name="T6" fmla="*/ 528 w 528"/>
              <a:gd name="T7" fmla="*/ 480 h 480"/>
              <a:gd name="T8" fmla="*/ 0 60000 65536"/>
              <a:gd name="T9" fmla="*/ 0 60000 65536"/>
              <a:gd name="T10" fmla="*/ 0 60000 65536"/>
              <a:gd name="T11" fmla="*/ 0 60000 65536"/>
              <a:gd name="T12" fmla="*/ 0 w 528"/>
              <a:gd name="T13" fmla="*/ 0 h 480"/>
              <a:gd name="T14" fmla="*/ 528 w 528"/>
              <a:gd name="T15" fmla="*/ 480 h 480"/>
            </a:gdLst>
            <a:ahLst/>
            <a:cxnLst>
              <a:cxn ang="T8">
                <a:pos x="T0" y="T1"/>
              </a:cxn>
              <a:cxn ang="T9">
                <a:pos x="T2" y="T3"/>
              </a:cxn>
              <a:cxn ang="T10">
                <a:pos x="T4" y="T5"/>
              </a:cxn>
              <a:cxn ang="T11">
                <a:pos x="T6" y="T7"/>
              </a:cxn>
            </a:cxnLst>
            <a:rect l="T12" t="T13" r="T14" b="T15"/>
            <a:pathLst>
              <a:path w="528" h="480">
                <a:moveTo>
                  <a:pt x="0" y="0"/>
                </a:moveTo>
                <a:lnTo>
                  <a:pt x="0" y="240"/>
                </a:lnTo>
                <a:lnTo>
                  <a:pt x="528" y="240"/>
                </a:lnTo>
                <a:lnTo>
                  <a:pt x="528" y="480"/>
                </a:ln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6632" name="Rectangle 8"/>
          <p:cNvSpPr>
            <a:spLocks noChangeArrowheads="1"/>
          </p:cNvSpPr>
          <p:nvPr/>
        </p:nvSpPr>
        <p:spPr bwMode="auto">
          <a:xfrm>
            <a:off x="246063" y="1952625"/>
            <a:ext cx="4095750" cy="371475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6633" name="Line 9"/>
          <p:cNvSpPr>
            <a:spLocks noChangeShapeType="1"/>
          </p:cNvSpPr>
          <p:nvPr/>
        </p:nvSpPr>
        <p:spPr bwMode="auto">
          <a:xfrm>
            <a:off x="1017588" y="1952625"/>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34" name="Line 10"/>
          <p:cNvSpPr>
            <a:spLocks noChangeShapeType="1"/>
          </p:cNvSpPr>
          <p:nvPr/>
        </p:nvSpPr>
        <p:spPr bwMode="auto">
          <a:xfrm>
            <a:off x="1847850" y="1958975"/>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35" name="Line 11"/>
          <p:cNvSpPr>
            <a:spLocks noChangeShapeType="1"/>
          </p:cNvSpPr>
          <p:nvPr/>
        </p:nvSpPr>
        <p:spPr bwMode="auto">
          <a:xfrm>
            <a:off x="2724150" y="1963738"/>
            <a:ext cx="0" cy="37099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36" name="Line 12"/>
          <p:cNvSpPr>
            <a:spLocks noChangeShapeType="1"/>
          </p:cNvSpPr>
          <p:nvPr/>
        </p:nvSpPr>
        <p:spPr bwMode="auto">
          <a:xfrm>
            <a:off x="3581400" y="1949450"/>
            <a:ext cx="0" cy="3709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37" name="Line 13"/>
          <p:cNvSpPr>
            <a:spLocks noChangeShapeType="1"/>
          </p:cNvSpPr>
          <p:nvPr/>
        </p:nvSpPr>
        <p:spPr bwMode="auto">
          <a:xfrm rot="5400000">
            <a:off x="2298700" y="593725"/>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38" name="Line 14"/>
          <p:cNvSpPr>
            <a:spLocks noChangeShapeType="1"/>
          </p:cNvSpPr>
          <p:nvPr/>
        </p:nvSpPr>
        <p:spPr bwMode="auto">
          <a:xfrm rot="5400000">
            <a:off x="2283619" y="1370806"/>
            <a:ext cx="0" cy="40973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39" name="Line 15"/>
          <p:cNvSpPr>
            <a:spLocks noChangeShapeType="1"/>
          </p:cNvSpPr>
          <p:nvPr/>
        </p:nvSpPr>
        <p:spPr bwMode="auto">
          <a:xfrm rot="5400000">
            <a:off x="2289175" y="2165350"/>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40" name="Line 16"/>
          <p:cNvSpPr>
            <a:spLocks noChangeShapeType="1"/>
          </p:cNvSpPr>
          <p:nvPr/>
        </p:nvSpPr>
        <p:spPr bwMode="auto">
          <a:xfrm rot="5400000">
            <a:off x="2289175" y="2965450"/>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38961" name="Line 17"/>
          <p:cNvSpPr>
            <a:spLocks noChangeShapeType="1"/>
          </p:cNvSpPr>
          <p:nvPr/>
        </p:nvSpPr>
        <p:spPr bwMode="auto">
          <a:xfrm rot="5400000">
            <a:off x="2301875" y="2562225"/>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38962" name="Line 18"/>
          <p:cNvSpPr>
            <a:spLocks noChangeShapeType="1"/>
          </p:cNvSpPr>
          <p:nvPr/>
        </p:nvSpPr>
        <p:spPr bwMode="auto">
          <a:xfrm rot="5400000">
            <a:off x="2284413" y="3294063"/>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38963" name="Line 19"/>
          <p:cNvSpPr>
            <a:spLocks noChangeShapeType="1"/>
          </p:cNvSpPr>
          <p:nvPr/>
        </p:nvSpPr>
        <p:spPr bwMode="auto">
          <a:xfrm rot="5400000">
            <a:off x="2284413" y="1787525"/>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38964" name="Line 20"/>
          <p:cNvSpPr>
            <a:spLocks noChangeShapeType="1"/>
          </p:cNvSpPr>
          <p:nvPr/>
        </p:nvSpPr>
        <p:spPr bwMode="auto">
          <a:xfrm rot="5400000">
            <a:off x="2287588" y="982663"/>
            <a:ext cx="0" cy="411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38965" name="Line 21"/>
          <p:cNvSpPr>
            <a:spLocks noChangeShapeType="1"/>
          </p:cNvSpPr>
          <p:nvPr/>
        </p:nvSpPr>
        <p:spPr bwMode="auto">
          <a:xfrm rot="5400000">
            <a:off x="2301875" y="261938"/>
            <a:ext cx="0" cy="408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46" name="Rectangle 22"/>
          <p:cNvSpPr>
            <a:spLocks noChangeArrowheads="1"/>
          </p:cNvSpPr>
          <p:nvPr/>
        </p:nvSpPr>
        <p:spPr bwMode="auto">
          <a:xfrm>
            <a:off x="103188" y="5856288"/>
            <a:ext cx="46196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1700" b="0">
                <a:solidFill>
                  <a:srgbClr val="951103"/>
                </a:solidFill>
                <a:latin typeface="Comic Sans MS" pitchFamily="66" charset="0"/>
                <a:ea typeface="宋体" charset="-122"/>
              </a:rPr>
              <a:t>[Kurshan et al 93] [Clarke et al 00]</a:t>
            </a:r>
          </a:p>
          <a:p>
            <a:pPr algn="l">
              <a:buClr>
                <a:srgbClr val="CC3300"/>
              </a:buClr>
              <a:buFontTx/>
              <a:buNone/>
            </a:pPr>
            <a:r>
              <a:rPr lang="en-US" altLang="zh-CN" sz="1700" b="0">
                <a:solidFill>
                  <a:srgbClr val="951103"/>
                </a:solidFill>
                <a:latin typeface="Comic Sans MS" pitchFamily="66" charset="0"/>
                <a:ea typeface="宋体" charset="-122"/>
              </a:rPr>
              <a:t>[Ball-Rajamani 01]</a:t>
            </a:r>
            <a:endParaRPr lang="en-US" altLang="zh-CN" sz="1200" b="0">
              <a:solidFill>
                <a:srgbClr val="951103"/>
              </a:solidFill>
              <a:latin typeface="Comic Sans MS" pitchFamily="66" charset="0"/>
              <a:ea typeface="宋体" charset="-122"/>
            </a:endParaRPr>
          </a:p>
        </p:txBody>
      </p:sp>
      <p:grpSp>
        <p:nvGrpSpPr>
          <p:cNvPr id="2" name="Group 23"/>
          <p:cNvGrpSpPr>
            <a:grpSpLocks/>
          </p:cNvGrpSpPr>
          <p:nvPr/>
        </p:nvGrpSpPr>
        <p:grpSpPr bwMode="auto">
          <a:xfrm>
            <a:off x="706438" y="3208338"/>
            <a:ext cx="2727325" cy="2097087"/>
            <a:chOff x="445" y="2021"/>
            <a:chExt cx="1718" cy="1321"/>
          </a:xfrm>
        </p:grpSpPr>
        <p:sp>
          <p:nvSpPr>
            <p:cNvPr id="338968" name="Oval 24"/>
            <p:cNvSpPr>
              <a:spLocks noChangeArrowheads="1"/>
            </p:cNvSpPr>
            <p:nvPr/>
          </p:nvSpPr>
          <p:spPr bwMode="auto">
            <a:xfrm flipH="1" flipV="1">
              <a:off x="1001" y="2998"/>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26649" name="AutoShape 25"/>
            <p:cNvCxnSpPr>
              <a:cxnSpLocks noChangeShapeType="1"/>
            </p:cNvCxnSpPr>
            <p:nvPr/>
          </p:nvCxnSpPr>
          <p:spPr bwMode="auto">
            <a:xfrm>
              <a:off x="1340" y="3025"/>
              <a:ext cx="462" cy="1"/>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sp>
          <p:nvSpPr>
            <p:cNvPr id="338970" name="Oval 26"/>
            <p:cNvSpPr>
              <a:spLocks noChangeArrowheads="1"/>
            </p:cNvSpPr>
            <p:nvPr/>
          </p:nvSpPr>
          <p:spPr bwMode="auto">
            <a:xfrm flipH="1" flipV="1">
              <a:off x="1279" y="3000"/>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26651" name="AutoShape 27"/>
            <p:cNvCxnSpPr>
              <a:cxnSpLocks noChangeShapeType="1"/>
            </p:cNvCxnSpPr>
            <p:nvPr/>
          </p:nvCxnSpPr>
          <p:spPr bwMode="auto">
            <a:xfrm>
              <a:off x="1066" y="3030"/>
              <a:ext cx="223" cy="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6652" name="AutoShape 28"/>
            <p:cNvCxnSpPr>
              <a:cxnSpLocks noChangeShapeType="1"/>
            </p:cNvCxnSpPr>
            <p:nvPr/>
          </p:nvCxnSpPr>
          <p:spPr bwMode="auto">
            <a:xfrm flipV="1">
              <a:off x="496" y="3043"/>
              <a:ext cx="516" cy="210"/>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sp>
          <p:nvSpPr>
            <p:cNvPr id="338973" name="Oval 29"/>
            <p:cNvSpPr>
              <a:spLocks noChangeArrowheads="1"/>
            </p:cNvSpPr>
            <p:nvPr/>
          </p:nvSpPr>
          <p:spPr bwMode="auto">
            <a:xfrm flipH="1" flipV="1">
              <a:off x="2087" y="2777"/>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8974" name="Oval 30"/>
            <p:cNvSpPr>
              <a:spLocks noChangeArrowheads="1"/>
            </p:cNvSpPr>
            <p:nvPr/>
          </p:nvSpPr>
          <p:spPr bwMode="auto">
            <a:xfrm flipH="1" flipV="1">
              <a:off x="2104" y="2021"/>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26655" name="AutoShape 31"/>
            <p:cNvCxnSpPr>
              <a:cxnSpLocks noChangeShapeType="1"/>
            </p:cNvCxnSpPr>
            <p:nvPr/>
          </p:nvCxnSpPr>
          <p:spPr bwMode="auto">
            <a:xfrm flipH="1" flipV="1">
              <a:off x="1847" y="2579"/>
              <a:ext cx="270" cy="204"/>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cxnSp>
          <p:nvCxnSpPr>
            <p:cNvPr id="26656" name="AutoShape 32"/>
            <p:cNvCxnSpPr>
              <a:cxnSpLocks noChangeShapeType="1"/>
            </p:cNvCxnSpPr>
            <p:nvPr/>
          </p:nvCxnSpPr>
          <p:spPr bwMode="auto">
            <a:xfrm flipV="1">
              <a:off x="1845" y="2085"/>
              <a:ext cx="270" cy="437"/>
            </a:xfrm>
            <a:prstGeom prst="straightConnector1">
              <a:avLst/>
            </a:prstGeom>
            <a:noFill/>
            <a:ln w="6350">
              <a:solidFill>
                <a:schemeClr val="accent2"/>
              </a:solidFill>
              <a:round/>
              <a:headEnd/>
              <a:tailEnd type="triangle" w="sm" len="sm"/>
            </a:ln>
            <a:extLst>
              <a:ext uri="{909E8E84-426E-40DD-AFC4-6F175D3DCCD1}">
                <a14:hiddenFill xmlns:a14="http://schemas.microsoft.com/office/drawing/2010/main">
                  <a:noFill/>
                </a14:hiddenFill>
              </a:ext>
            </a:extLst>
          </p:spPr>
        </p:cxnSp>
        <p:grpSp>
          <p:nvGrpSpPr>
            <p:cNvPr id="26657" name="Group 33"/>
            <p:cNvGrpSpPr>
              <a:grpSpLocks/>
            </p:cNvGrpSpPr>
            <p:nvPr/>
          </p:nvGrpSpPr>
          <p:grpSpPr bwMode="auto">
            <a:xfrm>
              <a:off x="474" y="2023"/>
              <a:ext cx="1514" cy="1319"/>
              <a:chOff x="472" y="1971"/>
              <a:chExt cx="1514" cy="1319"/>
            </a:xfrm>
          </p:grpSpPr>
          <p:cxnSp>
            <p:nvCxnSpPr>
              <p:cNvPr id="26660" name="AutoShape 34"/>
              <p:cNvCxnSpPr>
                <a:cxnSpLocks noChangeShapeType="1"/>
              </p:cNvCxnSpPr>
              <p:nvPr/>
            </p:nvCxnSpPr>
            <p:spPr bwMode="auto">
              <a:xfrm flipV="1">
                <a:off x="472" y="2991"/>
                <a:ext cx="344" cy="299"/>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6661" name="AutoShape 35"/>
              <p:cNvCxnSpPr>
                <a:cxnSpLocks noChangeShapeType="1"/>
              </p:cNvCxnSpPr>
              <p:nvPr/>
            </p:nvCxnSpPr>
            <p:spPr bwMode="auto">
              <a:xfrm flipV="1">
                <a:off x="1483" y="2891"/>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6662" name="AutoShape 36"/>
              <p:cNvCxnSpPr>
                <a:cxnSpLocks noChangeShapeType="1"/>
              </p:cNvCxnSpPr>
              <p:nvPr/>
            </p:nvCxnSpPr>
            <p:spPr bwMode="auto">
              <a:xfrm flipV="1">
                <a:off x="937" y="2885"/>
                <a:ext cx="429" cy="3"/>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6663" name="AutoShape 37"/>
              <p:cNvCxnSpPr>
                <a:cxnSpLocks noChangeShapeType="1"/>
              </p:cNvCxnSpPr>
              <p:nvPr/>
            </p:nvCxnSpPr>
            <p:spPr bwMode="auto">
              <a:xfrm flipV="1">
                <a:off x="1984" y="2463"/>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6664" name="AutoShape 38"/>
              <p:cNvCxnSpPr>
                <a:cxnSpLocks noChangeShapeType="1"/>
              </p:cNvCxnSpPr>
              <p:nvPr/>
            </p:nvCxnSpPr>
            <p:spPr bwMode="auto">
              <a:xfrm flipV="1">
                <a:off x="1923" y="1971"/>
                <a:ext cx="2" cy="35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grpSp>
        <p:sp>
          <p:nvSpPr>
            <p:cNvPr id="338983" name="Oval 39"/>
            <p:cNvSpPr>
              <a:spLocks noChangeArrowheads="1"/>
            </p:cNvSpPr>
            <p:nvPr/>
          </p:nvSpPr>
          <p:spPr bwMode="auto">
            <a:xfrm flipH="1" flipV="1">
              <a:off x="1822" y="2999"/>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8984" name="Oval 40"/>
            <p:cNvSpPr>
              <a:spLocks noChangeArrowheads="1"/>
            </p:cNvSpPr>
            <p:nvPr/>
          </p:nvSpPr>
          <p:spPr bwMode="auto">
            <a:xfrm flipH="1" flipV="1">
              <a:off x="445" y="3279"/>
              <a:ext cx="59" cy="59"/>
            </a:xfrm>
            <a:prstGeom prst="ellipse">
              <a:avLst/>
            </a:prstGeom>
            <a:gradFill rotWithShape="1">
              <a:gsLst>
                <a:gs pos="0">
                  <a:schemeClr val="accent2"/>
                </a:gs>
                <a:gs pos="100000">
                  <a:schemeClr val="accent2">
                    <a:gamma/>
                    <a:tint val="47451"/>
                    <a:invGamma/>
                  </a:schemeClr>
                </a:gs>
              </a:gsLst>
              <a:lin ang="2700000" scaled="1"/>
            </a:gradFill>
            <a:ln w="19050" algn="ctr">
              <a:noFill/>
              <a:round/>
              <a:headEnd/>
              <a:tailEnd/>
            </a:ln>
            <a:effec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grpSp>
    </p:spTree>
    <p:custDataLst>
      <p:tags r:id="rId1"/>
    </p:custDataLst>
    <p:extLst>
      <p:ext uri="{BB962C8B-B14F-4D97-AF65-F5344CB8AC3E}">
        <p14:creationId xmlns:p14="http://schemas.microsoft.com/office/powerpoint/2010/main" val="35894550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8947"/>
                                        </p:tgtEl>
                                        <p:attrNameLst>
                                          <p:attrName>style.visibility</p:attrName>
                                        </p:attrNameLst>
                                      </p:cBhvr>
                                      <p:to>
                                        <p:strVal val="visible"/>
                                      </p:to>
                                    </p:set>
                                    <p:animEffect transition="in" filter="fade">
                                      <p:cBhvr>
                                        <p:cTn id="7" dur="1000"/>
                                        <p:tgtEl>
                                          <p:spTgt spid="3389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8946"/>
                                        </p:tgtEl>
                                        <p:attrNameLst>
                                          <p:attrName>style.visibility</p:attrName>
                                        </p:attrNameLst>
                                      </p:cBhvr>
                                      <p:to>
                                        <p:strVal val="visible"/>
                                      </p:to>
                                    </p:set>
                                    <p:animEffect transition="in" filter="fade">
                                      <p:cBhvr>
                                        <p:cTn id="10" dur="1000"/>
                                        <p:tgtEl>
                                          <p:spTgt spid="3389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8962"/>
                                        </p:tgtEl>
                                        <p:attrNameLst>
                                          <p:attrName>style.visibility</p:attrName>
                                        </p:attrNameLst>
                                      </p:cBhvr>
                                      <p:to>
                                        <p:strVal val="visible"/>
                                      </p:to>
                                    </p:set>
                                    <p:animEffect transition="in" filter="fade">
                                      <p:cBhvr>
                                        <p:cTn id="13" dur="1000"/>
                                        <p:tgtEl>
                                          <p:spTgt spid="3389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8961"/>
                                        </p:tgtEl>
                                        <p:attrNameLst>
                                          <p:attrName>style.visibility</p:attrName>
                                        </p:attrNameLst>
                                      </p:cBhvr>
                                      <p:to>
                                        <p:strVal val="visible"/>
                                      </p:to>
                                    </p:set>
                                    <p:animEffect transition="in" filter="fade">
                                      <p:cBhvr>
                                        <p:cTn id="16" dur="1000"/>
                                        <p:tgtEl>
                                          <p:spTgt spid="33896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8963"/>
                                        </p:tgtEl>
                                        <p:attrNameLst>
                                          <p:attrName>style.visibility</p:attrName>
                                        </p:attrNameLst>
                                      </p:cBhvr>
                                      <p:to>
                                        <p:strVal val="visible"/>
                                      </p:to>
                                    </p:set>
                                    <p:animEffect transition="in" filter="fade">
                                      <p:cBhvr>
                                        <p:cTn id="19" dur="1000"/>
                                        <p:tgtEl>
                                          <p:spTgt spid="3389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8964"/>
                                        </p:tgtEl>
                                        <p:attrNameLst>
                                          <p:attrName>style.visibility</p:attrName>
                                        </p:attrNameLst>
                                      </p:cBhvr>
                                      <p:to>
                                        <p:strVal val="visible"/>
                                      </p:to>
                                    </p:set>
                                    <p:animEffect transition="in" filter="fade">
                                      <p:cBhvr>
                                        <p:cTn id="22" dur="1000"/>
                                        <p:tgtEl>
                                          <p:spTgt spid="33896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8965"/>
                                        </p:tgtEl>
                                        <p:attrNameLst>
                                          <p:attrName>style.visibility</p:attrName>
                                        </p:attrNameLst>
                                      </p:cBhvr>
                                      <p:to>
                                        <p:strVal val="visible"/>
                                      </p:to>
                                    </p:set>
                                    <p:animEffect transition="in" filter="fade">
                                      <p:cBhvr>
                                        <p:cTn id="25" dur="1000"/>
                                        <p:tgtEl>
                                          <p:spTgt spid="338965"/>
                                        </p:tgtEl>
                                      </p:cBhvr>
                                    </p:animEffect>
                                  </p:childTnLst>
                                </p:cTn>
                              </p:par>
                              <p:par>
                                <p:cTn id="26" presetID="10" presetClass="exit" presetSubtype="0" fill="hold" grpId="0" nodeType="withEffect">
                                  <p:stCondLst>
                                    <p:cond delay="0"/>
                                  </p:stCondLst>
                                  <p:childTnLst>
                                    <p:animEffect transition="out" filter="fade">
                                      <p:cBhvr>
                                        <p:cTn id="27" dur="2000"/>
                                        <p:tgtEl>
                                          <p:spTgt spid="338951"/>
                                        </p:tgtEl>
                                      </p:cBhvr>
                                    </p:animEffect>
                                    <p:set>
                                      <p:cBhvr>
                                        <p:cTn id="28" dur="1" fill="hold">
                                          <p:stCondLst>
                                            <p:cond delay="1999"/>
                                          </p:stCondLst>
                                        </p:cTn>
                                        <p:tgtEl>
                                          <p:spTgt spid="338951"/>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38949">
                                            <p:txEl>
                                              <p:pRg st="5" end="5"/>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38949">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89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6" grpId="0" animBg="1"/>
      <p:bldP spid="338947" grpId="0" animBg="1"/>
      <p:bldP spid="338951" grpId="0" animBg="1"/>
      <p:bldP spid="338961" grpId="0" animBg="1"/>
      <p:bldP spid="338962" grpId="0" animBg="1"/>
      <p:bldP spid="338963" grpId="0" animBg="1"/>
      <p:bldP spid="338964" grpId="0" animBg="1"/>
      <p:bldP spid="33896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altLang="zh-CN" smtClean="0">
                <a:ea typeface="宋体" charset="-122"/>
              </a:rPr>
              <a:t>Build-and-Search </a:t>
            </a:r>
          </a:p>
        </p:txBody>
      </p:sp>
      <p:sp>
        <p:nvSpPr>
          <p:cNvPr id="27651" name="Text Box 3"/>
          <p:cNvSpPr txBox="1">
            <a:spLocks noChangeArrowheads="1"/>
          </p:cNvSpPr>
          <p:nvPr/>
        </p:nvSpPr>
        <p:spPr bwMode="auto">
          <a:xfrm>
            <a:off x="606425" y="6488113"/>
            <a:ext cx="19780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a:latin typeface="Trebuchet MS" pitchFamily="34" charset="0"/>
                <a:ea typeface="宋体" charset="-122"/>
                <a:sym typeface="Wingdings" pitchFamily="2" charset="2"/>
              </a:rPr>
              <a:t>Predicates:</a:t>
            </a:r>
            <a:r>
              <a:rPr kumimoji="1" lang="en-US" altLang="zh-CN" b="0">
                <a:latin typeface="Trebuchet MS" pitchFamily="34" charset="0"/>
                <a:ea typeface="宋体" charset="-122"/>
                <a:sym typeface="Wingdings" pitchFamily="2" charset="2"/>
              </a:rPr>
              <a:t> </a:t>
            </a:r>
            <a:r>
              <a:rPr kumimoji="1" lang="en-US" altLang="zh-CN" sz="1400" b="0" i="1">
                <a:latin typeface="Trebuchet MS" pitchFamily="34" charset="0"/>
                <a:ea typeface="宋体" charset="-122"/>
                <a:sym typeface="Wingdings" pitchFamily="2" charset="2"/>
              </a:rPr>
              <a:t> </a:t>
            </a:r>
            <a:r>
              <a:rPr kumimoji="1" lang="en-US" altLang="zh-CN" sz="1400" i="1">
                <a:solidFill>
                  <a:srgbClr val="669900"/>
                </a:solidFill>
                <a:latin typeface="Trebuchet MS" pitchFamily="34" charset="0"/>
                <a:ea typeface="宋体" charset="-122"/>
                <a:sym typeface="Wingdings" pitchFamily="2" charset="2"/>
              </a:rPr>
              <a:t>LOCK</a:t>
            </a:r>
          </a:p>
        </p:txBody>
      </p:sp>
      <p:sp>
        <p:nvSpPr>
          <p:cNvPr id="27652" name="Text Box 4"/>
          <p:cNvSpPr txBox="1">
            <a:spLocks noChangeArrowheads="1"/>
          </p:cNvSpPr>
          <p:nvPr/>
        </p:nvSpPr>
        <p:spPr bwMode="auto">
          <a:xfrm>
            <a:off x="6188075" y="21240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57381" name="Text Box 5"/>
          <p:cNvSpPr txBox="1">
            <a:spLocks noChangeArrowheads="1"/>
          </p:cNvSpPr>
          <p:nvPr/>
        </p:nvSpPr>
        <p:spPr bwMode="auto">
          <a:xfrm>
            <a:off x="357188" y="1438275"/>
            <a:ext cx="2455862" cy="2652713"/>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tIns="91440">
            <a:spAutoFit/>
          </a:bodyPr>
          <a:lstStyle/>
          <a:p>
            <a:pPr algn="l" eaLnBrk="0" hangingPunct="0">
              <a:lnSpc>
                <a:spcPct val="45000"/>
              </a:lnSpc>
              <a:spcBef>
                <a:spcPct val="50000"/>
              </a:spcBef>
              <a:buFontTx/>
              <a:buNone/>
              <a:defRPr/>
            </a:pPr>
            <a:r>
              <a:rPr kumimoji="1" lang="en-US" altLang="zh-CN" sz="1400">
                <a:latin typeface="Courier New" pitchFamily="49" charset="0"/>
                <a:ea typeface="宋体" charset="-122"/>
              </a:rPr>
              <a:t>Example</a:t>
            </a:r>
            <a:r>
              <a:rPr kumimoji="1" lang="en-US" altLang="zh-CN" sz="1400" b="0">
                <a:latin typeface="Courier New" pitchFamily="49" charset="0"/>
                <a:ea typeface="宋体" charset="-122"/>
              </a:rPr>
              <a:t> ( )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1</a:t>
            </a:r>
            <a:r>
              <a:rPr kumimoji="1" lang="en-US" altLang="zh-CN" sz="1400" b="0">
                <a:latin typeface="Courier New" pitchFamily="49" charset="0"/>
                <a:ea typeface="宋体" charset="-122"/>
                <a:sym typeface="Wingdings" pitchFamily="2" charset="2"/>
              </a:rPr>
              <a:t>: do{</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old = new;</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q = q-&gt;next;</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2</a:t>
            </a:r>
            <a:r>
              <a:rPr kumimoji="1" lang="en-US" altLang="zh-CN" sz="1400" b="0">
                <a:latin typeface="Courier New" pitchFamily="49" charset="0"/>
                <a:ea typeface="宋体" charset="-122"/>
                <a:sym typeface="Wingdings" pitchFamily="2" charset="2"/>
              </a:rPr>
              <a:t>:   if (q != NULL){</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3</a:t>
            </a:r>
            <a:r>
              <a:rPr kumimoji="1" lang="en-US" altLang="zh-CN" sz="1400" b="0">
                <a:latin typeface="Courier New" pitchFamily="49" charset="0"/>
                <a:ea typeface="宋体" charset="-122"/>
                <a:sym typeface="Wingdings" pitchFamily="2" charset="2"/>
              </a:rPr>
              <a:t>:     q-&gt;data = new;</a:t>
            </a:r>
          </a:p>
          <a:p>
            <a:pPr algn="l" eaLnBrk="0" hangingPunct="0">
              <a:lnSpc>
                <a:spcPct val="45000"/>
              </a:lnSpc>
              <a:spcBef>
                <a:spcPct val="50000"/>
              </a:spcBef>
              <a:buFontTx/>
              <a:buNone/>
              <a:defRPr/>
            </a:pPr>
            <a:r>
              <a:rPr kumimoji="1" lang="en-US" altLang="zh-CN" sz="1400">
                <a:latin typeface="Courier New" pitchFamily="49" charset="0"/>
                <a:ea typeface="宋体" charset="-122"/>
                <a:sym typeface="Wingdings" pitchFamily="2" charset="2"/>
              </a:rPr>
              <a:t>       unlock();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new ++;</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4</a:t>
            </a:r>
            <a:r>
              <a:rPr kumimoji="1" lang="en-US" altLang="zh-CN" sz="1400" b="0">
                <a:latin typeface="Courier New" pitchFamily="49" charset="0"/>
                <a:ea typeface="宋体" charset="-122"/>
                <a:sym typeface="Wingdings" pitchFamily="2" charset="2"/>
              </a:rPr>
              <a:t>:}while(new != old);</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5</a:t>
            </a: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unlock ();</a:t>
            </a:r>
            <a:endParaRPr kumimoji="1" lang="en-US" altLang="zh-CN" sz="1400" b="0">
              <a:latin typeface="Courier New" pitchFamily="49" charset="0"/>
              <a:ea typeface="宋体" charset="-122"/>
              <a:sym typeface="Wingdings" pitchFamily="2" charset="2"/>
            </a:endParaRP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a:t>
            </a:r>
            <a:endParaRPr kumimoji="1" lang="en-US" altLang="zh-CN" sz="1400" b="0" i="1">
              <a:latin typeface="Courier New" pitchFamily="49" charset="0"/>
              <a:ea typeface="宋体" charset="-122"/>
              <a:sym typeface="Wingdings" pitchFamily="2" charset="2"/>
            </a:endParaRPr>
          </a:p>
        </p:txBody>
      </p:sp>
      <p:sp>
        <p:nvSpPr>
          <p:cNvPr id="27654" name="Rectangle 6"/>
          <p:cNvSpPr>
            <a:spLocks noChangeArrowheads="1"/>
          </p:cNvSpPr>
          <p:nvPr/>
        </p:nvSpPr>
        <p:spPr bwMode="auto">
          <a:xfrm>
            <a:off x="5822950" y="2100263"/>
            <a:ext cx="323850" cy="311150"/>
          </a:xfrm>
          <a:prstGeom prst="rect">
            <a:avLst/>
          </a:prstGeom>
          <a:solidFill>
            <a:srgbClr val="AFAFDD"/>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27655" name="Rectangle 7"/>
          <p:cNvSpPr>
            <a:spLocks noChangeArrowheads="1"/>
          </p:cNvSpPr>
          <p:nvPr/>
        </p:nvSpPr>
        <p:spPr bwMode="auto">
          <a:xfrm>
            <a:off x="682625" y="5848350"/>
            <a:ext cx="485775" cy="449263"/>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7656" name="Rectangle 8"/>
          <p:cNvSpPr>
            <a:spLocks noChangeArrowheads="1"/>
          </p:cNvSpPr>
          <p:nvPr/>
        </p:nvSpPr>
        <p:spPr bwMode="auto">
          <a:xfrm>
            <a:off x="687388" y="4629150"/>
            <a:ext cx="1827212" cy="16605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7657" name="Rectangle 9"/>
          <p:cNvSpPr>
            <a:spLocks noChangeArrowheads="1"/>
          </p:cNvSpPr>
          <p:nvPr/>
        </p:nvSpPr>
        <p:spPr bwMode="auto">
          <a:xfrm>
            <a:off x="688975" y="5854700"/>
            <a:ext cx="471488"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27658" name="AutoShape 10"/>
          <p:cNvSpPr>
            <a:spLocks noChangeArrowheads="1"/>
          </p:cNvSpPr>
          <p:nvPr/>
        </p:nvSpPr>
        <p:spPr bwMode="auto">
          <a:xfrm>
            <a:off x="2122488" y="4689475"/>
            <a:ext cx="352425" cy="314325"/>
          </a:xfrm>
          <a:prstGeom prst="roundRect">
            <a:avLst>
              <a:gd name="adj" fmla="val 16667"/>
            </a:avLst>
          </a:prstGeom>
          <a:solidFill>
            <a:srgbClr val="FF0000">
              <a:alpha val="52940"/>
            </a:srgbClr>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Tree>
    <p:extLst>
      <p:ext uri="{BB962C8B-B14F-4D97-AF65-F5344CB8AC3E}">
        <p14:creationId xmlns:p14="http://schemas.microsoft.com/office/powerpoint/2010/main" val="181420249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r>
              <a:rPr lang="en-US" altLang="zh-CN" smtClean="0">
                <a:ea typeface="宋体" charset="-122"/>
              </a:rPr>
              <a:t>Build-and-Search </a:t>
            </a:r>
          </a:p>
        </p:txBody>
      </p:sp>
      <p:sp>
        <p:nvSpPr>
          <p:cNvPr id="28675" name="Text Box 3"/>
          <p:cNvSpPr txBox="1">
            <a:spLocks noChangeArrowheads="1"/>
          </p:cNvSpPr>
          <p:nvPr/>
        </p:nvSpPr>
        <p:spPr bwMode="auto">
          <a:xfrm>
            <a:off x="606425" y="6488113"/>
            <a:ext cx="19780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a:latin typeface="Trebuchet MS" pitchFamily="34" charset="0"/>
                <a:ea typeface="宋体" charset="-122"/>
                <a:sym typeface="Wingdings" pitchFamily="2" charset="2"/>
              </a:rPr>
              <a:t>Predicates:</a:t>
            </a:r>
            <a:r>
              <a:rPr kumimoji="1" lang="en-US" altLang="zh-CN" b="0">
                <a:latin typeface="Trebuchet MS" pitchFamily="34" charset="0"/>
                <a:ea typeface="宋体" charset="-122"/>
                <a:sym typeface="Wingdings" pitchFamily="2" charset="2"/>
              </a:rPr>
              <a:t> </a:t>
            </a:r>
            <a:r>
              <a:rPr kumimoji="1" lang="en-US" altLang="zh-CN" sz="1400" b="0" i="1">
                <a:latin typeface="Trebuchet MS" pitchFamily="34" charset="0"/>
                <a:ea typeface="宋体" charset="-122"/>
                <a:sym typeface="Wingdings" pitchFamily="2" charset="2"/>
              </a:rPr>
              <a:t> </a:t>
            </a:r>
            <a:r>
              <a:rPr kumimoji="1" lang="en-US" altLang="zh-CN" sz="1400" i="1">
                <a:solidFill>
                  <a:srgbClr val="669900"/>
                </a:solidFill>
                <a:latin typeface="Trebuchet MS" pitchFamily="34" charset="0"/>
                <a:ea typeface="宋体" charset="-122"/>
                <a:sym typeface="Wingdings" pitchFamily="2" charset="2"/>
              </a:rPr>
              <a:t>LOCK</a:t>
            </a:r>
          </a:p>
        </p:txBody>
      </p:sp>
      <p:sp>
        <p:nvSpPr>
          <p:cNvPr id="28676" name="Text Box 4"/>
          <p:cNvSpPr txBox="1">
            <a:spLocks noChangeArrowheads="1"/>
          </p:cNvSpPr>
          <p:nvPr/>
        </p:nvSpPr>
        <p:spPr bwMode="auto">
          <a:xfrm>
            <a:off x="6188075" y="21240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59429" name="Text Box 5"/>
          <p:cNvSpPr txBox="1">
            <a:spLocks noChangeArrowheads="1"/>
          </p:cNvSpPr>
          <p:nvPr/>
        </p:nvSpPr>
        <p:spPr bwMode="auto">
          <a:xfrm>
            <a:off x="357188" y="1438275"/>
            <a:ext cx="2455862" cy="2652713"/>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tIns="91440">
            <a:spAutoFit/>
          </a:bodyPr>
          <a:lstStyle/>
          <a:p>
            <a:pPr algn="l" eaLnBrk="0" hangingPunct="0">
              <a:lnSpc>
                <a:spcPct val="45000"/>
              </a:lnSpc>
              <a:spcBef>
                <a:spcPct val="50000"/>
              </a:spcBef>
              <a:buFontTx/>
              <a:buNone/>
              <a:defRPr/>
            </a:pPr>
            <a:r>
              <a:rPr kumimoji="1" lang="en-US" altLang="zh-CN" sz="1400">
                <a:latin typeface="Courier New" pitchFamily="49" charset="0"/>
                <a:ea typeface="宋体" charset="-122"/>
              </a:rPr>
              <a:t>Example</a:t>
            </a:r>
            <a:r>
              <a:rPr kumimoji="1" lang="en-US" altLang="zh-CN" sz="1400" b="0">
                <a:latin typeface="Courier New" pitchFamily="49" charset="0"/>
                <a:ea typeface="宋体" charset="-122"/>
              </a:rPr>
              <a:t> ( )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1</a:t>
            </a:r>
            <a:r>
              <a:rPr kumimoji="1" lang="en-US" altLang="zh-CN" sz="1400" b="0">
                <a:latin typeface="Courier New" pitchFamily="49" charset="0"/>
                <a:ea typeface="宋体" charset="-122"/>
                <a:sym typeface="Wingdings" pitchFamily="2" charset="2"/>
              </a:rPr>
              <a:t>: do{</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old = new;</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q = q-&gt;next;</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2</a:t>
            </a:r>
            <a:r>
              <a:rPr kumimoji="1" lang="en-US" altLang="zh-CN" sz="1400" b="0">
                <a:latin typeface="Courier New" pitchFamily="49" charset="0"/>
                <a:ea typeface="宋体" charset="-122"/>
                <a:sym typeface="Wingdings" pitchFamily="2" charset="2"/>
              </a:rPr>
              <a:t>:   if (q != NULL){</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3</a:t>
            </a:r>
            <a:r>
              <a:rPr kumimoji="1" lang="en-US" altLang="zh-CN" sz="1400" b="0">
                <a:latin typeface="Courier New" pitchFamily="49" charset="0"/>
                <a:ea typeface="宋体" charset="-122"/>
                <a:sym typeface="Wingdings" pitchFamily="2" charset="2"/>
              </a:rPr>
              <a:t>:     q-&gt;data = new;</a:t>
            </a:r>
          </a:p>
          <a:p>
            <a:pPr algn="l" eaLnBrk="0" hangingPunct="0">
              <a:lnSpc>
                <a:spcPct val="45000"/>
              </a:lnSpc>
              <a:spcBef>
                <a:spcPct val="50000"/>
              </a:spcBef>
              <a:buFontTx/>
              <a:buNone/>
              <a:defRPr/>
            </a:pPr>
            <a:r>
              <a:rPr kumimoji="1" lang="en-US" altLang="zh-CN" sz="1400">
                <a:latin typeface="Courier New" pitchFamily="49" charset="0"/>
                <a:ea typeface="宋体" charset="-122"/>
                <a:sym typeface="Wingdings" pitchFamily="2" charset="2"/>
              </a:rPr>
              <a:t>       unlock();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new ++;</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4</a:t>
            </a:r>
            <a:r>
              <a:rPr kumimoji="1" lang="en-US" altLang="zh-CN" sz="1400" b="0">
                <a:latin typeface="Courier New" pitchFamily="49" charset="0"/>
                <a:ea typeface="宋体" charset="-122"/>
                <a:sym typeface="Wingdings" pitchFamily="2" charset="2"/>
              </a:rPr>
              <a:t>:}while(new != old);</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5</a:t>
            </a: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unlock ();</a:t>
            </a:r>
            <a:endParaRPr kumimoji="1" lang="en-US" altLang="zh-CN" sz="1400" b="0">
              <a:latin typeface="Courier New" pitchFamily="49" charset="0"/>
              <a:ea typeface="宋体" charset="-122"/>
              <a:sym typeface="Wingdings" pitchFamily="2" charset="2"/>
            </a:endParaRP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a:t>
            </a:r>
            <a:endParaRPr kumimoji="1" lang="en-US" altLang="zh-CN" sz="1400" b="0" i="1">
              <a:latin typeface="Courier New" pitchFamily="49" charset="0"/>
              <a:ea typeface="宋体" charset="-122"/>
              <a:sym typeface="Wingdings" pitchFamily="2" charset="2"/>
            </a:endParaRPr>
          </a:p>
        </p:txBody>
      </p:sp>
      <p:sp>
        <p:nvSpPr>
          <p:cNvPr id="28678" name="Rectangle 6"/>
          <p:cNvSpPr>
            <a:spLocks noChangeArrowheads="1"/>
          </p:cNvSpPr>
          <p:nvPr/>
        </p:nvSpPr>
        <p:spPr bwMode="auto">
          <a:xfrm>
            <a:off x="5822950" y="2100263"/>
            <a:ext cx="323850" cy="311150"/>
          </a:xfrm>
          <a:prstGeom prst="rect">
            <a:avLst/>
          </a:prstGeom>
          <a:solidFill>
            <a:srgbClr val="AFAFDD"/>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28679" name="Rectangle 7"/>
          <p:cNvSpPr>
            <a:spLocks noChangeArrowheads="1"/>
          </p:cNvSpPr>
          <p:nvPr/>
        </p:nvSpPr>
        <p:spPr bwMode="auto">
          <a:xfrm>
            <a:off x="682625" y="5835650"/>
            <a:ext cx="485775" cy="442913"/>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8680" name="Rectangle 8"/>
          <p:cNvSpPr>
            <a:spLocks noChangeArrowheads="1"/>
          </p:cNvSpPr>
          <p:nvPr/>
        </p:nvSpPr>
        <p:spPr bwMode="auto">
          <a:xfrm>
            <a:off x="687388" y="4610100"/>
            <a:ext cx="1827212" cy="16605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8681" name="Rectangle 9"/>
          <p:cNvSpPr>
            <a:spLocks noChangeArrowheads="1"/>
          </p:cNvSpPr>
          <p:nvPr/>
        </p:nvSpPr>
        <p:spPr bwMode="auto">
          <a:xfrm>
            <a:off x="688975" y="5838825"/>
            <a:ext cx="471488"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28682" name="AutoShape 10"/>
          <p:cNvSpPr>
            <a:spLocks noChangeArrowheads="1"/>
          </p:cNvSpPr>
          <p:nvPr/>
        </p:nvSpPr>
        <p:spPr bwMode="auto">
          <a:xfrm>
            <a:off x="2122488" y="4670425"/>
            <a:ext cx="352425" cy="314325"/>
          </a:xfrm>
          <a:prstGeom prst="roundRect">
            <a:avLst>
              <a:gd name="adj" fmla="val 16667"/>
            </a:avLst>
          </a:prstGeom>
          <a:solidFill>
            <a:srgbClr val="FF0000">
              <a:alpha val="52940"/>
            </a:srgbClr>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8683" name="AutoShape 11"/>
          <p:cNvSpPr>
            <a:spLocks noChangeArrowheads="1"/>
          </p:cNvSpPr>
          <p:nvPr/>
        </p:nvSpPr>
        <p:spPr bwMode="auto">
          <a:xfrm>
            <a:off x="4416425" y="2125663"/>
            <a:ext cx="1308100" cy="860425"/>
          </a:xfrm>
          <a:prstGeom prst="roundRect">
            <a:avLst>
              <a:gd name="adj" fmla="val 23606"/>
            </a:avLst>
          </a:prstGeom>
          <a:solidFill>
            <a:srgbClr val="DADAF0"/>
          </a:solidFill>
          <a:ln>
            <a:noFill/>
          </a:ln>
          <a:extLst>
            <a:ext uri="{91240B29-F687-4F45-9708-019B960494DF}">
              <a14:hiddenLine xmlns:a14="http://schemas.microsoft.com/office/drawing/2010/main" w="9525">
                <a:solidFill>
                  <a:srgbClr val="000000"/>
                </a:solidFill>
                <a:round/>
                <a:headEnd/>
                <a:tailEnd/>
              </a14:hiddenLine>
            </a:ext>
          </a:extLst>
        </p:spPr>
        <p:txBody>
          <a:bodyPr rIns="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70000"/>
              </a:lnSpc>
              <a:spcBef>
                <a:spcPct val="50000"/>
              </a:spcBef>
              <a:buFontTx/>
              <a:buNone/>
            </a:pPr>
            <a:r>
              <a:rPr kumimoji="1" lang="en-US" altLang="zh-CN" sz="1400">
                <a:latin typeface="Courier New" pitchFamily="49" charset="0"/>
                <a:ea typeface="宋体" charset="-122"/>
                <a:sym typeface="Wingdings" pitchFamily="2" charset="2"/>
              </a:rPr>
              <a:t>lock()</a:t>
            </a:r>
          </a:p>
          <a:p>
            <a:pPr algn="l">
              <a:lnSpc>
                <a:spcPct val="70000"/>
              </a:lnSpc>
              <a:spcBef>
                <a:spcPct val="50000"/>
              </a:spcBef>
              <a:buFontTx/>
              <a:buNone/>
            </a:pPr>
            <a:r>
              <a:rPr kumimoji="1" lang="en-US" altLang="zh-CN" sz="1400" b="0">
                <a:latin typeface="Courier New" pitchFamily="49" charset="0"/>
                <a:ea typeface="宋体" charset="-122"/>
                <a:sym typeface="Wingdings" pitchFamily="2" charset="2"/>
              </a:rPr>
              <a:t>old = new</a:t>
            </a:r>
          </a:p>
          <a:p>
            <a:pPr algn="l">
              <a:lnSpc>
                <a:spcPct val="70000"/>
              </a:lnSpc>
              <a:spcBef>
                <a:spcPct val="50000"/>
              </a:spcBef>
              <a:buFontTx/>
              <a:buNone/>
            </a:pPr>
            <a:r>
              <a:rPr kumimoji="1" lang="en-US" altLang="zh-CN" sz="1400" b="0">
                <a:latin typeface="Courier New" pitchFamily="49" charset="0"/>
                <a:ea typeface="宋体" charset="-122"/>
                <a:sym typeface="Wingdings" pitchFamily="2" charset="2"/>
              </a:rPr>
              <a:t>q=q-&gt;next</a:t>
            </a:r>
          </a:p>
        </p:txBody>
      </p:sp>
      <p:cxnSp>
        <p:nvCxnSpPr>
          <p:cNvPr id="28684" name="AutoShape 12"/>
          <p:cNvCxnSpPr>
            <a:cxnSpLocks noChangeShapeType="1"/>
          </p:cNvCxnSpPr>
          <p:nvPr/>
        </p:nvCxnSpPr>
        <p:spPr bwMode="auto">
          <a:xfrm>
            <a:off x="5991225" y="2420938"/>
            <a:ext cx="0" cy="2825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8685" name="Text Box 13"/>
          <p:cNvSpPr txBox="1">
            <a:spLocks noChangeArrowheads="1"/>
          </p:cNvSpPr>
          <p:nvPr/>
        </p:nvSpPr>
        <p:spPr bwMode="auto">
          <a:xfrm>
            <a:off x="6297613" y="2741613"/>
            <a:ext cx="900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a:t>
            </a:r>
          </a:p>
        </p:txBody>
      </p:sp>
      <p:sp>
        <p:nvSpPr>
          <p:cNvPr id="28686" name="Oval 14"/>
          <p:cNvSpPr>
            <a:spLocks noChangeArrowheads="1"/>
          </p:cNvSpPr>
          <p:nvPr/>
        </p:nvSpPr>
        <p:spPr bwMode="auto">
          <a:xfrm>
            <a:off x="6464300" y="2436813"/>
            <a:ext cx="228600" cy="228600"/>
          </a:xfrm>
          <a:prstGeom prst="ellipse">
            <a:avLst/>
          </a:prstGeom>
          <a:solidFill>
            <a:schemeClr val="tx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8687" name="Rectangle 15"/>
          <p:cNvSpPr>
            <a:spLocks noChangeArrowheads="1"/>
          </p:cNvSpPr>
          <p:nvPr/>
        </p:nvSpPr>
        <p:spPr bwMode="auto">
          <a:xfrm>
            <a:off x="5827713" y="27241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28688" name="AutoShape 16"/>
          <p:cNvCxnSpPr>
            <a:cxnSpLocks noChangeShapeType="1"/>
          </p:cNvCxnSpPr>
          <p:nvPr/>
        </p:nvCxnSpPr>
        <p:spPr bwMode="auto">
          <a:xfrm flipV="1">
            <a:off x="985838" y="6072188"/>
            <a:ext cx="369887" cy="1587"/>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28689" name="Rectangle 17"/>
          <p:cNvSpPr>
            <a:spLocks noChangeArrowheads="1"/>
          </p:cNvSpPr>
          <p:nvPr/>
        </p:nvSpPr>
        <p:spPr bwMode="auto">
          <a:xfrm>
            <a:off x="1166813" y="5842000"/>
            <a:ext cx="484187" cy="4254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sp>
        <p:nvSpPr>
          <p:cNvPr id="28690" name="Rectangle 19"/>
          <p:cNvSpPr>
            <a:spLocks noChangeArrowheads="1"/>
          </p:cNvSpPr>
          <p:nvPr/>
        </p:nvSpPr>
        <p:spPr bwMode="auto">
          <a:xfrm>
            <a:off x="338138" y="1828800"/>
            <a:ext cx="2492375" cy="609600"/>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Tree>
    <p:extLst>
      <p:ext uri="{BB962C8B-B14F-4D97-AF65-F5344CB8AC3E}">
        <p14:creationId xmlns:p14="http://schemas.microsoft.com/office/powerpoint/2010/main" val="656747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a:lstStyle/>
          <a:p>
            <a:pPr eaLnBrk="1" hangingPunct="1"/>
            <a:r>
              <a:rPr lang="en-US" altLang="zh-CN" smtClean="0">
                <a:ea typeface="宋体" charset="-122"/>
              </a:rPr>
              <a:t>Loop Unwinding</a:t>
            </a:r>
          </a:p>
        </p:txBody>
      </p:sp>
      <p:sp>
        <p:nvSpPr>
          <p:cNvPr id="80899" name="Rectangle 3"/>
          <p:cNvSpPr>
            <a:spLocks noChangeArrowheads="1"/>
          </p:cNvSpPr>
          <p:nvPr/>
        </p:nvSpPr>
        <p:spPr bwMode="auto">
          <a:xfrm>
            <a:off x="290513" y="1371600"/>
            <a:ext cx="8307387"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457200" indent="-457200" eaLnBrk="0" hangingPunct="0">
              <a:defRPr sz="2000">
                <a:solidFill>
                  <a:schemeClr val="tx1"/>
                </a:solidFill>
                <a:latin typeface="Arial" charset="0"/>
                <a:ea typeface="MS PGothic" pitchFamily="34" charset="-128"/>
              </a:defRPr>
            </a:lvl1pPr>
            <a:lvl2pPr marL="1042988" indent="-41910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algn="l" eaLnBrk="1" hangingPunct="1">
              <a:spcBef>
                <a:spcPct val="0"/>
              </a:spcBef>
              <a:spcAft>
                <a:spcPct val="50000"/>
              </a:spcAft>
              <a:buSzPct val="70000"/>
              <a:buFontTx/>
              <a:buChar char="•"/>
            </a:pPr>
            <a:r>
              <a:rPr lang="en-US" altLang="zh-CN" sz="2400"/>
              <a:t>All loops are unwound</a:t>
            </a:r>
          </a:p>
          <a:p>
            <a:pPr lvl="1" algn="l" eaLnBrk="1" hangingPunct="1">
              <a:spcBef>
                <a:spcPct val="0"/>
              </a:spcBef>
              <a:spcAft>
                <a:spcPct val="50000"/>
              </a:spcAft>
              <a:buSzPct val="90000"/>
              <a:buFont typeface="Times" pitchFamily="18" charset="0"/>
              <a:buChar char="•"/>
            </a:pPr>
            <a:r>
              <a:rPr lang="en-US" altLang="zh-CN">
                <a:solidFill>
                  <a:srgbClr val="3F5367"/>
                </a:solidFill>
              </a:rPr>
              <a:t>can use different unwinding bounds for different loops</a:t>
            </a:r>
          </a:p>
          <a:p>
            <a:pPr lvl="1" algn="l" eaLnBrk="1" hangingPunct="1">
              <a:spcBef>
                <a:spcPct val="0"/>
              </a:spcBef>
              <a:spcAft>
                <a:spcPct val="50000"/>
              </a:spcAft>
              <a:buSzPct val="90000"/>
              <a:buFont typeface="Times" pitchFamily="18" charset="0"/>
              <a:buChar char="•"/>
            </a:pPr>
            <a:r>
              <a:rPr lang="en-US" altLang="zh-CN">
                <a:solidFill>
                  <a:srgbClr val="3F5367"/>
                </a:solidFill>
              </a:rPr>
              <a:t>to check whether unwinding is sufficient special “unwinding assertion” claims are added</a:t>
            </a:r>
          </a:p>
          <a:p>
            <a:pPr algn="l" eaLnBrk="1" hangingPunct="1">
              <a:spcBef>
                <a:spcPct val="0"/>
              </a:spcBef>
              <a:spcAft>
                <a:spcPct val="50000"/>
              </a:spcAft>
              <a:buSzPct val="70000"/>
              <a:buFontTx/>
              <a:buChar char="•"/>
            </a:pPr>
            <a:endParaRPr lang="en-US" altLang="zh-CN" sz="2400"/>
          </a:p>
          <a:p>
            <a:pPr algn="l" eaLnBrk="1" hangingPunct="1">
              <a:spcBef>
                <a:spcPct val="0"/>
              </a:spcBef>
              <a:spcAft>
                <a:spcPct val="50000"/>
              </a:spcAft>
              <a:buSzPct val="70000"/>
              <a:buFontTx/>
              <a:buChar char="•"/>
            </a:pPr>
            <a:r>
              <a:rPr lang="en-US" altLang="zh-CN" sz="2400"/>
              <a:t>If a program satisfies all of its claims and all unwinding assertions then it is correct!</a:t>
            </a:r>
          </a:p>
          <a:p>
            <a:pPr algn="l" eaLnBrk="1" hangingPunct="1">
              <a:spcBef>
                <a:spcPct val="0"/>
              </a:spcBef>
              <a:spcAft>
                <a:spcPct val="50000"/>
              </a:spcAft>
              <a:buSzPct val="70000"/>
              <a:buFontTx/>
              <a:buChar char="•"/>
            </a:pPr>
            <a:endParaRPr lang="en-US" altLang="zh-CN" sz="2400"/>
          </a:p>
          <a:p>
            <a:pPr algn="l" eaLnBrk="1" hangingPunct="1">
              <a:spcBef>
                <a:spcPct val="0"/>
              </a:spcBef>
              <a:spcAft>
                <a:spcPct val="50000"/>
              </a:spcAft>
              <a:buSzPct val="70000"/>
              <a:buFontTx/>
              <a:buChar char="•"/>
            </a:pPr>
            <a:r>
              <a:rPr lang="en-US" altLang="zh-CN" sz="2400"/>
              <a:t>Same for backward </a:t>
            </a:r>
            <a:r>
              <a:rPr lang="en-US" altLang="en-US" sz="2400" noProof="1">
                <a:latin typeface="Courier New" pitchFamily="49" charset="0"/>
              </a:rPr>
              <a:t>goto</a:t>
            </a:r>
            <a:r>
              <a:rPr lang="en-US" altLang="zh-CN" sz="2400"/>
              <a:t> jumps and recursive functions</a:t>
            </a:r>
          </a:p>
        </p:txBody>
      </p:sp>
    </p:spTree>
    <p:extLst>
      <p:ext uri="{BB962C8B-B14F-4D97-AF65-F5344CB8AC3E}">
        <p14:creationId xmlns:p14="http://schemas.microsoft.com/office/powerpoint/2010/main" val="101316715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r>
              <a:rPr lang="en-US" altLang="zh-CN" smtClean="0">
                <a:ea typeface="宋体" charset="-122"/>
              </a:rPr>
              <a:t>Build-and-Search </a:t>
            </a:r>
          </a:p>
        </p:txBody>
      </p:sp>
      <p:sp>
        <p:nvSpPr>
          <p:cNvPr id="29699" name="Text Box 3"/>
          <p:cNvSpPr txBox="1">
            <a:spLocks noChangeArrowheads="1"/>
          </p:cNvSpPr>
          <p:nvPr/>
        </p:nvSpPr>
        <p:spPr bwMode="auto">
          <a:xfrm>
            <a:off x="606425" y="6488113"/>
            <a:ext cx="19780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a:latin typeface="Trebuchet MS" pitchFamily="34" charset="0"/>
                <a:ea typeface="宋体" charset="-122"/>
                <a:sym typeface="Wingdings" pitchFamily="2" charset="2"/>
              </a:rPr>
              <a:t>Predicates:</a:t>
            </a:r>
            <a:r>
              <a:rPr kumimoji="1" lang="en-US" altLang="zh-CN" b="0">
                <a:latin typeface="Trebuchet MS" pitchFamily="34" charset="0"/>
                <a:ea typeface="宋体" charset="-122"/>
                <a:sym typeface="Wingdings" pitchFamily="2" charset="2"/>
              </a:rPr>
              <a:t> </a:t>
            </a:r>
            <a:r>
              <a:rPr kumimoji="1" lang="en-US" altLang="zh-CN" sz="1400" b="0" i="1">
                <a:latin typeface="Trebuchet MS" pitchFamily="34" charset="0"/>
                <a:ea typeface="宋体" charset="-122"/>
                <a:sym typeface="Wingdings" pitchFamily="2" charset="2"/>
              </a:rPr>
              <a:t> </a:t>
            </a:r>
            <a:r>
              <a:rPr kumimoji="1" lang="en-US" altLang="zh-CN" sz="1400" i="1">
                <a:solidFill>
                  <a:srgbClr val="669900"/>
                </a:solidFill>
                <a:latin typeface="Trebuchet MS" pitchFamily="34" charset="0"/>
                <a:ea typeface="宋体" charset="-122"/>
                <a:sym typeface="Wingdings" pitchFamily="2" charset="2"/>
              </a:rPr>
              <a:t>LOCK</a:t>
            </a:r>
          </a:p>
        </p:txBody>
      </p:sp>
      <p:sp>
        <p:nvSpPr>
          <p:cNvPr id="29700" name="Text Box 4"/>
          <p:cNvSpPr txBox="1">
            <a:spLocks noChangeArrowheads="1"/>
          </p:cNvSpPr>
          <p:nvPr/>
        </p:nvSpPr>
        <p:spPr bwMode="auto">
          <a:xfrm>
            <a:off x="6188075" y="21240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61477" name="Text Box 5"/>
          <p:cNvSpPr txBox="1">
            <a:spLocks noChangeArrowheads="1"/>
          </p:cNvSpPr>
          <p:nvPr/>
        </p:nvSpPr>
        <p:spPr bwMode="auto">
          <a:xfrm>
            <a:off x="357188" y="1438275"/>
            <a:ext cx="2455862" cy="2652713"/>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tIns="91440">
            <a:spAutoFit/>
          </a:bodyPr>
          <a:lstStyle/>
          <a:p>
            <a:pPr algn="l" eaLnBrk="0" hangingPunct="0">
              <a:lnSpc>
                <a:spcPct val="45000"/>
              </a:lnSpc>
              <a:spcBef>
                <a:spcPct val="50000"/>
              </a:spcBef>
              <a:buFontTx/>
              <a:buNone/>
              <a:defRPr/>
            </a:pPr>
            <a:r>
              <a:rPr kumimoji="1" lang="en-US" altLang="zh-CN" sz="1400">
                <a:latin typeface="Courier New" pitchFamily="49" charset="0"/>
                <a:ea typeface="宋体" charset="-122"/>
              </a:rPr>
              <a:t>Example</a:t>
            </a:r>
            <a:r>
              <a:rPr kumimoji="1" lang="en-US" altLang="zh-CN" sz="1400" b="0">
                <a:latin typeface="Courier New" pitchFamily="49" charset="0"/>
                <a:ea typeface="宋体" charset="-122"/>
              </a:rPr>
              <a:t> ( )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1</a:t>
            </a:r>
            <a:r>
              <a:rPr kumimoji="1" lang="en-US" altLang="zh-CN" sz="1400" b="0">
                <a:latin typeface="Courier New" pitchFamily="49" charset="0"/>
                <a:ea typeface="宋体" charset="-122"/>
                <a:sym typeface="Wingdings" pitchFamily="2" charset="2"/>
              </a:rPr>
              <a:t>: do{</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old = new;</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q = q-&gt;next;</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2</a:t>
            </a:r>
            <a:r>
              <a:rPr kumimoji="1" lang="en-US" altLang="zh-CN" sz="1400" b="0">
                <a:latin typeface="Courier New" pitchFamily="49" charset="0"/>
                <a:ea typeface="宋体" charset="-122"/>
                <a:sym typeface="Wingdings" pitchFamily="2" charset="2"/>
              </a:rPr>
              <a:t>:   if (q != NULL){</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3</a:t>
            </a:r>
            <a:r>
              <a:rPr kumimoji="1" lang="en-US" altLang="zh-CN" sz="1400" b="0">
                <a:latin typeface="Courier New" pitchFamily="49" charset="0"/>
                <a:ea typeface="宋体" charset="-122"/>
                <a:sym typeface="Wingdings" pitchFamily="2" charset="2"/>
              </a:rPr>
              <a:t>:     q-&gt;data = new;</a:t>
            </a:r>
          </a:p>
          <a:p>
            <a:pPr algn="l" eaLnBrk="0" hangingPunct="0">
              <a:lnSpc>
                <a:spcPct val="45000"/>
              </a:lnSpc>
              <a:spcBef>
                <a:spcPct val="50000"/>
              </a:spcBef>
              <a:buFontTx/>
              <a:buNone/>
              <a:defRPr/>
            </a:pPr>
            <a:r>
              <a:rPr kumimoji="1" lang="en-US" altLang="zh-CN" sz="1400">
                <a:latin typeface="Courier New" pitchFamily="49" charset="0"/>
                <a:ea typeface="宋体" charset="-122"/>
                <a:sym typeface="Wingdings" pitchFamily="2" charset="2"/>
              </a:rPr>
              <a:t>       unlock();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new ++;</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4</a:t>
            </a:r>
            <a:r>
              <a:rPr kumimoji="1" lang="en-US" altLang="zh-CN" sz="1400" b="0">
                <a:latin typeface="Courier New" pitchFamily="49" charset="0"/>
                <a:ea typeface="宋体" charset="-122"/>
                <a:sym typeface="Wingdings" pitchFamily="2" charset="2"/>
              </a:rPr>
              <a:t>:}while(new != old);</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5</a:t>
            </a: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unlock ();</a:t>
            </a:r>
            <a:endParaRPr kumimoji="1" lang="en-US" altLang="zh-CN" sz="1400" b="0">
              <a:latin typeface="Courier New" pitchFamily="49" charset="0"/>
              <a:ea typeface="宋体" charset="-122"/>
              <a:sym typeface="Wingdings" pitchFamily="2" charset="2"/>
            </a:endParaRP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a:t>
            </a:r>
            <a:endParaRPr kumimoji="1" lang="en-US" altLang="zh-CN" sz="1400" b="0" i="1">
              <a:latin typeface="Courier New" pitchFamily="49" charset="0"/>
              <a:ea typeface="宋体" charset="-122"/>
              <a:sym typeface="Wingdings" pitchFamily="2" charset="2"/>
            </a:endParaRPr>
          </a:p>
        </p:txBody>
      </p:sp>
      <p:sp>
        <p:nvSpPr>
          <p:cNvPr id="29702" name="Rectangle 6"/>
          <p:cNvSpPr>
            <a:spLocks noChangeArrowheads="1"/>
          </p:cNvSpPr>
          <p:nvPr/>
        </p:nvSpPr>
        <p:spPr bwMode="auto">
          <a:xfrm>
            <a:off x="5822950" y="2100263"/>
            <a:ext cx="323850" cy="311150"/>
          </a:xfrm>
          <a:prstGeom prst="rect">
            <a:avLst/>
          </a:prstGeom>
          <a:solidFill>
            <a:srgbClr val="AFAFDD"/>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29703" name="Rectangle 7"/>
          <p:cNvSpPr>
            <a:spLocks noChangeArrowheads="1"/>
          </p:cNvSpPr>
          <p:nvPr/>
        </p:nvSpPr>
        <p:spPr bwMode="auto">
          <a:xfrm>
            <a:off x="682625" y="5835650"/>
            <a:ext cx="485775" cy="442913"/>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9704" name="Rectangle 8"/>
          <p:cNvSpPr>
            <a:spLocks noChangeArrowheads="1"/>
          </p:cNvSpPr>
          <p:nvPr/>
        </p:nvSpPr>
        <p:spPr bwMode="auto">
          <a:xfrm>
            <a:off x="687388" y="4610100"/>
            <a:ext cx="1827212" cy="16605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9705" name="Rectangle 9"/>
          <p:cNvSpPr>
            <a:spLocks noChangeArrowheads="1"/>
          </p:cNvSpPr>
          <p:nvPr/>
        </p:nvSpPr>
        <p:spPr bwMode="auto">
          <a:xfrm>
            <a:off x="688975" y="5838825"/>
            <a:ext cx="471488"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29706" name="AutoShape 10"/>
          <p:cNvSpPr>
            <a:spLocks noChangeArrowheads="1"/>
          </p:cNvSpPr>
          <p:nvPr/>
        </p:nvSpPr>
        <p:spPr bwMode="auto">
          <a:xfrm>
            <a:off x="2122488" y="4670425"/>
            <a:ext cx="352425" cy="314325"/>
          </a:xfrm>
          <a:prstGeom prst="roundRect">
            <a:avLst>
              <a:gd name="adj" fmla="val 16667"/>
            </a:avLst>
          </a:prstGeom>
          <a:solidFill>
            <a:srgbClr val="FF0000">
              <a:alpha val="52940"/>
            </a:srgbClr>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29707" name="AutoShape 11"/>
          <p:cNvCxnSpPr>
            <a:cxnSpLocks noChangeShapeType="1"/>
          </p:cNvCxnSpPr>
          <p:nvPr/>
        </p:nvCxnSpPr>
        <p:spPr bwMode="auto">
          <a:xfrm>
            <a:off x="5991225" y="2420938"/>
            <a:ext cx="0" cy="2825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9708" name="Text Box 12"/>
          <p:cNvSpPr txBox="1">
            <a:spLocks noChangeArrowheads="1"/>
          </p:cNvSpPr>
          <p:nvPr/>
        </p:nvSpPr>
        <p:spPr bwMode="auto">
          <a:xfrm>
            <a:off x="6297613" y="2741613"/>
            <a:ext cx="900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a:t>
            </a:r>
          </a:p>
        </p:txBody>
      </p:sp>
      <p:sp>
        <p:nvSpPr>
          <p:cNvPr id="29709" name="Oval 13"/>
          <p:cNvSpPr>
            <a:spLocks noChangeArrowheads="1"/>
          </p:cNvSpPr>
          <p:nvPr/>
        </p:nvSpPr>
        <p:spPr bwMode="auto">
          <a:xfrm>
            <a:off x="6464300" y="2436813"/>
            <a:ext cx="228600" cy="228600"/>
          </a:xfrm>
          <a:prstGeom prst="ellipse">
            <a:avLst/>
          </a:prstGeom>
          <a:solidFill>
            <a:schemeClr val="tx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29710" name="Rectangle 14"/>
          <p:cNvSpPr>
            <a:spLocks noChangeArrowheads="1"/>
          </p:cNvSpPr>
          <p:nvPr/>
        </p:nvSpPr>
        <p:spPr bwMode="auto">
          <a:xfrm>
            <a:off x="5827713" y="27241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29711" name="AutoShape 15"/>
          <p:cNvCxnSpPr>
            <a:cxnSpLocks noChangeShapeType="1"/>
          </p:cNvCxnSpPr>
          <p:nvPr/>
        </p:nvCxnSpPr>
        <p:spPr bwMode="auto">
          <a:xfrm flipV="1">
            <a:off x="985838" y="6072188"/>
            <a:ext cx="369887" cy="1587"/>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29712" name="Rectangle 16"/>
          <p:cNvSpPr>
            <a:spLocks noChangeArrowheads="1"/>
          </p:cNvSpPr>
          <p:nvPr/>
        </p:nvSpPr>
        <p:spPr bwMode="auto">
          <a:xfrm>
            <a:off x="1166813" y="5842000"/>
            <a:ext cx="484187" cy="4254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29713" name="AutoShape 17"/>
          <p:cNvCxnSpPr>
            <a:cxnSpLocks noChangeShapeType="1"/>
          </p:cNvCxnSpPr>
          <p:nvPr/>
        </p:nvCxnSpPr>
        <p:spPr bwMode="auto">
          <a:xfrm flipH="1">
            <a:off x="5222875" y="3028950"/>
            <a:ext cx="627063" cy="4492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9714" name="Text Box 18"/>
          <p:cNvSpPr txBox="1">
            <a:spLocks noChangeArrowheads="1"/>
          </p:cNvSpPr>
          <p:nvPr/>
        </p:nvSpPr>
        <p:spPr bwMode="auto">
          <a:xfrm>
            <a:off x="5668963" y="3524250"/>
            <a:ext cx="900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a:t>
            </a:r>
          </a:p>
        </p:txBody>
      </p:sp>
      <p:sp>
        <p:nvSpPr>
          <p:cNvPr id="29715" name="Rectangle 19"/>
          <p:cNvSpPr>
            <a:spLocks noChangeArrowheads="1"/>
          </p:cNvSpPr>
          <p:nvPr/>
        </p:nvSpPr>
        <p:spPr bwMode="auto">
          <a:xfrm>
            <a:off x="4406900" y="2998788"/>
            <a:ext cx="1011238" cy="231775"/>
          </a:xfrm>
          <a:prstGeom prst="rect">
            <a:avLst/>
          </a:prstGeom>
          <a:solidFill>
            <a:srgbClr val="DADA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8288" bIns="18288"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spcBef>
                <a:spcPct val="100000"/>
              </a:spcBef>
              <a:buFontTx/>
              <a:buNone/>
            </a:pPr>
            <a:r>
              <a:rPr kumimoji="1" lang="en-US" altLang="zh-CN" sz="1400" b="0">
                <a:latin typeface="Courier New" pitchFamily="49" charset="0"/>
                <a:ea typeface="宋体" charset="-122"/>
                <a:sym typeface="Wingdings" pitchFamily="2" charset="2"/>
              </a:rPr>
              <a:t>[q!=NULL]</a:t>
            </a:r>
          </a:p>
        </p:txBody>
      </p:sp>
      <p:sp>
        <p:nvSpPr>
          <p:cNvPr id="29716" name="Rectangle 20"/>
          <p:cNvSpPr>
            <a:spLocks noChangeArrowheads="1"/>
          </p:cNvSpPr>
          <p:nvPr/>
        </p:nvSpPr>
        <p:spPr bwMode="auto">
          <a:xfrm>
            <a:off x="4922838" y="3471863"/>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cxnSp>
        <p:nvCxnSpPr>
          <p:cNvPr id="29717" name="AutoShape 21"/>
          <p:cNvCxnSpPr>
            <a:cxnSpLocks noChangeShapeType="1"/>
          </p:cNvCxnSpPr>
          <p:nvPr/>
        </p:nvCxnSpPr>
        <p:spPr bwMode="auto">
          <a:xfrm>
            <a:off x="1501775" y="6067425"/>
            <a:ext cx="325438" cy="317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29718" name="Rectangle 22"/>
          <p:cNvSpPr>
            <a:spLocks noChangeArrowheads="1"/>
          </p:cNvSpPr>
          <p:nvPr/>
        </p:nvSpPr>
        <p:spPr bwMode="auto">
          <a:xfrm>
            <a:off x="1649413" y="5843588"/>
            <a:ext cx="465137" cy="4270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sp>
        <p:nvSpPr>
          <p:cNvPr id="29719" name="Rectangle 24"/>
          <p:cNvSpPr>
            <a:spLocks noChangeArrowheads="1"/>
          </p:cNvSpPr>
          <p:nvPr/>
        </p:nvSpPr>
        <p:spPr bwMode="auto">
          <a:xfrm>
            <a:off x="349250" y="2438400"/>
            <a:ext cx="2492375" cy="239713"/>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Tree>
    <p:extLst>
      <p:ext uri="{BB962C8B-B14F-4D97-AF65-F5344CB8AC3E}">
        <p14:creationId xmlns:p14="http://schemas.microsoft.com/office/powerpoint/2010/main" val="297527113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r>
              <a:rPr lang="en-US" altLang="zh-CN" smtClean="0">
                <a:ea typeface="宋体" charset="-122"/>
              </a:rPr>
              <a:t>Build-and-Search </a:t>
            </a:r>
          </a:p>
        </p:txBody>
      </p:sp>
      <p:sp>
        <p:nvSpPr>
          <p:cNvPr id="30723" name="Text Box 3"/>
          <p:cNvSpPr txBox="1">
            <a:spLocks noChangeArrowheads="1"/>
          </p:cNvSpPr>
          <p:nvPr/>
        </p:nvSpPr>
        <p:spPr bwMode="auto">
          <a:xfrm>
            <a:off x="606425" y="6488113"/>
            <a:ext cx="19780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a:latin typeface="Trebuchet MS" pitchFamily="34" charset="0"/>
                <a:ea typeface="宋体" charset="-122"/>
                <a:sym typeface="Wingdings" pitchFamily="2" charset="2"/>
              </a:rPr>
              <a:t>Predicates:</a:t>
            </a:r>
            <a:r>
              <a:rPr kumimoji="1" lang="en-US" altLang="zh-CN" b="0">
                <a:latin typeface="Trebuchet MS" pitchFamily="34" charset="0"/>
                <a:ea typeface="宋体" charset="-122"/>
                <a:sym typeface="Wingdings" pitchFamily="2" charset="2"/>
              </a:rPr>
              <a:t> </a:t>
            </a:r>
            <a:r>
              <a:rPr kumimoji="1" lang="en-US" altLang="zh-CN" sz="1400" b="0" i="1">
                <a:latin typeface="Trebuchet MS" pitchFamily="34" charset="0"/>
                <a:ea typeface="宋体" charset="-122"/>
                <a:sym typeface="Wingdings" pitchFamily="2" charset="2"/>
              </a:rPr>
              <a:t> </a:t>
            </a:r>
            <a:r>
              <a:rPr kumimoji="1" lang="en-US" altLang="zh-CN" sz="1400" i="1">
                <a:solidFill>
                  <a:srgbClr val="669900"/>
                </a:solidFill>
                <a:latin typeface="Trebuchet MS" pitchFamily="34" charset="0"/>
                <a:ea typeface="宋体" charset="-122"/>
                <a:sym typeface="Wingdings" pitchFamily="2" charset="2"/>
              </a:rPr>
              <a:t>LOCK</a:t>
            </a:r>
          </a:p>
        </p:txBody>
      </p:sp>
      <p:sp>
        <p:nvSpPr>
          <p:cNvPr id="30724" name="Text Box 4"/>
          <p:cNvSpPr txBox="1">
            <a:spLocks noChangeArrowheads="1"/>
          </p:cNvSpPr>
          <p:nvPr/>
        </p:nvSpPr>
        <p:spPr bwMode="auto">
          <a:xfrm>
            <a:off x="6188075" y="21240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63525" name="Text Box 5"/>
          <p:cNvSpPr txBox="1">
            <a:spLocks noChangeArrowheads="1"/>
          </p:cNvSpPr>
          <p:nvPr/>
        </p:nvSpPr>
        <p:spPr bwMode="auto">
          <a:xfrm>
            <a:off x="357188" y="1438275"/>
            <a:ext cx="2455862" cy="2652713"/>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tIns="91440">
            <a:spAutoFit/>
          </a:bodyPr>
          <a:lstStyle/>
          <a:p>
            <a:pPr algn="l" eaLnBrk="0" hangingPunct="0">
              <a:lnSpc>
                <a:spcPct val="45000"/>
              </a:lnSpc>
              <a:spcBef>
                <a:spcPct val="50000"/>
              </a:spcBef>
              <a:buFontTx/>
              <a:buNone/>
              <a:defRPr/>
            </a:pPr>
            <a:r>
              <a:rPr kumimoji="1" lang="en-US" altLang="zh-CN" sz="1400">
                <a:latin typeface="Courier New" pitchFamily="49" charset="0"/>
                <a:ea typeface="宋体" charset="-122"/>
              </a:rPr>
              <a:t>Example</a:t>
            </a:r>
            <a:r>
              <a:rPr kumimoji="1" lang="en-US" altLang="zh-CN" sz="1400" b="0">
                <a:latin typeface="Courier New" pitchFamily="49" charset="0"/>
                <a:ea typeface="宋体" charset="-122"/>
              </a:rPr>
              <a:t> ( )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1</a:t>
            </a:r>
            <a:r>
              <a:rPr kumimoji="1" lang="en-US" altLang="zh-CN" sz="1400" b="0">
                <a:latin typeface="Courier New" pitchFamily="49" charset="0"/>
                <a:ea typeface="宋体" charset="-122"/>
                <a:sym typeface="Wingdings" pitchFamily="2" charset="2"/>
              </a:rPr>
              <a:t>: do{</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old = new;</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q = q-&gt;next;</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2</a:t>
            </a:r>
            <a:r>
              <a:rPr kumimoji="1" lang="en-US" altLang="zh-CN" sz="1400" b="0">
                <a:latin typeface="Courier New" pitchFamily="49" charset="0"/>
                <a:ea typeface="宋体" charset="-122"/>
                <a:sym typeface="Wingdings" pitchFamily="2" charset="2"/>
              </a:rPr>
              <a:t>:   if (q != NULL){</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3</a:t>
            </a:r>
            <a:r>
              <a:rPr kumimoji="1" lang="en-US" altLang="zh-CN" sz="1400" b="0">
                <a:latin typeface="Courier New" pitchFamily="49" charset="0"/>
                <a:ea typeface="宋体" charset="-122"/>
                <a:sym typeface="Wingdings" pitchFamily="2" charset="2"/>
              </a:rPr>
              <a:t>:     q-&gt;data = new;</a:t>
            </a:r>
          </a:p>
          <a:p>
            <a:pPr algn="l" eaLnBrk="0" hangingPunct="0">
              <a:lnSpc>
                <a:spcPct val="45000"/>
              </a:lnSpc>
              <a:spcBef>
                <a:spcPct val="50000"/>
              </a:spcBef>
              <a:buFontTx/>
              <a:buNone/>
              <a:defRPr/>
            </a:pPr>
            <a:r>
              <a:rPr kumimoji="1" lang="en-US" altLang="zh-CN" sz="1400">
                <a:latin typeface="Courier New" pitchFamily="49" charset="0"/>
                <a:ea typeface="宋体" charset="-122"/>
                <a:sym typeface="Wingdings" pitchFamily="2" charset="2"/>
              </a:rPr>
              <a:t>       unlock();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new ++;</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4</a:t>
            </a:r>
            <a:r>
              <a:rPr kumimoji="1" lang="en-US" altLang="zh-CN" sz="1400" b="0">
                <a:latin typeface="Courier New" pitchFamily="49" charset="0"/>
                <a:ea typeface="宋体" charset="-122"/>
                <a:sym typeface="Wingdings" pitchFamily="2" charset="2"/>
              </a:rPr>
              <a:t>:}while(new != old);</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5</a:t>
            </a: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unlock ();</a:t>
            </a:r>
            <a:endParaRPr kumimoji="1" lang="en-US" altLang="zh-CN" sz="1400" b="0">
              <a:latin typeface="Courier New" pitchFamily="49" charset="0"/>
              <a:ea typeface="宋体" charset="-122"/>
              <a:sym typeface="Wingdings" pitchFamily="2" charset="2"/>
            </a:endParaRP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a:t>
            </a:r>
            <a:endParaRPr kumimoji="1" lang="en-US" altLang="zh-CN" sz="1400" b="0" i="1">
              <a:latin typeface="Courier New" pitchFamily="49" charset="0"/>
              <a:ea typeface="宋体" charset="-122"/>
              <a:sym typeface="Wingdings" pitchFamily="2" charset="2"/>
            </a:endParaRPr>
          </a:p>
        </p:txBody>
      </p:sp>
      <p:sp>
        <p:nvSpPr>
          <p:cNvPr id="30726" name="Rectangle 6"/>
          <p:cNvSpPr>
            <a:spLocks noChangeArrowheads="1"/>
          </p:cNvSpPr>
          <p:nvPr/>
        </p:nvSpPr>
        <p:spPr bwMode="auto">
          <a:xfrm>
            <a:off x="5822950" y="2100263"/>
            <a:ext cx="323850" cy="311150"/>
          </a:xfrm>
          <a:prstGeom prst="rect">
            <a:avLst/>
          </a:prstGeom>
          <a:solidFill>
            <a:srgbClr val="AFAFDD"/>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0727" name="Rectangle 7"/>
          <p:cNvSpPr>
            <a:spLocks noChangeArrowheads="1"/>
          </p:cNvSpPr>
          <p:nvPr/>
        </p:nvSpPr>
        <p:spPr bwMode="auto">
          <a:xfrm>
            <a:off x="682625" y="5835650"/>
            <a:ext cx="485775" cy="442913"/>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0728" name="Rectangle 8"/>
          <p:cNvSpPr>
            <a:spLocks noChangeArrowheads="1"/>
          </p:cNvSpPr>
          <p:nvPr/>
        </p:nvSpPr>
        <p:spPr bwMode="auto">
          <a:xfrm>
            <a:off x="687388" y="4610100"/>
            <a:ext cx="1827212" cy="16605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0729" name="Rectangle 9"/>
          <p:cNvSpPr>
            <a:spLocks noChangeArrowheads="1"/>
          </p:cNvSpPr>
          <p:nvPr/>
        </p:nvSpPr>
        <p:spPr bwMode="auto">
          <a:xfrm>
            <a:off x="688975" y="5838825"/>
            <a:ext cx="471488"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0730" name="AutoShape 10"/>
          <p:cNvSpPr>
            <a:spLocks noChangeArrowheads="1"/>
          </p:cNvSpPr>
          <p:nvPr/>
        </p:nvSpPr>
        <p:spPr bwMode="auto">
          <a:xfrm>
            <a:off x="2122488" y="4670425"/>
            <a:ext cx="352425" cy="314325"/>
          </a:xfrm>
          <a:prstGeom prst="roundRect">
            <a:avLst>
              <a:gd name="adj" fmla="val 16667"/>
            </a:avLst>
          </a:prstGeom>
          <a:solidFill>
            <a:srgbClr val="FF0000">
              <a:alpha val="52940"/>
            </a:srgbClr>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30731" name="AutoShape 11"/>
          <p:cNvCxnSpPr>
            <a:cxnSpLocks noChangeShapeType="1"/>
          </p:cNvCxnSpPr>
          <p:nvPr/>
        </p:nvCxnSpPr>
        <p:spPr bwMode="auto">
          <a:xfrm>
            <a:off x="5991225" y="2420938"/>
            <a:ext cx="0" cy="2825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0732" name="Text Box 12"/>
          <p:cNvSpPr txBox="1">
            <a:spLocks noChangeArrowheads="1"/>
          </p:cNvSpPr>
          <p:nvPr/>
        </p:nvSpPr>
        <p:spPr bwMode="auto">
          <a:xfrm>
            <a:off x="6297613" y="2741613"/>
            <a:ext cx="900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a:t>
            </a:r>
          </a:p>
        </p:txBody>
      </p:sp>
      <p:sp>
        <p:nvSpPr>
          <p:cNvPr id="30733" name="Oval 13"/>
          <p:cNvSpPr>
            <a:spLocks noChangeArrowheads="1"/>
          </p:cNvSpPr>
          <p:nvPr/>
        </p:nvSpPr>
        <p:spPr bwMode="auto">
          <a:xfrm>
            <a:off x="6464300" y="2436813"/>
            <a:ext cx="228600" cy="228600"/>
          </a:xfrm>
          <a:prstGeom prst="ellipse">
            <a:avLst/>
          </a:prstGeom>
          <a:solidFill>
            <a:schemeClr val="tx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0734" name="Rectangle 14"/>
          <p:cNvSpPr>
            <a:spLocks noChangeArrowheads="1"/>
          </p:cNvSpPr>
          <p:nvPr/>
        </p:nvSpPr>
        <p:spPr bwMode="auto">
          <a:xfrm>
            <a:off x="5827713" y="27241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30735" name="AutoShape 15"/>
          <p:cNvCxnSpPr>
            <a:cxnSpLocks noChangeShapeType="1"/>
          </p:cNvCxnSpPr>
          <p:nvPr/>
        </p:nvCxnSpPr>
        <p:spPr bwMode="auto">
          <a:xfrm flipV="1">
            <a:off x="985838" y="6072188"/>
            <a:ext cx="369887" cy="1587"/>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0736" name="Rectangle 16"/>
          <p:cNvSpPr>
            <a:spLocks noChangeArrowheads="1"/>
          </p:cNvSpPr>
          <p:nvPr/>
        </p:nvSpPr>
        <p:spPr bwMode="auto">
          <a:xfrm>
            <a:off x="1166813" y="5842000"/>
            <a:ext cx="484187" cy="4254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30737" name="AutoShape 17"/>
          <p:cNvCxnSpPr>
            <a:cxnSpLocks noChangeShapeType="1"/>
          </p:cNvCxnSpPr>
          <p:nvPr/>
        </p:nvCxnSpPr>
        <p:spPr bwMode="auto">
          <a:xfrm flipH="1">
            <a:off x="5222875" y="3028950"/>
            <a:ext cx="627063" cy="4492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0738" name="Text Box 18"/>
          <p:cNvSpPr txBox="1">
            <a:spLocks noChangeArrowheads="1"/>
          </p:cNvSpPr>
          <p:nvPr/>
        </p:nvSpPr>
        <p:spPr bwMode="auto">
          <a:xfrm>
            <a:off x="5668963" y="3524250"/>
            <a:ext cx="900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a:t>
            </a:r>
          </a:p>
        </p:txBody>
      </p:sp>
      <p:sp>
        <p:nvSpPr>
          <p:cNvPr id="30739" name="Rectangle 19"/>
          <p:cNvSpPr>
            <a:spLocks noChangeArrowheads="1"/>
          </p:cNvSpPr>
          <p:nvPr/>
        </p:nvSpPr>
        <p:spPr bwMode="auto">
          <a:xfrm>
            <a:off x="4922838" y="3471863"/>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cxnSp>
        <p:nvCxnSpPr>
          <p:cNvPr id="30740" name="AutoShape 20"/>
          <p:cNvCxnSpPr>
            <a:cxnSpLocks noChangeShapeType="1"/>
          </p:cNvCxnSpPr>
          <p:nvPr/>
        </p:nvCxnSpPr>
        <p:spPr bwMode="auto">
          <a:xfrm>
            <a:off x="1501775" y="6067425"/>
            <a:ext cx="325438" cy="317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0741" name="Rectangle 21"/>
          <p:cNvSpPr>
            <a:spLocks noChangeArrowheads="1"/>
          </p:cNvSpPr>
          <p:nvPr/>
        </p:nvSpPr>
        <p:spPr bwMode="auto">
          <a:xfrm>
            <a:off x="1649413" y="5843588"/>
            <a:ext cx="465137" cy="4270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sp>
        <p:nvSpPr>
          <p:cNvPr id="30742" name="AutoShape 22"/>
          <p:cNvSpPr>
            <a:spLocks noChangeArrowheads="1"/>
          </p:cNvSpPr>
          <p:nvPr/>
        </p:nvSpPr>
        <p:spPr bwMode="auto">
          <a:xfrm>
            <a:off x="3278188" y="3546475"/>
            <a:ext cx="1547812" cy="860425"/>
          </a:xfrm>
          <a:prstGeom prst="roundRect">
            <a:avLst>
              <a:gd name="adj" fmla="val 23606"/>
            </a:avLst>
          </a:prstGeom>
          <a:solidFill>
            <a:srgbClr val="DADAF0"/>
          </a:solidFill>
          <a:ln>
            <a:noFill/>
          </a:ln>
          <a:extLst>
            <a:ext uri="{91240B29-F687-4F45-9708-019B960494DF}">
              <a14:hiddenLine xmlns:a14="http://schemas.microsoft.com/office/drawing/2010/main" w="9525">
                <a:solidFill>
                  <a:srgbClr val="000000"/>
                </a:solidFill>
                <a:round/>
                <a:headEnd/>
                <a:tailEnd/>
              </a14:hiddenLine>
            </a:ext>
          </a:extLst>
        </p:spPr>
        <p:txBody>
          <a:bodyPr rIns="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70000"/>
              </a:lnSpc>
              <a:spcBef>
                <a:spcPct val="50000"/>
              </a:spcBef>
              <a:buFontTx/>
              <a:buNone/>
            </a:pPr>
            <a:r>
              <a:rPr kumimoji="1" lang="en-US" altLang="zh-CN" sz="1400" b="0">
                <a:latin typeface="Courier New" pitchFamily="49" charset="0"/>
                <a:ea typeface="宋体" charset="-122"/>
                <a:sym typeface="Wingdings" pitchFamily="2" charset="2"/>
              </a:rPr>
              <a:t>q</a:t>
            </a:r>
            <a:r>
              <a:rPr kumimoji="1" lang="en-US" altLang="zh-CN" sz="1200" b="0">
                <a:latin typeface="Courier New" pitchFamily="49" charset="0"/>
                <a:ea typeface="宋体" charset="-122"/>
                <a:sym typeface="Wingdings" pitchFamily="2" charset="2"/>
              </a:rPr>
              <a:t>-&gt;data</a:t>
            </a:r>
            <a:r>
              <a:rPr kumimoji="1" lang="en-US" altLang="zh-CN" sz="1400" b="0">
                <a:latin typeface="Courier New" pitchFamily="49" charset="0"/>
                <a:ea typeface="宋体" charset="-122"/>
                <a:sym typeface="Wingdings" pitchFamily="2" charset="2"/>
              </a:rPr>
              <a:t> = new</a:t>
            </a:r>
          </a:p>
          <a:p>
            <a:pPr algn="l">
              <a:lnSpc>
                <a:spcPct val="70000"/>
              </a:lnSpc>
              <a:spcBef>
                <a:spcPct val="50000"/>
              </a:spcBef>
              <a:buFontTx/>
              <a:buNone/>
            </a:pPr>
            <a:r>
              <a:rPr kumimoji="1" lang="en-US" altLang="zh-CN" sz="1400">
                <a:latin typeface="Courier New" pitchFamily="49" charset="0"/>
                <a:ea typeface="宋体" charset="-122"/>
                <a:sym typeface="Wingdings" pitchFamily="2" charset="2"/>
              </a:rPr>
              <a:t>unlock()</a:t>
            </a:r>
          </a:p>
          <a:p>
            <a:pPr algn="l">
              <a:lnSpc>
                <a:spcPct val="70000"/>
              </a:lnSpc>
              <a:spcBef>
                <a:spcPct val="50000"/>
              </a:spcBef>
              <a:buFontTx/>
              <a:buNone/>
            </a:pPr>
            <a:r>
              <a:rPr kumimoji="1" lang="en-US" altLang="zh-CN" sz="1400" b="0">
                <a:latin typeface="Courier New" pitchFamily="49" charset="0"/>
                <a:ea typeface="宋体" charset="-122"/>
                <a:sym typeface="Wingdings" pitchFamily="2" charset="2"/>
              </a:rPr>
              <a:t>new++</a:t>
            </a:r>
          </a:p>
        </p:txBody>
      </p:sp>
      <p:cxnSp>
        <p:nvCxnSpPr>
          <p:cNvPr id="30743" name="AutoShape 23"/>
          <p:cNvCxnSpPr>
            <a:cxnSpLocks noChangeShapeType="1"/>
          </p:cNvCxnSpPr>
          <p:nvPr/>
        </p:nvCxnSpPr>
        <p:spPr bwMode="auto">
          <a:xfrm>
            <a:off x="5083175" y="3803650"/>
            <a:ext cx="0" cy="3524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0744" name="Oval 24"/>
          <p:cNvSpPr>
            <a:spLocks noChangeArrowheads="1"/>
          </p:cNvSpPr>
          <p:nvPr/>
        </p:nvSpPr>
        <p:spPr bwMode="auto">
          <a:xfrm>
            <a:off x="5597525" y="3870325"/>
            <a:ext cx="228600" cy="2286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0745" name="Rectangle 25"/>
          <p:cNvSpPr>
            <a:spLocks noChangeArrowheads="1"/>
          </p:cNvSpPr>
          <p:nvPr/>
        </p:nvSpPr>
        <p:spPr bwMode="auto">
          <a:xfrm>
            <a:off x="4922838" y="41592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cxnSp>
        <p:nvCxnSpPr>
          <p:cNvPr id="30746" name="AutoShape 26"/>
          <p:cNvCxnSpPr>
            <a:cxnSpLocks noChangeShapeType="1"/>
          </p:cNvCxnSpPr>
          <p:nvPr/>
        </p:nvCxnSpPr>
        <p:spPr bwMode="auto">
          <a:xfrm flipV="1">
            <a:off x="1889125" y="5734050"/>
            <a:ext cx="1588" cy="24447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0747" name="Rectangle 27"/>
          <p:cNvSpPr>
            <a:spLocks noChangeArrowheads="1"/>
          </p:cNvSpPr>
          <p:nvPr/>
        </p:nvSpPr>
        <p:spPr bwMode="auto">
          <a:xfrm>
            <a:off x="1649413" y="5441950"/>
            <a:ext cx="465137" cy="406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sp>
        <p:nvSpPr>
          <p:cNvPr id="30748" name="Text Box 28"/>
          <p:cNvSpPr txBox="1">
            <a:spLocks noChangeArrowheads="1"/>
          </p:cNvSpPr>
          <p:nvPr/>
        </p:nvSpPr>
        <p:spPr bwMode="auto">
          <a:xfrm>
            <a:off x="5473700" y="42322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0749" name="Rectangle 30"/>
          <p:cNvSpPr>
            <a:spLocks noChangeArrowheads="1"/>
          </p:cNvSpPr>
          <p:nvPr/>
        </p:nvSpPr>
        <p:spPr bwMode="auto">
          <a:xfrm>
            <a:off x="349250" y="2667000"/>
            <a:ext cx="2492375" cy="806450"/>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Tree>
    <p:extLst>
      <p:ext uri="{BB962C8B-B14F-4D97-AF65-F5344CB8AC3E}">
        <p14:creationId xmlns:p14="http://schemas.microsoft.com/office/powerpoint/2010/main" val="382300844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r>
              <a:rPr lang="en-US" altLang="zh-CN" smtClean="0">
                <a:ea typeface="宋体" charset="-122"/>
              </a:rPr>
              <a:t>Build-and-Search </a:t>
            </a:r>
          </a:p>
        </p:txBody>
      </p:sp>
      <p:sp>
        <p:nvSpPr>
          <p:cNvPr id="31747" name="Text Box 3"/>
          <p:cNvSpPr txBox="1">
            <a:spLocks noChangeArrowheads="1"/>
          </p:cNvSpPr>
          <p:nvPr/>
        </p:nvSpPr>
        <p:spPr bwMode="auto">
          <a:xfrm>
            <a:off x="606425" y="6488113"/>
            <a:ext cx="19780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a:latin typeface="Trebuchet MS" pitchFamily="34" charset="0"/>
                <a:ea typeface="宋体" charset="-122"/>
                <a:sym typeface="Wingdings" pitchFamily="2" charset="2"/>
              </a:rPr>
              <a:t>Predicates:</a:t>
            </a:r>
            <a:r>
              <a:rPr kumimoji="1" lang="en-US" altLang="zh-CN" b="0">
                <a:latin typeface="Trebuchet MS" pitchFamily="34" charset="0"/>
                <a:ea typeface="宋体" charset="-122"/>
                <a:sym typeface="Wingdings" pitchFamily="2" charset="2"/>
              </a:rPr>
              <a:t> </a:t>
            </a:r>
            <a:r>
              <a:rPr kumimoji="1" lang="en-US" altLang="zh-CN" sz="1400" b="0" i="1">
                <a:latin typeface="Trebuchet MS" pitchFamily="34" charset="0"/>
                <a:ea typeface="宋体" charset="-122"/>
                <a:sym typeface="Wingdings" pitchFamily="2" charset="2"/>
              </a:rPr>
              <a:t> </a:t>
            </a:r>
            <a:r>
              <a:rPr kumimoji="1" lang="en-US" altLang="zh-CN" sz="1400" i="1">
                <a:solidFill>
                  <a:srgbClr val="669900"/>
                </a:solidFill>
                <a:latin typeface="Trebuchet MS" pitchFamily="34" charset="0"/>
                <a:ea typeface="宋体" charset="-122"/>
                <a:sym typeface="Wingdings" pitchFamily="2" charset="2"/>
              </a:rPr>
              <a:t>LOCK</a:t>
            </a:r>
          </a:p>
        </p:txBody>
      </p:sp>
      <p:sp>
        <p:nvSpPr>
          <p:cNvPr id="31748" name="Text Box 4"/>
          <p:cNvSpPr txBox="1">
            <a:spLocks noChangeArrowheads="1"/>
          </p:cNvSpPr>
          <p:nvPr/>
        </p:nvSpPr>
        <p:spPr bwMode="auto">
          <a:xfrm>
            <a:off x="6188075" y="21240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65573" name="Text Box 5"/>
          <p:cNvSpPr txBox="1">
            <a:spLocks noChangeArrowheads="1"/>
          </p:cNvSpPr>
          <p:nvPr/>
        </p:nvSpPr>
        <p:spPr bwMode="auto">
          <a:xfrm>
            <a:off x="357188" y="1438275"/>
            <a:ext cx="2455862" cy="2652713"/>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tIns="91440">
            <a:spAutoFit/>
          </a:bodyPr>
          <a:lstStyle/>
          <a:p>
            <a:pPr algn="l" eaLnBrk="0" hangingPunct="0">
              <a:lnSpc>
                <a:spcPct val="45000"/>
              </a:lnSpc>
              <a:spcBef>
                <a:spcPct val="50000"/>
              </a:spcBef>
              <a:buFontTx/>
              <a:buNone/>
              <a:defRPr/>
            </a:pPr>
            <a:r>
              <a:rPr kumimoji="1" lang="en-US" altLang="zh-CN" sz="1400">
                <a:latin typeface="Courier New" pitchFamily="49" charset="0"/>
                <a:ea typeface="宋体" charset="-122"/>
              </a:rPr>
              <a:t>Example</a:t>
            </a:r>
            <a:r>
              <a:rPr kumimoji="1" lang="en-US" altLang="zh-CN" sz="1400" b="0">
                <a:latin typeface="Courier New" pitchFamily="49" charset="0"/>
                <a:ea typeface="宋体" charset="-122"/>
              </a:rPr>
              <a:t> ( )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1</a:t>
            </a:r>
            <a:r>
              <a:rPr kumimoji="1" lang="en-US" altLang="zh-CN" sz="1400" b="0">
                <a:latin typeface="Courier New" pitchFamily="49" charset="0"/>
                <a:ea typeface="宋体" charset="-122"/>
                <a:sym typeface="Wingdings" pitchFamily="2" charset="2"/>
              </a:rPr>
              <a:t>: do{</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old = new;</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q = q-&gt;next;</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2</a:t>
            </a:r>
            <a:r>
              <a:rPr kumimoji="1" lang="en-US" altLang="zh-CN" sz="1400" b="0">
                <a:latin typeface="Courier New" pitchFamily="49" charset="0"/>
                <a:ea typeface="宋体" charset="-122"/>
                <a:sym typeface="Wingdings" pitchFamily="2" charset="2"/>
              </a:rPr>
              <a:t>:   if (q != NULL){</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3</a:t>
            </a:r>
            <a:r>
              <a:rPr kumimoji="1" lang="en-US" altLang="zh-CN" sz="1400" b="0">
                <a:latin typeface="Courier New" pitchFamily="49" charset="0"/>
                <a:ea typeface="宋体" charset="-122"/>
                <a:sym typeface="Wingdings" pitchFamily="2" charset="2"/>
              </a:rPr>
              <a:t>:     q-&gt;data = new;</a:t>
            </a:r>
          </a:p>
          <a:p>
            <a:pPr algn="l" eaLnBrk="0" hangingPunct="0">
              <a:lnSpc>
                <a:spcPct val="45000"/>
              </a:lnSpc>
              <a:spcBef>
                <a:spcPct val="50000"/>
              </a:spcBef>
              <a:buFontTx/>
              <a:buNone/>
              <a:defRPr/>
            </a:pPr>
            <a:r>
              <a:rPr kumimoji="1" lang="en-US" altLang="zh-CN" sz="1400">
                <a:latin typeface="Courier New" pitchFamily="49" charset="0"/>
                <a:ea typeface="宋体" charset="-122"/>
                <a:sym typeface="Wingdings" pitchFamily="2" charset="2"/>
              </a:rPr>
              <a:t>       unlock();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new ++;</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4</a:t>
            </a:r>
            <a:r>
              <a:rPr kumimoji="1" lang="en-US" altLang="zh-CN" sz="1400" b="0">
                <a:latin typeface="Courier New" pitchFamily="49" charset="0"/>
                <a:ea typeface="宋体" charset="-122"/>
                <a:sym typeface="Wingdings" pitchFamily="2" charset="2"/>
              </a:rPr>
              <a:t>:}while(new != old);</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5</a:t>
            </a: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unlock ();</a:t>
            </a:r>
            <a:endParaRPr kumimoji="1" lang="en-US" altLang="zh-CN" sz="1400" b="0">
              <a:latin typeface="Courier New" pitchFamily="49" charset="0"/>
              <a:ea typeface="宋体" charset="-122"/>
              <a:sym typeface="Wingdings" pitchFamily="2" charset="2"/>
            </a:endParaRP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a:t>
            </a:r>
            <a:endParaRPr kumimoji="1" lang="en-US" altLang="zh-CN" sz="1400" b="0" i="1">
              <a:latin typeface="Courier New" pitchFamily="49" charset="0"/>
              <a:ea typeface="宋体" charset="-122"/>
              <a:sym typeface="Wingdings" pitchFamily="2" charset="2"/>
            </a:endParaRPr>
          </a:p>
        </p:txBody>
      </p:sp>
      <p:sp>
        <p:nvSpPr>
          <p:cNvPr id="31750" name="Rectangle 6"/>
          <p:cNvSpPr>
            <a:spLocks noChangeArrowheads="1"/>
          </p:cNvSpPr>
          <p:nvPr/>
        </p:nvSpPr>
        <p:spPr bwMode="auto">
          <a:xfrm>
            <a:off x="5822950" y="2100263"/>
            <a:ext cx="323850" cy="311150"/>
          </a:xfrm>
          <a:prstGeom prst="rect">
            <a:avLst/>
          </a:prstGeom>
          <a:solidFill>
            <a:srgbClr val="AFAFDD"/>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1751" name="Rectangle 7"/>
          <p:cNvSpPr>
            <a:spLocks noChangeArrowheads="1"/>
          </p:cNvSpPr>
          <p:nvPr/>
        </p:nvSpPr>
        <p:spPr bwMode="auto">
          <a:xfrm>
            <a:off x="682625" y="5835650"/>
            <a:ext cx="485775" cy="442913"/>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752" name="Rectangle 8"/>
          <p:cNvSpPr>
            <a:spLocks noChangeArrowheads="1"/>
          </p:cNvSpPr>
          <p:nvPr/>
        </p:nvSpPr>
        <p:spPr bwMode="auto">
          <a:xfrm>
            <a:off x="687388" y="4610100"/>
            <a:ext cx="1827212" cy="16605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753" name="Rectangle 9"/>
          <p:cNvSpPr>
            <a:spLocks noChangeArrowheads="1"/>
          </p:cNvSpPr>
          <p:nvPr/>
        </p:nvSpPr>
        <p:spPr bwMode="auto">
          <a:xfrm>
            <a:off x="688975" y="5838825"/>
            <a:ext cx="471488"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1754" name="AutoShape 10"/>
          <p:cNvSpPr>
            <a:spLocks noChangeArrowheads="1"/>
          </p:cNvSpPr>
          <p:nvPr/>
        </p:nvSpPr>
        <p:spPr bwMode="auto">
          <a:xfrm>
            <a:off x="2122488" y="4670425"/>
            <a:ext cx="352425" cy="314325"/>
          </a:xfrm>
          <a:prstGeom prst="roundRect">
            <a:avLst>
              <a:gd name="adj" fmla="val 16667"/>
            </a:avLst>
          </a:prstGeom>
          <a:solidFill>
            <a:srgbClr val="FF0000">
              <a:alpha val="52940"/>
            </a:srgbClr>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31755" name="AutoShape 11"/>
          <p:cNvCxnSpPr>
            <a:cxnSpLocks noChangeShapeType="1"/>
          </p:cNvCxnSpPr>
          <p:nvPr/>
        </p:nvCxnSpPr>
        <p:spPr bwMode="auto">
          <a:xfrm>
            <a:off x="5991225" y="2420938"/>
            <a:ext cx="0" cy="2825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1756" name="Text Box 12"/>
          <p:cNvSpPr txBox="1">
            <a:spLocks noChangeArrowheads="1"/>
          </p:cNvSpPr>
          <p:nvPr/>
        </p:nvSpPr>
        <p:spPr bwMode="auto">
          <a:xfrm>
            <a:off x="6297613" y="2741613"/>
            <a:ext cx="900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a:t>
            </a:r>
          </a:p>
        </p:txBody>
      </p:sp>
      <p:sp>
        <p:nvSpPr>
          <p:cNvPr id="31757" name="Oval 13"/>
          <p:cNvSpPr>
            <a:spLocks noChangeArrowheads="1"/>
          </p:cNvSpPr>
          <p:nvPr/>
        </p:nvSpPr>
        <p:spPr bwMode="auto">
          <a:xfrm>
            <a:off x="6464300" y="2436813"/>
            <a:ext cx="228600" cy="228600"/>
          </a:xfrm>
          <a:prstGeom prst="ellipse">
            <a:avLst/>
          </a:prstGeom>
          <a:solidFill>
            <a:schemeClr val="tx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758" name="Rectangle 14"/>
          <p:cNvSpPr>
            <a:spLocks noChangeArrowheads="1"/>
          </p:cNvSpPr>
          <p:nvPr/>
        </p:nvSpPr>
        <p:spPr bwMode="auto">
          <a:xfrm>
            <a:off x="5827713" y="27241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31759" name="AutoShape 15"/>
          <p:cNvCxnSpPr>
            <a:cxnSpLocks noChangeShapeType="1"/>
          </p:cNvCxnSpPr>
          <p:nvPr/>
        </p:nvCxnSpPr>
        <p:spPr bwMode="auto">
          <a:xfrm flipV="1">
            <a:off x="985838" y="6072188"/>
            <a:ext cx="369887" cy="1587"/>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1760" name="Rectangle 16"/>
          <p:cNvSpPr>
            <a:spLocks noChangeArrowheads="1"/>
          </p:cNvSpPr>
          <p:nvPr/>
        </p:nvSpPr>
        <p:spPr bwMode="auto">
          <a:xfrm>
            <a:off x="1166813" y="5842000"/>
            <a:ext cx="484187" cy="4254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31761" name="AutoShape 17"/>
          <p:cNvCxnSpPr>
            <a:cxnSpLocks noChangeShapeType="1"/>
          </p:cNvCxnSpPr>
          <p:nvPr/>
        </p:nvCxnSpPr>
        <p:spPr bwMode="auto">
          <a:xfrm flipH="1">
            <a:off x="5222875" y="3028950"/>
            <a:ext cx="627063" cy="4492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1762" name="Text Box 18"/>
          <p:cNvSpPr txBox="1">
            <a:spLocks noChangeArrowheads="1"/>
          </p:cNvSpPr>
          <p:nvPr/>
        </p:nvSpPr>
        <p:spPr bwMode="auto">
          <a:xfrm>
            <a:off x="5668963" y="3524250"/>
            <a:ext cx="900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a:t>
            </a:r>
          </a:p>
        </p:txBody>
      </p:sp>
      <p:sp>
        <p:nvSpPr>
          <p:cNvPr id="31763" name="Rectangle 19"/>
          <p:cNvSpPr>
            <a:spLocks noChangeArrowheads="1"/>
          </p:cNvSpPr>
          <p:nvPr/>
        </p:nvSpPr>
        <p:spPr bwMode="auto">
          <a:xfrm>
            <a:off x="4922838" y="3471863"/>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cxnSp>
        <p:nvCxnSpPr>
          <p:cNvPr id="31764" name="AutoShape 20"/>
          <p:cNvCxnSpPr>
            <a:cxnSpLocks noChangeShapeType="1"/>
          </p:cNvCxnSpPr>
          <p:nvPr/>
        </p:nvCxnSpPr>
        <p:spPr bwMode="auto">
          <a:xfrm>
            <a:off x="1501775" y="6067425"/>
            <a:ext cx="325438" cy="317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1765" name="Rectangle 21"/>
          <p:cNvSpPr>
            <a:spLocks noChangeArrowheads="1"/>
          </p:cNvSpPr>
          <p:nvPr/>
        </p:nvSpPr>
        <p:spPr bwMode="auto">
          <a:xfrm>
            <a:off x="1649413" y="5843588"/>
            <a:ext cx="465137" cy="4270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cxnSp>
        <p:nvCxnSpPr>
          <p:cNvPr id="31766" name="AutoShape 22"/>
          <p:cNvCxnSpPr>
            <a:cxnSpLocks noChangeShapeType="1"/>
          </p:cNvCxnSpPr>
          <p:nvPr/>
        </p:nvCxnSpPr>
        <p:spPr bwMode="auto">
          <a:xfrm>
            <a:off x="5083175" y="3803650"/>
            <a:ext cx="0" cy="3524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1767" name="Oval 23"/>
          <p:cNvSpPr>
            <a:spLocks noChangeArrowheads="1"/>
          </p:cNvSpPr>
          <p:nvPr/>
        </p:nvSpPr>
        <p:spPr bwMode="auto">
          <a:xfrm>
            <a:off x="5597525" y="3870325"/>
            <a:ext cx="228600" cy="2286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1768" name="Rectangle 24"/>
          <p:cNvSpPr>
            <a:spLocks noChangeArrowheads="1"/>
          </p:cNvSpPr>
          <p:nvPr/>
        </p:nvSpPr>
        <p:spPr bwMode="auto">
          <a:xfrm>
            <a:off x="4922838" y="41592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cxnSp>
        <p:nvCxnSpPr>
          <p:cNvPr id="31769" name="AutoShape 25"/>
          <p:cNvCxnSpPr>
            <a:cxnSpLocks noChangeShapeType="1"/>
          </p:cNvCxnSpPr>
          <p:nvPr/>
        </p:nvCxnSpPr>
        <p:spPr bwMode="auto">
          <a:xfrm flipV="1">
            <a:off x="1889125" y="5734050"/>
            <a:ext cx="1588" cy="24447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1770" name="Rectangle 26"/>
          <p:cNvSpPr>
            <a:spLocks noChangeArrowheads="1"/>
          </p:cNvSpPr>
          <p:nvPr/>
        </p:nvSpPr>
        <p:spPr bwMode="auto">
          <a:xfrm>
            <a:off x="1649413" y="5441950"/>
            <a:ext cx="465137" cy="406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sp>
        <p:nvSpPr>
          <p:cNvPr id="31771" name="Text Box 27"/>
          <p:cNvSpPr txBox="1">
            <a:spLocks noChangeArrowheads="1"/>
          </p:cNvSpPr>
          <p:nvPr/>
        </p:nvSpPr>
        <p:spPr bwMode="auto">
          <a:xfrm>
            <a:off x="5473700" y="42322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cxnSp>
        <p:nvCxnSpPr>
          <p:cNvPr id="31772" name="AutoShape 28"/>
          <p:cNvCxnSpPr>
            <a:cxnSpLocks noChangeShapeType="1"/>
          </p:cNvCxnSpPr>
          <p:nvPr/>
        </p:nvCxnSpPr>
        <p:spPr bwMode="auto">
          <a:xfrm>
            <a:off x="5083175" y="4481513"/>
            <a:ext cx="0" cy="360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1773" name="Text Box 29"/>
          <p:cNvSpPr txBox="1">
            <a:spLocks noChangeArrowheads="1"/>
          </p:cNvSpPr>
          <p:nvPr/>
        </p:nvSpPr>
        <p:spPr bwMode="auto">
          <a:xfrm>
            <a:off x="5467350" y="4864100"/>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1774" name="Rectangle 30"/>
          <p:cNvSpPr>
            <a:spLocks noChangeArrowheads="1"/>
          </p:cNvSpPr>
          <p:nvPr/>
        </p:nvSpPr>
        <p:spPr bwMode="auto">
          <a:xfrm>
            <a:off x="3721100" y="4591050"/>
            <a:ext cx="1119188" cy="231775"/>
          </a:xfrm>
          <a:prstGeom prst="rect">
            <a:avLst/>
          </a:prstGeom>
          <a:solidFill>
            <a:srgbClr val="DADA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8288" bIns="18288"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spcBef>
                <a:spcPct val="100000"/>
              </a:spcBef>
              <a:buFontTx/>
              <a:buNone/>
            </a:pPr>
            <a:r>
              <a:rPr kumimoji="1" lang="en-US" altLang="zh-CN" sz="1400" b="0">
                <a:latin typeface="Courier New" pitchFamily="49" charset="0"/>
                <a:ea typeface="宋体" charset="-122"/>
                <a:sym typeface="Wingdings" pitchFamily="2" charset="2"/>
              </a:rPr>
              <a:t>[new==old]</a:t>
            </a:r>
          </a:p>
        </p:txBody>
      </p:sp>
      <p:sp>
        <p:nvSpPr>
          <p:cNvPr id="31775" name="Rectangle 31"/>
          <p:cNvSpPr>
            <a:spLocks noChangeArrowheads="1"/>
          </p:cNvSpPr>
          <p:nvPr/>
        </p:nvSpPr>
        <p:spPr bwMode="auto">
          <a:xfrm>
            <a:off x="4926013" y="4852988"/>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5</a:t>
            </a:r>
          </a:p>
        </p:txBody>
      </p:sp>
      <p:cxnSp>
        <p:nvCxnSpPr>
          <p:cNvPr id="31776" name="AutoShape 32"/>
          <p:cNvCxnSpPr>
            <a:cxnSpLocks noChangeShapeType="1"/>
          </p:cNvCxnSpPr>
          <p:nvPr/>
        </p:nvCxnSpPr>
        <p:spPr bwMode="auto">
          <a:xfrm flipV="1">
            <a:off x="1887538" y="5330825"/>
            <a:ext cx="1587" cy="22542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1777" name="Rectangle 33"/>
          <p:cNvSpPr>
            <a:spLocks noChangeArrowheads="1"/>
          </p:cNvSpPr>
          <p:nvPr/>
        </p:nvSpPr>
        <p:spPr bwMode="auto">
          <a:xfrm>
            <a:off x="1649413" y="5010150"/>
            <a:ext cx="465137"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5</a:t>
            </a:r>
          </a:p>
        </p:txBody>
      </p:sp>
      <p:sp>
        <p:nvSpPr>
          <p:cNvPr id="31778" name="Rectangle 35"/>
          <p:cNvSpPr>
            <a:spLocks noChangeArrowheads="1"/>
          </p:cNvSpPr>
          <p:nvPr/>
        </p:nvSpPr>
        <p:spPr bwMode="auto">
          <a:xfrm>
            <a:off x="338138" y="3440113"/>
            <a:ext cx="2492375" cy="239712"/>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Tree>
    <p:extLst>
      <p:ext uri="{BB962C8B-B14F-4D97-AF65-F5344CB8AC3E}">
        <p14:creationId xmlns:p14="http://schemas.microsoft.com/office/powerpoint/2010/main" val="403776318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altLang="zh-CN" smtClean="0">
                <a:ea typeface="宋体" charset="-122"/>
              </a:rPr>
              <a:t>Build-and-Search </a:t>
            </a:r>
          </a:p>
        </p:txBody>
      </p:sp>
      <p:sp>
        <p:nvSpPr>
          <p:cNvPr id="32771" name="Text Box 3"/>
          <p:cNvSpPr txBox="1">
            <a:spLocks noChangeArrowheads="1"/>
          </p:cNvSpPr>
          <p:nvPr/>
        </p:nvSpPr>
        <p:spPr bwMode="auto">
          <a:xfrm>
            <a:off x="606425" y="6488113"/>
            <a:ext cx="19780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a:latin typeface="Trebuchet MS" pitchFamily="34" charset="0"/>
                <a:ea typeface="宋体" charset="-122"/>
                <a:sym typeface="Wingdings" pitchFamily="2" charset="2"/>
              </a:rPr>
              <a:t>Predicates:</a:t>
            </a:r>
            <a:r>
              <a:rPr kumimoji="1" lang="en-US" altLang="zh-CN" b="0">
                <a:latin typeface="Trebuchet MS" pitchFamily="34" charset="0"/>
                <a:ea typeface="宋体" charset="-122"/>
                <a:sym typeface="Wingdings" pitchFamily="2" charset="2"/>
              </a:rPr>
              <a:t> </a:t>
            </a:r>
            <a:r>
              <a:rPr kumimoji="1" lang="en-US" altLang="zh-CN" sz="1400" b="0" i="1">
                <a:latin typeface="Trebuchet MS" pitchFamily="34" charset="0"/>
                <a:ea typeface="宋体" charset="-122"/>
                <a:sym typeface="Wingdings" pitchFamily="2" charset="2"/>
              </a:rPr>
              <a:t> </a:t>
            </a:r>
            <a:r>
              <a:rPr kumimoji="1" lang="en-US" altLang="zh-CN" sz="1400" i="1">
                <a:solidFill>
                  <a:srgbClr val="669900"/>
                </a:solidFill>
                <a:latin typeface="Trebuchet MS" pitchFamily="34" charset="0"/>
                <a:ea typeface="宋体" charset="-122"/>
                <a:sym typeface="Wingdings" pitchFamily="2" charset="2"/>
              </a:rPr>
              <a:t>LOCK</a:t>
            </a:r>
          </a:p>
        </p:txBody>
      </p:sp>
      <p:sp>
        <p:nvSpPr>
          <p:cNvPr id="32772" name="Text Box 4"/>
          <p:cNvSpPr txBox="1">
            <a:spLocks noChangeArrowheads="1"/>
          </p:cNvSpPr>
          <p:nvPr/>
        </p:nvSpPr>
        <p:spPr bwMode="auto">
          <a:xfrm>
            <a:off x="6188075" y="21240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 </a:t>
            </a:r>
            <a:r>
              <a:rPr kumimoji="1" lang="en-US" altLang="zh-CN" sz="1400" i="1">
                <a:solidFill>
                  <a:srgbClr val="669900"/>
                </a:solidFill>
                <a:latin typeface="Trebuchet MS" pitchFamily="34" charset="0"/>
                <a:ea typeface="宋体" charset="-122"/>
                <a:sym typeface="Wingdings" pitchFamily="2" charset="2"/>
              </a:rPr>
              <a:t>LOCK</a:t>
            </a:r>
          </a:p>
        </p:txBody>
      </p:sp>
      <p:sp>
        <p:nvSpPr>
          <p:cNvPr id="367621" name="Text Box 5"/>
          <p:cNvSpPr txBox="1">
            <a:spLocks noChangeArrowheads="1"/>
          </p:cNvSpPr>
          <p:nvPr/>
        </p:nvSpPr>
        <p:spPr bwMode="auto">
          <a:xfrm>
            <a:off x="357188" y="1438275"/>
            <a:ext cx="2455862" cy="2652713"/>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tIns="91440">
            <a:spAutoFit/>
          </a:bodyPr>
          <a:lstStyle/>
          <a:p>
            <a:pPr algn="l" eaLnBrk="0" hangingPunct="0">
              <a:lnSpc>
                <a:spcPct val="45000"/>
              </a:lnSpc>
              <a:spcBef>
                <a:spcPct val="50000"/>
              </a:spcBef>
              <a:buFontTx/>
              <a:buNone/>
              <a:defRPr/>
            </a:pPr>
            <a:r>
              <a:rPr kumimoji="1" lang="en-US" altLang="zh-CN" sz="1400">
                <a:latin typeface="Courier New" pitchFamily="49" charset="0"/>
                <a:ea typeface="宋体" charset="-122"/>
              </a:rPr>
              <a:t>Example</a:t>
            </a:r>
            <a:r>
              <a:rPr kumimoji="1" lang="en-US" altLang="zh-CN" sz="1400" b="0">
                <a:latin typeface="Courier New" pitchFamily="49" charset="0"/>
                <a:ea typeface="宋体" charset="-122"/>
              </a:rPr>
              <a:t> ( )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1</a:t>
            </a:r>
            <a:r>
              <a:rPr kumimoji="1" lang="en-US" altLang="zh-CN" sz="1400" b="0">
                <a:latin typeface="Courier New" pitchFamily="49" charset="0"/>
                <a:ea typeface="宋体" charset="-122"/>
                <a:sym typeface="Wingdings" pitchFamily="2" charset="2"/>
              </a:rPr>
              <a:t>: do{</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old = new;</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q = q-&gt;next;</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2</a:t>
            </a:r>
            <a:r>
              <a:rPr kumimoji="1" lang="en-US" altLang="zh-CN" sz="1400" b="0">
                <a:latin typeface="Courier New" pitchFamily="49" charset="0"/>
                <a:ea typeface="宋体" charset="-122"/>
                <a:sym typeface="Wingdings" pitchFamily="2" charset="2"/>
              </a:rPr>
              <a:t>:   if (q != NULL){</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3</a:t>
            </a:r>
            <a:r>
              <a:rPr kumimoji="1" lang="en-US" altLang="zh-CN" sz="1400" b="0">
                <a:latin typeface="Courier New" pitchFamily="49" charset="0"/>
                <a:ea typeface="宋体" charset="-122"/>
                <a:sym typeface="Wingdings" pitchFamily="2" charset="2"/>
              </a:rPr>
              <a:t>:     q-&gt;data = new;</a:t>
            </a:r>
          </a:p>
          <a:p>
            <a:pPr algn="l" eaLnBrk="0" hangingPunct="0">
              <a:lnSpc>
                <a:spcPct val="45000"/>
              </a:lnSpc>
              <a:spcBef>
                <a:spcPct val="50000"/>
              </a:spcBef>
              <a:buFontTx/>
              <a:buNone/>
              <a:defRPr/>
            </a:pPr>
            <a:r>
              <a:rPr kumimoji="1" lang="en-US" altLang="zh-CN" sz="1400">
                <a:latin typeface="Courier New" pitchFamily="49" charset="0"/>
                <a:ea typeface="宋体" charset="-122"/>
                <a:sym typeface="Wingdings" pitchFamily="2" charset="2"/>
              </a:rPr>
              <a:t>       unlock();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new ++;</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4</a:t>
            </a:r>
            <a:r>
              <a:rPr kumimoji="1" lang="en-US" altLang="zh-CN" sz="1400" b="0">
                <a:latin typeface="Courier New" pitchFamily="49" charset="0"/>
                <a:ea typeface="宋体" charset="-122"/>
                <a:sym typeface="Wingdings" pitchFamily="2" charset="2"/>
              </a:rPr>
              <a:t>:}while(new != old);</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5</a:t>
            </a: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unlock ();</a:t>
            </a:r>
            <a:endParaRPr kumimoji="1" lang="en-US" altLang="zh-CN" sz="1400" b="0">
              <a:latin typeface="Courier New" pitchFamily="49" charset="0"/>
              <a:ea typeface="宋体" charset="-122"/>
              <a:sym typeface="Wingdings" pitchFamily="2" charset="2"/>
            </a:endParaRP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a:t>
            </a:r>
            <a:endParaRPr kumimoji="1" lang="en-US" altLang="zh-CN" sz="1400" b="0" i="1">
              <a:latin typeface="Courier New" pitchFamily="49" charset="0"/>
              <a:ea typeface="宋体" charset="-122"/>
              <a:sym typeface="Wingdings" pitchFamily="2" charset="2"/>
            </a:endParaRPr>
          </a:p>
        </p:txBody>
      </p:sp>
      <p:sp>
        <p:nvSpPr>
          <p:cNvPr id="32774" name="Rectangle 6"/>
          <p:cNvSpPr>
            <a:spLocks noChangeArrowheads="1"/>
          </p:cNvSpPr>
          <p:nvPr/>
        </p:nvSpPr>
        <p:spPr bwMode="auto">
          <a:xfrm>
            <a:off x="5822950" y="2100263"/>
            <a:ext cx="323850" cy="311150"/>
          </a:xfrm>
          <a:prstGeom prst="rect">
            <a:avLst/>
          </a:prstGeom>
          <a:solidFill>
            <a:srgbClr val="AFAFDD"/>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2775" name="Rectangle 7"/>
          <p:cNvSpPr>
            <a:spLocks noChangeArrowheads="1"/>
          </p:cNvSpPr>
          <p:nvPr/>
        </p:nvSpPr>
        <p:spPr bwMode="auto">
          <a:xfrm>
            <a:off x="682625" y="5835650"/>
            <a:ext cx="485775" cy="442913"/>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776" name="Rectangle 8"/>
          <p:cNvSpPr>
            <a:spLocks noChangeArrowheads="1"/>
          </p:cNvSpPr>
          <p:nvPr/>
        </p:nvSpPr>
        <p:spPr bwMode="auto">
          <a:xfrm>
            <a:off x="687388" y="4610100"/>
            <a:ext cx="1827212" cy="16605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777" name="Rectangle 9"/>
          <p:cNvSpPr>
            <a:spLocks noChangeArrowheads="1"/>
          </p:cNvSpPr>
          <p:nvPr/>
        </p:nvSpPr>
        <p:spPr bwMode="auto">
          <a:xfrm>
            <a:off x="688975" y="5838825"/>
            <a:ext cx="471488"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cxnSp>
        <p:nvCxnSpPr>
          <p:cNvPr id="32778" name="AutoShape 10"/>
          <p:cNvCxnSpPr>
            <a:cxnSpLocks noChangeShapeType="1"/>
          </p:cNvCxnSpPr>
          <p:nvPr/>
        </p:nvCxnSpPr>
        <p:spPr bwMode="auto">
          <a:xfrm>
            <a:off x="5991225" y="2420938"/>
            <a:ext cx="0" cy="2825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79" name="Text Box 11"/>
          <p:cNvSpPr txBox="1">
            <a:spLocks noChangeArrowheads="1"/>
          </p:cNvSpPr>
          <p:nvPr/>
        </p:nvSpPr>
        <p:spPr bwMode="auto">
          <a:xfrm>
            <a:off x="6297613" y="2741613"/>
            <a:ext cx="900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a:t>
            </a:r>
          </a:p>
        </p:txBody>
      </p:sp>
      <p:sp>
        <p:nvSpPr>
          <p:cNvPr id="32780" name="Oval 12"/>
          <p:cNvSpPr>
            <a:spLocks noChangeArrowheads="1"/>
          </p:cNvSpPr>
          <p:nvPr/>
        </p:nvSpPr>
        <p:spPr bwMode="auto">
          <a:xfrm>
            <a:off x="6464300" y="2436813"/>
            <a:ext cx="228600" cy="228600"/>
          </a:xfrm>
          <a:prstGeom prst="ellipse">
            <a:avLst/>
          </a:prstGeom>
          <a:solidFill>
            <a:schemeClr val="tx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781" name="Rectangle 13"/>
          <p:cNvSpPr>
            <a:spLocks noChangeArrowheads="1"/>
          </p:cNvSpPr>
          <p:nvPr/>
        </p:nvSpPr>
        <p:spPr bwMode="auto">
          <a:xfrm>
            <a:off x="5827713" y="27241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32782" name="AutoShape 14"/>
          <p:cNvCxnSpPr>
            <a:cxnSpLocks noChangeShapeType="1"/>
          </p:cNvCxnSpPr>
          <p:nvPr/>
        </p:nvCxnSpPr>
        <p:spPr bwMode="auto">
          <a:xfrm flipV="1">
            <a:off x="985838" y="6072188"/>
            <a:ext cx="369887" cy="1587"/>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2783" name="Rectangle 15"/>
          <p:cNvSpPr>
            <a:spLocks noChangeArrowheads="1"/>
          </p:cNvSpPr>
          <p:nvPr/>
        </p:nvSpPr>
        <p:spPr bwMode="auto">
          <a:xfrm>
            <a:off x="1166813" y="5842000"/>
            <a:ext cx="484187" cy="4254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32784" name="AutoShape 16"/>
          <p:cNvCxnSpPr>
            <a:cxnSpLocks noChangeShapeType="1"/>
          </p:cNvCxnSpPr>
          <p:nvPr/>
        </p:nvCxnSpPr>
        <p:spPr bwMode="auto">
          <a:xfrm flipH="1">
            <a:off x="5222875" y="3028950"/>
            <a:ext cx="627063" cy="4492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85" name="Text Box 17"/>
          <p:cNvSpPr txBox="1">
            <a:spLocks noChangeArrowheads="1"/>
          </p:cNvSpPr>
          <p:nvPr/>
        </p:nvSpPr>
        <p:spPr bwMode="auto">
          <a:xfrm>
            <a:off x="5668963" y="3524250"/>
            <a:ext cx="900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a:t>
            </a:r>
          </a:p>
        </p:txBody>
      </p:sp>
      <p:sp>
        <p:nvSpPr>
          <p:cNvPr id="32786" name="Rectangle 18"/>
          <p:cNvSpPr>
            <a:spLocks noChangeArrowheads="1"/>
          </p:cNvSpPr>
          <p:nvPr/>
        </p:nvSpPr>
        <p:spPr bwMode="auto">
          <a:xfrm>
            <a:off x="4922838" y="3471863"/>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cxnSp>
        <p:nvCxnSpPr>
          <p:cNvPr id="32787" name="AutoShape 19"/>
          <p:cNvCxnSpPr>
            <a:cxnSpLocks noChangeShapeType="1"/>
          </p:cNvCxnSpPr>
          <p:nvPr/>
        </p:nvCxnSpPr>
        <p:spPr bwMode="auto">
          <a:xfrm>
            <a:off x="1501775" y="6067425"/>
            <a:ext cx="325438" cy="317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2788" name="Rectangle 20"/>
          <p:cNvSpPr>
            <a:spLocks noChangeArrowheads="1"/>
          </p:cNvSpPr>
          <p:nvPr/>
        </p:nvSpPr>
        <p:spPr bwMode="auto">
          <a:xfrm>
            <a:off x="1649413" y="5843588"/>
            <a:ext cx="465137" cy="4270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cxnSp>
        <p:nvCxnSpPr>
          <p:cNvPr id="32789" name="AutoShape 21"/>
          <p:cNvCxnSpPr>
            <a:cxnSpLocks noChangeShapeType="1"/>
          </p:cNvCxnSpPr>
          <p:nvPr/>
        </p:nvCxnSpPr>
        <p:spPr bwMode="auto">
          <a:xfrm>
            <a:off x="5083175" y="3803650"/>
            <a:ext cx="0" cy="3524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90" name="Oval 22"/>
          <p:cNvSpPr>
            <a:spLocks noChangeArrowheads="1"/>
          </p:cNvSpPr>
          <p:nvPr/>
        </p:nvSpPr>
        <p:spPr bwMode="auto">
          <a:xfrm>
            <a:off x="5597525" y="3870325"/>
            <a:ext cx="228600" cy="2286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791" name="Rectangle 23"/>
          <p:cNvSpPr>
            <a:spLocks noChangeArrowheads="1"/>
          </p:cNvSpPr>
          <p:nvPr/>
        </p:nvSpPr>
        <p:spPr bwMode="auto">
          <a:xfrm>
            <a:off x="4922838" y="41592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cxnSp>
        <p:nvCxnSpPr>
          <p:cNvPr id="32792" name="AutoShape 24"/>
          <p:cNvCxnSpPr>
            <a:cxnSpLocks noChangeShapeType="1"/>
          </p:cNvCxnSpPr>
          <p:nvPr/>
        </p:nvCxnSpPr>
        <p:spPr bwMode="auto">
          <a:xfrm flipV="1">
            <a:off x="1889125" y="5734050"/>
            <a:ext cx="1588" cy="24447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2793" name="Rectangle 25"/>
          <p:cNvSpPr>
            <a:spLocks noChangeArrowheads="1"/>
          </p:cNvSpPr>
          <p:nvPr/>
        </p:nvSpPr>
        <p:spPr bwMode="auto">
          <a:xfrm>
            <a:off x="1649413" y="5441950"/>
            <a:ext cx="465137" cy="406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sp>
        <p:nvSpPr>
          <p:cNvPr id="32794" name="Text Box 26"/>
          <p:cNvSpPr txBox="1">
            <a:spLocks noChangeArrowheads="1"/>
          </p:cNvSpPr>
          <p:nvPr/>
        </p:nvSpPr>
        <p:spPr bwMode="auto">
          <a:xfrm>
            <a:off x="5473700" y="42322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cxnSp>
        <p:nvCxnSpPr>
          <p:cNvPr id="32795" name="AutoShape 27"/>
          <p:cNvCxnSpPr>
            <a:cxnSpLocks noChangeShapeType="1"/>
          </p:cNvCxnSpPr>
          <p:nvPr/>
        </p:nvCxnSpPr>
        <p:spPr bwMode="auto">
          <a:xfrm>
            <a:off x="5083175" y="4481513"/>
            <a:ext cx="0" cy="360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96" name="Text Box 28"/>
          <p:cNvSpPr txBox="1">
            <a:spLocks noChangeArrowheads="1"/>
          </p:cNvSpPr>
          <p:nvPr/>
        </p:nvSpPr>
        <p:spPr bwMode="auto">
          <a:xfrm>
            <a:off x="5467350" y="4864100"/>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2797" name="Rectangle 29"/>
          <p:cNvSpPr>
            <a:spLocks noChangeArrowheads="1"/>
          </p:cNvSpPr>
          <p:nvPr/>
        </p:nvSpPr>
        <p:spPr bwMode="auto">
          <a:xfrm>
            <a:off x="4926013" y="4852988"/>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5</a:t>
            </a:r>
          </a:p>
        </p:txBody>
      </p:sp>
      <p:cxnSp>
        <p:nvCxnSpPr>
          <p:cNvPr id="32798" name="AutoShape 30"/>
          <p:cNvCxnSpPr>
            <a:cxnSpLocks noChangeShapeType="1"/>
          </p:cNvCxnSpPr>
          <p:nvPr/>
        </p:nvCxnSpPr>
        <p:spPr bwMode="auto">
          <a:xfrm flipV="1">
            <a:off x="1887538" y="5330825"/>
            <a:ext cx="1587" cy="22542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2799" name="Rectangle 31"/>
          <p:cNvSpPr>
            <a:spLocks noChangeArrowheads="1"/>
          </p:cNvSpPr>
          <p:nvPr/>
        </p:nvSpPr>
        <p:spPr bwMode="auto">
          <a:xfrm>
            <a:off x="1649413" y="5010150"/>
            <a:ext cx="465137"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5</a:t>
            </a:r>
          </a:p>
        </p:txBody>
      </p:sp>
      <p:sp>
        <p:nvSpPr>
          <p:cNvPr id="32800" name="AutoShape 32"/>
          <p:cNvSpPr>
            <a:spLocks noChangeArrowheads="1"/>
          </p:cNvSpPr>
          <p:nvPr/>
        </p:nvSpPr>
        <p:spPr bwMode="auto">
          <a:xfrm>
            <a:off x="3751263" y="5265738"/>
            <a:ext cx="1001712" cy="266700"/>
          </a:xfrm>
          <a:prstGeom prst="roundRect">
            <a:avLst>
              <a:gd name="adj" fmla="val 23606"/>
            </a:avLst>
          </a:prstGeom>
          <a:solidFill>
            <a:srgbClr val="DADAF0"/>
          </a:solidFill>
          <a:ln>
            <a:noFill/>
          </a:ln>
          <a:extLst>
            <a:ext uri="{91240B29-F687-4F45-9708-019B960494DF}">
              <a14:hiddenLine xmlns:a14="http://schemas.microsoft.com/office/drawing/2010/main" w="9525">
                <a:solidFill>
                  <a:srgbClr val="000000"/>
                </a:solidFill>
                <a:round/>
                <a:headEnd/>
                <a:tailEnd/>
              </a14:hiddenLine>
            </a:ext>
          </a:extLst>
        </p:spPr>
        <p:txBody>
          <a:bodyPr rIns="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70000"/>
              </a:lnSpc>
              <a:spcBef>
                <a:spcPct val="50000"/>
              </a:spcBef>
              <a:buFontTx/>
              <a:buNone/>
            </a:pPr>
            <a:r>
              <a:rPr kumimoji="1" lang="en-US" altLang="zh-CN" sz="1400">
                <a:latin typeface="Courier New" pitchFamily="49" charset="0"/>
                <a:ea typeface="宋体" charset="-122"/>
                <a:sym typeface="Wingdings" pitchFamily="2" charset="2"/>
              </a:rPr>
              <a:t>unlock()</a:t>
            </a:r>
          </a:p>
        </p:txBody>
      </p:sp>
      <p:cxnSp>
        <p:nvCxnSpPr>
          <p:cNvPr id="32801" name="AutoShape 33"/>
          <p:cNvCxnSpPr>
            <a:cxnSpLocks noChangeShapeType="1"/>
          </p:cNvCxnSpPr>
          <p:nvPr/>
        </p:nvCxnSpPr>
        <p:spPr bwMode="auto">
          <a:xfrm>
            <a:off x="5081588" y="5175250"/>
            <a:ext cx="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802" name="Text Box 34"/>
          <p:cNvSpPr txBox="1">
            <a:spLocks noChangeArrowheads="1"/>
          </p:cNvSpPr>
          <p:nvPr/>
        </p:nvSpPr>
        <p:spPr bwMode="auto">
          <a:xfrm>
            <a:off x="5454650" y="56165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2803" name="Oval 35"/>
          <p:cNvSpPr>
            <a:spLocks noChangeArrowheads="1"/>
          </p:cNvSpPr>
          <p:nvPr/>
        </p:nvSpPr>
        <p:spPr bwMode="auto">
          <a:xfrm>
            <a:off x="5584825" y="5287963"/>
            <a:ext cx="228600" cy="2286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2804" name="Rectangle 36"/>
          <p:cNvSpPr>
            <a:spLocks noChangeArrowheads="1"/>
          </p:cNvSpPr>
          <p:nvPr/>
        </p:nvSpPr>
        <p:spPr bwMode="auto">
          <a:xfrm>
            <a:off x="4929188" y="5556250"/>
            <a:ext cx="323850" cy="311150"/>
          </a:xfrm>
          <a:prstGeom prst="rect">
            <a:avLst/>
          </a:prstGeom>
          <a:solidFill>
            <a:srgbClr val="FF0000">
              <a:alpha val="58823"/>
            </a:srgbClr>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endParaRPr kumimoji="1" lang="zh-CN" altLang="en-US" sz="1600">
              <a:latin typeface="Trebuchet MS" pitchFamily="34" charset="0"/>
              <a:ea typeface="宋体" charset="-122"/>
            </a:endParaRPr>
          </a:p>
        </p:txBody>
      </p:sp>
      <p:sp>
        <p:nvSpPr>
          <p:cNvPr id="32805" name="Rectangle 37"/>
          <p:cNvSpPr>
            <a:spLocks noChangeArrowheads="1"/>
          </p:cNvSpPr>
          <p:nvPr/>
        </p:nvSpPr>
        <p:spPr bwMode="auto">
          <a:xfrm>
            <a:off x="2125663" y="4632325"/>
            <a:ext cx="393700" cy="355600"/>
          </a:xfrm>
          <a:prstGeom prst="rect">
            <a:avLst/>
          </a:prstGeom>
          <a:solidFill>
            <a:srgbClr val="FF0000">
              <a:alpha val="58823"/>
            </a:srgb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endParaRPr kumimoji="1" lang="zh-CN" altLang="en-US" sz="1600">
              <a:latin typeface="Trebuchet MS" pitchFamily="34" charset="0"/>
              <a:ea typeface="宋体" charset="-122"/>
            </a:endParaRPr>
          </a:p>
        </p:txBody>
      </p:sp>
      <p:sp>
        <p:nvSpPr>
          <p:cNvPr id="32806" name="Rectangle 38"/>
          <p:cNvSpPr>
            <a:spLocks noChangeArrowheads="1"/>
          </p:cNvSpPr>
          <p:nvPr/>
        </p:nvSpPr>
        <p:spPr bwMode="auto">
          <a:xfrm>
            <a:off x="2120900" y="4625975"/>
            <a:ext cx="388938" cy="3746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endParaRPr kumimoji="1" lang="zh-CN" altLang="en-US" sz="1600">
              <a:latin typeface="Trebuchet MS" pitchFamily="34" charset="0"/>
              <a:ea typeface="宋体" charset="-122"/>
            </a:endParaRPr>
          </a:p>
        </p:txBody>
      </p:sp>
      <p:cxnSp>
        <p:nvCxnSpPr>
          <p:cNvPr id="32807" name="AutoShape 39"/>
          <p:cNvCxnSpPr>
            <a:cxnSpLocks noChangeShapeType="1"/>
          </p:cNvCxnSpPr>
          <p:nvPr/>
        </p:nvCxnSpPr>
        <p:spPr bwMode="auto">
          <a:xfrm flipV="1">
            <a:off x="1989138" y="4875213"/>
            <a:ext cx="277812" cy="26987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2808" name="Rectangle 41"/>
          <p:cNvSpPr>
            <a:spLocks noChangeArrowheads="1"/>
          </p:cNvSpPr>
          <p:nvPr/>
        </p:nvSpPr>
        <p:spPr bwMode="auto">
          <a:xfrm>
            <a:off x="349250" y="3668713"/>
            <a:ext cx="2492375" cy="239712"/>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Tree>
    <p:extLst>
      <p:ext uri="{BB962C8B-B14F-4D97-AF65-F5344CB8AC3E}">
        <p14:creationId xmlns:p14="http://schemas.microsoft.com/office/powerpoint/2010/main" val="246820213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r>
              <a:rPr lang="en-US" altLang="zh-CN" smtClean="0">
                <a:ea typeface="宋体" charset="-122"/>
              </a:rPr>
              <a:t>Analyze Counterexample</a:t>
            </a:r>
          </a:p>
        </p:txBody>
      </p:sp>
      <p:sp>
        <p:nvSpPr>
          <p:cNvPr id="33795" name="Text Box 3"/>
          <p:cNvSpPr txBox="1">
            <a:spLocks noChangeArrowheads="1"/>
          </p:cNvSpPr>
          <p:nvPr/>
        </p:nvSpPr>
        <p:spPr bwMode="auto">
          <a:xfrm>
            <a:off x="606425" y="6488113"/>
            <a:ext cx="19780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a:latin typeface="Trebuchet MS" pitchFamily="34" charset="0"/>
                <a:ea typeface="宋体" charset="-122"/>
                <a:sym typeface="Wingdings" pitchFamily="2" charset="2"/>
              </a:rPr>
              <a:t>Predicates:</a:t>
            </a:r>
            <a:r>
              <a:rPr kumimoji="1" lang="en-US" altLang="zh-CN" b="0">
                <a:latin typeface="Trebuchet MS" pitchFamily="34" charset="0"/>
                <a:ea typeface="宋体" charset="-122"/>
                <a:sym typeface="Wingdings" pitchFamily="2" charset="2"/>
              </a:rPr>
              <a:t> </a:t>
            </a:r>
            <a:r>
              <a:rPr kumimoji="1" lang="en-US" altLang="zh-CN" sz="1400" b="0" i="1">
                <a:latin typeface="Trebuchet MS" pitchFamily="34" charset="0"/>
                <a:ea typeface="宋体" charset="-122"/>
                <a:sym typeface="Wingdings" pitchFamily="2" charset="2"/>
              </a:rPr>
              <a:t> </a:t>
            </a:r>
            <a:r>
              <a:rPr kumimoji="1" lang="en-US" altLang="zh-CN" sz="1400" i="1">
                <a:solidFill>
                  <a:srgbClr val="669900"/>
                </a:solidFill>
                <a:latin typeface="Trebuchet MS" pitchFamily="34" charset="0"/>
                <a:ea typeface="宋体" charset="-122"/>
                <a:sym typeface="Wingdings" pitchFamily="2" charset="2"/>
              </a:rPr>
              <a:t>LOCK</a:t>
            </a:r>
          </a:p>
        </p:txBody>
      </p:sp>
      <p:sp>
        <p:nvSpPr>
          <p:cNvPr id="33796" name="Text Box 4"/>
          <p:cNvSpPr txBox="1">
            <a:spLocks noChangeArrowheads="1"/>
          </p:cNvSpPr>
          <p:nvPr/>
        </p:nvSpPr>
        <p:spPr bwMode="auto">
          <a:xfrm>
            <a:off x="6188075" y="21240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69669" name="Text Box 5"/>
          <p:cNvSpPr txBox="1">
            <a:spLocks noChangeArrowheads="1"/>
          </p:cNvSpPr>
          <p:nvPr/>
        </p:nvSpPr>
        <p:spPr bwMode="auto">
          <a:xfrm>
            <a:off x="357188" y="1438275"/>
            <a:ext cx="2455862" cy="2652713"/>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tIns="91440">
            <a:spAutoFit/>
          </a:bodyPr>
          <a:lstStyle/>
          <a:p>
            <a:pPr algn="l" eaLnBrk="0" hangingPunct="0">
              <a:lnSpc>
                <a:spcPct val="45000"/>
              </a:lnSpc>
              <a:spcBef>
                <a:spcPct val="50000"/>
              </a:spcBef>
              <a:buFontTx/>
              <a:buNone/>
              <a:defRPr/>
            </a:pPr>
            <a:r>
              <a:rPr kumimoji="1" lang="en-US" altLang="zh-CN" sz="1400">
                <a:latin typeface="Courier New" pitchFamily="49" charset="0"/>
                <a:ea typeface="宋体" charset="-122"/>
              </a:rPr>
              <a:t>Example</a:t>
            </a:r>
            <a:r>
              <a:rPr kumimoji="1" lang="en-US" altLang="zh-CN" sz="1400" b="0">
                <a:latin typeface="Courier New" pitchFamily="49" charset="0"/>
                <a:ea typeface="宋体" charset="-122"/>
              </a:rPr>
              <a:t> ( )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1</a:t>
            </a:r>
            <a:r>
              <a:rPr kumimoji="1" lang="en-US" altLang="zh-CN" sz="1400" b="0">
                <a:latin typeface="Courier New" pitchFamily="49" charset="0"/>
                <a:ea typeface="宋体" charset="-122"/>
                <a:sym typeface="Wingdings" pitchFamily="2" charset="2"/>
              </a:rPr>
              <a:t>: do{</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old = new;</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q = q-&gt;next;</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2</a:t>
            </a:r>
            <a:r>
              <a:rPr kumimoji="1" lang="en-US" altLang="zh-CN" sz="1400" b="0">
                <a:latin typeface="Courier New" pitchFamily="49" charset="0"/>
                <a:ea typeface="宋体" charset="-122"/>
                <a:sym typeface="Wingdings" pitchFamily="2" charset="2"/>
              </a:rPr>
              <a:t>:   if (q != NULL){</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3</a:t>
            </a:r>
            <a:r>
              <a:rPr kumimoji="1" lang="en-US" altLang="zh-CN" sz="1400" b="0">
                <a:latin typeface="Courier New" pitchFamily="49" charset="0"/>
                <a:ea typeface="宋体" charset="-122"/>
                <a:sym typeface="Wingdings" pitchFamily="2" charset="2"/>
              </a:rPr>
              <a:t>:     q-&gt;data = new;</a:t>
            </a:r>
          </a:p>
          <a:p>
            <a:pPr algn="l" eaLnBrk="0" hangingPunct="0">
              <a:lnSpc>
                <a:spcPct val="45000"/>
              </a:lnSpc>
              <a:spcBef>
                <a:spcPct val="50000"/>
              </a:spcBef>
              <a:buFontTx/>
              <a:buNone/>
              <a:defRPr/>
            </a:pPr>
            <a:r>
              <a:rPr kumimoji="1" lang="en-US" altLang="zh-CN" sz="1400">
                <a:latin typeface="Courier New" pitchFamily="49" charset="0"/>
                <a:ea typeface="宋体" charset="-122"/>
                <a:sym typeface="Wingdings" pitchFamily="2" charset="2"/>
              </a:rPr>
              <a:t>       unlock();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new ++;</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4</a:t>
            </a:r>
            <a:r>
              <a:rPr kumimoji="1" lang="en-US" altLang="zh-CN" sz="1400" b="0">
                <a:latin typeface="Courier New" pitchFamily="49" charset="0"/>
                <a:ea typeface="宋体" charset="-122"/>
                <a:sym typeface="Wingdings" pitchFamily="2" charset="2"/>
              </a:rPr>
              <a:t>:}while(new != old);</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5</a:t>
            </a: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unlock ();</a:t>
            </a:r>
            <a:endParaRPr kumimoji="1" lang="en-US" altLang="zh-CN" sz="1400" b="0">
              <a:latin typeface="Courier New" pitchFamily="49" charset="0"/>
              <a:ea typeface="宋体" charset="-122"/>
              <a:sym typeface="Wingdings" pitchFamily="2" charset="2"/>
            </a:endParaRP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a:t>
            </a:r>
            <a:endParaRPr kumimoji="1" lang="en-US" altLang="zh-CN" sz="1400" b="0" i="1">
              <a:latin typeface="Courier New" pitchFamily="49" charset="0"/>
              <a:ea typeface="宋体" charset="-122"/>
              <a:sym typeface="Wingdings" pitchFamily="2" charset="2"/>
            </a:endParaRPr>
          </a:p>
        </p:txBody>
      </p:sp>
      <p:sp>
        <p:nvSpPr>
          <p:cNvPr id="33798" name="Rectangle 6"/>
          <p:cNvSpPr>
            <a:spLocks noChangeArrowheads="1"/>
          </p:cNvSpPr>
          <p:nvPr/>
        </p:nvSpPr>
        <p:spPr bwMode="auto">
          <a:xfrm>
            <a:off x="5822950" y="2100263"/>
            <a:ext cx="323850" cy="311150"/>
          </a:xfrm>
          <a:prstGeom prst="rect">
            <a:avLst/>
          </a:prstGeom>
          <a:solidFill>
            <a:srgbClr val="AFAFDD"/>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3799" name="Rectangle 7"/>
          <p:cNvSpPr>
            <a:spLocks noChangeArrowheads="1"/>
          </p:cNvSpPr>
          <p:nvPr/>
        </p:nvSpPr>
        <p:spPr bwMode="auto">
          <a:xfrm>
            <a:off x="682625" y="5835650"/>
            <a:ext cx="485775" cy="442913"/>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800" name="Rectangle 8"/>
          <p:cNvSpPr>
            <a:spLocks noChangeArrowheads="1"/>
          </p:cNvSpPr>
          <p:nvPr/>
        </p:nvSpPr>
        <p:spPr bwMode="auto">
          <a:xfrm>
            <a:off x="687388" y="4610100"/>
            <a:ext cx="1827212" cy="16605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801" name="Rectangle 9"/>
          <p:cNvSpPr>
            <a:spLocks noChangeArrowheads="1"/>
          </p:cNvSpPr>
          <p:nvPr/>
        </p:nvSpPr>
        <p:spPr bwMode="auto">
          <a:xfrm>
            <a:off x="688975" y="5838825"/>
            <a:ext cx="471488"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cxnSp>
        <p:nvCxnSpPr>
          <p:cNvPr id="33802" name="AutoShape 10"/>
          <p:cNvCxnSpPr>
            <a:cxnSpLocks noChangeShapeType="1"/>
          </p:cNvCxnSpPr>
          <p:nvPr/>
        </p:nvCxnSpPr>
        <p:spPr bwMode="auto">
          <a:xfrm>
            <a:off x="5991225" y="2420938"/>
            <a:ext cx="0" cy="2825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3803" name="Text Box 11"/>
          <p:cNvSpPr txBox="1">
            <a:spLocks noChangeArrowheads="1"/>
          </p:cNvSpPr>
          <p:nvPr/>
        </p:nvSpPr>
        <p:spPr bwMode="auto">
          <a:xfrm>
            <a:off x="6297613" y="2741613"/>
            <a:ext cx="900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a:t>
            </a:r>
          </a:p>
        </p:txBody>
      </p:sp>
      <p:sp>
        <p:nvSpPr>
          <p:cNvPr id="33804" name="Oval 12"/>
          <p:cNvSpPr>
            <a:spLocks noChangeArrowheads="1"/>
          </p:cNvSpPr>
          <p:nvPr/>
        </p:nvSpPr>
        <p:spPr bwMode="auto">
          <a:xfrm>
            <a:off x="6464300" y="2436813"/>
            <a:ext cx="228600" cy="228600"/>
          </a:xfrm>
          <a:prstGeom prst="ellipse">
            <a:avLst/>
          </a:prstGeom>
          <a:solidFill>
            <a:schemeClr val="tx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805" name="Rectangle 13"/>
          <p:cNvSpPr>
            <a:spLocks noChangeArrowheads="1"/>
          </p:cNvSpPr>
          <p:nvPr/>
        </p:nvSpPr>
        <p:spPr bwMode="auto">
          <a:xfrm>
            <a:off x="5827713" y="27241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33806" name="AutoShape 14"/>
          <p:cNvCxnSpPr>
            <a:cxnSpLocks noChangeShapeType="1"/>
          </p:cNvCxnSpPr>
          <p:nvPr/>
        </p:nvCxnSpPr>
        <p:spPr bwMode="auto">
          <a:xfrm flipV="1">
            <a:off x="985838" y="6072188"/>
            <a:ext cx="369887" cy="1587"/>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3807" name="Rectangle 15"/>
          <p:cNvSpPr>
            <a:spLocks noChangeArrowheads="1"/>
          </p:cNvSpPr>
          <p:nvPr/>
        </p:nvSpPr>
        <p:spPr bwMode="auto">
          <a:xfrm>
            <a:off x="1166813" y="5842000"/>
            <a:ext cx="484187" cy="4254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33808" name="AutoShape 16"/>
          <p:cNvCxnSpPr>
            <a:cxnSpLocks noChangeShapeType="1"/>
          </p:cNvCxnSpPr>
          <p:nvPr/>
        </p:nvCxnSpPr>
        <p:spPr bwMode="auto">
          <a:xfrm flipH="1">
            <a:off x="5222875" y="3028950"/>
            <a:ext cx="627063" cy="4492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3809" name="Text Box 17"/>
          <p:cNvSpPr txBox="1">
            <a:spLocks noChangeArrowheads="1"/>
          </p:cNvSpPr>
          <p:nvPr/>
        </p:nvSpPr>
        <p:spPr bwMode="auto">
          <a:xfrm>
            <a:off x="5668963" y="3524250"/>
            <a:ext cx="900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a:t>
            </a:r>
          </a:p>
        </p:txBody>
      </p:sp>
      <p:sp>
        <p:nvSpPr>
          <p:cNvPr id="33810" name="Rectangle 18"/>
          <p:cNvSpPr>
            <a:spLocks noChangeArrowheads="1"/>
          </p:cNvSpPr>
          <p:nvPr/>
        </p:nvSpPr>
        <p:spPr bwMode="auto">
          <a:xfrm>
            <a:off x="4922838" y="3471863"/>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cxnSp>
        <p:nvCxnSpPr>
          <p:cNvPr id="33811" name="AutoShape 19"/>
          <p:cNvCxnSpPr>
            <a:cxnSpLocks noChangeShapeType="1"/>
          </p:cNvCxnSpPr>
          <p:nvPr/>
        </p:nvCxnSpPr>
        <p:spPr bwMode="auto">
          <a:xfrm>
            <a:off x="1501775" y="6067425"/>
            <a:ext cx="325438" cy="317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3812" name="Rectangle 20"/>
          <p:cNvSpPr>
            <a:spLocks noChangeArrowheads="1"/>
          </p:cNvSpPr>
          <p:nvPr/>
        </p:nvSpPr>
        <p:spPr bwMode="auto">
          <a:xfrm>
            <a:off x="1649413" y="5843588"/>
            <a:ext cx="465137" cy="4270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cxnSp>
        <p:nvCxnSpPr>
          <p:cNvPr id="33813" name="AutoShape 21"/>
          <p:cNvCxnSpPr>
            <a:cxnSpLocks noChangeShapeType="1"/>
          </p:cNvCxnSpPr>
          <p:nvPr/>
        </p:nvCxnSpPr>
        <p:spPr bwMode="auto">
          <a:xfrm>
            <a:off x="5083175" y="3803650"/>
            <a:ext cx="0" cy="3524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3814" name="Oval 22"/>
          <p:cNvSpPr>
            <a:spLocks noChangeArrowheads="1"/>
          </p:cNvSpPr>
          <p:nvPr/>
        </p:nvSpPr>
        <p:spPr bwMode="auto">
          <a:xfrm>
            <a:off x="5597525" y="3870325"/>
            <a:ext cx="228600" cy="2286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815" name="Rectangle 23"/>
          <p:cNvSpPr>
            <a:spLocks noChangeArrowheads="1"/>
          </p:cNvSpPr>
          <p:nvPr/>
        </p:nvSpPr>
        <p:spPr bwMode="auto">
          <a:xfrm>
            <a:off x="4922838" y="41592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cxnSp>
        <p:nvCxnSpPr>
          <p:cNvPr id="33816" name="AutoShape 24"/>
          <p:cNvCxnSpPr>
            <a:cxnSpLocks noChangeShapeType="1"/>
          </p:cNvCxnSpPr>
          <p:nvPr/>
        </p:nvCxnSpPr>
        <p:spPr bwMode="auto">
          <a:xfrm flipV="1">
            <a:off x="1889125" y="5734050"/>
            <a:ext cx="1588" cy="24447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3817" name="Rectangle 25"/>
          <p:cNvSpPr>
            <a:spLocks noChangeArrowheads="1"/>
          </p:cNvSpPr>
          <p:nvPr/>
        </p:nvSpPr>
        <p:spPr bwMode="auto">
          <a:xfrm>
            <a:off x="1649413" y="5441950"/>
            <a:ext cx="465137" cy="406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sp>
        <p:nvSpPr>
          <p:cNvPr id="33818" name="Text Box 26"/>
          <p:cNvSpPr txBox="1">
            <a:spLocks noChangeArrowheads="1"/>
          </p:cNvSpPr>
          <p:nvPr/>
        </p:nvSpPr>
        <p:spPr bwMode="auto">
          <a:xfrm>
            <a:off x="5473700" y="42322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cxnSp>
        <p:nvCxnSpPr>
          <p:cNvPr id="33819" name="AutoShape 27"/>
          <p:cNvCxnSpPr>
            <a:cxnSpLocks noChangeShapeType="1"/>
          </p:cNvCxnSpPr>
          <p:nvPr/>
        </p:nvCxnSpPr>
        <p:spPr bwMode="auto">
          <a:xfrm>
            <a:off x="5083175" y="4481513"/>
            <a:ext cx="0" cy="360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3820" name="Text Box 28"/>
          <p:cNvSpPr txBox="1">
            <a:spLocks noChangeArrowheads="1"/>
          </p:cNvSpPr>
          <p:nvPr/>
        </p:nvSpPr>
        <p:spPr bwMode="auto">
          <a:xfrm>
            <a:off x="5467350" y="4864100"/>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3821" name="Rectangle 29"/>
          <p:cNvSpPr>
            <a:spLocks noChangeArrowheads="1"/>
          </p:cNvSpPr>
          <p:nvPr/>
        </p:nvSpPr>
        <p:spPr bwMode="auto">
          <a:xfrm>
            <a:off x="4926013" y="4852988"/>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5</a:t>
            </a:r>
          </a:p>
        </p:txBody>
      </p:sp>
      <p:cxnSp>
        <p:nvCxnSpPr>
          <p:cNvPr id="33822" name="AutoShape 30"/>
          <p:cNvCxnSpPr>
            <a:cxnSpLocks noChangeShapeType="1"/>
          </p:cNvCxnSpPr>
          <p:nvPr/>
        </p:nvCxnSpPr>
        <p:spPr bwMode="auto">
          <a:xfrm flipV="1">
            <a:off x="1887538" y="5330825"/>
            <a:ext cx="1587" cy="22542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3823" name="Rectangle 31"/>
          <p:cNvSpPr>
            <a:spLocks noChangeArrowheads="1"/>
          </p:cNvSpPr>
          <p:nvPr/>
        </p:nvSpPr>
        <p:spPr bwMode="auto">
          <a:xfrm>
            <a:off x="1649413" y="5010150"/>
            <a:ext cx="465137"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5</a:t>
            </a:r>
          </a:p>
        </p:txBody>
      </p:sp>
      <p:cxnSp>
        <p:nvCxnSpPr>
          <p:cNvPr id="33824" name="AutoShape 32"/>
          <p:cNvCxnSpPr>
            <a:cxnSpLocks noChangeShapeType="1"/>
          </p:cNvCxnSpPr>
          <p:nvPr/>
        </p:nvCxnSpPr>
        <p:spPr bwMode="auto">
          <a:xfrm>
            <a:off x="5081588" y="5175250"/>
            <a:ext cx="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3825" name="Text Box 33"/>
          <p:cNvSpPr txBox="1">
            <a:spLocks noChangeArrowheads="1"/>
          </p:cNvSpPr>
          <p:nvPr/>
        </p:nvSpPr>
        <p:spPr bwMode="auto">
          <a:xfrm>
            <a:off x="5454650" y="56165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3826" name="Oval 34"/>
          <p:cNvSpPr>
            <a:spLocks noChangeArrowheads="1"/>
          </p:cNvSpPr>
          <p:nvPr/>
        </p:nvSpPr>
        <p:spPr bwMode="auto">
          <a:xfrm>
            <a:off x="5584825" y="5287963"/>
            <a:ext cx="228600" cy="2286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3827" name="Rectangle 35"/>
          <p:cNvSpPr>
            <a:spLocks noChangeArrowheads="1"/>
          </p:cNvSpPr>
          <p:nvPr/>
        </p:nvSpPr>
        <p:spPr bwMode="auto">
          <a:xfrm>
            <a:off x="4929188" y="5556250"/>
            <a:ext cx="323850" cy="311150"/>
          </a:xfrm>
          <a:prstGeom prst="rect">
            <a:avLst/>
          </a:prstGeom>
          <a:solidFill>
            <a:srgbClr val="FF0000">
              <a:alpha val="58823"/>
            </a:srgbClr>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endParaRPr kumimoji="1" lang="zh-CN" altLang="en-US" sz="1600">
              <a:latin typeface="Trebuchet MS" pitchFamily="34" charset="0"/>
              <a:ea typeface="宋体" charset="-122"/>
            </a:endParaRPr>
          </a:p>
        </p:txBody>
      </p:sp>
      <p:sp>
        <p:nvSpPr>
          <p:cNvPr id="33828" name="Rectangle 36"/>
          <p:cNvSpPr>
            <a:spLocks noChangeArrowheads="1"/>
          </p:cNvSpPr>
          <p:nvPr/>
        </p:nvSpPr>
        <p:spPr bwMode="auto">
          <a:xfrm>
            <a:off x="2125663" y="4632325"/>
            <a:ext cx="393700" cy="355600"/>
          </a:xfrm>
          <a:prstGeom prst="rect">
            <a:avLst/>
          </a:prstGeom>
          <a:solidFill>
            <a:srgbClr val="FF0000">
              <a:alpha val="58823"/>
            </a:srgb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endParaRPr kumimoji="1" lang="zh-CN" altLang="en-US" sz="1600">
              <a:latin typeface="Trebuchet MS" pitchFamily="34" charset="0"/>
              <a:ea typeface="宋体" charset="-122"/>
            </a:endParaRPr>
          </a:p>
        </p:txBody>
      </p:sp>
      <p:sp>
        <p:nvSpPr>
          <p:cNvPr id="33829" name="Rectangle 37"/>
          <p:cNvSpPr>
            <a:spLocks noChangeArrowheads="1"/>
          </p:cNvSpPr>
          <p:nvPr/>
        </p:nvSpPr>
        <p:spPr bwMode="auto">
          <a:xfrm>
            <a:off x="2120900" y="4625975"/>
            <a:ext cx="388938" cy="3746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endParaRPr kumimoji="1" lang="zh-CN" altLang="en-US" sz="1600">
              <a:latin typeface="Trebuchet MS" pitchFamily="34" charset="0"/>
              <a:ea typeface="宋体" charset="-122"/>
            </a:endParaRPr>
          </a:p>
        </p:txBody>
      </p:sp>
      <p:cxnSp>
        <p:nvCxnSpPr>
          <p:cNvPr id="33830" name="AutoShape 38"/>
          <p:cNvCxnSpPr>
            <a:cxnSpLocks noChangeShapeType="1"/>
          </p:cNvCxnSpPr>
          <p:nvPr/>
        </p:nvCxnSpPr>
        <p:spPr bwMode="auto">
          <a:xfrm flipV="1">
            <a:off x="1989138" y="4875213"/>
            <a:ext cx="277812" cy="26987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69704" name="AutoShape 40"/>
          <p:cNvSpPr>
            <a:spLocks noChangeArrowheads="1"/>
          </p:cNvSpPr>
          <p:nvPr/>
        </p:nvSpPr>
        <p:spPr bwMode="auto">
          <a:xfrm>
            <a:off x="7172325" y="2125663"/>
            <a:ext cx="1308100" cy="860425"/>
          </a:xfrm>
          <a:prstGeom prst="roundRect">
            <a:avLst>
              <a:gd name="adj" fmla="val 23606"/>
            </a:avLst>
          </a:prstGeom>
          <a:solidFill>
            <a:srgbClr val="DADAF0"/>
          </a:solidFill>
          <a:ln>
            <a:noFill/>
          </a:ln>
          <a:extLst>
            <a:ext uri="{91240B29-F687-4F45-9708-019B960494DF}">
              <a14:hiddenLine xmlns:a14="http://schemas.microsoft.com/office/drawing/2010/main" w="9525">
                <a:solidFill>
                  <a:srgbClr val="000000"/>
                </a:solidFill>
                <a:round/>
                <a:headEnd/>
                <a:tailEnd/>
              </a14:hiddenLine>
            </a:ext>
          </a:extLst>
        </p:spPr>
        <p:txBody>
          <a:bodyPr rIns="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70000"/>
              </a:lnSpc>
              <a:spcBef>
                <a:spcPct val="50000"/>
              </a:spcBef>
              <a:buFontTx/>
              <a:buNone/>
            </a:pPr>
            <a:r>
              <a:rPr kumimoji="1" lang="en-US" altLang="zh-CN" sz="1400">
                <a:latin typeface="Courier New" pitchFamily="49" charset="0"/>
                <a:ea typeface="宋体" charset="-122"/>
                <a:sym typeface="Wingdings" pitchFamily="2" charset="2"/>
              </a:rPr>
              <a:t>lock()</a:t>
            </a:r>
          </a:p>
          <a:p>
            <a:pPr algn="l">
              <a:lnSpc>
                <a:spcPct val="70000"/>
              </a:lnSpc>
              <a:spcBef>
                <a:spcPct val="50000"/>
              </a:spcBef>
              <a:buFontTx/>
              <a:buNone/>
            </a:pPr>
            <a:r>
              <a:rPr kumimoji="1" lang="en-US" altLang="zh-CN" sz="1400" b="0">
                <a:latin typeface="Courier New" pitchFamily="49" charset="0"/>
                <a:ea typeface="宋体" charset="-122"/>
                <a:sym typeface="Wingdings" pitchFamily="2" charset="2"/>
              </a:rPr>
              <a:t>old = new</a:t>
            </a:r>
          </a:p>
          <a:p>
            <a:pPr algn="l">
              <a:lnSpc>
                <a:spcPct val="70000"/>
              </a:lnSpc>
              <a:spcBef>
                <a:spcPct val="50000"/>
              </a:spcBef>
              <a:buFontTx/>
              <a:buNone/>
            </a:pPr>
            <a:r>
              <a:rPr kumimoji="1" lang="en-US" altLang="zh-CN" sz="1400" b="0">
                <a:latin typeface="Courier New" pitchFamily="49" charset="0"/>
                <a:ea typeface="宋体" charset="-122"/>
                <a:sym typeface="Wingdings" pitchFamily="2" charset="2"/>
              </a:rPr>
              <a:t>q=q-&gt;next</a:t>
            </a:r>
          </a:p>
        </p:txBody>
      </p:sp>
      <p:sp>
        <p:nvSpPr>
          <p:cNvPr id="369705" name="Rectangle 41"/>
          <p:cNvSpPr>
            <a:spLocks noChangeArrowheads="1"/>
          </p:cNvSpPr>
          <p:nvPr/>
        </p:nvSpPr>
        <p:spPr bwMode="auto">
          <a:xfrm>
            <a:off x="7172325" y="3182938"/>
            <a:ext cx="1011238" cy="231775"/>
          </a:xfrm>
          <a:prstGeom prst="rect">
            <a:avLst/>
          </a:prstGeom>
          <a:solidFill>
            <a:srgbClr val="DADA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8288" bIns="18288"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spcBef>
                <a:spcPct val="100000"/>
              </a:spcBef>
              <a:buFontTx/>
              <a:buNone/>
            </a:pPr>
            <a:r>
              <a:rPr kumimoji="1" lang="en-US" altLang="zh-CN" sz="1400" b="0">
                <a:latin typeface="Courier New" pitchFamily="49" charset="0"/>
                <a:ea typeface="宋体" charset="-122"/>
                <a:sym typeface="Wingdings" pitchFamily="2" charset="2"/>
              </a:rPr>
              <a:t>[q!=NULL]</a:t>
            </a:r>
          </a:p>
        </p:txBody>
      </p:sp>
      <p:sp>
        <p:nvSpPr>
          <p:cNvPr id="369706" name="AutoShape 42"/>
          <p:cNvSpPr>
            <a:spLocks noChangeArrowheads="1"/>
          </p:cNvSpPr>
          <p:nvPr/>
        </p:nvSpPr>
        <p:spPr bwMode="auto">
          <a:xfrm>
            <a:off x="7172325" y="3557588"/>
            <a:ext cx="1547813" cy="860425"/>
          </a:xfrm>
          <a:prstGeom prst="roundRect">
            <a:avLst>
              <a:gd name="adj" fmla="val 23606"/>
            </a:avLst>
          </a:prstGeom>
          <a:solidFill>
            <a:srgbClr val="DADAF0"/>
          </a:solidFill>
          <a:ln>
            <a:noFill/>
          </a:ln>
          <a:extLst>
            <a:ext uri="{91240B29-F687-4F45-9708-019B960494DF}">
              <a14:hiddenLine xmlns:a14="http://schemas.microsoft.com/office/drawing/2010/main" w="9525">
                <a:solidFill>
                  <a:srgbClr val="000000"/>
                </a:solidFill>
                <a:round/>
                <a:headEnd/>
                <a:tailEnd/>
              </a14:hiddenLine>
            </a:ext>
          </a:extLst>
        </p:spPr>
        <p:txBody>
          <a:bodyPr rIns="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70000"/>
              </a:lnSpc>
              <a:spcBef>
                <a:spcPct val="50000"/>
              </a:spcBef>
              <a:buFontTx/>
              <a:buNone/>
            </a:pPr>
            <a:r>
              <a:rPr kumimoji="1" lang="en-US" altLang="zh-CN" sz="1400" b="0">
                <a:latin typeface="Courier New" pitchFamily="49" charset="0"/>
                <a:ea typeface="宋体" charset="-122"/>
                <a:sym typeface="Wingdings" pitchFamily="2" charset="2"/>
              </a:rPr>
              <a:t>q</a:t>
            </a:r>
            <a:r>
              <a:rPr kumimoji="1" lang="en-US" altLang="zh-CN" sz="1200" b="0">
                <a:latin typeface="Courier New" pitchFamily="49" charset="0"/>
                <a:ea typeface="宋体" charset="-122"/>
                <a:sym typeface="Wingdings" pitchFamily="2" charset="2"/>
              </a:rPr>
              <a:t>-&gt;data</a:t>
            </a:r>
            <a:r>
              <a:rPr kumimoji="1" lang="en-US" altLang="zh-CN" sz="1400" b="0">
                <a:latin typeface="Courier New" pitchFamily="49" charset="0"/>
                <a:ea typeface="宋体" charset="-122"/>
                <a:sym typeface="Wingdings" pitchFamily="2" charset="2"/>
              </a:rPr>
              <a:t> = new</a:t>
            </a:r>
          </a:p>
          <a:p>
            <a:pPr algn="l">
              <a:lnSpc>
                <a:spcPct val="70000"/>
              </a:lnSpc>
              <a:spcBef>
                <a:spcPct val="50000"/>
              </a:spcBef>
              <a:buFontTx/>
              <a:buNone/>
            </a:pPr>
            <a:r>
              <a:rPr kumimoji="1" lang="en-US" altLang="zh-CN" sz="1400">
                <a:latin typeface="Courier New" pitchFamily="49" charset="0"/>
                <a:ea typeface="宋体" charset="-122"/>
                <a:sym typeface="Wingdings" pitchFamily="2" charset="2"/>
              </a:rPr>
              <a:t>unlock()</a:t>
            </a:r>
          </a:p>
          <a:p>
            <a:pPr algn="l">
              <a:lnSpc>
                <a:spcPct val="70000"/>
              </a:lnSpc>
              <a:spcBef>
                <a:spcPct val="50000"/>
              </a:spcBef>
              <a:buFontTx/>
              <a:buNone/>
            </a:pPr>
            <a:r>
              <a:rPr kumimoji="1" lang="en-US" altLang="zh-CN" sz="1400" b="0">
                <a:latin typeface="Courier New" pitchFamily="49" charset="0"/>
                <a:ea typeface="宋体" charset="-122"/>
                <a:sym typeface="Wingdings" pitchFamily="2" charset="2"/>
              </a:rPr>
              <a:t>new++</a:t>
            </a:r>
          </a:p>
        </p:txBody>
      </p:sp>
      <p:sp>
        <p:nvSpPr>
          <p:cNvPr id="369707" name="Rectangle 43"/>
          <p:cNvSpPr>
            <a:spLocks noChangeArrowheads="1"/>
          </p:cNvSpPr>
          <p:nvPr/>
        </p:nvSpPr>
        <p:spPr bwMode="auto">
          <a:xfrm>
            <a:off x="7172325" y="4572000"/>
            <a:ext cx="1119188" cy="231775"/>
          </a:xfrm>
          <a:prstGeom prst="rect">
            <a:avLst/>
          </a:prstGeom>
          <a:solidFill>
            <a:srgbClr val="DADA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8288" bIns="18288"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spcBef>
                <a:spcPct val="100000"/>
              </a:spcBef>
              <a:buFontTx/>
              <a:buNone/>
            </a:pPr>
            <a:r>
              <a:rPr kumimoji="1" lang="en-US" altLang="zh-CN" sz="1400" b="0">
                <a:latin typeface="Courier New" pitchFamily="49" charset="0"/>
                <a:ea typeface="宋体" charset="-122"/>
                <a:sym typeface="Wingdings" pitchFamily="2" charset="2"/>
              </a:rPr>
              <a:t>[new==old]</a:t>
            </a:r>
          </a:p>
        </p:txBody>
      </p:sp>
      <p:sp>
        <p:nvSpPr>
          <p:cNvPr id="369708" name="AutoShape 44"/>
          <p:cNvSpPr>
            <a:spLocks noChangeArrowheads="1"/>
          </p:cNvSpPr>
          <p:nvPr/>
        </p:nvSpPr>
        <p:spPr bwMode="auto">
          <a:xfrm>
            <a:off x="7172325" y="5029200"/>
            <a:ext cx="1001713" cy="266700"/>
          </a:xfrm>
          <a:prstGeom prst="roundRect">
            <a:avLst>
              <a:gd name="adj" fmla="val 23606"/>
            </a:avLst>
          </a:prstGeom>
          <a:solidFill>
            <a:srgbClr val="DADAF0"/>
          </a:solidFill>
          <a:ln>
            <a:noFill/>
          </a:ln>
          <a:extLst>
            <a:ext uri="{91240B29-F687-4F45-9708-019B960494DF}">
              <a14:hiddenLine xmlns:a14="http://schemas.microsoft.com/office/drawing/2010/main" w="9525">
                <a:solidFill>
                  <a:srgbClr val="000000"/>
                </a:solidFill>
                <a:round/>
                <a:headEnd/>
                <a:tailEnd/>
              </a14:hiddenLine>
            </a:ext>
          </a:extLst>
        </p:spPr>
        <p:txBody>
          <a:bodyPr rIns="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70000"/>
              </a:lnSpc>
              <a:spcBef>
                <a:spcPct val="50000"/>
              </a:spcBef>
              <a:buFontTx/>
              <a:buNone/>
            </a:pPr>
            <a:r>
              <a:rPr kumimoji="1" lang="en-US" altLang="zh-CN" sz="1400">
                <a:latin typeface="Courier New" pitchFamily="49" charset="0"/>
                <a:ea typeface="宋体" charset="-122"/>
                <a:sym typeface="Wingdings" pitchFamily="2" charset="2"/>
              </a:rPr>
              <a:t>unlock()</a:t>
            </a:r>
          </a:p>
        </p:txBody>
      </p:sp>
    </p:spTree>
    <p:custDataLst>
      <p:tags r:id="rId1"/>
    </p:custDataLst>
    <p:extLst>
      <p:ext uri="{BB962C8B-B14F-4D97-AF65-F5344CB8AC3E}">
        <p14:creationId xmlns:p14="http://schemas.microsoft.com/office/powerpoint/2010/main" val="2076875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9708"/>
                                        </p:tgtEl>
                                        <p:attrNameLst>
                                          <p:attrName>style.visibility</p:attrName>
                                        </p:attrNameLst>
                                      </p:cBhvr>
                                      <p:to>
                                        <p:strVal val="visible"/>
                                      </p:to>
                                    </p:set>
                                    <p:animEffect transition="in" filter="wipe(down)">
                                      <p:cBhvr>
                                        <p:cTn id="7" dur="500"/>
                                        <p:tgtEl>
                                          <p:spTgt spid="36970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69707"/>
                                        </p:tgtEl>
                                        <p:attrNameLst>
                                          <p:attrName>style.visibility</p:attrName>
                                        </p:attrNameLst>
                                      </p:cBhvr>
                                      <p:to>
                                        <p:strVal val="visible"/>
                                      </p:to>
                                    </p:set>
                                    <p:animEffect transition="in" filter="wipe(down)">
                                      <p:cBhvr>
                                        <p:cTn id="11" dur="500"/>
                                        <p:tgtEl>
                                          <p:spTgt spid="369707"/>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69706"/>
                                        </p:tgtEl>
                                        <p:attrNameLst>
                                          <p:attrName>style.visibility</p:attrName>
                                        </p:attrNameLst>
                                      </p:cBhvr>
                                      <p:to>
                                        <p:strVal val="visible"/>
                                      </p:to>
                                    </p:set>
                                    <p:animEffect transition="in" filter="wipe(down)">
                                      <p:cBhvr>
                                        <p:cTn id="15" dur="500"/>
                                        <p:tgtEl>
                                          <p:spTgt spid="369706"/>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69705"/>
                                        </p:tgtEl>
                                        <p:attrNameLst>
                                          <p:attrName>style.visibility</p:attrName>
                                        </p:attrNameLst>
                                      </p:cBhvr>
                                      <p:to>
                                        <p:strVal val="visible"/>
                                      </p:to>
                                    </p:set>
                                    <p:animEffect transition="in" filter="wipe(down)">
                                      <p:cBhvr>
                                        <p:cTn id="19" dur="500"/>
                                        <p:tgtEl>
                                          <p:spTgt spid="369705"/>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69704"/>
                                        </p:tgtEl>
                                        <p:attrNameLst>
                                          <p:attrName>style.visibility</p:attrName>
                                        </p:attrNameLst>
                                      </p:cBhvr>
                                      <p:to>
                                        <p:strVal val="visible"/>
                                      </p:to>
                                    </p:set>
                                    <p:animEffect transition="in" filter="wipe(down)">
                                      <p:cBhvr>
                                        <p:cTn id="23" dur="500"/>
                                        <p:tgtEl>
                                          <p:spTgt spid="36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704" grpId="0" animBg="1"/>
      <p:bldP spid="369705" grpId="0" animBg="1"/>
      <p:bldP spid="369706" grpId="0" animBg="1"/>
      <p:bldP spid="369707" grpId="0" animBg="1"/>
      <p:bldP spid="36970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r>
              <a:rPr lang="en-US" altLang="zh-CN" smtClean="0">
                <a:ea typeface="宋体" charset="-122"/>
              </a:rPr>
              <a:t>Analyze Counterexample</a:t>
            </a:r>
          </a:p>
        </p:txBody>
      </p:sp>
      <p:sp>
        <p:nvSpPr>
          <p:cNvPr id="34819" name="Text Box 3"/>
          <p:cNvSpPr txBox="1">
            <a:spLocks noChangeArrowheads="1"/>
          </p:cNvSpPr>
          <p:nvPr/>
        </p:nvSpPr>
        <p:spPr bwMode="auto">
          <a:xfrm>
            <a:off x="606425" y="6488113"/>
            <a:ext cx="19780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a:latin typeface="Trebuchet MS" pitchFamily="34" charset="0"/>
                <a:ea typeface="宋体" charset="-122"/>
                <a:sym typeface="Wingdings" pitchFamily="2" charset="2"/>
              </a:rPr>
              <a:t>Predicates:</a:t>
            </a:r>
            <a:r>
              <a:rPr kumimoji="1" lang="en-US" altLang="zh-CN" b="0">
                <a:latin typeface="Trebuchet MS" pitchFamily="34" charset="0"/>
                <a:ea typeface="宋体" charset="-122"/>
                <a:sym typeface="Wingdings" pitchFamily="2" charset="2"/>
              </a:rPr>
              <a:t> </a:t>
            </a:r>
            <a:r>
              <a:rPr kumimoji="1" lang="en-US" altLang="zh-CN" sz="1400" b="0" i="1">
                <a:latin typeface="Trebuchet MS" pitchFamily="34" charset="0"/>
                <a:ea typeface="宋体" charset="-122"/>
                <a:sym typeface="Wingdings" pitchFamily="2" charset="2"/>
              </a:rPr>
              <a:t> </a:t>
            </a:r>
            <a:r>
              <a:rPr kumimoji="1" lang="en-US" altLang="zh-CN" sz="1400" i="1">
                <a:solidFill>
                  <a:srgbClr val="669900"/>
                </a:solidFill>
                <a:latin typeface="Trebuchet MS" pitchFamily="34" charset="0"/>
                <a:ea typeface="宋体" charset="-122"/>
                <a:sym typeface="Wingdings" pitchFamily="2" charset="2"/>
              </a:rPr>
              <a:t>LOCK</a:t>
            </a:r>
          </a:p>
        </p:txBody>
      </p:sp>
      <p:sp>
        <p:nvSpPr>
          <p:cNvPr id="34820" name="Text Box 4"/>
          <p:cNvSpPr txBox="1">
            <a:spLocks noChangeArrowheads="1"/>
          </p:cNvSpPr>
          <p:nvPr/>
        </p:nvSpPr>
        <p:spPr bwMode="auto">
          <a:xfrm>
            <a:off x="6188075" y="21240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71717" name="Text Box 5"/>
          <p:cNvSpPr txBox="1">
            <a:spLocks noChangeArrowheads="1"/>
          </p:cNvSpPr>
          <p:nvPr/>
        </p:nvSpPr>
        <p:spPr bwMode="auto">
          <a:xfrm>
            <a:off x="357188" y="1438275"/>
            <a:ext cx="2455862" cy="2652713"/>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tIns="91440">
            <a:spAutoFit/>
          </a:bodyPr>
          <a:lstStyle/>
          <a:p>
            <a:pPr algn="l" eaLnBrk="0" hangingPunct="0">
              <a:lnSpc>
                <a:spcPct val="45000"/>
              </a:lnSpc>
              <a:spcBef>
                <a:spcPct val="50000"/>
              </a:spcBef>
              <a:buFontTx/>
              <a:buNone/>
              <a:defRPr/>
            </a:pPr>
            <a:r>
              <a:rPr kumimoji="1" lang="en-US" altLang="zh-CN" sz="1400">
                <a:latin typeface="Courier New" pitchFamily="49" charset="0"/>
                <a:ea typeface="宋体" charset="-122"/>
              </a:rPr>
              <a:t>Example</a:t>
            </a:r>
            <a:r>
              <a:rPr kumimoji="1" lang="en-US" altLang="zh-CN" sz="1400" b="0">
                <a:latin typeface="Courier New" pitchFamily="49" charset="0"/>
                <a:ea typeface="宋体" charset="-122"/>
              </a:rPr>
              <a:t> ( )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1</a:t>
            </a:r>
            <a:r>
              <a:rPr kumimoji="1" lang="en-US" altLang="zh-CN" sz="1400" b="0">
                <a:latin typeface="Courier New" pitchFamily="49" charset="0"/>
                <a:ea typeface="宋体" charset="-122"/>
                <a:sym typeface="Wingdings" pitchFamily="2" charset="2"/>
              </a:rPr>
              <a:t>: do{</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old = new;</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q = q-&gt;next;</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2</a:t>
            </a:r>
            <a:r>
              <a:rPr kumimoji="1" lang="en-US" altLang="zh-CN" sz="1400" b="0">
                <a:latin typeface="Courier New" pitchFamily="49" charset="0"/>
                <a:ea typeface="宋体" charset="-122"/>
                <a:sym typeface="Wingdings" pitchFamily="2" charset="2"/>
              </a:rPr>
              <a:t>:   if (q != NULL){</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3</a:t>
            </a:r>
            <a:r>
              <a:rPr kumimoji="1" lang="en-US" altLang="zh-CN" sz="1400" b="0">
                <a:latin typeface="Courier New" pitchFamily="49" charset="0"/>
                <a:ea typeface="宋体" charset="-122"/>
                <a:sym typeface="Wingdings" pitchFamily="2" charset="2"/>
              </a:rPr>
              <a:t>:     q-&gt;data = new;</a:t>
            </a:r>
          </a:p>
          <a:p>
            <a:pPr algn="l" eaLnBrk="0" hangingPunct="0">
              <a:lnSpc>
                <a:spcPct val="45000"/>
              </a:lnSpc>
              <a:spcBef>
                <a:spcPct val="50000"/>
              </a:spcBef>
              <a:buFontTx/>
              <a:buNone/>
              <a:defRPr/>
            </a:pPr>
            <a:r>
              <a:rPr kumimoji="1" lang="en-US" altLang="zh-CN" sz="1400">
                <a:latin typeface="Courier New" pitchFamily="49" charset="0"/>
                <a:ea typeface="宋体" charset="-122"/>
                <a:sym typeface="Wingdings" pitchFamily="2" charset="2"/>
              </a:rPr>
              <a:t>       unlock();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new ++;</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4</a:t>
            </a:r>
            <a:r>
              <a:rPr kumimoji="1" lang="en-US" altLang="zh-CN" sz="1400" b="0">
                <a:latin typeface="Courier New" pitchFamily="49" charset="0"/>
                <a:ea typeface="宋体" charset="-122"/>
                <a:sym typeface="Wingdings" pitchFamily="2" charset="2"/>
              </a:rPr>
              <a:t>:}while(new != old);</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5</a:t>
            </a: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unlock ();</a:t>
            </a:r>
            <a:endParaRPr kumimoji="1" lang="en-US" altLang="zh-CN" sz="1400" b="0">
              <a:latin typeface="Courier New" pitchFamily="49" charset="0"/>
              <a:ea typeface="宋体" charset="-122"/>
              <a:sym typeface="Wingdings" pitchFamily="2" charset="2"/>
            </a:endParaRP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a:t>
            </a:r>
            <a:endParaRPr kumimoji="1" lang="en-US" altLang="zh-CN" sz="1400" b="0" i="1">
              <a:latin typeface="Courier New" pitchFamily="49" charset="0"/>
              <a:ea typeface="宋体" charset="-122"/>
              <a:sym typeface="Wingdings" pitchFamily="2" charset="2"/>
            </a:endParaRPr>
          </a:p>
        </p:txBody>
      </p:sp>
      <p:sp>
        <p:nvSpPr>
          <p:cNvPr id="34822" name="Rectangle 6"/>
          <p:cNvSpPr>
            <a:spLocks noChangeArrowheads="1"/>
          </p:cNvSpPr>
          <p:nvPr/>
        </p:nvSpPr>
        <p:spPr bwMode="auto">
          <a:xfrm>
            <a:off x="5822950" y="2100263"/>
            <a:ext cx="323850" cy="311150"/>
          </a:xfrm>
          <a:prstGeom prst="rect">
            <a:avLst/>
          </a:prstGeom>
          <a:solidFill>
            <a:srgbClr val="AFAFDD"/>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4823" name="Rectangle 7"/>
          <p:cNvSpPr>
            <a:spLocks noChangeArrowheads="1"/>
          </p:cNvSpPr>
          <p:nvPr/>
        </p:nvSpPr>
        <p:spPr bwMode="auto">
          <a:xfrm>
            <a:off x="682625" y="5835650"/>
            <a:ext cx="485775" cy="442913"/>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4824" name="Rectangle 8"/>
          <p:cNvSpPr>
            <a:spLocks noChangeArrowheads="1"/>
          </p:cNvSpPr>
          <p:nvPr/>
        </p:nvSpPr>
        <p:spPr bwMode="auto">
          <a:xfrm>
            <a:off x="687388" y="4610100"/>
            <a:ext cx="1827212" cy="16605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4825" name="Rectangle 9"/>
          <p:cNvSpPr>
            <a:spLocks noChangeArrowheads="1"/>
          </p:cNvSpPr>
          <p:nvPr/>
        </p:nvSpPr>
        <p:spPr bwMode="auto">
          <a:xfrm>
            <a:off x="688975" y="5838825"/>
            <a:ext cx="471488"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cxnSp>
        <p:nvCxnSpPr>
          <p:cNvPr id="34826" name="AutoShape 10"/>
          <p:cNvCxnSpPr>
            <a:cxnSpLocks noChangeShapeType="1"/>
          </p:cNvCxnSpPr>
          <p:nvPr/>
        </p:nvCxnSpPr>
        <p:spPr bwMode="auto">
          <a:xfrm>
            <a:off x="5991225" y="2420938"/>
            <a:ext cx="0" cy="2825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27" name="Text Box 11"/>
          <p:cNvSpPr txBox="1">
            <a:spLocks noChangeArrowheads="1"/>
          </p:cNvSpPr>
          <p:nvPr/>
        </p:nvSpPr>
        <p:spPr bwMode="auto">
          <a:xfrm>
            <a:off x="6297613" y="2741613"/>
            <a:ext cx="900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a:t>
            </a:r>
          </a:p>
        </p:txBody>
      </p:sp>
      <p:sp>
        <p:nvSpPr>
          <p:cNvPr id="34828" name="Oval 12"/>
          <p:cNvSpPr>
            <a:spLocks noChangeArrowheads="1"/>
          </p:cNvSpPr>
          <p:nvPr/>
        </p:nvSpPr>
        <p:spPr bwMode="auto">
          <a:xfrm>
            <a:off x="6464300" y="2436813"/>
            <a:ext cx="228600" cy="228600"/>
          </a:xfrm>
          <a:prstGeom prst="ellipse">
            <a:avLst/>
          </a:prstGeom>
          <a:solidFill>
            <a:schemeClr val="tx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4829" name="Rectangle 13"/>
          <p:cNvSpPr>
            <a:spLocks noChangeArrowheads="1"/>
          </p:cNvSpPr>
          <p:nvPr/>
        </p:nvSpPr>
        <p:spPr bwMode="auto">
          <a:xfrm>
            <a:off x="5827713" y="27241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34830" name="AutoShape 14"/>
          <p:cNvCxnSpPr>
            <a:cxnSpLocks noChangeShapeType="1"/>
          </p:cNvCxnSpPr>
          <p:nvPr/>
        </p:nvCxnSpPr>
        <p:spPr bwMode="auto">
          <a:xfrm flipV="1">
            <a:off x="985838" y="6072188"/>
            <a:ext cx="369887" cy="1587"/>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4831" name="Rectangle 15"/>
          <p:cNvSpPr>
            <a:spLocks noChangeArrowheads="1"/>
          </p:cNvSpPr>
          <p:nvPr/>
        </p:nvSpPr>
        <p:spPr bwMode="auto">
          <a:xfrm>
            <a:off x="1166813" y="5842000"/>
            <a:ext cx="484187" cy="4254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34832" name="AutoShape 16"/>
          <p:cNvCxnSpPr>
            <a:cxnSpLocks noChangeShapeType="1"/>
          </p:cNvCxnSpPr>
          <p:nvPr/>
        </p:nvCxnSpPr>
        <p:spPr bwMode="auto">
          <a:xfrm flipH="1">
            <a:off x="5222875" y="3028950"/>
            <a:ext cx="627063" cy="4492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33" name="Text Box 17"/>
          <p:cNvSpPr txBox="1">
            <a:spLocks noChangeArrowheads="1"/>
          </p:cNvSpPr>
          <p:nvPr/>
        </p:nvSpPr>
        <p:spPr bwMode="auto">
          <a:xfrm>
            <a:off x="5668963" y="3524250"/>
            <a:ext cx="900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a:t>
            </a:r>
          </a:p>
        </p:txBody>
      </p:sp>
      <p:sp>
        <p:nvSpPr>
          <p:cNvPr id="34834" name="Rectangle 18"/>
          <p:cNvSpPr>
            <a:spLocks noChangeArrowheads="1"/>
          </p:cNvSpPr>
          <p:nvPr/>
        </p:nvSpPr>
        <p:spPr bwMode="auto">
          <a:xfrm>
            <a:off x="4922838" y="3471863"/>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cxnSp>
        <p:nvCxnSpPr>
          <p:cNvPr id="34835" name="AutoShape 19"/>
          <p:cNvCxnSpPr>
            <a:cxnSpLocks noChangeShapeType="1"/>
          </p:cNvCxnSpPr>
          <p:nvPr/>
        </p:nvCxnSpPr>
        <p:spPr bwMode="auto">
          <a:xfrm>
            <a:off x="1501775" y="6067425"/>
            <a:ext cx="325438" cy="317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4836" name="Rectangle 20"/>
          <p:cNvSpPr>
            <a:spLocks noChangeArrowheads="1"/>
          </p:cNvSpPr>
          <p:nvPr/>
        </p:nvSpPr>
        <p:spPr bwMode="auto">
          <a:xfrm>
            <a:off x="1649413" y="5843588"/>
            <a:ext cx="465137" cy="4270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cxnSp>
        <p:nvCxnSpPr>
          <p:cNvPr id="34837" name="AutoShape 21"/>
          <p:cNvCxnSpPr>
            <a:cxnSpLocks noChangeShapeType="1"/>
          </p:cNvCxnSpPr>
          <p:nvPr/>
        </p:nvCxnSpPr>
        <p:spPr bwMode="auto">
          <a:xfrm>
            <a:off x="5083175" y="3803650"/>
            <a:ext cx="0" cy="3524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38" name="Oval 22"/>
          <p:cNvSpPr>
            <a:spLocks noChangeArrowheads="1"/>
          </p:cNvSpPr>
          <p:nvPr/>
        </p:nvSpPr>
        <p:spPr bwMode="auto">
          <a:xfrm>
            <a:off x="5597525" y="3870325"/>
            <a:ext cx="228600" cy="2286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4839" name="Rectangle 23"/>
          <p:cNvSpPr>
            <a:spLocks noChangeArrowheads="1"/>
          </p:cNvSpPr>
          <p:nvPr/>
        </p:nvSpPr>
        <p:spPr bwMode="auto">
          <a:xfrm>
            <a:off x="4922838" y="41592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cxnSp>
        <p:nvCxnSpPr>
          <p:cNvPr id="34840" name="AutoShape 24"/>
          <p:cNvCxnSpPr>
            <a:cxnSpLocks noChangeShapeType="1"/>
          </p:cNvCxnSpPr>
          <p:nvPr/>
        </p:nvCxnSpPr>
        <p:spPr bwMode="auto">
          <a:xfrm flipV="1">
            <a:off x="1889125" y="5734050"/>
            <a:ext cx="1588" cy="24447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4841" name="Rectangle 25"/>
          <p:cNvSpPr>
            <a:spLocks noChangeArrowheads="1"/>
          </p:cNvSpPr>
          <p:nvPr/>
        </p:nvSpPr>
        <p:spPr bwMode="auto">
          <a:xfrm>
            <a:off x="1649413" y="5441950"/>
            <a:ext cx="465137" cy="406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sp>
        <p:nvSpPr>
          <p:cNvPr id="34842" name="Text Box 26"/>
          <p:cNvSpPr txBox="1">
            <a:spLocks noChangeArrowheads="1"/>
          </p:cNvSpPr>
          <p:nvPr/>
        </p:nvSpPr>
        <p:spPr bwMode="auto">
          <a:xfrm>
            <a:off x="5473700" y="42322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cxnSp>
        <p:nvCxnSpPr>
          <p:cNvPr id="34843" name="AutoShape 27"/>
          <p:cNvCxnSpPr>
            <a:cxnSpLocks noChangeShapeType="1"/>
          </p:cNvCxnSpPr>
          <p:nvPr/>
        </p:nvCxnSpPr>
        <p:spPr bwMode="auto">
          <a:xfrm>
            <a:off x="5083175" y="4481513"/>
            <a:ext cx="0" cy="360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44" name="Text Box 28"/>
          <p:cNvSpPr txBox="1">
            <a:spLocks noChangeArrowheads="1"/>
          </p:cNvSpPr>
          <p:nvPr/>
        </p:nvSpPr>
        <p:spPr bwMode="auto">
          <a:xfrm>
            <a:off x="5467350" y="4864100"/>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4845" name="Rectangle 29"/>
          <p:cNvSpPr>
            <a:spLocks noChangeArrowheads="1"/>
          </p:cNvSpPr>
          <p:nvPr/>
        </p:nvSpPr>
        <p:spPr bwMode="auto">
          <a:xfrm>
            <a:off x="4926013" y="4852988"/>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5</a:t>
            </a:r>
          </a:p>
        </p:txBody>
      </p:sp>
      <p:cxnSp>
        <p:nvCxnSpPr>
          <p:cNvPr id="34846" name="AutoShape 30"/>
          <p:cNvCxnSpPr>
            <a:cxnSpLocks noChangeShapeType="1"/>
          </p:cNvCxnSpPr>
          <p:nvPr/>
        </p:nvCxnSpPr>
        <p:spPr bwMode="auto">
          <a:xfrm flipV="1">
            <a:off x="1887538" y="5330825"/>
            <a:ext cx="1587" cy="22542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4847" name="Rectangle 31"/>
          <p:cNvSpPr>
            <a:spLocks noChangeArrowheads="1"/>
          </p:cNvSpPr>
          <p:nvPr/>
        </p:nvSpPr>
        <p:spPr bwMode="auto">
          <a:xfrm>
            <a:off x="1649413" y="5010150"/>
            <a:ext cx="465137"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5</a:t>
            </a:r>
          </a:p>
        </p:txBody>
      </p:sp>
      <p:cxnSp>
        <p:nvCxnSpPr>
          <p:cNvPr id="34848" name="AutoShape 32"/>
          <p:cNvCxnSpPr>
            <a:cxnSpLocks noChangeShapeType="1"/>
          </p:cNvCxnSpPr>
          <p:nvPr/>
        </p:nvCxnSpPr>
        <p:spPr bwMode="auto">
          <a:xfrm>
            <a:off x="5081588" y="5175250"/>
            <a:ext cx="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49" name="Text Box 33"/>
          <p:cNvSpPr txBox="1">
            <a:spLocks noChangeArrowheads="1"/>
          </p:cNvSpPr>
          <p:nvPr/>
        </p:nvSpPr>
        <p:spPr bwMode="auto">
          <a:xfrm>
            <a:off x="5454650" y="56165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4850" name="Oval 34"/>
          <p:cNvSpPr>
            <a:spLocks noChangeArrowheads="1"/>
          </p:cNvSpPr>
          <p:nvPr/>
        </p:nvSpPr>
        <p:spPr bwMode="auto">
          <a:xfrm>
            <a:off x="5584825" y="5287963"/>
            <a:ext cx="228600" cy="2286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4851" name="Rectangle 35"/>
          <p:cNvSpPr>
            <a:spLocks noChangeArrowheads="1"/>
          </p:cNvSpPr>
          <p:nvPr/>
        </p:nvSpPr>
        <p:spPr bwMode="auto">
          <a:xfrm>
            <a:off x="4929188" y="5556250"/>
            <a:ext cx="323850" cy="311150"/>
          </a:xfrm>
          <a:prstGeom prst="rect">
            <a:avLst/>
          </a:prstGeom>
          <a:solidFill>
            <a:srgbClr val="FF0000">
              <a:alpha val="58823"/>
            </a:srgbClr>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endParaRPr kumimoji="1" lang="zh-CN" altLang="en-US" sz="1600">
              <a:latin typeface="Trebuchet MS" pitchFamily="34" charset="0"/>
              <a:ea typeface="宋体" charset="-122"/>
            </a:endParaRPr>
          </a:p>
        </p:txBody>
      </p:sp>
      <p:sp>
        <p:nvSpPr>
          <p:cNvPr id="34852" name="Rectangle 36"/>
          <p:cNvSpPr>
            <a:spLocks noChangeArrowheads="1"/>
          </p:cNvSpPr>
          <p:nvPr/>
        </p:nvSpPr>
        <p:spPr bwMode="auto">
          <a:xfrm>
            <a:off x="2125663" y="4632325"/>
            <a:ext cx="393700" cy="355600"/>
          </a:xfrm>
          <a:prstGeom prst="rect">
            <a:avLst/>
          </a:prstGeom>
          <a:solidFill>
            <a:srgbClr val="FF0000">
              <a:alpha val="58823"/>
            </a:srgb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endParaRPr kumimoji="1" lang="zh-CN" altLang="en-US" sz="1600">
              <a:latin typeface="Trebuchet MS" pitchFamily="34" charset="0"/>
              <a:ea typeface="宋体" charset="-122"/>
            </a:endParaRPr>
          </a:p>
        </p:txBody>
      </p:sp>
      <p:sp>
        <p:nvSpPr>
          <p:cNvPr id="34853" name="Rectangle 37"/>
          <p:cNvSpPr>
            <a:spLocks noChangeArrowheads="1"/>
          </p:cNvSpPr>
          <p:nvPr/>
        </p:nvSpPr>
        <p:spPr bwMode="auto">
          <a:xfrm>
            <a:off x="2120900" y="4625975"/>
            <a:ext cx="388938" cy="3746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endParaRPr kumimoji="1" lang="zh-CN" altLang="en-US" sz="1600">
              <a:latin typeface="Trebuchet MS" pitchFamily="34" charset="0"/>
              <a:ea typeface="宋体" charset="-122"/>
            </a:endParaRPr>
          </a:p>
        </p:txBody>
      </p:sp>
      <p:cxnSp>
        <p:nvCxnSpPr>
          <p:cNvPr id="34854" name="AutoShape 38"/>
          <p:cNvCxnSpPr>
            <a:cxnSpLocks noChangeShapeType="1"/>
          </p:cNvCxnSpPr>
          <p:nvPr/>
        </p:nvCxnSpPr>
        <p:spPr bwMode="auto">
          <a:xfrm flipV="1">
            <a:off x="1989138" y="4875213"/>
            <a:ext cx="277812" cy="269875"/>
          </a:xfrm>
          <a:prstGeom prst="straightConnector1">
            <a:avLst/>
          </a:prstGeom>
          <a:noFill/>
          <a:ln w="22225">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71751" name="Rectangle 39"/>
          <p:cNvSpPr>
            <a:spLocks noChangeArrowheads="1"/>
          </p:cNvSpPr>
          <p:nvPr/>
        </p:nvSpPr>
        <p:spPr bwMode="auto">
          <a:xfrm>
            <a:off x="7113588" y="4578350"/>
            <a:ext cx="1497012" cy="293688"/>
          </a:xfrm>
          <a:prstGeom prst="rect">
            <a:avLst/>
          </a:prstGeom>
          <a:solidFill>
            <a:srgbClr val="DADA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8288" bIns="18288"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spcBef>
                <a:spcPct val="100000"/>
              </a:spcBef>
              <a:buFontTx/>
              <a:buNone/>
            </a:pPr>
            <a:r>
              <a:rPr kumimoji="1" lang="en-US" altLang="zh-CN">
                <a:latin typeface="Courier New" pitchFamily="49" charset="0"/>
                <a:ea typeface="宋体" charset="-122"/>
                <a:sym typeface="Wingdings" pitchFamily="2" charset="2"/>
              </a:rPr>
              <a:t>[new==old]</a:t>
            </a:r>
          </a:p>
        </p:txBody>
      </p:sp>
      <p:sp>
        <p:nvSpPr>
          <p:cNvPr id="371752" name="AutoShape 40"/>
          <p:cNvSpPr>
            <a:spLocks noChangeArrowheads="1"/>
          </p:cNvSpPr>
          <p:nvPr/>
        </p:nvSpPr>
        <p:spPr bwMode="auto">
          <a:xfrm>
            <a:off x="7112000" y="3825875"/>
            <a:ext cx="1042988" cy="315913"/>
          </a:xfrm>
          <a:prstGeom prst="roundRect">
            <a:avLst>
              <a:gd name="adj" fmla="val 23606"/>
            </a:avLst>
          </a:prstGeom>
          <a:solidFill>
            <a:srgbClr val="DADAF0"/>
          </a:solidFill>
          <a:ln>
            <a:noFill/>
          </a:ln>
          <a:extLst>
            <a:ext uri="{91240B29-F687-4F45-9708-019B960494DF}">
              <a14:hiddenLine xmlns:a14="http://schemas.microsoft.com/office/drawing/2010/main" w="9525">
                <a:solidFill>
                  <a:srgbClr val="000000"/>
                </a:solidFill>
                <a:round/>
                <a:headEnd/>
                <a:tailEnd/>
              </a14:hiddenLine>
            </a:ext>
          </a:extLst>
        </p:spPr>
        <p:txBody>
          <a:bodyPr rIns="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70000"/>
              </a:lnSpc>
              <a:spcBef>
                <a:spcPct val="50000"/>
              </a:spcBef>
              <a:buFontTx/>
              <a:buNone/>
            </a:pPr>
            <a:r>
              <a:rPr kumimoji="1" lang="en-US" altLang="zh-CN">
                <a:latin typeface="Courier New" pitchFamily="49" charset="0"/>
                <a:ea typeface="宋体" charset="-122"/>
                <a:sym typeface="Wingdings" pitchFamily="2" charset="2"/>
              </a:rPr>
              <a:t>new++</a:t>
            </a:r>
          </a:p>
        </p:txBody>
      </p:sp>
      <p:sp>
        <p:nvSpPr>
          <p:cNvPr id="371753" name="AutoShape 41"/>
          <p:cNvSpPr>
            <a:spLocks noChangeArrowheads="1"/>
          </p:cNvSpPr>
          <p:nvPr/>
        </p:nvSpPr>
        <p:spPr bwMode="auto">
          <a:xfrm>
            <a:off x="7097713" y="2427288"/>
            <a:ext cx="1636712" cy="315912"/>
          </a:xfrm>
          <a:prstGeom prst="roundRect">
            <a:avLst>
              <a:gd name="adj" fmla="val 23606"/>
            </a:avLst>
          </a:prstGeom>
          <a:solidFill>
            <a:srgbClr val="DADAF0"/>
          </a:solidFill>
          <a:ln>
            <a:noFill/>
          </a:ln>
          <a:extLst>
            <a:ext uri="{91240B29-F687-4F45-9708-019B960494DF}">
              <a14:hiddenLine xmlns:a14="http://schemas.microsoft.com/office/drawing/2010/main" w="9525">
                <a:solidFill>
                  <a:srgbClr val="000000"/>
                </a:solidFill>
                <a:round/>
                <a:headEnd/>
                <a:tailEnd/>
              </a14:hiddenLine>
            </a:ext>
          </a:extLst>
        </p:spPr>
        <p:txBody>
          <a:bodyPr rIns="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70000"/>
              </a:lnSpc>
              <a:spcBef>
                <a:spcPct val="50000"/>
              </a:spcBef>
              <a:buFontTx/>
              <a:buNone/>
            </a:pPr>
            <a:r>
              <a:rPr kumimoji="1" lang="en-US" altLang="zh-CN">
                <a:latin typeface="Courier New" pitchFamily="49" charset="0"/>
                <a:ea typeface="宋体" charset="-122"/>
                <a:sym typeface="Wingdings" pitchFamily="2" charset="2"/>
              </a:rPr>
              <a:t>old = new</a:t>
            </a:r>
          </a:p>
        </p:txBody>
      </p:sp>
      <p:sp>
        <p:nvSpPr>
          <p:cNvPr id="371754" name="Text Box 42"/>
          <p:cNvSpPr txBox="1">
            <a:spLocks noChangeArrowheads="1"/>
          </p:cNvSpPr>
          <p:nvPr/>
        </p:nvSpPr>
        <p:spPr bwMode="auto">
          <a:xfrm>
            <a:off x="6991350" y="5200650"/>
            <a:ext cx="19939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2400">
                <a:solidFill>
                  <a:schemeClr val="accent2"/>
                </a:solidFill>
                <a:latin typeface="Trebuchet MS" pitchFamily="34" charset="0"/>
                <a:ea typeface="宋体" charset="-122"/>
                <a:sym typeface="Wingdings" pitchFamily="2" charset="2"/>
              </a:rPr>
              <a:t>Inconsistent</a:t>
            </a:r>
            <a:endParaRPr kumimoji="1" lang="en-US" altLang="zh-CN" i="1">
              <a:solidFill>
                <a:schemeClr val="accent2"/>
              </a:solidFill>
              <a:latin typeface="Trebuchet MS" pitchFamily="34" charset="0"/>
              <a:ea typeface="宋体" charset="-122"/>
              <a:sym typeface="Wingdings" pitchFamily="2" charset="2"/>
            </a:endParaRPr>
          </a:p>
        </p:txBody>
      </p:sp>
      <p:sp>
        <p:nvSpPr>
          <p:cNvPr id="371755" name="Text Box 43"/>
          <p:cNvSpPr txBox="1">
            <a:spLocks noChangeArrowheads="1"/>
          </p:cNvSpPr>
          <p:nvPr/>
        </p:nvSpPr>
        <p:spPr bwMode="auto">
          <a:xfrm>
            <a:off x="6610350" y="5749925"/>
            <a:ext cx="24463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80000"/>
              </a:lnSpc>
              <a:spcBef>
                <a:spcPct val="80000"/>
              </a:spcBef>
              <a:buFontTx/>
              <a:buNone/>
            </a:pPr>
            <a:r>
              <a:rPr kumimoji="1" lang="en-US" altLang="zh-CN" sz="2400" i="1">
                <a:solidFill>
                  <a:srgbClr val="669900"/>
                </a:solidFill>
                <a:latin typeface="Trebuchet MS" pitchFamily="34" charset="0"/>
                <a:ea typeface="宋体" charset="-122"/>
                <a:sym typeface="Wingdings" pitchFamily="2" charset="2"/>
              </a:rPr>
              <a:t>new == old</a:t>
            </a:r>
            <a:endParaRPr kumimoji="1" lang="en-US" altLang="zh-CN" i="1">
              <a:solidFill>
                <a:srgbClr val="669900"/>
              </a:solidFill>
              <a:latin typeface="Trebuchet MS" pitchFamily="34" charset="0"/>
              <a:ea typeface="宋体" charset="-122"/>
              <a:sym typeface="Wingdings" pitchFamily="2" charset="2"/>
            </a:endParaRPr>
          </a:p>
        </p:txBody>
      </p:sp>
    </p:spTree>
    <p:custDataLst>
      <p:tags r:id="rId1"/>
    </p:custDataLst>
    <p:extLst>
      <p:ext uri="{BB962C8B-B14F-4D97-AF65-F5344CB8AC3E}">
        <p14:creationId xmlns:p14="http://schemas.microsoft.com/office/powerpoint/2010/main" val="6231723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1753"/>
                                        </p:tgtEl>
                                        <p:attrNameLst>
                                          <p:attrName>style.visibility</p:attrName>
                                        </p:attrNameLst>
                                      </p:cBhvr>
                                      <p:to>
                                        <p:strVal val="visible"/>
                                      </p:to>
                                    </p:set>
                                    <p:animEffect transition="in" filter="fade">
                                      <p:cBhvr>
                                        <p:cTn id="7" dur="1000"/>
                                        <p:tgtEl>
                                          <p:spTgt spid="3717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1752"/>
                                        </p:tgtEl>
                                        <p:attrNameLst>
                                          <p:attrName>style.visibility</p:attrName>
                                        </p:attrNameLst>
                                      </p:cBhvr>
                                      <p:to>
                                        <p:strVal val="visible"/>
                                      </p:to>
                                    </p:set>
                                    <p:animEffect transition="in" filter="fade">
                                      <p:cBhvr>
                                        <p:cTn id="10" dur="1000"/>
                                        <p:tgtEl>
                                          <p:spTgt spid="3717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1751"/>
                                        </p:tgtEl>
                                        <p:attrNameLst>
                                          <p:attrName>style.visibility</p:attrName>
                                        </p:attrNameLst>
                                      </p:cBhvr>
                                      <p:to>
                                        <p:strVal val="visible"/>
                                      </p:to>
                                    </p:set>
                                    <p:animEffect transition="in" filter="fade">
                                      <p:cBhvr>
                                        <p:cTn id="13" dur="1000"/>
                                        <p:tgtEl>
                                          <p:spTgt spid="3717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7175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1755"/>
                                        </p:tgtEl>
                                        <p:attrNameLst>
                                          <p:attrName>style.visibility</p:attrName>
                                        </p:attrNameLst>
                                      </p:cBhvr>
                                      <p:to>
                                        <p:strVal val="visible"/>
                                      </p:to>
                                    </p:set>
                                    <p:animEffect transition="in" filter="fade">
                                      <p:cBhvr>
                                        <p:cTn id="22" dur="1000"/>
                                        <p:tgtEl>
                                          <p:spTgt spid="37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51" grpId="0" animBg="1"/>
      <p:bldP spid="371752" grpId="0" animBg="1"/>
      <p:bldP spid="371753" grpId="0" animBg="1"/>
      <p:bldP spid="371754" grpId="0"/>
      <p:bldP spid="37175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altLang="zh-CN" smtClean="0">
                <a:ea typeface="宋体" charset="-122"/>
              </a:rPr>
              <a:t>Repeat Build-and-Search </a:t>
            </a:r>
          </a:p>
        </p:txBody>
      </p:sp>
      <p:sp>
        <p:nvSpPr>
          <p:cNvPr id="373763" name="Text Box 3"/>
          <p:cNvSpPr txBox="1">
            <a:spLocks noChangeArrowheads="1"/>
          </p:cNvSpPr>
          <p:nvPr/>
        </p:nvSpPr>
        <p:spPr bwMode="auto">
          <a:xfrm>
            <a:off x="606425" y="6488113"/>
            <a:ext cx="30210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a:latin typeface="Trebuchet MS" pitchFamily="34" charset="0"/>
                <a:ea typeface="宋体" charset="-122"/>
                <a:sym typeface="Wingdings" pitchFamily="2" charset="2"/>
              </a:rPr>
              <a:t>Predicates:</a:t>
            </a:r>
            <a:r>
              <a:rPr kumimoji="1" lang="en-US" altLang="zh-CN" b="0">
                <a:latin typeface="Trebuchet MS" pitchFamily="34" charset="0"/>
                <a:ea typeface="宋体" charset="-122"/>
                <a:sym typeface="Wingdings" pitchFamily="2" charset="2"/>
              </a:rPr>
              <a:t> </a:t>
            </a:r>
            <a:r>
              <a:rPr kumimoji="1" lang="en-US" altLang="zh-CN" sz="1400" b="0" i="1">
                <a:latin typeface="Trebuchet MS" pitchFamily="34" charset="0"/>
                <a:ea typeface="宋体" charset="-122"/>
                <a:sym typeface="Wingdings" pitchFamily="2" charset="2"/>
              </a:rPr>
              <a:t> </a:t>
            </a:r>
            <a:r>
              <a:rPr kumimoji="1" lang="en-US" altLang="zh-CN" sz="1400" i="1">
                <a:solidFill>
                  <a:srgbClr val="669900"/>
                </a:solidFill>
                <a:latin typeface="Trebuchet MS" pitchFamily="34" charset="0"/>
                <a:ea typeface="宋体" charset="-122"/>
                <a:sym typeface="Wingdings" pitchFamily="2" charset="2"/>
              </a:rPr>
              <a:t>LOCK, new==old </a:t>
            </a:r>
          </a:p>
        </p:txBody>
      </p:sp>
      <p:sp>
        <p:nvSpPr>
          <p:cNvPr id="35844" name="Text Box 4"/>
          <p:cNvSpPr txBox="1">
            <a:spLocks noChangeArrowheads="1"/>
          </p:cNvSpPr>
          <p:nvPr/>
        </p:nvSpPr>
        <p:spPr bwMode="auto">
          <a:xfrm>
            <a:off x="6188075" y="21240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73765" name="Text Box 5"/>
          <p:cNvSpPr txBox="1">
            <a:spLocks noChangeArrowheads="1"/>
          </p:cNvSpPr>
          <p:nvPr/>
        </p:nvSpPr>
        <p:spPr bwMode="auto">
          <a:xfrm>
            <a:off x="357188" y="1438275"/>
            <a:ext cx="2455862" cy="2652713"/>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tIns="91440">
            <a:spAutoFit/>
          </a:bodyPr>
          <a:lstStyle/>
          <a:p>
            <a:pPr algn="l" eaLnBrk="0" hangingPunct="0">
              <a:lnSpc>
                <a:spcPct val="45000"/>
              </a:lnSpc>
              <a:spcBef>
                <a:spcPct val="50000"/>
              </a:spcBef>
              <a:buFontTx/>
              <a:buNone/>
              <a:defRPr/>
            </a:pPr>
            <a:r>
              <a:rPr kumimoji="1" lang="en-US" altLang="zh-CN" sz="1400">
                <a:latin typeface="Courier New" pitchFamily="49" charset="0"/>
                <a:ea typeface="宋体" charset="-122"/>
              </a:rPr>
              <a:t>Example</a:t>
            </a:r>
            <a:r>
              <a:rPr kumimoji="1" lang="en-US" altLang="zh-CN" sz="1400" b="0">
                <a:latin typeface="Courier New" pitchFamily="49" charset="0"/>
                <a:ea typeface="宋体" charset="-122"/>
              </a:rPr>
              <a:t> ( )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1</a:t>
            </a:r>
            <a:r>
              <a:rPr kumimoji="1" lang="en-US" altLang="zh-CN" sz="1400" b="0">
                <a:latin typeface="Courier New" pitchFamily="49" charset="0"/>
                <a:ea typeface="宋体" charset="-122"/>
                <a:sym typeface="Wingdings" pitchFamily="2" charset="2"/>
              </a:rPr>
              <a:t>: do{</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old = new;</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q = q-&gt;next;</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2</a:t>
            </a:r>
            <a:r>
              <a:rPr kumimoji="1" lang="en-US" altLang="zh-CN" sz="1400" b="0">
                <a:latin typeface="Courier New" pitchFamily="49" charset="0"/>
                <a:ea typeface="宋体" charset="-122"/>
                <a:sym typeface="Wingdings" pitchFamily="2" charset="2"/>
              </a:rPr>
              <a:t>:   if (q != NULL){</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3</a:t>
            </a:r>
            <a:r>
              <a:rPr kumimoji="1" lang="en-US" altLang="zh-CN" sz="1400" b="0">
                <a:latin typeface="Courier New" pitchFamily="49" charset="0"/>
                <a:ea typeface="宋体" charset="-122"/>
                <a:sym typeface="Wingdings" pitchFamily="2" charset="2"/>
              </a:rPr>
              <a:t>:     q-&gt;data = new;</a:t>
            </a:r>
          </a:p>
          <a:p>
            <a:pPr algn="l" eaLnBrk="0" hangingPunct="0">
              <a:lnSpc>
                <a:spcPct val="45000"/>
              </a:lnSpc>
              <a:spcBef>
                <a:spcPct val="50000"/>
              </a:spcBef>
              <a:buFontTx/>
              <a:buNone/>
              <a:defRPr/>
            </a:pPr>
            <a:r>
              <a:rPr kumimoji="1" lang="en-US" altLang="zh-CN" sz="1400">
                <a:latin typeface="Courier New" pitchFamily="49" charset="0"/>
                <a:ea typeface="宋体" charset="-122"/>
                <a:sym typeface="Wingdings" pitchFamily="2" charset="2"/>
              </a:rPr>
              <a:t>       unlock();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new ++;</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4</a:t>
            </a:r>
            <a:r>
              <a:rPr kumimoji="1" lang="en-US" altLang="zh-CN" sz="1400" b="0">
                <a:latin typeface="Courier New" pitchFamily="49" charset="0"/>
                <a:ea typeface="宋体" charset="-122"/>
                <a:sym typeface="Wingdings" pitchFamily="2" charset="2"/>
              </a:rPr>
              <a:t>:}while(new != old);</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5</a:t>
            </a: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unlock ();</a:t>
            </a:r>
            <a:endParaRPr kumimoji="1" lang="en-US" altLang="zh-CN" sz="1400" b="0">
              <a:latin typeface="Courier New" pitchFamily="49" charset="0"/>
              <a:ea typeface="宋体" charset="-122"/>
              <a:sym typeface="Wingdings" pitchFamily="2" charset="2"/>
            </a:endParaRP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a:t>
            </a:r>
            <a:endParaRPr kumimoji="1" lang="en-US" altLang="zh-CN" sz="1400" b="0" i="1">
              <a:latin typeface="Courier New" pitchFamily="49" charset="0"/>
              <a:ea typeface="宋体" charset="-122"/>
              <a:sym typeface="Wingdings" pitchFamily="2" charset="2"/>
            </a:endParaRPr>
          </a:p>
        </p:txBody>
      </p:sp>
      <p:sp>
        <p:nvSpPr>
          <p:cNvPr id="35846" name="Rectangle 6"/>
          <p:cNvSpPr>
            <a:spLocks noChangeArrowheads="1"/>
          </p:cNvSpPr>
          <p:nvPr/>
        </p:nvSpPr>
        <p:spPr bwMode="auto">
          <a:xfrm>
            <a:off x="5822950" y="2100263"/>
            <a:ext cx="323850" cy="311150"/>
          </a:xfrm>
          <a:prstGeom prst="rect">
            <a:avLst/>
          </a:prstGeom>
          <a:solidFill>
            <a:srgbClr val="AFAFDD"/>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5847" name="Rectangle 7"/>
          <p:cNvSpPr>
            <a:spLocks noChangeArrowheads="1"/>
          </p:cNvSpPr>
          <p:nvPr/>
        </p:nvSpPr>
        <p:spPr bwMode="auto">
          <a:xfrm>
            <a:off x="682625" y="5848350"/>
            <a:ext cx="485775" cy="449263"/>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5848" name="Rectangle 8"/>
          <p:cNvSpPr>
            <a:spLocks noChangeArrowheads="1"/>
          </p:cNvSpPr>
          <p:nvPr/>
        </p:nvSpPr>
        <p:spPr bwMode="auto">
          <a:xfrm>
            <a:off x="687388" y="4629150"/>
            <a:ext cx="1827212" cy="16605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5849" name="Rectangle 9"/>
          <p:cNvSpPr>
            <a:spLocks noChangeArrowheads="1"/>
          </p:cNvSpPr>
          <p:nvPr/>
        </p:nvSpPr>
        <p:spPr bwMode="auto">
          <a:xfrm>
            <a:off x="688975" y="5854700"/>
            <a:ext cx="471488"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5850" name="AutoShape 10"/>
          <p:cNvSpPr>
            <a:spLocks noChangeArrowheads="1"/>
          </p:cNvSpPr>
          <p:nvPr/>
        </p:nvSpPr>
        <p:spPr bwMode="auto">
          <a:xfrm>
            <a:off x="2122488" y="4689475"/>
            <a:ext cx="352425" cy="314325"/>
          </a:xfrm>
          <a:prstGeom prst="roundRect">
            <a:avLst>
              <a:gd name="adj" fmla="val 16667"/>
            </a:avLst>
          </a:prstGeom>
          <a:solidFill>
            <a:srgbClr val="FF0000">
              <a:alpha val="52940"/>
            </a:srgbClr>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Tree>
    <p:extLst>
      <p:ext uri="{BB962C8B-B14F-4D97-AF65-F5344CB8AC3E}">
        <p14:creationId xmlns:p14="http://schemas.microsoft.com/office/powerpoint/2010/main" val="2636891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73763">
                                            <p:txEl>
                                              <p:pRg st="0" end="0"/>
                                            </p:txEl>
                                          </p:spTgt>
                                        </p:tgtEl>
                                        <p:attrNameLst>
                                          <p:attrName>style.visibility</p:attrName>
                                        </p:attrNameLst>
                                      </p:cBhvr>
                                      <p:to>
                                        <p:strVal val="visible"/>
                                      </p:to>
                                    </p:set>
                                    <p:animEffect transition="in" filter="fade">
                                      <p:cBhvr>
                                        <p:cTn id="7" dur="500"/>
                                        <p:tgtEl>
                                          <p:spTgt spid="373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r>
              <a:rPr lang="en-US" altLang="zh-CN" smtClean="0">
                <a:ea typeface="宋体" charset="-122"/>
              </a:rPr>
              <a:t>Repeat Build-and-Search </a:t>
            </a:r>
          </a:p>
        </p:txBody>
      </p:sp>
      <p:sp>
        <p:nvSpPr>
          <p:cNvPr id="36867" name="Text Box 3"/>
          <p:cNvSpPr txBox="1">
            <a:spLocks noChangeArrowheads="1"/>
          </p:cNvSpPr>
          <p:nvPr/>
        </p:nvSpPr>
        <p:spPr bwMode="auto">
          <a:xfrm>
            <a:off x="606425" y="6488113"/>
            <a:ext cx="30210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a:latin typeface="Trebuchet MS" pitchFamily="34" charset="0"/>
                <a:ea typeface="宋体" charset="-122"/>
                <a:sym typeface="Wingdings" pitchFamily="2" charset="2"/>
              </a:rPr>
              <a:t>Predicates:</a:t>
            </a:r>
            <a:r>
              <a:rPr kumimoji="1" lang="en-US" altLang="zh-CN" b="0">
                <a:latin typeface="Trebuchet MS" pitchFamily="34" charset="0"/>
                <a:ea typeface="宋体" charset="-122"/>
                <a:sym typeface="Wingdings" pitchFamily="2" charset="2"/>
              </a:rPr>
              <a:t> </a:t>
            </a:r>
            <a:r>
              <a:rPr kumimoji="1" lang="en-US" altLang="zh-CN" sz="1400" b="0" i="1">
                <a:latin typeface="Trebuchet MS" pitchFamily="34" charset="0"/>
                <a:ea typeface="宋体" charset="-122"/>
                <a:sym typeface="Wingdings" pitchFamily="2" charset="2"/>
              </a:rPr>
              <a:t> </a:t>
            </a:r>
            <a:r>
              <a:rPr kumimoji="1" lang="en-US" altLang="zh-CN" sz="1400" i="1">
                <a:solidFill>
                  <a:srgbClr val="669900"/>
                </a:solidFill>
                <a:latin typeface="Trebuchet MS" pitchFamily="34" charset="0"/>
                <a:ea typeface="宋体" charset="-122"/>
                <a:sym typeface="Wingdings" pitchFamily="2" charset="2"/>
              </a:rPr>
              <a:t>LOCK, new==old </a:t>
            </a:r>
          </a:p>
        </p:txBody>
      </p:sp>
      <p:sp>
        <p:nvSpPr>
          <p:cNvPr id="36868" name="Text Box 4"/>
          <p:cNvSpPr txBox="1">
            <a:spLocks noChangeArrowheads="1"/>
          </p:cNvSpPr>
          <p:nvPr/>
        </p:nvSpPr>
        <p:spPr bwMode="auto">
          <a:xfrm>
            <a:off x="6188075" y="21240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75813" name="Text Box 5"/>
          <p:cNvSpPr txBox="1">
            <a:spLocks noChangeArrowheads="1"/>
          </p:cNvSpPr>
          <p:nvPr/>
        </p:nvSpPr>
        <p:spPr bwMode="auto">
          <a:xfrm>
            <a:off x="357188" y="1438275"/>
            <a:ext cx="2455862" cy="2652713"/>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tIns="91440">
            <a:spAutoFit/>
          </a:bodyPr>
          <a:lstStyle/>
          <a:p>
            <a:pPr algn="l" eaLnBrk="0" hangingPunct="0">
              <a:lnSpc>
                <a:spcPct val="45000"/>
              </a:lnSpc>
              <a:spcBef>
                <a:spcPct val="50000"/>
              </a:spcBef>
              <a:buFontTx/>
              <a:buNone/>
              <a:defRPr/>
            </a:pPr>
            <a:r>
              <a:rPr kumimoji="1" lang="en-US" altLang="zh-CN" sz="1400">
                <a:latin typeface="Courier New" pitchFamily="49" charset="0"/>
                <a:ea typeface="宋体" charset="-122"/>
              </a:rPr>
              <a:t>Example</a:t>
            </a:r>
            <a:r>
              <a:rPr kumimoji="1" lang="en-US" altLang="zh-CN" sz="1400" b="0">
                <a:latin typeface="Courier New" pitchFamily="49" charset="0"/>
                <a:ea typeface="宋体" charset="-122"/>
              </a:rPr>
              <a:t> ( )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1</a:t>
            </a:r>
            <a:r>
              <a:rPr kumimoji="1" lang="en-US" altLang="zh-CN" sz="1400" b="0">
                <a:latin typeface="Courier New" pitchFamily="49" charset="0"/>
                <a:ea typeface="宋体" charset="-122"/>
                <a:sym typeface="Wingdings" pitchFamily="2" charset="2"/>
              </a:rPr>
              <a:t>: do{</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old = new;</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q = q-&gt;next;</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2</a:t>
            </a:r>
            <a:r>
              <a:rPr kumimoji="1" lang="en-US" altLang="zh-CN" sz="1400" b="0">
                <a:latin typeface="Courier New" pitchFamily="49" charset="0"/>
                <a:ea typeface="宋体" charset="-122"/>
                <a:sym typeface="Wingdings" pitchFamily="2" charset="2"/>
              </a:rPr>
              <a:t>:   if (q != NULL){</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3</a:t>
            </a:r>
            <a:r>
              <a:rPr kumimoji="1" lang="en-US" altLang="zh-CN" sz="1400" b="0">
                <a:latin typeface="Courier New" pitchFamily="49" charset="0"/>
                <a:ea typeface="宋体" charset="-122"/>
                <a:sym typeface="Wingdings" pitchFamily="2" charset="2"/>
              </a:rPr>
              <a:t>:     q-&gt;data = new;</a:t>
            </a:r>
          </a:p>
          <a:p>
            <a:pPr algn="l" eaLnBrk="0" hangingPunct="0">
              <a:lnSpc>
                <a:spcPct val="45000"/>
              </a:lnSpc>
              <a:spcBef>
                <a:spcPct val="50000"/>
              </a:spcBef>
              <a:buFontTx/>
              <a:buNone/>
              <a:defRPr/>
            </a:pPr>
            <a:r>
              <a:rPr kumimoji="1" lang="en-US" altLang="zh-CN" sz="1400">
                <a:latin typeface="Courier New" pitchFamily="49" charset="0"/>
                <a:ea typeface="宋体" charset="-122"/>
                <a:sym typeface="Wingdings" pitchFamily="2" charset="2"/>
              </a:rPr>
              <a:t>       unlock();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new ++;</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4</a:t>
            </a:r>
            <a:r>
              <a:rPr kumimoji="1" lang="en-US" altLang="zh-CN" sz="1400" b="0">
                <a:latin typeface="Courier New" pitchFamily="49" charset="0"/>
                <a:ea typeface="宋体" charset="-122"/>
                <a:sym typeface="Wingdings" pitchFamily="2" charset="2"/>
              </a:rPr>
              <a:t>:}while(new != old);</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5</a:t>
            </a: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unlock ();</a:t>
            </a:r>
            <a:endParaRPr kumimoji="1" lang="en-US" altLang="zh-CN" sz="1400" b="0">
              <a:latin typeface="Courier New" pitchFamily="49" charset="0"/>
              <a:ea typeface="宋体" charset="-122"/>
              <a:sym typeface="Wingdings" pitchFamily="2" charset="2"/>
            </a:endParaRP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a:t>
            </a:r>
            <a:endParaRPr kumimoji="1" lang="en-US" altLang="zh-CN" sz="1400" b="0" i="1">
              <a:latin typeface="Courier New" pitchFamily="49" charset="0"/>
              <a:ea typeface="宋体" charset="-122"/>
              <a:sym typeface="Wingdings" pitchFamily="2" charset="2"/>
            </a:endParaRPr>
          </a:p>
        </p:txBody>
      </p:sp>
      <p:sp>
        <p:nvSpPr>
          <p:cNvPr id="36870" name="Rectangle 6"/>
          <p:cNvSpPr>
            <a:spLocks noChangeArrowheads="1"/>
          </p:cNvSpPr>
          <p:nvPr/>
        </p:nvSpPr>
        <p:spPr bwMode="auto">
          <a:xfrm>
            <a:off x="5822950" y="2100263"/>
            <a:ext cx="323850" cy="311150"/>
          </a:xfrm>
          <a:prstGeom prst="rect">
            <a:avLst/>
          </a:prstGeom>
          <a:solidFill>
            <a:srgbClr val="AFAFDD"/>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6871" name="Rectangle 7"/>
          <p:cNvSpPr>
            <a:spLocks noChangeArrowheads="1"/>
          </p:cNvSpPr>
          <p:nvPr/>
        </p:nvSpPr>
        <p:spPr bwMode="auto">
          <a:xfrm>
            <a:off x="682625" y="5848350"/>
            <a:ext cx="485775" cy="449263"/>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6872" name="Rectangle 8"/>
          <p:cNvSpPr>
            <a:spLocks noChangeArrowheads="1"/>
          </p:cNvSpPr>
          <p:nvPr/>
        </p:nvSpPr>
        <p:spPr bwMode="auto">
          <a:xfrm>
            <a:off x="687388" y="4629150"/>
            <a:ext cx="1827212" cy="16605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6873" name="Rectangle 9"/>
          <p:cNvSpPr>
            <a:spLocks noChangeArrowheads="1"/>
          </p:cNvSpPr>
          <p:nvPr/>
        </p:nvSpPr>
        <p:spPr bwMode="auto">
          <a:xfrm>
            <a:off x="688975" y="5854700"/>
            <a:ext cx="471488"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6874" name="AutoShape 10"/>
          <p:cNvSpPr>
            <a:spLocks noChangeArrowheads="1"/>
          </p:cNvSpPr>
          <p:nvPr/>
        </p:nvSpPr>
        <p:spPr bwMode="auto">
          <a:xfrm>
            <a:off x="2122488" y="4689475"/>
            <a:ext cx="352425" cy="314325"/>
          </a:xfrm>
          <a:prstGeom prst="roundRect">
            <a:avLst>
              <a:gd name="adj" fmla="val 16667"/>
            </a:avLst>
          </a:prstGeom>
          <a:solidFill>
            <a:srgbClr val="FF0000">
              <a:alpha val="52940"/>
            </a:srgbClr>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36875" name="AutoShape 11"/>
          <p:cNvCxnSpPr>
            <a:cxnSpLocks noChangeShapeType="1"/>
          </p:cNvCxnSpPr>
          <p:nvPr/>
        </p:nvCxnSpPr>
        <p:spPr bwMode="auto">
          <a:xfrm>
            <a:off x="5988050" y="2417763"/>
            <a:ext cx="1588" cy="3111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6876" name="Text Box 12"/>
          <p:cNvSpPr txBox="1">
            <a:spLocks noChangeArrowheads="1"/>
          </p:cNvSpPr>
          <p:nvPr/>
        </p:nvSpPr>
        <p:spPr bwMode="auto">
          <a:xfrm>
            <a:off x="4076700" y="2803525"/>
            <a:ext cx="15287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 , new==old</a:t>
            </a:r>
          </a:p>
        </p:txBody>
      </p:sp>
      <p:sp>
        <p:nvSpPr>
          <p:cNvPr id="36877" name="Oval 13"/>
          <p:cNvSpPr>
            <a:spLocks noChangeArrowheads="1"/>
          </p:cNvSpPr>
          <p:nvPr/>
        </p:nvSpPr>
        <p:spPr bwMode="auto">
          <a:xfrm>
            <a:off x="5383213" y="2465388"/>
            <a:ext cx="228600" cy="228600"/>
          </a:xfrm>
          <a:prstGeom prst="ellipse">
            <a:avLst/>
          </a:prstGeom>
          <a:solidFill>
            <a:schemeClr val="tx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6878" name="Rectangle 14"/>
          <p:cNvSpPr>
            <a:spLocks noChangeArrowheads="1"/>
          </p:cNvSpPr>
          <p:nvPr/>
        </p:nvSpPr>
        <p:spPr bwMode="auto">
          <a:xfrm>
            <a:off x="5827713" y="27241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36879" name="AutoShape 15"/>
          <p:cNvCxnSpPr>
            <a:cxnSpLocks noChangeShapeType="1"/>
          </p:cNvCxnSpPr>
          <p:nvPr/>
        </p:nvCxnSpPr>
        <p:spPr bwMode="auto">
          <a:xfrm flipV="1">
            <a:off x="995363" y="6173788"/>
            <a:ext cx="369887" cy="1587"/>
          </a:xfrm>
          <a:prstGeom prst="straightConnector1">
            <a:avLst/>
          </a:prstGeom>
          <a:noFill/>
          <a:ln w="12700">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6880" name="Rectangle 16"/>
          <p:cNvSpPr>
            <a:spLocks noChangeArrowheads="1"/>
          </p:cNvSpPr>
          <p:nvPr/>
        </p:nvSpPr>
        <p:spPr bwMode="auto">
          <a:xfrm>
            <a:off x="1166813" y="6054725"/>
            <a:ext cx="484187"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sp>
        <p:nvSpPr>
          <p:cNvPr id="36881" name="AutoShape 17"/>
          <p:cNvSpPr>
            <a:spLocks noChangeArrowheads="1"/>
          </p:cNvSpPr>
          <p:nvPr/>
        </p:nvSpPr>
        <p:spPr bwMode="auto">
          <a:xfrm>
            <a:off x="6375400" y="2452688"/>
            <a:ext cx="1311275" cy="860425"/>
          </a:xfrm>
          <a:prstGeom prst="roundRect">
            <a:avLst>
              <a:gd name="adj" fmla="val 23606"/>
            </a:avLst>
          </a:prstGeom>
          <a:solidFill>
            <a:srgbClr val="DADAF0"/>
          </a:solidFill>
          <a:ln>
            <a:noFill/>
          </a:ln>
          <a:extLst>
            <a:ext uri="{91240B29-F687-4F45-9708-019B960494DF}">
              <a14:hiddenLine xmlns:a14="http://schemas.microsoft.com/office/drawing/2010/main" w="9525">
                <a:solidFill>
                  <a:srgbClr val="000000"/>
                </a:solidFill>
                <a:round/>
                <a:headEnd/>
                <a:tailEnd/>
              </a14:hiddenLine>
            </a:ext>
          </a:extLst>
        </p:spPr>
        <p:txBody>
          <a:bodyPr rIns="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70000"/>
              </a:lnSpc>
              <a:spcBef>
                <a:spcPct val="50000"/>
              </a:spcBef>
              <a:buFontTx/>
              <a:buNone/>
            </a:pPr>
            <a:r>
              <a:rPr kumimoji="1" lang="en-US" altLang="zh-CN" sz="1400">
                <a:latin typeface="Courier New" pitchFamily="49" charset="0"/>
                <a:ea typeface="宋体" charset="-122"/>
                <a:sym typeface="Wingdings" pitchFamily="2" charset="2"/>
              </a:rPr>
              <a:t>lock()</a:t>
            </a:r>
          </a:p>
          <a:p>
            <a:pPr algn="l">
              <a:lnSpc>
                <a:spcPct val="70000"/>
              </a:lnSpc>
              <a:spcBef>
                <a:spcPct val="50000"/>
              </a:spcBef>
              <a:buFontTx/>
              <a:buNone/>
            </a:pPr>
            <a:r>
              <a:rPr kumimoji="1" lang="en-US" altLang="zh-CN" sz="1400" b="0">
                <a:latin typeface="Courier New" pitchFamily="49" charset="0"/>
                <a:ea typeface="宋体" charset="-122"/>
                <a:sym typeface="Wingdings" pitchFamily="2" charset="2"/>
              </a:rPr>
              <a:t>old = new</a:t>
            </a:r>
          </a:p>
          <a:p>
            <a:pPr algn="l">
              <a:lnSpc>
                <a:spcPct val="70000"/>
              </a:lnSpc>
              <a:spcBef>
                <a:spcPct val="50000"/>
              </a:spcBef>
              <a:buFontTx/>
              <a:buNone/>
            </a:pPr>
            <a:r>
              <a:rPr kumimoji="1" lang="en-US" altLang="zh-CN" sz="1400" b="0">
                <a:latin typeface="Courier New" pitchFamily="49" charset="0"/>
                <a:ea typeface="宋体" charset="-122"/>
                <a:sym typeface="Wingdings" pitchFamily="2" charset="2"/>
              </a:rPr>
              <a:t>q=q-&gt;next</a:t>
            </a:r>
          </a:p>
        </p:txBody>
      </p:sp>
      <p:sp>
        <p:nvSpPr>
          <p:cNvPr id="36882" name="Rectangle 19"/>
          <p:cNvSpPr>
            <a:spLocks noChangeArrowheads="1"/>
          </p:cNvSpPr>
          <p:nvPr/>
        </p:nvSpPr>
        <p:spPr bwMode="auto">
          <a:xfrm>
            <a:off x="338138" y="1828800"/>
            <a:ext cx="2492375" cy="609600"/>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Tree>
    <p:extLst>
      <p:ext uri="{BB962C8B-B14F-4D97-AF65-F5344CB8AC3E}">
        <p14:creationId xmlns:p14="http://schemas.microsoft.com/office/powerpoint/2010/main" val="65656887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altLang="zh-CN" smtClean="0">
                <a:ea typeface="宋体" charset="-122"/>
              </a:rPr>
              <a:t>Repeat Build-and-Search </a:t>
            </a:r>
          </a:p>
        </p:txBody>
      </p:sp>
      <p:sp>
        <p:nvSpPr>
          <p:cNvPr id="37891" name="Text Box 3"/>
          <p:cNvSpPr txBox="1">
            <a:spLocks noChangeArrowheads="1"/>
          </p:cNvSpPr>
          <p:nvPr/>
        </p:nvSpPr>
        <p:spPr bwMode="auto">
          <a:xfrm>
            <a:off x="606425" y="6488113"/>
            <a:ext cx="30210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a:latin typeface="Trebuchet MS" pitchFamily="34" charset="0"/>
                <a:ea typeface="宋体" charset="-122"/>
                <a:sym typeface="Wingdings" pitchFamily="2" charset="2"/>
              </a:rPr>
              <a:t>Predicates:</a:t>
            </a:r>
            <a:r>
              <a:rPr kumimoji="1" lang="en-US" altLang="zh-CN" b="0">
                <a:latin typeface="Trebuchet MS" pitchFamily="34" charset="0"/>
                <a:ea typeface="宋体" charset="-122"/>
                <a:sym typeface="Wingdings" pitchFamily="2" charset="2"/>
              </a:rPr>
              <a:t> </a:t>
            </a:r>
            <a:r>
              <a:rPr kumimoji="1" lang="en-US" altLang="zh-CN" sz="1400" b="0" i="1">
                <a:latin typeface="Trebuchet MS" pitchFamily="34" charset="0"/>
                <a:ea typeface="宋体" charset="-122"/>
                <a:sym typeface="Wingdings" pitchFamily="2" charset="2"/>
              </a:rPr>
              <a:t> </a:t>
            </a:r>
            <a:r>
              <a:rPr kumimoji="1" lang="en-US" altLang="zh-CN" sz="1400" i="1">
                <a:solidFill>
                  <a:srgbClr val="669900"/>
                </a:solidFill>
                <a:latin typeface="Trebuchet MS" pitchFamily="34" charset="0"/>
                <a:ea typeface="宋体" charset="-122"/>
                <a:sym typeface="Wingdings" pitchFamily="2" charset="2"/>
              </a:rPr>
              <a:t>LOCK, new==old </a:t>
            </a:r>
          </a:p>
        </p:txBody>
      </p:sp>
      <p:sp>
        <p:nvSpPr>
          <p:cNvPr id="37892" name="Text Box 4"/>
          <p:cNvSpPr txBox="1">
            <a:spLocks noChangeArrowheads="1"/>
          </p:cNvSpPr>
          <p:nvPr/>
        </p:nvSpPr>
        <p:spPr bwMode="auto">
          <a:xfrm>
            <a:off x="6188075" y="21240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77861" name="Text Box 5"/>
          <p:cNvSpPr txBox="1">
            <a:spLocks noChangeArrowheads="1"/>
          </p:cNvSpPr>
          <p:nvPr/>
        </p:nvSpPr>
        <p:spPr bwMode="auto">
          <a:xfrm>
            <a:off x="357188" y="1438275"/>
            <a:ext cx="2455862" cy="2652713"/>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tIns="91440">
            <a:spAutoFit/>
          </a:bodyPr>
          <a:lstStyle/>
          <a:p>
            <a:pPr algn="l" eaLnBrk="0" hangingPunct="0">
              <a:lnSpc>
                <a:spcPct val="45000"/>
              </a:lnSpc>
              <a:spcBef>
                <a:spcPct val="50000"/>
              </a:spcBef>
              <a:buFontTx/>
              <a:buNone/>
              <a:defRPr/>
            </a:pPr>
            <a:r>
              <a:rPr kumimoji="1" lang="en-US" altLang="zh-CN" sz="1400">
                <a:latin typeface="Courier New" pitchFamily="49" charset="0"/>
                <a:ea typeface="宋体" charset="-122"/>
              </a:rPr>
              <a:t>Example</a:t>
            </a:r>
            <a:r>
              <a:rPr kumimoji="1" lang="en-US" altLang="zh-CN" sz="1400" b="0">
                <a:latin typeface="Courier New" pitchFamily="49" charset="0"/>
                <a:ea typeface="宋体" charset="-122"/>
              </a:rPr>
              <a:t> ( )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1</a:t>
            </a:r>
            <a:r>
              <a:rPr kumimoji="1" lang="en-US" altLang="zh-CN" sz="1400" b="0">
                <a:latin typeface="Courier New" pitchFamily="49" charset="0"/>
                <a:ea typeface="宋体" charset="-122"/>
                <a:sym typeface="Wingdings" pitchFamily="2" charset="2"/>
              </a:rPr>
              <a:t>: do{</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old = new;</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q = q-&gt;next;</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2</a:t>
            </a:r>
            <a:r>
              <a:rPr kumimoji="1" lang="en-US" altLang="zh-CN" sz="1400" b="0">
                <a:latin typeface="Courier New" pitchFamily="49" charset="0"/>
                <a:ea typeface="宋体" charset="-122"/>
                <a:sym typeface="Wingdings" pitchFamily="2" charset="2"/>
              </a:rPr>
              <a:t>:   if (q != NULL){</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3</a:t>
            </a:r>
            <a:r>
              <a:rPr kumimoji="1" lang="en-US" altLang="zh-CN" sz="1400" b="0">
                <a:latin typeface="Courier New" pitchFamily="49" charset="0"/>
                <a:ea typeface="宋体" charset="-122"/>
                <a:sym typeface="Wingdings" pitchFamily="2" charset="2"/>
              </a:rPr>
              <a:t>:     q-&gt;data = new;</a:t>
            </a:r>
          </a:p>
          <a:p>
            <a:pPr algn="l" eaLnBrk="0" hangingPunct="0">
              <a:lnSpc>
                <a:spcPct val="45000"/>
              </a:lnSpc>
              <a:spcBef>
                <a:spcPct val="50000"/>
              </a:spcBef>
              <a:buFontTx/>
              <a:buNone/>
              <a:defRPr/>
            </a:pPr>
            <a:r>
              <a:rPr kumimoji="1" lang="en-US" altLang="zh-CN" sz="1400">
                <a:latin typeface="Courier New" pitchFamily="49" charset="0"/>
                <a:ea typeface="宋体" charset="-122"/>
                <a:sym typeface="Wingdings" pitchFamily="2" charset="2"/>
              </a:rPr>
              <a:t>       unlock();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new ++;</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4</a:t>
            </a:r>
            <a:r>
              <a:rPr kumimoji="1" lang="en-US" altLang="zh-CN" sz="1400" b="0">
                <a:latin typeface="Courier New" pitchFamily="49" charset="0"/>
                <a:ea typeface="宋体" charset="-122"/>
                <a:sym typeface="Wingdings" pitchFamily="2" charset="2"/>
              </a:rPr>
              <a:t>:}while(new != old);</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5</a:t>
            </a: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unlock ();</a:t>
            </a:r>
            <a:endParaRPr kumimoji="1" lang="en-US" altLang="zh-CN" sz="1400" b="0">
              <a:latin typeface="Courier New" pitchFamily="49" charset="0"/>
              <a:ea typeface="宋体" charset="-122"/>
              <a:sym typeface="Wingdings" pitchFamily="2" charset="2"/>
            </a:endParaRP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a:t>
            </a:r>
            <a:endParaRPr kumimoji="1" lang="en-US" altLang="zh-CN" sz="1400" b="0" i="1">
              <a:latin typeface="Courier New" pitchFamily="49" charset="0"/>
              <a:ea typeface="宋体" charset="-122"/>
              <a:sym typeface="Wingdings" pitchFamily="2" charset="2"/>
            </a:endParaRPr>
          </a:p>
        </p:txBody>
      </p:sp>
      <p:sp>
        <p:nvSpPr>
          <p:cNvPr id="37894" name="Rectangle 6"/>
          <p:cNvSpPr>
            <a:spLocks noChangeArrowheads="1"/>
          </p:cNvSpPr>
          <p:nvPr/>
        </p:nvSpPr>
        <p:spPr bwMode="auto">
          <a:xfrm>
            <a:off x="5822950" y="2100263"/>
            <a:ext cx="323850" cy="311150"/>
          </a:xfrm>
          <a:prstGeom prst="rect">
            <a:avLst/>
          </a:prstGeom>
          <a:solidFill>
            <a:srgbClr val="AFAFDD"/>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7895" name="Rectangle 7"/>
          <p:cNvSpPr>
            <a:spLocks noChangeArrowheads="1"/>
          </p:cNvSpPr>
          <p:nvPr/>
        </p:nvSpPr>
        <p:spPr bwMode="auto">
          <a:xfrm>
            <a:off x="682625" y="5848350"/>
            <a:ext cx="485775" cy="449263"/>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7896" name="Rectangle 8"/>
          <p:cNvSpPr>
            <a:spLocks noChangeArrowheads="1"/>
          </p:cNvSpPr>
          <p:nvPr/>
        </p:nvSpPr>
        <p:spPr bwMode="auto">
          <a:xfrm>
            <a:off x="687388" y="4629150"/>
            <a:ext cx="1827212" cy="16605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7897" name="Rectangle 9"/>
          <p:cNvSpPr>
            <a:spLocks noChangeArrowheads="1"/>
          </p:cNvSpPr>
          <p:nvPr/>
        </p:nvSpPr>
        <p:spPr bwMode="auto">
          <a:xfrm>
            <a:off x="688975" y="5854700"/>
            <a:ext cx="471488"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7898" name="AutoShape 10"/>
          <p:cNvSpPr>
            <a:spLocks noChangeArrowheads="1"/>
          </p:cNvSpPr>
          <p:nvPr/>
        </p:nvSpPr>
        <p:spPr bwMode="auto">
          <a:xfrm>
            <a:off x="2122488" y="4689475"/>
            <a:ext cx="352425" cy="314325"/>
          </a:xfrm>
          <a:prstGeom prst="roundRect">
            <a:avLst>
              <a:gd name="adj" fmla="val 16667"/>
            </a:avLst>
          </a:prstGeom>
          <a:solidFill>
            <a:srgbClr val="FF0000">
              <a:alpha val="52940"/>
            </a:srgbClr>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37899" name="AutoShape 11"/>
          <p:cNvCxnSpPr>
            <a:cxnSpLocks noChangeShapeType="1"/>
          </p:cNvCxnSpPr>
          <p:nvPr/>
        </p:nvCxnSpPr>
        <p:spPr bwMode="auto">
          <a:xfrm>
            <a:off x="5988050" y="2417763"/>
            <a:ext cx="1588" cy="3111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900" name="Text Box 12"/>
          <p:cNvSpPr txBox="1">
            <a:spLocks noChangeArrowheads="1"/>
          </p:cNvSpPr>
          <p:nvPr/>
        </p:nvSpPr>
        <p:spPr bwMode="auto">
          <a:xfrm>
            <a:off x="4076700" y="2803525"/>
            <a:ext cx="15287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 , new==old</a:t>
            </a:r>
          </a:p>
        </p:txBody>
      </p:sp>
      <p:sp>
        <p:nvSpPr>
          <p:cNvPr id="37901" name="Oval 13"/>
          <p:cNvSpPr>
            <a:spLocks noChangeArrowheads="1"/>
          </p:cNvSpPr>
          <p:nvPr/>
        </p:nvSpPr>
        <p:spPr bwMode="auto">
          <a:xfrm>
            <a:off x="5383213" y="2465388"/>
            <a:ext cx="228600" cy="228600"/>
          </a:xfrm>
          <a:prstGeom prst="ellipse">
            <a:avLst/>
          </a:prstGeom>
          <a:solidFill>
            <a:schemeClr val="tx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7902" name="Rectangle 14"/>
          <p:cNvSpPr>
            <a:spLocks noChangeArrowheads="1"/>
          </p:cNvSpPr>
          <p:nvPr/>
        </p:nvSpPr>
        <p:spPr bwMode="auto">
          <a:xfrm>
            <a:off x="5827713" y="27241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37903" name="AutoShape 15"/>
          <p:cNvCxnSpPr>
            <a:cxnSpLocks noChangeShapeType="1"/>
          </p:cNvCxnSpPr>
          <p:nvPr/>
        </p:nvCxnSpPr>
        <p:spPr bwMode="auto">
          <a:xfrm flipV="1">
            <a:off x="995363" y="6173788"/>
            <a:ext cx="369887" cy="1587"/>
          </a:xfrm>
          <a:prstGeom prst="straightConnector1">
            <a:avLst/>
          </a:prstGeom>
          <a:noFill/>
          <a:ln w="12700">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7904" name="Rectangle 16"/>
          <p:cNvSpPr>
            <a:spLocks noChangeArrowheads="1"/>
          </p:cNvSpPr>
          <p:nvPr/>
        </p:nvSpPr>
        <p:spPr bwMode="auto">
          <a:xfrm>
            <a:off x="1166813" y="6054725"/>
            <a:ext cx="484187"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sp>
        <p:nvSpPr>
          <p:cNvPr id="37905" name="Text Box 17"/>
          <p:cNvSpPr txBox="1">
            <a:spLocks noChangeArrowheads="1"/>
          </p:cNvSpPr>
          <p:nvPr/>
        </p:nvSpPr>
        <p:spPr bwMode="auto">
          <a:xfrm>
            <a:off x="3092450" y="3521075"/>
            <a:ext cx="17256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r">
              <a:lnSpc>
                <a:spcPct val="80000"/>
              </a:lnSpc>
              <a:spcBef>
                <a:spcPct val="10000"/>
              </a:spcBef>
              <a:buFontTx/>
              <a:buNone/>
            </a:pPr>
            <a:r>
              <a:rPr kumimoji="1" lang="en-US" altLang="zh-CN" sz="1400" i="1">
                <a:solidFill>
                  <a:srgbClr val="669900"/>
                </a:solidFill>
                <a:latin typeface="Trebuchet MS" pitchFamily="34" charset="0"/>
                <a:ea typeface="宋体" charset="-122"/>
                <a:sym typeface="Wingdings" pitchFamily="2" charset="2"/>
              </a:rPr>
              <a:t>LOCK , new==old</a:t>
            </a:r>
          </a:p>
        </p:txBody>
      </p:sp>
      <p:cxnSp>
        <p:nvCxnSpPr>
          <p:cNvPr id="37906" name="AutoShape 18"/>
          <p:cNvCxnSpPr>
            <a:cxnSpLocks noChangeShapeType="1"/>
          </p:cNvCxnSpPr>
          <p:nvPr/>
        </p:nvCxnSpPr>
        <p:spPr bwMode="auto">
          <a:xfrm flipH="1">
            <a:off x="5222875" y="3028950"/>
            <a:ext cx="627063" cy="4492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907" name="Rectangle 19"/>
          <p:cNvSpPr>
            <a:spLocks noChangeArrowheads="1"/>
          </p:cNvSpPr>
          <p:nvPr/>
        </p:nvSpPr>
        <p:spPr bwMode="auto">
          <a:xfrm>
            <a:off x="4922838" y="3471863"/>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sp>
        <p:nvSpPr>
          <p:cNvPr id="37908" name="Rectangle 20"/>
          <p:cNvSpPr>
            <a:spLocks noChangeArrowheads="1"/>
          </p:cNvSpPr>
          <p:nvPr/>
        </p:nvSpPr>
        <p:spPr bwMode="auto">
          <a:xfrm>
            <a:off x="1651000" y="6054725"/>
            <a:ext cx="484188"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cxnSp>
        <p:nvCxnSpPr>
          <p:cNvPr id="37909" name="AutoShape 21"/>
          <p:cNvCxnSpPr>
            <a:cxnSpLocks noChangeShapeType="1"/>
          </p:cNvCxnSpPr>
          <p:nvPr/>
        </p:nvCxnSpPr>
        <p:spPr bwMode="auto">
          <a:xfrm flipV="1">
            <a:off x="1519238" y="6173788"/>
            <a:ext cx="293687" cy="1587"/>
          </a:xfrm>
          <a:prstGeom prst="straightConnector1">
            <a:avLst/>
          </a:prstGeom>
          <a:noFill/>
          <a:ln w="12700">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7910" name="Oval 22"/>
          <p:cNvSpPr>
            <a:spLocks noChangeArrowheads="1"/>
          </p:cNvSpPr>
          <p:nvPr/>
        </p:nvSpPr>
        <p:spPr bwMode="auto">
          <a:xfrm>
            <a:off x="4516438" y="3898900"/>
            <a:ext cx="228600" cy="2286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37911" name="AutoShape 23"/>
          <p:cNvCxnSpPr>
            <a:cxnSpLocks noChangeShapeType="1"/>
          </p:cNvCxnSpPr>
          <p:nvPr/>
        </p:nvCxnSpPr>
        <p:spPr bwMode="auto">
          <a:xfrm>
            <a:off x="5083175" y="3803650"/>
            <a:ext cx="0" cy="3524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912" name="Rectangle 24"/>
          <p:cNvSpPr>
            <a:spLocks noChangeArrowheads="1"/>
          </p:cNvSpPr>
          <p:nvPr/>
        </p:nvSpPr>
        <p:spPr bwMode="auto">
          <a:xfrm>
            <a:off x="4922838" y="41592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cxnSp>
        <p:nvCxnSpPr>
          <p:cNvPr id="37913" name="AutoShape 25"/>
          <p:cNvCxnSpPr>
            <a:cxnSpLocks noChangeShapeType="1"/>
          </p:cNvCxnSpPr>
          <p:nvPr/>
        </p:nvCxnSpPr>
        <p:spPr bwMode="auto">
          <a:xfrm flipV="1">
            <a:off x="2009775" y="5724525"/>
            <a:ext cx="1588" cy="387350"/>
          </a:xfrm>
          <a:prstGeom prst="straightConnector1">
            <a:avLst/>
          </a:prstGeom>
          <a:noFill/>
          <a:ln w="12700">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7914" name="Rectangle 26"/>
          <p:cNvSpPr>
            <a:spLocks noChangeArrowheads="1"/>
          </p:cNvSpPr>
          <p:nvPr/>
        </p:nvSpPr>
        <p:spPr bwMode="auto">
          <a:xfrm>
            <a:off x="1651000" y="5597525"/>
            <a:ext cx="484188"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sp>
        <p:nvSpPr>
          <p:cNvPr id="37915" name="AutoShape 27"/>
          <p:cNvSpPr>
            <a:spLocks noChangeArrowheads="1"/>
          </p:cNvSpPr>
          <p:nvPr/>
        </p:nvSpPr>
        <p:spPr bwMode="auto">
          <a:xfrm>
            <a:off x="5364163" y="3584575"/>
            <a:ext cx="1547812" cy="860425"/>
          </a:xfrm>
          <a:prstGeom prst="roundRect">
            <a:avLst>
              <a:gd name="adj" fmla="val 23606"/>
            </a:avLst>
          </a:prstGeom>
          <a:solidFill>
            <a:srgbClr val="DADAF0"/>
          </a:solidFill>
          <a:ln>
            <a:noFill/>
          </a:ln>
          <a:extLst>
            <a:ext uri="{91240B29-F687-4F45-9708-019B960494DF}">
              <a14:hiddenLine xmlns:a14="http://schemas.microsoft.com/office/drawing/2010/main" w="9525">
                <a:solidFill>
                  <a:srgbClr val="000000"/>
                </a:solidFill>
                <a:round/>
                <a:headEnd/>
                <a:tailEnd/>
              </a14:hiddenLine>
            </a:ext>
          </a:extLst>
        </p:spPr>
        <p:txBody>
          <a:bodyPr rIns="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70000"/>
              </a:lnSpc>
              <a:spcBef>
                <a:spcPct val="50000"/>
              </a:spcBef>
              <a:buFontTx/>
              <a:buNone/>
            </a:pPr>
            <a:r>
              <a:rPr kumimoji="1" lang="en-US" altLang="zh-CN" sz="1400" b="0">
                <a:latin typeface="Courier New" pitchFamily="49" charset="0"/>
                <a:ea typeface="宋体" charset="-122"/>
                <a:sym typeface="Wingdings" pitchFamily="2" charset="2"/>
              </a:rPr>
              <a:t>q</a:t>
            </a:r>
            <a:r>
              <a:rPr kumimoji="1" lang="en-US" altLang="zh-CN" sz="1200" b="0">
                <a:latin typeface="Courier New" pitchFamily="49" charset="0"/>
                <a:ea typeface="宋体" charset="-122"/>
                <a:sym typeface="Wingdings" pitchFamily="2" charset="2"/>
              </a:rPr>
              <a:t>-&gt;data</a:t>
            </a:r>
            <a:r>
              <a:rPr kumimoji="1" lang="en-US" altLang="zh-CN" sz="1400" b="0">
                <a:latin typeface="Courier New" pitchFamily="49" charset="0"/>
                <a:ea typeface="宋体" charset="-122"/>
                <a:sym typeface="Wingdings" pitchFamily="2" charset="2"/>
              </a:rPr>
              <a:t> = new</a:t>
            </a:r>
          </a:p>
          <a:p>
            <a:pPr algn="l">
              <a:lnSpc>
                <a:spcPct val="70000"/>
              </a:lnSpc>
              <a:spcBef>
                <a:spcPct val="50000"/>
              </a:spcBef>
              <a:buFontTx/>
              <a:buNone/>
            </a:pPr>
            <a:r>
              <a:rPr kumimoji="1" lang="en-US" altLang="zh-CN" sz="1400">
                <a:latin typeface="Courier New" pitchFamily="49" charset="0"/>
                <a:ea typeface="宋体" charset="-122"/>
                <a:sym typeface="Wingdings" pitchFamily="2" charset="2"/>
              </a:rPr>
              <a:t>unlock()</a:t>
            </a:r>
          </a:p>
          <a:p>
            <a:pPr algn="l">
              <a:lnSpc>
                <a:spcPct val="70000"/>
              </a:lnSpc>
              <a:spcBef>
                <a:spcPct val="50000"/>
              </a:spcBef>
              <a:buFontTx/>
              <a:buNone/>
            </a:pPr>
            <a:r>
              <a:rPr kumimoji="1" lang="en-US" altLang="zh-CN" sz="1400" b="0">
                <a:latin typeface="Courier New" pitchFamily="49" charset="0"/>
                <a:ea typeface="宋体" charset="-122"/>
                <a:sym typeface="Wingdings" pitchFamily="2" charset="2"/>
              </a:rPr>
              <a:t>new++</a:t>
            </a:r>
          </a:p>
        </p:txBody>
      </p:sp>
      <p:sp>
        <p:nvSpPr>
          <p:cNvPr id="37916" name="Text Box 28"/>
          <p:cNvSpPr txBox="1">
            <a:spLocks noChangeArrowheads="1"/>
          </p:cNvSpPr>
          <p:nvPr/>
        </p:nvSpPr>
        <p:spPr bwMode="auto">
          <a:xfrm>
            <a:off x="2747963" y="4265613"/>
            <a:ext cx="2057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r">
              <a:lnSpc>
                <a:spcPct val="80000"/>
              </a:lnSpc>
              <a:spcBef>
                <a:spcPct val="1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  , </a:t>
            </a: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new = old</a:t>
            </a:r>
          </a:p>
        </p:txBody>
      </p:sp>
      <p:sp>
        <p:nvSpPr>
          <p:cNvPr id="37917" name="Rectangle 30"/>
          <p:cNvSpPr>
            <a:spLocks noChangeArrowheads="1"/>
          </p:cNvSpPr>
          <p:nvPr/>
        </p:nvSpPr>
        <p:spPr bwMode="auto">
          <a:xfrm>
            <a:off x="349250" y="2667000"/>
            <a:ext cx="2492375" cy="806450"/>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Tree>
    <p:extLst>
      <p:ext uri="{BB962C8B-B14F-4D97-AF65-F5344CB8AC3E}">
        <p14:creationId xmlns:p14="http://schemas.microsoft.com/office/powerpoint/2010/main" val="214919242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US" altLang="zh-CN" smtClean="0">
                <a:ea typeface="宋体" charset="-122"/>
              </a:rPr>
              <a:t>Repeat Build-and-Search </a:t>
            </a:r>
          </a:p>
        </p:txBody>
      </p:sp>
      <p:sp>
        <p:nvSpPr>
          <p:cNvPr id="38915" name="Text Box 3"/>
          <p:cNvSpPr txBox="1">
            <a:spLocks noChangeArrowheads="1"/>
          </p:cNvSpPr>
          <p:nvPr/>
        </p:nvSpPr>
        <p:spPr bwMode="auto">
          <a:xfrm>
            <a:off x="606425" y="6488113"/>
            <a:ext cx="30210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a:latin typeface="Trebuchet MS" pitchFamily="34" charset="0"/>
                <a:ea typeface="宋体" charset="-122"/>
                <a:sym typeface="Wingdings" pitchFamily="2" charset="2"/>
              </a:rPr>
              <a:t>Predicates:</a:t>
            </a:r>
            <a:r>
              <a:rPr kumimoji="1" lang="en-US" altLang="zh-CN" b="0">
                <a:latin typeface="Trebuchet MS" pitchFamily="34" charset="0"/>
                <a:ea typeface="宋体" charset="-122"/>
                <a:sym typeface="Wingdings" pitchFamily="2" charset="2"/>
              </a:rPr>
              <a:t> </a:t>
            </a:r>
            <a:r>
              <a:rPr kumimoji="1" lang="en-US" altLang="zh-CN" sz="1400" b="0" i="1">
                <a:latin typeface="Trebuchet MS" pitchFamily="34" charset="0"/>
                <a:ea typeface="宋体" charset="-122"/>
                <a:sym typeface="Wingdings" pitchFamily="2" charset="2"/>
              </a:rPr>
              <a:t> </a:t>
            </a:r>
            <a:r>
              <a:rPr kumimoji="1" lang="en-US" altLang="zh-CN" sz="1400" i="1">
                <a:solidFill>
                  <a:srgbClr val="669900"/>
                </a:solidFill>
                <a:latin typeface="Trebuchet MS" pitchFamily="34" charset="0"/>
                <a:ea typeface="宋体" charset="-122"/>
                <a:sym typeface="Wingdings" pitchFamily="2" charset="2"/>
              </a:rPr>
              <a:t>LOCK, new==old </a:t>
            </a:r>
          </a:p>
        </p:txBody>
      </p:sp>
      <p:sp>
        <p:nvSpPr>
          <p:cNvPr id="38916" name="Text Box 4"/>
          <p:cNvSpPr txBox="1">
            <a:spLocks noChangeArrowheads="1"/>
          </p:cNvSpPr>
          <p:nvPr/>
        </p:nvSpPr>
        <p:spPr bwMode="auto">
          <a:xfrm>
            <a:off x="6188075" y="21240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 </a:t>
            </a:r>
            <a:r>
              <a:rPr kumimoji="1" lang="en-US" altLang="zh-CN" sz="1400" i="1">
                <a:solidFill>
                  <a:srgbClr val="669900"/>
                </a:solidFill>
                <a:latin typeface="Trebuchet MS" pitchFamily="34" charset="0"/>
                <a:ea typeface="宋体" charset="-122"/>
                <a:sym typeface="Wingdings" pitchFamily="2" charset="2"/>
              </a:rPr>
              <a:t>LOCK</a:t>
            </a:r>
          </a:p>
        </p:txBody>
      </p:sp>
      <p:sp>
        <p:nvSpPr>
          <p:cNvPr id="379909" name="Text Box 5"/>
          <p:cNvSpPr txBox="1">
            <a:spLocks noChangeArrowheads="1"/>
          </p:cNvSpPr>
          <p:nvPr/>
        </p:nvSpPr>
        <p:spPr bwMode="auto">
          <a:xfrm>
            <a:off x="357188" y="1438275"/>
            <a:ext cx="2455862" cy="2652713"/>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tIns="91440">
            <a:spAutoFit/>
          </a:bodyPr>
          <a:lstStyle/>
          <a:p>
            <a:pPr algn="l" eaLnBrk="0" hangingPunct="0">
              <a:lnSpc>
                <a:spcPct val="45000"/>
              </a:lnSpc>
              <a:spcBef>
                <a:spcPct val="50000"/>
              </a:spcBef>
              <a:buFontTx/>
              <a:buNone/>
              <a:defRPr/>
            </a:pPr>
            <a:r>
              <a:rPr kumimoji="1" lang="en-US" altLang="zh-CN" sz="1400">
                <a:latin typeface="Courier New" pitchFamily="49" charset="0"/>
                <a:ea typeface="宋体" charset="-122"/>
              </a:rPr>
              <a:t>Example</a:t>
            </a:r>
            <a:r>
              <a:rPr kumimoji="1" lang="en-US" altLang="zh-CN" sz="1400" b="0">
                <a:latin typeface="Courier New" pitchFamily="49" charset="0"/>
                <a:ea typeface="宋体" charset="-122"/>
              </a:rPr>
              <a:t> ( )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1</a:t>
            </a:r>
            <a:r>
              <a:rPr kumimoji="1" lang="en-US" altLang="zh-CN" sz="1400" b="0">
                <a:latin typeface="Courier New" pitchFamily="49" charset="0"/>
                <a:ea typeface="宋体" charset="-122"/>
                <a:sym typeface="Wingdings" pitchFamily="2" charset="2"/>
              </a:rPr>
              <a:t>: do{</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old = new;</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q = q-&gt;next;</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2</a:t>
            </a:r>
            <a:r>
              <a:rPr kumimoji="1" lang="en-US" altLang="zh-CN" sz="1400" b="0">
                <a:latin typeface="Courier New" pitchFamily="49" charset="0"/>
                <a:ea typeface="宋体" charset="-122"/>
                <a:sym typeface="Wingdings" pitchFamily="2" charset="2"/>
              </a:rPr>
              <a:t>:   if (q != NULL){</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3</a:t>
            </a:r>
            <a:r>
              <a:rPr kumimoji="1" lang="en-US" altLang="zh-CN" sz="1400" b="0">
                <a:latin typeface="Courier New" pitchFamily="49" charset="0"/>
                <a:ea typeface="宋体" charset="-122"/>
                <a:sym typeface="Wingdings" pitchFamily="2" charset="2"/>
              </a:rPr>
              <a:t>:     q-&gt;data = new;</a:t>
            </a:r>
          </a:p>
          <a:p>
            <a:pPr algn="l" eaLnBrk="0" hangingPunct="0">
              <a:lnSpc>
                <a:spcPct val="45000"/>
              </a:lnSpc>
              <a:spcBef>
                <a:spcPct val="50000"/>
              </a:spcBef>
              <a:buFontTx/>
              <a:buNone/>
              <a:defRPr/>
            </a:pPr>
            <a:r>
              <a:rPr kumimoji="1" lang="en-US" altLang="zh-CN" sz="1400">
                <a:latin typeface="Courier New" pitchFamily="49" charset="0"/>
                <a:ea typeface="宋体" charset="-122"/>
                <a:sym typeface="Wingdings" pitchFamily="2" charset="2"/>
              </a:rPr>
              <a:t>       unlock();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new ++;</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4</a:t>
            </a:r>
            <a:r>
              <a:rPr kumimoji="1" lang="en-US" altLang="zh-CN" sz="1400" b="0">
                <a:latin typeface="Courier New" pitchFamily="49" charset="0"/>
                <a:ea typeface="宋体" charset="-122"/>
                <a:sym typeface="Wingdings" pitchFamily="2" charset="2"/>
              </a:rPr>
              <a:t>:}while(new != old);</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5</a:t>
            </a: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unlock ();</a:t>
            </a:r>
            <a:endParaRPr kumimoji="1" lang="en-US" altLang="zh-CN" sz="1400" b="0">
              <a:latin typeface="Courier New" pitchFamily="49" charset="0"/>
              <a:ea typeface="宋体" charset="-122"/>
              <a:sym typeface="Wingdings" pitchFamily="2" charset="2"/>
            </a:endParaRP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a:t>
            </a:r>
            <a:endParaRPr kumimoji="1" lang="en-US" altLang="zh-CN" sz="1400" b="0" i="1">
              <a:latin typeface="Courier New" pitchFamily="49" charset="0"/>
              <a:ea typeface="宋体" charset="-122"/>
              <a:sym typeface="Wingdings" pitchFamily="2" charset="2"/>
            </a:endParaRPr>
          </a:p>
        </p:txBody>
      </p:sp>
      <p:sp>
        <p:nvSpPr>
          <p:cNvPr id="38918" name="Rectangle 6"/>
          <p:cNvSpPr>
            <a:spLocks noChangeArrowheads="1"/>
          </p:cNvSpPr>
          <p:nvPr/>
        </p:nvSpPr>
        <p:spPr bwMode="auto">
          <a:xfrm>
            <a:off x="5822950" y="2100263"/>
            <a:ext cx="323850" cy="311150"/>
          </a:xfrm>
          <a:prstGeom prst="rect">
            <a:avLst/>
          </a:prstGeom>
          <a:solidFill>
            <a:srgbClr val="AFAFDD"/>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8919" name="Rectangle 7"/>
          <p:cNvSpPr>
            <a:spLocks noChangeArrowheads="1"/>
          </p:cNvSpPr>
          <p:nvPr/>
        </p:nvSpPr>
        <p:spPr bwMode="auto">
          <a:xfrm>
            <a:off x="682625" y="5848350"/>
            <a:ext cx="485775" cy="449263"/>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8920" name="Rectangle 8"/>
          <p:cNvSpPr>
            <a:spLocks noChangeArrowheads="1"/>
          </p:cNvSpPr>
          <p:nvPr/>
        </p:nvSpPr>
        <p:spPr bwMode="auto">
          <a:xfrm>
            <a:off x="687388" y="4629150"/>
            <a:ext cx="1827212" cy="16605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8921" name="Rectangle 9"/>
          <p:cNvSpPr>
            <a:spLocks noChangeArrowheads="1"/>
          </p:cNvSpPr>
          <p:nvPr/>
        </p:nvSpPr>
        <p:spPr bwMode="auto">
          <a:xfrm>
            <a:off x="688975" y="5854700"/>
            <a:ext cx="471488"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8922" name="AutoShape 10"/>
          <p:cNvSpPr>
            <a:spLocks noChangeArrowheads="1"/>
          </p:cNvSpPr>
          <p:nvPr/>
        </p:nvSpPr>
        <p:spPr bwMode="auto">
          <a:xfrm>
            <a:off x="2122488" y="4689475"/>
            <a:ext cx="352425" cy="314325"/>
          </a:xfrm>
          <a:prstGeom prst="roundRect">
            <a:avLst>
              <a:gd name="adj" fmla="val 16667"/>
            </a:avLst>
          </a:prstGeom>
          <a:solidFill>
            <a:srgbClr val="FF0000">
              <a:alpha val="52940"/>
            </a:srgbClr>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38923" name="AutoShape 11"/>
          <p:cNvCxnSpPr>
            <a:cxnSpLocks noChangeShapeType="1"/>
          </p:cNvCxnSpPr>
          <p:nvPr/>
        </p:nvCxnSpPr>
        <p:spPr bwMode="auto">
          <a:xfrm>
            <a:off x="5988050" y="2417763"/>
            <a:ext cx="1588" cy="3111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8924" name="Text Box 12"/>
          <p:cNvSpPr txBox="1">
            <a:spLocks noChangeArrowheads="1"/>
          </p:cNvSpPr>
          <p:nvPr/>
        </p:nvSpPr>
        <p:spPr bwMode="auto">
          <a:xfrm>
            <a:off x="4076700" y="2803525"/>
            <a:ext cx="15287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 , new==old</a:t>
            </a:r>
          </a:p>
        </p:txBody>
      </p:sp>
      <p:sp>
        <p:nvSpPr>
          <p:cNvPr id="38925" name="Oval 13"/>
          <p:cNvSpPr>
            <a:spLocks noChangeArrowheads="1"/>
          </p:cNvSpPr>
          <p:nvPr/>
        </p:nvSpPr>
        <p:spPr bwMode="auto">
          <a:xfrm>
            <a:off x="5383213" y="2465388"/>
            <a:ext cx="228600" cy="228600"/>
          </a:xfrm>
          <a:prstGeom prst="ellipse">
            <a:avLst/>
          </a:prstGeom>
          <a:solidFill>
            <a:schemeClr val="tx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8926" name="Rectangle 14"/>
          <p:cNvSpPr>
            <a:spLocks noChangeArrowheads="1"/>
          </p:cNvSpPr>
          <p:nvPr/>
        </p:nvSpPr>
        <p:spPr bwMode="auto">
          <a:xfrm>
            <a:off x="5827713" y="27241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38927" name="AutoShape 15"/>
          <p:cNvCxnSpPr>
            <a:cxnSpLocks noChangeShapeType="1"/>
          </p:cNvCxnSpPr>
          <p:nvPr/>
        </p:nvCxnSpPr>
        <p:spPr bwMode="auto">
          <a:xfrm flipV="1">
            <a:off x="995363" y="6173788"/>
            <a:ext cx="369887" cy="1587"/>
          </a:xfrm>
          <a:prstGeom prst="straightConnector1">
            <a:avLst/>
          </a:prstGeom>
          <a:noFill/>
          <a:ln w="12700">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8928" name="Rectangle 16"/>
          <p:cNvSpPr>
            <a:spLocks noChangeArrowheads="1"/>
          </p:cNvSpPr>
          <p:nvPr/>
        </p:nvSpPr>
        <p:spPr bwMode="auto">
          <a:xfrm>
            <a:off x="1166813" y="6054725"/>
            <a:ext cx="484187"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sp>
        <p:nvSpPr>
          <p:cNvPr id="38929" name="Text Box 17"/>
          <p:cNvSpPr txBox="1">
            <a:spLocks noChangeArrowheads="1"/>
          </p:cNvSpPr>
          <p:nvPr/>
        </p:nvSpPr>
        <p:spPr bwMode="auto">
          <a:xfrm>
            <a:off x="3092450" y="3521075"/>
            <a:ext cx="17256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r">
              <a:lnSpc>
                <a:spcPct val="80000"/>
              </a:lnSpc>
              <a:spcBef>
                <a:spcPct val="10000"/>
              </a:spcBef>
              <a:buFontTx/>
              <a:buNone/>
            </a:pPr>
            <a:r>
              <a:rPr kumimoji="1" lang="en-US" altLang="zh-CN" sz="1400" i="1">
                <a:solidFill>
                  <a:srgbClr val="669900"/>
                </a:solidFill>
                <a:latin typeface="Trebuchet MS" pitchFamily="34" charset="0"/>
                <a:ea typeface="宋体" charset="-122"/>
                <a:sym typeface="Wingdings" pitchFamily="2" charset="2"/>
              </a:rPr>
              <a:t>LOCK , new==old</a:t>
            </a:r>
          </a:p>
        </p:txBody>
      </p:sp>
      <p:cxnSp>
        <p:nvCxnSpPr>
          <p:cNvPr id="38930" name="AutoShape 18"/>
          <p:cNvCxnSpPr>
            <a:cxnSpLocks noChangeShapeType="1"/>
          </p:cNvCxnSpPr>
          <p:nvPr/>
        </p:nvCxnSpPr>
        <p:spPr bwMode="auto">
          <a:xfrm flipH="1">
            <a:off x="5222875" y="3028950"/>
            <a:ext cx="627063" cy="4492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8931" name="Rectangle 19"/>
          <p:cNvSpPr>
            <a:spLocks noChangeArrowheads="1"/>
          </p:cNvSpPr>
          <p:nvPr/>
        </p:nvSpPr>
        <p:spPr bwMode="auto">
          <a:xfrm>
            <a:off x="4922838" y="3471863"/>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sp>
        <p:nvSpPr>
          <p:cNvPr id="38932" name="Rectangle 20"/>
          <p:cNvSpPr>
            <a:spLocks noChangeArrowheads="1"/>
          </p:cNvSpPr>
          <p:nvPr/>
        </p:nvSpPr>
        <p:spPr bwMode="auto">
          <a:xfrm>
            <a:off x="1651000" y="6054725"/>
            <a:ext cx="484188"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cxnSp>
        <p:nvCxnSpPr>
          <p:cNvPr id="38933" name="AutoShape 21"/>
          <p:cNvCxnSpPr>
            <a:cxnSpLocks noChangeShapeType="1"/>
          </p:cNvCxnSpPr>
          <p:nvPr/>
        </p:nvCxnSpPr>
        <p:spPr bwMode="auto">
          <a:xfrm flipV="1">
            <a:off x="1519238" y="6173788"/>
            <a:ext cx="293687" cy="1587"/>
          </a:xfrm>
          <a:prstGeom prst="straightConnector1">
            <a:avLst/>
          </a:prstGeom>
          <a:noFill/>
          <a:ln w="12700">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8934" name="Oval 22"/>
          <p:cNvSpPr>
            <a:spLocks noChangeArrowheads="1"/>
          </p:cNvSpPr>
          <p:nvPr/>
        </p:nvSpPr>
        <p:spPr bwMode="auto">
          <a:xfrm>
            <a:off x="4516438" y="3898900"/>
            <a:ext cx="228600" cy="2286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38935" name="AutoShape 23"/>
          <p:cNvCxnSpPr>
            <a:cxnSpLocks noChangeShapeType="1"/>
          </p:cNvCxnSpPr>
          <p:nvPr/>
        </p:nvCxnSpPr>
        <p:spPr bwMode="auto">
          <a:xfrm>
            <a:off x="5083175" y="3803650"/>
            <a:ext cx="0" cy="3524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8936" name="Rectangle 24"/>
          <p:cNvSpPr>
            <a:spLocks noChangeArrowheads="1"/>
          </p:cNvSpPr>
          <p:nvPr/>
        </p:nvSpPr>
        <p:spPr bwMode="auto">
          <a:xfrm>
            <a:off x="4922838" y="41592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cxnSp>
        <p:nvCxnSpPr>
          <p:cNvPr id="38937" name="AutoShape 25"/>
          <p:cNvCxnSpPr>
            <a:cxnSpLocks noChangeShapeType="1"/>
          </p:cNvCxnSpPr>
          <p:nvPr/>
        </p:nvCxnSpPr>
        <p:spPr bwMode="auto">
          <a:xfrm flipV="1">
            <a:off x="2009775" y="5724525"/>
            <a:ext cx="1588" cy="387350"/>
          </a:xfrm>
          <a:prstGeom prst="straightConnector1">
            <a:avLst/>
          </a:prstGeom>
          <a:noFill/>
          <a:ln w="12700">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8938" name="Rectangle 26"/>
          <p:cNvSpPr>
            <a:spLocks noChangeArrowheads="1"/>
          </p:cNvSpPr>
          <p:nvPr/>
        </p:nvSpPr>
        <p:spPr bwMode="auto">
          <a:xfrm>
            <a:off x="1651000" y="5597525"/>
            <a:ext cx="484188"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sp>
        <p:nvSpPr>
          <p:cNvPr id="38939" name="Text Box 27"/>
          <p:cNvSpPr txBox="1">
            <a:spLocks noChangeArrowheads="1"/>
          </p:cNvSpPr>
          <p:nvPr/>
        </p:nvSpPr>
        <p:spPr bwMode="auto">
          <a:xfrm>
            <a:off x="2747963" y="4265613"/>
            <a:ext cx="2057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r">
              <a:lnSpc>
                <a:spcPct val="80000"/>
              </a:lnSpc>
              <a:spcBef>
                <a:spcPct val="1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 , ! new = old</a:t>
            </a:r>
          </a:p>
        </p:txBody>
      </p:sp>
      <p:cxnSp>
        <p:nvCxnSpPr>
          <p:cNvPr id="38940" name="AutoShape 28"/>
          <p:cNvCxnSpPr>
            <a:cxnSpLocks noChangeShapeType="1"/>
          </p:cNvCxnSpPr>
          <p:nvPr/>
        </p:nvCxnSpPr>
        <p:spPr bwMode="auto">
          <a:xfrm flipH="1">
            <a:off x="4268788" y="4470400"/>
            <a:ext cx="644525" cy="4492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8941" name="Line 29"/>
          <p:cNvSpPr>
            <a:spLocks noChangeShapeType="1"/>
          </p:cNvSpPr>
          <p:nvPr/>
        </p:nvSpPr>
        <p:spPr bwMode="auto">
          <a:xfrm>
            <a:off x="4592638" y="4519613"/>
            <a:ext cx="1587"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8942" name="Rectangle 30"/>
          <p:cNvSpPr>
            <a:spLocks noChangeArrowheads="1"/>
          </p:cNvSpPr>
          <p:nvPr/>
        </p:nvSpPr>
        <p:spPr bwMode="auto">
          <a:xfrm>
            <a:off x="4854575" y="4648200"/>
            <a:ext cx="1119188" cy="231775"/>
          </a:xfrm>
          <a:prstGeom prst="rect">
            <a:avLst/>
          </a:prstGeom>
          <a:solidFill>
            <a:srgbClr val="DADA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8288" bIns="18288"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spcBef>
                <a:spcPct val="100000"/>
              </a:spcBef>
              <a:buFontTx/>
              <a:buNone/>
            </a:pPr>
            <a:r>
              <a:rPr kumimoji="1" lang="en-US" altLang="zh-CN" sz="1400" b="0">
                <a:latin typeface="Courier New" pitchFamily="49" charset="0"/>
                <a:ea typeface="宋体" charset="-122"/>
                <a:sym typeface="Wingdings" pitchFamily="2" charset="2"/>
              </a:rPr>
              <a:t>[new==old]</a:t>
            </a:r>
          </a:p>
        </p:txBody>
      </p:sp>
      <p:sp>
        <p:nvSpPr>
          <p:cNvPr id="38943" name="Rectangle 32"/>
          <p:cNvSpPr>
            <a:spLocks noChangeArrowheads="1"/>
          </p:cNvSpPr>
          <p:nvPr/>
        </p:nvSpPr>
        <p:spPr bwMode="auto">
          <a:xfrm>
            <a:off x="338138" y="3440113"/>
            <a:ext cx="2492375" cy="239712"/>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Tree>
    <p:extLst>
      <p:ext uri="{BB962C8B-B14F-4D97-AF65-F5344CB8AC3E}">
        <p14:creationId xmlns:p14="http://schemas.microsoft.com/office/powerpoint/2010/main" val="13748252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p:txBody>
          <a:bodyPr/>
          <a:lstStyle/>
          <a:p>
            <a:pPr eaLnBrk="1" hangingPunct="1"/>
            <a:r>
              <a:rPr lang="en-US" altLang="zh-CN" smtClean="0">
                <a:ea typeface="宋体" charset="-122"/>
              </a:rPr>
              <a:t>Loop Unwinding </a:t>
            </a:r>
          </a:p>
        </p:txBody>
      </p:sp>
      <p:sp>
        <p:nvSpPr>
          <p:cNvPr id="82947" name="Rectangle 3"/>
          <p:cNvSpPr>
            <a:spLocks noChangeArrowheads="1"/>
          </p:cNvSpPr>
          <p:nvPr/>
        </p:nvSpPr>
        <p:spPr bwMode="auto">
          <a:xfrm>
            <a:off x="5580063" y="1371600"/>
            <a:ext cx="3313112"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444500" indent="-444500"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algn="l" eaLnBrk="1" hangingPunct="1">
              <a:spcBef>
                <a:spcPct val="0"/>
              </a:spcBef>
              <a:spcAft>
                <a:spcPct val="50000"/>
              </a:spcAft>
              <a:buSzPct val="70000"/>
            </a:pPr>
            <a:r>
              <a:rPr lang="en-US" altLang="zh-CN" sz="1800"/>
              <a:t>while() loops are unwound iteratively</a:t>
            </a:r>
          </a:p>
          <a:p>
            <a:pPr algn="l" eaLnBrk="1" hangingPunct="1">
              <a:spcBef>
                <a:spcPct val="0"/>
              </a:spcBef>
              <a:spcAft>
                <a:spcPct val="50000"/>
              </a:spcAft>
              <a:buSzPct val="70000"/>
            </a:pPr>
            <a:r>
              <a:rPr lang="en-US" altLang="zh-CN" sz="1800"/>
              <a:t>Break / continue replaced by goto</a:t>
            </a:r>
          </a:p>
        </p:txBody>
      </p:sp>
      <p:sp>
        <p:nvSpPr>
          <p:cNvPr id="120836" name="AutoShape 4"/>
          <p:cNvSpPr>
            <a:spLocks noChangeArrowheads="1"/>
          </p:cNvSpPr>
          <p:nvPr/>
        </p:nvSpPr>
        <p:spPr bwMode="auto">
          <a:xfrm>
            <a:off x="395288" y="1412875"/>
            <a:ext cx="4824412" cy="5040313"/>
          </a:xfrm>
          <a:prstGeom prst="foldedCorner">
            <a:avLst>
              <a:gd name="adj" fmla="val 6157"/>
            </a:avLst>
          </a:prstGeom>
          <a:solidFill>
            <a:srgbClr val="FFFFCC"/>
          </a:solidFill>
          <a:ln w="3175">
            <a:solidFill>
              <a:schemeClr val="tx1"/>
            </a:solidFill>
            <a:round/>
            <a:headEnd/>
            <a:tailEnd/>
          </a:ln>
          <a:effectLst>
            <a:outerShdw dist="107763" dir="2700000" algn="ctr" rotWithShape="0">
              <a:schemeClr val="bg2">
                <a:alpha val="50000"/>
              </a:schemeClr>
            </a:outerShdw>
          </a:effectLst>
        </p:spPr>
        <p:txBody>
          <a:bodyPr lIns="90488" tIns="44450" rIns="90488" bIns="44450"/>
          <a:lstStyle/>
          <a:p>
            <a:pPr algn="l">
              <a:lnSpc>
                <a:spcPct val="65000"/>
              </a:lnSpc>
              <a:buClr>
                <a:schemeClr val="hlink"/>
              </a:buClr>
              <a:buFont typeface="Wingdings" pitchFamily="2" charset="2"/>
              <a:buNone/>
              <a:defRPr/>
            </a:pPr>
            <a:r>
              <a:rPr lang="en-US" sz="1800" noProof="1">
                <a:latin typeface="Courier New" pitchFamily="49" charset="0"/>
              </a:rPr>
              <a:t>void f(...)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while(</a:t>
            </a:r>
            <a:r>
              <a:rPr lang="en-US" sz="1800" noProof="1">
                <a:solidFill>
                  <a:schemeClr val="hlink"/>
                </a:solidFill>
                <a:effectLst>
                  <a:outerShdw blurRad="38100" dist="38100" dir="2700000" algn="tl">
                    <a:srgbClr val="000000"/>
                  </a:outerShdw>
                </a:effectLst>
                <a:latin typeface="Courier New" pitchFamily="49" charset="0"/>
              </a:rPr>
              <a:t>cond</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effectLst>
                  <a:outerShdw blurRad="38100" dist="38100" dir="2700000" algn="tl">
                    <a:srgbClr val="FFFFFF"/>
                  </a:outerShdw>
                </a:effectLst>
                <a:latin typeface="Courier New" pitchFamily="49" charset="0"/>
              </a:rPr>
              <a:t>    </a:t>
            </a:r>
            <a:r>
              <a:rPr lang="en-US" sz="1800" noProof="1">
                <a:solidFill>
                  <a:srgbClr val="33CC33"/>
                </a:solidFill>
                <a:effectLst>
                  <a:outerShdw blurRad="38100" dist="38100" dir="2700000" algn="tl">
                    <a:srgbClr val="000000"/>
                  </a:outerShdw>
                </a:effectLst>
                <a:latin typeface="Courier New" pitchFamily="49" charset="0"/>
              </a:rPr>
              <a:t>Body;</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Remainder;</a:t>
            </a:r>
          </a:p>
          <a:p>
            <a:pPr algn="l">
              <a:lnSpc>
                <a:spcPct val="65000"/>
              </a:lnSpc>
              <a:buClr>
                <a:schemeClr val="hlink"/>
              </a:buClr>
              <a:buFont typeface="Wingdings" pitchFamily="2" charset="2"/>
              <a:buNone/>
              <a:defRPr/>
            </a:pPr>
            <a:r>
              <a:rPr lang="en-US" sz="1800" noProof="1">
                <a:latin typeface="Courier New" pitchFamily="49" charset="0"/>
              </a:rPr>
              <a:t>}</a:t>
            </a:r>
          </a:p>
        </p:txBody>
      </p:sp>
    </p:spTree>
    <p:extLst>
      <p:ext uri="{BB962C8B-B14F-4D97-AF65-F5344CB8AC3E}">
        <p14:creationId xmlns:p14="http://schemas.microsoft.com/office/powerpoint/2010/main" val="17782895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r>
              <a:rPr lang="en-US" altLang="zh-CN" smtClean="0">
                <a:ea typeface="宋体" charset="-122"/>
              </a:rPr>
              <a:t>Repeat Build-and-Search </a:t>
            </a:r>
          </a:p>
        </p:txBody>
      </p:sp>
      <p:sp>
        <p:nvSpPr>
          <p:cNvPr id="39939" name="Text Box 3"/>
          <p:cNvSpPr txBox="1">
            <a:spLocks noChangeArrowheads="1"/>
          </p:cNvSpPr>
          <p:nvPr/>
        </p:nvSpPr>
        <p:spPr bwMode="auto">
          <a:xfrm>
            <a:off x="606425" y="6488113"/>
            <a:ext cx="30210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a:latin typeface="Trebuchet MS" pitchFamily="34" charset="0"/>
                <a:ea typeface="宋体" charset="-122"/>
                <a:sym typeface="Wingdings" pitchFamily="2" charset="2"/>
              </a:rPr>
              <a:t>Predicates:</a:t>
            </a:r>
            <a:r>
              <a:rPr kumimoji="1" lang="en-US" altLang="zh-CN" b="0">
                <a:latin typeface="Trebuchet MS" pitchFamily="34" charset="0"/>
                <a:ea typeface="宋体" charset="-122"/>
                <a:sym typeface="Wingdings" pitchFamily="2" charset="2"/>
              </a:rPr>
              <a:t> </a:t>
            </a:r>
            <a:r>
              <a:rPr kumimoji="1" lang="en-US" altLang="zh-CN" sz="1400" b="0" i="1">
                <a:latin typeface="Trebuchet MS" pitchFamily="34" charset="0"/>
                <a:ea typeface="宋体" charset="-122"/>
                <a:sym typeface="Wingdings" pitchFamily="2" charset="2"/>
              </a:rPr>
              <a:t> </a:t>
            </a:r>
            <a:r>
              <a:rPr kumimoji="1" lang="en-US" altLang="zh-CN" sz="1400" i="1">
                <a:solidFill>
                  <a:srgbClr val="669900"/>
                </a:solidFill>
                <a:latin typeface="Trebuchet MS" pitchFamily="34" charset="0"/>
                <a:ea typeface="宋体" charset="-122"/>
                <a:sym typeface="Wingdings" pitchFamily="2" charset="2"/>
              </a:rPr>
              <a:t>LOCK, new==old </a:t>
            </a:r>
          </a:p>
        </p:txBody>
      </p:sp>
      <p:sp>
        <p:nvSpPr>
          <p:cNvPr id="39940" name="Text Box 4"/>
          <p:cNvSpPr txBox="1">
            <a:spLocks noChangeArrowheads="1"/>
          </p:cNvSpPr>
          <p:nvPr/>
        </p:nvSpPr>
        <p:spPr bwMode="auto">
          <a:xfrm>
            <a:off x="6188075" y="21240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81957" name="Text Box 5"/>
          <p:cNvSpPr txBox="1">
            <a:spLocks noChangeArrowheads="1"/>
          </p:cNvSpPr>
          <p:nvPr/>
        </p:nvSpPr>
        <p:spPr bwMode="auto">
          <a:xfrm>
            <a:off x="357188" y="1438275"/>
            <a:ext cx="2455862" cy="2652713"/>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tIns="91440">
            <a:spAutoFit/>
          </a:bodyPr>
          <a:lstStyle/>
          <a:p>
            <a:pPr algn="l" eaLnBrk="0" hangingPunct="0">
              <a:lnSpc>
                <a:spcPct val="45000"/>
              </a:lnSpc>
              <a:spcBef>
                <a:spcPct val="50000"/>
              </a:spcBef>
              <a:buFontTx/>
              <a:buNone/>
              <a:defRPr/>
            </a:pPr>
            <a:r>
              <a:rPr kumimoji="1" lang="en-US" altLang="zh-CN" sz="1400">
                <a:latin typeface="Courier New" pitchFamily="49" charset="0"/>
                <a:ea typeface="宋体" charset="-122"/>
              </a:rPr>
              <a:t>Example</a:t>
            </a:r>
            <a:r>
              <a:rPr kumimoji="1" lang="en-US" altLang="zh-CN" sz="1400" b="0">
                <a:latin typeface="Courier New" pitchFamily="49" charset="0"/>
                <a:ea typeface="宋体" charset="-122"/>
              </a:rPr>
              <a:t> ( )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1</a:t>
            </a:r>
            <a:r>
              <a:rPr kumimoji="1" lang="en-US" altLang="zh-CN" sz="1400" b="0">
                <a:latin typeface="Courier New" pitchFamily="49" charset="0"/>
                <a:ea typeface="宋体" charset="-122"/>
                <a:sym typeface="Wingdings" pitchFamily="2" charset="2"/>
              </a:rPr>
              <a:t>: do{</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old = new;</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q = q-&gt;next;</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2</a:t>
            </a:r>
            <a:r>
              <a:rPr kumimoji="1" lang="en-US" altLang="zh-CN" sz="1400" b="0">
                <a:latin typeface="Courier New" pitchFamily="49" charset="0"/>
                <a:ea typeface="宋体" charset="-122"/>
                <a:sym typeface="Wingdings" pitchFamily="2" charset="2"/>
              </a:rPr>
              <a:t>:   if (q != NULL){</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3</a:t>
            </a:r>
            <a:r>
              <a:rPr kumimoji="1" lang="en-US" altLang="zh-CN" sz="1400" b="0">
                <a:latin typeface="Courier New" pitchFamily="49" charset="0"/>
                <a:ea typeface="宋体" charset="-122"/>
                <a:sym typeface="Wingdings" pitchFamily="2" charset="2"/>
              </a:rPr>
              <a:t>:     q-&gt;data = new;</a:t>
            </a:r>
          </a:p>
          <a:p>
            <a:pPr algn="l" eaLnBrk="0" hangingPunct="0">
              <a:lnSpc>
                <a:spcPct val="45000"/>
              </a:lnSpc>
              <a:spcBef>
                <a:spcPct val="50000"/>
              </a:spcBef>
              <a:buFontTx/>
              <a:buNone/>
              <a:defRPr/>
            </a:pPr>
            <a:r>
              <a:rPr kumimoji="1" lang="en-US" altLang="zh-CN" sz="1400">
                <a:latin typeface="Courier New" pitchFamily="49" charset="0"/>
                <a:ea typeface="宋体" charset="-122"/>
                <a:sym typeface="Wingdings" pitchFamily="2" charset="2"/>
              </a:rPr>
              <a:t>       unlock();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new ++;</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4</a:t>
            </a:r>
            <a:r>
              <a:rPr kumimoji="1" lang="en-US" altLang="zh-CN" sz="1400" b="0">
                <a:latin typeface="Courier New" pitchFamily="49" charset="0"/>
                <a:ea typeface="宋体" charset="-122"/>
                <a:sym typeface="Wingdings" pitchFamily="2" charset="2"/>
              </a:rPr>
              <a:t>:}while(new != old);</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5</a:t>
            </a: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unlock ();</a:t>
            </a:r>
            <a:endParaRPr kumimoji="1" lang="en-US" altLang="zh-CN" sz="1400" b="0">
              <a:latin typeface="Courier New" pitchFamily="49" charset="0"/>
              <a:ea typeface="宋体" charset="-122"/>
              <a:sym typeface="Wingdings" pitchFamily="2" charset="2"/>
            </a:endParaRP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a:t>
            </a:r>
            <a:endParaRPr kumimoji="1" lang="en-US" altLang="zh-CN" sz="1400" b="0" i="1">
              <a:latin typeface="Courier New" pitchFamily="49" charset="0"/>
              <a:ea typeface="宋体" charset="-122"/>
              <a:sym typeface="Wingdings" pitchFamily="2" charset="2"/>
            </a:endParaRPr>
          </a:p>
        </p:txBody>
      </p:sp>
      <p:sp>
        <p:nvSpPr>
          <p:cNvPr id="39942" name="Rectangle 6"/>
          <p:cNvSpPr>
            <a:spLocks noChangeArrowheads="1"/>
          </p:cNvSpPr>
          <p:nvPr/>
        </p:nvSpPr>
        <p:spPr bwMode="auto">
          <a:xfrm>
            <a:off x="5822950" y="2100263"/>
            <a:ext cx="323850" cy="311150"/>
          </a:xfrm>
          <a:prstGeom prst="rect">
            <a:avLst/>
          </a:prstGeom>
          <a:solidFill>
            <a:srgbClr val="AFAFDD"/>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9943" name="Rectangle 7"/>
          <p:cNvSpPr>
            <a:spLocks noChangeArrowheads="1"/>
          </p:cNvSpPr>
          <p:nvPr/>
        </p:nvSpPr>
        <p:spPr bwMode="auto">
          <a:xfrm>
            <a:off x="682625" y="5848350"/>
            <a:ext cx="485775" cy="449263"/>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9944" name="Rectangle 8"/>
          <p:cNvSpPr>
            <a:spLocks noChangeArrowheads="1"/>
          </p:cNvSpPr>
          <p:nvPr/>
        </p:nvSpPr>
        <p:spPr bwMode="auto">
          <a:xfrm>
            <a:off x="687388" y="4629150"/>
            <a:ext cx="1827212" cy="16605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9945" name="Rectangle 9"/>
          <p:cNvSpPr>
            <a:spLocks noChangeArrowheads="1"/>
          </p:cNvSpPr>
          <p:nvPr/>
        </p:nvSpPr>
        <p:spPr bwMode="auto">
          <a:xfrm>
            <a:off x="688975" y="5854700"/>
            <a:ext cx="471488"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9946" name="AutoShape 10"/>
          <p:cNvSpPr>
            <a:spLocks noChangeArrowheads="1"/>
          </p:cNvSpPr>
          <p:nvPr/>
        </p:nvSpPr>
        <p:spPr bwMode="auto">
          <a:xfrm>
            <a:off x="2122488" y="4689475"/>
            <a:ext cx="352425" cy="314325"/>
          </a:xfrm>
          <a:prstGeom prst="roundRect">
            <a:avLst>
              <a:gd name="adj" fmla="val 16667"/>
            </a:avLst>
          </a:prstGeom>
          <a:solidFill>
            <a:srgbClr val="FF0000">
              <a:alpha val="52940"/>
            </a:srgbClr>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39947" name="AutoShape 11"/>
          <p:cNvCxnSpPr>
            <a:cxnSpLocks noChangeShapeType="1"/>
          </p:cNvCxnSpPr>
          <p:nvPr/>
        </p:nvCxnSpPr>
        <p:spPr bwMode="auto">
          <a:xfrm>
            <a:off x="5988050" y="2417763"/>
            <a:ext cx="1588" cy="3111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948" name="Text Box 12"/>
          <p:cNvSpPr txBox="1">
            <a:spLocks noChangeArrowheads="1"/>
          </p:cNvSpPr>
          <p:nvPr/>
        </p:nvSpPr>
        <p:spPr bwMode="auto">
          <a:xfrm>
            <a:off x="4076700" y="2803525"/>
            <a:ext cx="15287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 , new==old</a:t>
            </a:r>
          </a:p>
        </p:txBody>
      </p:sp>
      <p:sp>
        <p:nvSpPr>
          <p:cNvPr id="39949" name="Oval 13"/>
          <p:cNvSpPr>
            <a:spLocks noChangeArrowheads="1"/>
          </p:cNvSpPr>
          <p:nvPr/>
        </p:nvSpPr>
        <p:spPr bwMode="auto">
          <a:xfrm>
            <a:off x="5383213" y="2465388"/>
            <a:ext cx="228600" cy="228600"/>
          </a:xfrm>
          <a:prstGeom prst="ellipse">
            <a:avLst/>
          </a:prstGeom>
          <a:solidFill>
            <a:schemeClr val="tx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9950" name="Rectangle 14"/>
          <p:cNvSpPr>
            <a:spLocks noChangeArrowheads="1"/>
          </p:cNvSpPr>
          <p:nvPr/>
        </p:nvSpPr>
        <p:spPr bwMode="auto">
          <a:xfrm>
            <a:off x="5827713" y="27241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39951" name="AutoShape 15"/>
          <p:cNvCxnSpPr>
            <a:cxnSpLocks noChangeShapeType="1"/>
          </p:cNvCxnSpPr>
          <p:nvPr/>
        </p:nvCxnSpPr>
        <p:spPr bwMode="auto">
          <a:xfrm flipV="1">
            <a:off x="995363" y="6173788"/>
            <a:ext cx="369887" cy="1587"/>
          </a:xfrm>
          <a:prstGeom prst="straightConnector1">
            <a:avLst/>
          </a:prstGeom>
          <a:noFill/>
          <a:ln w="12700">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9952" name="Rectangle 16"/>
          <p:cNvSpPr>
            <a:spLocks noChangeArrowheads="1"/>
          </p:cNvSpPr>
          <p:nvPr/>
        </p:nvSpPr>
        <p:spPr bwMode="auto">
          <a:xfrm>
            <a:off x="1166813" y="6054725"/>
            <a:ext cx="484187"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sp>
        <p:nvSpPr>
          <p:cNvPr id="39953" name="Text Box 17"/>
          <p:cNvSpPr txBox="1">
            <a:spLocks noChangeArrowheads="1"/>
          </p:cNvSpPr>
          <p:nvPr/>
        </p:nvSpPr>
        <p:spPr bwMode="auto">
          <a:xfrm>
            <a:off x="3092450" y="3521075"/>
            <a:ext cx="17256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r">
              <a:lnSpc>
                <a:spcPct val="80000"/>
              </a:lnSpc>
              <a:spcBef>
                <a:spcPct val="10000"/>
              </a:spcBef>
              <a:buFontTx/>
              <a:buNone/>
            </a:pPr>
            <a:r>
              <a:rPr kumimoji="1" lang="en-US" altLang="zh-CN" sz="1400" i="1">
                <a:solidFill>
                  <a:srgbClr val="669900"/>
                </a:solidFill>
                <a:latin typeface="Trebuchet MS" pitchFamily="34" charset="0"/>
                <a:ea typeface="宋体" charset="-122"/>
                <a:sym typeface="Wingdings" pitchFamily="2" charset="2"/>
              </a:rPr>
              <a:t>LOCK , new==old</a:t>
            </a:r>
          </a:p>
        </p:txBody>
      </p:sp>
      <p:cxnSp>
        <p:nvCxnSpPr>
          <p:cNvPr id="39954" name="AutoShape 18"/>
          <p:cNvCxnSpPr>
            <a:cxnSpLocks noChangeShapeType="1"/>
          </p:cNvCxnSpPr>
          <p:nvPr/>
        </p:nvCxnSpPr>
        <p:spPr bwMode="auto">
          <a:xfrm flipH="1">
            <a:off x="5222875" y="3028950"/>
            <a:ext cx="627063" cy="4492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955" name="Rectangle 19"/>
          <p:cNvSpPr>
            <a:spLocks noChangeArrowheads="1"/>
          </p:cNvSpPr>
          <p:nvPr/>
        </p:nvSpPr>
        <p:spPr bwMode="auto">
          <a:xfrm>
            <a:off x="4922838" y="3471863"/>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sp>
        <p:nvSpPr>
          <p:cNvPr id="39956" name="Rectangle 20"/>
          <p:cNvSpPr>
            <a:spLocks noChangeArrowheads="1"/>
          </p:cNvSpPr>
          <p:nvPr/>
        </p:nvSpPr>
        <p:spPr bwMode="auto">
          <a:xfrm>
            <a:off x="1651000" y="6054725"/>
            <a:ext cx="484188"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cxnSp>
        <p:nvCxnSpPr>
          <p:cNvPr id="39957" name="AutoShape 21"/>
          <p:cNvCxnSpPr>
            <a:cxnSpLocks noChangeShapeType="1"/>
          </p:cNvCxnSpPr>
          <p:nvPr/>
        </p:nvCxnSpPr>
        <p:spPr bwMode="auto">
          <a:xfrm flipV="1">
            <a:off x="1519238" y="6173788"/>
            <a:ext cx="293687" cy="1587"/>
          </a:xfrm>
          <a:prstGeom prst="straightConnector1">
            <a:avLst/>
          </a:prstGeom>
          <a:noFill/>
          <a:ln w="12700">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9958" name="Oval 22"/>
          <p:cNvSpPr>
            <a:spLocks noChangeArrowheads="1"/>
          </p:cNvSpPr>
          <p:nvPr/>
        </p:nvSpPr>
        <p:spPr bwMode="auto">
          <a:xfrm>
            <a:off x="4516438" y="3898900"/>
            <a:ext cx="228600" cy="2286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39959" name="AutoShape 23"/>
          <p:cNvCxnSpPr>
            <a:cxnSpLocks noChangeShapeType="1"/>
          </p:cNvCxnSpPr>
          <p:nvPr/>
        </p:nvCxnSpPr>
        <p:spPr bwMode="auto">
          <a:xfrm>
            <a:off x="5083175" y="3803650"/>
            <a:ext cx="0" cy="3524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960" name="Rectangle 24"/>
          <p:cNvSpPr>
            <a:spLocks noChangeArrowheads="1"/>
          </p:cNvSpPr>
          <p:nvPr/>
        </p:nvSpPr>
        <p:spPr bwMode="auto">
          <a:xfrm>
            <a:off x="4922838" y="41592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cxnSp>
        <p:nvCxnSpPr>
          <p:cNvPr id="39961" name="AutoShape 25"/>
          <p:cNvCxnSpPr>
            <a:cxnSpLocks noChangeShapeType="1"/>
          </p:cNvCxnSpPr>
          <p:nvPr/>
        </p:nvCxnSpPr>
        <p:spPr bwMode="auto">
          <a:xfrm flipV="1">
            <a:off x="2009775" y="5724525"/>
            <a:ext cx="1588" cy="387350"/>
          </a:xfrm>
          <a:prstGeom prst="straightConnector1">
            <a:avLst/>
          </a:prstGeom>
          <a:noFill/>
          <a:ln w="12700">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9962" name="Rectangle 26"/>
          <p:cNvSpPr>
            <a:spLocks noChangeArrowheads="1"/>
          </p:cNvSpPr>
          <p:nvPr/>
        </p:nvSpPr>
        <p:spPr bwMode="auto">
          <a:xfrm>
            <a:off x="1651000" y="5597525"/>
            <a:ext cx="484188"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sp>
        <p:nvSpPr>
          <p:cNvPr id="39963" name="Text Box 27"/>
          <p:cNvSpPr txBox="1">
            <a:spLocks noChangeArrowheads="1"/>
          </p:cNvSpPr>
          <p:nvPr/>
        </p:nvSpPr>
        <p:spPr bwMode="auto">
          <a:xfrm>
            <a:off x="2747963" y="4265613"/>
            <a:ext cx="2057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r">
              <a:lnSpc>
                <a:spcPct val="80000"/>
              </a:lnSpc>
              <a:spcBef>
                <a:spcPct val="1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 , </a:t>
            </a: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new = old</a:t>
            </a:r>
          </a:p>
        </p:txBody>
      </p:sp>
      <p:cxnSp>
        <p:nvCxnSpPr>
          <p:cNvPr id="39964" name="AutoShape 28"/>
          <p:cNvCxnSpPr>
            <a:cxnSpLocks noChangeShapeType="1"/>
          </p:cNvCxnSpPr>
          <p:nvPr/>
        </p:nvCxnSpPr>
        <p:spPr bwMode="auto">
          <a:xfrm flipH="1">
            <a:off x="4268788" y="4470400"/>
            <a:ext cx="644525" cy="4492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965" name="Line 29"/>
          <p:cNvSpPr>
            <a:spLocks noChangeShapeType="1"/>
          </p:cNvSpPr>
          <p:nvPr/>
        </p:nvSpPr>
        <p:spPr bwMode="auto">
          <a:xfrm>
            <a:off x="4592638" y="4519613"/>
            <a:ext cx="1587"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cxnSp>
        <p:nvCxnSpPr>
          <p:cNvPr id="39966" name="AutoShape 30"/>
          <p:cNvCxnSpPr>
            <a:cxnSpLocks noChangeShapeType="1"/>
          </p:cNvCxnSpPr>
          <p:nvPr/>
        </p:nvCxnSpPr>
        <p:spPr bwMode="auto">
          <a:xfrm>
            <a:off x="5080000" y="4460875"/>
            <a:ext cx="1588" cy="4524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967" name="Text Box 31"/>
          <p:cNvSpPr txBox="1">
            <a:spLocks noChangeArrowheads="1"/>
          </p:cNvSpPr>
          <p:nvPr/>
        </p:nvSpPr>
        <p:spPr bwMode="auto">
          <a:xfrm>
            <a:off x="4040188" y="5395913"/>
            <a:ext cx="132397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r">
              <a:lnSpc>
                <a:spcPct val="80000"/>
              </a:lnSpc>
              <a:spcBef>
                <a:spcPct val="1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  </a:t>
            </a:r>
          </a:p>
          <a:p>
            <a:pPr algn="r">
              <a:lnSpc>
                <a:spcPct val="80000"/>
              </a:lnSpc>
              <a:spcBef>
                <a:spcPct val="1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new == old</a:t>
            </a:r>
          </a:p>
        </p:txBody>
      </p:sp>
      <p:sp>
        <p:nvSpPr>
          <p:cNvPr id="39968" name="Line 32"/>
          <p:cNvSpPr>
            <a:spLocks noChangeShapeType="1"/>
          </p:cNvSpPr>
          <p:nvPr/>
        </p:nvSpPr>
        <p:spPr bwMode="auto">
          <a:xfrm>
            <a:off x="4900613" y="5329238"/>
            <a:ext cx="39052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9969" name="Rectangle 33"/>
          <p:cNvSpPr>
            <a:spLocks noChangeArrowheads="1"/>
          </p:cNvSpPr>
          <p:nvPr/>
        </p:nvSpPr>
        <p:spPr bwMode="auto">
          <a:xfrm>
            <a:off x="4930775" y="4900613"/>
            <a:ext cx="323850" cy="311150"/>
          </a:xfrm>
          <a:prstGeom prst="rect">
            <a:avLst/>
          </a:prstGeom>
          <a:solidFill>
            <a:srgbClr val="AFAFDD"/>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39970" name="Rectangle 34"/>
          <p:cNvSpPr>
            <a:spLocks noChangeArrowheads="1"/>
          </p:cNvSpPr>
          <p:nvPr/>
        </p:nvSpPr>
        <p:spPr bwMode="auto">
          <a:xfrm>
            <a:off x="5302250" y="4572000"/>
            <a:ext cx="1119188" cy="231775"/>
          </a:xfrm>
          <a:prstGeom prst="rect">
            <a:avLst/>
          </a:prstGeom>
          <a:solidFill>
            <a:srgbClr val="DADA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8288" bIns="18288"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spcBef>
                <a:spcPct val="100000"/>
              </a:spcBef>
              <a:buFontTx/>
              <a:buNone/>
            </a:pPr>
            <a:r>
              <a:rPr kumimoji="1" lang="en-US" altLang="zh-CN" sz="1400" b="0">
                <a:latin typeface="Courier New" pitchFamily="49" charset="0"/>
                <a:ea typeface="宋体" charset="-122"/>
                <a:sym typeface="Wingdings" pitchFamily="2" charset="2"/>
              </a:rPr>
              <a:t>[new!=old]</a:t>
            </a:r>
          </a:p>
        </p:txBody>
      </p:sp>
      <p:sp>
        <p:nvSpPr>
          <p:cNvPr id="39971" name="Rectangle 35"/>
          <p:cNvSpPr>
            <a:spLocks noChangeArrowheads="1"/>
          </p:cNvSpPr>
          <p:nvPr/>
        </p:nvSpPr>
        <p:spPr bwMode="auto">
          <a:xfrm>
            <a:off x="1651000" y="5597525"/>
            <a:ext cx="484188"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sp>
        <p:nvSpPr>
          <p:cNvPr id="39972" name="Freeform 36"/>
          <p:cNvSpPr>
            <a:spLocks/>
          </p:cNvSpPr>
          <p:nvPr/>
        </p:nvSpPr>
        <p:spPr bwMode="auto">
          <a:xfrm>
            <a:off x="923925" y="5734050"/>
            <a:ext cx="838200" cy="209550"/>
          </a:xfrm>
          <a:custGeom>
            <a:avLst/>
            <a:gdLst>
              <a:gd name="T0" fmla="*/ 528 w 528"/>
              <a:gd name="T1" fmla="*/ 0 h 132"/>
              <a:gd name="T2" fmla="*/ 528 w 528"/>
              <a:gd name="T3" fmla="*/ 132 h 132"/>
              <a:gd name="T4" fmla="*/ 0 w 528"/>
              <a:gd name="T5" fmla="*/ 132 h 132"/>
              <a:gd name="T6" fmla="*/ 0 60000 65536"/>
              <a:gd name="T7" fmla="*/ 0 60000 65536"/>
              <a:gd name="T8" fmla="*/ 0 60000 65536"/>
              <a:gd name="T9" fmla="*/ 0 w 528"/>
              <a:gd name="T10" fmla="*/ 0 h 132"/>
              <a:gd name="T11" fmla="*/ 528 w 528"/>
              <a:gd name="T12" fmla="*/ 132 h 132"/>
            </a:gdLst>
            <a:ahLst/>
            <a:cxnLst>
              <a:cxn ang="T6">
                <a:pos x="T0" y="T1"/>
              </a:cxn>
              <a:cxn ang="T7">
                <a:pos x="T2" y="T3"/>
              </a:cxn>
              <a:cxn ang="T8">
                <a:pos x="T4" y="T5"/>
              </a:cxn>
            </a:cxnLst>
            <a:rect l="T9" t="T10" r="T11" b="T12"/>
            <a:pathLst>
              <a:path w="528" h="132">
                <a:moveTo>
                  <a:pt x="528" y="0"/>
                </a:moveTo>
                <a:lnTo>
                  <a:pt x="528" y="132"/>
                </a:lnTo>
                <a:lnTo>
                  <a:pt x="0" y="132"/>
                </a:lnTo>
              </a:path>
            </a:pathLst>
          </a:custGeom>
          <a:noFill/>
          <a:ln w="12700">
            <a:solidFill>
              <a:schemeClr val="tx1"/>
            </a:solidFill>
            <a:round/>
            <a:headEnd/>
            <a:tailEnd type="triangle" w="med"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39973" name="Rectangle 38"/>
          <p:cNvSpPr>
            <a:spLocks noChangeArrowheads="1"/>
          </p:cNvSpPr>
          <p:nvPr/>
        </p:nvSpPr>
        <p:spPr bwMode="auto">
          <a:xfrm>
            <a:off x="338138" y="3440113"/>
            <a:ext cx="2492375" cy="239712"/>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Tree>
    <p:extLst>
      <p:ext uri="{BB962C8B-B14F-4D97-AF65-F5344CB8AC3E}">
        <p14:creationId xmlns:p14="http://schemas.microsoft.com/office/powerpoint/2010/main" val="54352471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r>
              <a:rPr lang="en-US" altLang="zh-CN" smtClean="0">
                <a:ea typeface="宋体" charset="-122"/>
              </a:rPr>
              <a:t>Repeat Build-and-Search </a:t>
            </a:r>
          </a:p>
        </p:txBody>
      </p:sp>
      <p:sp>
        <p:nvSpPr>
          <p:cNvPr id="40963" name="Text Box 3"/>
          <p:cNvSpPr txBox="1">
            <a:spLocks noChangeArrowheads="1"/>
          </p:cNvSpPr>
          <p:nvPr/>
        </p:nvSpPr>
        <p:spPr bwMode="auto">
          <a:xfrm>
            <a:off x="606425" y="6488113"/>
            <a:ext cx="30210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a:latin typeface="Trebuchet MS" pitchFamily="34" charset="0"/>
                <a:ea typeface="宋体" charset="-122"/>
                <a:sym typeface="Wingdings" pitchFamily="2" charset="2"/>
              </a:rPr>
              <a:t>Predicates:</a:t>
            </a:r>
            <a:r>
              <a:rPr kumimoji="1" lang="en-US" altLang="zh-CN" b="0">
                <a:latin typeface="Trebuchet MS" pitchFamily="34" charset="0"/>
                <a:ea typeface="宋体" charset="-122"/>
                <a:sym typeface="Wingdings" pitchFamily="2" charset="2"/>
              </a:rPr>
              <a:t> </a:t>
            </a:r>
            <a:r>
              <a:rPr kumimoji="1" lang="en-US" altLang="zh-CN" sz="1400" b="0" i="1">
                <a:latin typeface="Trebuchet MS" pitchFamily="34" charset="0"/>
                <a:ea typeface="宋体" charset="-122"/>
                <a:sym typeface="Wingdings" pitchFamily="2" charset="2"/>
              </a:rPr>
              <a:t> </a:t>
            </a:r>
            <a:r>
              <a:rPr kumimoji="1" lang="en-US" altLang="zh-CN" sz="1400" i="1">
                <a:solidFill>
                  <a:srgbClr val="669900"/>
                </a:solidFill>
                <a:latin typeface="Trebuchet MS" pitchFamily="34" charset="0"/>
                <a:ea typeface="宋体" charset="-122"/>
                <a:sym typeface="Wingdings" pitchFamily="2" charset="2"/>
              </a:rPr>
              <a:t>LOCK, new==old </a:t>
            </a:r>
          </a:p>
        </p:txBody>
      </p:sp>
      <p:sp>
        <p:nvSpPr>
          <p:cNvPr id="40964" name="Text Box 4"/>
          <p:cNvSpPr txBox="1">
            <a:spLocks noChangeArrowheads="1"/>
          </p:cNvSpPr>
          <p:nvPr/>
        </p:nvSpPr>
        <p:spPr bwMode="auto">
          <a:xfrm>
            <a:off x="6188075" y="2124075"/>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a:t>
            </a:r>
          </a:p>
        </p:txBody>
      </p:sp>
      <p:sp>
        <p:nvSpPr>
          <p:cNvPr id="384005" name="Text Box 5"/>
          <p:cNvSpPr txBox="1">
            <a:spLocks noChangeArrowheads="1"/>
          </p:cNvSpPr>
          <p:nvPr/>
        </p:nvSpPr>
        <p:spPr bwMode="auto">
          <a:xfrm>
            <a:off x="357188" y="1438275"/>
            <a:ext cx="2455862" cy="2652713"/>
          </a:xfrm>
          <a:prstGeom prst="rect">
            <a:avLst/>
          </a:prstGeom>
          <a:solidFill>
            <a:srgbClr val="DADAF0"/>
          </a:solidFill>
          <a:ln w="19050">
            <a:noFill/>
            <a:miter lim="800000"/>
            <a:headEnd/>
            <a:tailEnd/>
          </a:ln>
          <a:effectLst>
            <a:outerShdw dist="81320" dir="2319588" algn="ctr" rotWithShape="0">
              <a:schemeClr val="bg2">
                <a:alpha val="50000"/>
              </a:schemeClr>
            </a:outerShdw>
          </a:effectLst>
        </p:spPr>
        <p:txBody>
          <a:bodyPr tIns="91440">
            <a:spAutoFit/>
          </a:bodyPr>
          <a:lstStyle/>
          <a:p>
            <a:pPr algn="l" eaLnBrk="0" hangingPunct="0">
              <a:lnSpc>
                <a:spcPct val="45000"/>
              </a:lnSpc>
              <a:spcBef>
                <a:spcPct val="50000"/>
              </a:spcBef>
              <a:buFontTx/>
              <a:buNone/>
              <a:defRPr/>
            </a:pPr>
            <a:r>
              <a:rPr kumimoji="1" lang="en-US" altLang="zh-CN" sz="1400">
                <a:latin typeface="Courier New" pitchFamily="49" charset="0"/>
                <a:ea typeface="宋体" charset="-122"/>
              </a:rPr>
              <a:t>Example</a:t>
            </a:r>
            <a:r>
              <a:rPr kumimoji="1" lang="en-US" altLang="zh-CN" sz="1400" b="0">
                <a:latin typeface="Courier New" pitchFamily="49" charset="0"/>
                <a:ea typeface="宋体" charset="-122"/>
              </a:rPr>
              <a:t> ( )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1</a:t>
            </a:r>
            <a:r>
              <a:rPr kumimoji="1" lang="en-US" altLang="zh-CN" sz="1400" b="0">
                <a:latin typeface="Courier New" pitchFamily="49" charset="0"/>
                <a:ea typeface="宋体" charset="-122"/>
                <a:sym typeface="Wingdings" pitchFamily="2" charset="2"/>
              </a:rPr>
              <a:t>: do{</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old = new;</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q = q-&gt;next;</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2</a:t>
            </a:r>
            <a:r>
              <a:rPr kumimoji="1" lang="en-US" altLang="zh-CN" sz="1400" b="0">
                <a:latin typeface="Courier New" pitchFamily="49" charset="0"/>
                <a:ea typeface="宋体" charset="-122"/>
                <a:sym typeface="Wingdings" pitchFamily="2" charset="2"/>
              </a:rPr>
              <a:t>:   if (q != NULL){</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3</a:t>
            </a:r>
            <a:r>
              <a:rPr kumimoji="1" lang="en-US" altLang="zh-CN" sz="1400" b="0">
                <a:latin typeface="Courier New" pitchFamily="49" charset="0"/>
                <a:ea typeface="宋体" charset="-122"/>
                <a:sym typeface="Wingdings" pitchFamily="2" charset="2"/>
              </a:rPr>
              <a:t>:     q-&gt;data = new;</a:t>
            </a:r>
          </a:p>
          <a:p>
            <a:pPr algn="l" eaLnBrk="0" hangingPunct="0">
              <a:lnSpc>
                <a:spcPct val="45000"/>
              </a:lnSpc>
              <a:spcBef>
                <a:spcPct val="50000"/>
              </a:spcBef>
              <a:buFontTx/>
              <a:buNone/>
              <a:defRPr/>
            </a:pPr>
            <a:r>
              <a:rPr kumimoji="1" lang="en-US" altLang="zh-CN" sz="1400">
                <a:latin typeface="Courier New" pitchFamily="49" charset="0"/>
                <a:ea typeface="宋体" charset="-122"/>
                <a:sym typeface="Wingdings" pitchFamily="2" charset="2"/>
              </a:rPr>
              <a:t>       unlock();</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new ++;</a:t>
            </a: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     }</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4</a:t>
            </a:r>
            <a:r>
              <a:rPr kumimoji="1" lang="en-US" altLang="zh-CN" sz="1400" b="0">
                <a:latin typeface="Courier New" pitchFamily="49" charset="0"/>
                <a:ea typeface="宋体" charset="-122"/>
                <a:sym typeface="Wingdings" pitchFamily="2" charset="2"/>
              </a:rPr>
              <a:t>:}while(new != old);</a:t>
            </a:r>
          </a:p>
          <a:p>
            <a:pPr algn="l" eaLnBrk="0" hangingPunct="0">
              <a:lnSpc>
                <a:spcPct val="45000"/>
              </a:lnSpc>
              <a:spcBef>
                <a:spcPct val="50000"/>
              </a:spcBef>
              <a:buFontTx/>
              <a:buNone/>
              <a:defRPr/>
            </a:pPr>
            <a:r>
              <a:rPr kumimoji="1" lang="en-US" altLang="zh-CN" sz="1400" i="1">
                <a:latin typeface="Courier New" pitchFamily="49" charset="0"/>
                <a:ea typeface="宋体" charset="-122"/>
                <a:sym typeface="Wingdings" pitchFamily="2" charset="2"/>
              </a:rPr>
              <a:t>5</a:t>
            </a:r>
            <a:r>
              <a:rPr kumimoji="1" lang="en-US" altLang="zh-CN" sz="1400" b="0">
                <a:latin typeface="Courier New" pitchFamily="49" charset="0"/>
                <a:ea typeface="宋体" charset="-122"/>
                <a:sym typeface="Wingdings" pitchFamily="2" charset="2"/>
              </a:rPr>
              <a:t>: </a:t>
            </a:r>
            <a:r>
              <a:rPr kumimoji="1" lang="en-US" altLang="zh-CN" sz="1400">
                <a:latin typeface="Courier New" pitchFamily="49" charset="0"/>
                <a:ea typeface="宋体" charset="-122"/>
                <a:sym typeface="Wingdings" pitchFamily="2" charset="2"/>
              </a:rPr>
              <a:t>unlock ();</a:t>
            </a:r>
            <a:endParaRPr kumimoji="1" lang="en-US" altLang="zh-CN" sz="1400" b="0">
              <a:latin typeface="Courier New" pitchFamily="49" charset="0"/>
              <a:ea typeface="宋体" charset="-122"/>
              <a:sym typeface="Wingdings" pitchFamily="2" charset="2"/>
            </a:endParaRPr>
          </a:p>
          <a:p>
            <a:pPr algn="l" eaLnBrk="0" hangingPunct="0">
              <a:lnSpc>
                <a:spcPct val="45000"/>
              </a:lnSpc>
              <a:spcBef>
                <a:spcPct val="50000"/>
              </a:spcBef>
              <a:buFontTx/>
              <a:buNone/>
              <a:defRPr/>
            </a:pPr>
            <a:r>
              <a:rPr kumimoji="1" lang="en-US" altLang="zh-CN" sz="1400" b="0">
                <a:latin typeface="Courier New" pitchFamily="49" charset="0"/>
                <a:ea typeface="宋体" charset="-122"/>
                <a:sym typeface="Wingdings" pitchFamily="2" charset="2"/>
              </a:rPr>
              <a:t>}</a:t>
            </a:r>
            <a:endParaRPr kumimoji="1" lang="en-US" altLang="zh-CN" sz="1400" b="0" i="1">
              <a:latin typeface="Courier New" pitchFamily="49" charset="0"/>
              <a:ea typeface="宋体" charset="-122"/>
              <a:sym typeface="Wingdings" pitchFamily="2" charset="2"/>
            </a:endParaRPr>
          </a:p>
        </p:txBody>
      </p:sp>
      <p:sp>
        <p:nvSpPr>
          <p:cNvPr id="40966" name="Rectangle 6"/>
          <p:cNvSpPr>
            <a:spLocks noChangeArrowheads="1"/>
          </p:cNvSpPr>
          <p:nvPr/>
        </p:nvSpPr>
        <p:spPr bwMode="auto">
          <a:xfrm>
            <a:off x="5822950" y="2100263"/>
            <a:ext cx="323850" cy="311150"/>
          </a:xfrm>
          <a:prstGeom prst="rect">
            <a:avLst/>
          </a:prstGeom>
          <a:solidFill>
            <a:srgbClr val="AFAFDD"/>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40967" name="Rectangle 7"/>
          <p:cNvSpPr>
            <a:spLocks noChangeArrowheads="1"/>
          </p:cNvSpPr>
          <p:nvPr/>
        </p:nvSpPr>
        <p:spPr bwMode="auto">
          <a:xfrm>
            <a:off x="682625" y="5848350"/>
            <a:ext cx="485775" cy="449263"/>
          </a:xfrm>
          <a:prstGeom prst="rect">
            <a:avLst/>
          </a:prstGeom>
          <a:solidFill>
            <a:srgbClr val="AFAFD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40968" name="Rectangle 8"/>
          <p:cNvSpPr>
            <a:spLocks noChangeArrowheads="1"/>
          </p:cNvSpPr>
          <p:nvPr/>
        </p:nvSpPr>
        <p:spPr bwMode="auto">
          <a:xfrm>
            <a:off x="687388" y="4629150"/>
            <a:ext cx="1827212" cy="16605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40969" name="Rectangle 9"/>
          <p:cNvSpPr>
            <a:spLocks noChangeArrowheads="1"/>
          </p:cNvSpPr>
          <p:nvPr/>
        </p:nvSpPr>
        <p:spPr bwMode="auto">
          <a:xfrm>
            <a:off x="688975" y="5854700"/>
            <a:ext cx="471488" cy="43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40970" name="AutoShape 10"/>
          <p:cNvSpPr>
            <a:spLocks noChangeArrowheads="1"/>
          </p:cNvSpPr>
          <p:nvPr/>
        </p:nvSpPr>
        <p:spPr bwMode="auto">
          <a:xfrm>
            <a:off x="2122488" y="4689475"/>
            <a:ext cx="352425" cy="314325"/>
          </a:xfrm>
          <a:prstGeom prst="roundRect">
            <a:avLst>
              <a:gd name="adj" fmla="val 16667"/>
            </a:avLst>
          </a:prstGeom>
          <a:solidFill>
            <a:srgbClr val="FF0000">
              <a:alpha val="52940"/>
            </a:srgbClr>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40971" name="AutoShape 11"/>
          <p:cNvCxnSpPr>
            <a:cxnSpLocks noChangeShapeType="1"/>
          </p:cNvCxnSpPr>
          <p:nvPr/>
        </p:nvCxnSpPr>
        <p:spPr bwMode="auto">
          <a:xfrm>
            <a:off x="5988050" y="2417763"/>
            <a:ext cx="1588" cy="3111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972" name="Oval 12"/>
          <p:cNvSpPr>
            <a:spLocks noChangeArrowheads="1"/>
          </p:cNvSpPr>
          <p:nvPr/>
        </p:nvSpPr>
        <p:spPr bwMode="auto">
          <a:xfrm>
            <a:off x="5383213" y="2465388"/>
            <a:ext cx="228600" cy="228600"/>
          </a:xfrm>
          <a:prstGeom prst="ellipse">
            <a:avLst/>
          </a:prstGeom>
          <a:solidFill>
            <a:schemeClr val="tx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40973" name="Rectangle 13"/>
          <p:cNvSpPr>
            <a:spLocks noChangeArrowheads="1"/>
          </p:cNvSpPr>
          <p:nvPr/>
        </p:nvSpPr>
        <p:spPr bwMode="auto">
          <a:xfrm>
            <a:off x="5827713" y="27241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40974" name="AutoShape 14"/>
          <p:cNvCxnSpPr>
            <a:cxnSpLocks noChangeShapeType="1"/>
          </p:cNvCxnSpPr>
          <p:nvPr/>
        </p:nvCxnSpPr>
        <p:spPr bwMode="auto">
          <a:xfrm flipV="1">
            <a:off x="995363" y="6173788"/>
            <a:ext cx="369887" cy="1587"/>
          </a:xfrm>
          <a:prstGeom prst="straightConnector1">
            <a:avLst/>
          </a:prstGeom>
          <a:noFill/>
          <a:ln w="12700">
            <a:solidFill>
              <a:schemeClr val="tx1"/>
            </a:solidFill>
            <a:round/>
            <a:headEnd/>
            <a:tailEnd type="triangle" w="med" len="sm"/>
          </a:ln>
          <a:extLst>
            <a:ext uri="{909E8E84-426E-40DD-AFC4-6F175D3DCCD1}">
              <a14:hiddenFill xmlns:a14="http://schemas.microsoft.com/office/drawing/2010/main">
                <a:noFill/>
              </a14:hiddenFill>
            </a:ext>
          </a:extLst>
        </p:spPr>
      </p:cxnSp>
      <p:sp>
        <p:nvSpPr>
          <p:cNvPr id="40975" name="Rectangle 15"/>
          <p:cNvSpPr>
            <a:spLocks noChangeArrowheads="1"/>
          </p:cNvSpPr>
          <p:nvPr/>
        </p:nvSpPr>
        <p:spPr bwMode="auto">
          <a:xfrm>
            <a:off x="1166813" y="6054725"/>
            <a:ext cx="484187"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2</a:t>
            </a:r>
          </a:p>
        </p:txBody>
      </p:sp>
      <p:cxnSp>
        <p:nvCxnSpPr>
          <p:cNvPr id="40976" name="AutoShape 16"/>
          <p:cNvCxnSpPr>
            <a:cxnSpLocks noChangeShapeType="1"/>
          </p:cNvCxnSpPr>
          <p:nvPr/>
        </p:nvCxnSpPr>
        <p:spPr bwMode="auto">
          <a:xfrm flipH="1">
            <a:off x="5222875" y="3028950"/>
            <a:ext cx="627063" cy="4492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977" name="Rectangle 17"/>
          <p:cNvSpPr>
            <a:spLocks noChangeArrowheads="1"/>
          </p:cNvSpPr>
          <p:nvPr/>
        </p:nvSpPr>
        <p:spPr bwMode="auto">
          <a:xfrm>
            <a:off x="4922838" y="3471863"/>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sp>
        <p:nvSpPr>
          <p:cNvPr id="40978" name="Rectangle 18"/>
          <p:cNvSpPr>
            <a:spLocks noChangeArrowheads="1"/>
          </p:cNvSpPr>
          <p:nvPr/>
        </p:nvSpPr>
        <p:spPr bwMode="auto">
          <a:xfrm>
            <a:off x="1651000" y="6054725"/>
            <a:ext cx="484188"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3</a:t>
            </a:r>
          </a:p>
        </p:txBody>
      </p:sp>
      <p:cxnSp>
        <p:nvCxnSpPr>
          <p:cNvPr id="40979" name="AutoShape 19"/>
          <p:cNvCxnSpPr>
            <a:cxnSpLocks noChangeShapeType="1"/>
          </p:cNvCxnSpPr>
          <p:nvPr/>
        </p:nvCxnSpPr>
        <p:spPr bwMode="auto">
          <a:xfrm flipV="1">
            <a:off x="1519238" y="6173788"/>
            <a:ext cx="293687" cy="1587"/>
          </a:xfrm>
          <a:prstGeom prst="straightConnector1">
            <a:avLst/>
          </a:prstGeom>
          <a:noFill/>
          <a:ln w="12700">
            <a:solidFill>
              <a:schemeClr val="tx1"/>
            </a:solidFill>
            <a:round/>
            <a:headEnd/>
            <a:tailEnd type="triangle" w="med" len="sm"/>
          </a:ln>
          <a:extLst>
            <a:ext uri="{909E8E84-426E-40DD-AFC4-6F175D3DCCD1}">
              <a14:hiddenFill xmlns:a14="http://schemas.microsoft.com/office/drawing/2010/main">
                <a:noFill/>
              </a14:hiddenFill>
            </a:ext>
          </a:extLst>
        </p:spPr>
      </p:cxnSp>
      <p:sp>
        <p:nvSpPr>
          <p:cNvPr id="40980" name="Oval 20"/>
          <p:cNvSpPr>
            <a:spLocks noChangeArrowheads="1"/>
          </p:cNvSpPr>
          <p:nvPr/>
        </p:nvSpPr>
        <p:spPr bwMode="auto">
          <a:xfrm>
            <a:off x="4516438" y="3898900"/>
            <a:ext cx="228600" cy="2286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cxnSp>
        <p:nvCxnSpPr>
          <p:cNvPr id="40981" name="AutoShape 21"/>
          <p:cNvCxnSpPr>
            <a:cxnSpLocks noChangeShapeType="1"/>
          </p:cNvCxnSpPr>
          <p:nvPr/>
        </p:nvCxnSpPr>
        <p:spPr bwMode="auto">
          <a:xfrm>
            <a:off x="5083175" y="3803650"/>
            <a:ext cx="0" cy="3524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982" name="Rectangle 22"/>
          <p:cNvSpPr>
            <a:spLocks noChangeArrowheads="1"/>
          </p:cNvSpPr>
          <p:nvPr/>
        </p:nvSpPr>
        <p:spPr bwMode="auto">
          <a:xfrm>
            <a:off x="4922838" y="4159250"/>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cxnSp>
        <p:nvCxnSpPr>
          <p:cNvPr id="40983" name="AutoShape 23"/>
          <p:cNvCxnSpPr>
            <a:cxnSpLocks noChangeShapeType="1"/>
          </p:cNvCxnSpPr>
          <p:nvPr/>
        </p:nvCxnSpPr>
        <p:spPr bwMode="auto">
          <a:xfrm flipV="1">
            <a:off x="2009775" y="5724525"/>
            <a:ext cx="1588" cy="387350"/>
          </a:xfrm>
          <a:prstGeom prst="straightConnector1">
            <a:avLst/>
          </a:prstGeom>
          <a:noFill/>
          <a:ln w="12700">
            <a:solidFill>
              <a:schemeClr val="tx1"/>
            </a:solidFill>
            <a:round/>
            <a:headEnd/>
            <a:tailEnd type="triangle" w="med" len="sm"/>
          </a:ln>
          <a:extLst>
            <a:ext uri="{909E8E84-426E-40DD-AFC4-6F175D3DCCD1}">
              <a14:hiddenFill xmlns:a14="http://schemas.microsoft.com/office/drawing/2010/main">
                <a:noFill/>
              </a14:hiddenFill>
            </a:ext>
          </a:extLst>
        </p:spPr>
      </p:cxnSp>
      <p:sp>
        <p:nvSpPr>
          <p:cNvPr id="40984" name="Rectangle 24"/>
          <p:cNvSpPr>
            <a:spLocks noChangeArrowheads="1"/>
          </p:cNvSpPr>
          <p:nvPr/>
        </p:nvSpPr>
        <p:spPr bwMode="auto">
          <a:xfrm>
            <a:off x="1651000" y="5597525"/>
            <a:ext cx="484188"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cxnSp>
        <p:nvCxnSpPr>
          <p:cNvPr id="40985" name="AutoShape 25"/>
          <p:cNvCxnSpPr>
            <a:cxnSpLocks noChangeShapeType="1"/>
          </p:cNvCxnSpPr>
          <p:nvPr/>
        </p:nvCxnSpPr>
        <p:spPr bwMode="auto">
          <a:xfrm>
            <a:off x="5080000" y="4460875"/>
            <a:ext cx="1588" cy="4524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986" name="Line 26"/>
          <p:cNvSpPr>
            <a:spLocks noChangeShapeType="1"/>
          </p:cNvSpPr>
          <p:nvPr/>
        </p:nvSpPr>
        <p:spPr bwMode="auto">
          <a:xfrm>
            <a:off x="4900613" y="5329238"/>
            <a:ext cx="39052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0987" name="Rectangle 27"/>
          <p:cNvSpPr>
            <a:spLocks noChangeArrowheads="1"/>
          </p:cNvSpPr>
          <p:nvPr/>
        </p:nvSpPr>
        <p:spPr bwMode="auto">
          <a:xfrm>
            <a:off x="4930775" y="4900613"/>
            <a:ext cx="323850" cy="311150"/>
          </a:xfrm>
          <a:prstGeom prst="rect">
            <a:avLst/>
          </a:prstGeom>
          <a:solidFill>
            <a:srgbClr val="AFAFDD"/>
          </a:solidFill>
          <a:ln w="19050">
            <a:solidFill>
              <a:schemeClr val="tx1"/>
            </a:solidFill>
            <a:miter lim="800000"/>
            <a:headEnd/>
            <a:tailEnd/>
          </a:ln>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1</a:t>
            </a:r>
          </a:p>
        </p:txBody>
      </p:sp>
      <p:sp>
        <p:nvSpPr>
          <p:cNvPr id="40988" name="Rectangle 28"/>
          <p:cNvSpPr>
            <a:spLocks noChangeArrowheads="1"/>
          </p:cNvSpPr>
          <p:nvPr/>
        </p:nvSpPr>
        <p:spPr bwMode="auto">
          <a:xfrm>
            <a:off x="1651000" y="5597525"/>
            <a:ext cx="484188"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sp>
        <p:nvSpPr>
          <p:cNvPr id="40989" name="Freeform 29"/>
          <p:cNvSpPr>
            <a:spLocks/>
          </p:cNvSpPr>
          <p:nvPr/>
        </p:nvSpPr>
        <p:spPr bwMode="auto">
          <a:xfrm>
            <a:off x="923925" y="5734050"/>
            <a:ext cx="838200" cy="209550"/>
          </a:xfrm>
          <a:custGeom>
            <a:avLst/>
            <a:gdLst>
              <a:gd name="T0" fmla="*/ 528 w 528"/>
              <a:gd name="T1" fmla="*/ 0 h 132"/>
              <a:gd name="T2" fmla="*/ 528 w 528"/>
              <a:gd name="T3" fmla="*/ 132 h 132"/>
              <a:gd name="T4" fmla="*/ 0 w 528"/>
              <a:gd name="T5" fmla="*/ 132 h 132"/>
              <a:gd name="T6" fmla="*/ 0 60000 65536"/>
              <a:gd name="T7" fmla="*/ 0 60000 65536"/>
              <a:gd name="T8" fmla="*/ 0 60000 65536"/>
              <a:gd name="T9" fmla="*/ 0 w 528"/>
              <a:gd name="T10" fmla="*/ 0 h 132"/>
              <a:gd name="T11" fmla="*/ 528 w 528"/>
              <a:gd name="T12" fmla="*/ 132 h 132"/>
            </a:gdLst>
            <a:ahLst/>
            <a:cxnLst>
              <a:cxn ang="T6">
                <a:pos x="T0" y="T1"/>
              </a:cxn>
              <a:cxn ang="T7">
                <a:pos x="T2" y="T3"/>
              </a:cxn>
              <a:cxn ang="T8">
                <a:pos x="T4" y="T5"/>
              </a:cxn>
            </a:cxnLst>
            <a:rect l="T9" t="T10" r="T11" b="T12"/>
            <a:pathLst>
              <a:path w="528" h="132">
                <a:moveTo>
                  <a:pt x="528" y="0"/>
                </a:moveTo>
                <a:lnTo>
                  <a:pt x="528" y="132"/>
                </a:lnTo>
                <a:lnTo>
                  <a:pt x="0" y="132"/>
                </a:lnTo>
              </a:path>
            </a:pathLst>
          </a:custGeom>
          <a:noFill/>
          <a:ln w="12700">
            <a:solidFill>
              <a:schemeClr val="tx1"/>
            </a:solidFill>
            <a:round/>
            <a:headEnd/>
            <a:tailEnd type="triangle" w="med"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40990" name="Line 30"/>
          <p:cNvSpPr>
            <a:spLocks noChangeShapeType="1"/>
          </p:cNvSpPr>
          <p:nvPr/>
        </p:nvSpPr>
        <p:spPr bwMode="auto">
          <a:xfrm>
            <a:off x="5989638" y="3049588"/>
            <a:ext cx="0" cy="1116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40991" name="Text Box 31"/>
          <p:cNvSpPr txBox="1">
            <a:spLocks noChangeArrowheads="1"/>
          </p:cNvSpPr>
          <p:nvPr/>
        </p:nvSpPr>
        <p:spPr bwMode="auto">
          <a:xfrm>
            <a:off x="6316663" y="4264025"/>
            <a:ext cx="15398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0"/>
              </a:spcBef>
              <a:buFontTx/>
              <a:buNone/>
            </a:pPr>
            <a:r>
              <a:rPr kumimoji="1" lang="en-US" altLang="zh-CN" sz="1400" i="1">
                <a:solidFill>
                  <a:srgbClr val="669900"/>
                </a:solidFill>
                <a:latin typeface="Trebuchet MS" pitchFamily="34" charset="0"/>
                <a:ea typeface="宋体" charset="-122"/>
                <a:sym typeface="Wingdings" pitchFamily="2" charset="2"/>
              </a:rPr>
              <a:t>LOCK , new=old</a:t>
            </a:r>
          </a:p>
        </p:txBody>
      </p:sp>
      <p:sp>
        <p:nvSpPr>
          <p:cNvPr id="40992" name="Rectangle 32"/>
          <p:cNvSpPr>
            <a:spLocks noChangeArrowheads="1"/>
          </p:cNvSpPr>
          <p:nvPr/>
        </p:nvSpPr>
        <p:spPr bwMode="auto">
          <a:xfrm>
            <a:off x="5832475" y="4173538"/>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sp>
        <p:nvSpPr>
          <p:cNvPr id="40993" name="Rectangle 33"/>
          <p:cNvSpPr>
            <a:spLocks noChangeArrowheads="1"/>
          </p:cNvSpPr>
          <p:nvPr/>
        </p:nvSpPr>
        <p:spPr bwMode="auto">
          <a:xfrm>
            <a:off x="1165225" y="5597525"/>
            <a:ext cx="484188"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4</a:t>
            </a:r>
          </a:p>
        </p:txBody>
      </p:sp>
      <p:cxnSp>
        <p:nvCxnSpPr>
          <p:cNvPr id="40994" name="AutoShape 34"/>
          <p:cNvCxnSpPr>
            <a:cxnSpLocks noChangeShapeType="1"/>
          </p:cNvCxnSpPr>
          <p:nvPr/>
        </p:nvCxnSpPr>
        <p:spPr bwMode="auto">
          <a:xfrm flipV="1">
            <a:off x="1504950" y="5724525"/>
            <a:ext cx="1588" cy="387350"/>
          </a:xfrm>
          <a:prstGeom prst="straightConnector1">
            <a:avLst/>
          </a:prstGeom>
          <a:noFill/>
          <a:ln w="12700">
            <a:solidFill>
              <a:schemeClr val="tx1"/>
            </a:solidFill>
            <a:round/>
            <a:headEnd/>
            <a:tailEnd type="triangle" w="med" len="sm"/>
          </a:ln>
          <a:extLst>
            <a:ext uri="{909E8E84-426E-40DD-AFC4-6F175D3DCCD1}">
              <a14:hiddenFill xmlns:a14="http://schemas.microsoft.com/office/drawing/2010/main">
                <a:noFill/>
              </a14:hiddenFill>
            </a:ext>
          </a:extLst>
        </p:spPr>
      </p:cxnSp>
      <p:cxnSp>
        <p:nvCxnSpPr>
          <p:cNvPr id="40995" name="AutoShape 35"/>
          <p:cNvCxnSpPr>
            <a:cxnSpLocks noChangeShapeType="1"/>
          </p:cNvCxnSpPr>
          <p:nvPr/>
        </p:nvCxnSpPr>
        <p:spPr bwMode="auto">
          <a:xfrm>
            <a:off x="6003925" y="4489450"/>
            <a:ext cx="1588" cy="4048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996" name="AutoShape 36"/>
          <p:cNvCxnSpPr>
            <a:cxnSpLocks noChangeShapeType="1"/>
          </p:cNvCxnSpPr>
          <p:nvPr/>
        </p:nvCxnSpPr>
        <p:spPr bwMode="auto">
          <a:xfrm>
            <a:off x="6000750" y="5233988"/>
            <a:ext cx="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997" name="Rectangle 37"/>
          <p:cNvSpPr>
            <a:spLocks noChangeArrowheads="1"/>
          </p:cNvSpPr>
          <p:nvPr/>
        </p:nvSpPr>
        <p:spPr bwMode="auto">
          <a:xfrm>
            <a:off x="5130800" y="5946775"/>
            <a:ext cx="18589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5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 , new==old</a:t>
            </a:r>
          </a:p>
        </p:txBody>
      </p:sp>
      <p:sp>
        <p:nvSpPr>
          <p:cNvPr id="40998" name="Oval 38"/>
          <p:cNvSpPr>
            <a:spLocks noChangeArrowheads="1"/>
          </p:cNvSpPr>
          <p:nvPr/>
        </p:nvSpPr>
        <p:spPr bwMode="auto">
          <a:xfrm>
            <a:off x="5611813" y="5280025"/>
            <a:ext cx="228600" cy="2286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eaLnBrk="1" hangingPunct="1"/>
            <a:endParaRPr lang="zh-CN" altLang="en-US">
              <a:ea typeface="宋体" charset="-122"/>
            </a:endParaRPr>
          </a:p>
        </p:txBody>
      </p:sp>
      <p:sp>
        <p:nvSpPr>
          <p:cNvPr id="40999" name="Rectangle 39"/>
          <p:cNvSpPr>
            <a:spLocks noChangeArrowheads="1"/>
          </p:cNvSpPr>
          <p:nvPr/>
        </p:nvSpPr>
        <p:spPr bwMode="auto">
          <a:xfrm>
            <a:off x="5827713" y="4900613"/>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5</a:t>
            </a:r>
          </a:p>
        </p:txBody>
      </p:sp>
      <p:sp>
        <p:nvSpPr>
          <p:cNvPr id="41000" name="Rectangle 40"/>
          <p:cNvSpPr>
            <a:spLocks noChangeArrowheads="1"/>
          </p:cNvSpPr>
          <p:nvPr/>
        </p:nvSpPr>
        <p:spPr bwMode="auto">
          <a:xfrm>
            <a:off x="5845175" y="5553075"/>
            <a:ext cx="323850" cy="311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37160" anchor="ctr">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endParaRPr kumimoji="1" lang="zh-CN" altLang="en-US" sz="1600">
              <a:latin typeface="Trebuchet MS" pitchFamily="34" charset="0"/>
              <a:ea typeface="宋体" charset="-122"/>
            </a:endParaRPr>
          </a:p>
        </p:txBody>
      </p:sp>
      <p:sp>
        <p:nvSpPr>
          <p:cNvPr id="41001" name="Rectangle 41"/>
          <p:cNvSpPr>
            <a:spLocks noChangeArrowheads="1"/>
          </p:cNvSpPr>
          <p:nvPr/>
        </p:nvSpPr>
        <p:spPr bwMode="auto">
          <a:xfrm>
            <a:off x="1155700" y="5137150"/>
            <a:ext cx="493713"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r>
              <a:rPr kumimoji="1" lang="en-US" altLang="zh-CN" sz="1600">
                <a:latin typeface="Trebuchet MS" pitchFamily="34" charset="0"/>
                <a:ea typeface="宋体" charset="-122"/>
              </a:rPr>
              <a:t>5</a:t>
            </a:r>
          </a:p>
        </p:txBody>
      </p:sp>
      <p:sp>
        <p:nvSpPr>
          <p:cNvPr id="41002" name="Rectangle 42"/>
          <p:cNvSpPr>
            <a:spLocks noChangeArrowheads="1"/>
          </p:cNvSpPr>
          <p:nvPr/>
        </p:nvSpPr>
        <p:spPr bwMode="auto">
          <a:xfrm>
            <a:off x="688975" y="5137150"/>
            <a:ext cx="465138" cy="23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137160" anchor="ct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nSpc>
                <a:spcPct val="45000"/>
              </a:lnSpc>
              <a:spcBef>
                <a:spcPct val="50000"/>
              </a:spcBef>
              <a:buFontTx/>
              <a:buNone/>
            </a:pPr>
            <a:endParaRPr kumimoji="1" lang="zh-CN" altLang="en-US" sz="1600">
              <a:latin typeface="Trebuchet MS" pitchFamily="34" charset="0"/>
              <a:ea typeface="宋体" charset="-122"/>
            </a:endParaRPr>
          </a:p>
        </p:txBody>
      </p:sp>
      <p:cxnSp>
        <p:nvCxnSpPr>
          <p:cNvPr id="41003" name="AutoShape 43"/>
          <p:cNvCxnSpPr>
            <a:cxnSpLocks noChangeShapeType="1"/>
          </p:cNvCxnSpPr>
          <p:nvPr/>
        </p:nvCxnSpPr>
        <p:spPr bwMode="auto">
          <a:xfrm flipV="1">
            <a:off x="1495425" y="5257800"/>
            <a:ext cx="1588" cy="387350"/>
          </a:xfrm>
          <a:prstGeom prst="straightConnector1">
            <a:avLst/>
          </a:prstGeom>
          <a:noFill/>
          <a:ln w="12700">
            <a:solidFill>
              <a:schemeClr val="tx1"/>
            </a:solidFill>
            <a:round/>
            <a:headEnd/>
            <a:tailEnd type="triangle" w="med" len="sm"/>
          </a:ln>
          <a:extLst>
            <a:ext uri="{909E8E84-426E-40DD-AFC4-6F175D3DCCD1}">
              <a14:hiddenFill xmlns:a14="http://schemas.microsoft.com/office/drawing/2010/main">
                <a:noFill/>
              </a14:hiddenFill>
            </a:ext>
          </a:extLst>
        </p:spPr>
      </p:cxnSp>
      <p:cxnSp>
        <p:nvCxnSpPr>
          <p:cNvPr id="41004" name="AutoShape 44"/>
          <p:cNvCxnSpPr>
            <a:cxnSpLocks noChangeShapeType="1"/>
          </p:cNvCxnSpPr>
          <p:nvPr/>
        </p:nvCxnSpPr>
        <p:spPr bwMode="auto">
          <a:xfrm flipH="1" flipV="1">
            <a:off x="974725" y="5259388"/>
            <a:ext cx="315913" cy="1587"/>
          </a:xfrm>
          <a:prstGeom prst="straightConnector1">
            <a:avLst/>
          </a:prstGeom>
          <a:noFill/>
          <a:ln w="12700">
            <a:solidFill>
              <a:schemeClr val="tx1"/>
            </a:solidFill>
            <a:round/>
            <a:headEnd/>
            <a:tailEnd type="triangle" w="med" len="sm"/>
          </a:ln>
          <a:extLst>
            <a:ext uri="{909E8E84-426E-40DD-AFC4-6F175D3DCCD1}">
              <a14:hiddenFill xmlns:a14="http://schemas.microsoft.com/office/drawing/2010/main">
                <a:noFill/>
              </a14:hiddenFill>
            </a:ext>
          </a:extLst>
        </p:spPr>
      </p:cxnSp>
      <p:sp>
        <p:nvSpPr>
          <p:cNvPr id="384045" name="Rectangle 45"/>
          <p:cNvSpPr>
            <a:spLocks noChangeArrowheads="1"/>
          </p:cNvSpPr>
          <p:nvPr/>
        </p:nvSpPr>
        <p:spPr bwMode="auto">
          <a:xfrm>
            <a:off x="7267575" y="3152775"/>
            <a:ext cx="1619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buClr>
                <a:srgbClr val="CC3300"/>
              </a:buClr>
              <a:buFontTx/>
              <a:buNone/>
            </a:pPr>
            <a:r>
              <a:rPr lang="en-US" altLang="zh-CN" sz="3700">
                <a:solidFill>
                  <a:schemeClr val="accent2"/>
                </a:solidFill>
                <a:latin typeface="Comic Sans MS" pitchFamily="66" charset="0"/>
                <a:ea typeface="宋体" charset="-122"/>
              </a:rPr>
              <a:t>SAFE</a:t>
            </a:r>
            <a:endParaRPr lang="en-US" altLang="zh-CN" sz="2900">
              <a:solidFill>
                <a:schemeClr val="accent2"/>
              </a:solidFill>
              <a:latin typeface="Comic Sans MS" pitchFamily="66" charset="0"/>
              <a:ea typeface="宋体" charset="-122"/>
            </a:endParaRPr>
          </a:p>
        </p:txBody>
      </p:sp>
      <p:sp>
        <p:nvSpPr>
          <p:cNvPr id="41006" name="Text Box 47"/>
          <p:cNvSpPr txBox="1">
            <a:spLocks noChangeArrowheads="1"/>
          </p:cNvSpPr>
          <p:nvPr/>
        </p:nvSpPr>
        <p:spPr bwMode="auto">
          <a:xfrm>
            <a:off x="4076700" y="2803525"/>
            <a:ext cx="15287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l">
              <a:lnSpc>
                <a:spcPct val="80000"/>
              </a:lnSpc>
              <a:spcBef>
                <a:spcPct val="80000"/>
              </a:spcBef>
              <a:buFontTx/>
              <a:buNone/>
            </a:pPr>
            <a:r>
              <a:rPr kumimoji="1" lang="en-US" altLang="zh-CN" sz="1400" i="1">
                <a:solidFill>
                  <a:srgbClr val="669900"/>
                </a:solidFill>
                <a:latin typeface="Trebuchet MS" pitchFamily="34" charset="0"/>
                <a:ea typeface="宋体" charset="-122"/>
                <a:sym typeface="Wingdings" pitchFamily="2" charset="2"/>
              </a:rPr>
              <a:t>LOCK , new==old</a:t>
            </a:r>
          </a:p>
        </p:txBody>
      </p:sp>
      <p:sp>
        <p:nvSpPr>
          <p:cNvPr id="41007" name="Text Box 48"/>
          <p:cNvSpPr txBox="1">
            <a:spLocks noChangeArrowheads="1"/>
          </p:cNvSpPr>
          <p:nvPr/>
        </p:nvSpPr>
        <p:spPr bwMode="auto">
          <a:xfrm>
            <a:off x="3092450" y="3521075"/>
            <a:ext cx="17256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r">
              <a:lnSpc>
                <a:spcPct val="80000"/>
              </a:lnSpc>
              <a:spcBef>
                <a:spcPct val="10000"/>
              </a:spcBef>
              <a:buFontTx/>
              <a:buNone/>
            </a:pPr>
            <a:r>
              <a:rPr kumimoji="1" lang="en-US" altLang="zh-CN" sz="1400" i="1">
                <a:solidFill>
                  <a:srgbClr val="669900"/>
                </a:solidFill>
                <a:latin typeface="Trebuchet MS" pitchFamily="34" charset="0"/>
                <a:ea typeface="宋体" charset="-122"/>
                <a:sym typeface="Wingdings" pitchFamily="2" charset="2"/>
              </a:rPr>
              <a:t>LOCK , new==old</a:t>
            </a:r>
          </a:p>
        </p:txBody>
      </p:sp>
      <p:sp>
        <p:nvSpPr>
          <p:cNvPr id="41008" name="Text Box 49"/>
          <p:cNvSpPr txBox="1">
            <a:spLocks noChangeArrowheads="1"/>
          </p:cNvSpPr>
          <p:nvPr/>
        </p:nvSpPr>
        <p:spPr bwMode="auto">
          <a:xfrm>
            <a:off x="2747963" y="4265613"/>
            <a:ext cx="2057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r">
              <a:lnSpc>
                <a:spcPct val="80000"/>
              </a:lnSpc>
              <a:spcBef>
                <a:spcPct val="1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 , </a:t>
            </a: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new = old</a:t>
            </a:r>
          </a:p>
        </p:txBody>
      </p:sp>
      <p:sp>
        <p:nvSpPr>
          <p:cNvPr id="41009" name="Text Box 50"/>
          <p:cNvSpPr txBox="1">
            <a:spLocks noChangeArrowheads="1"/>
          </p:cNvSpPr>
          <p:nvPr/>
        </p:nvSpPr>
        <p:spPr bwMode="auto">
          <a:xfrm>
            <a:off x="4040188" y="5395913"/>
            <a:ext cx="132397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r">
              <a:lnSpc>
                <a:spcPct val="80000"/>
              </a:lnSpc>
              <a:spcBef>
                <a:spcPct val="1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LOCK,  </a:t>
            </a:r>
          </a:p>
          <a:p>
            <a:pPr algn="r">
              <a:lnSpc>
                <a:spcPct val="80000"/>
              </a:lnSpc>
              <a:spcBef>
                <a:spcPct val="10000"/>
              </a:spcBef>
              <a:buFontTx/>
              <a:buNone/>
            </a:pPr>
            <a:r>
              <a:rPr kumimoji="1" lang="en-US" altLang="zh-CN" sz="1400" i="1">
                <a:solidFill>
                  <a:srgbClr val="669900"/>
                </a:solidFill>
                <a:latin typeface="cmsy10" pitchFamily="34" charset="0"/>
                <a:ea typeface="宋体" charset="-122"/>
                <a:sym typeface="Wingdings" pitchFamily="2" charset="2"/>
              </a:rPr>
              <a:t>!</a:t>
            </a:r>
            <a:r>
              <a:rPr kumimoji="1" lang="en-US" altLang="zh-CN" sz="1400" i="1">
                <a:solidFill>
                  <a:srgbClr val="669900"/>
                </a:solidFill>
                <a:latin typeface="Trebuchet MS" pitchFamily="34" charset="0"/>
                <a:ea typeface="宋体" charset="-122"/>
                <a:sym typeface="Wingdings" pitchFamily="2" charset="2"/>
              </a:rPr>
              <a:t> new == old</a:t>
            </a:r>
          </a:p>
        </p:txBody>
      </p:sp>
    </p:spTree>
    <p:custDataLst>
      <p:tags r:id="rId1"/>
    </p:custDataLst>
    <p:extLst>
      <p:ext uri="{BB962C8B-B14F-4D97-AF65-F5344CB8AC3E}">
        <p14:creationId xmlns:p14="http://schemas.microsoft.com/office/powerpoint/2010/main" val="18687035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4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4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r>
              <a:rPr lang="en-US" altLang="zh-CN" smtClean="0">
                <a:ea typeface="宋体" charset="-122"/>
              </a:rPr>
              <a:t>Tools for Predicate Abstraction of C</a:t>
            </a:r>
          </a:p>
        </p:txBody>
      </p:sp>
      <p:sp>
        <p:nvSpPr>
          <p:cNvPr id="53251" name="Rectangle 3"/>
          <p:cNvSpPr>
            <a:spLocks noGrp="1" noChangeArrowheads="1"/>
          </p:cNvSpPr>
          <p:nvPr>
            <p:ph type="body" idx="4294967295"/>
          </p:nvPr>
        </p:nvSpPr>
        <p:spPr/>
        <p:txBody>
          <a:bodyPr/>
          <a:lstStyle/>
          <a:p>
            <a:pPr marL="385763" indent="-385763">
              <a:lnSpc>
                <a:spcPct val="73000"/>
              </a:lnSpc>
            </a:pPr>
            <a:r>
              <a:rPr lang="en-US" altLang="zh-CN" sz="2100" smtClean="0">
                <a:solidFill>
                  <a:srgbClr val="951103"/>
                </a:solidFill>
                <a:ea typeface="宋体" charset="-122"/>
              </a:rPr>
              <a:t>SLAM at Microsoft  </a:t>
            </a:r>
          </a:p>
          <a:p>
            <a:pPr marL="744538" lvl="1" indent="-244475">
              <a:lnSpc>
                <a:spcPct val="67000"/>
              </a:lnSpc>
            </a:pPr>
            <a:r>
              <a:rPr lang="en-US" altLang="zh-CN" sz="1800" smtClean="0">
                <a:solidFill>
                  <a:schemeClr val="accent2"/>
                </a:solidFill>
                <a:ea typeface="宋体" charset="-122"/>
              </a:rPr>
              <a:t>Used for verifying correct sequencing of function calls in windows device drivers</a:t>
            </a:r>
          </a:p>
          <a:p>
            <a:pPr marL="385763" indent="-385763">
              <a:lnSpc>
                <a:spcPct val="73000"/>
              </a:lnSpc>
            </a:pPr>
            <a:endParaRPr lang="en-US" altLang="zh-CN" sz="2100" smtClean="0">
              <a:solidFill>
                <a:srgbClr val="951103"/>
              </a:solidFill>
              <a:ea typeface="宋体" charset="-122"/>
            </a:endParaRPr>
          </a:p>
          <a:p>
            <a:pPr marL="385763" indent="-385763">
              <a:lnSpc>
                <a:spcPct val="73000"/>
              </a:lnSpc>
            </a:pPr>
            <a:r>
              <a:rPr lang="en-US" altLang="zh-CN" sz="2100" smtClean="0">
                <a:solidFill>
                  <a:srgbClr val="951103"/>
                </a:solidFill>
                <a:ea typeface="宋体" charset="-122"/>
              </a:rPr>
              <a:t>MAGIC at CMU</a:t>
            </a:r>
          </a:p>
          <a:p>
            <a:pPr marL="744538" lvl="1" indent="-244475">
              <a:lnSpc>
                <a:spcPct val="67000"/>
              </a:lnSpc>
            </a:pPr>
            <a:r>
              <a:rPr lang="en-US" altLang="zh-CN" sz="1800" smtClean="0">
                <a:solidFill>
                  <a:schemeClr val="accent2"/>
                </a:solidFill>
                <a:ea typeface="宋体" charset="-122"/>
              </a:rPr>
              <a:t>Allows verification of concurrent C programs</a:t>
            </a:r>
          </a:p>
          <a:p>
            <a:pPr marL="744538" lvl="1" indent="-244475">
              <a:lnSpc>
                <a:spcPct val="67000"/>
              </a:lnSpc>
            </a:pPr>
            <a:r>
              <a:rPr lang="en-US" altLang="zh-CN" sz="1800" smtClean="0">
                <a:solidFill>
                  <a:schemeClr val="accent2"/>
                </a:solidFill>
                <a:ea typeface="宋体" charset="-122"/>
              </a:rPr>
              <a:t>Found bugs in MicroC OS</a:t>
            </a:r>
          </a:p>
          <a:p>
            <a:pPr marL="744538" lvl="1" indent="-244475">
              <a:lnSpc>
                <a:spcPct val="67000"/>
              </a:lnSpc>
            </a:pPr>
            <a:endParaRPr lang="en-US" altLang="zh-CN" sz="1800" smtClean="0">
              <a:solidFill>
                <a:schemeClr val="accent2"/>
              </a:solidFill>
              <a:ea typeface="宋体" charset="-122"/>
            </a:endParaRPr>
          </a:p>
          <a:p>
            <a:pPr marL="385763" indent="-385763">
              <a:lnSpc>
                <a:spcPct val="73000"/>
              </a:lnSpc>
            </a:pPr>
            <a:r>
              <a:rPr lang="en-US" altLang="zh-CN" sz="2100" smtClean="0">
                <a:solidFill>
                  <a:srgbClr val="951103"/>
                </a:solidFill>
                <a:ea typeface="宋体" charset="-122"/>
              </a:rPr>
              <a:t>BLAST at Berkeley</a:t>
            </a:r>
          </a:p>
          <a:p>
            <a:pPr marL="744538" lvl="1" indent="-244475">
              <a:lnSpc>
                <a:spcPct val="67000"/>
              </a:lnSpc>
            </a:pPr>
            <a:r>
              <a:rPr lang="en-US" altLang="zh-CN" sz="1800" smtClean="0">
                <a:solidFill>
                  <a:schemeClr val="accent2"/>
                </a:solidFill>
                <a:ea typeface="宋体" charset="-122"/>
              </a:rPr>
              <a:t>Lazy abstraction, interpolation</a:t>
            </a:r>
          </a:p>
          <a:p>
            <a:pPr marL="744538" lvl="1" indent="-244475">
              <a:lnSpc>
                <a:spcPct val="67000"/>
              </a:lnSpc>
            </a:pPr>
            <a:endParaRPr lang="en-US" altLang="zh-CN" sz="1800" smtClean="0">
              <a:solidFill>
                <a:schemeClr val="accent2"/>
              </a:solidFill>
              <a:ea typeface="宋体" charset="-122"/>
            </a:endParaRPr>
          </a:p>
          <a:p>
            <a:pPr marL="385763" indent="-385763">
              <a:lnSpc>
                <a:spcPct val="73000"/>
              </a:lnSpc>
            </a:pPr>
            <a:r>
              <a:rPr lang="en-US" altLang="zh-CN" sz="2100" smtClean="0">
                <a:solidFill>
                  <a:srgbClr val="951103"/>
                </a:solidFill>
                <a:ea typeface="宋体" charset="-122"/>
              </a:rPr>
              <a:t>SATABS at CMU</a:t>
            </a:r>
          </a:p>
          <a:p>
            <a:pPr marL="744538" lvl="1" indent="-244475">
              <a:lnSpc>
                <a:spcPct val="67000"/>
              </a:lnSpc>
            </a:pPr>
            <a:r>
              <a:rPr lang="en-US" altLang="zh-CN" sz="1800" smtClean="0">
                <a:solidFill>
                  <a:schemeClr val="accent2"/>
                </a:solidFill>
                <a:ea typeface="宋体" charset="-122"/>
              </a:rPr>
              <a:t>Computes predicate abstraction using SAT</a:t>
            </a:r>
          </a:p>
          <a:p>
            <a:pPr marL="744538" lvl="1" indent="-244475">
              <a:lnSpc>
                <a:spcPct val="67000"/>
              </a:lnSpc>
            </a:pPr>
            <a:r>
              <a:rPr lang="en-US" altLang="zh-CN" sz="1800" smtClean="0">
                <a:solidFill>
                  <a:schemeClr val="accent2"/>
                </a:solidFill>
                <a:ea typeface="宋体" charset="-122"/>
              </a:rPr>
              <a:t>Can handle pointer arithmetic, bit-vectors</a:t>
            </a:r>
          </a:p>
          <a:p>
            <a:pPr marL="744538" lvl="1" indent="-244475">
              <a:lnSpc>
                <a:spcPct val="67000"/>
              </a:lnSpc>
            </a:pPr>
            <a:endParaRPr lang="en-US" altLang="zh-CN" sz="1800" smtClean="0">
              <a:solidFill>
                <a:schemeClr val="accent2"/>
              </a:solidFill>
              <a:ea typeface="宋体" charset="-122"/>
            </a:endParaRPr>
          </a:p>
          <a:p>
            <a:pPr marL="385763" indent="-385763">
              <a:lnSpc>
                <a:spcPct val="73000"/>
              </a:lnSpc>
            </a:pPr>
            <a:r>
              <a:rPr lang="en-US" altLang="zh-CN" sz="2100" smtClean="0">
                <a:solidFill>
                  <a:srgbClr val="951103"/>
                </a:solidFill>
                <a:ea typeface="宋体" charset="-122"/>
              </a:rPr>
              <a:t>F-Soft at NEC Labs</a:t>
            </a:r>
          </a:p>
          <a:p>
            <a:pPr marL="744538" lvl="1" indent="-244475">
              <a:lnSpc>
                <a:spcPct val="67000"/>
              </a:lnSpc>
            </a:pPr>
            <a:r>
              <a:rPr lang="en-US" altLang="zh-CN" sz="1800" smtClean="0">
                <a:solidFill>
                  <a:schemeClr val="accent2"/>
                </a:solidFill>
                <a:ea typeface="宋体" charset="-122"/>
              </a:rPr>
              <a:t>Localization, register sharing</a:t>
            </a:r>
          </a:p>
          <a:p>
            <a:pPr marL="744538" lvl="1" indent="-244475">
              <a:lnSpc>
                <a:spcPct val="67000"/>
              </a:lnSpc>
            </a:pPr>
            <a:endParaRPr lang="en-US" altLang="zh-CN" sz="1800" smtClean="0">
              <a:solidFill>
                <a:schemeClr val="accent2"/>
              </a:solidFill>
              <a:ea typeface="宋体" charset="-122"/>
            </a:endParaRPr>
          </a:p>
          <a:p>
            <a:pPr marL="744538" lvl="1" indent="-244475">
              <a:lnSpc>
                <a:spcPct val="67000"/>
              </a:lnSpc>
            </a:pPr>
            <a:endParaRPr lang="en-US" altLang="zh-CN" sz="1800" smtClean="0">
              <a:solidFill>
                <a:schemeClr val="accent2"/>
              </a:solidFill>
              <a:ea typeface="宋体" charset="-122"/>
            </a:endParaRPr>
          </a:p>
          <a:p>
            <a:pPr marL="744538" lvl="1" indent="-244475">
              <a:lnSpc>
                <a:spcPct val="67000"/>
              </a:lnSpc>
            </a:pPr>
            <a:endParaRPr lang="en-US" altLang="zh-CN" sz="1800" smtClean="0">
              <a:solidFill>
                <a:schemeClr val="accent2"/>
              </a:solidFill>
              <a:ea typeface="宋体" charset="-122"/>
            </a:endParaRPr>
          </a:p>
        </p:txBody>
      </p:sp>
    </p:spTree>
    <p:extLst>
      <p:ext uri="{BB962C8B-B14F-4D97-AF65-F5344CB8AC3E}">
        <p14:creationId xmlns:p14="http://schemas.microsoft.com/office/powerpoint/2010/main" val="98269722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r>
              <a:rPr lang="en-US" altLang="zh-CN" dirty="0" smtClean="0">
                <a:ea typeface="宋体" charset="-122"/>
              </a:rPr>
              <a:t>Probabilistic Program Analysis</a:t>
            </a:r>
            <a:endParaRPr lang="en-US" altLang="zh-CN" dirty="0" smtClean="0">
              <a:ea typeface="宋体" charset="-122"/>
            </a:endParaRPr>
          </a:p>
        </p:txBody>
      </p:sp>
      <p:sp>
        <p:nvSpPr>
          <p:cNvPr id="11267" name="Rectangle 3"/>
          <p:cNvSpPr>
            <a:spLocks noGrp="1" noChangeArrowheads="1"/>
          </p:cNvSpPr>
          <p:nvPr>
            <p:ph type="subTitle" idx="1"/>
          </p:nvPr>
        </p:nvSpPr>
        <p:spPr/>
        <p:txBody>
          <a:bodyPr/>
          <a:lstStyle/>
          <a:p>
            <a:r>
              <a:rPr lang="en-US" altLang="zh-CN" smtClean="0">
                <a:ea typeface="宋体" charset="-122"/>
              </a:rPr>
              <a:t>Xiangyu Zhang</a:t>
            </a:r>
          </a:p>
          <a:p>
            <a:endParaRPr lang="zh-CN" altLang="en-US" smtClean="0">
              <a:ea typeface="宋体" charset="-122"/>
            </a:endParaRPr>
          </a:p>
        </p:txBody>
      </p:sp>
    </p:spTree>
    <p:extLst>
      <p:ext uri="{BB962C8B-B14F-4D97-AF65-F5344CB8AC3E}">
        <p14:creationId xmlns:p14="http://schemas.microsoft.com/office/powerpoint/2010/main" val="11702992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p:cNvSpPr>
          <p:nvPr>
            <p:ph type="ctrTitle" idx="4294967295"/>
          </p:nvPr>
        </p:nvSpPr>
        <p:spPr>
          <a:xfrm>
            <a:off x="799091" y="2660795"/>
            <a:ext cx="7772400" cy="1103312"/>
          </a:xfrm>
        </p:spPr>
        <p:txBody>
          <a:bodyPr vert="horz" wrap="square" anchor="ctr"/>
          <a:lstStyle>
            <a:lvl1pPr lvl="0">
              <a:defRPr kern="1200"/>
            </a:lvl1pPr>
          </a:lstStyle>
          <a:p>
            <a:pPr lvl="0" eaLnBrk="1" hangingPunct="1"/>
            <a:r>
              <a:rPr sz="3200" b="1" dirty="0">
                <a:ea typeface="SimSun" charset="-122"/>
              </a:rPr>
              <a:t>Python Probabilistic Type Inference with Natural Language Support</a:t>
            </a:r>
          </a:p>
        </p:txBody>
      </p:sp>
    </p:spTree>
    <p:extLst>
      <p:ext uri="{BB962C8B-B14F-4D97-AF65-F5344CB8AC3E}">
        <p14:creationId xmlns:p14="http://schemas.microsoft.com/office/powerpoint/2010/main" val="248563703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p:nvPr/>
        </p:nvSpPr>
        <p:spPr>
          <a:xfrm>
            <a:off x="835025" y="1279525"/>
            <a:ext cx="7372350" cy="39687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Font typeface="Wingdings" charset="2"/>
              <a:buChar char="v"/>
            </a:pPr>
            <a:r>
              <a:rPr sz="2000" b="1">
                <a:ea typeface="SimSun" charset="-122"/>
              </a:rPr>
              <a:t> IEEE Spectrum 2015 (</a:t>
            </a:r>
            <a:r>
              <a:rPr sz="2000" b="1">
                <a:solidFill>
                  <a:srgbClr val="E41908"/>
                </a:solidFill>
                <a:ea typeface="SimSun" charset="-122"/>
              </a:rPr>
              <a:t>TOP 4 in all languages</a:t>
            </a:r>
            <a:r>
              <a:rPr sz="2000" b="1">
                <a:ea typeface="SimSun" charset="-122"/>
              </a:rPr>
              <a:t>)</a:t>
            </a:r>
          </a:p>
        </p:txBody>
      </p:sp>
      <p:pic>
        <p:nvPicPr>
          <p:cNvPr id="5124" name="Picture 4" descr="ieee2015"/>
          <p:cNvPicPr>
            <a:picLocks noChangeAspect="1"/>
          </p:cNvPicPr>
          <p:nvPr/>
        </p:nvPicPr>
        <p:blipFill>
          <a:blip r:embed="rId3"/>
          <a:stretch>
            <a:fillRect/>
          </a:stretch>
        </p:blipFill>
        <p:spPr>
          <a:xfrm>
            <a:off x="920750" y="1987550"/>
            <a:ext cx="7018338" cy="3816350"/>
          </a:xfrm>
          <a:prstGeom prst="rect">
            <a:avLst/>
          </a:prstGeom>
          <a:noFill/>
          <a:ln w="9525" cap="flat" cmpd="sng">
            <a:solidFill>
              <a:schemeClr val="tx1"/>
            </a:solidFill>
            <a:prstDash val="solid"/>
            <a:miter/>
            <a:headEnd type="none" w="med" len="med"/>
            <a:tailEnd type="none" w="med" len="med"/>
          </a:ln>
        </p:spPr>
      </p:pic>
      <p:sp>
        <p:nvSpPr>
          <p:cNvPr id="5125" name="Rectangle 6"/>
          <p:cNvSpPr/>
          <p:nvPr/>
        </p:nvSpPr>
        <p:spPr>
          <a:xfrm>
            <a:off x="895350" y="3336925"/>
            <a:ext cx="7104063" cy="223838"/>
          </a:xfrm>
          <a:prstGeom prst="rect">
            <a:avLst/>
          </a:prstGeom>
          <a:noFill/>
          <a:ln w="19050" cap="flat" cmpd="sng">
            <a:solidFill>
              <a:srgbClr val="E41908"/>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6" name="Rectangle 3"/>
          <p:cNvSpPr txBox="1">
            <a:spLocks/>
          </p:cNvSpPr>
          <p:nvPr/>
        </p:nvSpPr>
        <p:spPr>
          <a:xfrm>
            <a:off x="457200" y="206375"/>
            <a:ext cx="8229600" cy="857250"/>
          </a:xfrm>
        </p:spPr>
        <p:txBody>
          <a:bodyPr vert="horz" wrap="square" anchor="ctr"/>
          <a:lstStyle>
            <a:lvl1pPr marL="0" lvl="0" indent="0" algn="ctr" defTabSz="914400" eaLnBrk="0" fontAlgn="base" latinLnBrk="0" hangingPunct="0">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a:lstStyle>
          <a:p>
            <a:pPr algn="l" eaLnBrk="1" hangingPunct="1">
              <a:buFontTx/>
            </a:pPr>
            <a:r>
              <a:rPr lang="en-US" altLang="zh-CN" sz="2800" dirty="0" smtClean="0">
                <a:latin typeface="Cabin" charset="0"/>
                <a:ea typeface="SimSun" charset="-122"/>
              </a:rPr>
              <a:t>Popularity</a:t>
            </a:r>
            <a:r>
              <a:rPr lang="zh-CN" altLang="en-US" sz="2800" dirty="0" smtClean="0">
                <a:latin typeface="Cabin" charset="0"/>
                <a:ea typeface="SimSun" charset="-122"/>
              </a:rPr>
              <a:t> </a:t>
            </a:r>
            <a:r>
              <a:rPr lang="en-US" altLang="zh-CN" sz="2800" dirty="0" smtClean="0">
                <a:latin typeface="Cabin" charset="0"/>
                <a:ea typeface="SimSun" charset="-122"/>
              </a:rPr>
              <a:t>of</a:t>
            </a:r>
            <a:r>
              <a:rPr lang="zh-CN" altLang="en-US" sz="2800" dirty="0" smtClean="0">
                <a:latin typeface="Cabin" charset="0"/>
                <a:ea typeface="SimSun" charset="-122"/>
              </a:rPr>
              <a:t> </a:t>
            </a:r>
            <a:r>
              <a:rPr lang="en-US" altLang="zh-CN" sz="2800" dirty="0" smtClean="0">
                <a:latin typeface="Cabin" charset="0"/>
                <a:ea typeface="SimSun" charset="-122"/>
              </a:rPr>
              <a:t>Python</a:t>
            </a:r>
            <a:endParaRPr lang="en-US" dirty="0">
              <a:ea typeface="SimSun" charset="-122"/>
            </a:endParaRPr>
          </a:p>
        </p:txBody>
      </p:sp>
    </p:spTree>
    <p:extLst>
      <p:ext uri="{BB962C8B-B14F-4D97-AF65-F5344CB8AC3E}">
        <p14:creationId xmlns:p14="http://schemas.microsoft.com/office/powerpoint/2010/main" val="331683475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body" idx="4294967295"/>
          </p:nvPr>
        </p:nvSpPr>
        <p:spPr>
          <a:xfrm>
            <a:off x="458788" y="1201738"/>
            <a:ext cx="8228012" cy="1257300"/>
          </a:xfrm>
        </p:spPr>
        <p:txBody>
          <a:bodyPr vert="horz" wrap="square" anchor="t"/>
          <a:lstStyle/>
          <a:p>
            <a:pPr lvl="0" eaLnBrk="1" hangingPunct="1">
              <a:lnSpc>
                <a:spcPct val="90000"/>
              </a:lnSpc>
            </a:pPr>
            <a:r>
              <a:rPr lang="en-US" altLang="x-none" sz="2000" dirty="0">
                <a:ea typeface="SimSun" charset="-122"/>
              </a:rPr>
              <a:t>Most of existing Python type inferences work by leveraging data flow between untyped variables and variables of known types. </a:t>
            </a:r>
          </a:p>
          <a:p>
            <a:pPr lvl="1" eaLnBrk="1" hangingPunct="1">
              <a:lnSpc>
                <a:spcPct val="90000"/>
              </a:lnSpc>
            </a:pPr>
            <a:r>
              <a:rPr lang="en-US" altLang="x-none" sz="1400" dirty="0">
                <a:ea typeface="SimSun" charset="-122"/>
              </a:rPr>
              <a:t>[M. S. Master Thesis'04], [M. G. DLS'10], [A. R. OOPSLA'06], [J. A. PyConf'05]</a:t>
            </a:r>
            <a:r>
              <a:rPr lang="en-US" altLang="x-none" sz="1700" dirty="0">
                <a:ea typeface="SimSun" charset="-122"/>
              </a:rPr>
              <a:t> </a:t>
            </a:r>
          </a:p>
        </p:txBody>
      </p:sp>
      <p:sp>
        <p:nvSpPr>
          <p:cNvPr id="7171" name="Rectangle 3"/>
          <p:cNvSpPr>
            <a:spLocks noGrp="1"/>
          </p:cNvSpPr>
          <p:nvPr>
            <p:ph type="title" idx="4294967295"/>
          </p:nvPr>
        </p:nvSpPr>
        <p:spPr>
          <a:xfrm>
            <a:off x="457200" y="206375"/>
            <a:ext cx="8229600" cy="857250"/>
          </a:xfrm>
        </p:spPr>
        <p:txBody>
          <a:bodyPr vert="horz" wrap="square" anchor="ctr"/>
          <a:lstStyle/>
          <a:p>
            <a:pPr lvl="0" algn="l" eaLnBrk="1" hangingPunct="1"/>
            <a:r>
              <a:rPr sz="2800">
                <a:latin typeface="Cabin" charset="0"/>
                <a:ea typeface="SimSun" charset="-122"/>
              </a:rPr>
              <a:t>Existing Type Inference for Python</a:t>
            </a:r>
            <a:endParaRPr>
              <a:ea typeface="SimSun" charset="-122"/>
            </a:endParaRPr>
          </a:p>
        </p:txBody>
      </p:sp>
      <p:sp>
        <p:nvSpPr>
          <p:cNvPr id="7172" name="Oval 4"/>
          <p:cNvSpPr/>
          <p:nvPr/>
        </p:nvSpPr>
        <p:spPr>
          <a:xfrm>
            <a:off x="1603375" y="2514600"/>
            <a:ext cx="1595438" cy="842963"/>
          </a:xfrm>
          <a:prstGeom prst="ellipse">
            <a:avLst/>
          </a:prstGeom>
          <a:solidFill>
            <a:srgbClr val="7DE4FA"/>
          </a:solidFill>
          <a:ln w="9525" cap="flat" cmpd="sng">
            <a:solidFill>
              <a:schemeClr val="tx1"/>
            </a:solidFill>
            <a:prstDash val="solid"/>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A String </a:t>
            </a:r>
            <a:r>
              <a:rPr sz="1800">
                <a:solidFill>
                  <a:srgbClr val="D8090F"/>
                </a:solidFill>
                <a:ea typeface="SimSun" charset="-122"/>
              </a:rPr>
              <a:t>"S"</a:t>
            </a:r>
          </a:p>
        </p:txBody>
      </p:sp>
      <p:sp>
        <p:nvSpPr>
          <p:cNvPr id="7173" name="Oval 5"/>
          <p:cNvSpPr/>
          <p:nvPr/>
        </p:nvSpPr>
        <p:spPr>
          <a:xfrm>
            <a:off x="6353175" y="2514600"/>
            <a:ext cx="1595438" cy="842963"/>
          </a:xfrm>
          <a:prstGeom prst="ellipse">
            <a:avLst/>
          </a:prstGeom>
          <a:solidFill>
            <a:srgbClr val="7DE4FA"/>
          </a:solidFill>
          <a:ln w="9525" cap="flat" cmpd="sng">
            <a:solidFill>
              <a:schemeClr val="tx1"/>
            </a:solidFill>
            <a:prstDash val="solid"/>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Variable</a:t>
            </a:r>
          </a:p>
          <a:p>
            <a:pPr marL="0" lvl="0" indent="0" algn="ctr" eaLnBrk="1" hangingPunct="1">
              <a:spcBef>
                <a:spcPct val="0"/>
              </a:spcBef>
              <a:buNone/>
            </a:pPr>
            <a:r>
              <a:rPr sz="1800">
                <a:solidFill>
                  <a:srgbClr val="E40D08"/>
                </a:solidFill>
                <a:ea typeface="SimSun" charset="-122"/>
              </a:rPr>
              <a:t>y</a:t>
            </a:r>
          </a:p>
        </p:txBody>
      </p:sp>
      <p:sp>
        <p:nvSpPr>
          <p:cNvPr id="7174" name="Oval 6"/>
          <p:cNvSpPr/>
          <p:nvPr/>
        </p:nvSpPr>
        <p:spPr>
          <a:xfrm>
            <a:off x="4068763" y="2514600"/>
            <a:ext cx="1595437" cy="842963"/>
          </a:xfrm>
          <a:prstGeom prst="ellipse">
            <a:avLst/>
          </a:prstGeom>
          <a:solidFill>
            <a:srgbClr val="7DE4FA"/>
          </a:solidFill>
          <a:ln w="9525" cap="flat" cmpd="sng">
            <a:solidFill>
              <a:schemeClr val="tx1"/>
            </a:solidFill>
            <a:prstDash val="solid"/>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Variable </a:t>
            </a:r>
          </a:p>
          <a:p>
            <a:pPr marL="0" lvl="0" indent="0" algn="ctr" eaLnBrk="1" hangingPunct="1">
              <a:spcBef>
                <a:spcPct val="0"/>
              </a:spcBef>
              <a:buNone/>
            </a:pPr>
            <a:r>
              <a:rPr sz="1800">
                <a:solidFill>
                  <a:srgbClr val="E40D08"/>
                </a:solidFill>
                <a:ea typeface="SimSun" charset="-122"/>
              </a:rPr>
              <a:t>x</a:t>
            </a:r>
          </a:p>
        </p:txBody>
      </p:sp>
      <p:sp>
        <p:nvSpPr>
          <p:cNvPr id="7175" name="AutoShape 7"/>
          <p:cNvSpPr/>
          <p:nvPr/>
        </p:nvSpPr>
        <p:spPr>
          <a:xfrm>
            <a:off x="3200400" y="2873375"/>
            <a:ext cx="868363" cy="174625"/>
          </a:xfrm>
          <a:prstGeom prst="rightArrow">
            <a:avLst>
              <a:gd name="adj1" fmla="val 50000"/>
              <a:gd name="adj2" fmla="val 124318"/>
            </a:avLst>
          </a:prstGeom>
          <a:solidFill>
            <a:schemeClr val="accent1"/>
          </a:solidFill>
          <a:ln w="9525" cap="flat" cmpd="sng">
            <a:solidFill>
              <a:schemeClr val="tx1"/>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7176" name="AutoShape 8"/>
          <p:cNvSpPr/>
          <p:nvPr/>
        </p:nvSpPr>
        <p:spPr>
          <a:xfrm>
            <a:off x="5665788" y="2844800"/>
            <a:ext cx="687387" cy="174625"/>
          </a:xfrm>
          <a:prstGeom prst="rightArrow">
            <a:avLst>
              <a:gd name="adj1" fmla="val 50000"/>
              <a:gd name="adj2" fmla="val 98409"/>
            </a:avLst>
          </a:prstGeom>
          <a:solidFill>
            <a:schemeClr val="accent1"/>
          </a:solidFill>
          <a:ln w="9525" cap="flat" cmpd="sng">
            <a:solidFill>
              <a:schemeClr val="tx1"/>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7177" name="Rectangle 9"/>
          <p:cNvSpPr/>
          <p:nvPr/>
        </p:nvSpPr>
        <p:spPr>
          <a:xfrm>
            <a:off x="457200" y="3724275"/>
            <a:ext cx="8228013" cy="1255713"/>
          </a:xfrm>
          <a:prstGeom prst="rect">
            <a:avLst/>
          </a:prstGeom>
          <a:noFill/>
          <a:ln w="9525">
            <a:noFill/>
            <a:miter/>
          </a:ln>
        </p:spPr>
        <p:txBody>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342900" lvl="0" indent="-342900" eaLnBrk="1" hangingPunct="1">
              <a:lnSpc>
                <a:spcPct val="80000"/>
              </a:lnSpc>
            </a:pPr>
            <a:r>
              <a:rPr lang="en-US" altLang="x-none" sz="2000" dirty="0">
                <a:ea typeface="SimSun" charset="-122"/>
              </a:rPr>
              <a:t>Existing type inferences for other dynamic languages have the similar idea.</a:t>
            </a:r>
          </a:p>
          <a:p>
            <a:pPr marL="742950" lvl="1" indent="-285750" eaLnBrk="1" hangingPunct="1">
              <a:lnSpc>
                <a:spcPct val="80000"/>
              </a:lnSpc>
            </a:pPr>
            <a:r>
              <a:rPr lang="en-US" altLang="x-none" sz="1400" dirty="0">
                <a:ea typeface="SimSun" charset="-122"/>
              </a:rPr>
              <a:t>[M. F. OOPSLA'09], [S.H. J. SAS'09], [C. A. ECOOP'05]</a:t>
            </a:r>
          </a:p>
        </p:txBody>
      </p:sp>
      <p:sp>
        <p:nvSpPr>
          <p:cNvPr id="7178" name="Rectangle 10"/>
          <p:cNvSpPr/>
          <p:nvPr/>
        </p:nvSpPr>
        <p:spPr>
          <a:xfrm>
            <a:off x="457200" y="4979988"/>
            <a:ext cx="8228013" cy="733425"/>
          </a:xfrm>
          <a:prstGeom prst="rect">
            <a:avLst/>
          </a:prstGeom>
          <a:noFill/>
          <a:ln w="9525">
            <a:noFill/>
            <a:miter/>
          </a:ln>
        </p:spPr>
        <p:txBody>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342900" lvl="0" indent="-342900" eaLnBrk="1" hangingPunct="1">
              <a:lnSpc>
                <a:spcPct val="80000"/>
              </a:lnSpc>
            </a:pPr>
            <a:r>
              <a:rPr lang="en-US" altLang="x-none" sz="2000" dirty="0" smtClean="0">
                <a:ea typeface="SimSun" charset="-122"/>
              </a:rPr>
              <a:t>Some are </a:t>
            </a:r>
            <a:r>
              <a:rPr lang="en-US" altLang="x-none" sz="2000" dirty="0">
                <a:ea typeface="SimSun" charset="-122"/>
              </a:rPr>
              <a:t>dynamic </a:t>
            </a:r>
            <a:r>
              <a:rPr lang="en-US" altLang="x-none" sz="2000" dirty="0" smtClean="0">
                <a:ea typeface="SimSun" charset="-122"/>
              </a:rPr>
              <a:t>analysis, </a:t>
            </a:r>
            <a:r>
              <a:rPr lang="en-US" altLang="x-none" sz="2000" dirty="0">
                <a:ea typeface="SimSun" charset="-122"/>
              </a:rPr>
              <a:t>requiring good test coverage.</a:t>
            </a:r>
          </a:p>
          <a:p>
            <a:pPr marL="742950" lvl="1" indent="-285750" eaLnBrk="1" hangingPunct="1">
              <a:lnSpc>
                <a:spcPct val="80000"/>
              </a:lnSpc>
            </a:pPr>
            <a:r>
              <a:rPr lang="en-US" altLang="x-none" sz="1400" dirty="0">
                <a:ea typeface="SimSun" charset="-122"/>
              </a:rPr>
              <a:t>[J.D.A POPL'11]</a:t>
            </a:r>
          </a:p>
        </p:txBody>
      </p:sp>
      <p:sp>
        <p:nvSpPr>
          <p:cNvPr id="7179" name="Text Box 11"/>
          <p:cNvSpPr txBox="1"/>
          <p:nvPr/>
        </p:nvSpPr>
        <p:spPr>
          <a:xfrm>
            <a:off x="3203575" y="2419350"/>
            <a:ext cx="1036638" cy="36512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800">
                <a:ea typeface="SimSun" charset="-122"/>
              </a:rPr>
              <a:t>x = </a:t>
            </a:r>
            <a:r>
              <a:rPr sz="1800">
                <a:solidFill>
                  <a:srgbClr val="D8090F"/>
                </a:solidFill>
                <a:ea typeface="SimSun" charset="-122"/>
              </a:rPr>
              <a:t>"S"</a:t>
            </a:r>
          </a:p>
        </p:txBody>
      </p:sp>
      <p:sp>
        <p:nvSpPr>
          <p:cNvPr id="7180" name="Text Box 12"/>
          <p:cNvSpPr txBox="1"/>
          <p:nvPr/>
        </p:nvSpPr>
        <p:spPr>
          <a:xfrm>
            <a:off x="5622925" y="2411413"/>
            <a:ext cx="1038225" cy="366712"/>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800">
                <a:ea typeface="SimSun" charset="-122"/>
              </a:rPr>
              <a:t>y = x</a:t>
            </a:r>
          </a:p>
        </p:txBody>
      </p:sp>
    </p:spTree>
    <p:extLst>
      <p:ext uri="{BB962C8B-B14F-4D97-AF65-F5344CB8AC3E}">
        <p14:creationId xmlns:p14="http://schemas.microsoft.com/office/powerpoint/2010/main" val="2630533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blinds(horizontal)">
                                      <p:cBhvr>
                                        <p:cTn id="7" dur="500"/>
                                        <p:tgtEl>
                                          <p:spTgt spid="7170">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70">
                                            <p:txEl>
                                              <p:pRg st="1" end="1"/>
                                            </p:txEl>
                                          </p:spTgt>
                                        </p:tgtEl>
                                        <p:attrNameLst>
                                          <p:attrName>style.visibility</p:attrName>
                                        </p:attrNameLst>
                                      </p:cBhvr>
                                      <p:to>
                                        <p:strVal val="visible"/>
                                      </p:to>
                                    </p:set>
                                    <p:animEffect transition="in" filter="blinds(horizontal)">
                                      <p:cBhvr>
                                        <p:cTn id="10" dur="500"/>
                                        <p:tgtEl>
                                          <p:spTgt spid="7170">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blinds(horizontal)">
                                      <p:cBhvr>
                                        <p:cTn id="13" dur="500"/>
                                        <p:tgtEl>
                                          <p:spTgt spid="717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173"/>
                                        </p:tgtEl>
                                        <p:attrNameLst>
                                          <p:attrName>style.visibility</p:attrName>
                                        </p:attrNameLst>
                                      </p:cBhvr>
                                      <p:to>
                                        <p:strVal val="visible"/>
                                      </p:to>
                                    </p:set>
                                    <p:animEffect transition="in" filter="blinds(horizontal)">
                                      <p:cBhvr>
                                        <p:cTn id="16" dur="500"/>
                                        <p:tgtEl>
                                          <p:spTgt spid="717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blinds(horizontal)">
                                      <p:cBhvr>
                                        <p:cTn id="19" dur="500"/>
                                        <p:tgtEl>
                                          <p:spTgt spid="717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blinds(horizontal)">
                                      <p:cBhvr>
                                        <p:cTn id="22" dur="500"/>
                                        <p:tgtEl>
                                          <p:spTgt spid="717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176"/>
                                        </p:tgtEl>
                                        <p:attrNameLst>
                                          <p:attrName>style.visibility</p:attrName>
                                        </p:attrNameLst>
                                      </p:cBhvr>
                                      <p:to>
                                        <p:strVal val="visible"/>
                                      </p:to>
                                    </p:set>
                                    <p:animEffect transition="in" filter="blinds(horizontal)">
                                      <p:cBhvr>
                                        <p:cTn id="25" dur="500"/>
                                        <p:tgtEl>
                                          <p:spTgt spid="717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179"/>
                                        </p:tgtEl>
                                        <p:attrNameLst>
                                          <p:attrName>style.visibility</p:attrName>
                                        </p:attrNameLst>
                                      </p:cBhvr>
                                      <p:to>
                                        <p:strVal val="visible"/>
                                      </p:to>
                                    </p:set>
                                    <p:animEffect transition="in" filter="blinds(horizontal)">
                                      <p:cBhvr>
                                        <p:cTn id="28" dur="500"/>
                                        <p:tgtEl>
                                          <p:spTgt spid="717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180"/>
                                        </p:tgtEl>
                                        <p:attrNameLst>
                                          <p:attrName>style.visibility</p:attrName>
                                        </p:attrNameLst>
                                      </p:cBhvr>
                                      <p:to>
                                        <p:strVal val="visible"/>
                                      </p:to>
                                    </p:set>
                                    <p:animEffect transition="in" filter="blinds(horizontal)">
                                      <p:cBhvr>
                                        <p:cTn id="31" dur="500"/>
                                        <p:tgtEl>
                                          <p:spTgt spid="718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177"/>
                                        </p:tgtEl>
                                        <p:attrNameLst>
                                          <p:attrName>style.visibility</p:attrName>
                                        </p:attrNameLst>
                                      </p:cBhvr>
                                      <p:to>
                                        <p:strVal val="visible"/>
                                      </p:to>
                                    </p:set>
                                    <p:animEffect transition="in" filter="blinds(horizontal)">
                                      <p:cBhvr>
                                        <p:cTn id="36" dur="500"/>
                                        <p:tgtEl>
                                          <p:spTgt spid="717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178"/>
                                        </p:tgtEl>
                                        <p:attrNameLst>
                                          <p:attrName>style.visibility</p:attrName>
                                        </p:attrNameLst>
                                      </p:cBhvr>
                                      <p:to>
                                        <p:strVal val="visible"/>
                                      </p:to>
                                    </p:set>
                                    <p:animEffect transition="in" filter="blinds(horizontal)">
                                      <p:cBhvr>
                                        <p:cTn id="41"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P spid="7172" grpId="0" bldLvl="0" animBg="1"/>
      <p:bldP spid="7173" grpId="0" bldLvl="0" animBg="1"/>
      <p:bldP spid="7174" grpId="0" bldLvl="0" animBg="1"/>
      <p:bldP spid="7175" grpId="0" animBg="1"/>
      <p:bldP spid="7176" grpId="0" animBg="1"/>
      <p:bldP spid="7177" grpId="0" bldLvl="0"/>
      <p:bldP spid="7178" grpId="0" bldLvl="0"/>
      <p:bldP spid="7179" grpId="0" bldLvl="0"/>
      <p:bldP spid="7180" grpId="0" bldLvl="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p:cNvSpPr/>
          <p:nvPr/>
        </p:nvSpPr>
        <p:spPr>
          <a:xfrm>
            <a:off x="3116263" y="3040063"/>
            <a:ext cx="658812" cy="228600"/>
          </a:xfrm>
          <a:prstGeom prst="ellipse">
            <a:avLst/>
          </a:prstGeom>
          <a:solidFill>
            <a:srgbClr val="FCA7AB"/>
          </a:solidFill>
          <a:ln w="9525" cap="flat" cmpd="sng">
            <a:solidFill>
              <a:srgbClr val="E41908"/>
            </a:solidFill>
            <a:prstDash val="solid"/>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9219" name="Oval 3"/>
          <p:cNvSpPr/>
          <p:nvPr/>
        </p:nvSpPr>
        <p:spPr>
          <a:xfrm>
            <a:off x="3135313" y="3448050"/>
            <a:ext cx="930275" cy="228600"/>
          </a:xfrm>
          <a:prstGeom prst="ellipse">
            <a:avLst/>
          </a:prstGeom>
          <a:solidFill>
            <a:srgbClr val="FFBDFF"/>
          </a:solidFill>
          <a:ln w="9525" cap="flat" cmpd="sng">
            <a:solidFill>
              <a:schemeClr val="folHlink"/>
            </a:solidFill>
            <a:prstDash val="solid"/>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9220" name="Oval 4"/>
          <p:cNvSpPr/>
          <p:nvPr/>
        </p:nvSpPr>
        <p:spPr>
          <a:xfrm>
            <a:off x="3130550" y="2378075"/>
            <a:ext cx="657225" cy="228600"/>
          </a:xfrm>
          <a:prstGeom prst="ellipse">
            <a:avLst/>
          </a:prstGeom>
          <a:solidFill>
            <a:srgbClr val="FFBDFF"/>
          </a:solidFill>
          <a:ln w="9525" cap="flat" cmpd="sng">
            <a:solidFill>
              <a:schemeClr val="folHlink"/>
            </a:solidFill>
            <a:prstDash val="solid"/>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9221" name="Rectangle 5"/>
          <p:cNvSpPr>
            <a:spLocks noGrp="1"/>
          </p:cNvSpPr>
          <p:nvPr>
            <p:ph type="title" idx="4294967295"/>
          </p:nvPr>
        </p:nvSpPr>
        <p:spPr>
          <a:xfrm>
            <a:off x="457200" y="206375"/>
            <a:ext cx="8229600" cy="857250"/>
          </a:xfrm>
        </p:spPr>
        <p:txBody>
          <a:bodyPr vert="horz" wrap="square" anchor="ctr"/>
          <a:lstStyle/>
          <a:p>
            <a:pPr lvl="0" algn="l" eaLnBrk="1" hangingPunct="1"/>
            <a:r>
              <a:rPr sz="2800">
                <a:latin typeface="Cabin" charset="0"/>
                <a:ea typeface="SimSun" charset="-122"/>
              </a:rPr>
              <a:t>A Key Challenge for Python Type Inference</a:t>
            </a:r>
            <a:endParaRPr>
              <a:ea typeface="SimSun" charset="-122"/>
            </a:endParaRPr>
          </a:p>
        </p:txBody>
      </p:sp>
      <p:sp>
        <p:nvSpPr>
          <p:cNvPr id="9222" name="Rectangle 6"/>
          <p:cNvSpPr>
            <a:spLocks noGrp="1"/>
          </p:cNvSpPr>
          <p:nvPr>
            <p:ph type="body" sz="half" idx="4294967295"/>
          </p:nvPr>
        </p:nvSpPr>
        <p:spPr>
          <a:xfrm>
            <a:off x="457200" y="1279525"/>
            <a:ext cx="7783513" cy="833438"/>
          </a:xfrm>
        </p:spPr>
        <p:txBody>
          <a:bodyPr vert="horz" wrap="square" anchor="t"/>
          <a:lstStyle>
            <a:lvl1pPr lvl="0">
              <a:defRPr sz="2800" kern="1200"/>
            </a:lvl1pPr>
            <a:lvl2pPr lvl="1">
              <a:defRPr sz="2400" kern="1200"/>
            </a:lvl2pPr>
            <a:lvl3pPr lvl="2">
              <a:defRPr sz="2000" kern="1200"/>
            </a:lvl3pPr>
            <a:lvl4pPr lvl="3">
              <a:defRPr sz="1800" kern="1200"/>
            </a:lvl4pPr>
            <a:lvl5pPr lvl="4">
              <a:defRPr sz="1800" kern="1200"/>
            </a:lvl5pPr>
          </a:lstStyle>
          <a:p>
            <a:pPr lvl="0" eaLnBrk="1" hangingPunct="1"/>
            <a:r>
              <a:rPr sz="2000">
                <a:ea typeface="SimSun" charset="-122"/>
              </a:rPr>
              <a:t>Data flow in Python is often incomplete.</a:t>
            </a:r>
          </a:p>
          <a:p>
            <a:pPr lvl="0" eaLnBrk="1" hangingPunct="1"/>
            <a:endParaRPr sz="2400">
              <a:ea typeface="SimSun" charset="-122"/>
            </a:endParaRPr>
          </a:p>
        </p:txBody>
      </p:sp>
      <p:graphicFrame>
        <p:nvGraphicFramePr>
          <p:cNvPr id="9223" name="Table 9222"/>
          <p:cNvGraphicFramePr/>
          <p:nvPr/>
        </p:nvGraphicFramePr>
        <p:xfrm>
          <a:off x="2536825" y="1817688"/>
          <a:ext cx="4497388" cy="2221216"/>
        </p:xfrm>
        <a:graphic>
          <a:graphicData uri="http://schemas.openxmlformats.org/drawingml/2006/table">
            <a:tbl>
              <a:tblPr/>
              <a:tblGrid>
                <a:gridCol w="4497388"/>
              </a:tblGrid>
              <a:tr h="334963">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600" b="1">
                          <a:solidFill>
                            <a:srgbClr val="FFFFFF"/>
                          </a:solidFill>
                          <a:latin typeface="Calibri" pitchFamily="2" charset="0"/>
                          <a:ea typeface="SimSun" charset="-122"/>
                        </a:rPr>
                        <a:t>Source Code</a:t>
                      </a:r>
                    </a:p>
                  </a:txBody>
                  <a:tcPr marT="45713" marB="45713"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BACC6">
                        <a:alpha val="100000"/>
                      </a:srgbClr>
                    </a:solidFill>
                  </a:tcPr>
                </a:tc>
              </a:tr>
              <a:tr h="1885950">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1: </a:t>
                      </a:r>
                      <a:r>
                        <a:rPr sz="1600" b="1">
                          <a:solidFill>
                            <a:schemeClr val="folHlink"/>
                          </a:solidFill>
                          <a:latin typeface="Courier New" pitchFamily="1" charset="0"/>
                          <a:ea typeface="SimSun" charset="-122"/>
                        </a:rPr>
                        <a:t>def </a:t>
                      </a:r>
                      <a:r>
                        <a:rPr sz="1600">
                          <a:solidFill>
                            <a:srgbClr val="000000"/>
                          </a:solidFill>
                          <a:latin typeface="Courier New" pitchFamily="1" charset="0"/>
                          <a:ea typeface="SimSun" charset="-122"/>
                        </a:rPr>
                        <a:t>gzip(f, *args, **kwargs):</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2:   resp = f(*args, **kwargs)</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3:   url = resp.url</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4:   mthd = resp.method</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5:   data = compress(resp)</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     ...</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6:   result = resp</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7:   </a:t>
                      </a:r>
                      <a:r>
                        <a:rPr sz="1600" b="1">
                          <a:solidFill>
                            <a:schemeClr val="folHlink"/>
                          </a:solidFill>
                          <a:latin typeface="Courier New" pitchFamily="1" charset="0"/>
                          <a:ea typeface="SimSun" charset="-122"/>
                        </a:rPr>
                        <a:t>return </a:t>
                      </a:r>
                      <a:r>
                        <a:rPr sz="1600">
                          <a:solidFill>
                            <a:srgbClr val="000000"/>
                          </a:solidFill>
                          <a:latin typeface="Courier New" pitchFamily="1" charset="0"/>
                          <a:ea typeface="SimSun" charset="-122"/>
                        </a:rPr>
                        <a:t>result</a:t>
                      </a:r>
                    </a:p>
                  </a:txBody>
                  <a:tcPr marT="45713" marB="45713">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bl>
          </a:graphicData>
        </a:graphic>
      </p:graphicFrame>
      <p:sp>
        <p:nvSpPr>
          <p:cNvPr id="9231" name="Rectangle 17"/>
          <p:cNvSpPr/>
          <p:nvPr/>
        </p:nvSpPr>
        <p:spPr>
          <a:xfrm>
            <a:off x="3124200" y="3063875"/>
            <a:ext cx="2803525" cy="185738"/>
          </a:xfrm>
          <a:prstGeom prst="rect">
            <a:avLst/>
          </a:prstGeom>
          <a:noFill/>
          <a:ln w="12700" cap="flat" cmpd="sng">
            <a:solidFill>
              <a:srgbClr val="E41908"/>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cxnSp>
        <p:nvCxnSpPr>
          <p:cNvPr id="9232" name="AutoShape 18"/>
          <p:cNvCxnSpPr>
            <a:stCxn id="9218" idx="3"/>
            <a:endCxn id="9237" idx="3"/>
          </p:cNvCxnSpPr>
          <p:nvPr/>
        </p:nvCxnSpPr>
        <p:spPr>
          <a:xfrm rot="-10800000" flipV="1">
            <a:off x="2127250" y="3154363"/>
            <a:ext cx="987425" cy="319087"/>
          </a:xfrm>
          <a:prstGeom prst="curvedConnector3">
            <a:avLst>
              <a:gd name="adj1" fmla="val 49968"/>
            </a:avLst>
          </a:prstGeom>
          <a:ln w="12700" cap="flat" cmpd="sng">
            <a:solidFill>
              <a:srgbClr val="E41908"/>
            </a:solidFill>
            <a:prstDash val="solid"/>
            <a:headEnd type="none" w="med" len="med"/>
            <a:tailEnd type="none" w="med" len="med"/>
          </a:ln>
        </p:spPr>
      </p:cxnSp>
      <p:cxnSp>
        <p:nvCxnSpPr>
          <p:cNvPr id="9233" name="AutoShape 19"/>
          <p:cNvCxnSpPr>
            <a:stCxn id="9235" idx="1"/>
            <a:endCxn id="9234" idx="3"/>
          </p:cNvCxnSpPr>
          <p:nvPr/>
        </p:nvCxnSpPr>
        <p:spPr>
          <a:xfrm rot="-10800000" flipV="1">
            <a:off x="2128838" y="2471738"/>
            <a:ext cx="1023937" cy="6350"/>
          </a:xfrm>
          <a:prstGeom prst="curvedConnector3">
            <a:avLst>
              <a:gd name="adj1" fmla="val 49968"/>
            </a:avLst>
          </a:prstGeom>
          <a:ln w="12700" cap="flat" cmpd="sng">
            <a:solidFill>
              <a:schemeClr val="folHlink"/>
            </a:solidFill>
            <a:prstDash val="solid"/>
            <a:headEnd type="none" w="med" len="med"/>
            <a:tailEnd type="none" w="med" len="med"/>
          </a:ln>
        </p:spPr>
      </p:cxnSp>
      <p:sp>
        <p:nvSpPr>
          <p:cNvPr id="9234" name="AutoShape 20"/>
          <p:cNvSpPr/>
          <p:nvPr/>
        </p:nvSpPr>
        <p:spPr>
          <a:xfrm>
            <a:off x="884238" y="2112963"/>
            <a:ext cx="1244600" cy="592137"/>
          </a:xfrm>
          <a:prstGeom prst="irregularSeal1">
            <a:avLst/>
          </a:prstGeom>
          <a:solidFill>
            <a:schemeClr val="folHlink"/>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200" b="1">
                <a:solidFill>
                  <a:schemeClr val="bg1"/>
                </a:solidFill>
                <a:ea typeface="SimSun" charset="-122"/>
              </a:rPr>
              <a:t>Failed</a:t>
            </a:r>
          </a:p>
        </p:txBody>
      </p:sp>
      <p:sp>
        <p:nvSpPr>
          <p:cNvPr id="9235" name="Rectangle 21"/>
          <p:cNvSpPr/>
          <p:nvPr/>
        </p:nvSpPr>
        <p:spPr>
          <a:xfrm>
            <a:off x="3152775" y="2378075"/>
            <a:ext cx="3341688" cy="185738"/>
          </a:xfrm>
          <a:prstGeom prst="rect">
            <a:avLst/>
          </a:prstGeom>
          <a:noFill/>
          <a:ln w="12700" cap="flat" cmpd="sng">
            <a:solidFill>
              <a:schemeClr val="folHlink"/>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cxnSp>
        <p:nvCxnSpPr>
          <p:cNvPr id="9236" name="AutoShape 22"/>
          <p:cNvCxnSpPr>
            <a:stCxn id="9219" idx="3"/>
            <a:endCxn id="9234" idx="3"/>
          </p:cNvCxnSpPr>
          <p:nvPr/>
        </p:nvCxnSpPr>
        <p:spPr>
          <a:xfrm rot="10800000">
            <a:off x="2128838" y="2476500"/>
            <a:ext cx="1006475" cy="1085850"/>
          </a:xfrm>
          <a:prstGeom prst="curvedConnector3">
            <a:avLst>
              <a:gd name="adj1" fmla="val 50000"/>
            </a:avLst>
          </a:prstGeom>
          <a:ln w="12700" cap="flat" cmpd="sng">
            <a:solidFill>
              <a:schemeClr val="folHlink"/>
            </a:solidFill>
            <a:prstDash val="solid"/>
            <a:headEnd type="none" w="med" len="med"/>
            <a:tailEnd type="none" w="med" len="med"/>
          </a:ln>
        </p:spPr>
      </p:cxnSp>
      <p:sp>
        <p:nvSpPr>
          <p:cNvPr id="9237" name="AutoShape 23"/>
          <p:cNvSpPr/>
          <p:nvPr/>
        </p:nvSpPr>
        <p:spPr>
          <a:xfrm>
            <a:off x="882650" y="3108325"/>
            <a:ext cx="1246188" cy="593725"/>
          </a:xfrm>
          <a:prstGeom prst="irregularSeal1">
            <a:avLst/>
          </a:prstGeom>
          <a:solidFill>
            <a:srgbClr val="F43308"/>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200" b="1">
                <a:ea typeface="SimSun" charset="-122"/>
              </a:rPr>
              <a:t>Failed</a:t>
            </a:r>
          </a:p>
        </p:txBody>
      </p:sp>
      <p:sp>
        <p:nvSpPr>
          <p:cNvPr id="9238" name="Text Box 24"/>
          <p:cNvSpPr txBox="1"/>
          <p:nvPr/>
        </p:nvSpPr>
        <p:spPr>
          <a:xfrm>
            <a:off x="1398588" y="4314825"/>
            <a:ext cx="6519862" cy="639763"/>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Font typeface="Wingdings" charset="2"/>
              <a:buChar char="Ø"/>
            </a:pPr>
            <a:r>
              <a:rPr sz="1800">
                <a:ea typeface="SimSun" charset="-122"/>
              </a:rPr>
              <a:t> The variable resp is failed to infer because the callee of f(...) is unknown.</a:t>
            </a:r>
          </a:p>
        </p:txBody>
      </p:sp>
      <p:sp>
        <p:nvSpPr>
          <p:cNvPr id="9239" name="Text Box 25"/>
          <p:cNvSpPr txBox="1"/>
          <p:nvPr/>
        </p:nvSpPr>
        <p:spPr>
          <a:xfrm>
            <a:off x="1385888" y="5367338"/>
            <a:ext cx="6110287" cy="639762"/>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Font typeface="Wingdings" charset="2"/>
              <a:buChar char="Ø"/>
            </a:pPr>
            <a:r>
              <a:rPr sz="1800">
                <a:ea typeface="SimSun" charset="-122"/>
              </a:rPr>
              <a:t> The variable data is failed because the compress is an external function call.</a:t>
            </a:r>
            <a:endParaRPr sz="1600">
              <a:ea typeface="SimSun" charset="-122"/>
            </a:endParaRPr>
          </a:p>
        </p:txBody>
      </p:sp>
      <p:sp>
        <p:nvSpPr>
          <p:cNvPr id="9240" name="Text Box 24"/>
          <p:cNvSpPr txBox="1"/>
          <p:nvPr/>
        </p:nvSpPr>
        <p:spPr>
          <a:xfrm>
            <a:off x="7094538" y="1641475"/>
            <a:ext cx="1647825" cy="922338"/>
          </a:xfrm>
          <a:prstGeom prst="rect">
            <a:avLst/>
          </a:prstGeom>
          <a:noFill/>
          <a:ln w="9525" cap="flat" cmpd="sng">
            <a:solidFill>
              <a:schemeClr val="tx1"/>
            </a:solidFill>
            <a:prstDash val="solid"/>
            <a:miter/>
            <a:headEnd type="none" w="med" len="med"/>
            <a:tailEnd type="none" w="med" len="med"/>
          </a:ln>
        </p:spPr>
        <p:txBody>
          <a:bodyPr>
            <a:spAutoFit/>
          </a:bodyPr>
          <a:lstStyle/>
          <a:p>
            <a:pPr lvl="0" eaLnBrk="1" hangingPunct="1"/>
            <a:r>
              <a:rPr lang="en-US" altLang="x-none" b="1" dirty="0">
                <a:solidFill>
                  <a:srgbClr val="D8090F"/>
                </a:solidFill>
                <a:latin typeface="Arial" charset="0"/>
                <a:ea typeface="SimSun" charset="-122"/>
              </a:rPr>
              <a:t>The callee of f(...) is unknown.</a:t>
            </a:r>
          </a:p>
        </p:txBody>
      </p:sp>
      <p:sp>
        <p:nvSpPr>
          <p:cNvPr id="9241" name="Text Box 25"/>
          <p:cNvSpPr txBox="1"/>
          <p:nvPr/>
        </p:nvSpPr>
        <p:spPr>
          <a:xfrm>
            <a:off x="6100763" y="2806700"/>
            <a:ext cx="1868487" cy="923925"/>
          </a:xfrm>
          <a:prstGeom prst="rect">
            <a:avLst/>
          </a:prstGeom>
          <a:noFill/>
          <a:ln w="9525" cap="flat" cmpd="sng">
            <a:solidFill>
              <a:schemeClr val="tx1"/>
            </a:solidFill>
            <a:prstDash val="solid"/>
            <a:miter/>
            <a:headEnd type="none" w="med" len="med"/>
            <a:tailEnd type="none" w="med" len="med"/>
          </a:ln>
        </p:spPr>
        <p:txBody>
          <a:bodyPr>
            <a:spAutoFit/>
          </a:bodyPr>
          <a:lstStyle/>
          <a:p>
            <a:pPr lvl="0" eaLnBrk="1" hangingPunct="1"/>
            <a:r>
              <a:rPr lang="en-US" altLang="x-none" b="1" dirty="0">
                <a:solidFill>
                  <a:srgbClr val="D8090F"/>
                </a:solidFill>
                <a:latin typeface="Arial" charset="0"/>
                <a:ea typeface="SimSun" charset="-122"/>
              </a:rPr>
              <a:t>compress(...) is an external function call.</a:t>
            </a:r>
            <a:endParaRPr lang="en-US" altLang="x-none" dirty="0">
              <a:latin typeface="Arial" charset="0"/>
              <a:ea typeface="SimSun" charset="-122"/>
            </a:endParaRPr>
          </a:p>
        </p:txBody>
      </p:sp>
    </p:spTree>
    <p:extLst>
      <p:ext uri="{BB962C8B-B14F-4D97-AF65-F5344CB8AC3E}">
        <p14:creationId xmlns:p14="http://schemas.microsoft.com/office/powerpoint/2010/main" val="1727216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blinds(horizontal)">
                                      <p:cBhvr>
                                        <p:cTn id="7" dur="500"/>
                                        <p:tgtEl>
                                          <p:spTgt spid="9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blinds(horizontal)">
                                      <p:cBhvr>
                                        <p:cTn id="12" dur="500"/>
                                        <p:tgtEl>
                                          <p:spTgt spid="92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35"/>
                                        </p:tgtEl>
                                        <p:attrNameLst>
                                          <p:attrName>style.visibility</p:attrName>
                                        </p:attrNameLst>
                                      </p:cBhvr>
                                      <p:to>
                                        <p:strVal val="visible"/>
                                      </p:to>
                                    </p:set>
                                    <p:animEffect transition="in" filter="blinds(horizontal)">
                                      <p:cBhvr>
                                        <p:cTn id="17" dur="500"/>
                                        <p:tgtEl>
                                          <p:spTgt spid="92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34"/>
                                        </p:tgtEl>
                                        <p:attrNameLst>
                                          <p:attrName>style.visibility</p:attrName>
                                        </p:attrNameLst>
                                      </p:cBhvr>
                                      <p:to>
                                        <p:strVal val="visible"/>
                                      </p:to>
                                    </p:set>
                                    <p:animEffect transition="in" filter="blinds(horizontal)">
                                      <p:cBhvr>
                                        <p:cTn id="22" dur="500"/>
                                        <p:tgtEl>
                                          <p:spTgt spid="9234"/>
                                        </p:tgtEl>
                                      </p:cBhvr>
                                    </p:animEffect>
                                  </p:childTnLst>
                                </p:cTn>
                              </p:par>
                              <p:par>
                                <p:cTn id="23" presetID="3" presetClass="entr" presetSubtype="10" fill="hold" nodeType="withEffect">
                                  <p:stCondLst>
                                    <p:cond delay="0"/>
                                  </p:stCondLst>
                                  <p:childTnLst>
                                    <p:set>
                                      <p:cBhvr>
                                        <p:cTn id="24" dur="1" fill="hold">
                                          <p:stCondLst>
                                            <p:cond delay="0"/>
                                          </p:stCondLst>
                                        </p:cTn>
                                        <p:tgtEl>
                                          <p:spTgt spid="9233"/>
                                        </p:tgtEl>
                                        <p:attrNameLst>
                                          <p:attrName>style.visibility</p:attrName>
                                        </p:attrNameLst>
                                      </p:cBhvr>
                                      <p:to>
                                        <p:strVal val="visible"/>
                                      </p:to>
                                    </p:set>
                                    <p:animEffect transition="in" filter="blinds(horizontal)">
                                      <p:cBhvr>
                                        <p:cTn id="25" dur="500"/>
                                        <p:tgtEl>
                                          <p:spTgt spid="923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220"/>
                                        </p:tgtEl>
                                        <p:attrNameLst>
                                          <p:attrName>style.visibility</p:attrName>
                                        </p:attrNameLst>
                                      </p:cBhvr>
                                      <p:to>
                                        <p:strVal val="visible"/>
                                      </p:to>
                                    </p:set>
                                    <p:animEffect transition="in" filter="blinds(horizontal)">
                                      <p:cBhvr>
                                        <p:cTn id="28" dur="500"/>
                                        <p:tgtEl>
                                          <p:spTgt spid="922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240"/>
                                        </p:tgtEl>
                                        <p:attrNameLst>
                                          <p:attrName>style.visibility</p:attrName>
                                        </p:attrNameLst>
                                      </p:cBhvr>
                                      <p:to>
                                        <p:strVal val="visible"/>
                                      </p:to>
                                    </p:set>
                                    <p:animEffect transition="in" filter="blinds(horizontal)">
                                      <p:cBhvr>
                                        <p:cTn id="31" dur="500"/>
                                        <p:tgtEl>
                                          <p:spTgt spid="924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238"/>
                                        </p:tgtEl>
                                        <p:attrNameLst>
                                          <p:attrName>style.visibility</p:attrName>
                                        </p:attrNameLst>
                                      </p:cBhvr>
                                      <p:to>
                                        <p:strVal val="visible"/>
                                      </p:to>
                                    </p:set>
                                    <p:animEffect transition="in" filter="blinds(horizontal)">
                                      <p:cBhvr>
                                        <p:cTn id="34" dur="500"/>
                                        <p:tgtEl>
                                          <p:spTgt spid="923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9236"/>
                                        </p:tgtEl>
                                        <p:attrNameLst>
                                          <p:attrName>style.visibility</p:attrName>
                                        </p:attrNameLst>
                                      </p:cBhvr>
                                      <p:to>
                                        <p:strVal val="visible"/>
                                      </p:to>
                                    </p:set>
                                    <p:animEffect transition="in" filter="blinds(horizontal)">
                                      <p:cBhvr>
                                        <p:cTn id="39" dur="500"/>
                                        <p:tgtEl>
                                          <p:spTgt spid="923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9219"/>
                                        </p:tgtEl>
                                        <p:attrNameLst>
                                          <p:attrName>style.visibility</p:attrName>
                                        </p:attrNameLst>
                                      </p:cBhvr>
                                      <p:to>
                                        <p:strVal val="visible"/>
                                      </p:to>
                                    </p:set>
                                    <p:animEffect transition="in" filter="blinds(horizontal)">
                                      <p:cBhvr>
                                        <p:cTn id="42" dur="500"/>
                                        <p:tgtEl>
                                          <p:spTgt spid="92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231"/>
                                        </p:tgtEl>
                                        <p:attrNameLst>
                                          <p:attrName>style.visibility</p:attrName>
                                        </p:attrNameLst>
                                      </p:cBhvr>
                                      <p:to>
                                        <p:strVal val="visible"/>
                                      </p:to>
                                    </p:set>
                                    <p:animEffect transition="in" filter="blinds(horizontal)">
                                      <p:cBhvr>
                                        <p:cTn id="47" dur="500"/>
                                        <p:tgtEl>
                                          <p:spTgt spid="923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218"/>
                                        </p:tgtEl>
                                        <p:attrNameLst>
                                          <p:attrName>style.visibility</p:attrName>
                                        </p:attrNameLst>
                                      </p:cBhvr>
                                      <p:to>
                                        <p:strVal val="visible"/>
                                      </p:to>
                                    </p:set>
                                    <p:animEffect transition="in" filter="blinds(horizontal)">
                                      <p:cBhvr>
                                        <p:cTn id="52" dur="500"/>
                                        <p:tgtEl>
                                          <p:spTgt spid="921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9237"/>
                                        </p:tgtEl>
                                        <p:attrNameLst>
                                          <p:attrName>style.visibility</p:attrName>
                                        </p:attrNameLst>
                                      </p:cBhvr>
                                      <p:to>
                                        <p:strVal val="visible"/>
                                      </p:to>
                                    </p:set>
                                    <p:animEffect transition="in" filter="blinds(horizontal)">
                                      <p:cBhvr>
                                        <p:cTn id="55" dur="500"/>
                                        <p:tgtEl>
                                          <p:spTgt spid="9237"/>
                                        </p:tgtEl>
                                      </p:cBhvr>
                                    </p:animEffect>
                                  </p:childTnLst>
                                </p:cTn>
                              </p:par>
                              <p:par>
                                <p:cTn id="56" presetID="3" presetClass="entr" presetSubtype="10" fill="hold" nodeType="withEffect">
                                  <p:stCondLst>
                                    <p:cond delay="0"/>
                                  </p:stCondLst>
                                  <p:childTnLst>
                                    <p:set>
                                      <p:cBhvr>
                                        <p:cTn id="57" dur="1" fill="hold">
                                          <p:stCondLst>
                                            <p:cond delay="0"/>
                                          </p:stCondLst>
                                        </p:cTn>
                                        <p:tgtEl>
                                          <p:spTgt spid="9232"/>
                                        </p:tgtEl>
                                        <p:attrNameLst>
                                          <p:attrName>style.visibility</p:attrName>
                                        </p:attrNameLst>
                                      </p:cBhvr>
                                      <p:to>
                                        <p:strVal val="visible"/>
                                      </p:to>
                                    </p:set>
                                    <p:animEffect transition="in" filter="blinds(horizontal)">
                                      <p:cBhvr>
                                        <p:cTn id="58" dur="500"/>
                                        <p:tgtEl>
                                          <p:spTgt spid="9232"/>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9241"/>
                                        </p:tgtEl>
                                        <p:attrNameLst>
                                          <p:attrName>style.visibility</p:attrName>
                                        </p:attrNameLst>
                                      </p:cBhvr>
                                      <p:to>
                                        <p:strVal val="visible"/>
                                      </p:to>
                                    </p:set>
                                    <p:animEffect transition="in" filter="blinds(horizontal)">
                                      <p:cBhvr>
                                        <p:cTn id="61" dur="500"/>
                                        <p:tgtEl>
                                          <p:spTgt spid="924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9239"/>
                                        </p:tgtEl>
                                        <p:attrNameLst>
                                          <p:attrName>style.visibility</p:attrName>
                                        </p:attrNameLst>
                                      </p:cBhvr>
                                      <p:to>
                                        <p:strVal val="visible"/>
                                      </p:to>
                                    </p:set>
                                    <p:animEffect transition="in" filter="blinds(horizontal)">
                                      <p:cBhvr>
                                        <p:cTn id="64" dur="500"/>
                                        <p:tgtEl>
                                          <p:spTgt spid="9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P spid="9220" grpId="0" animBg="1"/>
      <p:bldP spid="9222" grpId="0" build="p"/>
      <p:bldP spid="9231" grpId="0" animBg="1"/>
      <p:bldP spid="9234" grpId="0" bldLvl="0" animBg="1"/>
      <p:bldP spid="9235" grpId="0" animBg="1"/>
      <p:bldP spid="9237" grpId="0" bldLvl="0" animBg="1"/>
      <p:bldP spid="9238" grpId="0" bldLvl="0"/>
      <p:bldP spid="9239" grpId="0" bldLvl="0"/>
      <p:bldP spid="9240" grpId="0" bldLvl="0" animBg="1"/>
      <p:bldP spid="9241" grpId="0" bldLvl="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body" idx="4294967295"/>
          </p:nvPr>
        </p:nvSpPr>
        <p:spPr>
          <a:xfrm>
            <a:off x="457200" y="1200150"/>
            <a:ext cx="8229600" cy="542925"/>
          </a:xfrm>
        </p:spPr>
        <p:txBody>
          <a:bodyPr vert="horz" wrap="square" anchor="t"/>
          <a:lstStyle/>
          <a:p>
            <a:pPr lvl="0" eaLnBrk="1" hangingPunct="1"/>
            <a:r>
              <a:rPr sz="2000">
                <a:ea typeface="SimSun" charset="-122"/>
              </a:rPr>
              <a:t>Leverage the </a:t>
            </a:r>
            <a:r>
              <a:rPr sz="2000" b="1" i="1">
                <a:solidFill>
                  <a:srgbClr val="D8090F"/>
                </a:solidFill>
                <a:ea typeface="SimSun" charset="-122"/>
              </a:rPr>
              <a:t>type hints</a:t>
            </a:r>
            <a:r>
              <a:rPr sz="2000">
                <a:ea typeface="SimSun" charset="-122"/>
              </a:rPr>
              <a:t> in a program to infer variable types.</a:t>
            </a:r>
          </a:p>
        </p:txBody>
      </p:sp>
      <p:sp>
        <p:nvSpPr>
          <p:cNvPr id="11267" name="Rectangle 3"/>
          <p:cNvSpPr>
            <a:spLocks noGrp="1"/>
          </p:cNvSpPr>
          <p:nvPr>
            <p:ph type="title" idx="4294967295"/>
          </p:nvPr>
        </p:nvSpPr>
        <p:spPr>
          <a:xfrm>
            <a:off x="457200" y="206375"/>
            <a:ext cx="8229600" cy="857250"/>
          </a:xfrm>
        </p:spPr>
        <p:txBody>
          <a:bodyPr vert="horz" wrap="square" anchor="ctr"/>
          <a:lstStyle/>
          <a:p>
            <a:pPr lvl="0" algn="l" eaLnBrk="1" hangingPunct="1"/>
            <a:r>
              <a:rPr sz="2800">
                <a:latin typeface="Cabin" charset="0"/>
                <a:ea typeface="SimSun" charset="-122"/>
              </a:rPr>
              <a:t>Our Basic Idea</a:t>
            </a:r>
            <a:endParaRPr>
              <a:ea typeface="SimSun" charset="-122"/>
            </a:endParaRPr>
          </a:p>
        </p:txBody>
      </p:sp>
      <p:graphicFrame>
        <p:nvGraphicFramePr>
          <p:cNvPr id="11268" name="Table 11267"/>
          <p:cNvGraphicFramePr/>
          <p:nvPr/>
        </p:nvGraphicFramePr>
        <p:xfrm>
          <a:off x="1219200" y="1743075"/>
          <a:ext cx="4114800" cy="2173591"/>
        </p:xfrm>
        <a:graphic>
          <a:graphicData uri="http://schemas.openxmlformats.org/drawingml/2006/table">
            <a:tbl>
              <a:tblPr/>
              <a:tblGrid>
                <a:gridCol w="4114800"/>
              </a:tblGrid>
              <a:tr h="334963">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600" b="1">
                          <a:solidFill>
                            <a:srgbClr val="FFFFFF"/>
                          </a:solidFill>
                          <a:latin typeface="Calibri" pitchFamily="2" charset="0"/>
                          <a:ea typeface="SimSun" charset="-122"/>
                        </a:rPr>
                        <a:t>Source Code</a:t>
                      </a:r>
                    </a:p>
                  </a:txBody>
                  <a:tcPr marT="45713" marB="45713"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BACC6">
                        <a:alpha val="100000"/>
                      </a:srgbClr>
                    </a:solidFill>
                  </a:tcPr>
                </a:tc>
              </a:tr>
              <a:tr h="1838325">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1: </a:t>
                      </a:r>
                      <a:r>
                        <a:rPr sz="1600" b="1">
                          <a:solidFill>
                            <a:schemeClr val="folHlink"/>
                          </a:solidFill>
                          <a:latin typeface="Courier New" pitchFamily="1" charset="0"/>
                          <a:ea typeface="SimSun" charset="-122"/>
                        </a:rPr>
                        <a:t>def </a:t>
                      </a:r>
                      <a:r>
                        <a:rPr sz="1600">
                          <a:solidFill>
                            <a:srgbClr val="000000"/>
                          </a:solidFill>
                          <a:latin typeface="Courier New" pitchFamily="1" charset="0"/>
                          <a:ea typeface="SimSun" charset="-122"/>
                        </a:rPr>
                        <a:t>gzip(f, *args, **kwargs):</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2:   resp = f(*args, **kwargs)</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3:   url = resp.url</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4:   mthd = resp.method</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5:   data = compress(resp)</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     ...</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6:   result = resp</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7:   </a:t>
                      </a:r>
                      <a:r>
                        <a:rPr sz="1600" b="1">
                          <a:solidFill>
                            <a:schemeClr val="folHlink"/>
                          </a:solidFill>
                          <a:latin typeface="Courier New" pitchFamily="1" charset="0"/>
                          <a:ea typeface="SimSun" charset="-122"/>
                        </a:rPr>
                        <a:t>return </a:t>
                      </a:r>
                      <a:r>
                        <a:rPr sz="1600">
                          <a:solidFill>
                            <a:srgbClr val="000000"/>
                          </a:solidFill>
                          <a:latin typeface="Courier New" pitchFamily="1" charset="0"/>
                          <a:ea typeface="SimSun" charset="-122"/>
                        </a:rPr>
                        <a:t>result</a:t>
                      </a:r>
                      <a:endParaRPr sz="1600">
                        <a:latin typeface="Courier New" pitchFamily="1" charset="0"/>
                        <a:ea typeface="SimSun" charset="-122"/>
                      </a:endParaRPr>
                    </a:p>
                  </a:txBody>
                  <a:tcPr marT="45713" marB="45713">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bl>
          </a:graphicData>
        </a:graphic>
      </p:graphicFrame>
      <p:sp>
        <p:nvSpPr>
          <p:cNvPr id="11276" name="Rectangle 14"/>
          <p:cNvSpPr/>
          <p:nvPr/>
        </p:nvSpPr>
        <p:spPr>
          <a:xfrm>
            <a:off x="2660650" y="2476500"/>
            <a:ext cx="1704975" cy="498475"/>
          </a:xfrm>
          <a:prstGeom prst="rect">
            <a:avLst/>
          </a:prstGeom>
          <a:noFill/>
          <a:ln w="12700" cap="flat" cmpd="sng">
            <a:solidFill>
              <a:srgbClr val="E40D08"/>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1277" name="Rectangle 15"/>
          <p:cNvSpPr/>
          <p:nvPr/>
        </p:nvSpPr>
        <p:spPr>
          <a:xfrm>
            <a:off x="2962275" y="3373438"/>
            <a:ext cx="684213" cy="214312"/>
          </a:xfrm>
          <a:prstGeom prst="rect">
            <a:avLst/>
          </a:prstGeom>
          <a:noFill/>
          <a:ln w="12700" cap="flat" cmpd="sng">
            <a:solidFill>
              <a:srgbClr val="E40D08"/>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1278" name="AutoShape 16"/>
          <p:cNvSpPr/>
          <p:nvPr/>
        </p:nvSpPr>
        <p:spPr>
          <a:xfrm>
            <a:off x="5070475" y="2378075"/>
            <a:ext cx="3794125" cy="723900"/>
          </a:xfrm>
          <a:prstGeom prst="doubleWave">
            <a:avLst>
              <a:gd name="adj1" fmla="val 6500"/>
              <a:gd name="adj2" fmla="val 0"/>
            </a:avLst>
          </a:prstGeom>
          <a:gradFill rotWithShape="0">
            <a:gsLst>
              <a:gs pos="0">
                <a:srgbClr val="7DE4FA"/>
              </a:gs>
              <a:gs pos="100000">
                <a:schemeClr val="bg1"/>
              </a:gs>
            </a:gsLst>
            <a:lin ang="0" scaled="1"/>
            <a:tileRect/>
          </a:gra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600" b="1">
                <a:ea typeface="SimSun" charset="-122"/>
                <a:sym typeface="东文宋体" charset="0"/>
              </a:rPr>
              <a:t>※ </a:t>
            </a:r>
            <a:r>
              <a:rPr sz="1600" b="1">
                <a:ea typeface="SimSun" charset="-122"/>
              </a:rPr>
              <a:t>The object referenced by </a:t>
            </a:r>
            <a:r>
              <a:rPr sz="1600" b="1" i="1">
                <a:solidFill>
                  <a:srgbClr val="E41908"/>
                </a:solidFill>
                <a:ea typeface="SimSun" charset="-122"/>
              </a:rPr>
              <a:t>resp </a:t>
            </a:r>
            <a:r>
              <a:rPr sz="1600" b="1">
                <a:ea typeface="SimSun" charset="-122"/>
              </a:rPr>
              <a:t>must </a:t>
            </a:r>
          </a:p>
          <a:p>
            <a:pPr marL="0" lvl="0" indent="0" algn="ctr" eaLnBrk="1" hangingPunct="1">
              <a:spcBef>
                <a:spcPct val="0"/>
              </a:spcBef>
              <a:buNone/>
            </a:pPr>
            <a:r>
              <a:rPr sz="1600" b="1">
                <a:ea typeface="SimSun" charset="-122"/>
              </a:rPr>
              <a:t>have attributes </a:t>
            </a:r>
            <a:r>
              <a:rPr sz="1600" b="1">
                <a:solidFill>
                  <a:srgbClr val="E40D08"/>
                </a:solidFill>
                <a:ea typeface="SimSun" charset="-122"/>
              </a:rPr>
              <a:t>{"url", "method"}</a:t>
            </a:r>
            <a:r>
              <a:rPr sz="1600" b="1">
                <a:ea typeface="SimSun" charset="-122"/>
              </a:rPr>
              <a:t>.</a:t>
            </a:r>
          </a:p>
        </p:txBody>
      </p:sp>
      <p:sp>
        <p:nvSpPr>
          <p:cNvPr id="11279" name="AutoShape 17"/>
          <p:cNvSpPr/>
          <p:nvPr/>
        </p:nvSpPr>
        <p:spPr>
          <a:xfrm>
            <a:off x="4835525" y="3260725"/>
            <a:ext cx="3852863" cy="711200"/>
          </a:xfrm>
          <a:prstGeom prst="doubleWave">
            <a:avLst>
              <a:gd name="adj1" fmla="val 6500"/>
              <a:gd name="adj2" fmla="val 0"/>
            </a:avLst>
          </a:prstGeom>
          <a:gradFill rotWithShape="0">
            <a:gsLst>
              <a:gs pos="0">
                <a:srgbClr val="7DE4FA"/>
              </a:gs>
              <a:gs pos="100000">
                <a:schemeClr val="bg1"/>
              </a:gs>
            </a:gsLst>
            <a:lin ang="0" scaled="1"/>
            <a:tileRect/>
          </a:gra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600" b="1">
                <a:ea typeface="SimSun" charset="-122"/>
                <a:sym typeface="东文宋体" charset="0"/>
              </a:rPr>
              <a:t>※ The naming convention tells us </a:t>
            </a:r>
            <a:r>
              <a:rPr sz="1600" b="1" i="1">
                <a:solidFill>
                  <a:srgbClr val="E40D08"/>
                </a:solidFill>
                <a:ea typeface="SimSun" charset="-122"/>
                <a:sym typeface="东文宋体" charset="0"/>
              </a:rPr>
              <a:t>resp</a:t>
            </a:r>
          </a:p>
          <a:p>
            <a:pPr marL="0" lvl="0" indent="0" algn="ctr" eaLnBrk="1" hangingPunct="1">
              <a:spcBef>
                <a:spcPct val="0"/>
              </a:spcBef>
              <a:buNone/>
            </a:pPr>
            <a:r>
              <a:rPr sz="1600" b="1">
                <a:ea typeface="SimSun" charset="-122"/>
              </a:rPr>
              <a:t>is very likely to be </a:t>
            </a:r>
            <a:r>
              <a:rPr sz="1600" b="1" i="1">
                <a:solidFill>
                  <a:srgbClr val="E40D08"/>
                </a:solidFill>
                <a:ea typeface="SimSun" charset="-122"/>
              </a:rPr>
              <a:t>Response </a:t>
            </a:r>
            <a:r>
              <a:rPr sz="1600" b="1">
                <a:ea typeface="SimSun" charset="-122"/>
              </a:rPr>
              <a:t>typed.</a:t>
            </a:r>
          </a:p>
        </p:txBody>
      </p:sp>
      <p:sp>
        <p:nvSpPr>
          <p:cNvPr id="11280" name="AutoShape 18"/>
          <p:cNvSpPr/>
          <p:nvPr/>
        </p:nvSpPr>
        <p:spPr>
          <a:xfrm rot="16140000">
            <a:off x="4225925" y="2974975"/>
            <a:ext cx="161925" cy="1055688"/>
          </a:xfrm>
          <a:prstGeom prst="downArrow">
            <a:avLst>
              <a:gd name="adj1" fmla="val 50000"/>
              <a:gd name="adj2" fmla="val 162990"/>
            </a:avLst>
          </a:prstGeom>
          <a:solidFill>
            <a:srgbClr val="E40D08"/>
          </a:solidFill>
          <a:ln w="9525" cap="flat" cmpd="sng">
            <a:solidFill>
              <a:schemeClr val="tx1"/>
            </a:solidFill>
            <a:prstDash val="solid"/>
            <a:miter/>
            <a:headEnd type="none" w="med" len="med"/>
            <a:tailEnd type="none" w="med" len="med"/>
          </a:ln>
        </p:spPr>
        <p:txBody>
          <a:bodyPr vert="eaVert"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1281" name="AutoShape 19"/>
          <p:cNvSpPr/>
          <p:nvPr/>
        </p:nvSpPr>
        <p:spPr>
          <a:xfrm rot="16260000">
            <a:off x="4665663" y="2387600"/>
            <a:ext cx="161925" cy="706438"/>
          </a:xfrm>
          <a:prstGeom prst="downArrow">
            <a:avLst>
              <a:gd name="adj1" fmla="val 50000"/>
              <a:gd name="adj2" fmla="val 109068"/>
            </a:avLst>
          </a:prstGeom>
          <a:solidFill>
            <a:srgbClr val="E40D08"/>
          </a:solidFill>
          <a:ln w="9525" cap="flat" cmpd="sng">
            <a:solidFill>
              <a:schemeClr val="tx1"/>
            </a:solidFill>
            <a:prstDash val="solid"/>
            <a:miter/>
            <a:headEnd type="none" w="med" len="med"/>
            <a:tailEnd type="none" w="med" len="med"/>
          </a:ln>
        </p:spPr>
        <p:txBody>
          <a:bodyPr vert="eaVert"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1282" name="AutoShape 20"/>
          <p:cNvSpPr/>
          <p:nvPr/>
        </p:nvSpPr>
        <p:spPr>
          <a:xfrm>
            <a:off x="828675" y="4006850"/>
            <a:ext cx="2819400" cy="1013326"/>
          </a:xfrm>
          <a:prstGeom prst="wedgeRoundRectCallout">
            <a:avLst>
              <a:gd name="adj1" fmla="val 11296"/>
              <a:gd name="adj2" fmla="val -96718"/>
              <a:gd name="adj3" fmla="val 16667"/>
            </a:avLst>
          </a:prstGeom>
          <a:solidFill>
            <a:srgbClr val="FFBDFF"/>
          </a:solidFill>
          <a:ln w="9525" cap="flat" cmpd="sng">
            <a:solidFill>
              <a:srgbClr val="E40D08"/>
            </a:solidFill>
            <a:prstDash val="solid"/>
            <a:miter/>
            <a:headEnd type="none" w="med" len="med"/>
            <a:tailEnd type="none" w="med" len="med"/>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800">
                <a:solidFill>
                  <a:srgbClr val="E40D08"/>
                </a:solidFill>
                <a:ea typeface="SimSun" charset="-122"/>
              </a:rPr>
              <a:t>The variable result may not have any </a:t>
            </a:r>
            <a:r>
              <a:rPr lang="x-none" sz="1800">
                <a:solidFill>
                  <a:srgbClr val="E40D08"/>
                </a:solidFill>
                <a:ea typeface="SimSun" charset="-122"/>
              </a:rPr>
              <a:t>hints from the </a:t>
            </a:r>
            <a:r>
              <a:rPr sz="1800">
                <a:solidFill>
                  <a:srgbClr val="E40D08"/>
                </a:solidFill>
                <a:ea typeface="SimSun" charset="-122"/>
              </a:rPr>
              <a:t>naming convention.</a:t>
            </a:r>
            <a:endParaRPr sz="1800">
              <a:ea typeface="SimSun" charset="-122"/>
            </a:endParaRPr>
          </a:p>
        </p:txBody>
      </p:sp>
      <p:sp>
        <p:nvSpPr>
          <p:cNvPr id="11283" name="AutoShape 21"/>
          <p:cNvSpPr/>
          <p:nvPr/>
        </p:nvSpPr>
        <p:spPr>
          <a:xfrm>
            <a:off x="3800475" y="4048125"/>
            <a:ext cx="2438400" cy="923925"/>
          </a:xfrm>
          <a:prstGeom prst="wedgeRoundRectCallout">
            <a:avLst>
              <a:gd name="adj1" fmla="val -43588"/>
              <a:gd name="adj2" fmla="val -140778"/>
              <a:gd name="adj3" fmla="val 16667"/>
            </a:avLst>
          </a:prstGeom>
          <a:solidFill>
            <a:srgbClr val="FFBDFF"/>
          </a:solidFill>
          <a:ln w="9525" cap="flat" cmpd="sng">
            <a:solidFill>
              <a:srgbClr val="D8090F"/>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solidFill>
                  <a:srgbClr val="E40D08"/>
                </a:solidFill>
                <a:ea typeface="SimSun" charset="-122"/>
              </a:rPr>
              <a:t>What is accessed in </a:t>
            </a:r>
          </a:p>
          <a:p>
            <a:pPr marL="0" lvl="0" indent="0" algn="ctr" eaLnBrk="1" hangingPunct="1">
              <a:spcBef>
                <a:spcPct val="0"/>
              </a:spcBef>
              <a:buNone/>
            </a:pPr>
            <a:r>
              <a:rPr sz="1800">
                <a:solidFill>
                  <a:srgbClr val="E40D08"/>
                </a:solidFill>
                <a:ea typeface="SimSun" charset="-122"/>
              </a:rPr>
              <a:t>compress(...)?</a:t>
            </a:r>
          </a:p>
        </p:txBody>
      </p:sp>
      <p:sp>
        <p:nvSpPr>
          <p:cNvPr id="11284" name="Rectangle 22"/>
          <p:cNvSpPr/>
          <p:nvPr/>
        </p:nvSpPr>
        <p:spPr>
          <a:xfrm>
            <a:off x="528638" y="5118100"/>
            <a:ext cx="8151812" cy="1276350"/>
          </a:xfrm>
          <a:prstGeom prst="rect">
            <a:avLst/>
          </a:prstGeom>
          <a:noFill/>
          <a:ln w="9525">
            <a:noFill/>
            <a:miter/>
          </a:ln>
        </p:spPr>
        <p:txBody>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342900" lvl="0" indent="-342900" eaLnBrk="1" hangingPunct="1"/>
            <a:r>
              <a:rPr lang="en-US" altLang="x-none" sz="2000" dirty="0">
                <a:ea typeface="SimSun" charset="-122"/>
              </a:rPr>
              <a:t>However, these type hints are </a:t>
            </a:r>
            <a:r>
              <a:rPr lang="en-US" altLang="x-none" sz="2000" b="1" dirty="0">
                <a:solidFill>
                  <a:srgbClr val="D8090F"/>
                </a:solidFill>
                <a:ea typeface="SimSun" charset="-122"/>
              </a:rPr>
              <a:t>incomplete </a:t>
            </a:r>
            <a:r>
              <a:rPr lang="en-US" altLang="x-none" sz="2000" dirty="0">
                <a:ea typeface="SimSun" charset="-122"/>
              </a:rPr>
              <a:t>and </a:t>
            </a:r>
            <a:r>
              <a:rPr lang="en-US" altLang="x-none" sz="2000" b="1" dirty="0">
                <a:solidFill>
                  <a:srgbClr val="D8090F"/>
                </a:solidFill>
                <a:ea typeface="SimSun" charset="-122"/>
              </a:rPr>
              <a:t>uncertain</a:t>
            </a:r>
            <a:r>
              <a:rPr lang="en-US" altLang="x-none" sz="2000" dirty="0">
                <a:ea typeface="SimSun" charset="-122"/>
              </a:rPr>
              <a:t>.</a:t>
            </a:r>
          </a:p>
          <a:p>
            <a:pPr marL="742950" lvl="1" indent="-285750" eaLnBrk="1" hangingPunct="1"/>
            <a:r>
              <a:rPr lang="en-US" altLang="x-none" sz="1600" dirty="0">
                <a:ea typeface="SimSun" charset="-122"/>
              </a:rPr>
              <a:t>The </a:t>
            </a:r>
            <a:r>
              <a:rPr lang="en-US" altLang="x-none" sz="1600" b="1" dirty="0">
                <a:ea typeface="SimSun" charset="-122"/>
              </a:rPr>
              <a:t>observed attribute accesses</a:t>
            </a:r>
            <a:r>
              <a:rPr lang="en-US" altLang="x-none" sz="1600" dirty="0">
                <a:ea typeface="SimSun" charset="-122"/>
              </a:rPr>
              <a:t> are always incomplete.</a:t>
            </a:r>
            <a:endParaRPr lang="en-US" altLang="x-none" sz="1300" dirty="0">
              <a:ea typeface="SimSun" charset="-122"/>
            </a:endParaRPr>
          </a:p>
          <a:p>
            <a:pPr marL="742950" lvl="1" indent="-285750" eaLnBrk="1" hangingPunct="1"/>
            <a:r>
              <a:rPr lang="en-US" altLang="x-none" sz="1600" dirty="0">
                <a:ea typeface="SimSun" charset="-122"/>
              </a:rPr>
              <a:t>The developer may sometime </a:t>
            </a:r>
            <a:r>
              <a:rPr lang="en-US" altLang="x-none" sz="1600" b="1" dirty="0">
                <a:ea typeface="SimSun" charset="-122"/>
              </a:rPr>
              <a:t>NOT</a:t>
            </a:r>
            <a:r>
              <a:rPr lang="en-US" altLang="x-none" sz="1600" dirty="0">
                <a:ea typeface="SimSun" charset="-122"/>
              </a:rPr>
              <a:t> follow naming conventions</a:t>
            </a:r>
          </a:p>
        </p:txBody>
      </p:sp>
    </p:spTree>
    <p:extLst>
      <p:ext uri="{BB962C8B-B14F-4D97-AF65-F5344CB8AC3E}">
        <p14:creationId xmlns:p14="http://schemas.microsoft.com/office/powerpoint/2010/main" val="2569884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276"/>
                                        </p:tgtEl>
                                        <p:attrNameLst>
                                          <p:attrName>style.visibility</p:attrName>
                                        </p:attrNameLst>
                                      </p:cBhvr>
                                      <p:to>
                                        <p:strVal val="visible"/>
                                      </p:to>
                                    </p:set>
                                    <p:animEffect transition="in" filter="blinds(horizontal)">
                                      <p:cBhvr>
                                        <p:cTn id="10" dur="500"/>
                                        <p:tgtEl>
                                          <p:spTgt spid="1127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277"/>
                                        </p:tgtEl>
                                        <p:attrNameLst>
                                          <p:attrName>style.visibility</p:attrName>
                                        </p:attrNameLst>
                                      </p:cBhvr>
                                      <p:to>
                                        <p:strVal val="visible"/>
                                      </p:to>
                                    </p:set>
                                    <p:animEffect transition="in" filter="blinds(horizontal)">
                                      <p:cBhvr>
                                        <p:cTn id="13" dur="500"/>
                                        <p:tgtEl>
                                          <p:spTgt spid="1127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278"/>
                                        </p:tgtEl>
                                        <p:attrNameLst>
                                          <p:attrName>style.visibility</p:attrName>
                                        </p:attrNameLst>
                                      </p:cBhvr>
                                      <p:to>
                                        <p:strVal val="visible"/>
                                      </p:to>
                                    </p:set>
                                    <p:animEffect transition="in" filter="blinds(horizontal)">
                                      <p:cBhvr>
                                        <p:cTn id="16" dur="500"/>
                                        <p:tgtEl>
                                          <p:spTgt spid="1127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279"/>
                                        </p:tgtEl>
                                        <p:attrNameLst>
                                          <p:attrName>style.visibility</p:attrName>
                                        </p:attrNameLst>
                                      </p:cBhvr>
                                      <p:to>
                                        <p:strVal val="visible"/>
                                      </p:to>
                                    </p:set>
                                    <p:animEffect transition="in" filter="blinds(horizontal)">
                                      <p:cBhvr>
                                        <p:cTn id="19" dur="500"/>
                                        <p:tgtEl>
                                          <p:spTgt spid="1127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280"/>
                                        </p:tgtEl>
                                        <p:attrNameLst>
                                          <p:attrName>style.visibility</p:attrName>
                                        </p:attrNameLst>
                                      </p:cBhvr>
                                      <p:to>
                                        <p:strVal val="visible"/>
                                      </p:to>
                                    </p:set>
                                    <p:animEffect transition="in" filter="blinds(horizontal)">
                                      <p:cBhvr>
                                        <p:cTn id="22" dur="500"/>
                                        <p:tgtEl>
                                          <p:spTgt spid="1128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281"/>
                                        </p:tgtEl>
                                        <p:attrNameLst>
                                          <p:attrName>style.visibility</p:attrName>
                                        </p:attrNameLst>
                                      </p:cBhvr>
                                      <p:to>
                                        <p:strVal val="visible"/>
                                      </p:to>
                                    </p:set>
                                    <p:animEffect transition="in" filter="blinds(horizontal)">
                                      <p:cBhvr>
                                        <p:cTn id="25" dur="500"/>
                                        <p:tgtEl>
                                          <p:spTgt spid="1128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284"/>
                                        </p:tgtEl>
                                        <p:attrNameLst>
                                          <p:attrName>style.visibility</p:attrName>
                                        </p:attrNameLst>
                                      </p:cBhvr>
                                      <p:to>
                                        <p:strVal val="visible"/>
                                      </p:to>
                                    </p:set>
                                    <p:animEffect transition="in" filter="blinds(horizontal)">
                                      <p:cBhvr>
                                        <p:cTn id="30" dur="500"/>
                                        <p:tgtEl>
                                          <p:spTgt spid="1128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283"/>
                                        </p:tgtEl>
                                        <p:attrNameLst>
                                          <p:attrName>style.visibility</p:attrName>
                                        </p:attrNameLst>
                                      </p:cBhvr>
                                      <p:to>
                                        <p:strVal val="visible"/>
                                      </p:to>
                                    </p:set>
                                    <p:animEffect transition="in" filter="blinds(horizontal)">
                                      <p:cBhvr>
                                        <p:cTn id="35" dur="500"/>
                                        <p:tgtEl>
                                          <p:spTgt spid="1128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282"/>
                                        </p:tgtEl>
                                        <p:attrNameLst>
                                          <p:attrName>style.visibility</p:attrName>
                                        </p:attrNameLst>
                                      </p:cBhvr>
                                      <p:to>
                                        <p:strVal val="visible"/>
                                      </p:to>
                                    </p:set>
                                    <p:animEffect transition="in" filter="blinds(horizontal)">
                                      <p:cBhvr>
                                        <p:cTn id="40" dur="500"/>
                                        <p:tgtEl>
                                          <p:spTgt spid="11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animBg="1"/>
      <p:bldP spid="11277" grpId="0" animBg="1"/>
      <p:bldP spid="11278" grpId="0" bldLvl="0" animBg="1"/>
      <p:bldP spid="11279" grpId="0" bldLvl="0" animBg="1"/>
      <p:bldP spid="11280" grpId="0" animBg="1"/>
      <p:bldP spid="11281" grpId="0" animBg="1"/>
      <p:bldP spid="11282" grpId="0" bldLvl="0" animBg="1"/>
      <p:bldP spid="11283" grpId="0" bldLvl="0" animBg="1"/>
      <p:bldP spid="11284" grpId="0" bldLvl="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457200" y="206375"/>
            <a:ext cx="8229600" cy="857250"/>
          </a:xfrm>
        </p:spPr>
        <p:txBody>
          <a:bodyPr vert="horz" wrap="square" anchor="ctr"/>
          <a:lstStyle/>
          <a:p>
            <a:pPr lvl="0" algn="l" eaLnBrk="1" hangingPunct="1"/>
            <a:r>
              <a:rPr sz="2800">
                <a:latin typeface="Cabin" charset="0"/>
                <a:ea typeface="SimSun" charset="-122"/>
              </a:rPr>
              <a:t>Our Basic Idea</a:t>
            </a:r>
            <a:endParaRPr>
              <a:ea typeface="SimSun" charset="-122"/>
            </a:endParaRPr>
          </a:p>
        </p:txBody>
      </p:sp>
      <p:sp>
        <p:nvSpPr>
          <p:cNvPr id="13315" name="Text Box 3"/>
          <p:cNvSpPr txBox="1"/>
          <p:nvPr/>
        </p:nvSpPr>
        <p:spPr>
          <a:xfrm>
            <a:off x="850900" y="1895475"/>
            <a:ext cx="7724775" cy="2286000"/>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2800">
                <a:ea typeface="SimSun" charset="-122"/>
              </a:rPr>
              <a:t>We represent these uncertain type hints into </a:t>
            </a:r>
            <a:r>
              <a:rPr sz="2800" b="1">
                <a:solidFill>
                  <a:srgbClr val="D8090F"/>
                </a:solidFill>
                <a:ea typeface="SimSun" charset="-122"/>
              </a:rPr>
              <a:t>probabilistic constraints </a:t>
            </a:r>
            <a:r>
              <a:rPr sz="2800">
                <a:ea typeface="SimSun" charset="-122"/>
              </a:rPr>
              <a:t>and then merge them to conduct a </a:t>
            </a:r>
            <a:r>
              <a:rPr sz="2800" b="1">
                <a:solidFill>
                  <a:srgbClr val="D8090F"/>
                </a:solidFill>
                <a:ea typeface="SimSun" charset="-122"/>
              </a:rPr>
              <a:t>probabilistic inference</a:t>
            </a:r>
            <a:r>
              <a:rPr sz="2800">
                <a:ea typeface="SimSun" charset="-122"/>
              </a:rPr>
              <a:t> to infer types.</a:t>
            </a:r>
          </a:p>
          <a:p>
            <a:pPr marL="0" lvl="0" indent="0" eaLnBrk="1" hangingPunct="1">
              <a:spcBef>
                <a:spcPct val="0"/>
              </a:spcBef>
              <a:buNone/>
            </a:pPr>
            <a:endParaRPr>
              <a:ea typeface="SimSun" charset="-122"/>
            </a:endParaRPr>
          </a:p>
        </p:txBody>
      </p:sp>
    </p:spTree>
    <p:extLst>
      <p:ext uri="{BB962C8B-B14F-4D97-AF65-F5344CB8AC3E}">
        <p14:creationId xmlns:p14="http://schemas.microsoft.com/office/powerpoint/2010/main" val="2485625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p:txBody>
          <a:bodyPr/>
          <a:lstStyle/>
          <a:p>
            <a:pPr eaLnBrk="1" hangingPunct="1"/>
            <a:r>
              <a:rPr lang="en-US" altLang="zh-CN" smtClean="0">
                <a:ea typeface="宋体" charset="-122"/>
              </a:rPr>
              <a:t>Loop Unwinding</a:t>
            </a:r>
          </a:p>
        </p:txBody>
      </p:sp>
      <p:sp>
        <p:nvSpPr>
          <p:cNvPr id="84995" name="Rectangle 3"/>
          <p:cNvSpPr>
            <a:spLocks noChangeArrowheads="1"/>
          </p:cNvSpPr>
          <p:nvPr/>
        </p:nvSpPr>
        <p:spPr bwMode="auto">
          <a:xfrm>
            <a:off x="5580063" y="1371600"/>
            <a:ext cx="3313112"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444500" indent="-444500"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algn="l" eaLnBrk="1" hangingPunct="1">
              <a:spcBef>
                <a:spcPct val="0"/>
              </a:spcBef>
              <a:spcAft>
                <a:spcPct val="50000"/>
              </a:spcAft>
              <a:buSzPct val="70000"/>
            </a:pPr>
            <a:r>
              <a:rPr lang="en-US" altLang="zh-CN" sz="1800"/>
              <a:t>while() loops are unwound iteratively</a:t>
            </a:r>
          </a:p>
          <a:p>
            <a:pPr algn="l" eaLnBrk="1" hangingPunct="1">
              <a:spcBef>
                <a:spcPct val="0"/>
              </a:spcBef>
              <a:spcAft>
                <a:spcPct val="50000"/>
              </a:spcAft>
              <a:buSzPct val="70000"/>
            </a:pPr>
            <a:r>
              <a:rPr lang="en-US" altLang="zh-CN" sz="1800"/>
              <a:t>Break / continue replaced by goto</a:t>
            </a:r>
          </a:p>
        </p:txBody>
      </p:sp>
      <p:sp>
        <p:nvSpPr>
          <p:cNvPr id="122884" name="AutoShape 4"/>
          <p:cNvSpPr>
            <a:spLocks noChangeArrowheads="1"/>
          </p:cNvSpPr>
          <p:nvPr/>
        </p:nvSpPr>
        <p:spPr bwMode="auto">
          <a:xfrm>
            <a:off x="395288" y="1412875"/>
            <a:ext cx="4824412" cy="5040313"/>
          </a:xfrm>
          <a:prstGeom prst="foldedCorner">
            <a:avLst>
              <a:gd name="adj" fmla="val 6157"/>
            </a:avLst>
          </a:prstGeom>
          <a:solidFill>
            <a:srgbClr val="FFFFCC"/>
          </a:solidFill>
          <a:ln w="3175">
            <a:solidFill>
              <a:schemeClr val="tx1"/>
            </a:solidFill>
            <a:round/>
            <a:headEnd/>
            <a:tailEnd/>
          </a:ln>
          <a:effectLst>
            <a:outerShdw dist="107763" dir="2700000" algn="ctr" rotWithShape="0">
              <a:schemeClr val="bg2">
                <a:alpha val="50000"/>
              </a:schemeClr>
            </a:outerShdw>
          </a:effectLst>
        </p:spPr>
        <p:txBody>
          <a:bodyPr lIns="90488" tIns="44450" rIns="90488" bIns="44450"/>
          <a:lstStyle/>
          <a:p>
            <a:pPr algn="l">
              <a:lnSpc>
                <a:spcPct val="65000"/>
              </a:lnSpc>
              <a:buClr>
                <a:schemeClr val="hlink"/>
              </a:buClr>
              <a:buFont typeface="Wingdings" pitchFamily="2" charset="2"/>
              <a:buNone/>
              <a:defRPr/>
            </a:pPr>
            <a:r>
              <a:rPr lang="en-US" sz="1800" noProof="1">
                <a:latin typeface="Courier New" pitchFamily="49" charset="0"/>
              </a:rPr>
              <a:t>void f(...)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if(</a:t>
            </a:r>
            <a:r>
              <a:rPr lang="en-US" sz="1800" noProof="1">
                <a:solidFill>
                  <a:schemeClr val="hlink"/>
                </a:solidFill>
                <a:effectLst>
                  <a:outerShdw blurRad="38100" dist="38100" dir="2700000" algn="tl">
                    <a:srgbClr val="000000"/>
                  </a:outerShdw>
                </a:effectLst>
                <a:latin typeface="Courier New" pitchFamily="49" charset="0"/>
              </a:rPr>
              <a:t>cond</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r>
              <a:rPr lang="en-US" sz="1800" noProof="1">
                <a:solidFill>
                  <a:srgbClr val="33CC33"/>
                </a:solidFill>
                <a:effectLst>
                  <a:outerShdw blurRad="38100" dist="38100" dir="2700000" algn="tl">
                    <a:srgbClr val="000000"/>
                  </a:outerShdw>
                </a:effectLst>
                <a:latin typeface="Courier New" pitchFamily="49" charset="0"/>
              </a:rPr>
              <a:t>Body;</a:t>
            </a:r>
          </a:p>
          <a:p>
            <a:pPr algn="l">
              <a:lnSpc>
                <a:spcPct val="65000"/>
              </a:lnSpc>
              <a:buClr>
                <a:schemeClr val="hlink"/>
              </a:buClr>
              <a:buFont typeface="Wingdings" pitchFamily="2" charset="2"/>
              <a:buNone/>
              <a:defRPr/>
            </a:pPr>
            <a:r>
              <a:rPr lang="en-US" sz="1800" noProof="1">
                <a:latin typeface="Courier New" pitchFamily="49" charset="0"/>
              </a:rPr>
              <a:t>    while(</a:t>
            </a:r>
            <a:r>
              <a:rPr lang="en-US" sz="1800" noProof="1">
                <a:solidFill>
                  <a:schemeClr val="hlink"/>
                </a:solidFill>
                <a:effectLst>
                  <a:outerShdw blurRad="38100" dist="38100" dir="2700000" algn="tl">
                    <a:srgbClr val="000000"/>
                  </a:outerShdw>
                </a:effectLst>
                <a:latin typeface="Courier New" pitchFamily="49" charset="0"/>
              </a:rPr>
              <a:t>cond</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effectLst>
                  <a:outerShdw blurRad="38100" dist="38100" dir="2700000" algn="tl">
                    <a:srgbClr val="FFFFFF"/>
                  </a:outerShdw>
                </a:effectLst>
                <a:latin typeface="Courier New" pitchFamily="49" charset="0"/>
              </a:rPr>
              <a:t>      </a:t>
            </a:r>
            <a:r>
              <a:rPr lang="en-US" sz="1800" noProof="1">
                <a:solidFill>
                  <a:srgbClr val="33CC33"/>
                </a:solidFill>
                <a:effectLst>
                  <a:outerShdw blurRad="38100" dist="38100" dir="2700000" algn="tl">
                    <a:srgbClr val="000000"/>
                  </a:outerShdw>
                </a:effectLst>
                <a:latin typeface="Courier New" pitchFamily="49" charset="0"/>
              </a:rPr>
              <a:t>Body;</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Remainder;</a:t>
            </a:r>
          </a:p>
          <a:p>
            <a:pPr algn="l">
              <a:lnSpc>
                <a:spcPct val="65000"/>
              </a:lnSpc>
              <a:buClr>
                <a:schemeClr val="hlink"/>
              </a:buClr>
              <a:buFont typeface="Wingdings" pitchFamily="2" charset="2"/>
              <a:buNone/>
              <a:defRPr/>
            </a:pPr>
            <a:r>
              <a:rPr lang="en-US" sz="1800" noProof="1">
                <a:latin typeface="Courier New" pitchFamily="49" charset="0"/>
              </a:rPr>
              <a:t>}</a:t>
            </a:r>
          </a:p>
        </p:txBody>
      </p:sp>
    </p:spTree>
    <p:extLst>
      <p:ext uri="{BB962C8B-B14F-4D97-AF65-F5344CB8AC3E}">
        <p14:creationId xmlns:p14="http://schemas.microsoft.com/office/powerpoint/2010/main" val="133446924"/>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p:nvPr/>
        </p:nvSpPr>
        <p:spPr>
          <a:xfrm>
            <a:off x="963613" y="1832293"/>
            <a:ext cx="4325937" cy="230187"/>
          </a:xfrm>
          <a:prstGeom prst="flowChartProcess">
            <a:avLst/>
          </a:prstGeom>
          <a:solidFill>
            <a:srgbClr val="FFBDFF"/>
          </a:solidFill>
          <a:ln w="9525" cap="flat" cmpd="sng">
            <a:solidFill>
              <a:schemeClr val="tx1"/>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5363" name="Rectangle 3"/>
          <p:cNvSpPr>
            <a:spLocks noGrp="1"/>
          </p:cNvSpPr>
          <p:nvPr>
            <p:ph type="title" idx="4294967295"/>
          </p:nvPr>
        </p:nvSpPr>
        <p:spPr>
          <a:xfrm>
            <a:off x="457200" y="206375"/>
            <a:ext cx="8229600" cy="857250"/>
          </a:xfrm>
        </p:spPr>
        <p:txBody>
          <a:bodyPr vert="horz" wrap="square" anchor="ctr"/>
          <a:lstStyle/>
          <a:p>
            <a:pPr lvl="0" algn="l" eaLnBrk="1" hangingPunct="1"/>
            <a:r>
              <a:rPr sz="2800">
                <a:latin typeface="Cabin" charset="0"/>
                <a:ea typeface="SimSun" charset="-122"/>
              </a:rPr>
              <a:t>Probabilistic Constraints</a:t>
            </a:r>
          </a:p>
        </p:txBody>
      </p:sp>
      <p:graphicFrame>
        <p:nvGraphicFramePr>
          <p:cNvPr id="15364" name="Table 15363"/>
          <p:cNvGraphicFramePr/>
          <p:nvPr/>
        </p:nvGraphicFramePr>
        <p:xfrm>
          <a:off x="1104900" y="1294130"/>
          <a:ext cx="4114800" cy="2173591"/>
        </p:xfrm>
        <a:graphic>
          <a:graphicData uri="http://schemas.openxmlformats.org/drawingml/2006/table">
            <a:tbl>
              <a:tblPr/>
              <a:tblGrid>
                <a:gridCol w="4114800"/>
              </a:tblGrid>
              <a:tr h="334963">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600" b="1">
                          <a:solidFill>
                            <a:srgbClr val="FFFFFF"/>
                          </a:solidFill>
                          <a:latin typeface="Calibri" pitchFamily="2" charset="0"/>
                          <a:ea typeface="SimSun" charset="-122"/>
                        </a:rPr>
                        <a:t>Source Code</a:t>
                      </a:r>
                    </a:p>
                  </a:txBody>
                  <a:tcPr marT="45713" marB="45713"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BACC6">
                        <a:alpha val="100000"/>
                      </a:srgbClr>
                    </a:solidFill>
                  </a:tcPr>
                </a:tc>
              </a:tr>
              <a:tr h="1838325">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1: </a:t>
                      </a:r>
                      <a:r>
                        <a:rPr sz="1600" b="1">
                          <a:solidFill>
                            <a:schemeClr val="folHlink"/>
                          </a:solidFill>
                          <a:latin typeface="Courier New" pitchFamily="1" charset="0"/>
                          <a:ea typeface="SimSun" charset="-122"/>
                        </a:rPr>
                        <a:t>def </a:t>
                      </a:r>
                      <a:r>
                        <a:rPr sz="1600">
                          <a:solidFill>
                            <a:srgbClr val="000000"/>
                          </a:solidFill>
                          <a:latin typeface="Courier New" pitchFamily="1" charset="0"/>
                          <a:ea typeface="SimSun" charset="-122"/>
                        </a:rPr>
                        <a:t>gzip(f, *args, **kwargs):</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2:   resp = f(*args, **kwargs)</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3:   url = resp.url</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4:   mthd = resp.method</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5:   data = compress(resp)</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     ...</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6:   result = resp</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7:   </a:t>
                      </a:r>
                      <a:r>
                        <a:rPr sz="1600" b="1">
                          <a:solidFill>
                            <a:schemeClr val="folHlink"/>
                          </a:solidFill>
                          <a:latin typeface="Courier New" pitchFamily="1" charset="0"/>
                          <a:ea typeface="SimSun" charset="-122"/>
                        </a:rPr>
                        <a:t>return </a:t>
                      </a:r>
                      <a:r>
                        <a:rPr sz="1600">
                          <a:solidFill>
                            <a:srgbClr val="000000"/>
                          </a:solidFill>
                          <a:latin typeface="Courier New" pitchFamily="1" charset="0"/>
                          <a:ea typeface="SimSun" charset="-122"/>
                        </a:rPr>
                        <a:t>result</a:t>
                      </a:r>
                      <a:endParaRPr sz="1600">
                        <a:latin typeface="Courier New" pitchFamily="1" charset="0"/>
                        <a:ea typeface="SimSun" charset="-122"/>
                      </a:endParaRPr>
                    </a:p>
                  </a:txBody>
                  <a:tcPr marT="45713" marB="45713">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bl>
          </a:graphicData>
        </a:graphic>
      </p:graphicFrame>
      <p:sp>
        <p:nvSpPr>
          <p:cNvPr id="15372" name="Text Box 14"/>
          <p:cNvSpPr txBox="1"/>
          <p:nvPr/>
        </p:nvSpPr>
        <p:spPr>
          <a:xfrm>
            <a:off x="5530850" y="1641475"/>
            <a:ext cx="3155950" cy="36512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5373" name="Text Box 15"/>
          <p:cNvSpPr txBox="1"/>
          <p:nvPr/>
        </p:nvSpPr>
        <p:spPr>
          <a:xfrm>
            <a:off x="698500" y="4337050"/>
            <a:ext cx="6232525" cy="36512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800" b="1">
                <a:ea typeface="SimSun" charset="-122"/>
              </a:rPr>
              <a:t>C1: </a:t>
            </a:r>
            <a:r>
              <a:rPr sz="1800" b="1">
                <a:solidFill>
                  <a:srgbClr val="D8090F"/>
                </a:solidFill>
                <a:ea typeface="SimSun" charset="-122"/>
              </a:rPr>
              <a:t>N(resp, Response) = 1 (p=0.8)</a:t>
            </a:r>
            <a:endParaRPr sz="1800" b="1">
              <a:solidFill>
                <a:srgbClr val="D8090F"/>
              </a:solidFill>
              <a:ea typeface="SimSun" charset="-122"/>
              <a:sym typeface="Arial" charset="0"/>
            </a:endParaRPr>
          </a:p>
        </p:txBody>
      </p:sp>
      <p:sp>
        <p:nvSpPr>
          <p:cNvPr id="15374" name="Text Box 16"/>
          <p:cNvSpPr txBox="1"/>
          <p:nvPr/>
        </p:nvSpPr>
        <p:spPr>
          <a:xfrm>
            <a:off x="787400" y="3724275"/>
            <a:ext cx="2955925" cy="406400"/>
          </a:xfrm>
          <a:prstGeom prst="rect">
            <a:avLst/>
          </a:prstGeom>
          <a:noFill/>
          <a:ln w="9525" cap="flat" cmpd="sng">
            <a:solidFill>
              <a:schemeClr val="tx1"/>
            </a:solidFill>
            <a:prstDash val="solid"/>
            <a:miter/>
            <a:headEnd type="none" w="med" len="med"/>
            <a:tailEnd type="none" w="med" len="med"/>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2000" b="1">
                <a:ea typeface="SimSun" charset="-122"/>
              </a:rPr>
              <a:t>Naming Constraints:</a:t>
            </a:r>
          </a:p>
        </p:txBody>
      </p:sp>
      <p:sp>
        <p:nvSpPr>
          <p:cNvPr id="15375" name="AutoShape 17"/>
          <p:cNvSpPr/>
          <p:nvPr/>
        </p:nvSpPr>
        <p:spPr>
          <a:xfrm>
            <a:off x="6261100" y="5251450"/>
            <a:ext cx="2425700" cy="762000"/>
          </a:xfrm>
          <a:prstGeom prst="wedgeRoundRectCallout">
            <a:avLst>
              <a:gd name="adj1" fmla="val -66852"/>
              <a:gd name="adj2" fmla="val -45083"/>
              <a:gd name="adj3" fmla="val 16667"/>
            </a:avLst>
          </a:prstGeom>
          <a:solidFill>
            <a:schemeClr val="bg1"/>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600" b="1">
                <a:solidFill>
                  <a:srgbClr val="D8090F"/>
                </a:solidFill>
                <a:ea typeface="SimSun" charset="-122"/>
              </a:rPr>
              <a:t>A belief how much</a:t>
            </a:r>
          </a:p>
          <a:p>
            <a:pPr marL="0" lvl="0" indent="0" algn="ctr" eaLnBrk="1" hangingPunct="1">
              <a:spcBef>
                <a:spcPct val="0"/>
              </a:spcBef>
              <a:buNone/>
            </a:pPr>
            <a:r>
              <a:rPr sz="1600" b="1">
                <a:solidFill>
                  <a:srgbClr val="D8090F"/>
                </a:solidFill>
                <a:ea typeface="SimSun" charset="-122"/>
              </a:rPr>
              <a:t>you trust the result </a:t>
            </a:r>
          </a:p>
          <a:p>
            <a:pPr marL="0" lvl="0" indent="0" algn="ctr" eaLnBrk="1" hangingPunct="1">
              <a:spcBef>
                <a:spcPct val="0"/>
              </a:spcBef>
              <a:buNone/>
            </a:pPr>
            <a:r>
              <a:rPr sz="1600" b="1">
                <a:solidFill>
                  <a:srgbClr val="D8090F"/>
                </a:solidFill>
                <a:ea typeface="SimSun" charset="-122"/>
              </a:rPr>
              <a:t>from naming convention.</a:t>
            </a:r>
          </a:p>
        </p:txBody>
      </p:sp>
      <p:sp>
        <p:nvSpPr>
          <p:cNvPr id="15376" name="AutoShape 18"/>
          <p:cNvSpPr/>
          <p:nvPr/>
        </p:nvSpPr>
        <p:spPr>
          <a:xfrm>
            <a:off x="5219700" y="3956050"/>
            <a:ext cx="2425700" cy="762000"/>
          </a:xfrm>
          <a:prstGeom prst="wedgeRoundRectCallout">
            <a:avLst>
              <a:gd name="adj1" fmla="val -79968"/>
              <a:gd name="adj2" fmla="val 24833"/>
              <a:gd name="adj3" fmla="val 16667"/>
            </a:avLst>
          </a:prstGeom>
          <a:solidFill>
            <a:schemeClr val="bg1"/>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600" b="1">
                <a:solidFill>
                  <a:srgbClr val="D8090F"/>
                </a:solidFill>
                <a:ea typeface="SimSun" charset="-122"/>
              </a:rPr>
              <a:t>The probability from </a:t>
            </a:r>
          </a:p>
          <a:p>
            <a:pPr marL="0" lvl="0" indent="0" algn="ctr" eaLnBrk="1" hangingPunct="1">
              <a:spcBef>
                <a:spcPct val="0"/>
              </a:spcBef>
              <a:buNone/>
            </a:pPr>
            <a:r>
              <a:rPr sz="1600" b="1">
                <a:solidFill>
                  <a:srgbClr val="D8090F"/>
                </a:solidFill>
                <a:ea typeface="SimSun" charset="-122"/>
              </a:rPr>
              <a:t>naming convention.</a:t>
            </a:r>
          </a:p>
        </p:txBody>
      </p:sp>
      <p:sp>
        <p:nvSpPr>
          <p:cNvPr id="15377" name="Text Box 15"/>
          <p:cNvSpPr txBox="1"/>
          <p:nvPr/>
        </p:nvSpPr>
        <p:spPr>
          <a:xfrm>
            <a:off x="698500" y="4886325"/>
            <a:ext cx="6232525" cy="36512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800" b="1">
                <a:ea typeface="SimSun" charset="-122"/>
              </a:rPr>
              <a:t>C2: </a:t>
            </a:r>
            <a:r>
              <a:rPr sz="1800" b="1">
                <a:solidFill>
                  <a:srgbClr val="D8090F"/>
                </a:solidFill>
                <a:ea typeface="SimSun" charset="-122"/>
              </a:rPr>
              <a:t>N(resp, Response) </a:t>
            </a:r>
            <a:r>
              <a:rPr sz="1800" b="1">
                <a:solidFill>
                  <a:srgbClr val="D8090F"/>
                </a:solidFill>
                <a:ea typeface="SimSun" charset="-122"/>
                <a:sym typeface="Arial" charset="0"/>
              </a:rPr>
              <a:t>→ P(resp, Response) (η=0.7)</a:t>
            </a:r>
          </a:p>
        </p:txBody>
      </p:sp>
      <p:sp>
        <p:nvSpPr>
          <p:cNvPr id="2" name="Text Box 1"/>
          <p:cNvSpPr txBox="1"/>
          <p:nvPr/>
        </p:nvSpPr>
        <p:spPr>
          <a:xfrm>
            <a:off x="5467350" y="1470025"/>
            <a:ext cx="3219450"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t">
            <a:spAutoFit/>
          </a:bodyPr>
          <a:lstStyle/>
          <a:p>
            <a:pPr lvl="0" eaLnBrk="1" hangingPunct="1"/>
            <a:r>
              <a:rPr lang="en-US" altLang="x-none" dirty="0">
                <a:solidFill>
                  <a:srgbClr val="FF0000"/>
                </a:solidFill>
                <a:ea typeface="SimSun" charset="-122"/>
                <a:sym typeface="+mn-ea"/>
              </a:rPr>
              <a:t>We analyze each type in the domain one by one. Now, assume we want to infer if any variable's type may be Response.</a:t>
            </a:r>
          </a:p>
        </p:txBody>
      </p:sp>
    </p:spTree>
    <p:extLst>
      <p:ext uri="{BB962C8B-B14F-4D97-AF65-F5344CB8AC3E}">
        <p14:creationId xmlns:p14="http://schemas.microsoft.com/office/powerpoint/2010/main" val="25778778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73"/>
                                        </p:tgtEl>
                                        <p:attrNameLst>
                                          <p:attrName>style.visibility</p:attrName>
                                        </p:attrNameLst>
                                      </p:cBhvr>
                                      <p:to>
                                        <p:strVal val="visible"/>
                                      </p:to>
                                    </p:set>
                                    <p:animEffect transition="in" filter="blinds(horizontal)">
                                      <p:cBhvr>
                                        <p:cTn id="12" dur="500"/>
                                        <p:tgtEl>
                                          <p:spTgt spid="1537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374"/>
                                        </p:tgtEl>
                                        <p:attrNameLst>
                                          <p:attrName>style.visibility</p:attrName>
                                        </p:attrNameLst>
                                      </p:cBhvr>
                                      <p:to>
                                        <p:strVal val="visible"/>
                                      </p:to>
                                    </p:set>
                                    <p:animEffect transition="in" filter="blinds(horizontal)">
                                      <p:cBhvr>
                                        <p:cTn id="15" dur="500"/>
                                        <p:tgtEl>
                                          <p:spTgt spid="1537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376"/>
                                        </p:tgtEl>
                                        <p:attrNameLst>
                                          <p:attrName>style.visibility</p:attrName>
                                        </p:attrNameLst>
                                      </p:cBhvr>
                                      <p:to>
                                        <p:strVal val="visible"/>
                                      </p:to>
                                    </p:set>
                                    <p:animEffect transition="in" filter="blinds(horizontal)">
                                      <p:cBhvr>
                                        <p:cTn id="18" dur="500"/>
                                        <p:tgtEl>
                                          <p:spTgt spid="1537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375"/>
                                        </p:tgtEl>
                                        <p:attrNameLst>
                                          <p:attrName>style.visibility</p:attrName>
                                        </p:attrNameLst>
                                      </p:cBhvr>
                                      <p:to>
                                        <p:strVal val="visible"/>
                                      </p:to>
                                    </p:set>
                                    <p:animEffect transition="in" filter="blinds(horizontal)">
                                      <p:cBhvr>
                                        <p:cTn id="23" dur="500"/>
                                        <p:tgtEl>
                                          <p:spTgt spid="1537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377"/>
                                        </p:tgtEl>
                                        <p:attrNameLst>
                                          <p:attrName>style.visibility</p:attrName>
                                        </p:attrNameLst>
                                      </p:cBhvr>
                                      <p:to>
                                        <p:strVal val="visible"/>
                                      </p:to>
                                    </p:set>
                                    <p:animEffect transition="in" filter="blinds(horizontal)">
                                      <p:cBhvr>
                                        <p:cTn id="26" dur="500"/>
                                        <p:tgtEl>
                                          <p:spTgt spid="15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ldLvl="0" animBg="1"/>
      <p:bldP spid="15373" grpId="0" bldLvl="0"/>
      <p:bldP spid="15374" grpId="0" bldLvl="0" animBg="1"/>
      <p:bldP spid="15375" grpId="0" bldLvl="0" animBg="1"/>
      <p:bldP spid="15376" grpId="0" bldLvl="0" animBg="1"/>
      <p:bldP spid="15377" grpId="0" bldLvl="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p:nvPr/>
        </p:nvSpPr>
        <p:spPr>
          <a:xfrm>
            <a:off x="669925" y="4654550"/>
            <a:ext cx="8018463" cy="790575"/>
          </a:xfrm>
          <a:prstGeom prst="flowChartAlternateProcess">
            <a:avLst/>
          </a:prstGeom>
          <a:solidFill>
            <a:srgbClr val="C0F9D1"/>
          </a:solidFill>
          <a:ln w="9525" cap="flat" cmpd="sng">
            <a:solidFill>
              <a:schemeClr val="tx1"/>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7411" name="AutoShape 3"/>
          <p:cNvSpPr/>
          <p:nvPr/>
        </p:nvSpPr>
        <p:spPr>
          <a:xfrm>
            <a:off x="666750" y="3006725"/>
            <a:ext cx="8020050" cy="1428750"/>
          </a:xfrm>
          <a:prstGeom prst="flowChartAlternateProcess">
            <a:avLst/>
          </a:prstGeom>
          <a:solidFill>
            <a:srgbClr val="C0F9D1"/>
          </a:solidFill>
          <a:ln w="9525" cap="flat" cmpd="sng">
            <a:solidFill>
              <a:schemeClr val="tx1"/>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7412" name="AutoShape 4"/>
          <p:cNvSpPr/>
          <p:nvPr/>
        </p:nvSpPr>
        <p:spPr>
          <a:xfrm>
            <a:off x="668338" y="1282700"/>
            <a:ext cx="8018462" cy="1471613"/>
          </a:xfrm>
          <a:prstGeom prst="flowChartAlternateProcess">
            <a:avLst/>
          </a:prstGeom>
          <a:solidFill>
            <a:srgbClr val="C0F9D1"/>
          </a:solidFill>
          <a:ln w="9525" cap="flat" cmpd="sng">
            <a:solidFill>
              <a:schemeClr val="tx1"/>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7413" name="AutoShape 5"/>
          <p:cNvSpPr/>
          <p:nvPr/>
        </p:nvSpPr>
        <p:spPr>
          <a:xfrm>
            <a:off x="4219575" y="1558925"/>
            <a:ext cx="1173163" cy="860425"/>
          </a:xfrm>
          <a:prstGeom prst="flowChartAlternateProcess">
            <a:avLst/>
          </a:prstGeom>
          <a:solidFill>
            <a:srgbClr val="CDE5F9"/>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A Set of</a:t>
            </a:r>
          </a:p>
          <a:p>
            <a:pPr marL="0" lvl="0" indent="0" algn="ctr" eaLnBrk="1" hangingPunct="1">
              <a:spcBef>
                <a:spcPct val="0"/>
              </a:spcBef>
              <a:buNone/>
            </a:pPr>
            <a:r>
              <a:rPr sz="1800">
                <a:ea typeface="SimSun" charset="-122"/>
              </a:rPr>
              <a:t>Labeled</a:t>
            </a:r>
          </a:p>
          <a:p>
            <a:pPr marL="0" lvl="0" indent="0" algn="ctr" eaLnBrk="1" hangingPunct="1">
              <a:spcBef>
                <a:spcPct val="0"/>
              </a:spcBef>
              <a:buNone/>
            </a:pPr>
            <a:r>
              <a:rPr sz="1800">
                <a:ea typeface="SimSun" charset="-122"/>
              </a:rPr>
              <a:t>Features</a:t>
            </a:r>
          </a:p>
        </p:txBody>
      </p:sp>
      <p:sp>
        <p:nvSpPr>
          <p:cNvPr id="17414" name="Rectangle 6"/>
          <p:cNvSpPr>
            <a:spLocks noGrp="1"/>
          </p:cNvSpPr>
          <p:nvPr>
            <p:ph type="title" idx="4294967295"/>
          </p:nvPr>
        </p:nvSpPr>
        <p:spPr>
          <a:xfrm>
            <a:off x="457200" y="206375"/>
            <a:ext cx="8229600" cy="857250"/>
          </a:xfrm>
        </p:spPr>
        <p:txBody>
          <a:bodyPr vert="horz" wrap="square" anchor="ctr"/>
          <a:lstStyle/>
          <a:p>
            <a:pPr lvl="0" algn="l" eaLnBrk="1" hangingPunct="1"/>
            <a:r>
              <a:rPr sz="2800">
                <a:latin typeface="Cabin" charset="0"/>
                <a:ea typeface="SimSun" charset="-122"/>
              </a:rPr>
              <a:t>Naming Convention Learning</a:t>
            </a:r>
            <a:endParaRPr sz="2800">
              <a:ea typeface="SimSun" charset="-122"/>
            </a:endParaRPr>
          </a:p>
        </p:txBody>
      </p:sp>
      <p:sp>
        <p:nvSpPr>
          <p:cNvPr id="17415" name="Text Box 7"/>
          <p:cNvSpPr txBox="1"/>
          <p:nvPr/>
        </p:nvSpPr>
        <p:spPr>
          <a:xfrm>
            <a:off x="5530850" y="1804988"/>
            <a:ext cx="3155950" cy="36512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7416" name="AutoShape 8"/>
          <p:cNvSpPr/>
          <p:nvPr/>
        </p:nvSpPr>
        <p:spPr>
          <a:xfrm>
            <a:off x="1101725" y="1431925"/>
            <a:ext cx="1517650" cy="587375"/>
          </a:xfrm>
          <a:prstGeom prst="flowChartAlternateProcess">
            <a:avLst/>
          </a:prstGeom>
          <a:solidFill>
            <a:srgbClr val="9DD16F"/>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600">
                <a:ea typeface="SimSun" charset="-122"/>
              </a:rPr>
              <a:t>A Type Name </a:t>
            </a:r>
            <a:r>
              <a:rPr sz="1600">
                <a:solidFill>
                  <a:srgbClr val="E40D08"/>
                </a:solidFill>
                <a:ea typeface="SimSun" charset="-122"/>
              </a:rPr>
              <a:t>T</a:t>
            </a:r>
          </a:p>
          <a:p>
            <a:pPr marL="0" lvl="0" indent="0" algn="ctr" eaLnBrk="1" hangingPunct="1">
              <a:spcBef>
                <a:spcPct val="0"/>
              </a:spcBef>
              <a:buNone/>
            </a:pPr>
            <a:r>
              <a:rPr sz="1600">
                <a:ea typeface="SimSun" charset="-122"/>
              </a:rPr>
              <a:t>in the Domain</a:t>
            </a:r>
          </a:p>
        </p:txBody>
      </p:sp>
      <p:sp>
        <p:nvSpPr>
          <p:cNvPr id="17417" name="AutoShape 9"/>
          <p:cNvSpPr/>
          <p:nvPr/>
        </p:nvSpPr>
        <p:spPr>
          <a:xfrm>
            <a:off x="1101725" y="2089150"/>
            <a:ext cx="1517650" cy="55245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600">
                <a:ea typeface="SimSun" charset="-122"/>
              </a:rPr>
              <a:t>Statically Typed </a:t>
            </a:r>
          </a:p>
          <a:p>
            <a:pPr marL="0" lvl="0" indent="0" algn="ctr" eaLnBrk="1" hangingPunct="1">
              <a:spcBef>
                <a:spcPct val="0"/>
              </a:spcBef>
              <a:buNone/>
            </a:pPr>
            <a:r>
              <a:rPr sz="1600">
                <a:ea typeface="SimSun" charset="-122"/>
              </a:rPr>
              <a:t>Variables</a:t>
            </a:r>
          </a:p>
        </p:txBody>
      </p:sp>
      <p:sp>
        <p:nvSpPr>
          <p:cNvPr id="17418" name="Text Box 10"/>
          <p:cNvSpPr txBox="1"/>
          <p:nvPr/>
        </p:nvSpPr>
        <p:spPr>
          <a:xfrm rot="5400000">
            <a:off x="-60325" y="1828800"/>
            <a:ext cx="1085850" cy="366713"/>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800" b="1">
                <a:solidFill>
                  <a:srgbClr val="E40D08"/>
                </a:solidFill>
                <a:ea typeface="SimSun" charset="-122"/>
              </a:rPr>
              <a:t>Training</a:t>
            </a:r>
          </a:p>
        </p:txBody>
      </p:sp>
      <p:sp>
        <p:nvSpPr>
          <p:cNvPr id="17419" name="AutoShape 11"/>
          <p:cNvSpPr/>
          <p:nvPr/>
        </p:nvSpPr>
        <p:spPr>
          <a:xfrm>
            <a:off x="977900" y="1371600"/>
            <a:ext cx="1770063" cy="1327150"/>
          </a:xfrm>
          <a:prstGeom prst="flowChartAlternateProcess">
            <a:avLst/>
          </a:prstGeom>
          <a:noFill/>
          <a:ln w="9525" cap="flat" cmpd="sng">
            <a:solidFill>
              <a:schemeClr val="tx1"/>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7420" name="AutoShape 12"/>
          <p:cNvSpPr/>
          <p:nvPr/>
        </p:nvSpPr>
        <p:spPr>
          <a:xfrm>
            <a:off x="6650038" y="1571625"/>
            <a:ext cx="1936750" cy="781050"/>
          </a:xfrm>
          <a:prstGeom prst="flowChartDecision">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600">
                <a:ea typeface="SimSun" charset="-122"/>
              </a:rPr>
              <a:t>SVM</a:t>
            </a:r>
          </a:p>
          <a:p>
            <a:pPr marL="0" lvl="0" indent="0" algn="ctr" eaLnBrk="1" hangingPunct="1">
              <a:spcBef>
                <a:spcPct val="0"/>
              </a:spcBef>
              <a:buNone/>
            </a:pPr>
            <a:r>
              <a:rPr sz="1600">
                <a:ea typeface="SimSun" charset="-122"/>
              </a:rPr>
              <a:t>Classifier of </a:t>
            </a:r>
            <a:r>
              <a:rPr sz="1600">
                <a:solidFill>
                  <a:srgbClr val="E40D08"/>
                </a:solidFill>
                <a:ea typeface="SimSun" charset="-122"/>
              </a:rPr>
              <a:t>T</a:t>
            </a:r>
            <a:endParaRPr sz="1600" b="1">
              <a:ea typeface="SimSun" charset="-122"/>
            </a:endParaRPr>
          </a:p>
          <a:p>
            <a:pPr marL="0" lvl="0" indent="0" algn="ctr" eaLnBrk="1" hangingPunct="1">
              <a:spcBef>
                <a:spcPct val="0"/>
              </a:spcBef>
              <a:buNone/>
            </a:pPr>
            <a:r>
              <a:rPr sz="1600" b="1">
                <a:ea typeface="SimSun" charset="-122"/>
              </a:rPr>
              <a:t>M(T)</a:t>
            </a:r>
          </a:p>
        </p:txBody>
      </p:sp>
      <p:sp>
        <p:nvSpPr>
          <p:cNvPr id="17421" name="AutoShape 13"/>
          <p:cNvSpPr/>
          <p:nvPr/>
        </p:nvSpPr>
        <p:spPr>
          <a:xfrm>
            <a:off x="2806700" y="1792288"/>
            <a:ext cx="1384300" cy="366712"/>
          </a:xfrm>
          <a:prstGeom prst="rightArrow">
            <a:avLst>
              <a:gd name="adj1" fmla="val 50000"/>
              <a:gd name="adj2" fmla="val 94372"/>
            </a:avLst>
          </a:prstGeom>
          <a:solidFill>
            <a:schemeClr val="accent1"/>
          </a:solidFill>
          <a:ln w="9525" cap="flat" cmpd="sng">
            <a:solidFill>
              <a:schemeClr val="tx1"/>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7422" name="AutoShape 14"/>
          <p:cNvSpPr/>
          <p:nvPr/>
        </p:nvSpPr>
        <p:spPr>
          <a:xfrm>
            <a:off x="5448300" y="1792288"/>
            <a:ext cx="1171575" cy="366712"/>
          </a:xfrm>
          <a:prstGeom prst="rightArrow">
            <a:avLst>
              <a:gd name="adj1" fmla="val 50000"/>
              <a:gd name="adj2" fmla="val 79870"/>
            </a:avLst>
          </a:prstGeom>
          <a:solidFill>
            <a:schemeClr val="accent1"/>
          </a:solidFill>
          <a:ln w="9525" cap="flat" cmpd="sng">
            <a:solidFill>
              <a:schemeClr val="tx1"/>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7423" name="Text Box 15"/>
          <p:cNvSpPr txBox="1"/>
          <p:nvPr/>
        </p:nvSpPr>
        <p:spPr>
          <a:xfrm>
            <a:off x="5568950" y="1524000"/>
            <a:ext cx="774700" cy="334963"/>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600" b="1">
                <a:solidFill>
                  <a:srgbClr val="D8090F"/>
                </a:solidFill>
                <a:ea typeface="SimSun" charset="-122"/>
              </a:rPr>
              <a:t>Train</a:t>
            </a:r>
          </a:p>
        </p:txBody>
      </p:sp>
      <p:sp>
        <p:nvSpPr>
          <p:cNvPr id="17424" name="AutoShape 16"/>
          <p:cNvSpPr/>
          <p:nvPr/>
        </p:nvSpPr>
        <p:spPr>
          <a:xfrm>
            <a:off x="1096963" y="3743325"/>
            <a:ext cx="1522412" cy="581025"/>
          </a:xfrm>
          <a:prstGeom prst="flowChartAlternateProcess">
            <a:avLst/>
          </a:prstGeom>
          <a:solidFill>
            <a:srgbClr val="36BE52"/>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600">
                <a:ea typeface="SimSun" charset="-122"/>
              </a:rPr>
              <a:t>A New </a:t>
            </a:r>
          </a:p>
          <a:p>
            <a:pPr marL="0" lvl="0" indent="0" algn="ctr" eaLnBrk="1" hangingPunct="1">
              <a:spcBef>
                <a:spcPct val="0"/>
              </a:spcBef>
              <a:buNone/>
            </a:pPr>
            <a:r>
              <a:rPr sz="1600">
                <a:ea typeface="SimSun" charset="-122"/>
              </a:rPr>
              <a:t>Variable Name </a:t>
            </a:r>
            <a:r>
              <a:rPr sz="1600">
                <a:solidFill>
                  <a:srgbClr val="E40D08"/>
                </a:solidFill>
                <a:ea typeface="SimSun" charset="-122"/>
              </a:rPr>
              <a:t>x</a:t>
            </a:r>
            <a:endParaRPr sz="1600">
              <a:ea typeface="SimSun" charset="-122"/>
            </a:endParaRPr>
          </a:p>
        </p:txBody>
      </p:sp>
      <p:sp>
        <p:nvSpPr>
          <p:cNvPr id="17425" name="AutoShape 17"/>
          <p:cNvSpPr/>
          <p:nvPr/>
        </p:nvSpPr>
        <p:spPr>
          <a:xfrm>
            <a:off x="987425" y="3057525"/>
            <a:ext cx="1760538" cy="1322388"/>
          </a:xfrm>
          <a:prstGeom prst="flowChartAlternateProcess">
            <a:avLst/>
          </a:prstGeom>
          <a:noFill/>
          <a:ln w="9525" cap="flat" cmpd="sng">
            <a:solidFill>
              <a:schemeClr val="tx1"/>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7426" name="AutoShape 18"/>
          <p:cNvSpPr/>
          <p:nvPr/>
        </p:nvSpPr>
        <p:spPr>
          <a:xfrm>
            <a:off x="1101725" y="3086100"/>
            <a:ext cx="1517650" cy="585788"/>
          </a:xfrm>
          <a:prstGeom prst="flowChartAlternateProcess">
            <a:avLst/>
          </a:prstGeom>
          <a:solidFill>
            <a:srgbClr val="9DD16F"/>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600">
                <a:ea typeface="SimSun" charset="-122"/>
              </a:rPr>
              <a:t>A Type Name </a:t>
            </a:r>
            <a:r>
              <a:rPr sz="1600">
                <a:solidFill>
                  <a:srgbClr val="E40D08"/>
                </a:solidFill>
                <a:ea typeface="SimSun" charset="-122"/>
              </a:rPr>
              <a:t>T</a:t>
            </a:r>
          </a:p>
          <a:p>
            <a:pPr marL="0" lvl="0" indent="0" algn="ctr" eaLnBrk="1" hangingPunct="1">
              <a:spcBef>
                <a:spcPct val="0"/>
              </a:spcBef>
              <a:buNone/>
            </a:pPr>
            <a:r>
              <a:rPr sz="1600">
                <a:ea typeface="SimSun" charset="-122"/>
              </a:rPr>
              <a:t>in the Domain</a:t>
            </a:r>
          </a:p>
        </p:txBody>
      </p:sp>
      <p:sp>
        <p:nvSpPr>
          <p:cNvPr id="17427" name="Text Box 19"/>
          <p:cNvSpPr txBox="1"/>
          <p:nvPr/>
        </p:nvSpPr>
        <p:spPr>
          <a:xfrm>
            <a:off x="2774950" y="1539875"/>
            <a:ext cx="1212850" cy="334963"/>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600" b="1">
                <a:solidFill>
                  <a:srgbClr val="D8090F"/>
                </a:solidFill>
                <a:ea typeface="SimSun" charset="-122"/>
              </a:rPr>
              <a:t>Extract NL</a:t>
            </a:r>
          </a:p>
        </p:txBody>
      </p:sp>
      <p:sp>
        <p:nvSpPr>
          <p:cNvPr id="17428" name="Text Box 20"/>
          <p:cNvSpPr txBox="1"/>
          <p:nvPr/>
        </p:nvSpPr>
        <p:spPr>
          <a:xfrm>
            <a:off x="2779713" y="2028825"/>
            <a:ext cx="1439862" cy="336550"/>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600" b="1">
                <a:solidFill>
                  <a:srgbClr val="D8090F"/>
                </a:solidFill>
                <a:ea typeface="SimSun" charset="-122"/>
              </a:rPr>
              <a:t>Features</a:t>
            </a:r>
          </a:p>
        </p:txBody>
      </p:sp>
      <p:sp>
        <p:nvSpPr>
          <p:cNvPr id="17429" name="AutoShape 21"/>
          <p:cNvSpPr/>
          <p:nvPr/>
        </p:nvSpPr>
        <p:spPr>
          <a:xfrm>
            <a:off x="4251325" y="3217863"/>
            <a:ext cx="1173163" cy="860425"/>
          </a:xfrm>
          <a:prstGeom prst="flowChartAlternateProcess">
            <a:avLst/>
          </a:prstGeom>
          <a:solidFill>
            <a:srgbClr val="CDE5F9"/>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Features</a:t>
            </a:r>
          </a:p>
          <a:p>
            <a:pPr marL="0" lvl="0" indent="0" algn="ctr" eaLnBrk="1" hangingPunct="1">
              <a:spcBef>
                <a:spcPct val="0"/>
              </a:spcBef>
              <a:buNone/>
            </a:pPr>
            <a:r>
              <a:rPr sz="1800">
                <a:ea typeface="SimSun" charset="-122"/>
              </a:rPr>
              <a:t>for </a:t>
            </a:r>
            <a:r>
              <a:rPr sz="1800">
                <a:solidFill>
                  <a:srgbClr val="D8090F"/>
                </a:solidFill>
                <a:ea typeface="SimSun" charset="-122"/>
              </a:rPr>
              <a:t>x</a:t>
            </a:r>
          </a:p>
        </p:txBody>
      </p:sp>
      <p:sp>
        <p:nvSpPr>
          <p:cNvPr id="17430" name="AutoShape 22"/>
          <p:cNvSpPr/>
          <p:nvPr/>
        </p:nvSpPr>
        <p:spPr>
          <a:xfrm>
            <a:off x="2838450" y="3451225"/>
            <a:ext cx="1384300" cy="365125"/>
          </a:xfrm>
          <a:prstGeom prst="rightArrow">
            <a:avLst>
              <a:gd name="adj1" fmla="val 50000"/>
              <a:gd name="adj2" fmla="val 94782"/>
            </a:avLst>
          </a:prstGeom>
          <a:solidFill>
            <a:schemeClr val="accent1"/>
          </a:solidFill>
          <a:ln w="9525" cap="flat" cmpd="sng">
            <a:solidFill>
              <a:schemeClr val="tx1"/>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7431" name="Text Box 23"/>
          <p:cNvSpPr txBox="1"/>
          <p:nvPr/>
        </p:nvSpPr>
        <p:spPr>
          <a:xfrm>
            <a:off x="2806700" y="3197225"/>
            <a:ext cx="1385888" cy="334963"/>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600" b="1">
                <a:solidFill>
                  <a:srgbClr val="D8090F"/>
                </a:solidFill>
                <a:ea typeface="SimSun" charset="-122"/>
              </a:rPr>
              <a:t>Extract NL</a:t>
            </a:r>
          </a:p>
        </p:txBody>
      </p:sp>
      <p:sp>
        <p:nvSpPr>
          <p:cNvPr id="17432" name="Text Box 24"/>
          <p:cNvSpPr txBox="1"/>
          <p:nvPr/>
        </p:nvSpPr>
        <p:spPr>
          <a:xfrm>
            <a:off x="2811463" y="3687763"/>
            <a:ext cx="1439862" cy="334962"/>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600" b="1">
                <a:solidFill>
                  <a:srgbClr val="D8090F"/>
                </a:solidFill>
                <a:ea typeface="SimSun" charset="-122"/>
              </a:rPr>
              <a:t>Features</a:t>
            </a:r>
          </a:p>
        </p:txBody>
      </p:sp>
      <p:sp>
        <p:nvSpPr>
          <p:cNvPr id="17433" name="Text Box 25"/>
          <p:cNvSpPr txBox="1"/>
          <p:nvPr/>
        </p:nvSpPr>
        <p:spPr>
          <a:xfrm>
            <a:off x="5630863" y="3613150"/>
            <a:ext cx="3155950" cy="366713"/>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7434" name="Oval 26"/>
          <p:cNvSpPr/>
          <p:nvPr/>
        </p:nvSpPr>
        <p:spPr>
          <a:xfrm>
            <a:off x="6721475" y="3227388"/>
            <a:ext cx="1936750" cy="78105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600" b="1">
                <a:ea typeface="SimSun" charset="-122"/>
              </a:rPr>
              <a:t>Probability </a:t>
            </a:r>
            <a:r>
              <a:rPr sz="1600" b="1">
                <a:solidFill>
                  <a:srgbClr val="D8090F"/>
                </a:solidFill>
                <a:ea typeface="SimSun" charset="-122"/>
              </a:rPr>
              <a:t>p</a:t>
            </a:r>
            <a:r>
              <a:rPr sz="1600" b="1">
                <a:ea typeface="SimSun" charset="-122"/>
              </a:rPr>
              <a:t> of x</a:t>
            </a:r>
          </a:p>
          <a:p>
            <a:pPr marL="0" lvl="0" indent="0" algn="ctr" eaLnBrk="1" hangingPunct="1">
              <a:spcBef>
                <a:spcPct val="0"/>
              </a:spcBef>
              <a:buNone/>
            </a:pPr>
            <a:r>
              <a:rPr sz="1600" b="1">
                <a:ea typeface="SimSun" charset="-122"/>
              </a:rPr>
              <a:t>being of type T</a:t>
            </a:r>
          </a:p>
        </p:txBody>
      </p:sp>
      <p:sp>
        <p:nvSpPr>
          <p:cNvPr id="17435" name="AutoShape 27"/>
          <p:cNvSpPr/>
          <p:nvPr/>
        </p:nvSpPr>
        <p:spPr>
          <a:xfrm>
            <a:off x="5505450" y="3448050"/>
            <a:ext cx="1173163" cy="365125"/>
          </a:xfrm>
          <a:prstGeom prst="rightArrow">
            <a:avLst>
              <a:gd name="adj1" fmla="val 50000"/>
              <a:gd name="adj2" fmla="val 80326"/>
            </a:avLst>
          </a:prstGeom>
          <a:solidFill>
            <a:schemeClr val="accent1"/>
          </a:solidFill>
          <a:ln w="9525" cap="flat" cmpd="sng">
            <a:solidFill>
              <a:schemeClr val="tx1"/>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7436" name="Text Box 28"/>
          <p:cNvSpPr txBox="1"/>
          <p:nvPr/>
        </p:nvSpPr>
        <p:spPr>
          <a:xfrm>
            <a:off x="5514975" y="3194050"/>
            <a:ext cx="1277938" cy="334963"/>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600" b="1">
                <a:solidFill>
                  <a:srgbClr val="D8090F"/>
                </a:solidFill>
                <a:ea typeface="SimSun" charset="-122"/>
              </a:rPr>
              <a:t>Predict by</a:t>
            </a:r>
            <a:endParaRPr sz="1800">
              <a:ea typeface="SimSun" charset="-122"/>
            </a:endParaRPr>
          </a:p>
        </p:txBody>
      </p:sp>
      <p:sp>
        <p:nvSpPr>
          <p:cNvPr id="17437" name="Text Box 29"/>
          <p:cNvSpPr txBox="1"/>
          <p:nvPr/>
        </p:nvSpPr>
        <p:spPr>
          <a:xfrm>
            <a:off x="5692775" y="3716338"/>
            <a:ext cx="665163" cy="365125"/>
          </a:xfrm>
          <a:prstGeom prst="rect">
            <a:avLst/>
          </a:prstGeom>
          <a:noFill/>
          <a:ln w="9525">
            <a:noFill/>
            <a:miter/>
          </a:ln>
        </p:spPr>
        <p:txBody>
          <a:bodyPr wrap="none">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800" b="1">
                <a:solidFill>
                  <a:srgbClr val="D8090F"/>
                </a:solidFill>
                <a:ea typeface="SimSun" charset="-122"/>
              </a:rPr>
              <a:t>M(T)</a:t>
            </a:r>
          </a:p>
        </p:txBody>
      </p:sp>
      <p:sp>
        <p:nvSpPr>
          <p:cNvPr id="17438" name="Text Box 30"/>
          <p:cNvSpPr txBox="1"/>
          <p:nvPr/>
        </p:nvSpPr>
        <p:spPr>
          <a:xfrm rot="5400000">
            <a:off x="-117475" y="3268663"/>
            <a:ext cx="1176338" cy="334962"/>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600" b="1">
                <a:solidFill>
                  <a:srgbClr val="E40D08"/>
                </a:solidFill>
                <a:ea typeface="SimSun" charset="-122"/>
              </a:rPr>
              <a:t>Predicting</a:t>
            </a:r>
          </a:p>
        </p:txBody>
      </p:sp>
      <p:sp>
        <p:nvSpPr>
          <p:cNvPr id="17439" name="AutoShape 31"/>
          <p:cNvSpPr/>
          <p:nvPr/>
        </p:nvSpPr>
        <p:spPr>
          <a:xfrm>
            <a:off x="6684963" y="4756150"/>
            <a:ext cx="1466850" cy="57785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600">
                <a:ea typeface="SimSun" charset="-122"/>
              </a:rPr>
              <a:t>...</a:t>
            </a:r>
          </a:p>
        </p:txBody>
      </p:sp>
      <p:sp>
        <p:nvSpPr>
          <p:cNvPr id="17440" name="AutoShape 32"/>
          <p:cNvSpPr/>
          <p:nvPr/>
        </p:nvSpPr>
        <p:spPr>
          <a:xfrm>
            <a:off x="977900" y="4751388"/>
            <a:ext cx="1577975" cy="582612"/>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600">
                <a:ea typeface="SimSun" charset="-122"/>
              </a:rPr>
              <a:t>String Similarity</a:t>
            </a:r>
          </a:p>
          <a:p>
            <a:pPr marL="0" lvl="0" indent="0" algn="ctr" eaLnBrk="1" hangingPunct="1">
              <a:spcBef>
                <a:spcPct val="0"/>
              </a:spcBef>
              <a:buNone/>
            </a:pPr>
            <a:r>
              <a:rPr sz="1600">
                <a:ea typeface="SimSun" charset="-122"/>
              </a:rPr>
              <a:t>with the type T</a:t>
            </a:r>
          </a:p>
        </p:txBody>
      </p:sp>
      <p:sp>
        <p:nvSpPr>
          <p:cNvPr id="17441" name="AutoShape 33"/>
          <p:cNvSpPr/>
          <p:nvPr/>
        </p:nvSpPr>
        <p:spPr>
          <a:xfrm>
            <a:off x="2795588" y="4830763"/>
            <a:ext cx="1435100" cy="395287"/>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600">
                <a:ea typeface="SimSun" charset="-122"/>
              </a:rPr>
              <a:t>POS Features</a:t>
            </a:r>
          </a:p>
        </p:txBody>
      </p:sp>
      <p:sp>
        <p:nvSpPr>
          <p:cNvPr id="17442" name="AutoShape 34"/>
          <p:cNvSpPr/>
          <p:nvPr/>
        </p:nvSpPr>
        <p:spPr>
          <a:xfrm>
            <a:off x="4713288" y="4756150"/>
            <a:ext cx="1392237" cy="57785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600">
                <a:ea typeface="SimSun" charset="-122"/>
              </a:rPr>
              <a:t>Singular/Plural</a:t>
            </a:r>
          </a:p>
          <a:p>
            <a:pPr marL="0" lvl="0" indent="0" algn="ctr" eaLnBrk="1" hangingPunct="1">
              <a:spcBef>
                <a:spcPct val="0"/>
              </a:spcBef>
              <a:buNone/>
            </a:pPr>
            <a:r>
              <a:rPr sz="1600">
                <a:ea typeface="SimSun" charset="-122"/>
              </a:rPr>
              <a:t>Form Feature</a:t>
            </a:r>
          </a:p>
        </p:txBody>
      </p:sp>
      <p:sp>
        <p:nvSpPr>
          <p:cNvPr id="17443" name="Text Box 35"/>
          <p:cNvSpPr txBox="1"/>
          <p:nvPr/>
        </p:nvSpPr>
        <p:spPr>
          <a:xfrm rot="5400000">
            <a:off x="-214312" y="4946650"/>
            <a:ext cx="1355725" cy="336550"/>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600" b="1">
                <a:solidFill>
                  <a:srgbClr val="D8090F"/>
                </a:solidFill>
                <a:ea typeface="SimSun" charset="-122"/>
              </a:rPr>
              <a:t>NL Features</a:t>
            </a:r>
          </a:p>
        </p:txBody>
      </p:sp>
      <p:sp>
        <p:nvSpPr>
          <p:cNvPr id="17444" name="Text Box 36"/>
          <p:cNvSpPr txBox="1"/>
          <p:nvPr/>
        </p:nvSpPr>
        <p:spPr>
          <a:xfrm>
            <a:off x="6111875" y="3981450"/>
            <a:ext cx="2476500" cy="36512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r" eaLnBrk="1" hangingPunct="1">
              <a:spcBef>
                <a:spcPct val="0"/>
              </a:spcBef>
              <a:buNone/>
            </a:pPr>
            <a:r>
              <a:rPr sz="1800" b="1">
                <a:solidFill>
                  <a:srgbClr val="D8090F"/>
                </a:solidFill>
                <a:ea typeface="SimSun" charset="-122"/>
              </a:rPr>
              <a:t>N(x, T) = 1 (p)</a:t>
            </a:r>
          </a:p>
        </p:txBody>
      </p:sp>
      <p:sp>
        <p:nvSpPr>
          <p:cNvPr id="17445" name="AutoShape 37"/>
          <p:cNvSpPr/>
          <p:nvPr/>
        </p:nvSpPr>
        <p:spPr>
          <a:xfrm>
            <a:off x="3225800" y="5584825"/>
            <a:ext cx="1524000" cy="690563"/>
          </a:xfrm>
          <a:prstGeom prst="cloudCallout">
            <a:avLst>
              <a:gd name="adj1" fmla="val -49019"/>
              <a:gd name="adj2" fmla="val -86704"/>
            </a:avLst>
          </a:prstGeom>
          <a:solidFill>
            <a:srgbClr val="FCA7AB"/>
          </a:solidFill>
          <a:ln w="9525" cap="flat" cmpd="sng">
            <a:solidFill>
              <a:schemeClr val="tx1"/>
            </a:solidFill>
            <a:prstDash val="solid"/>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400" b="1">
                <a:solidFill>
                  <a:srgbClr val="D8090F"/>
                </a:solidFill>
                <a:ea typeface="SimSun" charset="-122"/>
              </a:rPr>
              <a:t>e.g.,</a:t>
            </a:r>
          </a:p>
          <a:p>
            <a:pPr marL="0" lvl="0" indent="0" algn="ctr" eaLnBrk="1" hangingPunct="1">
              <a:spcBef>
                <a:spcPct val="0"/>
              </a:spcBef>
              <a:buNone/>
            </a:pPr>
            <a:r>
              <a:rPr sz="1400" b="1">
                <a:solidFill>
                  <a:srgbClr val="D8090F"/>
                </a:solidFill>
                <a:ea typeface="SimSun" charset="-122"/>
              </a:rPr>
              <a:t>has_connnected</a:t>
            </a:r>
          </a:p>
        </p:txBody>
      </p:sp>
      <p:sp>
        <p:nvSpPr>
          <p:cNvPr id="17446" name="AutoShape 38"/>
          <p:cNvSpPr/>
          <p:nvPr/>
        </p:nvSpPr>
        <p:spPr>
          <a:xfrm>
            <a:off x="4994275" y="5584825"/>
            <a:ext cx="1520825" cy="690563"/>
          </a:xfrm>
          <a:prstGeom prst="cloudCallout">
            <a:avLst>
              <a:gd name="adj1" fmla="val -49019"/>
              <a:gd name="adj2" fmla="val -86704"/>
            </a:avLst>
          </a:prstGeom>
          <a:solidFill>
            <a:srgbClr val="FCA7AB"/>
          </a:solidFill>
          <a:ln w="9525" cap="flat" cmpd="sng">
            <a:solidFill>
              <a:schemeClr val="tx1"/>
            </a:solidFill>
            <a:prstDash val="solid"/>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400" b="1">
                <a:solidFill>
                  <a:srgbClr val="D8090F"/>
                </a:solidFill>
                <a:ea typeface="SimSun" charset="-122"/>
              </a:rPr>
              <a:t>e.g.,</a:t>
            </a:r>
          </a:p>
          <a:p>
            <a:pPr marL="0" lvl="0" indent="0" algn="ctr" eaLnBrk="1" hangingPunct="1">
              <a:spcBef>
                <a:spcPct val="0"/>
              </a:spcBef>
              <a:buNone/>
            </a:pPr>
            <a:r>
              <a:rPr sz="1400" b="1">
                <a:solidFill>
                  <a:srgbClr val="D8090F"/>
                </a:solidFill>
                <a:ea typeface="SimSun" charset="-122"/>
              </a:rPr>
              <a:t>connections</a:t>
            </a:r>
            <a:endParaRPr sz="1800" b="1">
              <a:solidFill>
                <a:srgbClr val="D8090F"/>
              </a:solidFill>
              <a:ea typeface="SimSun" charset="-122"/>
            </a:endParaRPr>
          </a:p>
        </p:txBody>
      </p:sp>
      <p:sp>
        <p:nvSpPr>
          <p:cNvPr id="17447" name="AutoShape 37"/>
          <p:cNvSpPr/>
          <p:nvPr/>
        </p:nvSpPr>
        <p:spPr>
          <a:xfrm>
            <a:off x="1365250" y="5584825"/>
            <a:ext cx="1679575" cy="690563"/>
          </a:xfrm>
          <a:prstGeom prst="cloudCallout">
            <a:avLst>
              <a:gd name="adj1" fmla="val -49019"/>
              <a:gd name="adj2" fmla="val -86704"/>
            </a:avLst>
          </a:prstGeom>
          <a:solidFill>
            <a:srgbClr val="FCA7AB"/>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400" b="1">
                <a:solidFill>
                  <a:srgbClr val="D8090F"/>
                </a:solidFill>
                <a:ea typeface="SimSun" charset="-122"/>
              </a:rPr>
              <a:t>e.g.,</a:t>
            </a:r>
          </a:p>
          <a:p>
            <a:pPr marL="0" lvl="0" indent="0" algn="ctr" eaLnBrk="1" hangingPunct="1">
              <a:spcBef>
                <a:spcPct val="0"/>
              </a:spcBef>
              <a:buNone/>
            </a:pPr>
            <a:r>
              <a:rPr sz="1400" b="1">
                <a:solidFill>
                  <a:srgbClr val="D8090F"/>
                </a:solidFill>
                <a:ea typeface="SimSun" charset="-122"/>
              </a:rPr>
              <a:t>resp VS Response</a:t>
            </a:r>
          </a:p>
        </p:txBody>
      </p:sp>
    </p:spTree>
    <p:extLst>
      <p:ext uri="{BB962C8B-B14F-4D97-AF65-F5344CB8AC3E}">
        <p14:creationId xmlns:p14="http://schemas.microsoft.com/office/powerpoint/2010/main" val="36638924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linds(horizontal)">
                                      <p:cBhvr>
                                        <p:cTn id="7" dur="500"/>
                                        <p:tgtEl>
                                          <p:spTgt spid="174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413"/>
                                        </p:tgtEl>
                                        <p:attrNameLst>
                                          <p:attrName>style.visibility</p:attrName>
                                        </p:attrNameLst>
                                      </p:cBhvr>
                                      <p:to>
                                        <p:strVal val="visible"/>
                                      </p:to>
                                    </p:set>
                                    <p:animEffect transition="in" filter="blinds(horizontal)">
                                      <p:cBhvr>
                                        <p:cTn id="10" dur="500"/>
                                        <p:tgtEl>
                                          <p:spTgt spid="174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415"/>
                                        </p:tgtEl>
                                        <p:attrNameLst>
                                          <p:attrName>style.visibility</p:attrName>
                                        </p:attrNameLst>
                                      </p:cBhvr>
                                      <p:to>
                                        <p:strVal val="visible"/>
                                      </p:to>
                                    </p:set>
                                    <p:animEffect transition="in" filter="blinds(horizontal)">
                                      <p:cBhvr>
                                        <p:cTn id="13" dur="500"/>
                                        <p:tgtEl>
                                          <p:spTgt spid="174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416"/>
                                        </p:tgtEl>
                                        <p:attrNameLst>
                                          <p:attrName>style.visibility</p:attrName>
                                        </p:attrNameLst>
                                      </p:cBhvr>
                                      <p:to>
                                        <p:strVal val="visible"/>
                                      </p:to>
                                    </p:set>
                                    <p:animEffect transition="in" filter="blinds(horizontal)">
                                      <p:cBhvr>
                                        <p:cTn id="16" dur="500"/>
                                        <p:tgtEl>
                                          <p:spTgt spid="174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417"/>
                                        </p:tgtEl>
                                        <p:attrNameLst>
                                          <p:attrName>style.visibility</p:attrName>
                                        </p:attrNameLst>
                                      </p:cBhvr>
                                      <p:to>
                                        <p:strVal val="visible"/>
                                      </p:to>
                                    </p:set>
                                    <p:animEffect transition="in" filter="blinds(horizontal)">
                                      <p:cBhvr>
                                        <p:cTn id="19" dur="500"/>
                                        <p:tgtEl>
                                          <p:spTgt spid="174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418"/>
                                        </p:tgtEl>
                                        <p:attrNameLst>
                                          <p:attrName>style.visibility</p:attrName>
                                        </p:attrNameLst>
                                      </p:cBhvr>
                                      <p:to>
                                        <p:strVal val="visible"/>
                                      </p:to>
                                    </p:set>
                                    <p:animEffect transition="in" filter="blinds(horizontal)">
                                      <p:cBhvr>
                                        <p:cTn id="22" dur="500"/>
                                        <p:tgtEl>
                                          <p:spTgt spid="1741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419"/>
                                        </p:tgtEl>
                                        <p:attrNameLst>
                                          <p:attrName>style.visibility</p:attrName>
                                        </p:attrNameLst>
                                      </p:cBhvr>
                                      <p:to>
                                        <p:strVal val="visible"/>
                                      </p:to>
                                    </p:set>
                                    <p:animEffect transition="in" filter="blinds(horizontal)">
                                      <p:cBhvr>
                                        <p:cTn id="25" dur="500"/>
                                        <p:tgtEl>
                                          <p:spTgt spid="1741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420"/>
                                        </p:tgtEl>
                                        <p:attrNameLst>
                                          <p:attrName>style.visibility</p:attrName>
                                        </p:attrNameLst>
                                      </p:cBhvr>
                                      <p:to>
                                        <p:strVal val="visible"/>
                                      </p:to>
                                    </p:set>
                                    <p:animEffect transition="in" filter="blinds(horizontal)">
                                      <p:cBhvr>
                                        <p:cTn id="28" dur="500"/>
                                        <p:tgtEl>
                                          <p:spTgt spid="1742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7421"/>
                                        </p:tgtEl>
                                        <p:attrNameLst>
                                          <p:attrName>style.visibility</p:attrName>
                                        </p:attrNameLst>
                                      </p:cBhvr>
                                      <p:to>
                                        <p:strVal val="visible"/>
                                      </p:to>
                                    </p:set>
                                    <p:animEffect transition="in" filter="blinds(horizontal)">
                                      <p:cBhvr>
                                        <p:cTn id="31" dur="500"/>
                                        <p:tgtEl>
                                          <p:spTgt spid="1742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7422"/>
                                        </p:tgtEl>
                                        <p:attrNameLst>
                                          <p:attrName>style.visibility</p:attrName>
                                        </p:attrNameLst>
                                      </p:cBhvr>
                                      <p:to>
                                        <p:strVal val="visible"/>
                                      </p:to>
                                    </p:set>
                                    <p:animEffect transition="in" filter="blinds(horizontal)">
                                      <p:cBhvr>
                                        <p:cTn id="34" dur="500"/>
                                        <p:tgtEl>
                                          <p:spTgt spid="1742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7423"/>
                                        </p:tgtEl>
                                        <p:attrNameLst>
                                          <p:attrName>style.visibility</p:attrName>
                                        </p:attrNameLst>
                                      </p:cBhvr>
                                      <p:to>
                                        <p:strVal val="visible"/>
                                      </p:to>
                                    </p:set>
                                    <p:animEffect transition="in" filter="blinds(horizontal)">
                                      <p:cBhvr>
                                        <p:cTn id="37" dur="500"/>
                                        <p:tgtEl>
                                          <p:spTgt spid="1742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7427"/>
                                        </p:tgtEl>
                                        <p:attrNameLst>
                                          <p:attrName>style.visibility</p:attrName>
                                        </p:attrNameLst>
                                      </p:cBhvr>
                                      <p:to>
                                        <p:strVal val="visible"/>
                                      </p:to>
                                    </p:set>
                                    <p:animEffect transition="in" filter="blinds(horizontal)">
                                      <p:cBhvr>
                                        <p:cTn id="40" dur="500"/>
                                        <p:tgtEl>
                                          <p:spTgt spid="1742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7428"/>
                                        </p:tgtEl>
                                        <p:attrNameLst>
                                          <p:attrName>style.visibility</p:attrName>
                                        </p:attrNameLst>
                                      </p:cBhvr>
                                      <p:to>
                                        <p:strVal val="visible"/>
                                      </p:to>
                                    </p:set>
                                    <p:animEffect transition="in" filter="blinds(horizontal)">
                                      <p:cBhvr>
                                        <p:cTn id="43" dur="500"/>
                                        <p:tgtEl>
                                          <p:spTgt spid="17428"/>
                                        </p:tgtEl>
                                      </p:cBhvr>
                                    </p:animEffect>
                                  </p:childTnLst>
                                </p:cTn>
                              </p:par>
                              <p:par>
                                <p:cTn id="44" presetID="3" presetClass="entr" presetSubtype="10" fill="hold" grpId="1" nodeType="withEffect">
                                  <p:stCondLst>
                                    <p:cond delay="0"/>
                                  </p:stCondLst>
                                  <p:childTnLst>
                                    <p:set>
                                      <p:cBhvr>
                                        <p:cTn id="45" dur="1" fill="hold">
                                          <p:stCondLst>
                                            <p:cond delay="0"/>
                                          </p:stCondLst>
                                        </p:cTn>
                                        <p:tgtEl>
                                          <p:spTgt spid="17418"/>
                                        </p:tgtEl>
                                        <p:attrNameLst>
                                          <p:attrName>style.visibility</p:attrName>
                                        </p:attrNameLst>
                                      </p:cBhvr>
                                      <p:to>
                                        <p:strVal val="visible"/>
                                      </p:to>
                                    </p:set>
                                    <p:animEffect transition="in" filter="blinds(horizontal)">
                                      <p:cBhvr>
                                        <p:cTn id="46" dur="500"/>
                                        <p:tgtEl>
                                          <p:spTgt spid="1741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7411"/>
                                        </p:tgtEl>
                                        <p:attrNameLst>
                                          <p:attrName>style.visibility</p:attrName>
                                        </p:attrNameLst>
                                      </p:cBhvr>
                                      <p:to>
                                        <p:strVal val="visible"/>
                                      </p:to>
                                    </p:set>
                                    <p:animEffect transition="in" filter="blinds(horizontal)">
                                      <p:cBhvr>
                                        <p:cTn id="51" dur="500"/>
                                        <p:tgtEl>
                                          <p:spTgt spid="1741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7424"/>
                                        </p:tgtEl>
                                        <p:attrNameLst>
                                          <p:attrName>style.visibility</p:attrName>
                                        </p:attrNameLst>
                                      </p:cBhvr>
                                      <p:to>
                                        <p:strVal val="visible"/>
                                      </p:to>
                                    </p:set>
                                    <p:animEffect transition="in" filter="blinds(horizontal)">
                                      <p:cBhvr>
                                        <p:cTn id="54" dur="500"/>
                                        <p:tgtEl>
                                          <p:spTgt spid="1742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7425"/>
                                        </p:tgtEl>
                                        <p:attrNameLst>
                                          <p:attrName>style.visibility</p:attrName>
                                        </p:attrNameLst>
                                      </p:cBhvr>
                                      <p:to>
                                        <p:strVal val="visible"/>
                                      </p:to>
                                    </p:set>
                                    <p:animEffect transition="in" filter="blinds(horizontal)">
                                      <p:cBhvr>
                                        <p:cTn id="57" dur="500"/>
                                        <p:tgtEl>
                                          <p:spTgt spid="17425"/>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7426"/>
                                        </p:tgtEl>
                                        <p:attrNameLst>
                                          <p:attrName>style.visibility</p:attrName>
                                        </p:attrNameLst>
                                      </p:cBhvr>
                                      <p:to>
                                        <p:strVal val="visible"/>
                                      </p:to>
                                    </p:set>
                                    <p:animEffect transition="in" filter="blinds(horizontal)">
                                      <p:cBhvr>
                                        <p:cTn id="60" dur="500"/>
                                        <p:tgtEl>
                                          <p:spTgt spid="1742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7429"/>
                                        </p:tgtEl>
                                        <p:attrNameLst>
                                          <p:attrName>style.visibility</p:attrName>
                                        </p:attrNameLst>
                                      </p:cBhvr>
                                      <p:to>
                                        <p:strVal val="visible"/>
                                      </p:to>
                                    </p:set>
                                    <p:animEffect transition="in" filter="blinds(horizontal)">
                                      <p:cBhvr>
                                        <p:cTn id="63" dur="500"/>
                                        <p:tgtEl>
                                          <p:spTgt spid="1742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7430"/>
                                        </p:tgtEl>
                                        <p:attrNameLst>
                                          <p:attrName>style.visibility</p:attrName>
                                        </p:attrNameLst>
                                      </p:cBhvr>
                                      <p:to>
                                        <p:strVal val="visible"/>
                                      </p:to>
                                    </p:set>
                                    <p:animEffect transition="in" filter="blinds(horizontal)">
                                      <p:cBhvr>
                                        <p:cTn id="66" dur="500"/>
                                        <p:tgtEl>
                                          <p:spTgt spid="17430"/>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7431"/>
                                        </p:tgtEl>
                                        <p:attrNameLst>
                                          <p:attrName>style.visibility</p:attrName>
                                        </p:attrNameLst>
                                      </p:cBhvr>
                                      <p:to>
                                        <p:strVal val="visible"/>
                                      </p:to>
                                    </p:set>
                                    <p:animEffect transition="in" filter="blinds(horizontal)">
                                      <p:cBhvr>
                                        <p:cTn id="69" dur="500"/>
                                        <p:tgtEl>
                                          <p:spTgt spid="17431"/>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7432"/>
                                        </p:tgtEl>
                                        <p:attrNameLst>
                                          <p:attrName>style.visibility</p:attrName>
                                        </p:attrNameLst>
                                      </p:cBhvr>
                                      <p:to>
                                        <p:strVal val="visible"/>
                                      </p:to>
                                    </p:set>
                                    <p:animEffect transition="in" filter="blinds(horizontal)">
                                      <p:cBhvr>
                                        <p:cTn id="72" dur="500"/>
                                        <p:tgtEl>
                                          <p:spTgt spid="17432"/>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7433"/>
                                        </p:tgtEl>
                                        <p:attrNameLst>
                                          <p:attrName>style.visibility</p:attrName>
                                        </p:attrNameLst>
                                      </p:cBhvr>
                                      <p:to>
                                        <p:strVal val="visible"/>
                                      </p:to>
                                    </p:set>
                                    <p:animEffect transition="in" filter="blinds(horizontal)">
                                      <p:cBhvr>
                                        <p:cTn id="75" dur="500"/>
                                        <p:tgtEl>
                                          <p:spTgt spid="17433"/>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7434"/>
                                        </p:tgtEl>
                                        <p:attrNameLst>
                                          <p:attrName>style.visibility</p:attrName>
                                        </p:attrNameLst>
                                      </p:cBhvr>
                                      <p:to>
                                        <p:strVal val="visible"/>
                                      </p:to>
                                    </p:set>
                                    <p:animEffect transition="in" filter="blinds(horizontal)">
                                      <p:cBhvr>
                                        <p:cTn id="78" dur="500"/>
                                        <p:tgtEl>
                                          <p:spTgt spid="17434"/>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7435"/>
                                        </p:tgtEl>
                                        <p:attrNameLst>
                                          <p:attrName>style.visibility</p:attrName>
                                        </p:attrNameLst>
                                      </p:cBhvr>
                                      <p:to>
                                        <p:strVal val="visible"/>
                                      </p:to>
                                    </p:set>
                                    <p:animEffect transition="in" filter="blinds(horizontal)">
                                      <p:cBhvr>
                                        <p:cTn id="81" dur="500"/>
                                        <p:tgtEl>
                                          <p:spTgt spid="17435"/>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7436"/>
                                        </p:tgtEl>
                                        <p:attrNameLst>
                                          <p:attrName>style.visibility</p:attrName>
                                        </p:attrNameLst>
                                      </p:cBhvr>
                                      <p:to>
                                        <p:strVal val="visible"/>
                                      </p:to>
                                    </p:set>
                                    <p:animEffect transition="in" filter="blinds(horizontal)">
                                      <p:cBhvr>
                                        <p:cTn id="84" dur="500"/>
                                        <p:tgtEl>
                                          <p:spTgt spid="17436"/>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17437"/>
                                        </p:tgtEl>
                                        <p:attrNameLst>
                                          <p:attrName>style.visibility</p:attrName>
                                        </p:attrNameLst>
                                      </p:cBhvr>
                                      <p:to>
                                        <p:strVal val="visible"/>
                                      </p:to>
                                    </p:set>
                                    <p:animEffect transition="in" filter="blinds(horizontal)">
                                      <p:cBhvr>
                                        <p:cTn id="87" dur="500"/>
                                        <p:tgtEl>
                                          <p:spTgt spid="17437"/>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7438"/>
                                        </p:tgtEl>
                                        <p:attrNameLst>
                                          <p:attrName>style.visibility</p:attrName>
                                        </p:attrNameLst>
                                      </p:cBhvr>
                                      <p:to>
                                        <p:strVal val="visible"/>
                                      </p:to>
                                    </p:set>
                                    <p:animEffect transition="in" filter="blinds(horizontal)">
                                      <p:cBhvr>
                                        <p:cTn id="90" dur="500"/>
                                        <p:tgtEl>
                                          <p:spTgt spid="17438"/>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17444"/>
                                        </p:tgtEl>
                                        <p:attrNameLst>
                                          <p:attrName>style.visibility</p:attrName>
                                        </p:attrNameLst>
                                      </p:cBhvr>
                                      <p:to>
                                        <p:strVal val="visible"/>
                                      </p:to>
                                    </p:set>
                                    <p:animEffect transition="in" filter="blinds(horizontal)">
                                      <p:cBhvr>
                                        <p:cTn id="93" dur="500"/>
                                        <p:tgtEl>
                                          <p:spTgt spid="17444"/>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17410"/>
                                        </p:tgtEl>
                                        <p:attrNameLst>
                                          <p:attrName>style.visibility</p:attrName>
                                        </p:attrNameLst>
                                      </p:cBhvr>
                                      <p:to>
                                        <p:strVal val="visible"/>
                                      </p:to>
                                    </p:set>
                                    <p:animEffect transition="in" filter="blinds(horizontal)">
                                      <p:cBhvr>
                                        <p:cTn id="98" dur="500"/>
                                        <p:tgtEl>
                                          <p:spTgt spid="17410"/>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17439"/>
                                        </p:tgtEl>
                                        <p:attrNameLst>
                                          <p:attrName>style.visibility</p:attrName>
                                        </p:attrNameLst>
                                      </p:cBhvr>
                                      <p:to>
                                        <p:strVal val="visible"/>
                                      </p:to>
                                    </p:set>
                                    <p:animEffect transition="in" filter="blinds(horizontal)">
                                      <p:cBhvr>
                                        <p:cTn id="101" dur="500"/>
                                        <p:tgtEl>
                                          <p:spTgt spid="17439"/>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17440"/>
                                        </p:tgtEl>
                                        <p:attrNameLst>
                                          <p:attrName>style.visibility</p:attrName>
                                        </p:attrNameLst>
                                      </p:cBhvr>
                                      <p:to>
                                        <p:strVal val="visible"/>
                                      </p:to>
                                    </p:set>
                                    <p:animEffect transition="in" filter="blinds(horizontal)">
                                      <p:cBhvr>
                                        <p:cTn id="104" dur="500"/>
                                        <p:tgtEl>
                                          <p:spTgt spid="17440"/>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7441"/>
                                        </p:tgtEl>
                                        <p:attrNameLst>
                                          <p:attrName>style.visibility</p:attrName>
                                        </p:attrNameLst>
                                      </p:cBhvr>
                                      <p:to>
                                        <p:strVal val="visible"/>
                                      </p:to>
                                    </p:set>
                                    <p:animEffect transition="in" filter="blinds(horizontal)">
                                      <p:cBhvr>
                                        <p:cTn id="107" dur="500"/>
                                        <p:tgtEl>
                                          <p:spTgt spid="17441"/>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7442"/>
                                        </p:tgtEl>
                                        <p:attrNameLst>
                                          <p:attrName>style.visibility</p:attrName>
                                        </p:attrNameLst>
                                      </p:cBhvr>
                                      <p:to>
                                        <p:strVal val="visible"/>
                                      </p:to>
                                    </p:set>
                                    <p:animEffect transition="in" filter="blinds(horizontal)">
                                      <p:cBhvr>
                                        <p:cTn id="110" dur="500"/>
                                        <p:tgtEl>
                                          <p:spTgt spid="17442"/>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17443"/>
                                        </p:tgtEl>
                                        <p:attrNameLst>
                                          <p:attrName>style.visibility</p:attrName>
                                        </p:attrNameLst>
                                      </p:cBhvr>
                                      <p:to>
                                        <p:strVal val="visible"/>
                                      </p:to>
                                    </p:set>
                                    <p:animEffect transition="in" filter="blinds(horizontal)">
                                      <p:cBhvr>
                                        <p:cTn id="113" dur="500"/>
                                        <p:tgtEl>
                                          <p:spTgt spid="17443"/>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17447"/>
                                        </p:tgtEl>
                                        <p:attrNameLst>
                                          <p:attrName>style.visibility</p:attrName>
                                        </p:attrNameLst>
                                      </p:cBhvr>
                                      <p:to>
                                        <p:strVal val="visible"/>
                                      </p:to>
                                    </p:set>
                                    <p:animEffect transition="in" filter="blinds(horizontal)">
                                      <p:cBhvr>
                                        <p:cTn id="116" dur="500"/>
                                        <p:tgtEl>
                                          <p:spTgt spid="17447"/>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17445"/>
                                        </p:tgtEl>
                                        <p:attrNameLst>
                                          <p:attrName>style.visibility</p:attrName>
                                        </p:attrNameLst>
                                      </p:cBhvr>
                                      <p:to>
                                        <p:strVal val="visible"/>
                                      </p:to>
                                    </p:set>
                                    <p:animEffect transition="in" filter="blinds(horizontal)">
                                      <p:cBhvr>
                                        <p:cTn id="119" dur="500"/>
                                        <p:tgtEl>
                                          <p:spTgt spid="17445"/>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17446"/>
                                        </p:tgtEl>
                                        <p:attrNameLst>
                                          <p:attrName>style.visibility</p:attrName>
                                        </p:attrNameLst>
                                      </p:cBhvr>
                                      <p:to>
                                        <p:strVal val="visible"/>
                                      </p:to>
                                    </p:set>
                                    <p:animEffect transition="in" filter="blinds(horizontal)">
                                      <p:cBhvr>
                                        <p:cTn id="122" dur="500"/>
                                        <p:tgtEl>
                                          <p:spTgt spid="17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1" grpId="0" animBg="1"/>
      <p:bldP spid="17412" grpId="0" animBg="1"/>
      <p:bldP spid="17413" grpId="0" bldLvl="0" animBg="1"/>
      <p:bldP spid="17415" grpId="0" bldLvl="0"/>
      <p:bldP spid="17416" grpId="0" bldLvl="0" animBg="1"/>
      <p:bldP spid="17417" grpId="0" bldLvl="0" animBg="1"/>
      <p:bldP spid="17418" grpId="0" bldLvl="0"/>
      <p:bldP spid="17418" grpId="1" bldLvl="0"/>
      <p:bldP spid="17419" grpId="0" animBg="1"/>
      <p:bldP spid="17420" grpId="0" bldLvl="0" animBg="1"/>
      <p:bldP spid="17421" grpId="0" animBg="1"/>
      <p:bldP spid="17422" grpId="0" animBg="1"/>
      <p:bldP spid="17423" grpId="0" bldLvl="0"/>
      <p:bldP spid="17424" grpId="0" bldLvl="0" animBg="1"/>
      <p:bldP spid="17425" grpId="0" animBg="1"/>
      <p:bldP spid="17426" grpId="0" bldLvl="0" animBg="1"/>
      <p:bldP spid="17427" grpId="0" bldLvl="0"/>
      <p:bldP spid="17428" grpId="0" bldLvl="0"/>
      <p:bldP spid="17429" grpId="0" bldLvl="0" animBg="1"/>
      <p:bldP spid="17430" grpId="0" animBg="1"/>
      <p:bldP spid="17431" grpId="0" bldLvl="0"/>
      <p:bldP spid="17432" grpId="0" bldLvl="0"/>
      <p:bldP spid="17433" grpId="0" bldLvl="0"/>
      <p:bldP spid="17434" grpId="0" bldLvl="0" animBg="1"/>
      <p:bldP spid="17435" grpId="0" animBg="1"/>
      <p:bldP spid="17436" grpId="0" bldLvl="0"/>
      <p:bldP spid="17437" grpId="0" bldLvl="0"/>
      <p:bldP spid="17438" grpId="0" bldLvl="0"/>
      <p:bldP spid="17439" grpId="0" bldLvl="0" animBg="1"/>
      <p:bldP spid="17440" grpId="0" bldLvl="0" animBg="1"/>
      <p:bldP spid="17441" grpId="0" bldLvl="0" animBg="1"/>
      <p:bldP spid="17442" grpId="0" bldLvl="0" animBg="1"/>
      <p:bldP spid="17443" grpId="0" bldLvl="0"/>
      <p:bldP spid="17444" grpId="0" bldLvl="0"/>
      <p:bldP spid="17445" grpId="0" bldLvl="0" animBg="1"/>
      <p:bldP spid="17446" grpId="0" bldLvl="0" animBg="1"/>
      <p:bldP spid="17447"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a:xfrm>
            <a:off x="457200" y="206375"/>
            <a:ext cx="8229600" cy="857250"/>
          </a:xfrm>
        </p:spPr>
        <p:txBody>
          <a:bodyPr vert="horz" wrap="square" anchor="ctr"/>
          <a:lstStyle/>
          <a:p>
            <a:pPr lvl="0" algn="l" eaLnBrk="1" hangingPunct="1"/>
            <a:r>
              <a:rPr sz="2800">
                <a:latin typeface="Cabin" charset="0"/>
                <a:ea typeface="SimSun" charset="-122"/>
              </a:rPr>
              <a:t>Probabilistic Constraints</a:t>
            </a:r>
            <a:endParaRPr sz="2800">
              <a:ea typeface="SimSun" charset="-122"/>
            </a:endParaRPr>
          </a:p>
        </p:txBody>
      </p:sp>
      <p:sp>
        <p:nvSpPr>
          <p:cNvPr id="19459" name="AutoShape 3"/>
          <p:cNvSpPr/>
          <p:nvPr/>
        </p:nvSpPr>
        <p:spPr>
          <a:xfrm>
            <a:off x="561975" y="2030413"/>
            <a:ext cx="4327525" cy="454025"/>
          </a:xfrm>
          <a:prstGeom prst="flowChartProcess">
            <a:avLst/>
          </a:prstGeom>
          <a:solidFill>
            <a:srgbClr val="FFBDFF"/>
          </a:solidFill>
          <a:ln w="9525" cap="flat" cmpd="sng">
            <a:solidFill>
              <a:schemeClr val="tx1"/>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graphicFrame>
        <p:nvGraphicFramePr>
          <p:cNvPr id="19460" name="Table 19459"/>
          <p:cNvGraphicFramePr/>
          <p:nvPr/>
        </p:nvGraphicFramePr>
        <p:xfrm>
          <a:off x="704850" y="1296988"/>
          <a:ext cx="4114800" cy="2173591"/>
        </p:xfrm>
        <a:graphic>
          <a:graphicData uri="http://schemas.openxmlformats.org/drawingml/2006/table">
            <a:tbl>
              <a:tblPr/>
              <a:tblGrid>
                <a:gridCol w="4114800"/>
              </a:tblGrid>
              <a:tr h="334963">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600" b="1">
                          <a:solidFill>
                            <a:srgbClr val="FFFFFF"/>
                          </a:solidFill>
                          <a:latin typeface="Calibri" pitchFamily="2" charset="0"/>
                          <a:ea typeface="SimSun" charset="-122"/>
                        </a:rPr>
                        <a:t>Source Code</a:t>
                      </a:r>
                    </a:p>
                  </a:txBody>
                  <a:tcPr marT="45713" marB="45713"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BACC6">
                        <a:alpha val="100000"/>
                      </a:srgbClr>
                    </a:solidFill>
                  </a:tcPr>
                </a:tc>
              </a:tr>
              <a:tr h="1838325">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1: </a:t>
                      </a:r>
                      <a:r>
                        <a:rPr sz="1600" b="1">
                          <a:solidFill>
                            <a:schemeClr val="folHlink"/>
                          </a:solidFill>
                          <a:latin typeface="Courier New" pitchFamily="1" charset="0"/>
                          <a:ea typeface="SimSun" charset="-122"/>
                        </a:rPr>
                        <a:t>def </a:t>
                      </a:r>
                      <a:r>
                        <a:rPr sz="1600">
                          <a:solidFill>
                            <a:srgbClr val="000000"/>
                          </a:solidFill>
                          <a:latin typeface="Courier New" pitchFamily="1" charset="0"/>
                          <a:ea typeface="SimSun" charset="-122"/>
                        </a:rPr>
                        <a:t>gzip(f, *args, **kwargs):</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2:   resp = f(*args, **kwargs)</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3:   url = resp.url</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4:   mthd = resp.method</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5:   data = compress(resp)</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     ...</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6:   result = resp</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7:   </a:t>
                      </a:r>
                      <a:r>
                        <a:rPr sz="1600" b="1">
                          <a:solidFill>
                            <a:schemeClr val="folHlink"/>
                          </a:solidFill>
                          <a:latin typeface="Courier New" pitchFamily="1" charset="0"/>
                          <a:ea typeface="SimSun" charset="-122"/>
                        </a:rPr>
                        <a:t>return </a:t>
                      </a:r>
                      <a:r>
                        <a:rPr sz="1600">
                          <a:solidFill>
                            <a:srgbClr val="000000"/>
                          </a:solidFill>
                          <a:latin typeface="Courier New" pitchFamily="1" charset="0"/>
                          <a:ea typeface="SimSun" charset="-122"/>
                        </a:rPr>
                        <a:t>result</a:t>
                      </a:r>
                      <a:endParaRPr sz="1600">
                        <a:latin typeface="Courier New" pitchFamily="1" charset="0"/>
                        <a:ea typeface="SimSun" charset="-122"/>
                      </a:endParaRPr>
                    </a:p>
                  </a:txBody>
                  <a:tcPr marT="45713" marB="45713">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bl>
          </a:graphicData>
        </a:graphic>
      </p:graphicFrame>
      <p:sp>
        <p:nvSpPr>
          <p:cNvPr id="19468" name="Text Box 14"/>
          <p:cNvSpPr txBox="1"/>
          <p:nvPr/>
        </p:nvSpPr>
        <p:spPr>
          <a:xfrm>
            <a:off x="588963" y="4792663"/>
            <a:ext cx="7621587" cy="639762"/>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800" b="1">
                <a:ea typeface="SimSun" charset="-122"/>
              </a:rPr>
              <a:t>C3: </a:t>
            </a:r>
            <a:r>
              <a:rPr sz="1800" b="1">
                <a:solidFill>
                  <a:srgbClr val="D8090F"/>
                </a:solidFill>
                <a:ea typeface="SimSun" charset="-122"/>
              </a:rPr>
              <a:t>{"url", "method"} ⊂ A(Response) = 1 (p</a:t>
            </a:r>
            <a:r>
              <a:rPr sz="1800" b="1" baseline="-25000">
                <a:solidFill>
                  <a:srgbClr val="D8090F"/>
                </a:solidFill>
                <a:ea typeface="SimSun" charset="-122"/>
              </a:rPr>
              <a:t>0</a:t>
            </a:r>
            <a:r>
              <a:rPr sz="1800" b="1">
                <a:solidFill>
                  <a:srgbClr val="D8090F"/>
                </a:solidFill>
                <a:ea typeface="SimSun" charset="-122"/>
              </a:rPr>
              <a:t>=0.95)</a:t>
            </a:r>
          </a:p>
          <a:p>
            <a:pPr marL="0" lvl="0" indent="0" eaLnBrk="1" hangingPunct="1">
              <a:spcBef>
                <a:spcPct val="0"/>
              </a:spcBef>
              <a:buNone/>
            </a:pPr>
            <a:endParaRPr sz="1800">
              <a:ea typeface="SimSun" charset="-122"/>
            </a:endParaRPr>
          </a:p>
        </p:txBody>
      </p:sp>
      <p:sp>
        <p:nvSpPr>
          <p:cNvPr id="19469" name="AutoShape 15"/>
          <p:cNvSpPr/>
          <p:nvPr/>
        </p:nvSpPr>
        <p:spPr>
          <a:xfrm>
            <a:off x="4945063" y="2770188"/>
            <a:ext cx="2782887" cy="1179512"/>
          </a:xfrm>
          <a:prstGeom prst="wedgeRoundRectCallout">
            <a:avLst>
              <a:gd name="adj1" fmla="val -21727"/>
              <a:gd name="adj2" fmla="val 125653"/>
              <a:gd name="adj3" fmla="val 16667"/>
            </a:avLst>
          </a:prstGeom>
          <a:no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b="1">
                <a:solidFill>
                  <a:srgbClr val="E40D08"/>
                </a:solidFill>
                <a:ea typeface="SimSun" charset="-122"/>
              </a:rPr>
              <a:t>How many observed </a:t>
            </a:r>
          </a:p>
          <a:p>
            <a:pPr marL="0" lvl="0" indent="0" algn="ctr" eaLnBrk="1" hangingPunct="1">
              <a:spcBef>
                <a:spcPct val="0"/>
              </a:spcBef>
              <a:buNone/>
            </a:pPr>
            <a:r>
              <a:rPr sz="1800" b="1">
                <a:solidFill>
                  <a:srgbClr val="E40D08"/>
                </a:solidFill>
                <a:ea typeface="SimSun" charset="-122"/>
              </a:rPr>
              <a:t>attributes are contained</a:t>
            </a:r>
          </a:p>
          <a:p>
            <a:pPr marL="0" lvl="0" indent="0" algn="ctr" eaLnBrk="1" hangingPunct="1">
              <a:spcBef>
                <a:spcPct val="0"/>
              </a:spcBef>
              <a:buNone/>
            </a:pPr>
            <a:r>
              <a:rPr sz="1800" b="1">
                <a:solidFill>
                  <a:srgbClr val="E40D08"/>
                </a:solidFill>
                <a:ea typeface="SimSun" charset="-122"/>
              </a:rPr>
              <a:t>by the instance of </a:t>
            </a:r>
          </a:p>
          <a:p>
            <a:pPr marL="0" lvl="0" indent="0" algn="ctr" eaLnBrk="1" hangingPunct="1">
              <a:spcBef>
                <a:spcPct val="0"/>
              </a:spcBef>
              <a:buNone/>
            </a:pPr>
            <a:r>
              <a:rPr sz="1800" b="1">
                <a:solidFill>
                  <a:srgbClr val="E40D08"/>
                </a:solidFill>
                <a:ea typeface="SimSun" charset="-122"/>
              </a:rPr>
              <a:t>type </a:t>
            </a:r>
            <a:r>
              <a:rPr sz="1800" b="1" i="1">
                <a:solidFill>
                  <a:srgbClr val="E40D08"/>
                </a:solidFill>
                <a:ea typeface="SimSun" charset="-122"/>
              </a:rPr>
              <a:t>Response</a:t>
            </a:r>
            <a:r>
              <a:rPr sz="1800" b="1">
                <a:solidFill>
                  <a:srgbClr val="E40D08"/>
                </a:solidFill>
                <a:ea typeface="SimSun" charset="-122"/>
              </a:rPr>
              <a:t>?</a:t>
            </a:r>
          </a:p>
        </p:txBody>
      </p:sp>
      <p:sp>
        <p:nvSpPr>
          <p:cNvPr id="19470" name="AutoShape 16"/>
          <p:cNvSpPr/>
          <p:nvPr/>
        </p:nvSpPr>
        <p:spPr>
          <a:xfrm>
            <a:off x="6665913" y="4122738"/>
            <a:ext cx="2435225" cy="912812"/>
          </a:xfrm>
          <a:prstGeom prst="wedgeRoundRectCallout">
            <a:avLst>
              <a:gd name="adj1" fmla="val -21755"/>
              <a:gd name="adj2" fmla="val 93870"/>
              <a:gd name="adj3" fmla="val 16667"/>
            </a:avLst>
          </a:prstGeom>
          <a:no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b="1">
                <a:solidFill>
                  <a:srgbClr val="E40D08"/>
                </a:solidFill>
                <a:ea typeface="SimSun" charset="-122"/>
              </a:rPr>
              <a:t>How many types are </a:t>
            </a:r>
          </a:p>
          <a:p>
            <a:pPr marL="0" lvl="0" indent="0" algn="ctr" eaLnBrk="1" hangingPunct="1">
              <a:spcBef>
                <a:spcPct val="0"/>
              </a:spcBef>
              <a:buNone/>
            </a:pPr>
            <a:r>
              <a:rPr sz="1800" b="1">
                <a:solidFill>
                  <a:srgbClr val="E40D08"/>
                </a:solidFill>
                <a:ea typeface="SimSun" charset="-122"/>
              </a:rPr>
              <a:t>sharing the observed </a:t>
            </a:r>
          </a:p>
          <a:p>
            <a:pPr marL="0" lvl="0" indent="0" algn="ctr" eaLnBrk="1" hangingPunct="1">
              <a:spcBef>
                <a:spcPct val="0"/>
              </a:spcBef>
              <a:buNone/>
            </a:pPr>
            <a:r>
              <a:rPr sz="1800" b="1">
                <a:solidFill>
                  <a:srgbClr val="E40D08"/>
                </a:solidFill>
                <a:ea typeface="SimSun" charset="-122"/>
              </a:rPr>
              <a:t>attributes?</a:t>
            </a:r>
          </a:p>
        </p:txBody>
      </p:sp>
      <p:sp>
        <p:nvSpPr>
          <p:cNvPr id="19471" name="Text Box 18"/>
          <p:cNvSpPr txBox="1"/>
          <p:nvPr/>
        </p:nvSpPr>
        <p:spPr>
          <a:xfrm>
            <a:off x="800100" y="4011613"/>
            <a:ext cx="2955925" cy="406400"/>
          </a:xfrm>
          <a:prstGeom prst="rect">
            <a:avLst/>
          </a:prstGeom>
          <a:noFill/>
          <a:ln w="9525" cap="flat" cmpd="sng">
            <a:solidFill>
              <a:schemeClr val="tx1"/>
            </a:solidFill>
            <a:prstDash val="solid"/>
            <a:miter/>
            <a:headEnd type="none" w="med" len="med"/>
            <a:tailEnd type="none" w="med" len="med"/>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2000" b="1">
                <a:ea typeface="SimSun" charset="-122"/>
              </a:rPr>
              <a:t>Attribute Constraints:</a:t>
            </a:r>
            <a:endParaRPr sz="1800">
              <a:ea typeface="SimSun" charset="-122"/>
            </a:endParaRPr>
          </a:p>
        </p:txBody>
      </p:sp>
      <p:sp>
        <p:nvSpPr>
          <p:cNvPr id="19472" name="Text Box 14"/>
          <p:cNvSpPr txBox="1"/>
          <p:nvPr/>
        </p:nvSpPr>
        <p:spPr>
          <a:xfrm>
            <a:off x="588963" y="5322888"/>
            <a:ext cx="7621587" cy="36512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800" b="1">
                <a:ea typeface="SimSun" charset="-122"/>
              </a:rPr>
              <a:t>C4: </a:t>
            </a:r>
            <a:r>
              <a:rPr sz="1800" b="1">
                <a:solidFill>
                  <a:srgbClr val="D8090F"/>
                </a:solidFill>
                <a:ea typeface="SimSun" charset="-122"/>
              </a:rPr>
              <a:t>{"url", "method"} ⊂ A(Response) </a:t>
            </a:r>
            <a:r>
              <a:rPr sz="1800" b="1">
                <a:solidFill>
                  <a:srgbClr val="D8090F"/>
                </a:solidFill>
                <a:ea typeface="SimSun" charset="-122"/>
                <a:sym typeface="Arial" charset="0"/>
              </a:rPr>
              <a:t>→ P(resp, Response) (p'=0.8)</a:t>
            </a:r>
            <a:endParaRPr sz="1800" b="1">
              <a:solidFill>
                <a:srgbClr val="D8090F"/>
              </a:solidFill>
              <a:ea typeface="SimSun" charset="-122"/>
            </a:endParaRPr>
          </a:p>
        </p:txBody>
      </p:sp>
      <p:sp>
        <p:nvSpPr>
          <p:cNvPr id="19473" name="Text Box 14"/>
          <p:cNvSpPr txBox="1"/>
          <p:nvPr/>
        </p:nvSpPr>
        <p:spPr>
          <a:xfrm>
            <a:off x="584200" y="5867400"/>
            <a:ext cx="7621588" cy="36512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800" b="1">
                <a:ea typeface="SimSun" charset="-122"/>
              </a:rPr>
              <a:t> ...</a:t>
            </a:r>
            <a:endParaRPr sz="1800" b="1">
              <a:solidFill>
                <a:srgbClr val="D8090F"/>
              </a:solidFill>
              <a:ea typeface="SimSun" charset="-122"/>
            </a:endParaRPr>
          </a:p>
        </p:txBody>
      </p:sp>
      <p:graphicFrame>
        <p:nvGraphicFramePr>
          <p:cNvPr id="19474" name="Table 19473"/>
          <p:cNvGraphicFramePr/>
          <p:nvPr/>
        </p:nvGraphicFramePr>
        <p:xfrm>
          <a:off x="4945063" y="311150"/>
          <a:ext cx="4114800" cy="2353028"/>
        </p:xfrm>
        <a:graphic>
          <a:graphicData uri="http://schemas.openxmlformats.org/drawingml/2006/table">
            <a:tbl>
              <a:tblPr/>
              <a:tblGrid>
                <a:gridCol w="4114800"/>
              </a:tblGrid>
              <a:tr h="334963">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600" b="1">
                          <a:solidFill>
                            <a:srgbClr val="FFFFFF"/>
                          </a:solidFill>
                          <a:latin typeface="Calibri" pitchFamily="2" charset="0"/>
                          <a:ea typeface="SimSun" charset="-122"/>
                        </a:rPr>
                        <a:t>Source Code (Class Definitions)</a:t>
                      </a:r>
                    </a:p>
                  </a:txBody>
                  <a:tcPr marT="45713" marB="45713" anchor="ctr">
                    <a:lnL w="12700" cap="flat" cmpd="sng">
                      <a:solidFill>
                        <a:srgbClr val="4BACC6"/>
                      </a:solidFill>
                      <a:prstDash val="solid"/>
                      <a:miter/>
                      <a:headEnd type="none" w="med" len="med"/>
                      <a:tailEnd type="none" w="med" len="med"/>
                    </a:lnL>
                    <a:lnR w="12700" cap="flat" cmpd="sng">
                      <a:solidFill>
                        <a:srgbClr val="4BACC6"/>
                      </a:solidFill>
                      <a:prstDash val="solid"/>
                      <a:miter/>
                      <a:headEnd type="none" w="med" len="med"/>
                      <a:tailEnd type="none" w="med" len="med"/>
                    </a:lnR>
                    <a:lnT w="12700" cap="flat" cmpd="sng">
                      <a:solidFill>
                        <a:srgbClr val="4BACC6"/>
                      </a:solidFill>
                      <a:prstDash val="solid"/>
                      <a:miter/>
                      <a:headEnd type="none" w="med" len="med"/>
                      <a:tailEnd type="none" w="med" len="med"/>
                    </a:lnT>
                    <a:lnB w="38100" cap="flat" cmpd="sng">
                      <a:solidFill>
                        <a:srgbClr val="FFFFFF"/>
                      </a:solidFill>
                      <a:prstDash val="solid"/>
                      <a:miter/>
                      <a:headEnd type="none" w="med" len="med"/>
                      <a:tailEnd type="none" w="med" len="med"/>
                    </a:lnB>
                    <a:lnTlToBr>
                      <a:noFill/>
                    </a:lnTlToBr>
                    <a:lnBlToTr>
                      <a:noFill/>
                    </a:lnBlToTr>
                    <a:solidFill>
                      <a:srgbClr val="4BACC6">
                        <a:alpha val="100000"/>
                      </a:srgbClr>
                    </a:solidFill>
                  </a:tcPr>
                </a:tc>
              </a:tr>
              <a:tr h="2017712">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1: </a:t>
                      </a:r>
                      <a:r>
                        <a:rPr sz="1600" b="1">
                          <a:solidFill>
                            <a:schemeClr val="folHlink"/>
                          </a:solidFill>
                          <a:latin typeface="Courier New" pitchFamily="1" charset="0"/>
                          <a:ea typeface="SimSun" charset="-122"/>
                        </a:rPr>
                        <a:t>class </a:t>
                      </a:r>
                      <a:r>
                        <a:rPr sz="1600">
                          <a:latin typeface="Courier New" pitchFamily="1" charset="0"/>
                          <a:ea typeface="SimSun" charset="-122"/>
                        </a:rPr>
                        <a:t>Response()</a:t>
                      </a:r>
                      <a:r>
                        <a:rPr sz="1600">
                          <a:solidFill>
                            <a:srgbClr val="000000"/>
                          </a:solidFill>
                          <a:latin typeface="Courier New" pitchFamily="1" charset="0"/>
                          <a:ea typeface="SimSun" charset="-122"/>
                        </a:rPr>
                        <a:t>:</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2:   def __init__(</a:t>
                      </a:r>
                      <a:r>
                        <a:rPr sz="1600" b="1">
                          <a:solidFill>
                            <a:schemeClr val="folHlink"/>
                          </a:solidFill>
                          <a:latin typeface="Courier New" pitchFamily="1" charset="0"/>
                          <a:ea typeface="SimSun" charset="-122"/>
                        </a:rPr>
                        <a:t>self</a:t>
                      </a:r>
                      <a:r>
                        <a:rPr sz="1600">
                          <a:solidFill>
                            <a:srgbClr val="000000"/>
                          </a:solidFill>
                          <a:latin typeface="Courier New" pitchFamily="1" charset="0"/>
                          <a:ea typeface="SimSun" charset="-122"/>
                        </a:rPr>
                        <a:t>, ...):</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3:     </a:t>
                      </a:r>
                      <a:r>
                        <a:rPr sz="1600" b="1">
                          <a:solidFill>
                            <a:schemeClr val="folHlink"/>
                          </a:solidFill>
                          <a:latin typeface="Courier New" pitchFamily="1" charset="0"/>
                          <a:ea typeface="SimSun" charset="-122"/>
                        </a:rPr>
                        <a:t>self</a:t>
                      </a:r>
                      <a:r>
                        <a:rPr sz="1600">
                          <a:solidFill>
                            <a:srgbClr val="000000"/>
                          </a:solidFill>
                          <a:latin typeface="Courier New" pitchFamily="1" charset="0"/>
                          <a:ea typeface="SimSun" charset="-122"/>
                        </a:rPr>
                        <a:t>.url = ...</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4:     </a:t>
                      </a:r>
                      <a:r>
                        <a:rPr sz="1600" b="1">
                          <a:solidFill>
                            <a:schemeClr val="folHlink"/>
                          </a:solidFill>
                          <a:latin typeface="Courier New" pitchFamily="1" charset="0"/>
                          <a:ea typeface="SimSun" charset="-122"/>
                        </a:rPr>
                        <a:t>self</a:t>
                      </a:r>
                      <a:r>
                        <a:rPr sz="1600">
                          <a:solidFill>
                            <a:srgbClr val="000000"/>
                          </a:solidFill>
                          <a:latin typeface="Courier New" pitchFamily="1" charset="0"/>
                          <a:ea typeface="SimSun" charset="-122"/>
                        </a:rPr>
                        <a:t>.method = ...</a:t>
                      </a:r>
                    </a:p>
                    <a:p>
                      <a:pPr marL="0" lvl="0" indent="0" eaLnBrk="1" hangingPunct="1">
                        <a:lnSpc>
                          <a:spcPct val="70000"/>
                        </a:lnSpc>
                        <a:spcBef>
                          <a:spcPct val="20000"/>
                        </a:spcBef>
                        <a:buFont typeface="Arial" charset="0"/>
                        <a:buNone/>
                      </a:pPr>
                      <a:endParaRPr sz="1600">
                        <a:solidFill>
                          <a:srgbClr val="000000"/>
                        </a:solidFill>
                        <a:latin typeface="Courier New" pitchFamily="1" charset="0"/>
                        <a:ea typeface="SimSun" charset="-122"/>
                      </a:endParaRP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1: </a:t>
                      </a:r>
                      <a:r>
                        <a:rPr sz="1600" b="1">
                          <a:solidFill>
                            <a:schemeClr val="folHlink"/>
                          </a:solidFill>
                          <a:latin typeface="Courier New" pitchFamily="1" charset="0"/>
                          <a:ea typeface="SimSun" charset="-122"/>
                        </a:rPr>
                        <a:t>class </a:t>
                      </a:r>
                      <a:r>
                        <a:rPr sz="1600">
                          <a:latin typeface="Courier New" pitchFamily="1" charset="0"/>
                          <a:ea typeface="SimSun" charset="-122"/>
                        </a:rPr>
                        <a:t>Request()</a:t>
                      </a:r>
                      <a:r>
                        <a:rPr sz="1600">
                          <a:solidFill>
                            <a:srgbClr val="000000"/>
                          </a:solidFill>
                          <a:latin typeface="Courier New" pitchFamily="1" charset="0"/>
                          <a:ea typeface="SimSun" charset="-122"/>
                        </a:rPr>
                        <a:t>:</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2:   def __init__(</a:t>
                      </a:r>
                      <a:r>
                        <a:rPr sz="1600" b="1">
                          <a:solidFill>
                            <a:schemeClr val="folHlink"/>
                          </a:solidFill>
                          <a:latin typeface="Courier New" pitchFamily="1" charset="0"/>
                          <a:ea typeface="SimSun" charset="-122"/>
                        </a:rPr>
                        <a:t>self</a:t>
                      </a:r>
                      <a:r>
                        <a:rPr sz="1600">
                          <a:solidFill>
                            <a:srgbClr val="000000"/>
                          </a:solidFill>
                          <a:latin typeface="Courier New" pitchFamily="1" charset="0"/>
                          <a:ea typeface="SimSun" charset="-122"/>
                        </a:rPr>
                        <a:t>, ...):</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3:     </a:t>
                      </a:r>
                      <a:r>
                        <a:rPr sz="1600" b="1">
                          <a:solidFill>
                            <a:schemeClr val="folHlink"/>
                          </a:solidFill>
                          <a:latin typeface="Courier New" pitchFamily="1" charset="0"/>
                          <a:ea typeface="SimSun" charset="-122"/>
                        </a:rPr>
                        <a:t>self</a:t>
                      </a:r>
                      <a:r>
                        <a:rPr sz="1600">
                          <a:solidFill>
                            <a:srgbClr val="000000"/>
                          </a:solidFill>
                          <a:latin typeface="Courier New" pitchFamily="1" charset="0"/>
                          <a:ea typeface="SimSun" charset="-122"/>
                        </a:rPr>
                        <a:t>.url = ...</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4:     </a:t>
                      </a:r>
                      <a:r>
                        <a:rPr sz="1600" b="1">
                          <a:solidFill>
                            <a:schemeClr val="folHlink"/>
                          </a:solidFill>
                          <a:latin typeface="Courier New" pitchFamily="1" charset="0"/>
                          <a:ea typeface="SimSun" charset="-122"/>
                        </a:rPr>
                        <a:t>self</a:t>
                      </a:r>
                      <a:r>
                        <a:rPr sz="1600">
                          <a:solidFill>
                            <a:srgbClr val="000000"/>
                          </a:solidFill>
                          <a:latin typeface="Courier New" pitchFamily="1" charset="0"/>
                          <a:ea typeface="SimSun" charset="-122"/>
                        </a:rPr>
                        <a:t>.method = ...</a:t>
                      </a:r>
                    </a:p>
                  </a:txBody>
                  <a:tcPr marT="45713" marB="45713">
                    <a:lnL w="12700" cap="flat" cmpd="sng">
                      <a:solidFill>
                        <a:srgbClr val="4BACC6"/>
                      </a:solidFill>
                      <a:prstDash val="solid"/>
                      <a:miter/>
                      <a:headEnd type="none" w="med" len="med"/>
                      <a:tailEnd type="none" w="med" len="med"/>
                    </a:lnL>
                    <a:lnR w="12700" cap="flat" cmpd="sng">
                      <a:solidFill>
                        <a:srgbClr val="4BACC6"/>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solidFill>
                        <a:srgbClr val="4BACC6"/>
                      </a:solidFill>
                      <a:prstDash val="solid"/>
                      <a:miter/>
                      <a:headEnd type="none" w="med" len="med"/>
                      <a:tailEnd type="none" w="med" len="med"/>
                    </a:lnB>
                    <a:lnTlToBr>
                      <a:noFill/>
                    </a:lnTlToBr>
                    <a:lnBlToTr>
                      <a:noFill/>
                    </a:lnBlToTr>
                    <a:noFill/>
                  </a:tcPr>
                </a:tc>
              </a:tr>
            </a:tbl>
          </a:graphicData>
        </a:graphic>
      </p:graphicFrame>
      <p:sp>
        <p:nvSpPr>
          <p:cNvPr id="19482" name="Rectangle 26"/>
          <p:cNvSpPr/>
          <p:nvPr/>
        </p:nvSpPr>
        <p:spPr>
          <a:xfrm>
            <a:off x="4856163" y="576263"/>
            <a:ext cx="4240212" cy="1030287"/>
          </a:xfrm>
          <a:prstGeom prst="rect">
            <a:avLst/>
          </a:prstGeom>
          <a:noFill/>
          <a:ln w="19050" cap="flat" cmpd="sng">
            <a:solidFill>
              <a:srgbClr val="D8090F"/>
            </a:solidFill>
            <a:prstDash val="solid"/>
            <a:miter/>
            <a:headEnd type="none" w="med" len="med"/>
            <a:tailEnd type="none" w="med" len="med"/>
          </a:ln>
        </p:spPr>
        <p:txBody>
          <a:bodyPr anchor="ctr"/>
          <a:lstStyle/>
          <a:p>
            <a:pPr lvl="0" eaLnBrk="1" hangingPunct="1"/>
            <a:endParaRPr lang="zh-CN" altLang="en-US" dirty="0">
              <a:latin typeface="Arial" charset="0"/>
              <a:ea typeface="Arial" charset="0"/>
            </a:endParaRPr>
          </a:p>
        </p:txBody>
      </p:sp>
      <p:sp>
        <p:nvSpPr>
          <p:cNvPr id="19483" name="Rectangle 27"/>
          <p:cNvSpPr/>
          <p:nvPr/>
        </p:nvSpPr>
        <p:spPr>
          <a:xfrm>
            <a:off x="4876800" y="1649413"/>
            <a:ext cx="4241800" cy="1030287"/>
          </a:xfrm>
          <a:prstGeom prst="rect">
            <a:avLst/>
          </a:prstGeom>
          <a:noFill/>
          <a:ln w="19050" cap="flat" cmpd="sng">
            <a:solidFill>
              <a:srgbClr val="D8090F"/>
            </a:solidFill>
            <a:prstDash val="solid"/>
            <a:miter/>
            <a:headEnd type="none" w="med" len="med"/>
            <a:tailEnd type="none" w="med" len="med"/>
          </a:ln>
        </p:spPr>
        <p:txBody>
          <a:bodyPr anchor="ctr"/>
          <a:lstStyle/>
          <a:p>
            <a:pPr lvl="0" eaLnBrk="1" hangingPunct="1"/>
            <a:endParaRPr lang="zh-CN" altLang="en-US" dirty="0">
              <a:latin typeface="Arial" charset="0"/>
              <a:ea typeface="Arial" charset="0"/>
            </a:endParaRPr>
          </a:p>
        </p:txBody>
      </p:sp>
    </p:spTree>
    <p:extLst>
      <p:ext uri="{BB962C8B-B14F-4D97-AF65-F5344CB8AC3E}">
        <p14:creationId xmlns:p14="http://schemas.microsoft.com/office/powerpoint/2010/main" val="2775270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linds(horizontal)">
                                      <p:cBhvr>
                                        <p:cTn id="7" dur="5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blinds(horizontal)">
                                      <p:cBhvr>
                                        <p:cTn id="12" dur="500"/>
                                        <p:tgtEl>
                                          <p:spTgt spid="194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68"/>
                                        </p:tgtEl>
                                        <p:attrNameLst>
                                          <p:attrName>style.visibility</p:attrName>
                                        </p:attrNameLst>
                                      </p:cBhvr>
                                      <p:to>
                                        <p:strVal val="visible"/>
                                      </p:to>
                                    </p:set>
                                    <p:animEffect transition="in" filter="blinds(horizontal)">
                                      <p:cBhvr>
                                        <p:cTn id="17" dur="500"/>
                                        <p:tgtEl>
                                          <p:spTgt spid="1946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9471"/>
                                        </p:tgtEl>
                                        <p:attrNameLst>
                                          <p:attrName>style.visibility</p:attrName>
                                        </p:attrNameLst>
                                      </p:cBhvr>
                                      <p:to>
                                        <p:strVal val="visible"/>
                                      </p:to>
                                    </p:set>
                                    <p:animEffect transition="in" filter="blinds(horizontal)">
                                      <p:cBhvr>
                                        <p:cTn id="20" dur="500"/>
                                        <p:tgtEl>
                                          <p:spTgt spid="1947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9469"/>
                                        </p:tgtEl>
                                        <p:attrNameLst>
                                          <p:attrName>style.visibility</p:attrName>
                                        </p:attrNameLst>
                                      </p:cBhvr>
                                      <p:to>
                                        <p:strVal val="visible"/>
                                      </p:to>
                                    </p:set>
                                    <p:animEffect transition="in" filter="blinds(horizontal)">
                                      <p:cBhvr>
                                        <p:cTn id="23" dur="500"/>
                                        <p:tgtEl>
                                          <p:spTgt spid="19469"/>
                                        </p:tgtEl>
                                      </p:cBhvr>
                                    </p:animEffect>
                                  </p:childTnLst>
                                </p:cTn>
                              </p:par>
                              <p:par>
                                <p:cTn id="24" presetID="3" presetClass="entr" presetSubtype="10" fill="hold" nodeType="withEffect">
                                  <p:stCondLst>
                                    <p:cond delay="0"/>
                                  </p:stCondLst>
                                  <p:childTnLst>
                                    <p:set>
                                      <p:cBhvr>
                                        <p:cTn id="25" dur="1" fill="hold">
                                          <p:stCondLst>
                                            <p:cond delay="0"/>
                                          </p:stCondLst>
                                        </p:cTn>
                                        <p:tgtEl>
                                          <p:spTgt spid="19474"/>
                                        </p:tgtEl>
                                        <p:attrNameLst>
                                          <p:attrName>style.visibility</p:attrName>
                                        </p:attrNameLst>
                                      </p:cBhvr>
                                      <p:to>
                                        <p:strVal val="visible"/>
                                      </p:to>
                                    </p:set>
                                    <p:animEffect transition="in" filter="blinds(horizontal)">
                                      <p:cBhvr>
                                        <p:cTn id="26" dur="500"/>
                                        <p:tgtEl>
                                          <p:spTgt spid="1947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9482"/>
                                        </p:tgtEl>
                                        <p:attrNameLst>
                                          <p:attrName>style.visibility</p:attrName>
                                        </p:attrNameLst>
                                      </p:cBhvr>
                                      <p:to>
                                        <p:strVal val="visible"/>
                                      </p:to>
                                    </p:set>
                                    <p:animEffect transition="in" filter="blinds(horizontal)">
                                      <p:cBhvr>
                                        <p:cTn id="29" dur="500"/>
                                        <p:tgtEl>
                                          <p:spTgt spid="1948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9470"/>
                                        </p:tgtEl>
                                        <p:attrNameLst>
                                          <p:attrName>style.visibility</p:attrName>
                                        </p:attrNameLst>
                                      </p:cBhvr>
                                      <p:to>
                                        <p:strVal val="visible"/>
                                      </p:to>
                                    </p:set>
                                    <p:animEffect transition="in" filter="blinds(horizontal)">
                                      <p:cBhvr>
                                        <p:cTn id="34" dur="500"/>
                                        <p:tgtEl>
                                          <p:spTgt spid="1947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9472"/>
                                        </p:tgtEl>
                                        <p:attrNameLst>
                                          <p:attrName>style.visibility</p:attrName>
                                        </p:attrNameLst>
                                      </p:cBhvr>
                                      <p:to>
                                        <p:strVal val="visible"/>
                                      </p:to>
                                    </p:set>
                                    <p:animEffect transition="in" filter="blinds(horizontal)">
                                      <p:cBhvr>
                                        <p:cTn id="37" dur="500"/>
                                        <p:tgtEl>
                                          <p:spTgt spid="1947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9473"/>
                                        </p:tgtEl>
                                        <p:attrNameLst>
                                          <p:attrName>style.visibility</p:attrName>
                                        </p:attrNameLst>
                                      </p:cBhvr>
                                      <p:to>
                                        <p:strVal val="visible"/>
                                      </p:to>
                                    </p:set>
                                    <p:animEffect transition="in" filter="blinds(horizontal)">
                                      <p:cBhvr>
                                        <p:cTn id="40" dur="500"/>
                                        <p:tgtEl>
                                          <p:spTgt spid="1947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483"/>
                                        </p:tgtEl>
                                        <p:attrNameLst>
                                          <p:attrName>style.visibility</p:attrName>
                                        </p:attrNameLst>
                                      </p:cBhvr>
                                      <p:to>
                                        <p:strVal val="visible"/>
                                      </p:to>
                                    </p:set>
                                    <p:animEffect transition="in" filter="blinds(horizontal)">
                                      <p:cBhvr>
                                        <p:cTn id="43" dur="500"/>
                                        <p:tgtEl>
                                          <p:spTgt spid="19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8" grpId="0" bldLvl="0"/>
      <p:bldP spid="19469" grpId="0" bldLvl="0" animBg="1"/>
      <p:bldP spid="19470" grpId="0" bldLvl="0" animBg="1"/>
      <p:bldP spid="19471" grpId="0" bldLvl="0" animBg="1"/>
      <p:bldP spid="19472" grpId="0" bldLvl="0"/>
      <p:bldP spid="19473" grpId="0" bldLvl="0"/>
      <p:bldP spid="19482" grpId="0" animBg="1"/>
      <p:bldP spid="1948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a:xfrm>
            <a:off x="457200" y="26988"/>
            <a:ext cx="8229600" cy="1000125"/>
          </a:xfrm>
        </p:spPr>
        <p:txBody>
          <a:bodyPr vert="horz" wrap="square" anchor="ctr"/>
          <a:lstStyle/>
          <a:p>
            <a:pPr lvl="0" algn="l" eaLnBrk="1" hangingPunct="1"/>
            <a:r>
              <a:rPr sz="2800" dirty="0">
                <a:latin typeface="Cabin" charset="0"/>
                <a:ea typeface="SimSun" charset="-122"/>
              </a:rPr>
              <a:t>Probabilistic </a:t>
            </a:r>
            <a:r>
              <a:rPr sz="2800" dirty="0" smtClean="0">
                <a:latin typeface="Cabin" charset="0"/>
                <a:ea typeface="SimSun" charset="-122"/>
              </a:rPr>
              <a:t>Constraints</a:t>
            </a:r>
            <a:endParaRPr sz="2800" dirty="0">
              <a:ea typeface="SimSun" charset="-122"/>
            </a:endParaRPr>
          </a:p>
        </p:txBody>
      </p:sp>
      <p:sp>
        <p:nvSpPr>
          <p:cNvPr id="21507" name="AutoShape 3"/>
          <p:cNvSpPr/>
          <p:nvPr/>
        </p:nvSpPr>
        <p:spPr>
          <a:xfrm>
            <a:off x="1055688" y="2638425"/>
            <a:ext cx="4327525" cy="269875"/>
          </a:xfrm>
          <a:prstGeom prst="flowChartProcess">
            <a:avLst/>
          </a:prstGeom>
          <a:solidFill>
            <a:srgbClr val="FFBDFF"/>
          </a:solidFill>
          <a:ln w="9525" cap="flat" cmpd="sng">
            <a:solidFill>
              <a:schemeClr val="tx1"/>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graphicFrame>
        <p:nvGraphicFramePr>
          <p:cNvPr id="21508" name="Table 21507"/>
          <p:cNvGraphicFramePr/>
          <p:nvPr/>
        </p:nvGraphicFramePr>
        <p:xfrm>
          <a:off x="1155700" y="1027113"/>
          <a:ext cx="4114800" cy="2173591"/>
        </p:xfrm>
        <a:graphic>
          <a:graphicData uri="http://schemas.openxmlformats.org/drawingml/2006/table">
            <a:tbl>
              <a:tblPr/>
              <a:tblGrid>
                <a:gridCol w="4114800"/>
              </a:tblGrid>
              <a:tr h="334963">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600" b="1">
                          <a:solidFill>
                            <a:srgbClr val="FFFFFF"/>
                          </a:solidFill>
                          <a:latin typeface="Calibri" pitchFamily="2" charset="0"/>
                          <a:ea typeface="SimSun" charset="-122"/>
                        </a:rPr>
                        <a:t>Source Code</a:t>
                      </a:r>
                    </a:p>
                  </a:txBody>
                  <a:tcPr marT="45713" marB="45713"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BACC6">
                        <a:alpha val="100000"/>
                      </a:srgbClr>
                    </a:solidFill>
                  </a:tcPr>
                </a:tc>
              </a:tr>
              <a:tr h="1838325">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1: </a:t>
                      </a:r>
                      <a:r>
                        <a:rPr sz="1600" b="1">
                          <a:solidFill>
                            <a:schemeClr val="folHlink"/>
                          </a:solidFill>
                          <a:latin typeface="Courier New" pitchFamily="1" charset="0"/>
                          <a:ea typeface="SimSun" charset="-122"/>
                        </a:rPr>
                        <a:t>def </a:t>
                      </a:r>
                      <a:r>
                        <a:rPr sz="1600">
                          <a:solidFill>
                            <a:srgbClr val="000000"/>
                          </a:solidFill>
                          <a:latin typeface="Courier New" pitchFamily="1" charset="0"/>
                          <a:ea typeface="SimSun" charset="-122"/>
                        </a:rPr>
                        <a:t>gzip(f, *args, **kwargs):</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2:   resp = f(*args, **kwargs)</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3:   url = resp.url</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4:   mthd = resp.method</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5:   data = compress(resp)</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     ...</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6:   result = resp</a:t>
                      </a:r>
                    </a:p>
                    <a:p>
                      <a:pPr marL="0" lvl="0" indent="0" eaLnBrk="1" hangingPunct="1">
                        <a:lnSpc>
                          <a:spcPct val="70000"/>
                        </a:lnSpc>
                        <a:spcBef>
                          <a:spcPct val="20000"/>
                        </a:spcBef>
                        <a:buFont typeface="Arial" charset="0"/>
                        <a:buNone/>
                      </a:pPr>
                      <a:r>
                        <a:rPr sz="1600">
                          <a:solidFill>
                            <a:srgbClr val="000000"/>
                          </a:solidFill>
                          <a:latin typeface="Courier New" pitchFamily="1" charset="0"/>
                          <a:ea typeface="SimSun" charset="-122"/>
                        </a:rPr>
                        <a:t>7:   </a:t>
                      </a:r>
                      <a:r>
                        <a:rPr sz="1600" b="1">
                          <a:solidFill>
                            <a:schemeClr val="folHlink"/>
                          </a:solidFill>
                          <a:latin typeface="Courier New" pitchFamily="1" charset="0"/>
                          <a:ea typeface="SimSun" charset="-122"/>
                        </a:rPr>
                        <a:t>return </a:t>
                      </a:r>
                      <a:r>
                        <a:rPr sz="1600">
                          <a:solidFill>
                            <a:srgbClr val="000000"/>
                          </a:solidFill>
                          <a:latin typeface="Courier New" pitchFamily="1" charset="0"/>
                          <a:ea typeface="SimSun" charset="-122"/>
                        </a:rPr>
                        <a:t>result</a:t>
                      </a:r>
                      <a:endParaRPr sz="1600">
                        <a:latin typeface="Courier New" pitchFamily="1" charset="0"/>
                        <a:ea typeface="SimSun" charset="-122"/>
                      </a:endParaRPr>
                    </a:p>
                  </a:txBody>
                  <a:tcPr marT="45713" marB="45713">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bl>
          </a:graphicData>
        </a:graphic>
      </p:graphicFrame>
      <p:sp>
        <p:nvSpPr>
          <p:cNvPr id="21516" name="Text Box 14"/>
          <p:cNvSpPr txBox="1"/>
          <p:nvPr/>
        </p:nvSpPr>
        <p:spPr>
          <a:xfrm>
            <a:off x="1155700" y="3922713"/>
            <a:ext cx="5949950" cy="639762"/>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800" b="1" dirty="0">
                <a:ea typeface="SimSun" charset="-122"/>
              </a:rPr>
              <a:t>C6: </a:t>
            </a:r>
            <a:r>
              <a:rPr sz="1800" b="1" dirty="0">
                <a:solidFill>
                  <a:srgbClr val="D8090F"/>
                </a:solidFill>
                <a:ea typeface="SimSun" charset="-122"/>
                <a:sym typeface="Arial" charset="0"/>
              </a:rPr>
              <a:t>P(resp, Response) → P(result, Response)</a:t>
            </a:r>
            <a:r>
              <a:rPr sz="1800" b="1" dirty="0">
                <a:solidFill>
                  <a:srgbClr val="D8090F"/>
                </a:solidFill>
                <a:ea typeface="SimSun" charset="-122"/>
              </a:rPr>
              <a:t> (1.0)</a:t>
            </a:r>
          </a:p>
          <a:p>
            <a:pPr marL="0" lvl="0" indent="0" eaLnBrk="1" hangingPunct="1">
              <a:spcBef>
                <a:spcPct val="0"/>
              </a:spcBef>
              <a:buNone/>
            </a:pPr>
            <a:r>
              <a:rPr sz="1800" b="1" dirty="0">
                <a:ea typeface="SimSun" charset="-122"/>
              </a:rPr>
              <a:t>C7:</a:t>
            </a:r>
            <a:r>
              <a:rPr sz="1800" dirty="0">
                <a:ea typeface="SimSun" charset="-122"/>
              </a:rPr>
              <a:t> </a:t>
            </a:r>
            <a:r>
              <a:rPr sz="1800" b="1" dirty="0">
                <a:solidFill>
                  <a:srgbClr val="D8090F"/>
                </a:solidFill>
                <a:ea typeface="SimSun" charset="-122"/>
                <a:sym typeface="Arial" charset="0"/>
              </a:rPr>
              <a:t>P(result, Response) → P(resp, Response)</a:t>
            </a:r>
            <a:r>
              <a:rPr sz="1800" b="1" dirty="0">
                <a:solidFill>
                  <a:srgbClr val="D8090F"/>
                </a:solidFill>
                <a:ea typeface="SimSun" charset="-122"/>
              </a:rPr>
              <a:t> (1.0)</a:t>
            </a:r>
          </a:p>
        </p:txBody>
      </p:sp>
      <p:sp>
        <p:nvSpPr>
          <p:cNvPr id="21517" name="Text Box 15"/>
          <p:cNvSpPr txBox="1"/>
          <p:nvPr/>
        </p:nvSpPr>
        <p:spPr>
          <a:xfrm>
            <a:off x="1168400" y="3429000"/>
            <a:ext cx="3206750" cy="404813"/>
          </a:xfrm>
          <a:prstGeom prst="rect">
            <a:avLst/>
          </a:prstGeom>
          <a:noFill/>
          <a:ln w="9525" cap="flat" cmpd="sng">
            <a:solidFill>
              <a:schemeClr val="tx1"/>
            </a:solidFill>
            <a:prstDash val="solid"/>
            <a:miter/>
            <a:headEnd type="none" w="med" len="med"/>
            <a:tailEnd type="none" w="med" len="med"/>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2000" b="1">
                <a:ea typeface="SimSun" charset="-122"/>
              </a:rPr>
              <a:t>Data Flow Constraints:</a:t>
            </a:r>
            <a:endParaRPr sz="1800">
              <a:ea typeface="SimSun" charset="-122"/>
            </a:endParaRPr>
          </a:p>
        </p:txBody>
      </p:sp>
      <p:sp>
        <p:nvSpPr>
          <p:cNvPr id="21518" name="Text Box 16"/>
          <p:cNvSpPr txBox="1"/>
          <p:nvPr/>
        </p:nvSpPr>
        <p:spPr>
          <a:xfrm>
            <a:off x="1157288" y="5137150"/>
            <a:ext cx="6232525" cy="639763"/>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800" b="1">
                <a:ea typeface="SimSun" charset="-122"/>
              </a:rPr>
              <a:t>C8: </a:t>
            </a:r>
            <a:r>
              <a:rPr sz="1800" b="1">
                <a:solidFill>
                  <a:srgbClr val="D8090F"/>
                </a:solidFill>
                <a:ea typeface="SimSun" charset="-122"/>
              </a:rPr>
              <a:t>N(result, Response) = 1 (p=0.4)</a:t>
            </a:r>
          </a:p>
          <a:p>
            <a:pPr marL="0" lvl="0" indent="0" eaLnBrk="1" hangingPunct="1">
              <a:spcBef>
                <a:spcPct val="0"/>
              </a:spcBef>
              <a:buNone/>
            </a:pPr>
            <a:r>
              <a:rPr sz="1800" b="1">
                <a:ea typeface="SimSun" charset="-122"/>
              </a:rPr>
              <a:t>C9: </a:t>
            </a:r>
            <a:r>
              <a:rPr sz="1800" b="1">
                <a:solidFill>
                  <a:srgbClr val="D8090F"/>
                </a:solidFill>
                <a:ea typeface="SimSun" charset="-122"/>
              </a:rPr>
              <a:t>N(result, Response) </a:t>
            </a:r>
            <a:r>
              <a:rPr sz="1800" b="1">
                <a:solidFill>
                  <a:srgbClr val="D8090F"/>
                </a:solidFill>
                <a:ea typeface="SimSun" charset="-122"/>
                <a:sym typeface="Arial" charset="0"/>
              </a:rPr>
              <a:t>→ P(result, Response) (η=0.7)</a:t>
            </a:r>
          </a:p>
        </p:txBody>
      </p:sp>
      <p:sp>
        <p:nvSpPr>
          <p:cNvPr id="21519" name="Text Box 17"/>
          <p:cNvSpPr txBox="1"/>
          <p:nvPr/>
        </p:nvSpPr>
        <p:spPr>
          <a:xfrm>
            <a:off x="1169988" y="4651375"/>
            <a:ext cx="2955925" cy="406400"/>
          </a:xfrm>
          <a:prstGeom prst="rect">
            <a:avLst/>
          </a:prstGeom>
          <a:noFill/>
          <a:ln w="9525" cap="flat" cmpd="sng">
            <a:solidFill>
              <a:schemeClr val="tx1"/>
            </a:solidFill>
            <a:prstDash val="solid"/>
            <a:miter/>
            <a:headEnd type="none" w="med" len="med"/>
            <a:tailEnd type="none" w="med" len="med"/>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2000" b="1">
                <a:ea typeface="SimSun" charset="-122"/>
              </a:rPr>
              <a:t>Naming Constraints:</a:t>
            </a:r>
            <a:endParaRPr sz="1800">
              <a:ea typeface="SimSun" charset="-122"/>
            </a:endParaRPr>
          </a:p>
        </p:txBody>
      </p:sp>
    </p:spTree>
    <p:extLst>
      <p:ext uri="{BB962C8B-B14F-4D97-AF65-F5344CB8AC3E}">
        <p14:creationId xmlns:p14="http://schemas.microsoft.com/office/powerpoint/2010/main" val="1084232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linds(horizontal)">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blinds(horizontal)">
                                      <p:cBhvr>
                                        <p:cTn id="12" dur="500"/>
                                        <p:tgtEl>
                                          <p:spTgt spid="2150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16"/>
                                        </p:tgtEl>
                                        <p:attrNameLst>
                                          <p:attrName>style.visibility</p:attrName>
                                        </p:attrNameLst>
                                      </p:cBhvr>
                                      <p:to>
                                        <p:strVal val="visible"/>
                                      </p:to>
                                    </p:set>
                                    <p:animEffect transition="in" filter="blinds(horizontal)">
                                      <p:cBhvr>
                                        <p:cTn id="17" dur="500"/>
                                        <p:tgtEl>
                                          <p:spTgt spid="2151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1517"/>
                                        </p:tgtEl>
                                        <p:attrNameLst>
                                          <p:attrName>style.visibility</p:attrName>
                                        </p:attrNameLst>
                                      </p:cBhvr>
                                      <p:to>
                                        <p:strVal val="visible"/>
                                      </p:to>
                                    </p:set>
                                    <p:animEffect transition="in" filter="blinds(horizontal)">
                                      <p:cBhvr>
                                        <p:cTn id="20" dur="500"/>
                                        <p:tgtEl>
                                          <p:spTgt spid="2151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1518"/>
                                        </p:tgtEl>
                                        <p:attrNameLst>
                                          <p:attrName>style.visibility</p:attrName>
                                        </p:attrNameLst>
                                      </p:cBhvr>
                                      <p:to>
                                        <p:strVal val="visible"/>
                                      </p:to>
                                    </p:set>
                                    <p:animEffect transition="in" filter="blinds(horizontal)">
                                      <p:cBhvr>
                                        <p:cTn id="25" dur="500"/>
                                        <p:tgtEl>
                                          <p:spTgt spid="2151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519"/>
                                        </p:tgtEl>
                                        <p:attrNameLst>
                                          <p:attrName>style.visibility</p:attrName>
                                        </p:attrNameLst>
                                      </p:cBhvr>
                                      <p:to>
                                        <p:strVal val="visible"/>
                                      </p:to>
                                    </p:set>
                                    <p:animEffect transition="in" filter="blinds(horizontal)">
                                      <p:cBhvr>
                                        <p:cTn id="28" dur="500"/>
                                        <p:tgtEl>
                                          <p:spTgt spid="21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16" grpId="0" bldLvl="0"/>
      <p:bldP spid="21517" grpId="0" bldLvl="0" animBg="1"/>
      <p:bldP spid="21518" grpId="0" bldLvl="0"/>
      <p:bldP spid="21519"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p:cNvPicPr>
          <p:nvPr/>
        </p:nvPicPr>
        <p:blipFill>
          <a:blip r:embed="rId3"/>
          <a:stretch>
            <a:fillRect/>
          </a:stretch>
        </p:blipFill>
        <p:spPr>
          <a:xfrm>
            <a:off x="2182475" y="3507955"/>
            <a:ext cx="5295900" cy="542925"/>
          </a:xfrm>
          <a:prstGeom prst="rect">
            <a:avLst/>
          </a:prstGeom>
          <a:noFill/>
          <a:ln w="9525">
            <a:noFill/>
            <a:miter/>
          </a:ln>
        </p:spPr>
      </p:pic>
      <p:pic>
        <p:nvPicPr>
          <p:cNvPr id="23556" name="Picture 4"/>
          <p:cNvPicPr>
            <a:picLocks noChangeAspect="1"/>
          </p:cNvPicPr>
          <p:nvPr/>
        </p:nvPicPr>
        <p:blipFill>
          <a:blip r:embed="rId4"/>
          <a:stretch>
            <a:fillRect/>
          </a:stretch>
        </p:blipFill>
        <p:spPr>
          <a:xfrm>
            <a:off x="2272415" y="4423241"/>
            <a:ext cx="5295900" cy="790575"/>
          </a:xfrm>
          <a:prstGeom prst="rect">
            <a:avLst/>
          </a:prstGeom>
          <a:noFill/>
          <a:ln w="9525">
            <a:noFill/>
            <a:miter/>
          </a:ln>
        </p:spPr>
      </p:pic>
      <p:pic>
        <p:nvPicPr>
          <p:cNvPr id="23557" name="Picture 5"/>
          <p:cNvPicPr>
            <a:picLocks noChangeAspect="1"/>
          </p:cNvPicPr>
          <p:nvPr/>
        </p:nvPicPr>
        <p:blipFill>
          <a:blip r:embed="rId5"/>
          <a:stretch>
            <a:fillRect/>
          </a:stretch>
        </p:blipFill>
        <p:spPr>
          <a:xfrm>
            <a:off x="2287405" y="5627086"/>
            <a:ext cx="5295900" cy="687388"/>
          </a:xfrm>
          <a:prstGeom prst="rect">
            <a:avLst/>
          </a:prstGeom>
          <a:noFill/>
          <a:ln w="9525">
            <a:noFill/>
            <a:miter/>
          </a:ln>
        </p:spPr>
      </p:pic>
      <p:pic>
        <p:nvPicPr>
          <p:cNvPr id="23558" name="Picture 6"/>
          <p:cNvPicPr>
            <a:picLocks noChangeAspect="1"/>
          </p:cNvPicPr>
          <p:nvPr/>
        </p:nvPicPr>
        <p:blipFill>
          <a:blip r:embed="rId6"/>
          <a:stretch>
            <a:fillRect/>
          </a:stretch>
        </p:blipFill>
        <p:spPr>
          <a:xfrm>
            <a:off x="2292350" y="2176463"/>
            <a:ext cx="5260975" cy="638175"/>
          </a:xfrm>
          <a:prstGeom prst="rect">
            <a:avLst/>
          </a:prstGeom>
          <a:noFill/>
          <a:ln w="9525">
            <a:noFill/>
            <a:miter/>
          </a:ln>
        </p:spPr>
      </p:pic>
      <p:sp>
        <p:nvSpPr>
          <p:cNvPr id="23559" name="Text Box 7"/>
          <p:cNvSpPr txBox="1"/>
          <p:nvPr/>
        </p:nvSpPr>
        <p:spPr>
          <a:xfrm>
            <a:off x="854075" y="1682750"/>
            <a:ext cx="3625850" cy="39687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2000" dirty="0">
              <a:ea typeface="SimSun" charset="-122"/>
            </a:endParaRPr>
          </a:p>
        </p:txBody>
      </p:sp>
      <p:sp>
        <p:nvSpPr>
          <p:cNvPr id="23560" name="Text Box 8"/>
          <p:cNvSpPr txBox="1"/>
          <p:nvPr/>
        </p:nvSpPr>
        <p:spPr>
          <a:xfrm>
            <a:off x="901700" y="1684338"/>
            <a:ext cx="7762875" cy="70167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Font typeface="Wingdings" charset="2"/>
              <a:buChar char="Ø"/>
            </a:pPr>
            <a:r>
              <a:rPr sz="2000">
                <a:ea typeface="SimSun" charset="-122"/>
              </a:rPr>
              <a:t> We represent each probabilistic constraint as a </a:t>
            </a:r>
            <a:r>
              <a:rPr sz="2000" b="1">
                <a:solidFill>
                  <a:srgbClr val="D8090F"/>
                </a:solidFill>
                <a:ea typeface="SimSun" charset="-122"/>
              </a:rPr>
              <a:t>probabilistic function</a:t>
            </a:r>
            <a:r>
              <a:rPr sz="2000">
                <a:ea typeface="SimSun" charset="-122"/>
              </a:rPr>
              <a:t>:</a:t>
            </a:r>
          </a:p>
        </p:txBody>
      </p:sp>
      <p:sp>
        <p:nvSpPr>
          <p:cNvPr id="23561" name="Text Box 9"/>
          <p:cNvSpPr txBox="1"/>
          <p:nvPr/>
        </p:nvSpPr>
        <p:spPr>
          <a:xfrm>
            <a:off x="895350" y="2817813"/>
            <a:ext cx="7929563" cy="400110"/>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Font typeface="Wingdings" charset="2"/>
              <a:buChar char="Ø"/>
            </a:pPr>
            <a:r>
              <a:rPr sz="2000" dirty="0">
                <a:ea typeface="SimSun" charset="-122"/>
              </a:rPr>
              <a:t> We </a:t>
            </a:r>
            <a:r>
              <a:rPr lang="en-US" sz="2000" b="1" dirty="0" smtClean="0">
                <a:solidFill>
                  <a:srgbClr val="FF0000"/>
                </a:solidFill>
                <a:ea typeface="SimSun" charset="-122"/>
              </a:rPr>
              <a:t>conjoin</a:t>
            </a:r>
            <a:r>
              <a:rPr lang="en-US" altLang="x-none" sz="2000" dirty="0" smtClean="0">
                <a:solidFill>
                  <a:srgbClr val="FF0000"/>
                </a:solidFill>
                <a:ea typeface="SimSun" charset="-122"/>
              </a:rPr>
              <a:t> </a:t>
            </a:r>
            <a:r>
              <a:rPr lang="en-US" altLang="x-none" sz="2000" dirty="0">
                <a:ea typeface="SimSun" charset="-122"/>
              </a:rPr>
              <a:t>all the probablistic </a:t>
            </a:r>
            <a:r>
              <a:rPr lang="en-US" altLang="x-none" sz="2000" dirty="0" smtClean="0">
                <a:ea typeface="SimSun" charset="-122"/>
              </a:rPr>
              <a:t>functions</a:t>
            </a:r>
            <a:r>
              <a:rPr sz="2000" dirty="0" smtClean="0">
                <a:ea typeface="SimSun" charset="-122"/>
              </a:rPr>
              <a:t> </a:t>
            </a:r>
            <a:endParaRPr sz="2000" dirty="0">
              <a:ea typeface="SimSun" charset="-122"/>
            </a:endParaRPr>
          </a:p>
        </p:txBody>
      </p:sp>
      <p:sp>
        <p:nvSpPr>
          <p:cNvPr id="23562" name="Text Box 10"/>
          <p:cNvSpPr txBox="1"/>
          <p:nvPr/>
        </p:nvSpPr>
        <p:spPr>
          <a:xfrm>
            <a:off x="918278" y="4004141"/>
            <a:ext cx="7343775" cy="39687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Font typeface="Wingdings" charset="2"/>
              <a:buChar char="Ø"/>
            </a:pPr>
            <a:r>
              <a:rPr lang="en-US" sz="2000" dirty="0">
                <a:ea typeface="SimSun" charset="-122"/>
              </a:rPr>
              <a:t> </a:t>
            </a:r>
            <a:r>
              <a:rPr lang="en-US" sz="2000" dirty="0" smtClean="0">
                <a:ea typeface="SimSun" charset="-122"/>
              </a:rPr>
              <a:t>Then compute the</a:t>
            </a:r>
            <a:r>
              <a:rPr sz="2000" dirty="0" smtClean="0">
                <a:ea typeface="SimSun" charset="-122"/>
              </a:rPr>
              <a:t> </a:t>
            </a:r>
            <a:r>
              <a:rPr sz="2000" b="1" dirty="0">
                <a:solidFill>
                  <a:srgbClr val="D8090F"/>
                </a:solidFill>
                <a:ea typeface="SimSun" charset="-122"/>
              </a:rPr>
              <a:t>joint </a:t>
            </a:r>
            <a:r>
              <a:rPr sz="2000" b="1" dirty="0" smtClean="0">
                <a:solidFill>
                  <a:srgbClr val="D8090F"/>
                </a:solidFill>
                <a:ea typeface="SimSun" charset="-122"/>
              </a:rPr>
              <a:t>probability</a:t>
            </a:r>
            <a:r>
              <a:rPr sz="2000" dirty="0" smtClean="0">
                <a:ea typeface="SimSun" charset="-122"/>
              </a:rPr>
              <a:t> </a:t>
            </a:r>
            <a:r>
              <a:rPr lang="en-US" sz="2000" dirty="0" smtClean="0">
                <a:ea typeface="SimSun" charset="-122"/>
              </a:rPr>
              <a:t>through normalization</a:t>
            </a:r>
            <a:endParaRPr sz="2000" dirty="0">
              <a:ea typeface="SimSun" charset="-122"/>
            </a:endParaRPr>
          </a:p>
        </p:txBody>
      </p:sp>
      <p:sp>
        <p:nvSpPr>
          <p:cNvPr id="23563" name="Text Box 11"/>
          <p:cNvSpPr txBox="1"/>
          <p:nvPr/>
        </p:nvSpPr>
        <p:spPr>
          <a:xfrm>
            <a:off x="940503" y="5189484"/>
            <a:ext cx="7321550" cy="707886"/>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Font typeface="Wingdings" charset="2"/>
              <a:buChar char="Ø"/>
            </a:pPr>
            <a:r>
              <a:rPr sz="2000" dirty="0">
                <a:ea typeface="SimSun" charset="-122"/>
              </a:rPr>
              <a:t> </a:t>
            </a:r>
            <a:r>
              <a:rPr lang="en-US" sz="2000" dirty="0" smtClean="0">
                <a:ea typeface="SimSun" charset="-122"/>
              </a:rPr>
              <a:t>Our target is to compute the</a:t>
            </a:r>
            <a:r>
              <a:rPr sz="2000" dirty="0" smtClean="0">
                <a:ea typeface="SimSun" charset="-122"/>
              </a:rPr>
              <a:t> </a:t>
            </a:r>
            <a:r>
              <a:rPr sz="2000" b="1" dirty="0">
                <a:solidFill>
                  <a:srgbClr val="D8090F"/>
                </a:solidFill>
                <a:ea typeface="SimSun" charset="-122"/>
              </a:rPr>
              <a:t>marginal probability p(x</a:t>
            </a:r>
            <a:r>
              <a:rPr sz="2000" b="1" baseline="-25000" dirty="0">
                <a:solidFill>
                  <a:srgbClr val="D8090F"/>
                </a:solidFill>
                <a:ea typeface="SimSun" charset="-122"/>
              </a:rPr>
              <a:t>i</a:t>
            </a:r>
            <a:r>
              <a:rPr sz="2000" b="1" dirty="0">
                <a:solidFill>
                  <a:srgbClr val="D8090F"/>
                </a:solidFill>
                <a:ea typeface="SimSun" charset="-122"/>
              </a:rPr>
              <a:t>)</a:t>
            </a:r>
            <a:r>
              <a:rPr sz="2000" dirty="0">
                <a:ea typeface="SimSun" charset="-122"/>
              </a:rPr>
              <a:t> is denoted as</a:t>
            </a:r>
          </a:p>
        </p:txBody>
      </p:sp>
      <p:sp>
        <p:nvSpPr>
          <p:cNvPr id="23564" name="Rectangle 12"/>
          <p:cNvSpPr/>
          <p:nvPr/>
        </p:nvSpPr>
        <p:spPr>
          <a:xfrm>
            <a:off x="458788" y="1235075"/>
            <a:ext cx="7851775" cy="450850"/>
          </a:xfrm>
          <a:prstGeom prst="rect">
            <a:avLst/>
          </a:prstGeom>
          <a:noFill/>
          <a:ln w="9525">
            <a:noFill/>
            <a:miter/>
          </a:ln>
        </p:spPr>
        <p:txBody>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342900" lvl="0" indent="-342900" eaLnBrk="1" hangingPunct="1"/>
            <a:r>
              <a:rPr sz="2400">
                <a:ea typeface="SimSun" charset="-122"/>
              </a:rPr>
              <a:t>Basic Notations :(</a:t>
            </a:r>
          </a:p>
          <a:p>
            <a:pPr marL="342900" lvl="0" indent="-342900" eaLnBrk="1" hangingPunct="1">
              <a:buNone/>
            </a:pPr>
            <a:endParaRPr sz="2800">
              <a:ea typeface="SimSun" charset="-122"/>
            </a:endParaRPr>
          </a:p>
          <a:p>
            <a:pPr marL="342900" lvl="0" indent="-342900" eaLnBrk="1" hangingPunct="1">
              <a:buNone/>
            </a:pPr>
            <a:endParaRPr sz="2800">
              <a:ea typeface="SimSun" charset="-122"/>
            </a:endParaRPr>
          </a:p>
        </p:txBody>
      </p:sp>
      <p:sp>
        <p:nvSpPr>
          <p:cNvPr id="13" name="Rectangle 3"/>
          <p:cNvSpPr txBox="1">
            <a:spLocks/>
          </p:cNvSpPr>
          <p:nvPr/>
        </p:nvSpPr>
        <p:spPr>
          <a:xfrm>
            <a:off x="457200" y="206375"/>
            <a:ext cx="8229600" cy="857250"/>
          </a:xfrm>
        </p:spPr>
        <p:txBody>
          <a:bodyPr vert="horz" wrap="square" anchor="ctr"/>
          <a:lstStyle>
            <a:lvl1pPr marL="0" lvl="0" indent="0" algn="ctr" defTabSz="914400" eaLnBrk="0" fontAlgn="base" latinLnBrk="0" hangingPunct="0">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a:lstStyle>
          <a:p>
            <a:pPr algn="l" eaLnBrk="1" hangingPunct="1">
              <a:buFontTx/>
            </a:pPr>
            <a:r>
              <a:rPr lang="en-US" altLang="zh-CN" sz="2800" dirty="0" smtClean="0">
                <a:latin typeface="Cabin" charset="0"/>
                <a:ea typeface="SimSun" charset="-122"/>
              </a:rPr>
              <a:t>Probabilistic</a:t>
            </a:r>
            <a:r>
              <a:rPr lang="zh-CN" altLang="en-US" sz="2800" dirty="0" smtClean="0">
                <a:latin typeface="Cabin" charset="0"/>
                <a:ea typeface="SimSun" charset="-122"/>
              </a:rPr>
              <a:t> </a:t>
            </a:r>
            <a:r>
              <a:rPr lang="en-US" altLang="zh-CN" sz="2800" dirty="0" smtClean="0">
                <a:latin typeface="Cabin" charset="0"/>
                <a:ea typeface="SimSun" charset="-122"/>
              </a:rPr>
              <a:t>Inference</a:t>
            </a:r>
            <a:endParaRPr lang="en-US" dirty="0">
              <a:ea typeface="SimSun" charset="-122"/>
            </a:endParaRPr>
          </a:p>
        </p:txBody>
      </p:sp>
    </p:spTree>
    <p:extLst>
      <p:ext uri="{BB962C8B-B14F-4D97-AF65-F5344CB8AC3E}">
        <p14:creationId xmlns:p14="http://schemas.microsoft.com/office/powerpoint/2010/main" val="942182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blinds(horizontal)">
                                      <p:cBhvr>
                                        <p:cTn id="7" dur="500"/>
                                        <p:tgtEl>
                                          <p:spTgt spid="235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559"/>
                                        </p:tgtEl>
                                        <p:attrNameLst>
                                          <p:attrName>style.visibility</p:attrName>
                                        </p:attrNameLst>
                                      </p:cBhvr>
                                      <p:to>
                                        <p:strVal val="visible"/>
                                      </p:to>
                                    </p:set>
                                    <p:animEffect transition="in" filter="blinds(horizontal)">
                                      <p:cBhvr>
                                        <p:cTn id="10" dur="500"/>
                                        <p:tgtEl>
                                          <p:spTgt spid="2355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560"/>
                                        </p:tgtEl>
                                        <p:attrNameLst>
                                          <p:attrName>style.visibility</p:attrName>
                                        </p:attrNameLst>
                                      </p:cBhvr>
                                      <p:to>
                                        <p:strVal val="visible"/>
                                      </p:to>
                                    </p:set>
                                    <p:animEffect transition="in" filter="blinds(horizontal)">
                                      <p:cBhvr>
                                        <p:cTn id="13" dur="500"/>
                                        <p:tgtEl>
                                          <p:spTgt spid="2356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3555"/>
                                        </p:tgtEl>
                                        <p:attrNameLst>
                                          <p:attrName>style.visibility</p:attrName>
                                        </p:attrNameLst>
                                      </p:cBhvr>
                                      <p:to>
                                        <p:strVal val="visible"/>
                                      </p:to>
                                    </p:set>
                                    <p:animEffect transition="in" filter="blinds(horizontal)">
                                      <p:cBhvr>
                                        <p:cTn id="18" dur="500"/>
                                        <p:tgtEl>
                                          <p:spTgt spid="2355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3561"/>
                                        </p:tgtEl>
                                        <p:attrNameLst>
                                          <p:attrName>style.visibility</p:attrName>
                                        </p:attrNameLst>
                                      </p:cBhvr>
                                      <p:to>
                                        <p:strVal val="visible"/>
                                      </p:to>
                                    </p:set>
                                    <p:animEffect transition="in" filter="blinds(horizontal)">
                                      <p:cBhvr>
                                        <p:cTn id="21" dur="500"/>
                                        <p:tgtEl>
                                          <p:spTgt spid="2356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3556"/>
                                        </p:tgtEl>
                                        <p:attrNameLst>
                                          <p:attrName>style.visibility</p:attrName>
                                        </p:attrNameLst>
                                      </p:cBhvr>
                                      <p:to>
                                        <p:strVal val="visible"/>
                                      </p:to>
                                    </p:set>
                                    <p:animEffect transition="in" filter="blinds(horizontal)">
                                      <p:cBhvr>
                                        <p:cTn id="26" dur="500"/>
                                        <p:tgtEl>
                                          <p:spTgt spid="2355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3562"/>
                                        </p:tgtEl>
                                        <p:attrNameLst>
                                          <p:attrName>style.visibility</p:attrName>
                                        </p:attrNameLst>
                                      </p:cBhvr>
                                      <p:to>
                                        <p:strVal val="visible"/>
                                      </p:to>
                                    </p:set>
                                    <p:animEffect transition="in" filter="blinds(horizontal)">
                                      <p:cBhvr>
                                        <p:cTn id="29" dur="500"/>
                                        <p:tgtEl>
                                          <p:spTgt spid="2356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3557"/>
                                        </p:tgtEl>
                                        <p:attrNameLst>
                                          <p:attrName>style.visibility</p:attrName>
                                        </p:attrNameLst>
                                      </p:cBhvr>
                                      <p:to>
                                        <p:strVal val="visible"/>
                                      </p:to>
                                    </p:set>
                                    <p:animEffect transition="in" filter="blinds(horizontal)">
                                      <p:cBhvr>
                                        <p:cTn id="34" dur="500"/>
                                        <p:tgtEl>
                                          <p:spTgt spid="2355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3563"/>
                                        </p:tgtEl>
                                        <p:attrNameLst>
                                          <p:attrName>style.visibility</p:attrName>
                                        </p:attrNameLst>
                                      </p:cBhvr>
                                      <p:to>
                                        <p:strVal val="visible"/>
                                      </p:to>
                                    </p:set>
                                    <p:animEffect transition="in" filter="blinds(horizontal)">
                                      <p:cBhvr>
                                        <p:cTn id="37" dur="5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bldLvl="0"/>
      <p:bldP spid="23560" grpId="0" bldLvl="0"/>
      <p:bldP spid="23561" grpId="0" bldLvl="0"/>
      <p:bldP spid="23562" grpId="0" bldLvl="0"/>
      <p:bldP spid="23563" grpId="0" bldLvl="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3" name="Table 25602"/>
          <p:cNvGraphicFramePr/>
          <p:nvPr/>
        </p:nvGraphicFramePr>
        <p:xfrm>
          <a:off x="3881438" y="1920875"/>
          <a:ext cx="5064125" cy="3794744"/>
        </p:xfrm>
        <a:graphic>
          <a:graphicData uri="http://schemas.openxmlformats.org/drawingml/2006/table">
            <a:tbl>
              <a:tblPr/>
              <a:tblGrid>
                <a:gridCol w="4291013"/>
                <a:gridCol w="773112"/>
              </a:tblGrid>
              <a:tr h="319088">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b="1">
                          <a:solidFill>
                            <a:srgbClr val="FFFFFF"/>
                          </a:solidFill>
                          <a:latin typeface="Calibri" pitchFamily="2" charset="0"/>
                          <a:ea typeface="SimSun" charset="-122"/>
                        </a:rPr>
                        <a:t>Probabilistic Constraints</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BACC6">
                        <a:alpha val="100000"/>
                      </a:srgbClr>
                    </a:solidFill>
                  </a:tcPr>
                </a:tc>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b="1">
                          <a:solidFill>
                            <a:srgbClr val="FFFFFF"/>
                          </a:solidFill>
                          <a:latin typeface="Calibri" pitchFamily="2" charset="0"/>
                          <a:ea typeface="SimSun" charset="-122"/>
                        </a:rPr>
                        <a:t>Factor</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BACC6">
                        <a:alpha val="100000"/>
                      </a:srgbClr>
                    </a:solidFill>
                  </a:tcPr>
                </a:tc>
              </a:tr>
              <a:tr h="304800">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D8090F"/>
                          </a:solidFill>
                          <a:latin typeface="Calibri" pitchFamily="2" charset="0"/>
                          <a:ea typeface="SimSun" charset="-122"/>
                          <a:sym typeface="Arial" charset="0"/>
                        </a:rPr>
                        <a:t>P(result, Response) → P(resp, Response) (1.0)</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b="1">
                          <a:latin typeface="Calibri" pitchFamily="2" charset="0"/>
                          <a:ea typeface="SimSun" charset="-122"/>
                          <a:sym typeface="Arial" charset="0"/>
                        </a:rPr>
                        <a:t>C7</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r h="304800">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D8090F"/>
                          </a:solidFill>
                          <a:latin typeface="Calibri" pitchFamily="2" charset="0"/>
                          <a:ea typeface="SimSun" charset="-122"/>
                          <a:sym typeface="Arial" charset="0"/>
                        </a:rPr>
                        <a:t>P(resp, Response) → P(result, Response) (1.0)</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b="1">
                          <a:latin typeface="Calibri" pitchFamily="2" charset="0"/>
                          <a:ea typeface="SimSun" charset="-122"/>
                          <a:sym typeface="Arial" charset="0"/>
                        </a:rPr>
                        <a:t>C6</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r h="519112">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D8090F"/>
                          </a:solidFill>
                          <a:latin typeface="Calibri" pitchFamily="2" charset="0"/>
                          <a:ea typeface="SimSun" charset="-122"/>
                          <a:sym typeface="Arial" charset="0"/>
                        </a:rPr>
                        <a:t>P(resp, Response) → </a:t>
                      </a:r>
                      <a:r>
                        <a:rPr sz="1400">
                          <a:solidFill>
                            <a:srgbClr val="D8090F"/>
                          </a:solidFill>
                          <a:latin typeface="Calibri" pitchFamily="2" charset="0"/>
                          <a:ea typeface="SimSun" charset="-122"/>
                        </a:rPr>
                        <a:t>{"url", "method"} ⊂ A(Response) (p=0.95)</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b="1">
                          <a:latin typeface="Calibri" pitchFamily="2" charset="0"/>
                          <a:ea typeface="SimSun" charset="-122"/>
                        </a:rPr>
                        <a:t>C5</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D8090F"/>
                          </a:solidFill>
                          <a:latin typeface="Calibri" pitchFamily="2" charset="0"/>
                          <a:ea typeface="SimSun" charset="-122"/>
                        </a:rPr>
                        <a:t>{"url", "method"} ⊂ A(Response) </a:t>
                      </a:r>
                      <a:r>
                        <a:rPr sz="1400">
                          <a:solidFill>
                            <a:srgbClr val="D8090F"/>
                          </a:solidFill>
                          <a:latin typeface="Calibri" pitchFamily="2" charset="0"/>
                          <a:ea typeface="SimSun" charset="-122"/>
                          <a:sym typeface="Arial" charset="0"/>
                        </a:rPr>
                        <a:t>→ P(resp, Response) (p'=0.8)</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b="1">
                          <a:latin typeface="Calibri" pitchFamily="2" charset="0"/>
                          <a:ea typeface="SimSun" charset="-122"/>
                          <a:sym typeface="Arial" charset="0"/>
                        </a:rPr>
                        <a:t>C4</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r h="304800">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D8090F"/>
                          </a:solidFill>
                          <a:latin typeface="Calibri" pitchFamily="2" charset="0"/>
                          <a:ea typeface="SimSun" charset="-122"/>
                        </a:rPr>
                        <a:t>N(resp, Response) </a:t>
                      </a:r>
                      <a:r>
                        <a:rPr sz="1400">
                          <a:solidFill>
                            <a:srgbClr val="D8090F"/>
                          </a:solidFill>
                          <a:latin typeface="Calibri" pitchFamily="2" charset="0"/>
                          <a:ea typeface="SimSun" charset="-122"/>
                          <a:sym typeface="Arial" charset="0"/>
                        </a:rPr>
                        <a:t>→ P(resp, Response) (η=0.7)</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b="1">
                          <a:latin typeface="Calibri" pitchFamily="2" charset="0"/>
                          <a:ea typeface="SimSun" charset="-122"/>
                          <a:sym typeface="Arial" charset="0"/>
                        </a:rPr>
                        <a:t>C2</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r h="381000">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D8090F"/>
                          </a:solidFill>
                          <a:latin typeface="Calibri" pitchFamily="2" charset="0"/>
                          <a:ea typeface="SimSun" charset="-122"/>
                        </a:rPr>
                        <a:t>N(result, Response) </a:t>
                      </a:r>
                      <a:r>
                        <a:rPr sz="1400">
                          <a:solidFill>
                            <a:srgbClr val="D8090F"/>
                          </a:solidFill>
                          <a:latin typeface="Calibri" pitchFamily="2" charset="0"/>
                          <a:ea typeface="SimSun" charset="-122"/>
                          <a:sym typeface="Arial" charset="0"/>
                        </a:rPr>
                        <a:t>→ P(result, Response) (η=0.7)</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b="1">
                          <a:latin typeface="Calibri" pitchFamily="2" charset="0"/>
                          <a:ea typeface="SimSun" charset="-122"/>
                        </a:rPr>
                        <a:t>C9</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r h="381000">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D8090F"/>
                          </a:solidFill>
                          <a:latin typeface="Calibri" pitchFamily="2" charset="0"/>
                          <a:ea typeface="SimSun" charset="-122"/>
                        </a:rPr>
                        <a:t>{"url", "method"} ⊂ A(Response) = 1 (p</a:t>
                      </a:r>
                      <a:r>
                        <a:rPr sz="1400" baseline="-25000">
                          <a:solidFill>
                            <a:srgbClr val="D8090F"/>
                          </a:solidFill>
                          <a:latin typeface="Calibri" pitchFamily="2" charset="0"/>
                          <a:ea typeface="SimSun" charset="-122"/>
                        </a:rPr>
                        <a:t>0</a:t>
                      </a:r>
                      <a:r>
                        <a:rPr sz="1400">
                          <a:solidFill>
                            <a:srgbClr val="D8090F"/>
                          </a:solidFill>
                          <a:latin typeface="Calibri" pitchFamily="2" charset="0"/>
                          <a:ea typeface="SimSun" charset="-122"/>
                        </a:rPr>
                        <a:t>=0.95)</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b="1">
                          <a:latin typeface="Calibri" pitchFamily="2" charset="0"/>
                          <a:ea typeface="SimSun" charset="-122"/>
                        </a:rPr>
                        <a:t>C3</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r h="381000">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D8090F"/>
                          </a:solidFill>
                          <a:latin typeface="Calibri" pitchFamily="2" charset="0"/>
                          <a:ea typeface="SimSun" charset="-122"/>
                        </a:rPr>
                        <a:t>N(resp, Response) = 1 (p=0.8)</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b="1">
                          <a:latin typeface="Calibri" pitchFamily="2" charset="0"/>
                          <a:ea typeface="SimSun" charset="-122"/>
                        </a:rPr>
                        <a:t>C1</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r h="381000">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D8090F"/>
                          </a:solidFill>
                          <a:latin typeface="Calibri" pitchFamily="2" charset="0"/>
                          <a:ea typeface="SimSun" charset="-122"/>
                        </a:rPr>
                        <a:t>N(result, Response) = 1 (p=0.4)</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b="1">
                          <a:latin typeface="Calibri" pitchFamily="2" charset="0"/>
                          <a:ea typeface="SimSun" charset="-122"/>
                        </a:rPr>
                        <a:t>C8</a:t>
                      </a:r>
                    </a:p>
                  </a:txBody>
                  <a:tcPr marT="45712" marB="45712"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bl>
          </a:graphicData>
        </a:graphic>
      </p:graphicFrame>
      <p:sp>
        <p:nvSpPr>
          <p:cNvPr id="25638" name="Text Box 73"/>
          <p:cNvSpPr txBox="1"/>
          <p:nvPr/>
        </p:nvSpPr>
        <p:spPr>
          <a:xfrm>
            <a:off x="1879600" y="1454150"/>
            <a:ext cx="309563" cy="641350"/>
          </a:xfrm>
          <a:prstGeom prst="rect">
            <a:avLst/>
          </a:prstGeom>
          <a:noFill/>
          <a:ln w="9525">
            <a:noFill/>
            <a:miter/>
          </a:ln>
        </p:spPr>
        <p:txBody>
          <a:bodyPr wrap="none">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sz="1800">
              <a:ea typeface="SimSun" charset="-122"/>
            </a:endParaRPr>
          </a:p>
          <a:p>
            <a:pPr marL="0" lvl="0" indent="0" eaLnBrk="1" hangingPunct="1">
              <a:spcBef>
                <a:spcPct val="0"/>
              </a:spcBef>
              <a:buNone/>
            </a:pPr>
            <a:endParaRPr sz="1800">
              <a:ea typeface="SimSun" charset="-122"/>
            </a:endParaRPr>
          </a:p>
        </p:txBody>
      </p:sp>
      <p:graphicFrame>
        <p:nvGraphicFramePr>
          <p:cNvPr id="25639" name="Table 25638"/>
          <p:cNvGraphicFramePr/>
          <p:nvPr/>
        </p:nvGraphicFramePr>
        <p:xfrm>
          <a:off x="227013" y="1920875"/>
          <a:ext cx="3486150" cy="2039112"/>
        </p:xfrm>
        <a:graphic>
          <a:graphicData uri="http://schemas.openxmlformats.org/drawingml/2006/table">
            <a:tbl>
              <a:tblPr/>
              <a:tblGrid>
                <a:gridCol w="3486150"/>
              </a:tblGrid>
              <a:tr h="304800">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b="1">
                          <a:solidFill>
                            <a:srgbClr val="FFFFFF"/>
                          </a:solidFill>
                          <a:latin typeface="Calibri" pitchFamily="2" charset="0"/>
                          <a:ea typeface="SimSun" charset="-122"/>
                        </a:rPr>
                        <a:t>Source Code</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BACC6">
                        <a:alpha val="100000"/>
                      </a:srgbClr>
                    </a:solidFill>
                  </a:tcPr>
                </a:tc>
              </a:tr>
              <a:tr h="1733550">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lnSpc>
                          <a:spcPct val="70000"/>
                        </a:lnSpc>
                        <a:spcBef>
                          <a:spcPct val="20000"/>
                        </a:spcBef>
                        <a:buFont typeface="Arial" charset="0"/>
                        <a:buNone/>
                      </a:pPr>
                      <a:r>
                        <a:rPr sz="1400">
                          <a:solidFill>
                            <a:srgbClr val="000000"/>
                          </a:solidFill>
                          <a:latin typeface="Courier New" pitchFamily="1" charset="0"/>
                          <a:ea typeface="SimSun" charset="-122"/>
                        </a:rPr>
                        <a:t>1: </a:t>
                      </a:r>
                      <a:r>
                        <a:rPr sz="1400" b="1">
                          <a:solidFill>
                            <a:schemeClr val="folHlink"/>
                          </a:solidFill>
                          <a:latin typeface="Courier New" pitchFamily="1" charset="0"/>
                          <a:ea typeface="SimSun" charset="-122"/>
                        </a:rPr>
                        <a:t>def </a:t>
                      </a:r>
                      <a:r>
                        <a:rPr sz="1400">
                          <a:solidFill>
                            <a:srgbClr val="000000"/>
                          </a:solidFill>
                          <a:latin typeface="Courier New" pitchFamily="1" charset="0"/>
                          <a:ea typeface="SimSun" charset="-122"/>
                        </a:rPr>
                        <a:t>gzip(f, *args, **kwargs):</a:t>
                      </a:r>
                    </a:p>
                    <a:p>
                      <a:pPr marL="0" lvl="0" indent="0" eaLnBrk="1" hangingPunct="1">
                        <a:lnSpc>
                          <a:spcPct val="70000"/>
                        </a:lnSpc>
                        <a:spcBef>
                          <a:spcPct val="20000"/>
                        </a:spcBef>
                        <a:buFont typeface="Arial" charset="0"/>
                        <a:buNone/>
                      </a:pPr>
                      <a:r>
                        <a:rPr sz="1400">
                          <a:solidFill>
                            <a:srgbClr val="000000"/>
                          </a:solidFill>
                          <a:latin typeface="Courier New" pitchFamily="1" charset="0"/>
                          <a:ea typeface="SimSun" charset="-122"/>
                        </a:rPr>
                        <a:t>2:   resp = f(*args, **kwargs)</a:t>
                      </a:r>
                    </a:p>
                    <a:p>
                      <a:pPr marL="0" lvl="0" indent="0" eaLnBrk="1" hangingPunct="1">
                        <a:lnSpc>
                          <a:spcPct val="70000"/>
                        </a:lnSpc>
                        <a:spcBef>
                          <a:spcPct val="20000"/>
                        </a:spcBef>
                        <a:buFont typeface="Arial" charset="0"/>
                        <a:buNone/>
                      </a:pPr>
                      <a:r>
                        <a:rPr sz="1400">
                          <a:solidFill>
                            <a:srgbClr val="000000"/>
                          </a:solidFill>
                          <a:latin typeface="Courier New" pitchFamily="1" charset="0"/>
                          <a:ea typeface="SimSun" charset="-122"/>
                        </a:rPr>
                        <a:t>3:   url = resp.url</a:t>
                      </a:r>
                    </a:p>
                    <a:p>
                      <a:pPr marL="0" lvl="0" indent="0" eaLnBrk="1" hangingPunct="1">
                        <a:lnSpc>
                          <a:spcPct val="70000"/>
                        </a:lnSpc>
                        <a:spcBef>
                          <a:spcPct val="20000"/>
                        </a:spcBef>
                        <a:buFont typeface="Arial" charset="0"/>
                        <a:buNone/>
                      </a:pPr>
                      <a:r>
                        <a:rPr sz="1400">
                          <a:solidFill>
                            <a:srgbClr val="000000"/>
                          </a:solidFill>
                          <a:latin typeface="Courier New" pitchFamily="1" charset="0"/>
                          <a:ea typeface="SimSun" charset="-122"/>
                        </a:rPr>
                        <a:t>4:   mthd = resp.method</a:t>
                      </a:r>
                    </a:p>
                    <a:p>
                      <a:pPr marL="0" lvl="0" indent="0" eaLnBrk="1" hangingPunct="1">
                        <a:lnSpc>
                          <a:spcPct val="70000"/>
                        </a:lnSpc>
                        <a:spcBef>
                          <a:spcPct val="20000"/>
                        </a:spcBef>
                        <a:buFont typeface="Arial" charset="0"/>
                        <a:buNone/>
                      </a:pPr>
                      <a:r>
                        <a:rPr sz="1400">
                          <a:solidFill>
                            <a:srgbClr val="000000"/>
                          </a:solidFill>
                          <a:latin typeface="Courier New" pitchFamily="1" charset="0"/>
                          <a:ea typeface="SimSun" charset="-122"/>
                        </a:rPr>
                        <a:t>5:   data = compress(resp)</a:t>
                      </a:r>
                    </a:p>
                    <a:p>
                      <a:pPr marL="0" lvl="0" indent="0" eaLnBrk="1" hangingPunct="1">
                        <a:lnSpc>
                          <a:spcPct val="70000"/>
                        </a:lnSpc>
                        <a:spcBef>
                          <a:spcPct val="20000"/>
                        </a:spcBef>
                        <a:buFont typeface="Arial" charset="0"/>
                        <a:buNone/>
                      </a:pPr>
                      <a:r>
                        <a:rPr sz="1400">
                          <a:solidFill>
                            <a:srgbClr val="000000"/>
                          </a:solidFill>
                          <a:latin typeface="Courier New" pitchFamily="1" charset="0"/>
                          <a:ea typeface="SimSun" charset="-122"/>
                        </a:rPr>
                        <a:t>     ...</a:t>
                      </a:r>
                    </a:p>
                    <a:p>
                      <a:pPr marL="0" lvl="0" indent="0" eaLnBrk="1" hangingPunct="1">
                        <a:lnSpc>
                          <a:spcPct val="70000"/>
                        </a:lnSpc>
                        <a:spcBef>
                          <a:spcPct val="20000"/>
                        </a:spcBef>
                        <a:buFont typeface="Arial" charset="0"/>
                        <a:buNone/>
                      </a:pPr>
                      <a:r>
                        <a:rPr sz="1400">
                          <a:solidFill>
                            <a:srgbClr val="000000"/>
                          </a:solidFill>
                          <a:latin typeface="Courier New" pitchFamily="1" charset="0"/>
                          <a:ea typeface="SimSun" charset="-122"/>
                        </a:rPr>
                        <a:t>6:   result = resp</a:t>
                      </a:r>
                    </a:p>
                    <a:p>
                      <a:pPr marL="0" lvl="0" indent="0" eaLnBrk="1" hangingPunct="1">
                        <a:lnSpc>
                          <a:spcPct val="70000"/>
                        </a:lnSpc>
                        <a:spcBef>
                          <a:spcPct val="20000"/>
                        </a:spcBef>
                        <a:buFont typeface="Arial" charset="0"/>
                        <a:buNone/>
                      </a:pPr>
                      <a:r>
                        <a:rPr sz="1400">
                          <a:solidFill>
                            <a:srgbClr val="000000"/>
                          </a:solidFill>
                          <a:latin typeface="Courier New" pitchFamily="1" charset="0"/>
                          <a:ea typeface="SimSun" charset="-122"/>
                        </a:rPr>
                        <a:t>7:   </a:t>
                      </a:r>
                      <a:r>
                        <a:rPr sz="1400" b="1">
                          <a:solidFill>
                            <a:schemeClr val="folHlink"/>
                          </a:solidFill>
                          <a:latin typeface="Courier New" pitchFamily="1" charset="0"/>
                          <a:ea typeface="SimSun" charset="-122"/>
                        </a:rPr>
                        <a:t>return </a:t>
                      </a:r>
                      <a:r>
                        <a:rPr sz="1400">
                          <a:solidFill>
                            <a:srgbClr val="000000"/>
                          </a:solidFill>
                          <a:latin typeface="Courier New" pitchFamily="1" charset="0"/>
                          <a:ea typeface="SimSun" charset="-122"/>
                        </a:rPr>
                        <a:t>result</a:t>
                      </a:r>
                      <a:endParaRPr sz="1400">
                        <a:latin typeface="Courier New" pitchFamily="1" charset="0"/>
                        <a:ea typeface="SimSun" charset="-122"/>
                      </a:endParaRPr>
                    </a:p>
                  </a:txBody>
                  <a:tcP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bl>
          </a:graphicData>
        </a:graphic>
      </p:graphicFrame>
      <p:sp>
        <p:nvSpPr>
          <p:cNvPr id="25647" name="Rectangle 84"/>
          <p:cNvSpPr/>
          <p:nvPr/>
        </p:nvSpPr>
        <p:spPr>
          <a:xfrm>
            <a:off x="457200" y="1333500"/>
            <a:ext cx="3255963" cy="817563"/>
          </a:xfrm>
          <a:prstGeom prst="rect">
            <a:avLst/>
          </a:prstGeom>
          <a:noFill/>
          <a:ln w="9525">
            <a:noFill/>
            <a:miter/>
          </a:ln>
        </p:spPr>
        <p:txBody>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342900" lvl="0" indent="-342900" eaLnBrk="1" hangingPunct="1"/>
            <a:r>
              <a:rPr sz="2400">
                <a:ea typeface="SimSun" charset="-122"/>
              </a:rPr>
              <a:t>Factor Graph</a:t>
            </a:r>
          </a:p>
          <a:p>
            <a:pPr marL="342900" lvl="0" indent="-342900" eaLnBrk="1" hangingPunct="1">
              <a:buNone/>
            </a:pPr>
            <a:endParaRPr sz="2800">
              <a:ea typeface="SimSun" charset="-122"/>
            </a:endParaRPr>
          </a:p>
        </p:txBody>
      </p:sp>
      <p:sp>
        <p:nvSpPr>
          <p:cNvPr id="25648" name="AutoShape 85"/>
          <p:cNvSpPr/>
          <p:nvPr/>
        </p:nvSpPr>
        <p:spPr>
          <a:xfrm>
            <a:off x="2924175" y="1333500"/>
            <a:ext cx="2527300" cy="568325"/>
          </a:xfrm>
          <a:prstGeom prst="curvedDownArrow">
            <a:avLst>
              <a:gd name="adj1" fmla="val 88938"/>
              <a:gd name="adj2" fmla="val 177877"/>
              <a:gd name="adj3" fmla="val 33333"/>
            </a:avLst>
          </a:prstGeom>
          <a:solidFill>
            <a:schemeClr val="accent1"/>
          </a:solidFill>
          <a:ln w="9525" cap="flat" cmpd="sng">
            <a:solidFill>
              <a:schemeClr val="tx1"/>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25649" name="Text Box 86"/>
          <p:cNvSpPr txBox="1"/>
          <p:nvPr/>
        </p:nvSpPr>
        <p:spPr>
          <a:xfrm>
            <a:off x="6137275" y="1089025"/>
            <a:ext cx="2757488" cy="36512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800">
                <a:solidFill>
                  <a:srgbClr val="D8090F"/>
                </a:solidFill>
                <a:ea typeface="SimSun" charset="-122"/>
              </a:rPr>
              <a:t>Probabilistic Function</a:t>
            </a:r>
          </a:p>
        </p:txBody>
      </p:sp>
      <p:sp>
        <p:nvSpPr>
          <p:cNvPr id="25650" name="Arrow 757"/>
          <p:cNvSpPr/>
          <p:nvPr/>
        </p:nvSpPr>
        <p:spPr>
          <a:xfrm>
            <a:off x="7264400" y="1454150"/>
            <a:ext cx="949325" cy="468313"/>
          </a:xfrm>
          <a:prstGeom prst="line">
            <a:avLst/>
          </a:prstGeom>
          <a:ln w="9525" cap="flat" cmpd="sng">
            <a:solidFill>
              <a:srgbClr val="D8090F"/>
            </a:solidFill>
            <a:prstDash val="solid"/>
            <a:headEnd type="none" w="med" len="med"/>
            <a:tailEnd type="triangle" w="med" len="med"/>
          </a:ln>
        </p:spPr>
        <p:txBody>
          <a:bodyPr/>
          <a:lstStyle/>
          <a:p>
            <a:endParaRPr lang="en-US"/>
          </a:p>
        </p:txBody>
      </p:sp>
      <p:graphicFrame>
        <p:nvGraphicFramePr>
          <p:cNvPr id="25651" name="Table 25650"/>
          <p:cNvGraphicFramePr/>
          <p:nvPr/>
        </p:nvGraphicFramePr>
        <p:xfrm>
          <a:off x="227013" y="4095750"/>
          <a:ext cx="3486150" cy="2190750"/>
        </p:xfrm>
        <a:graphic>
          <a:graphicData uri="http://schemas.openxmlformats.org/drawingml/2006/table">
            <a:tbl>
              <a:tblPr/>
              <a:tblGrid>
                <a:gridCol w="1838325"/>
                <a:gridCol w="1647825"/>
              </a:tblGrid>
              <a:tr h="304800">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b="1">
                          <a:solidFill>
                            <a:srgbClr val="FFFFFF"/>
                          </a:solidFill>
                          <a:latin typeface="Calibri" pitchFamily="2" charset="0"/>
                          <a:ea typeface="SimSun" charset="-122"/>
                        </a:rPr>
                        <a:t>Predicate</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BACC6">
                        <a:alpha val="100000"/>
                      </a:srgbClr>
                    </a:solidFill>
                  </a:tcPr>
                </a:tc>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b="1">
                          <a:solidFill>
                            <a:srgbClr val="FFFFFF"/>
                          </a:solidFill>
                          <a:latin typeface="Calibri" pitchFamily="2" charset="0"/>
                          <a:ea typeface="SimSun" charset="-122"/>
                        </a:rPr>
                        <a:t>Boolean Variable</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BACC6">
                        <a:alpha val="100000"/>
                      </a:srgbClr>
                    </a:solidFill>
                  </a:tcPr>
                </a:tc>
              </a:tr>
              <a:tr h="339725">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D8090F"/>
                          </a:solidFill>
                          <a:latin typeface="Calibri" pitchFamily="2" charset="0"/>
                          <a:ea typeface="SimSun" charset="-122"/>
                          <a:sym typeface="Arial" charset="0"/>
                        </a:rPr>
                        <a:t>P(result, Response)</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000000"/>
                          </a:solidFill>
                          <a:latin typeface="Calibri" pitchFamily="2" charset="0"/>
                          <a:ea typeface="SimSun" charset="-122"/>
                        </a:rPr>
                        <a:t>x</a:t>
                      </a:r>
                      <a:r>
                        <a:rPr sz="1400" baseline="-25000">
                          <a:solidFill>
                            <a:srgbClr val="000000"/>
                          </a:solidFill>
                          <a:latin typeface="Calibri" pitchFamily="2" charset="0"/>
                          <a:ea typeface="SimSun" charset="-122"/>
                        </a:rPr>
                        <a:t>1</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r h="339725">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D8090F"/>
                          </a:solidFill>
                          <a:ea typeface="SimSun" charset="-122"/>
                          <a:sym typeface="Arial" charset="0"/>
                        </a:rPr>
                        <a:t>P(resp, Response)</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000000"/>
                          </a:solidFill>
                          <a:latin typeface="Calibri" pitchFamily="2" charset="0"/>
                          <a:ea typeface="SimSun" charset="-122"/>
                        </a:rPr>
                        <a:t>x</a:t>
                      </a:r>
                      <a:r>
                        <a:rPr sz="1400" baseline="-25000">
                          <a:solidFill>
                            <a:srgbClr val="000000"/>
                          </a:solidFill>
                          <a:latin typeface="Calibri" pitchFamily="2" charset="0"/>
                          <a:ea typeface="SimSun" charset="-122"/>
                        </a:rPr>
                        <a:t>2</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r h="527050">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D8090F"/>
                          </a:solidFill>
                          <a:ea typeface="SimSun" charset="-122"/>
                        </a:rPr>
                        <a:t>{"url", "method"} ⊂ A(Response)</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000000"/>
                          </a:solidFill>
                          <a:latin typeface="Calibri" pitchFamily="2" charset="0"/>
                          <a:ea typeface="SimSun" charset="-122"/>
                        </a:rPr>
                        <a:t>x</a:t>
                      </a:r>
                      <a:r>
                        <a:rPr sz="1400" baseline="-25000">
                          <a:solidFill>
                            <a:srgbClr val="000000"/>
                          </a:solidFill>
                          <a:latin typeface="Calibri" pitchFamily="2" charset="0"/>
                          <a:ea typeface="SimSun" charset="-122"/>
                        </a:rPr>
                        <a:t>3</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r h="339725">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D8090F"/>
                          </a:solidFill>
                          <a:ea typeface="SimSun" charset="-122"/>
                        </a:rPr>
                        <a:t>N(resp, Response)</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000000"/>
                          </a:solidFill>
                          <a:latin typeface="Calibri" pitchFamily="2" charset="0"/>
                          <a:ea typeface="SimSun" charset="-122"/>
                        </a:rPr>
                        <a:t>x</a:t>
                      </a:r>
                      <a:r>
                        <a:rPr sz="1400" baseline="-25000">
                          <a:solidFill>
                            <a:srgbClr val="000000"/>
                          </a:solidFill>
                          <a:latin typeface="Calibri" pitchFamily="2" charset="0"/>
                          <a:ea typeface="SimSun" charset="-122"/>
                        </a:rPr>
                        <a:t>4</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r h="339725">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D8090F"/>
                          </a:solidFill>
                          <a:ea typeface="SimSun" charset="-122"/>
                        </a:rPr>
                        <a:t>N(result, Response)</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800" b="0" i="0" u="none" kern="1200" baseline="0">
                          <a:solidFill>
                            <a:schemeClr val="tx1"/>
                          </a:solidFill>
                          <a:latin typeface="Arial" charset="0"/>
                          <a:ea typeface="Arial"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Font typeface="Arial" charset="0"/>
                        <a:buNone/>
                      </a:pPr>
                      <a:r>
                        <a:rPr sz="1400">
                          <a:solidFill>
                            <a:srgbClr val="000000"/>
                          </a:solidFill>
                          <a:latin typeface="Calibri" pitchFamily="2" charset="0"/>
                          <a:ea typeface="SimSun" charset="-122"/>
                        </a:rPr>
                        <a:t>x</a:t>
                      </a:r>
                      <a:r>
                        <a:rPr sz="1400" baseline="-25000">
                          <a:solidFill>
                            <a:srgbClr val="000000"/>
                          </a:solidFill>
                          <a:latin typeface="Calibri" pitchFamily="2" charset="0"/>
                          <a:ea typeface="SimSun" charset="-122"/>
                        </a:rPr>
                        <a:t>5</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bl>
          </a:graphicData>
        </a:graphic>
      </p:graphicFrame>
      <p:sp>
        <p:nvSpPr>
          <p:cNvPr id="25674" name="AutoShape 133"/>
          <p:cNvSpPr/>
          <p:nvPr/>
        </p:nvSpPr>
        <p:spPr>
          <a:xfrm>
            <a:off x="3282950" y="3287713"/>
            <a:ext cx="430213" cy="982662"/>
          </a:xfrm>
          <a:prstGeom prst="curvedLeftArrow">
            <a:avLst>
              <a:gd name="adj1" fmla="val 45682"/>
              <a:gd name="adj2" fmla="val 91365"/>
              <a:gd name="adj3" fmla="val 33333"/>
            </a:avLst>
          </a:prstGeom>
          <a:solidFill>
            <a:schemeClr val="accent1"/>
          </a:solidFill>
          <a:ln w="9525" cap="flat" cmpd="sng">
            <a:solidFill>
              <a:schemeClr val="tx1"/>
            </a:solidFill>
            <a:prstDash val="solid"/>
            <a:miter/>
            <a:headEnd type="none" w="med" len="med"/>
            <a:tailEnd type="none" w="med" len="med"/>
          </a:ln>
        </p:spPr>
        <p:txBody>
          <a:bodyPr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endParaRPr lang="zh-CN" altLang="en-US" sz="1800" dirty="0">
              <a:ea typeface="SimSun" charset="-122"/>
            </a:endParaRPr>
          </a:p>
        </p:txBody>
      </p:sp>
      <p:sp>
        <p:nvSpPr>
          <p:cNvPr id="12" name="Rectangle 3"/>
          <p:cNvSpPr txBox="1">
            <a:spLocks/>
          </p:cNvSpPr>
          <p:nvPr/>
        </p:nvSpPr>
        <p:spPr>
          <a:xfrm>
            <a:off x="457200" y="206375"/>
            <a:ext cx="8229600" cy="857250"/>
          </a:xfrm>
        </p:spPr>
        <p:txBody>
          <a:bodyPr vert="horz" wrap="square" anchor="ctr"/>
          <a:lstStyle>
            <a:lvl1pPr marL="0" lvl="0" indent="0" algn="ctr" defTabSz="914400" eaLnBrk="0" fontAlgn="base" latinLnBrk="0" hangingPunct="0">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a:lstStyle>
          <a:p>
            <a:pPr algn="l" eaLnBrk="1" hangingPunct="1">
              <a:buFontTx/>
            </a:pPr>
            <a:r>
              <a:rPr lang="en-US" altLang="zh-CN" sz="2800" dirty="0" smtClean="0">
                <a:latin typeface="Cabin" charset="0"/>
                <a:ea typeface="SimSun" charset="-122"/>
              </a:rPr>
              <a:t>Probabilistic</a:t>
            </a:r>
            <a:r>
              <a:rPr lang="zh-CN" altLang="en-US" sz="2800" dirty="0" smtClean="0">
                <a:latin typeface="Cabin" charset="0"/>
                <a:ea typeface="SimSun" charset="-122"/>
              </a:rPr>
              <a:t> </a:t>
            </a:r>
            <a:r>
              <a:rPr lang="en-US" altLang="zh-CN" sz="2800" dirty="0" smtClean="0">
                <a:latin typeface="Cabin" charset="0"/>
                <a:ea typeface="SimSun" charset="-122"/>
              </a:rPr>
              <a:t>Inference</a:t>
            </a:r>
            <a:endParaRPr lang="en-US" dirty="0">
              <a:ea typeface="SimSun" charset="-122"/>
            </a:endParaRPr>
          </a:p>
        </p:txBody>
      </p:sp>
    </p:spTree>
    <p:extLst>
      <p:ext uri="{BB962C8B-B14F-4D97-AF65-F5344CB8AC3E}">
        <p14:creationId xmlns:p14="http://schemas.microsoft.com/office/powerpoint/2010/main" val="3916099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39"/>
                                        </p:tgtEl>
                                        <p:attrNameLst>
                                          <p:attrName>style.visibility</p:attrName>
                                        </p:attrNameLst>
                                      </p:cBhvr>
                                      <p:to>
                                        <p:strVal val="visible"/>
                                      </p:to>
                                    </p:set>
                                    <p:animEffect transition="in" filter="blinds(horizontal)">
                                      <p:cBhvr>
                                        <p:cTn id="7" dur="500"/>
                                        <p:tgtEl>
                                          <p:spTgt spid="256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74"/>
                                        </p:tgtEl>
                                        <p:attrNameLst>
                                          <p:attrName>style.visibility</p:attrName>
                                        </p:attrNameLst>
                                      </p:cBhvr>
                                      <p:to>
                                        <p:strVal val="visible"/>
                                      </p:to>
                                    </p:set>
                                    <p:animEffect transition="in" filter="blinds(horizontal)">
                                      <p:cBhvr>
                                        <p:cTn id="12" dur="500"/>
                                        <p:tgtEl>
                                          <p:spTgt spid="25674"/>
                                        </p:tgtEl>
                                      </p:cBhvr>
                                    </p:animEffect>
                                  </p:childTnLst>
                                </p:cTn>
                              </p:par>
                              <p:par>
                                <p:cTn id="13" presetID="3" presetClass="entr" presetSubtype="10" fill="hold" nodeType="withEffect">
                                  <p:stCondLst>
                                    <p:cond delay="0"/>
                                  </p:stCondLst>
                                  <p:childTnLst>
                                    <p:set>
                                      <p:cBhvr>
                                        <p:cTn id="14" dur="1" fill="hold">
                                          <p:stCondLst>
                                            <p:cond delay="0"/>
                                          </p:stCondLst>
                                        </p:cTn>
                                        <p:tgtEl>
                                          <p:spTgt spid="25651"/>
                                        </p:tgtEl>
                                        <p:attrNameLst>
                                          <p:attrName>style.visibility</p:attrName>
                                        </p:attrNameLst>
                                      </p:cBhvr>
                                      <p:to>
                                        <p:strVal val="visible"/>
                                      </p:to>
                                    </p:set>
                                    <p:animEffect transition="in" filter="blinds(horizontal)">
                                      <p:cBhvr>
                                        <p:cTn id="15" dur="500"/>
                                        <p:tgtEl>
                                          <p:spTgt spid="2565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648"/>
                                        </p:tgtEl>
                                        <p:attrNameLst>
                                          <p:attrName>style.visibility</p:attrName>
                                        </p:attrNameLst>
                                      </p:cBhvr>
                                      <p:to>
                                        <p:strVal val="visible"/>
                                      </p:to>
                                    </p:set>
                                    <p:animEffect transition="in" filter="blinds(horizontal)">
                                      <p:cBhvr>
                                        <p:cTn id="20" dur="500"/>
                                        <p:tgtEl>
                                          <p:spTgt spid="25648"/>
                                        </p:tgtEl>
                                      </p:cBhvr>
                                    </p:animEffect>
                                  </p:childTnLst>
                                </p:cTn>
                              </p:par>
                              <p:par>
                                <p:cTn id="21" presetID="3" presetClass="entr" presetSubtype="10" fill="hold" nodeType="withEffect">
                                  <p:stCondLst>
                                    <p:cond delay="0"/>
                                  </p:stCondLst>
                                  <p:childTnLst>
                                    <p:set>
                                      <p:cBhvr>
                                        <p:cTn id="22" dur="1" fill="hold">
                                          <p:stCondLst>
                                            <p:cond delay="0"/>
                                          </p:stCondLst>
                                        </p:cTn>
                                        <p:tgtEl>
                                          <p:spTgt spid="25603"/>
                                        </p:tgtEl>
                                        <p:attrNameLst>
                                          <p:attrName>style.visibility</p:attrName>
                                        </p:attrNameLst>
                                      </p:cBhvr>
                                      <p:to>
                                        <p:strVal val="visible"/>
                                      </p:to>
                                    </p:set>
                                    <p:animEffect transition="in" filter="blinds(horizontal)">
                                      <p:cBhvr>
                                        <p:cTn id="23" dur="500"/>
                                        <p:tgtEl>
                                          <p:spTgt spid="2560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5649"/>
                                        </p:tgtEl>
                                        <p:attrNameLst>
                                          <p:attrName>style.visibility</p:attrName>
                                        </p:attrNameLst>
                                      </p:cBhvr>
                                      <p:to>
                                        <p:strVal val="visible"/>
                                      </p:to>
                                    </p:set>
                                    <p:animEffect transition="in" filter="blinds(horizontal)">
                                      <p:cBhvr>
                                        <p:cTn id="26" dur="500"/>
                                        <p:tgtEl>
                                          <p:spTgt spid="25649"/>
                                        </p:tgtEl>
                                      </p:cBhvr>
                                    </p:animEffect>
                                  </p:childTnLst>
                                </p:cTn>
                              </p:par>
                              <p:par>
                                <p:cTn id="27" presetID="3" presetClass="entr" presetSubtype="10" fill="hold" nodeType="withEffect">
                                  <p:stCondLst>
                                    <p:cond delay="0"/>
                                  </p:stCondLst>
                                  <p:childTnLst>
                                    <p:set>
                                      <p:cBhvr>
                                        <p:cTn id="28" dur="1" fill="hold">
                                          <p:stCondLst>
                                            <p:cond delay="0"/>
                                          </p:stCondLst>
                                        </p:cTn>
                                        <p:tgtEl>
                                          <p:spTgt spid="25650"/>
                                        </p:tgtEl>
                                        <p:attrNameLst>
                                          <p:attrName>style.visibility</p:attrName>
                                        </p:attrNameLst>
                                      </p:cBhvr>
                                      <p:to>
                                        <p:strVal val="visible"/>
                                      </p:to>
                                    </p:set>
                                    <p:animEffect transition="in" filter="blinds(horizontal)">
                                      <p:cBhvr>
                                        <p:cTn id="29" dur="500"/>
                                        <p:tgtEl>
                                          <p:spTgt spid="25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8" grpId="0" animBg="1"/>
      <p:bldP spid="25649" grpId="0" bldLvl="0"/>
      <p:bldP spid="2567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6"/>
          <p:cNvSpPr/>
          <p:nvPr/>
        </p:nvSpPr>
        <p:spPr>
          <a:xfrm>
            <a:off x="457200" y="1222375"/>
            <a:ext cx="3495675" cy="484188"/>
          </a:xfrm>
          <a:prstGeom prst="rect">
            <a:avLst/>
          </a:prstGeom>
          <a:noFill/>
          <a:ln w="9525">
            <a:noFill/>
            <a:miter/>
          </a:ln>
        </p:spPr>
        <p:txBody>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342900" lvl="0" indent="-342900" eaLnBrk="1" hangingPunct="1"/>
            <a:r>
              <a:rPr sz="2400">
                <a:ea typeface="SimSun" charset="-122"/>
              </a:rPr>
              <a:t>Factor Graph</a:t>
            </a:r>
          </a:p>
          <a:p>
            <a:pPr marL="342900" lvl="0" indent="-342900" eaLnBrk="1" hangingPunct="1">
              <a:buNone/>
            </a:pPr>
            <a:endParaRPr sz="2800">
              <a:ea typeface="SimSun" charset="-122"/>
            </a:endParaRPr>
          </a:p>
        </p:txBody>
      </p:sp>
      <p:sp>
        <p:nvSpPr>
          <p:cNvPr id="27651" name="AutoShape 2"/>
          <p:cNvSpPr/>
          <p:nvPr/>
        </p:nvSpPr>
        <p:spPr>
          <a:xfrm>
            <a:off x="2044700" y="1743075"/>
            <a:ext cx="461963" cy="346075"/>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C3</a:t>
            </a:r>
          </a:p>
        </p:txBody>
      </p:sp>
      <p:sp>
        <p:nvSpPr>
          <p:cNvPr id="27652" name="Oval 3"/>
          <p:cNvSpPr/>
          <p:nvPr/>
        </p:nvSpPr>
        <p:spPr>
          <a:xfrm>
            <a:off x="4335463" y="2670175"/>
            <a:ext cx="500062" cy="47625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x</a:t>
            </a:r>
            <a:r>
              <a:rPr sz="1800" baseline="-25000">
                <a:ea typeface="SimSun" charset="-122"/>
              </a:rPr>
              <a:t>2</a:t>
            </a:r>
          </a:p>
        </p:txBody>
      </p:sp>
      <p:sp>
        <p:nvSpPr>
          <p:cNvPr id="27653" name="AutoShape 4"/>
          <p:cNvSpPr/>
          <p:nvPr/>
        </p:nvSpPr>
        <p:spPr>
          <a:xfrm>
            <a:off x="2900363" y="1743075"/>
            <a:ext cx="460375" cy="346075"/>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C4</a:t>
            </a:r>
          </a:p>
        </p:txBody>
      </p:sp>
      <p:sp>
        <p:nvSpPr>
          <p:cNvPr id="27654" name="AutoShape 5"/>
          <p:cNvSpPr/>
          <p:nvPr/>
        </p:nvSpPr>
        <p:spPr>
          <a:xfrm>
            <a:off x="3952875" y="1743075"/>
            <a:ext cx="461963" cy="346075"/>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C5</a:t>
            </a:r>
          </a:p>
        </p:txBody>
      </p:sp>
      <p:sp>
        <p:nvSpPr>
          <p:cNvPr id="27655" name="AutoShape 6"/>
          <p:cNvSpPr/>
          <p:nvPr/>
        </p:nvSpPr>
        <p:spPr>
          <a:xfrm>
            <a:off x="5065713" y="1755775"/>
            <a:ext cx="460375" cy="346075"/>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C2</a:t>
            </a:r>
          </a:p>
        </p:txBody>
      </p:sp>
      <p:sp>
        <p:nvSpPr>
          <p:cNvPr id="27656" name="AutoShape 7"/>
          <p:cNvSpPr/>
          <p:nvPr/>
        </p:nvSpPr>
        <p:spPr>
          <a:xfrm>
            <a:off x="6345238" y="1743075"/>
            <a:ext cx="461962" cy="346075"/>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C1</a:t>
            </a:r>
          </a:p>
        </p:txBody>
      </p:sp>
      <p:sp>
        <p:nvSpPr>
          <p:cNvPr id="27657" name="Oval 8"/>
          <p:cNvSpPr/>
          <p:nvPr/>
        </p:nvSpPr>
        <p:spPr>
          <a:xfrm>
            <a:off x="2730500" y="2670175"/>
            <a:ext cx="498475" cy="47625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x</a:t>
            </a:r>
            <a:r>
              <a:rPr sz="1800" baseline="-25000">
                <a:ea typeface="SimSun" charset="-122"/>
              </a:rPr>
              <a:t>3</a:t>
            </a:r>
          </a:p>
        </p:txBody>
      </p:sp>
      <p:sp>
        <p:nvSpPr>
          <p:cNvPr id="27658" name="Oval 9"/>
          <p:cNvSpPr/>
          <p:nvPr/>
        </p:nvSpPr>
        <p:spPr>
          <a:xfrm>
            <a:off x="5807075" y="2670175"/>
            <a:ext cx="498475" cy="47625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x</a:t>
            </a:r>
            <a:r>
              <a:rPr sz="1800" baseline="-25000">
                <a:ea typeface="SimSun" charset="-122"/>
              </a:rPr>
              <a:t>4</a:t>
            </a:r>
          </a:p>
        </p:txBody>
      </p:sp>
      <p:cxnSp>
        <p:nvCxnSpPr>
          <p:cNvPr id="27659" name="AutoShape 10"/>
          <p:cNvCxnSpPr>
            <a:stCxn id="27654" idx="2"/>
            <a:endCxn id="27657" idx="0"/>
          </p:cNvCxnSpPr>
          <p:nvPr/>
        </p:nvCxnSpPr>
        <p:spPr>
          <a:xfrm flipH="1">
            <a:off x="3155950" y="2076450"/>
            <a:ext cx="1028700" cy="650875"/>
          </a:xfrm>
          <a:prstGeom prst="straightConnector1">
            <a:avLst/>
          </a:prstGeom>
          <a:ln w="9525" cap="flat" cmpd="sng">
            <a:solidFill>
              <a:schemeClr val="tx1"/>
            </a:solidFill>
            <a:prstDash val="solid"/>
            <a:headEnd type="none" w="med" len="med"/>
            <a:tailEnd type="triangle" w="med" len="med"/>
          </a:ln>
        </p:spPr>
      </p:cxnSp>
      <p:cxnSp>
        <p:nvCxnSpPr>
          <p:cNvPr id="27660" name="AutoShape 11"/>
          <p:cNvCxnSpPr>
            <a:stCxn id="27655" idx="2"/>
            <a:endCxn id="27652" idx="0"/>
          </p:cNvCxnSpPr>
          <p:nvPr/>
        </p:nvCxnSpPr>
        <p:spPr>
          <a:xfrm flipH="1">
            <a:off x="4762500" y="2089150"/>
            <a:ext cx="533400" cy="638175"/>
          </a:xfrm>
          <a:prstGeom prst="straightConnector1">
            <a:avLst/>
          </a:prstGeom>
          <a:ln w="9525" cap="flat" cmpd="sng">
            <a:solidFill>
              <a:schemeClr val="tx1"/>
            </a:solidFill>
            <a:prstDash val="solid"/>
            <a:headEnd type="none" w="med" len="med"/>
            <a:tailEnd type="triangle" w="med" len="med"/>
          </a:ln>
        </p:spPr>
      </p:cxnSp>
      <p:cxnSp>
        <p:nvCxnSpPr>
          <p:cNvPr id="27661" name="AutoShape 12"/>
          <p:cNvCxnSpPr>
            <a:stCxn id="27655" idx="2"/>
            <a:endCxn id="27658" idx="2"/>
          </p:cNvCxnSpPr>
          <p:nvPr/>
        </p:nvCxnSpPr>
        <p:spPr>
          <a:xfrm>
            <a:off x="5295900" y="2089150"/>
            <a:ext cx="584200" cy="638175"/>
          </a:xfrm>
          <a:prstGeom prst="straightConnector1">
            <a:avLst/>
          </a:prstGeom>
          <a:ln w="9525" cap="flat" cmpd="sng">
            <a:solidFill>
              <a:schemeClr val="tx1"/>
            </a:solidFill>
            <a:prstDash val="solid"/>
            <a:headEnd type="none" w="med" len="med"/>
            <a:tailEnd type="triangle" w="med" len="med"/>
          </a:ln>
        </p:spPr>
      </p:cxnSp>
      <p:cxnSp>
        <p:nvCxnSpPr>
          <p:cNvPr id="27662" name="AutoShape 13"/>
          <p:cNvCxnSpPr>
            <a:stCxn id="27656" idx="2"/>
            <a:endCxn id="27658" idx="0"/>
          </p:cNvCxnSpPr>
          <p:nvPr/>
        </p:nvCxnSpPr>
        <p:spPr>
          <a:xfrm flipH="1">
            <a:off x="6232525" y="2076450"/>
            <a:ext cx="344488" cy="650875"/>
          </a:xfrm>
          <a:prstGeom prst="straightConnector1">
            <a:avLst/>
          </a:prstGeom>
          <a:ln w="9525" cap="flat" cmpd="sng">
            <a:solidFill>
              <a:schemeClr val="tx1"/>
            </a:solidFill>
            <a:prstDash val="solid"/>
            <a:headEnd type="none" w="med" len="med"/>
            <a:tailEnd type="triangle" w="med" len="med"/>
          </a:ln>
        </p:spPr>
      </p:cxnSp>
      <p:cxnSp>
        <p:nvCxnSpPr>
          <p:cNvPr id="27663" name="AutoShape 14"/>
          <p:cNvCxnSpPr>
            <a:stCxn id="27651" idx="2"/>
            <a:endCxn id="27657" idx="2"/>
          </p:cNvCxnSpPr>
          <p:nvPr/>
        </p:nvCxnSpPr>
        <p:spPr>
          <a:xfrm>
            <a:off x="2276475" y="2076450"/>
            <a:ext cx="527050" cy="650875"/>
          </a:xfrm>
          <a:prstGeom prst="straightConnector1">
            <a:avLst/>
          </a:prstGeom>
          <a:ln w="9525" cap="flat" cmpd="sng">
            <a:solidFill>
              <a:schemeClr val="tx1"/>
            </a:solidFill>
            <a:prstDash val="solid"/>
            <a:headEnd type="none" w="med" len="med"/>
            <a:tailEnd type="triangle" w="med" len="med"/>
          </a:ln>
        </p:spPr>
      </p:cxnSp>
      <p:cxnSp>
        <p:nvCxnSpPr>
          <p:cNvPr id="27665" name="AutoShape 17"/>
          <p:cNvCxnSpPr>
            <a:stCxn id="27653" idx="2"/>
            <a:endCxn id="27657" idx="1"/>
          </p:cNvCxnSpPr>
          <p:nvPr/>
        </p:nvCxnSpPr>
        <p:spPr>
          <a:xfrm flipH="1">
            <a:off x="2979738" y="2076450"/>
            <a:ext cx="150812" cy="581025"/>
          </a:xfrm>
          <a:prstGeom prst="straightConnector1">
            <a:avLst/>
          </a:prstGeom>
          <a:ln w="9525" cap="flat" cmpd="sng">
            <a:solidFill>
              <a:schemeClr val="tx1"/>
            </a:solidFill>
            <a:prstDash val="solid"/>
            <a:headEnd type="none" w="med" len="med"/>
            <a:tailEnd type="triangle" w="med" len="med"/>
          </a:ln>
        </p:spPr>
      </p:cxnSp>
      <p:cxnSp>
        <p:nvCxnSpPr>
          <p:cNvPr id="27666" name="AutoShape 18"/>
          <p:cNvCxnSpPr>
            <a:endCxn id="27652" idx="2"/>
          </p:cNvCxnSpPr>
          <p:nvPr/>
        </p:nvCxnSpPr>
        <p:spPr>
          <a:xfrm>
            <a:off x="3130550" y="2089150"/>
            <a:ext cx="1277938" cy="638175"/>
          </a:xfrm>
          <a:prstGeom prst="straightConnector1">
            <a:avLst/>
          </a:prstGeom>
          <a:ln w="9525" cap="flat" cmpd="sng">
            <a:solidFill>
              <a:schemeClr val="tx1"/>
            </a:solidFill>
            <a:prstDash val="solid"/>
            <a:headEnd type="none" w="med" len="med"/>
            <a:tailEnd type="triangle" w="med" len="med"/>
          </a:ln>
        </p:spPr>
      </p:cxnSp>
      <p:cxnSp>
        <p:nvCxnSpPr>
          <p:cNvPr id="27667" name="AutoShape 19"/>
          <p:cNvCxnSpPr>
            <a:stCxn id="27654" idx="2"/>
            <a:endCxn id="27652" idx="1"/>
          </p:cNvCxnSpPr>
          <p:nvPr/>
        </p:nvCxnSpPr>
        <p:spPr>
          <a:xfrm>
            <a:off x="4184650" y="2076450"/>
            <a:ext cx="401638" cy="581025"/>
          </a:xfrm>
          <a:prstGeom prst="straightConnector1">
            <a:avLst/>
          </a:prstGeom>
          <a:ln w="9525" cap="flat" cmpd="sng">
            <a:solidFill>
              <a:schemeClr val="tx1"/>
            </a:solidFill>
            <a:prstDash val="solid"/>
            <a:headEnd type="none" w="med" len="med"/>
            <a:tailEnd type="triangle" w="med" len="med"/>
          </a:ln>
        </p:spPr>
      </p:cxnSp>
      <p:sp>
        <p:nvSpPr>
          <p:cNvPr id="27668" name="Rectangle 20"/>
          <p:cNvSpPr/>
          <p:nvPr/>
        </p:nvSpPr>
        <p:spPr>
          <a:xfrm>
            <a:off x="411163" y="3394075"/>
            <a:ext cx="3990975" cy="819150"/>
          </a:xfrm>
          <a:prstGeom prst="rect">
            <a:avLst/>
          </a:prstGeom>
          <a:noFill/>
          <a:ln w="9525">
            <a:noFill/>
            <a:miter/>
          </a:ln>
        </p:spPr>
        <p:txBody>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342900" lvl="0" indent="-342900" eaLnBrk="1" hangingPunct="1"/>
            <a:r>
              <a:rPr sz="2400">
                <a:ea typeface="SimSun" charset="-122"/>
              </a:rPr>
              <a:t>Sum-Product Algorithm</a:t>
            </a:r>
          </a:p>
          <a:p>
            <a:pPr marL="342900" lvl="0" indent="-342900" eaLnBrk="1" hangingPunct="1">
              <a:buNone/>
            </a:pPr>
            <a:endParaRPr sz="2800">
              <a:ea typeface="SimSun" charset="-122"/>
            </a:endParaRPr>
          </a:p>
        </p:txBody>
      </p:sp>
      <p:sp>
        <p:nvSpPr>
          <p:cNvPr id="27669" name="Oval 21"/>
          <p:cNvSpPr/>
          <p:nvPr/>
        </p:nvSpPr>
        <p:spPr>
          <a:xfrm>
            <a:off x="1771650" y="4457700"/>
            <a:ext cx="500063" cy="47625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x</a:t>
            </a:r>
            <a:r>
              <a:rPr sz="1800" baseline="-25000">
                <a:ea typeface="SimSun" charset="-122"/>
              </a:rPr>
              <a:t>2</a:t>
            </a:r>
          </a:p>
        </p:txBody>
      </p:sp>
      <p:sp>
        <p:nvSpPr>
          <p:cNvPr id="27670" name="AutoShape 22"/>
          <p:cNvSpPr/>
          <p:nvPr/>
        </p:nvSpPr>
        <p:spPr>
          <a:xfrm>
            <a:off x="865188" y="3862388"/>
            <a:ext cx="460375" cy="346075"/>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C4</a:t>
            </a:r>
          </a:p>
        </p:txBody>
      </p:sp>
      <p:sp>
        <p:nvSpPr>
          <p:cNvPr id="27671" name="AutoShape 23"/>
          <p:cNvSpPr/>
          <p:nvPr/>
        </p:nvSpPr>
        <p:spPr>
          <a:xfrm>
            <a:off x="838200" y="5233988"/>
            <a:ext cx="463550" cy="346075"/>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C5</a:t>
            </a:r>
          </a:p>
        </p:txBody>
      </p:sp>
      <p:sp>
        <p:nvSpPr>
          <p:cNvPr id="27672" name="AutoShape 24"/>
          <p:cNvSpPr/>
          <p:nvPr/>
        </p:nvSpPr>
        <p:spPr>
          <a:xfrm>
            <a:off x="2933700" y="4524375"/>
            <a:ext cx="460375" cy="346075"/>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C2</a:t>
            </a:r>
          </a:p>
        </p:txBody>
      </p:sp>
      <p:cxnSp>
        <p:nvCxnSpPr>
          <p:cNvPr id="27673" name="AutoShape 25"/>
          <p:cNvCxnSpPr>
            <a:stCxn id="27672" idx="1"/>
            <a:endCxn id="27669" idx="7"/>
          </p:cNvCxnSpPr>
          <p:nvPr/>
        </p:nvCxnSpPr>
        <p:spPr>
          <a:xfrm flipH="1" flipV="1">
            <a:off x="2271713" y="4695825"/>
            <a:ext cx="661987" cy="1588"/>
          </a:xfrm>
          <a:prstGeom prst="straightConnector1">
            <a:avLst/>
          </a:prstGeom>
          <a:ln w="9525" cap="flat" cmpd="sng">
            <a:solidFill>
              <a:schemeClr val="tx1"/>
            </a:solidFill>
            <a:prstDash val="solid"/>
            <a:headEnd type="none" w="med" len="med"/>
            <a:tailEnd type="none" w="med" len="med"/>
          </a:ln>
        </p:spPr>
      </p:cxnSp>
      <p:cxnSp>
        <p:nvCxnSpPr>
          <p:cNvPr id="27674" name="AutoShape 26"/>
          <p:cNvCxnSpPr>
            <a:stCxn id="27670" idx="2"/>
            <a:endCxn id="27669" idx="3"/>
          </p:cNvCxnSpPr>
          <p:nvPr/>
        </p:nvCxnSpPr>
        <p:spPr>
          <a:xfrm>
            <a:off x="1095375" y="4208463"/>
            <a:ext cx="676275" cy="487362"/>
          </a:xfrm>
          <a:prstGeom prst="straightConnector1">
            <a:avLst/>
          </a:prstGeom>
          <a:ln w="9525" cap="flat" cmpd="sng">
            <a:solidFill>
              <a:schemeClr val="tx1"/>
            </a:solidFill>
            <a:prstDash val="solid"/>
            <a:headEnd type="none" w="med" len="med"/>
            <a:tailEnd type="none" w="med" len="med"/>
          </a:ln>
        </p:spPr>
      </p:cxnSp>
      <p:cxnSp>
        <p:nvCxnSpPr>
          <p:cNvPr id="27675" name="AutoShape 27"/>
          <p:cNvCxnSpPr>
            <a:stCxn id="27671" idx="0"/>
            <a:endCxn id="27669" idx="3"/>
          </p:cNvCxnSpPr>
          <p:nvPr/>
        </p:nvCxnSpPr>
        <p:spPr>
          <a:xfrm flipV="1">
            <a:off x="1069975" y="4695825"/>
            <a:ext cx="701675" cy="538163"/>
          </a:xfrm>
          <a:prstGeom prst="straightConnector1">
            <a:avLst/>
          </a:prstGeom>
          <a:ln w="9525" cap="flat" cmpd="sng">
            <a:solidFill>
              <a:schemeClr val="tx1"/>
            </a:solidFill>
            <a:prstDash val="solid"/>
            <a:headEnd type="none" w="med" len="med"/>
            <a:tailEnd type="none" w="med" len="med"/>
          </a:ln>
        </p:spPr>
      </p:cxnSp>
      <p:sp>
        <p:nvSpPr>
          <p:cNvPr id="27676" name="Arrow 622"/>
          <p:cNvSpPr/>
          <p:nvPr/>
        </p:nvSpPr>
        <p:spPr>
          <a:xfrm>
            <a:off x="1325563" y="4289425"/>
            <a:ext cx="306387" cy="231775"/>
          </a:xfrm>
          <a:prstGeom prst="line">
            <a:avLst/>
          </a:prstGeom>
          <a:ln w="9525" cap="flat" cmpd="sng">
            <a:solidFill>
              <a:schemeClr val="tx1"/>
            </a:solidFill>
            <a:prstDash val="solid"/>
            <a:headEnd type="none" w="med" len="med"/>
            <a:tailEnd type="triangle" w="med" len="med"/>
          </a:ln>
        </p:spPr>
        <p:txBody>
          <a:bodyPr/>
          <a:lstStyle/>
          <a:p>
            <a:endParaRPr lang="en-US"/>
          </a:p>
        </p:txBody>
      </p:sp>
      <p:sp>
        <p:nvSpPr>
          <p:cNvPr id="27677" name="Arrow 622"/>
          <p:cNvSpPr/>
          <p:nvPr/>
        </p:nvSpPr>
        <p:spPr>
          <a:xfrm flipV="1">
            <a:off x="1285875" y="4879975"/>
            <a:ext cx="346075" cy="266700"/>
          </a:xfrm>
          <a:prstGeom prst="line">
            <a:avLst/>
          </a:prstGeom>
          <a:ln w="9525" cap="flat" cmpd="sng">
            <a:solidFill>
              <a:schemeClr val="tx1"/>
            </a:solidFill>
            <a:prstDash val="solid"/>
            <a:headEnd type="none" w="med" len="med"/>
            <a:tailEnd type="triangle" w="med" len="med"/>
          </a:ln>
        </p:spPr>
        <p:txBody>
          <a:bodyPr/>
          <a:lstStyle/>
          <a:p>
            <a:endParaRPr lang="en-US"/>
          </a:p>
        </p:txBody>
      </p:sp>
      <p:sp>
        <p:nvSpPr>
          <p:cNvPr id="27678" name="Arrow 622"/>
          <p:cNvSpPr/>
          <p:nvPr/>
        </p:nvSpPr>
        <p:spPr>
          <a:xfrm flipV="1">
            <a:off x="2451100" y="4778375"/>
            <a:ext cx="381000" cy="0"/>
          </a:xfrm>
          <a:prstGeom prst="line">
            <a:avLst/>
          </a:prstGeom>
          <a:ln w="9525" cap="flat" cmpd="sng">
            <a:solidFill>
              <a:schemeClr val="tx1"/>
            </a:solidFill>
            <a:prstDash val="solid"/>
            <a:headEnd type="none" w="med" len="med"/>
            <a:tailEnd type="triangle" w="med" len="med"/>
          </a:ln>
        </p:spPr>
        <p:txBody>
          <a:bodyPr/>
          <a:lstStyle/>
          <a:p>
            <a:endParaRPr lang="en-US"/>
          </a:p>
        </p:txBody>
      </p:sp>
      <p:sp>
        <p:nvSpPr>
          <p:cNvPr id="27679" name="Text Box 31"/>
          <p:cNvSpPr txBox="1"/>
          <p:nvPr/>
        </p:nvSpPr>
        <p:spPr>
          <a:xfrm rot="2280000">
            <a:off x="1314450" y="4044950"/>
            <a:ext cx="730250" cy="39687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000">
                <a:solidFill>
                  <a:srgbClr val="D8090F"/>
                </a:solidFill>
                <a:ea typeface="SimSun" charset="-122"/>
              </a:rPr>
              <a:t>Incoming </a:t>
            </a:r>
          </a:p>
          <a:p>
            <a:pPr marL="0" lvl="0" indent="0" eaLnBrk="1" hangingPunct="1">
              <a:spcBef>
                <a:spcPct val="0"/>
              </a:spcBef>
              <a:buNone/>
            </a:pPr>
            <a:r>
              <a:rPr sz="1000">
                <a:solidFill>
                  <a:srgbClr val="D8090F"/>
                </a:solidFill>
                <a:ea typeface="SimSun" charset="-122"/>
              </a:rPr>
              <a:t>message</a:t>
            </a:r>
          </a:p>
        </p:txBody>
      </p:sp>
      <p:sp>
        <p:nvSpPr>
          <p:cNvPr id="27680" name="Text Box 32"/>
          <p:cNvSpPr txBox="1"/>
          <p:nvPr/>
        </p:nvSpPr>
        <p:spPr>
          <a:xfrm rot="19320000">
            <a:off x="1254125" y="4933950"/>
            <a:ext cx="730250" cy="39687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000">
                <a:solidFill>
                  <a:srgbClr val="D8090F"/>
                </a:solidFill>
                <a:ea typeface="SimSun" charset="-122"/>
              </a:rPr>
              <a:t>Incoming </a:t>
            </a:r>
          </a:p>
          <a:p>
            <a:pPr marL="0" lvl="0" indent="0" eaLnBrk="1" hangingPunct="1">
              <a:spcBef>
                <a:spcPct val="0"/>
              </a:spcBef>
              <a:buNone/>
            </a:pPr>
            <a:r>
              <a:rPr sz="1000">
                <a:solidFill>
                  <a:srgbClr val="D8090F"/>
                </a:solidFill>
                <a:ea typeface="SimSun" charset="-122"/>
              </a:rPr>
              <a:t>message</a:t>
            </a:r>
            <a:endParaRPr sz="1800">
              <a:ea typeface="SimSun" charset="-122"/>
            </a:endParaRPr>
          </a:p>
        </p:txBody>
      </p:sp>
      <p:sp>
        <p:nvSpPr>
          <p:cNvPr id="27681" name="Text Box 33"/>
          <p:cNvSpPr txBox="1"/>
          <p:nvPr/>
        </p:nvSpPr>
        <p:spPr>
          <a:xfrm>
            <a:off x="2265363" y="4319588"/>
            <a:ext cx="960437" cy="39687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000">
                <a:solidFill>
                  <a:srgbClr val="D8090F"/>
                </a:solidFill>
                <a:ea typeface="SimSun" charset="-122"/>
              </a:rPr>
              <a:t>outcoming </a:t>
            </a:r>
          </a:p>
          <a:p>
            <a:pPr marL="0" lvl="0" indent="0" eaLnBrk="1" hangingPunct="1">
              <a:spcBef>
                <a:spcPct val="0"/>
              </a:spcBef>
              <a:buNone/>
            </a:pPr>
            <a:r>
              <a:rPr sz="1000">
                <a:solidFill>
                  <a:srgbClr val="D8090F"/>
                </a:solidFill>
                <a:ea typeface="SimSun" charset="-122"/>
              </a:rPr>
              <a:t>message</a:t>
            </a:r>
            <a:endParaRPr sz="1800">
              <a:ea typeface="SimSun" charset="-122"/>
            </a:endParaRPr>
          </a:p>
        </p:txBody>
      </p:sp>
      <p:sp>
        <p:nvSpPr>
          <p:cNvPr id="27682" name="Oval 34"/>
          <p:cNvSpPr/>
          <p:nvPr/>
        </p:nvSpPr>
        <p:spPr>
          <a:xfrm>
            <a:off x="3565525" y="4478338"/>
            <a:ext cx="500063" cy="47625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x</a:t>
            </a:r>
            <a:r>
              <a:rPr sz="1800" baseline="-25000">
                <a:ea typeface="SimSun" charset="-122"/>
              </a:rPr>
              <a:t>2</a:t>
            </a:r>
          </a:p>
        </p:txBody>
      </p:sp>
      <p:sp>
        <p:nvSpPr>
          <p:cNvPr id="27683" name="AutoShape 35"/>
          <p:cNvSpPr/>
          <p:nvPr/>
        </p:nvSpPr>
        <p:spPr>
          <a:xfrm>
            <a:off x="4729163" y="4545013"/>
            <a:ext cx="460375" cy="346075"/>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C2</a:t>
            </a:r>
          </a:p>
        </p:txBody>
      </p:sp>
      <p:sp>
        <p:nvSpPr>
          <p:cNvPr id="27684" name="Oval 36"/>
          <p:cNvSpPr/>
          <p:nvPr/>
        </p:nvSpPr>
        <p:spPr>
          <a:xfrm>
            <a:off x="5849938" y="4491038"/>
            <a:ext cx="498475" cy="47625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buNone/>
            </a:pPr>
            <a:r>
              <a:rPr sz="1800">
                <a:ea typeface="SimSun" charset="-122"/>
              </a:rPr>
              <a:t>x</a:t>
            </a:r>
            <a:r>
              <a:rPr sz="1800" baseline="-25000">
                <a:ea typeface="SimSun" charset="-122"/>
              </a:rPr>
              <a:t>4</a:t>
            </a:r>
          </a:p>
        </p:txBody>
      </p:sp>
      <p:cxnSp>
        <p:nvCxnSpPr>
          <p:cNvPr id="27685" name="AutoShape 37"/>
          <p:cNvCxnSpPr>
            <a:stCxn id="27683" idx="1"/>
            <a:endCxn id="27682" idx="7"/>
          </p:cNvCxnSpPr>
          <p:nvPr/>
        </p:nvCxnSpPr>
        <p:spPr>
          <a:xfrm flipH="1" flipV="1">
            <a:off x="4052888" y="4716463"/>
            <a:ext cx="663575" cy="1587"/>
          </a:xfrm>
          <a:prstGeom prst="straightConnector1">
            <a:avLst/>
          </a:prstGeom>
          <a:ln w="9525" cap="flat" cmpd="sng">
            <a:solidFill>
              <a:schemeClr val="tx1"/>
            </a:solidFill>
            <a:prstDash val="solid"/>
            <a:headEnd type="none" w="med" len="med"/>
            <a:tailEnd type="none" w="med" len="med"/>
          </a:ln>
        </p:spPr>
      </p:cxnSp>
      <p:cxnSp>
        <p:nvCxnSpPr>
          <p:cNvPr id="27686" name="AutoShape 38"/>
          <p:cNvCxnSpPr>
            <a:stCxn id="27683" idx="3"/>
            <a:endCxn id="27684" idx="3"/>
          </p:cNvCxnSpPr>
          <p:nvPr/>
        </p:nvCxnSpPr>
        <p:spPr>
          <a:xfrm>
            <a:off x="5176838" y="4718050"/>
            <a:ext cx="660400" cy="11113"/>
          </a:xfrm>
          <a:prstGeom prst="straightConnector1">
            <a:avLst/>
          </a:prstGeom>
          <a:ln w="9525" cap="flat" cmpd="sng">
            <a:solidFill>
              <a:schemeClr val="tx1"/>
            </a:solidFill>
            <a:prstDash val="solid"/>
            <a:headEnd type="none" w="med" len="med"/>
            <a:tailEnd type="none" w="med" len="med"/>
          </a:ln>
        </p:spPr>
      </p:cxnSp>
      <p:sp>
        <p:nvSpPr>
          <p:cNvPr id="27687" name="Arrow 622"/>
          <p:cNvSpPr/>
          <p:nvPr/>
        </p:nvSpPr>
        <p:spPr>
          <a:xfrm flipV="1">
            <a:off x="4244975" y="4797425"/>
            <a:ext cx="382588" cy="1588"/>
          </a:xfrm>
          <a:prstGeom prst="line">
            <a:avLst/>
          </a:prstGeom>
          <a:ln w="9525" cap="flat" cmpd="sng">
            <a:solidFill>
              <a:schemeClr val="tx1"/>
            </a:solidFill>
            <a:prstDash val="solid"/>
            <a:headEnd type="none" w="med" len="med"/>
            <a:tailEnd type="triangle" w="med" len="med"/>
          </a:ln>
        </p:spPr>
        <p:txBody>
          <a:bodyPr/>
          <a:lstStyle/>
          <a:p>
            <a:endParaRPr lang="en-US"/>
          </a:p>
        </p:txBody>
      </p:sp>
      <p:sp>
        <p:nvSpPr>
          <p:cNvPr id="27688" name="Arrow 622"/>
          <p:cNvSpPr/>
          <p:nvPr/>
        </p:nvSpPr>
        <p:spPr>
          <a:xfrm flipV="1">
            <a:off x="5378450" y="4797425"/>
            <a:ext cx="382588" cy="1588"/>
          </a:xfrm>
          <a:prstGeom prst="line">
            <a:avLst/>
          </a:prstGeom>
          <a:ln w="9525" cap="flat" cmpd="sng">
            <a:solidFill>
              <a:schemeClr val="tx1"/>
            </a:solidFill>
            <a:prstDash val="solid"/>
            <a:headEnd type="none" w="med" len="med"/>
            <a:tailEnd type="triangle" w="med" len="med"/>
          </a:ln>
        </p:spPr>
        <p:txBody>
          <a:bodyPr/>
          <a:lstStyle/>
          <a:p>
            <a:endParaRPr lang="en-US"/>
          </a:p>
        </p:txBody>
      </p:sp>
      <p:sp>
        <p:nvSpPr>
          <p:cNvPr id="27689" name="Text Box 41"/>
          <p:cNvSpPr txBox="1"/>
          <p:nvPr/>
        </p:nvSpPr>
        <p:spPr>
          <a:xfrm>
            <a:off x="4057650" y="4322763"/>
            <a:ext cx="958850" cy="39687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000">
                <a:solidFill>
                  <a:srgbClr val="D8090F"/>
                </a:solidFill>
                <a:ea typeface="SimSun" charset="-122"/>
              </a:rPr>
              <a:t>Incoming </a:t>
            </a:r>
          </a:p>
          <a:p>
            <a:pPr marL="0" lvl="0" indent="0" eaLnBrk="1" hangingPunct="1">
              <a:spcBef>
                <a:spcPct val="0"/>
              </a:spcBef>
              <a:buNone/>
            </a:pPr>
            <a:r>
              <a:rPr sz="1000">
                <a:solidFill>
                  <a:srgbClr val="D8090F"/>
                </a:solidFill>
                <a:ea typeface="SimSun" charset="-122"/>
              </a:rPr>
              <a:t>message</a:t>
            </a:r>
            <a:endParaRPr sz="1800">
              <a:ea typeface="SimSun" charset="-122"/>
            </a:endParaRPr>
          </a:p>
        </p:txBody>
      </p:sp>
      <p:sp>
        <p:nvSpPr>
          <p:cNvPr id="27690" name="Text Box 42"/>
          <p:cNvSpPr txBox="1"/>
          <p:nvPr/>
        </p:nvSpPr>
        <p:spPr>
          <a:xfrm>
            <a:off x="5149850" y="4333875"/>
            <a:ext cx="960438" cy="396875"/>
          </a:xfrm>
          <a:prstGeom prst="rect">
            <a:avLst/>
          </a:prstGeom>
          <a:noFill/>
          <a:ln w="9525">
            <a:noFill/>
            <a:miter/>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000">
                <a:solidFill>
                  <a:srgbClr val="D8090F"/>
                </a:solidFill>
                <a:ea typeface="SimSun" charset="-122"/>
              </a:rPr>
              <a:t>outcoming </a:t>
            </a:r>
          </a:p>
          <a:p>
            <a:pPr marL="0" lvl="0" indent="0" eaLnBrk="1" hangingPunct="1">
              <a:spcBef>
                <a:spcPct val="0"/>
              </a:spcBef>
              <a:buNone/>
            </a:pPr>
            <a:r>
              <a:rPr sz="1000">
                <a:solidFill>
                  <a:srgbClr val="D8090F"/>
                </a:solidFill>
                <a:ea typeface="SimSun" charset="-122"/>
              </a:rPr>
              <a:t>message</a:t>
            </a:r>
            <a:endParaRPr sz="1800">
              <a:ea typeface="SimSun" charset="-122"/>
            </a:endParaRPr>
          </a:p>
        </p:txBody>
      </p:sp>
      <p:sp>
        <p:nvSpPr>
          <p:cNvPr id="27691" name="Text Box 43"/>
          <p:cNvSpPr txBox="1"/>
          <p:nvPr/>
        </p:nvSpPr>
        <p:spPr>
          <a:xfrm>
            <a:off x="1069975" y="5708650"/>
            <a:ext cx="2162175" cy="527050"/>
          </a:xfrm>
          <a:prstGeom prst="rect">
            <a:avLst/>
          </a:prstGeom>
          <a:noFill/>
          <a:ln w="9525" cap="flat" cmpd="sng">
            <a:solidFill>
              <a:schemeClr val="tx1"/>
            </a:solidFill>
            <a:prstDash val="solid"/>
            <a:miter/>
            <a:headEnd type="none" w="med" len="med"/>
            <a:tailEnd type="none" w="med" len="med"/>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400">
                <a:ea typeface="SimSun" charset="-122"/>
              </a:rPr>
              <a:t>Message Passing </a:t>
            </a:r>
          </a:p>
          <a:p>
            <a:pPr marL="0" lvl="0" indent="0" eaLnBrk="1" hangingPunct="1">
              <a:spcBef>
                <a:spcPct val="0"/>
              </a:spcBef>
              <a:buNone/>
            </a:pPr>
            <a:r>
              <a:rPr sz="1400">
                <a:ea typeface="SimSun" charset="-122"/>
              </a:rPr>
              <a:t>from Factor to Variable</a:t>
            </a:r>
          </a:p>
        </p:txBody>
      </p:sp>
      <p:sp>
        <p:nvSpPr>
          <p:cNvPr id="27692" name="Text Box 44"/>
          <p:cNvSpPr txBox="1"/>
          <p:nvPr/>
        </p:nvSpPr>
        <p:spPr>
          <a:xfrm>
            <a:off x="3622675" y="5708650"/>
            <a:ext cx="2162175" cy="527050"/>
          </a:xfrm>
          <a:prstGeom prst="rect">
            <a:avLst/>
          </a:prstGeom>
          <a:noFill/>
          <a:ln w="9525" cap="flat" cmpd="sng">
            <a:solidFill>
              <a:schemeClr val="tx1"/>
            </a:solidFill>
            <a:prstDash val="solid"/>
            <a:miter/>
            <a:headEnd type="none" w="med" len="med"/>
            <a:tailEnd type="none" w="med" len="med"/>
          </a:ln>
        </p:spPr>
        <p:txBody>
          <a:bodyPr>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400">
                <a:ea typeface="SimSun" charset="-122"/>
              </a:rPr>
              <a:t>Message Passing </a:t>
            </a:r>
          </a:p>
          <a:p>
            <a:pPr marL="0" lvl="0" indent="0" eaLnBrk="1" hangingPunct="1">
              <a:spcBef>
                <a:spcPct val="0"/>
              </a:spcBef>
              <a:buNone/>
            </a:pPr>
            <a:r>
              <a:rPr sz="1400">
                <a:ea typeface="SimSun" charset="-122"/>
              </a:rPr>
              <a:t>from Variable to Factor</a:t>
            </a:r>
            <a:endParaRPr sz="1800">
              <a:ea typeface="SimSun" charset="-122"/>
            </a:endParaRPr>
          </a:p>
        </p:txBody>
      </p:sp>
      <p:sp>
        <p:nvSpPr>
          <p:cNvPr id="27693" name="Text Box 45"/>
          <p:cNvSpPr txBox="1"/>
          <p:nvPr/>
        </p:nvSpPr>
        <p:spPr>
          <a:xfrm>
            <a:off x="5880100" y="5397500"/>
            <a:ext cx="2935419" cy="369332"/>
          </a:xfrm>
          <a:prstGeom prst="rect">
            <a:avLst/>
          </a:prstGeom>
          <a:noFill/>
          <a:ln w="9525" cap="flat" cmpd="sng">
            <a:solidFill>
              <a:schemeClr val="tx1"/>
            </a:solidFill>
            <a:prstDash val="solid"/>
            <a:miter/>
            <a:headEnd type="none" w="med" len="med"/>
            <a:tailEnd type="none" w="med" len="med"/>
          </a:ln>
        </p:spPr>
        <p:txBody>
          <a:bodyPr wrap="none">
            <a:spAutoFit/>
          </a:bodyPr>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Arial" charset="0"/>
                <a:ea typeface="Arial" charset="0"/>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buNone/>
            </a:pPr>
            <a:r>
              <a:rPr sz="1800" dirty="0">
                <a:solidFill>
                  <a:srgbClr val="E40D08"/>
                </a:solidFill>
                <a:ea typeface="SimSun" charset="-122"/>
              </a:rPr>
              <a:t>P(result, Response) = </a:t>
            </a:r>
            <a:r>
              <a:rPr sz="1800" dirty="0" smtClean="0">
                <a:solidFill>
                  <a:srgbClr val="E40D08"/>
                </a:solidFill>
                <a:ea typeface="SimSun" charset="-122"/>
              </a:rPr>
              <a:t>0.9</a:t>
            </a:r>
            <a:r>
              <a:rPr lang="en-US" sz="1800" dirty="0" smtClean="0">
                <a:solidFill>
                  <a:srgbClr val="E40D08"/>
                </a:solidFill>
                <a:ea typeface="SimSun" charset="-122"/>
              </a:rPr>
              <a:t>1</a:t>
            </a:r>
            <a:endParaRPr sz="1800" dirty="0">
              <a:ea typeface="SimSun" charset="-122"/>
            </a:endParaRPr>
          </a:p>
        </p:txBody>
      </p:sp>
      <p:sp>
        <p:nvSpPr>
          <p:cNvPr id="27694" name="Text Box 46"/>
          <p:cNvSpPr txBox="1"/>
          <p:nvPr/>
        </p:nvSpPr>
        <p:spPr>
          <a:xfrm>
            <a:off x="946150" y="2884488"/>
            <a:ext cx="1989138" cy="639762"/>
          </a:xfrm>
          <a:prstGeom prst="rect">
            <a:avLst/>
          </a:prstGeom>
          <a:noFill/>
          <a:ln w="9525">
            <a:noFill/>
            <a:miter/>
          </a:ln>
        </p:spPr>
        <p:txBody>
          <a:bodyPr>
            <a:spAutoFit/>
          </a:bodyPr>
          <a:lstStyle/>
          <a:p>
            <a:pPr lvl="0" eaLnBrk="1" hangingPunct="1"/>
            <a:r>
              <a:rPr lang="en-US" altLang="x-none" dirty="0">
                <a:solidFill>
                  <a:srgbClr val="D8090F"/>
                </a:solidFill>
                <a:latin typeface="Arial" charset="0"/>
                <a:ea typeface="SimSun" charset="-122"/>
              </a:rPr>
              <a:t>{"url", "method"} ⊂ A(Response)</a:t>
            </a:r>
          </a:p>
        </p:txBody>
      </p:sp>
      <p:sp>
        <p:nvSpPr>
          <p:cNvPr id="27695" name="Text Box 47"/>
          <p:cNvSpPr txBox="1"/>
          <p:nvPr/>
        </p:nvSpPr>
        <p:spPr>
          <a:xfrm>
            <a:off x="3527425" y="3113088"/>
            <a:ext cx="2089150" cy="366712"/>
          </a:xfrm>
          <a:prstGeom prst="rect">
            <a:avLst/>
          </a:prstGeom>
          <a:noFill/>
          <a:ln w="9525">
            <a:noFill/>
            <a:miter/>
          </a:ln>
        </p:spPr>
        <p:txBody>
          <a:bodyPr wrap="none">
            <a:spAutoFit/>
          </a:bodyPr>
          <a:lstStyle/>
          <a:p>
            <a:pPr lvl="0" eaLnBrk="1" hangingPunct="1"/>
            <a:r>
              <a:rPr lang="en-US" altLang="x-none" dirty="0">
                <a:solidFill>
                  <a:srgbClr val="D8090F"/>
                </a:solidFill>
                <a:latin typeface="Arial" charset="0"/>
                <a:ea typeface="SimSun" charset="-122"/>
                <a:sym typeface="Arial" charset="0"/>
              </a:rPr>
              <a:t>P(resp, Response)</a:t>
            </a:r>
          </a:p>
        </p:txBody>
      </p:sp>
      <p:sp>
        <p:nvSpPr>
          <p:cNvPr id="27696" name="Text Box 48"/>
          <p:cNvSpPr txBox="1"/>
          <p:nvPr/>
        </p:nvSpPr>
        <p:spPr>
          <a:xfrm>
            <a:off x="6232525" y="3113088"/>
            <a:ext cx="2100263" cy="366712"/>
          </a:xfrm>
          <a:prstGeom prst="rect">
            <a:avLst/>
          </a:prstGeom>
          <a:noFill/>
          <a:ln w="9525">
            <a:noFill/>
            <a:miter/>
          </a:ln>
        </p:spPr>
        <p:txBody>
          <a:bodyPr wrap="none">
            <a:spAutoFit/>
          </a:bodyPr>
          <a:lstStyle/>
          <a:p>
            <a:pPr lvl="0" eaLnBrk="1" hangingPunct="1"/>
            <a:r>
              <a:rPr lang="en-US" altLang="x-none" dirty="0">
                <a:solidFill>
                  <a:srgbClr val="D8090F"/>
                </a:solidFill>
                <a:latin typeface="Arial" charset="0"/>
                <a:ea typeface="SimSun" charset="-122"/>
              </a:rPr>
              <a:t>N(resp, Response)</a:t>
            </a:r>
          </a:p>
        </p:txBody>
      </p:sp>
      <p:sp>
        <p:nvSpPr>
          <p:cNvPr id="49" name="Rectangle 3"/>
          <p:cNvSpPr txBox="1">
            <a:spLocks/>
          </p:cNvSpPr>
          <p:nvPr/>
        </p:nvSpPr>
        <p:spPr>
          <a:xfrm>
            <a:off x="457200" y="206375"/>
            <a:ext cx="8229600" cy="857250"/>
          </a:xfrm>
        </p:spPr>
        <p:txBody>
          <a:bodyPr vert="horz" wrap="square" anchor="ctr"/>
          <a:lstStyle>
            <a:lvl1pPr marL="0" lvl="0" indent="0" algn="ctr" defTabSz="914400" eaLnBrk="0" fontAlgn="base" latinLnBrk="0" hangingPunct="0">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a:lstStyle>
          <a:p>
            <a:pPr algn="l" eaLnBrk="1" hangingPunct="1">
              <a:buFontTx/>
            </a:pPr>
            <a:r>
              <a:rPr lang="en-US" altLang="zh-CN" sz="2800" dirty="0" smtClean="0">
                <a:latin typeface="Cabin" charset="0"/>
                <a:ea typeface="SimSun" charset="-122"/>
              </a:rPr>
              <a:t>Probabilistic</a:t>
            </a:r>
            <a:r>
              <a:rPr lang="zh-CN" altLang="en-US" sz="2800" dirty="0" smtClean="0">
                <a:latin typeface="Cabin" charset="0"/>
                <a:ea typeface="SimSun" charset="-122"/>
              </a:rPr>
              <a:t> </a:t>
            </a:r>
            <a:r>
              <a:rPr lang="en-US" altLang="zh-CN" sz="2800" dirty="0" smtClean="0">
                <a:latin typeface="Cabin" charset="0"/>
                <a:ea typeface="SimSun" charset="-122"/>
              </a:rPr>
              <a:t>Inference</a:t>
            </a:r>
            <a:endParaRPr lang="en-US" dirty="0">
              <a:ea typeface="SimSun" charset="-122"/>
            </a:endParaRPr>
          </a:p>
        </p:txBody>
      </p:sp>
    </p:spTree>
    <p:extLst>
      <p:ext uri="{BB962C8B-B14F-4D97-AF65-F5344CB8AC3E}">
        <p14:creationId xmlns:p14="http://schemas.microsoft.com/office/powerpoint/2010/main" val="2154750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68"/>
                                        </p:tgtEl>
                                        <p:attrNameLst>
                                          <p:attrName>style.visibility</p:attrName>
                                        </p:attrNameLst>
                                      </p:cBhvr>
                                      <p:to>
                                        <p:strVal val="visible"/>
                                      </p:to>
                                    </p:set>
                                    <p:animEffect transition="in" filter="blinds(horizontal)">
                                      <p:cBhvr>
                                        <p:cTn id="7" dur="500"/>
                                        <p:tgtEl>
                                          <p:spTgt spid="2766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669"/>
                                        </p:tgtEl>
                                        <p:attrNameLst>
                                          <p:attrName>style.visibility</p:attrName>
                                        </p:attrNameLst>
                                      </p:cBhvr>
                                      <p:to>
                                        <p:strVal val="visible"/>
                                      </p:to>
                                    </p:set>
                                    <p:animEffect transition="in" filter="blinds(horizontal)">
                                      <p:cBhvr>
                                        <p:cTn id="10" dur="500"/>
                                        <p:tgtEl>
                                          <p:spTgt spid="2766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670"/>
                                        </p:tgtEl>
                                        <p:attrNameLst>
                                          <p:attrName>style.visibility</p:attrName>
                                        </p:attrNameLst>
                                      </p:cBhvr>
                                      <p:to>
                                        <p:strVal val="visible"/>
                                      </p:to>
                                    </p:set>
                                    <p:animEffect transition="in" filter="blinds(horizontal)">
                                      <p:cBhvr>
                                        <p:cTn id="13" dur="500"/>
                                        <p:tgtEl>
                                          <p:spTgt spid="2767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7671"/>
                                        </p:tgtEl>
                                        <p:attrNameLst>
                                          <p:attrName>style.visibility</p:attrName>
                                        </p:attrNameLst>
                                      </p:cBhvr>
                                      <p:to>
                                        <p:strVal val="visible"/>
                                      </p:to>
                                    </p:set>
                                    <p:animEffect transition="in" filter="blinds(horizontal)">
                                      <p:cBhvr>
                                        <p:cTn id="16" dur="500"/>
                                        <p:tgtEl>
                                          <p:spTgt spid="2767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672"/>
                                        </p:tgtEl>
                                        <p:attrNameLst>
                                          <p:attrName>style.visibility</p:attrName>
                                        </p:attrNameLst>
                                      </p:cBhvr>
                                      <p:to>
                                        <p:strVal val="visible"/>
                                      </p:to>
                                    </p:set>
                                    <p:animEffect transition="in" filter="blinds(horizontal)">
                                      <p:cBhvr>
                                        <p:cTn id="19" dur="500"/>
                                        <p:tgtEl>
                                          <p:spTgt spid="27672"/>
                                        </p:tgtEl>
                                      </p:cBhvr>
                                    </p:animEffect>
                                  </p:childTnLst>
                                </p:cTn>
                              </p:par>
                              <p:par>
                                <p:cTn id="20" presetID="3" presetClass="entr" presetSubtype="10" fill="hold" nodeType="withEffect">
                                  <p:stCondLst>
                                    <p:cond delay="0"/>
                                  </p:stCondLst>
                                  <p:childTnLst>
                                    <p:set>
                                      <p:cBhvr>
                                        <p:cTn id="21" dur="1" fill="hold">
                                          <p:stCondLst>
                                            <p:cond delay="0"/>
                                          </p:stCondLst>
                                        </p:cTn>
                                        <p:tgtEl>
                                          <p:spTgt spid="27673"/>
                                        </p:tgtEl>
                                        <p:attrNameLst>
                                          <p:attrName>style.visibility</p:attrName>
                                        </p:attrNameLst>
                                      </p:cBhvr>
                                      <p:to>
                                        <p:strVal val="visible"/>
                                      </p:to>
                                    </p:set>
                                    <p:animEffect transition="in" filter="blinds(horizontal)">
                                      <p:cBhvr>
                                        <p:cTn id="22" dur="500"/>
                                        <p:tgtEl>
                                          <p:spTgt spid="27673"/>
                                        </p:tgtEl>
                                      </p:cBhvr>
                                    </p:animEffect>
                                  </p:childTnLst>
                                </p:cTn>
                              </p:par>
                              <p:par>
                                <p:cTn id="23" presetID="3" presetClass="entr" presetSubtype="10" fill="hold" nodeType="withEffect">
                                  <p:stCondLst>
                                    <p:cond delay="0"/>
                                  </p:stCondLst>
                                  <p:childTnLst>
                                    <p:set>
                                      <p:cBhvr>
                                        <p:cTn id="24" dur="1" fill="hold">
                                          <p:stCondLst>
                                            <p:cond delay="0"/>
                                          </p:stCondLst>
                                        </p:cTn>
                                        <p:tgtEl>
                                          <p:spTgt spid="27674"/>
                                        </p:tgtEl>
                                        <p:attrNameLst>
                                          <p:attrName>style.visibility</p:attrName>
                                        </p:attrNameLst>
                                      </p:cBhvr>
                                      <p:to>
                                        <p:strVal val="visible"/>
                                      </p:to>
                                    </p:set>
                                    <p:animEffect transition="in" filter="blinds(horizontal)">
                                      <p:cBhvr>
                                        <p:cTn id="25" dur="500"/>
                                        <p:tgtEl>
                                          <p:spTgt spid="27674"/>
                                        </p:tgtEl>
                                      </p:cBhvr>
                                    </p:animEffect>
                                  </p:childTnLst>
                                </p:cTn>
                              </p:par>
                              <p:par>
                                <p:cTn id="26" presetID="3" presetClass="entr" presetSubtype="10" fill="hold" nodeType="withEffect">
                                  <p:stCondLst>
                                    <p:cond delay="0"/>
                                  </p:stCondLst>
                                  <p:childTnLst>
                                    <p:set>
                                      <p:cBhvr>
                                        <p:cTn id="27" dur="1" fill="hold">
                                          <p:stCondLst>
                                            <p:cond delay="0"/>
                                          </p:stCondLst>
                                        </p:cTn>
                                        <p:tgtEl>
                                          <p:spTgt spid="27675"/>
                                        </p:tgtEl>
                                        <p:attrNameLst>
                                          <p:attrName>style.visibility</p:attrName>
                                        </p:attrNameLst>
                                      </p:cBhvr>
                                      <p:to>
                                        <p:strVal val="visible"/>
                                      </p:to>
                                    </p:set>
                                    <p:animEffect transition="in" filter="blinds(horizontal)">
                                      <p:cBhvr>
                                        <p:cTn id="28" dur="500"/>
                                        <p:tgtEl>
                                          <p:spTgt spid="27675"/>
                                        </p:tgtEl>
                                      </p:cBhvr>
                                    </p:animEffect>
                                  </p:childTnLst>
                                </p:cTn>
                              </p:par>
                              <p:par>
                                <p:cTn id="29" presetID="3" presetClass="entr" presetSubtype="10" fill="hold" nodeType="withEffect">
                                  <p:stCondLst>
                                    <p:cond delay="0"/>
                                  </p:stCondLst>
                                  <p:childTnLst>
                                    <p:set>
                                      <p:cBhvr>
                                        <p:cTn id="30" dur="1" fill="hold">
                                          <p:stCondLst>
                                            <p:cond delay="0"/>
                                          </p:stCondLst>
                                        </p:cTn>
                                        <p:tgtEl>
                                          <p:spTgt spid="27676"/>
                                        </p:tgtEl>
                                        <p:attrNameLst>
                                          <p:attrName>style.visibility</p:attrName>
                                        </p:attrNameLst>
                                      </p:cBhvr>
                                      <p:to>
                                        <p:strVal val="visible"/>
                                      </p:to>
                                    </p:set>
                                    <p:animEffect transition="in" filter="blinds(horizontal)">
                                      <p:cBhvr>
                                        <p:cTn id="31" dur="500"/>
                                        <p:tgtEl>
                                          <p:spTgt spid="27676"/>
                                        </p:tgtEl>
                                      </p:cBhvr>
                                    </p:animEffect>
                                  </p:childTnLst>
                                </p:cTn>
                              </p:par>
                              <p:par>
                                <p:cTn id="32" presetID="3" presetClass="entr" presetSubtype="10" fill="hold" nodeType="withEffect">
                                  <p:stCondLst>
                                    <p:cond delay="0"/>
                                  </p:stCondLst>
                                  <p:childTnLst>
                                    <p:set>
                                      <p:cBhvr>
                                        <p:cTn id="33" dur="1" fill="hold">
                                          <p:stCondLst>
                                            <p:cond delay="0"/>
                                          </p:stCondLst>
                                        </p:cTn>
                                        <p:tgtEl>
                                          <p:spTgt spid="27677"/>
                                        </p:tgtEl>
                                        <p:attrNameLst>
                                          <p:attrName>style.visibility</p:attrName>
                                        </p:attrNameLst>
                                      </p:cBhvr>
                                      <p:to>
                                        <p:strVal val="visible"/>
                                      </p:to>
                                    </p:set>
                                    <p:animEffect transition="in" filter="blinds(horizontal)">
                                      <p:cBhvr>
                                        <p:cTn id="34" dur="500"/>
                                        <p:tgtEl>
                                          <p:spTgt spid="27677"/>
                                        </p:tgtEl>
                                      </p:cBhvr>
                                    </p:animEffect>
                                  </p:childTnLst>
                                </p:cTn>
                              </p:par>
                              <p:par>
                                <p:cTn id="35" presetID="3" presetClass="entr" presetSubtype="10" fill="hold" nodeType="withEffect">
                                  <p:stCondLst>
                                    <p:cond delay="0"/>
                                  </p:stCondLst>
                                  <p:childTnLst>
                                    <p:set>
                                      <p:cBhvr>
                                        <p:cTn id="36" dur="1" fill="hold">
                                          <p:stCondLst>
                                            <p:cond delay="0"/>
                                          </p:stCondLst>
                                        </p:cTn>
                                        <p:tgtEl>
                                          <p:spTgt spid="27678"/>
                                        </p:tgtEl>
                                        <p:attrNameLst>
                                          <p:attrName>style.visibility</p:attrName>
                                        </p:attrNameLst>
                                      </p:cBhvr>
                                      <p:to>
                                        <p:strVal val="visible"/>
                                      </p:to>
                                    </p:set>
                                    <p:animEffect transition="in" filter="blinds(horizontal)">
                                      <p:cBhvr>
                                        <p:cTn id="37" dur="500"/>
                                        <p:tgtEl>
                                          <p:spTgt spid="2767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7679"/>
                                        </p:tgtEl>
                                        <p:attrNameLst>
                                          <p:attrName>style.visibility</p:attrName>
                                        </p:attrNameLst>
                                      </p:cBhvr>
                                      <p:to>
                                        <p:strVal val="visible"/>
                                      </p:to>
                                    </p:set>
                                    <p:animEffect transition="in" filter="blinds(horizontal)">
                                      <p:cBhvr>
                                        <p:cTn id="40" dur="500"/>
                                        <p:tgtEl>
                                          <p:spTgt spid="2767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7680"/>
                                        </p:tgtEl>
                                        <p:attrNameLst>
                                          <p:attrName>style.visibility</p:attrName>
                                        </p:attrNameLst>
                                      </p:cBhvr>
                                      <p:to>
                                        <p:strVal val="visible"/>
                                      </p:to>
                                    </p:set>
                                    <p:animEffect transition="in" filter="blinds(horizontal)">
                                      <p:cBhvr>
                                        <p:cTn id="43" dur="500"/>
                                        <p:tgtEl>
                                          <p:spTgt spid="2768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681"/>
                                        </p:tgtEl>
                                        <p:attrNameLst>
                                          <p:attrName>style.visibility</p:attrName>
                                        </p:attrNameLst>
                                      </p:cBhvr>
                                      <p:to>
                                        <p:strVal val="visible"/>
                                      </p:to>
                                    </p:set>
                                    <p:animEffect transition="in" filter="blinds(horizontal)">
                                      <p:cBhvr>
                                        <p:cTn id="46" dur="500"/>
                                        <p:tgtEl>
                                          <p:spTgt spid="27681"/>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7682"/>
                                        </p:tgtEl>
                                        <p:attrNameLst>
                                          <p:attrName>style.visibility</p:attrName>
                                        </p:attrNameLst>
                                      </p:cBhvr>
                                      <p:to>
                                        <p:strVal val="visible"/>
                                      </p:to>
                                    </p:set>
                                    <p:animEffect transition="in" filter="blinds(horizontal)">
                                      <p:cBhvr>
                                        <p:cTn id="49" dur="500"/>
                                        <p:tgtEl>
                                          <p:spTgt spid="2768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7683"/>
                                        </p:tgtEl>
                                        <p:attrNameLst>
                                          <p:attrName>style.visibility</p:attrName>
                                        </p:attrNameLst>
                                      </p:cBhvr>
                                      <p:to>
                                        <p:strVal val="visible"/>
                                      </p:to>
                                    </p:set>
                                    <p:animEffect transition="in" filter="blinds(horizontal)">
                                      <p:cBhvr>
                                        <p:cTn id="52" dur="500"/>
                                        <p:tgtEl>
                                          <p:spTgt spid="2768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7684"/>
                                        </p:tgtEl>
                                        <p:attrNameLst>
                                          <p:attrName>style.visibility</p:attrName>
                                        </p:attrNameLst>
                                      </p:cBhvr>
                                      <p:to>
                                        <p:strVal val="visible"/>
                                      </p:to>
                                    </p:set>
                                    <p:animEffect transition="in" filter="blinds(horizontal)">
                                      <p:cBhvr>
                                        <p:cTn id="55" dur="500"/>
                                        <p:tgtEl>
                                          <p:spTgt spid="27684"/>
                                        </p:tgtEl>
                                      </p:cBhvr>
                                    </p:animEffect>
                                  </p:childTnLst>
                                </p:cTn>
                              </p:par>
                              <p:par>
                                <p:cTn id="56" presetID="3" presetClass="entr" presetSubtype="10" fill="hold" nodeType="withEffect">
                                  <p:stCondLst>
                                    <p:cond delay="0"/>
                                  </p:stCondLst>
                                  <p:childTnLst>
                                    <p:set>
                                      <p:cBhvr>
                                        <p:cTn id="57" dur="1" fill="hold">
                                          <p:stCondLst>
                                            <p:cond delay="0"/>
                                          </p:stCondLst>
                                        </p:cTn>
                                        <p:tgtEl>
                                          <p:spTgt spid="27685"/>
                                        </p:tgtEl>
                                        <p:attrNameLst>
                                          <p:attrName>style.visibility</p:attrName>
                                        </p:attrNameLst>
                                      </p:cBhvr>
                                      <p:to>
                                        <p:strVal val="visible"/>
                                      </p:to>
                                    </p:set>
                                    <p:animEffect transition="in" filter="blinds(horizontal)">
                                      <p:cBhvr>
                                        <p:cTn id="58" dur="500"/>
                                        <p:tgtEl>
                                          <p:spTgt spid="27685"/>
                                        </p:tgtEl>
                                      </p:cBhvr>
                                    </p:animEffect>
                                  </p:childTnLst>
                                </p:cTn>
                              </p:par>
                              <p:par>
                                <p:cTn id="59" presetID="3" presetClass="entr" presetSubtype="10" fill="hold" nodeType="withEffect">
                                  <p:stCondLst>
                                    <p:cond delay="0"/>
                                  </p:stCondLst>
                                  <p:childTnLst>
                                    <p:set>
                                      <p:cBhvr>
                                        <p:cTn id="60" dur="1" fill="hold">
                                          <p:stCondLst>
                                            <p:cond delay="0"/>
                                          </p:stCondLst>
                                        </p:cTn>
                                        <p:tgtEl>
                                          <p:spTgt spid="27686"/>
                                        </p:tgtEl>
                                        <p:attrNameLst>
                                          <p:attrName>style.visibility</p:attrName>
                                        </p:attrNameLst>
                                      </p:cBhvr>
                                      <p:to>
                                        <p:strVal val="visible"/>
                                      </p:to>
                                    </p:set>
                                    <p:animEffect transition="in" filter="blinds(horizontal)">
                                      <p:cBhvr>
                                        <p:cTn id="61" dur="500"/>
                                        <p:tgtEl>
                                          <p:spTgt spid="27686"/>
                                        </p:tgtEl>
                                      </p:cBhvr>
                                    </p:animEffect>
                                  </p:childTnLst>
                                </p:cTn>
                              </p:par>
                              <p:par>
                                <p:cTn id="62" presetID="3" presetClass="entr" presetSubtype="10" fill="hold" nodeType="withEffect">
                                  <p:stCondLst>
                                    <p:cond delay="0"/>
                                  </p:stCondLst>
                                  <p:childTnLst>
                                    <p:set>
                                      <p:cBhvr>
                                        <p:cTn id="63" dur="1" fill="hold">
                                          <p:stCondLst>
                                            <p:cond delay="0"/>
                                          </p:stCondLst>
                                        </p:cTn>
                                        <p:tgtEl>
                                          <p:spTgt spid="27687"/>
                                        </p:tgtEl>
                                        <p:attrNameLst>
                                          <p:attrName>style.visibility</p:attrName>
                                        </p:attrNameLst>
                                      </p:cBhvr>
                                      <p:to>
                                        <p:strVal val="visible"/>
                                      </p:to>
                                    </p:set>
                                    <p:animEffect transition="in" filter="blinds(horizontal)">
                                      <p:cBhvr>
                                        <p:cTn id="64" dur="500"/>
                                        <p:tgtEl>
                                          <p:spTgt spid="27687"/>
                                        </p:tgtEl>
                                      </p:cBhvr>
                                    </p:animEffect>
                                  </p:childTnLst>
                                </p:cTn>
                              </p:par>
                              <p:par>
                                <p:cTn id="65" presetID="3" presetClass="entr" presetSubtype="10" fill="hold" nodeType="withEffect">
                                  <p:stCondLst>
                                    <p:cond delay="0"/>
                                  </p:stCondLst>
                                  <p:childTnLst>
                                    <p:set>
                                      <p:cBhvr>
                                        <p:cTn id="66" dur="1" fill="hold">
                                          <p:stCondLst>
                                            <p:cond delay="0"/>
                                          </p:stCondLst>
                                        </p:cTn>
                                        <p:tgtEl>
                                          <p:spTgt spid="27688"/>
                                        </p:tgtEl>
                                        <p:attrNameLst>
                                          <p:attrName>style.visibility</p:attrName>
                                        </p:attrNameLst>
                                      </p:cBhvr>
                                      <p:to>
                                        <p:strVal val="visible"/>
                                      </p:to>
                                    </p:set>
                                    <p:animEffect transition="in" filter="blinds(horizontal)">
                                      <p:cBhvr>
                                        <p:cTn id="67" dur="500"/>
                                        <p:tgtEl>
                                          <p:spTgt spid="27688"/>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7689"/>
                                        </p:tgtEl>
                                        <p:attrNameLst>
                                          <p:attrName>style.visibility</p:attrName>
                                        </p:attrNameLst>
                                      </p:cBhvr>
                                      <p:to>
                                        <p:strVal val="visible"/>
                                      </p:to>
                                    </p:set>
                                    <p:animEffect transition="in" filter="blinds(horizontal)">
                                      <p:cBhvr>
                                        <p:cTn id="70" dur="500"/>
                                        <p:tgtEl>
                                          <p:spTgt spid="27689"/>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7690"/>
                                        </p:tgtEl>
                                        <p:attrNameLst>
                                          <p:attrName>style.visibility</p:attrName>
                                        </p:attrNameLst>
                                      </p:cBhvr>
                                      <p:to>
                                        <p:strVal val="visible"/>
                                      </p:to>
                                    </p:set>
                                    <p:animEffect transition="in" filter="blinds(horizontal)">
                                      <p:cBhvr>
                                        <p:cTn id="73" dur="500"/>
                                        <p:tgtEl>
                                          <p:spTgt spid="27690"/>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7691"/>
                                        </p:tgtEl>
                                        <p:attrNameLst>
                                          <p:attrName>style.visibility</p:attrName>
                                        </p:attrNameLst>
                                      </p:cBhvr>
                                      <p:to>
                                        <p:strVal val="visible"/>
                                      </p:to>
                                    </p:set>
                                    <p:animEffect transition="in" filter="blinds(horizontal)">
                                      <p:cBhvr>
                                        <p:cTn id="76" dur="500"/>
                                        <p:tgtEl>
                                          <p:spTgt spid="27691"/>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7692"/>
                                        </p:tgtEl>
                                        <p:attrNameLst>
                                          <p:attrName>style.visibility</p:attrName>
                                        </p:attrNameLst>
                                      </p:cBhvr>
                                      <p:to>
                                        <p:strVal val="visible"/>
                                      </p:to>
                                    </p:set>
                                    <p:animEffect transition="in" filter="blinds(horizontal)">
                                      <p:cBhvr>
                                        <p:cTn id="79" dur="500"/>
                                        <p:tgtEl>
                                          <p:spTgt spid="2769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7693"/>
                                        </p:tgtEl>
                                        <p:attrNameLst>
                                          <p:attrName>style.visibility</p:attrName>
                                        </p:attrNameLst>
                                      </p:cBhvr>
                                      <p:to>
                                        <p:strVal val="visible"/>
                                      </p:to>
                                    </p:set>
                                    <p:animEffect transition="in" filter="blinds(horizontal)">
                                      <p:cBhvr>
                                        <p:cTn id="84" dur="500"/>
                                        <p:tgtEl>
                                          <p:spTgt spid="27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8" grpId="0" bldLvl="0"/>
      <p:bldP spid="27669" grpId="0" bldLvl="0" animBg="1"/>
      <p:bldP spid="27670" grpId="0" bldLvl="0" animBg="1"/>
      <p:bldP spid="27671" grpId="0" bldLvl="0" animBg="1"/>
      <p:bldP spid="27672" grpId="0" bldLvl="0" animBg="1"/>
      <p:bldP spid="27679" grpId="0" bldLvl="0"/>
      <p:bldP spid="27680" grpId="0" bldLvl="0"/>
      <p:bldP spid="27681" grpId="0" bldLvl="0"/>
      <p:bldP spid="27682" grpId="0" bldLvl="0" animBg="1"/>
      <p:bldP spid="27683" grpId="0" bldLvl="0" animBg="1"/>
      <p:bldP spid="27684" grpId="0" bldLvl="0" animBg="1"/>
      <p:bldP spid="27689" grpId="0" bldLvl="0"/>
      <p:bldP spid="27690" grpId="0" bldLvl="0"/>
      <p:bldP spid="27691" grpId="0" bldLvl="0" animBg="1"/>
      <p:bldP spid="27692" grpId="0" bldLvl="0" animBg="1"/>
      <p:bldP spid="27693"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r>
              <a:rPr lang="en-US" altLang="zh-CN" dirty="0" smtClean="0">
                <a:ea typeface="宋体" charset="-122"/>
              </a:rPr>
              <a:t>Probabilistic Forensics</a:t>
            </a:r>
            <a:endParaRPr lang="en-US" altLang="zh-CN" dirty="0" smtClean="0">
              <a:ea typeface="宋体" charset="-122"/>
            </a:endParaRPr>
          </a:p>
        </p:txBody>
      </p:sp>
      <p:sp>
        <p:nvSpPr>
          <p:cNvPr id="53251" name="Rectangle 3"/>
          <p:cNvSpPr>
            <a:spLocks noGrp="1" noChangeArrowheads="1"/>
          </p:cNvSpPr>
          <p:nvPr>
            <p:ph type="body" idx="4294967295"/>
          </p:nvPr>
        </p:nvSpPr>
        <p:spPr/>
        <p:txBody>
          <a:bodyPr/>
          <a:lstStyle/>
          <a:p>
            <a:pPr marL="385763" indent="-385763">
              <a:lnSpc>
                <a:spcPct val="73000"/>
              </a:lnSpc>
            </a:pPr>
            <a:r>
              <a:rPr lang="en-US" altLang="zh-CN" sz="2100" dirty="0" smtClean="0">
                <a:ea typeface="宋体" charset="-122"/>
              </a:rPr>
              <a:t>Memory forensics</a:t>
            </a:r>
            <a:endParaRPr lang="en-US" altLang="zh-CN" sz="1800" dirty="0" smtClean="0">
              <a:ea typeface="宋体" charset="-122"/>
            </a:endParaRPr>
          </a:p>
          <a:p>
            <a:pPr marL="744538" lvl="1" indent="-244475">
              <a:lnSpc>
                <a:spcPct val="67000"/>
              </a:lnSpc>
            </a:pPr>
            <a:endParaRPr lang="en-US" altLang="zh-CN" sz="1800" dirty="0" smtClean="0">
              <a:solidFill>
                <a:schemeClr val="accent2"/>
              </a:solidFill>
              <a:ea typeface="宋体" charset="-122"/>
            </a:endParaRPr>
          </a:p>
          <a:p>
            <a:pPr marL="744538" lvl="1" indent="-244475">
              <a:lnSpc>
                <a:spcPct val="67000"/>
              </a:lnSpc>
            </a:pPr>
            <a:endParaRPr lang="en-US" altLang="zh-CN" sz="1800" dirty="0" smtClean="0">
              <a:solidFill>
                <a:schemeClr val="accent2"/>
              </a:solidFill>
              <a:ea typeface="宋体" charset="-122"/>
            </a:endParaRPr>
          </a:p>
          <a:p>
            <a:pPr marL="744538" lvl="1" indent="-244475">
              <a:lnSpc>
                <a:spcPct val="67000"/>
              </a:lnSpc>
            </a:pPr>
            <a:endParaRPr lang="en-US" altLang="zh-CN" sz="1800" dirty="0" smtClean="0">
              <a:solidFill>
                <a:schemeClr val="accent2"/>
              </a:solidFill>
              <a:ea typeface="宋体" charset="-122"/>
            </a:endParaRPr>
          </a:p>
        </p:txBody>
      </p:sp>
    </p:spTree>
    <p:extLst>
      <p:ext uri="{BB962C8B-B14F-4D97-AF65-F5344CB8AC3E}">
        <p14:creationId xmlns:p14="http://schemas.microsoft.com/office/powerpoint/2010/main" val="22188458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a:lstStyle/>
          <a:p>
            <a:pPr eaLnBrk="1" hangingPunct="1"/>
            <a:r>
              <a:rPr lang="en-US" altLang="zh-CN" smtClean="0">
                <a:ea typeface="宋体" charset="-122"/>
              </a:rPr>
              <a:t>Loop Unwinding</a:t>
            </a:r>
          </a:p>
        </p:txBody>
      </p:sp>
      <p:sp>
        <p:nvSpPr>
          <p:cNvPr id="87043" name="Rectangle 3"/>
          <p:cNvSpPr>
            <a:spLocks noChangeArrowheads="1"/>
          </p:cNvSpPr>
          <p:nvPr/>
        </p:nvSpPr>
        <p:spPr bwMode="auto">
          <a:xfrm>
            <a:off x="5580063" y="1371600"/>
            <a:ext cx="3313112"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444500" indent="-444500"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spcBef>
                <a:spcPct val="5000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5000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5000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50000"/>
              </a:spcBef>
              <a:spcAft>
                <a:spcPct val="0"/>
              </a:spcAft>
              <a:defRPr sz="2000">
                <a:solidFill>
                  <a:schemeClr val="tx1"/>
                </a:solidFill>
                <a:latin typeface="Arial" charset="0"/>
                <a:ea typeface="MS PGothic" pitchFamily="34" charset="-128"/>
              </a:defRPr>
            </a:lvl9pPr>
          </a:lstStyle>
          <a:p>
            <a:pPr algn="l" eaLnBrk="1" hangingPunct="1">
              <a:spcBef>
                <a:spcPct val="0"/>
              </a:spcBef>
              <a:spcAft>
                <a:spcPct val="50000"/>
              </a:spcAft>
              <a:buSzPct val="70000"/>
            </a:pPr>
            <a:r>
              <a:rPr lang="en-US" altLang="zh-CN" sz="1800"/>
              <a:t>while() loops are unwound iteratively</a:t>
            </a:r>
          </a:p>
          <a:p>
            <a:pPr algn="l" eaLnBrk="1" hangingPunct="1">
              <a:spcBef>
                <a:spcPct val="0"/>
              </a:spcBef>
              <a:spcAft>
                <a:spcPct val="50000"/>
              </a:spcAft>
              <a:buSzPct val="70000"/>
            </a:pPr>
            <a:r>
              <a:rPr lang="en-US" altLang="zh-CN" sz="1800"/>
              <a:t>Break / continue replaced by goto</a:t>
            </a:r>
          </a:p>
        </p:txBody>
      </p:sp>
      <p:sp>
        <p:nvSpPr>
          <p:cNvPr id="124932" name="AutoShape 4"/>
          <p:cNvSpPr>
            <a:spLocks noChangeArrowheads="1"/>
          </p:cNvSpPr>
          <p:nvPr/>
        </p:nvSpPr>
        <p:spPr bwMode="auto">
          <a:xfrm>
            <a:off x="395288" y="1412875"/>
            <a:ext cx="4824412" cy="5040313"/>
          </a:xfrm>
          <a:prstGeom prst="foldedCorner">
            <a:avLst>
              <a:gd name="adj" fmla="val 6157"/>
            </a:avLst>
          </a:prstGeom>
          <a:solidFill>
            <a:srgbClr val="FFFFCC"/>
          </a:solidFill>
          <a:ln w="3175">
            <a:solidFill>
              <a:schemeClr val="tx1"/>
            </a:solidFill>
            <a:round/>
            <a:headEnd/>
            <a:tailEnd/>
          </a:ln>
          <a:effectLst>
            <a:outerShdw dist="107763" dir="2700000" algn="ctr" rotWithShape="0">
              <a:schemeClr val="bg2">
                <a:alpha val="50000"/>
              </a:schemeClr>
            </a:outerShdw>
          </a:effectLst>
        </p:spPr>
        <p:txBody>
          <a:bodyPr lIns="90488" tIns="44450" rIns="90488" bIns="44450"/>
          <a:lstStyle/>
          <a:p>
            <a:pPr algn="l">
              <a:lnSpc>
                <a:spcPct val="65000"/>
              </a:lnSpc>
              <a:buClr>
                <a:schemeClr val="hlink"/>
              </a:buClr>
              <a:buFont typeface="Wingdings" pitchFamily="2" charset="2"/>
              <a:buNone/>
              <a:defRPr/>
            </a:pPr>
            <a:r>
              <a:rPr lang="en-US" sz="1800" noProof="1">
                <a:latin typeface="Courier New" pitchFamily="49" charset="0"/>
              </a:rPr>
              <a:t>void f(...)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if(</a:t>
            </a:r>
            <a:r>
              <a:rPr lang="en-US" sz="1800" noProof="1">
                <a:solidFill>
                  <a:schemeClr val="hlink"/>
                </a:solidFill>
                <a:effectLst>
                  <a:outerShdw blurRad="38100" dist="38100" dir="2700000" algn="tl">
                    <a:srgbClr val="000000"/>
                  </a:outerShdw>
                </a:effectLst>
                <a:latin typeface="Courier New" pitchFamily="49" charset="0"/>
              </a:rPr>
              <a:t>cond</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r>
              <a:rPr lang="en-US" sz="1800" noProof="1">
                <a:solidFill>
                  <a:srgbClr val="33CC33"/>
                </a:solidFill>
                <a:effectLst>
                  <a:outerShdw blurRad="38100" dist="38100" dir="2700000" algn="tl">
                    <a:srgbClr val="000000"/>
                  </a:outerShdw>
                </a:effectLst>
                <a:latin typeface="Courier New" pitchFamily="49" charset="0"/>
              </a:rPr>
              <a:t>Body;</a:t>
            </a:r>
          </a:p>
          <a:p>
            <a:pPr algn="l">
              <a:lnSpc>
                <a:spcPct val="65000"/>
              </a:lnSpc>
              <a:buClr>
                <a:schemeClr val="hlink"/>
              </a:buClr>
              <a:buFont typeface="Wingdings" pitchFamily="2" charset="2"/>
              <a:buNone/>
              <a:defRPr/>
            </a:pPr>
            <a:r>
              <a:rPr lang="en-US" sz="1800" noProof="1">
                <a:solidFill>
                  <a:srgbClr val="33CC33"/>
                </a:solidFill>
                <a:effectLst>
                  <a:outerShdw blurRad="38100" dist="38100" dir="2700000" algn="tl">
                    <a:srgbClr val="000000"/>
                  </a:outerShdw>
                </a:effectLst>
                <a:latin typeface="Courier New" pitchFamily="49" charset="0"/>
              </a:rPr>
              <a:t>    </a:t>
            </a:r>
            <a:r>
              <a:rPr lang="en-US" sz="1800" noProof="1">
                <a:latin typeface="Courier New" pitchFamily="49" charset="0"/>
              </a:rPr>
              <a:t>if(</a:t>
            </a:r>
            <a:r>
              <a:rPr lang="en-US" sz="1800" noProof="1">
                <a:solidFill>
                  <a:schemeClr val="hlink"/>
                </a:solidFill>
                <a:effectLst>
                  <a:outerShdw blurRad="38100" dist="38100" dir="2700000" algn="tl">
                    <a:srgbClr val="000000"/>
                  </a:outerShdw>
                </a:effectLst>
                <a:latin typeface="Courier New" pitchFamily="49" charset="0"/>
              </a:rPr>
              <a:t>cond</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r>
              <a:rPr lang="en-US" sz="1800" noProof="1">
                <a:solidFill>
                  <a:srgbClr val="33CC33"/>
                </a:solidFill>
                <a:effectLst>
                  <a:outerShdw blurRad="38100" dist="38100" dir="2700000" algn="tl">
                    <a:srgbClr val="000000"/>
                  </a:outerShdw>
                </a:effectLst>
                <a:latin typeface="Courier New" pitchFamily="49" charset="0"/>
              </a:rPr>
              <a:t>Body;</a:t>
            </a:r>
          </a:p>
          <a:p>
            <a:pPr algn="l">
              <a:lnSpc>
                <a:spcPct val="65000"/>
              </a:lnSpc>
              <a:buClr>
                <a:schemeClr val="hlink"/>
              </a:buClr>
              <a:buFont typeface="Wingdings" pitchFamily="2" charset="2"/>
              <a:buNone/>
              <a:defRPr/>
            </a:pPr>
            <a:r>
              <a:rPr lang="en-US" sz="1800" noProof="1">
                <a:latin typeface="Courier New" pitchFamily="49" charset="0"/>
              </a:rPr>
              <a:t>      while(</a:t>
            </a:r>
            <a:r>
              <a:rPr lang="en-US" sz="1800" noProof="1">
                <a:solidFill>
                  <a:schemeClr val="hlink"/>
                </a:solidFill>
                <a:effectLst>
                  <a:outerShdw blurRad="38100" dist="38100" dir="2700000" algn="tl">
                    <a:srgbClr val="000000"/>
                  </a:outerShdw>
                </a:effectLst>
                <a:latin typeface="Courier New" pitchFamily="49" charset="0"/>
              </a:rPr>
              <a:t>cond</a:t>
            </a: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effectLst>
                  <a:outerShdw blurRad="38100" dist="38100" dir="2700000" algn="tl">
                    <a:srgbClr val="FFFFFF"/>
                  </a:outerShdw>
                </a:effectLst>
                <a:latin typeface="Courier New" pitchFamily="49" charset="0"/>
              </a:rPr>
              <a:t>        </a:t>
            </a:r>
            <a:r>
              <a:rPr lang="en-US" sz="1800" noProof="1">
                <a:solidFill>
                  <a:srgbClr val="33CC33"/>
                </a:solidFill>
                <a:effectLst>
                  <a:outerShdw blurRad="38100" dist="38100" dir="2700000" algn="tl">
                    <a:srgbClr val="000000"/>
                  </a:outerShdw>
                </a:effectLst>
                <a:latin typeface="Courier New" pitchFamily="49" charset="0"/>
              </a:rPr>
              <a:t>Body;</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a:t>
            </a:r>
          </a:p>
          <a:p>
            <a:pPr algn="l">
              <a:lnSpc>
                <a:spcPct val="65000"/>
              </a:lnSpc>
              <a:buClr>
                <a:schemeClr val="hlink"/>
              </a:buClr>
              <a:buFont typeface="Wingdings" pitchFamily="2" charset="2"/>
              <a:buNone/>
              <a:defRPr/>
            </a:pPr>
            <a:r>
              <a:rPr lang="en-US" sz="1800" noProof="1">
                <a:latin typeface="Courier New" pitchFamily="49" charset="0"/>
              </a:rPr>
              <a:t>  Remainder;</a:t>
            </a:r>
          </a:p>
          <a:p>
            <a:pPr algn="l">
              <a:lnSpc>
                <a:spcPct val="65000"/>
              </a:lnSpc>
              <a:buClr>
                <a:schemeClr val="hlink"/>
              </a:buClr>
              <a:buFont typeface="Wingdings" pitchFamily="2" charset="2"/>
              <a:buNone/>
              <a:defRPr/>
            </a:pPr>
            <a:r>
              <a:rPr lang="en-US" sz="1800" noProof="1">
                <a:latin typeface="Courier New" pitchFamily="49" charset="0"/>
              </a:rPr>
              <a:t>}</a:t>
            </a:r>
          </a:p>
        </p:txBody>
      </p:sp>
    </p:spTree>
    <p:extLst>
      <p:ext uri="{BB962C8B-B14F-4D97-AF65-F5344CB8AC3E}">
        <p14:creationId xmlns:p14="http://schemas.microsoft.com/office/powerpoint/2010/main" val="116085868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10;\pagestyle{empty}&#10;\begin{document}&#10;&#10;\begin{tt}&#10;x$_1$=x$_0$+y$_0$;\\&#10;x$_2$=x$_1$*2;\\[0.5ex]&#10;a$_1$[i$_0$]=100;&#10;\end{tt}&#10;&#10;\end{document}&#10;&#10;"/>
  <p:tag name="EXTERNALNAME" val="txp_fig"/>
  <p:tag name="BLEND" val="False"/>
  <p:tag name="TRANSPARENT" val="True"/>
  <p:tag name="KEEPFILES" val="False"/>
  <p:tag name="DEBUGPAUSE" val="False"/>
  <p:tag name="RESOLUTION" val="300"/>
  <p:tag name="BITMAPFORMAT" val="bmpmono"/>
  <p:tag name="DEBUGINTERACTIVE" val="True"/>
  <p:tag name="ORIGWIDTH" val="114"/>
  <p:tag name="PICTUREFILESIZE" val="19022"/>
</p:tagLst>
</file>

<file path=ppt/tags/tag10.xml><?xml version="1.0" encoding="utf-8"?>
<p:tagLst xmlns:a="http://schemas.openxmlformats.org/drawingml/2006/main" xmlns:r="http://schemas.openxmlformats.org/officeDocument/2006/relationships" xmlns:p="http://schemas.openxmlformats.org/presentationml/2006/main">
  <p:tag name="TIMING" val="|4.5|3.2|5.3|28.6|8.2"/>
</p:tagLst>
</file>

<file path=ppt/tags/tag11.xml><?xml version="1.0" encoding="utf-8"?>
<p:tagLst xmlns:a="http://schemas.openxmlformats.org/drawingml/2006/main" xmlns:r="http://schemas.openxmlformats.org/officeDocument/2006/relationships" xmlns:p="http://schemas.openxmlformats.org/presentationml/2006/main">
  <p:tag name="TIMING" val="|3.5|9.1|6.|11.5|11.8"/>
</p:tagLst>
</file>

<file path=ppt/tags/tag12.xml><?xml version="1.0" encoding="utf-8"?>
<p:tagLst xmlns:a="http://schemas.openxmlformats.org/drawingml/2006/main" xmlns:r="http://schemas.openxmlformats.org/officeDocument/2006/relationships" xmlns:p="http://schemas.openxmlformats.org/presentationml/2006/main">
  <p:tag name="TIMING" val="|16.5|2.1|4.2"/>
</p:tagLst>
</file>

<file path=ppt/tags/tag13.xml><?xml version="1.0" encoding="utf-8"?>
<p:tagLst xmlns:a="http://schemas.openxmlformats.org/drawingml/2006/main" xmlns:r="http://schemas.openxmlformats.org/officeDocument/2006/relationships" xmlns:p="http://schemas.openxmlformats.org/presentationml/2006/main">
  <p:tag name="TIMING" val="|7."/>
</p:tagLst>
</file>

<file path=ppt/tags/tag14.xml><?xml version="1.0" encoding="utf-8"?>
<p:tagLst xmlns:a="http://schemas.openxmlformats.org/drawingml/2006/main" xmlns:r="http://schemas.openxmlformats.org/officeDocument/2006/relationships" xmlns:p="http://schemas.openxmlformats.org/presentationml/2006/main">
  <p:tag name="TIMING" val="|23.3|1.6"/>
</p:tagLst>
</file>

<file path=ppt/tags/tag15.xml><?xml version="1.0" encoding="utf-8"?>
<p:tagLst xmlns:a="http://schemas.openxmlformats.org/drawingml/2006/main" xmlns:r="http://schemas.openxmlformats.org/officeDocument/2006/relationships" xmlns:p="http://schemas.openxmlformats.org/presentationml/2006/main">
  <p:tag name="TIMING" val="|8.6"/>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10;\pagestyle{empty}&#10;\begin{document}&#10;\begin{tt}&#10;x=x+y;\\&#10;x=x*2;\\[0.5ex]&#10;a[i]=100;&#10;\end{tt}&#10;\end{document}&#10;&#10;"/>
  <p:tag name="EXTERNALNAME" val="txp_fig"/>
  <p:tag name="BLEND" val="False"/>
  <p:tag name="TRANSPARENT" val="True"/>
  <p:tag name="KEEPFILES" val="False"/>
  <p:tag name="DEBUGPAUSE" val="False"/>
  <p:tag name="RESOLUTION" val="300"/>
  <p:tag name="BITMAPFORMAT" val="bmpmono"/>
  <p:tag name="DEBUGINTERACTIVE" val="True"/>
  <p:tag name="ORIGWIDTH" val="91.875"/>
  <p:tag name="PICTUREFILESIZE" val="14846"/>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10;\pagestyle{empty}&#10;\begin{document}&#10;&#10;$\rho$&#10;&#10;\end{document}&#10;&#10;"/>
  <p:tag name="EXTERNALNAME" val="txp_fig"/>
  <p:tag name="BLEND" val="False"/>
  <p:tag name="TRANSPARENT" val="True"/>
  <p:tag name="KEEPFILES" val="False"/>
  <p:tag name="DEBUGPAUSE" val="False"/>
  <p:tag name="RESOLUTION" val="300"/>
  <p:tag name="BITMAPFORMAT" val="bmpmono"/>
  <p:tag name="DEBUGINTERACTIVE" val="True"/>
  <p:tag name="ORIGWIDTH" val="33.75"/>
  <p:tag name="PICTUREFILESIZE" val="526"/>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10;\pagestyle{empty}&#10;\begin{document}&#10;&#10;$\rho$&#10;&#10;\end{document}&#10;&#10;"/>
  <p:tag name="EXTERNALNAME" val="txp_fig"/>
  <p:tag name="BLEND" val="False"/>
  <p:tag name="TRANSPARENT" val="True"/>
  <p:tag name="KEEPFILES" val="False"/>
  <p:tag name="DEBUGPAUSE" val="False"/>
  <p:tag name="RESOLUTION" val="300"/>
  <p:tag name="BITMAPFORMAT" val="bmpmono"/>
  <p:tag name="DEBUGINTERACTIVE" val="True"/>
  <p:tag name="ORIGWIDTH" val="33.75"/>
  <p:tag name="PICTUREFILESIZE" val="526"/>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10;\pagestyle{empty}&#10;\begin{document}&#10;&#10;$\rho$&#10;&#10;\end{document}&#10;&#10;"/>
  <p:tag name="EXTERNALNAME" val="txp_fig"/>
  <p:tag name="BLEND" val="False"/>
  <p:tag name="TRANSPARENT" val="True"/>
  <p:tag name="KEEPFILES" val="False"/>
  <p:tag name="DEBUGPAUSE" val="False"/>
  <p:tag name="RESOLUTION" val="300"/>
  <p:tag name="BITMAPFORMAT" val="bmpmono"/>
  <p:tag name="DEBUGINTERACTIVE" val="True"/>
  <p:tag name="ORIGWIDTH" val="33.75"/>
  <p:tag name="PICTUREFILESIZE" val="526"/>
</p:tagLst>
</file>

<file path=ppt/tags/tag6.xml><?xml version="1.0" encoding="utf-8"?>
<p:tagLst xmlns:a="http://schemas.openxmlformats.org/drawingml/2006/main" xmlns:r="http://schemas.openxmlformats.org/officeDocument/2006/relationships" xmlns:p="http://schemas.openxmlformats.org/presentationml/2006/main">
  <p:tag name="TIMING" val="|3.3|22.7|5.7|9.3"/>
</p:tagLst>
</file>

<file path=ppt/tags/tag7.xml><?xml version="1.0" encoding="utf-8"?>
<p:tagLst xmlns:a="http://schemas.openxmlformats.org/drawingml/2006/main" xmlns:r="http://schemas.openxmlformats.org/officeDocument/2006/relationships" xmlns:p="http://schemas.openxmlformats.org/presentationml/2006/main">
  <p:tag name="TIMING" val="|18.7|15.2|16.9|10.1"/>
</p:tagLst>
</file>

<file path=ppt/tags/tag8.xml><?xml version="1.0" encoding="utf-8"?>
<p:tagLst xmlns:a="http://schemas.openxmlformats.org/drawingml/2006/main" xmlns:r="http://schemas.openxmlformats.org/officeDocument/2006/relationships" xmlns:p="http://schemas.openxmlformats.org/presentationml/2006/main">
  <p:tag name="TIMING" val="|6.|29.2|28.5"/>
</p:tagLst>
</file>

<file path=ppt/tags/tag9.xml><?xml version="1.0" encoding="utf-8"?>
<p:tagLst xmlns:a="http://schemas.openxmlformats.org/drawingml/2006/main" xmlns:r="http://schemas.openxmlformats.org/officeDocument/2006/relationships" xmlns:p="http://schemas.openxmlformats.org/presentationml/2006/main">
  <p:tag name="TIMING" val="|7.5|4.2|8.3|14.2"/>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993300"/>
          </a:solidFill>
          <a:prstDash val="solid"/>
          <a:round/>
          <a:headEnd type="stealth" w="med" len="med"/>
          <a:tailEnd type="stealth" w="med" len="med"/>
        </a:ln>
        <a:effectLst/>
      </a:spPr>
      <a:bodyPr vert="horz" wrap="none" lIns="91440" tIns="45720" rIns="91440" bIns="45720" numCol="1" anchor="ctr" anchorCtr="0" compatLnSpc="1">
        <a:prstTxWarp prst="textNoShape">
          <a:avLst/>
        </a:prstTxWarp>
      </a:bodyPr>
      <a:lstStyle>
        <a:defPPr marL="742950" marR="0" indent="-285750" algn="ctr"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Lucida Sans" pitchFamily="34" charset="0"/>
          </a:defRPr>
        </a:defPPr>
      </a:lstStyle>
    </a:spDef>
    <a:lnDef>
      <a:spPr bwMode="auto">
        <a:xfrm>
          <a:off x="0" y="0"/>
          <a:ext cx="1" cy="1"/>
        </a:xfrm>
        <a:custGeom>
          <a:avLst/>
          <a:gdLst/>
          <a:ahLst/>
          <a:cxnLst/>
          <a:rect l="0" t="0" r="0" b="0"/>
          <a:pathLst/>
        </a:custGeom>
        <a:noFill/>
        <a:ln w="28575" cap="flat" cmpd="sng" algn="ctr">
          <a:solidFill>
            <a:srgbClr val="993300"/>
          </a:solidFill>
          <a:prstDash val="solid"/>
          <a:round/>
          <a:headEnd type="stealth" w="med" len="med"/>
          <a:tailEnd type="stealth" w="med" len="med"/>
        </a:ln>
        <a:effectLst/>
      </a:spPr>
      <a:bodyPr vert="horz" wrap="none" lIns="91440" tIns="45720" rIns="91440" bIns="45720" numCol="1" anchor="ctr" anchorCtr="0" compatLnSpc="1">
        <a:prstTxWarp prst="textNoShape">
          <a:avLst/>
        </a:prstTxWarp>
      </a:bodyPr>
      <a:lstStyle>
        <a:defPPr marL="742950" marR="0" indent="-285750" algn="ctr"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Lucida Sans"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85617</TotalTime>
  <Words>7624</Words>
  <Application>Microsoft Office PowerPoint</Application>
  <PresentationFormat>On-screen Show (4:3)</PresentationFormat>
  <Paragraphs>1610</Paragraphs>
  <Slides>87</Slides>
  <Notes>64</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89" baseType="lpstr">
      <vt:lpstr>Default Design</vt:lpstr>
      <vt:lpstr>Bitmap Image</vt:lpstr>
      <vt:lpstr>Software Model Checking</vt:lpstr>
      <vt:lpstr>Symbolic Software Model Checking</vt:lpstr>
      <vt:lpstr>A (very) simple example (1)</vt:lpstr>
      <vt:lpstr>A (very) simple example (2)</vt:lpstr>
      <vt:lpstr>Procedure </vt:lpstr>
      <vt:lpstr>Loop Unwinding</vt:lpstr>
      <vt:lpstr>Loop Unwinding </vt:lpstr>
      <vt:lpstr>Loop Unwinding</vt:lpstr>
      <vt:lpstr>Loop Unwinding</vt:lpstr>
      <vt:lpstr>Unwinding assertion</vt:lpstr>
      <vt:lpstr>Unwinding assertion</vt:lpstr>
      <vt:lpstr>Example: Sufficient Loop Unwinding</vt:lpstr>
      <vt:lpstr>Example: Insufficient Loop Unwinding</vt:lpstr>
      <vt:lpstr>Transforming Loop-Free Programs Into Equations (1)</vt:lpstr>
      <vt:lpstr>Transforming Loop-Free Programs Into Equations (2)</vt:lpstr>
      <vt:lpstr>What about conditionals?</vt:lpstr>
      <vt:lpstr>What about conditionals?</vt:lpstr>
      <vt:lpstr>Encoding</vt:lpstr>
      <vt:lpstr>CBMC: C Bounded Model Checker</vt:lpstr>
      <vt:lpstr>Explicit State Model Checking</vt:lpstr>
      <vt:lpstr>An Example</vt:lpstr>
      <vt:lpstr>An Example (cont.)</vt:lpstr>
      <vt:lpstr>PowerPoint Presentation</vt:lpstr>
      <vt:lpstr>PowerPoint Presentation</vt:lpstr>
      <vt:lpstr>PowerPoint Presentation</vt:lpstr>
      <vt:lpstr>Two Essential Capabilities</vt:lpstr>
      <vt:lpstr>State Abstraction</vt:lpstr>
      <vt:lpstr>Data Abstraction</vt:lpstr>
      <vt:lpstr>Data Abstraction Example </vt:lpstr>
      <vt:lpstr>How do we Abstract Behaviors?</vt:lpstr>
      <vt:lpstr>Data Type Abstraction</vt:lpstr>
      <vt:lpstr>Existential/Universal Abstractions</vt:lpstr>
      <vt:lpstr>Existential Abstraction (Over-approximation)</vt:lpstr>
      <vt:lpstr>Universal Abstraction (Under-Approximation)</vt:lpstr>
      <vt:lpstr>Guarantees from Abstraction</vt:lpstr>
      <vt:lpstr>Guarantees from Exist. Abstraction</vt:lpstr>
      <vt:lpstr>Guarantees from Univ. Abstraction</vt:lpstr>
      <vt:lpstr>Spurious counterexample in Over-approximation</vt:lpstr>
      <vt:lpstr>Refinement</vt:lpstr>
      <vt:lpstr>Refinement</vt:lpstr>
      <vt:lpstr>Automated Abstraction/Refinement</vt:lpstr>
      <vt:lpstr>Counterexample-Guided  Abstraction-Refinement (CEGAR)</vt:lpstr>
      <vt:lpstr>Predicate Abstraction  </vt:lpstr>
      <vt:lpstr>Example for Predicate Abstraction</vt:lpstr>
      <vt:lpstr>Computing Predicate Abstraction</vt:lpstr>
      <vt:lpstr>Counterexample Guided Abstraction Refinement loop</vt:lpstr>
      <vt:lpstr>Example</vt:lpstr>
      <vt:lpstr>What a program really is…</vt:lpstr>
      <vt:lpstr>The Safety Verification Problem</vt:lpstr>
      <vt:lpstr>Idea 1: Predicate Abstraction</vt:lpstr>
      <vt:lpstr>Abstract States and Transitions</vt:lpstr>
      <vt:lpstr>Abstraction</vt:lpstr>
      <vt:lpstr>Abstraction</vt:lpstr>
      <vt:lpstr>Analyze Abstraction</vt:lpstr>
      <vt:lpstr>Idea 2: Counterex.-Guided Refinement</vt:lpstr>
      <vt:lpstr>Idea 2: Counterex.-Guided Refinement</vt:lpstr>
      <vt:lpstr>Iterative Abstraction-Refinement</vt:lpstr>
      <vt:lpstr>Build-and-Search </vt:lpstr>
      <vt:lpstr>Build-and-Search </vt:lpstr>
      <vt:lpstr>Build-and-Search </vt:lpstr>
      <vt:lpstr>Build-and-Search </vt:lpstr>
      <vt:lpstr>Build-and-Search </vt:lpstr>
      <vt:lpstr>Build-and-Search </vt:lpstr>
      <vt:lpstr>Analyze Counterexample</vt:lpstr>
      <vt:lpstr>Analyze Counterexample</vt:lpstr>
      <vt:lpstr>Repeat Build-and-Search </vt:lpstr>
      <vt:lpstr>Repeat Build-and-Search </vt:lpstr>
      <vt:lpstr>Repeat Build-and-Search </vt:lpstr>
      <vt:lpstr>Repeat Build-and-Search </vt:lpstr>
      <vt:lpstr>Repeat Build-and-Search </vt:lpstr>
      <vt:lpstr>Repeat Build-and-Search </vt:lpstr>
      <vt:lpstr>Tools for Predicate Abstraction of C</vt:lpstr>
      <vt:lpstr>Probabilistic Program Analysis</vt:lpstr>
      <vt:lpstr>Python Probabilistic Type Inference with Natural Language Support</vt:lpstr>
      <vt:lpstr>PowerPoint Presentation</vt:lpstr>
      <vt:lpstr>Existing Type Inference for Python</vt:lpstr>
      <vt:lpstr>A Key Challenge for Python Type Inference</vt:lpstr>
      <vt:lpstr>Our Basic Idea</vt:lpstr>
      <vt:lpstr>Our Basic Idea</vt:lpstr>
      <vt:lpstr>Probabilistic Constraints</vt:lpstr>
      <vt:lpstr>Naming Convention Learning</vt:lpstr>
      <vt:lpstr>Probabilistic Constraints</vt:lpstr>
      <vt:lpstr>Probabilistic Constraints</vt:lpstr>
      <vt:lpstr>PowerPoint Presentation</vt:lpstr>
      <vt:lpstr>PowerPoint Presentation</vt:lpstr>
      <vt:lpstr>PowerPoint Presentation</vt:lpstr>
      <vt:lpstr>Probabilistic Forensics</vt:lpstr>
    </vt:vector>
  </TitlesOfParts>
  <Company>pu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creator>HP Customer</dc:creator>
  <cp:lastModifiedBy>Zhang</cp:lastModifiedBy>
  <cp:revision>687</cp:revision>
  <cp:lastPrinted>2017-03-01T17:27:06Z</cp:lastPrinted>
  <dcterms:created xsi:type="dcterms:W3CDTF">2000-01-05T04:54:48Z</dcterms:created>
  <dcterms:modified xsi:type="dcterms:W3CDTF">2017-06-03T15:26:19Z</dcterms:modified>
</cp:coreProperties>
</file>