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495" r:id="rId3"/>
    <p:sldId id="441" r:id="rId4"/>
    <p:sldId id="443" r:id="rId5"/>
    <p:sldId id="444" r:id="rId6"/>
    <p:sldId id="446" r:id="rId7"/>
    <p:sldId id="447" r:id="rId8"/>
    <p:sldId id="445" r:id="rId9"/>
    <p:sldId id="448" r:id="rId10"/>
    <p:sldId id="449" r:id="rId11"/>
    <p:sldId id="450" r:id="rId12"/>
    <p:sldId id="442" r:id="rId13"/>
    <p:sldId id="451" r:id="rId14"/>
    <p:sldId id="452" r:id="rId15"/>
    <p:sldId id="454" r:id="rId16"/>
    <p:sldId id="455" r:id="rId17"/>
    <p:sldId id="456" r:id="rId18"/>
    <p:sldId id="453" r:id="rId19"/>
    <p:sldId id="457" r:id="rId20"/>
    <p:sldId id="458" r:id="rId21"/>
    <p:sldId id="459" r:id="rId22"/>
    <p:sldId id="461" r:id="rId23"/>
    <p:sldId id="460" r:id="rId24"/>
    <p:sldId id="468" r:id="rId25"/>
    <p:sldId id="463" r:id="rId26"/>
    <p:sldId id="462" r:id="rId27"/>
    <p:sldId id="464" r:id="rId28"/>
    <p:sldId id="465" r:id="rId29"/>
    <p:sldId id="467" r:id="rId30"/>
    <p:sldId id="469" r:id="rId31"/>
    <p:sldId id="470" r:id="rId32"/>
    <p:sldId id="471" r:id="rId33"/>
    <p:sldId id="472" r:id="rId34"/>
    <p:sldId id="473" r:id="rId35"/>
    <p:sldId id="474" r:id="rId36"/>
    <p:sldId id="475" r:id="rId37"/>
    <p:sldId id="476" r:id="rId38"/>
    <p:sldId id="477" r:id="rId39"/>
    <p:sldId id="478" r:id="rId40"/>
    <p:sldId id="479" r:id="rId41"/>
    <p:sldId id="480" r:id="rId42"/>
    <p:sldId id="482" r:id="rId43"/>
    <p:sldId id="481" r:id="rId44"/>
    <p:sldId id="483" r:id="rId45"/>
    <p:sldId id="484" r:id="rId46"/>
    <p:sldId id="485" r:id="rId47"/>
    <p:sldId id="488" r:id="rId48"/>
    <p:sldId id="486" r:id="rId49"/>
    <p:sldId id="487" r:id="rId50"/>
    <p:sldId id="489" r:id="rId51"/>
    <p:sldId id="490" r:id="rId52"/>
    <p:sldId id="491" r:id="rId53"/>
    <p:sldId id="492" r:id="rId54"/>
    <p:sldId id="493" r:id="rId55"/>
    <p:sldId id="494" r:id="rId56"/>
    <p:sldId id="496" r:id="rId57"/>
    <p:sldId id="497" r:id="rId58"/>
    <p:sldId id="498" r:id="rId59"/>
    <p:sldId id="499" r:id="rId60"/>
  </p:sldIdLst>
  <p:sldSz cx="9144000" cy="6858000" type="screen4x3"/>
  <p:notesSz cx="7315200" cy="9601200"/>
  <p:defaultTextStyle>
    <a:defPPr>
      <a:defRPr lang="en-US"/>
    </a:defPPr>
    <a:lvl1pPr algn="ctr" rtl="0" fontAlgn="base">
      <a:spcBef>
        <a:spcPct val="20000"/>
      </a:spcBef>
      <a:spcAft>
        <a:spcPct val="0"/>
      </a:spcAft>
      <a:buChar char="–"/>
      <a:defRPr sz="1600" b="1" kern="1200">
        <a:solidFill>
          <a:schemeClr val="tx1"/>
        </a:solidFill>
        <a:latin typeface="Lucida Sans" pitchFamily="34" charset="0"/>
        <a:ea typeface="+mn-ea"/>
        <a:cs typeface="+mn-cs"/>
      </a:defRPr>
    </a:lvl1pPr>
    <a:lvl2pPr marL="457200" algn="ctr" rtl="0" fontAlgn="base">
      <a:spcBef>
        <a:spcPct val="20000"/>
      </a:spcBef>
      <a:spcAft>
        <a:spcPct val="0"/>
      </a:spcAft>
      <a:buChar char="–"/>
      <a:defRPr sz="1600" b="1" kern="1200">
        <a:solidFill>
          <a:schemeClr val="tx1"/>
        </a:solidFill>
        <a:latin typeface="Lucida Sans" pitchFamily="34" charset="0"/>
        <a:ea typeface="+mn-ea"/>
        <a:cs typeface="+mn-cs"/>
      </a:defRPr>
    </a:lvl2pPr>
    <a:lvl3pPr marL="914400" algn="ctr" rtl="0" fontAlgn="base">
      <a:spcBef>
        <a:spcPct val="20000"/>
      </a:spcBef>
      <a:spcAft>
        <a:spcPct val="0"/>
      </a:spcAft>
      <a:buChar char="–"/>
      <a:defRPr sz="1600" b="1" kern="1200">
        <a:solidFill>
          <a:schemeClr val="tx1"/>
        </a:solidFill>
        <a:latin typeface="Lucida Sans" pitchFamily="34" charset="0"/>
        <a:ea typeface="+mn-ea"/>
        <a:cs typeface="+mn-cs"/>
      </a:defRPr>
    </a:lvl3pPr>
    <a:lvl4pPr marL="1371600" algn="ctr" rtl="0" fontAlgn="base">
      <a:spcBef>
        <a:spcPct val="20000"/>
      </a:spcBef>
      <a:spcAft>
        <a:spcPct val="0"/>
      </a:spcAft>
      <a:buChar char="–"/>
      <a:defRPr sz="1600" b="1" kern="1200">
        <a:solidFill>
          <a:schemeClr val="tx1"/>
        </a:solidFill>
        <a:latin typeface="Lucida Sans" pitchFamily="34" charset="0"/>
        <a:ea typeface="+mn-ea"/>
        <a:cs typeface="+mn-cs"/>
      </a:defRPr>
    </a:lvl4pPr>
    <a:lvl5pPr marL="1828800" algn="ctr" rtl="0" fontAlgn="base">
      <a:spcBef>
        <a:spcPct val="20000"/>
      </a:spcBef>
      <a:spcAft>
        <a:spcPct val="0"/>
      </a:spcAft>
      <a:buChar char="–"/>
      <a:defRPr sz="1600" b="1" kern="1200">
        <a:solidFill>
          <a:schemeClr val="tx1"/>
        </a:solidFill>
        <a:latin typeface="Lucida Sans" pitchFamily="34" charset="0"/>
        <a:ea typeface="+mn-ea"/>
        <a:cs typeface="+mn-cs"/>
      </a:defRPr>
    </a:lvl5pPr>
    <a:lvl6pPr marL="2286000" algn="l" defTabSz="914400" rtl="0" eaLnBrk="1" latinLnBrk="0" hangingPunct="1">
      <a:defRPr sz="1600" b="1" kern="1200">
        <a:solidFill>
          <a:schemeClr val="tx1"/>
        </a:solidFill>
        <a:latin typeface="Lucida Sans" pitchFamily="34" charset="0"/>
        <a:ea typeface="+mn-ea"/>
        <a:cs typeface="+mn-cs"/>
      </a:defRPr>
    </a:lvl6pPr>
    <a:lvl7pPr marL="2743200" algn="l" defTabSz="914400" rtl="0" eaLnBrk="1" latinLnBrk="0" hangingPunct="1">
      <a:defRPr sz="1600" b="1" kern="1200">
        <a:solidFill>
          <a:schemeClr val="tx1"/>
        </a:solidFill>
        <a:latin typeface="Lucida Sans" pitchFamily="34" charset="0"/>
        <a:ea typeface="+mn-ea"/>
        <a:cs typeface="+mn-cs"/>
      </a:defRPr>
    </a:lvl7pPr>
    <a:lvl8pPr marL="3200400" algn="l" defTabSz="914400" rtl="0" eaLnBrk="1" latinLnBrk="0" hangingPunct="1">
      <a:defRPr sz="1600" b="1" kern="1200">
        <a:solidFill>
          <a:schemeClr val="tx1"/>
        </a:solidFill>
        <a:latin typeface="Lucida Sans" pitchFamily="34" charset="0"/>
        <a:ea typeface="+mn-ea"/>
        <a:cs typeface="+mn-cs"/>
      </a:defRPr>
    </a:lvl8pPr>
    <a:lvl9pPr marL="3657600" algn="l" defTabSz="914400" rtl="0" eaLnBrk="1" latinLnBrk="0" hangingPunct="1">
      <a:defRPr sz="1600" b="1"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767FF"/>
    <a:srgbClr val="6699FF"/>
    <a:srgbClr val="951103"/>
    <a:srgbClr val="FF9933"/>
    <a:srgbClr val="CC33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5" autoAdjust="0"/>
    <p:restoredTop sz="80784" autoAdjust="0"/>
  </p:normalViewPr>
  <p:slideViewPr>
    <p:cSldViewPr>
      <p:cViewPr varScale="1">
        <p:scale>
          <a:sx n="55" d="100"/>
          <a:sy n="55" d="100"/>
        </p:scale>
        <p:origin x="-1315" y="-72"/>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1860" y="-10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endParaRPr lang="zh-CN" alt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fld id="{0EDF1A11-E394-4B89-92DC-CCD4F6A8ADA8}" type="slidenum">
              <a:rPr lang="zh-CN" altLang="en-US"/>
              <a:pPr>
                <a:defRPr/>
              </a:pPr>
              <a:t>‹#›</a:t>
            </a:fld>
            <a:endParaRPr lang="en-US" altLang="zh-CN"/>
          </a:p>
        </p:txBody>
      </p:sp>
    </p:spTree>
    <p:extLst>
      <p:ext uri="{BB962C8B-B14F-4D97-AF65-F5344CB8AC3E}">
        <p14:creationId xmlns:p14="http://schemas.microsoft.com/office/powerpoint/2010/main" val="819456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6147"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endParaRPr lang="zh-CN" altLang="en-US"/>
          </a:p>
        </p:txBody>
      </p:sp>
      <p:sp>
        <p:nvSpPr>
          <p:cNvPr id="60420" name="Rectangle 4"/>
          <p:cNvSpPr>
            <a:spLocks noGrp="1" noRot="1" noChangeAspect="1" noChangeArrowheads="1" noTextEdit="1"/>
          </p:cNvSpPr>
          <p:nvPr>
            <p:ph type="sldImg" idx="2"/>
          </p:nvPr>
        </p:nvSpPr>
        <p:spPr bwMode="auto">
          <a:xfrm>
            <a:off x="1260475"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l" defTabSz="966788">
              <a:spcBef>
                <a:spcPct val="0"/>
              </a:spcBef>
              <a:buFontTx/>
              <a:buNone/>
              <a:defRPr sz="1200" b="0" smtClean="0">
                <a:latin typeface="Times New Roman" pitchFamily="18" charset="0"/>
              </a:defRPr>
            </a:lvl1pPr>
          </a:lstStyle>
          <a:p>
            <a:pPr>
              <a:defRPr/>
            </a:pPr>
            <a:endParaRPr lang="zh-CN" altLang="en-US"/>
          </a:p>
        </p:txBody>
      </p:sp>
      <p:sp>
        <p:nvSpPr>
          <p:cNvPr id="6151"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spcBef>
                <a:spcPct val="0"/>
              </a:spcBef>
              <a:buFontTx/>
              <a:buNone/>
              <a:defRPr sz="1200" b="0" smtClean="0">
                <a:latin typeface="Times New Roman" pitchFamily="18" charset="0"/>
              </a:defRPr>
            </a:lvl1pPr>
          </a:lstStyle>
          <a:p>
            <a:pPr>
              <a:defRPr/>
            </a:pPr>
            <a:fld id="{34932C66-239B-496E-B4AC-3354D5DD9D04}" type="slidenum">
              <a:rPr lang="zh-CN" altLang="en-US"/>
              <a:pPr>
                <a:defRPr/>
              </a:pPr>
              <a:t>‹#›</a:t>
            </a:fld>
            <a:endParaRPr lang="en-US" altLang="zh-CN"/>
          </a:p>
        </p:txBody>
      </p:sp>
    </p:spTree>
    <p:extLst>
      <p:ext uri="{BB962C8B-B14F-4D97-AF65-F5344CB8AC3E}">
        <p14:creationId xmlns:p14="http://schemas.microsoft.com/office/powerpoint/2010/main" val="2399873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6788" eaLnBrk="0" hangingPunct="0">
              <a:spcBef>
                <a:spcPct val="30000"/>
              </a:spcBef>
              <a:defRPr sz="1200">
                <a:solidFill>
                  <a:schemeClr val="tx1"/>
                </a:solidFill>
                <a:latin typeface="Times New Roman" pitchFamily="18" charset="0"/>
              </a:defRPr>
            </a:lvl1pPr>
            <a:lvl2pPr marL="742950" indent="-285750" algn="l" defTabSz="966788" eaLnBrk="0" hangingPunct="0">
              <a:spcBef>
                <a:spcPct val="30000"/>
              </a:spcBef>
              <a:defRPr sz="1200">
                <a:solidFill>
                  <a:schemeClr val="tx1"/>
                </a:solidFill>
                <a:latin typeface="Times New Roman" pitchFamily="18" charset="0"/>
              </a:defRPr>
            </a:lvl2pPr>
            <a:lvl3pPr marL="1143000" indent="-228600" algn="l" defTabSz="966788" eaLnBrk="0" hangingPunct="0">
              <a:spcBef>
                <a:spcPct val="30000"/>
              </a:spcBef>
              <a:defRPr sz="1200">
                <a:solidFill>
                  <a:schemeClr val="tx1"/>
                </a:solidFill>
                <a:latin typeface="Times New Roman" pitchFamily="18" charset="0"/>
              </a:defRPr>
            </a:lvl3pPr>
            <a:lvl4pPr marL="1600200" indent="-228600" algn="l" defTabSz="966788" eaLnBrk="0" hangingPunct="0">
              <a:spcBef>
                <a:spcPct val="30000"/>
              </a:spcBef>
              <a:defRPr sz="1200">
                <a:solidFill>
                  <a:schemeClr val="tx1"/>
                </a:solidFill>
                <a:latin typeface="Times New Roman" pitchFamily="18" charset="0"/>
              </a:defRPr>
            </a:lvl4pPr>
            <a:lvl5pPr marL="2057400" indent="-228600" algn="l" defTabSz="966788" eaLnBrk="0" hangingPunct="0">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8BCA06D1-B0E7-4E87-ABC2-CCDA25ACEE92}" type="slidenum">
              <a:rPr lang="zh-CN" altLang="en-US"/>
              <a:pPr algn="r" eaLnBrk="1" hangingPunct="1">
                <a:spcBef>
                  <a:spcPct val="0"/>
                </a:spcBef>
              </a:pPr>
              <a:t>1</a:t>
            </a:fld>
            <a:endParaRPr lang="en-US" altLang="zh-CN"/>
          </a:p>
        </p:txBody>
      </p:sp>
      <p:sp>
        <p:nvSpPr>
          <p:cNvPr id="61443" name="Rectangle 2"/>
          <p:cNvSpPr>
            <a:spLocks noGrp="1" noRot="1" noChangeAspect="1" noChangeArrowheads="1" noTextEdit="1"/>
          </p:cNvSpPr>
          <p:nvPr>
            <p:ph type="sldImg"/>
          </p:nvPr>
        </p:nvSpPr>
        <p:spPr>
          <a:xfrm>
            <a:off x="1258888" y="720725"/>
            <a:ext cx="4797425" cy="35988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57300" y="720725"/>
            <a:ext cx="4800600" cy="360045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 scenario includes inputs, machine configurations,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tx1"/>
                </a:solidFill>
                <a:latin typeface="Lucida Sans" pitchFamily="34" charset="0"/>
              </a:defRPr>
            </a:lvl1pPr>
            <a:lvl2pPr marL="742950" indent="-285750" defTabSz="966788" eaLnBrk="0" hangingPunct="0">
              <a:defRPr sz="1600" b="1">
                <a:solidFill>
                  <a:schemeClr val="tx1"/>
                </a:solidFill>
                <a:latin typeface="Lucida Sans" pitchFamily="34" charset="0"/>
              </a:defRPr>
            </a:lvl2pPr>
            <a:lvl3pPr marL="1143000" indent="-228600" defTabSz="966788" eaLnBrk="0" hangingPunct="0">
              <a:defRPr sz="1600" b="1">
                <a:solidFill>
                  <a:schemeClr val="tx1"/>
                </a:solidFill>
                <a:latin typeface="Lucida Sans" pitchFamily="34" charset="0"/>
              </a:defRPr>
            </a:lvl3pPr>
            <a:lvl4pPr marL="1600200" indent="-228600" defTabSz="966788" eaLnBrk="0" hangingPunct="0">
              <a:defRPr sz="1600" b="1">
                <a:solidFill>
                  <a:schemeClr val="tx1"/>
                </a:solidFill>
                <a:latin typeface="Lucida Sans" pitchFamily="34" charset="0"/>
              </a:defRPr>
            </a:lvl4pPr>
            <a:lvl5pPr marL="2057400" indent="-228600" defTabSz="966788" eaLnBrk="0" hangingPunct="0">
              <a:defRPr sz="1600"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sz="1600"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sz="1600"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sz="1600"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sz="1600" b="1">
                <a:solidFill>
                  <a:schemeClr val="tx1"/>
                </a:solidFill>
                <a:latin typeface="Lucida Sans" pitchFamily="34" charset="0"/>
              </a:defRPr>
            </a:lvl9pPr>
          </a:lstStyle>
          <a:p>
            <a:pPr eaLnBrk="1" hangingPunct="1"/>
            <a:fld id="{B9D8E5A8-3AFB-4044-9847-238792A5AA3A}" type="slidenum">
              <a:rPr lang="en-US" altLang="en-US" sz="1200" b="0" smtClean="0">
                <a:latin typeface="Times New Roman" pitchFamily="18" charset="0"/>
              </a:rPr>
              <a:pPr eaLnBrk="1" hangingPunct="1"/>
              <a:t>51</a:t>
            </a:fld>
            <a:endParaRPr lang="en-US" altLang="en-US" sz="1200" b="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tx1"/>
                </a:solidFill>
                <a:latin typeface="Lucida Sans" pitchFamily="34" charset="0"/>
              </a:defRPr>
            </a:lvl1pPr>
            <a:lvl2pPr marL="742950" indent="-285750" defTabSz="966788" eaLnBrk="0" hangingPunct="0">
              <a:defRPr sz="1600" b="1">
                <a:solidFill>
                  <a:schemeClr val="tx1"/>
                </a:solidFill>
                <a:latin typeface="Lucida Sans" pitchFamily="34" charset="0"/>
              </a:defRPr>
            </a:lvl2pPr>
            <a:lvl3pPr marL="1143000" indent="-228600" defTabSz="966788" eaLnBrk="0" hangingPunct="0">
              <a:defRPr sz="1600" b="1">
                <a:solidFill>
                  <a:schemeClr val="tx1"/>
                </a:solidFill>
                <a:latin typeface="Lucida Sans" pitchFamily="34" charset="0"/>
              </a:defRPr>
            </a:lvl3pPr>
            <a:lvl4pPr marL="1600200" indent="-228600" defTabSz="966788" eaLnBrk="0" hangingPunct="0">
              <a:defRPr sz="1600" b="1">
                <a:solidFill>
                  <a:schemeClr val="tx1"/>
                </a:solidFill>
                <a:latin typeface="Lucida Sans" pitchFamily="34" charset="0"/>
              </a:defRPr>
            </a:lvl4pPr>
            <a:lvl5pPr marL="2057400" indent="-228600" defTabSz="966788" eaLnBrk="0" hangingPunct="0">
              <a:defRPr sz="1600"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sz="1600"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sz="1600"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sz="1600"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sz="1600" b="1">
                <a:solidFill>
                  <a:schemeClr val="tx1"/>
                </a:solidFill>
                <a:latin typeface="Lucida Sans" pitchFamily="34" charset="0"/>
              </a:defRPr>
            </a:lvl9pPr>
          </a:lstStyle>
          <a:p>
            <a:pPr eaLnBrk="1" hangingPunct="1"/>
            <a:fld id="{F09B9FBE-50C0-4A64-B003-CEA00203435C}" type="slidenum">
              <a:rPr lang="en-US" altLang="en-US" sz="1200" b="0" smtClean="0">
                <a:latin typeface="Times New Roman" pitchFamily="18" charset="0"/>
              </a:rPr>
              <a:pPr eaLnBrk="1" hangingPunct="1"/>
              <a:t>52</a:t>
            </a:fld>
            <a:endParaRPr lang="en-US" altLang="en-US" sz="1200" b="0"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57300" y="720725"/>
            <a:ext cx="4800600" cy="36004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 scenario includes inputs, machine configurations,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Connecting </a:t>
            </a:r>
            <a:r>
              <a:rPr lang="en-US" smtClean="0"/>
              <a:t>two</a:t>
            </a:r>
            <a:r>
              <a:rPr lang="en-US" baseline="0" smtClean="0"/>
              <a:t> sub-paths</a:t>
            </a:r>
            <a:endParaRPr lang="en-US" dirty="0"/>
          </a:p>
        </p:txBody>
      </p:sp>
      <p:sp>
        <p:nvSpPr>
          <p:cNvPr id="4" name="Slide Number Placeholder 3"/>
          <p:cNvSpPr>
            <a:spLocks noGrp="1"/>
          </p:cNvSpPr>
          <p:nvPr>
            <p:ph type="sldNum" sz="quarter" idx="10"/>
          </p:nvPr>
        </p:nvSpPr>
        <p:spPr/>
        <p:txBody>
          <a:bodyPr/>
          <a:lstStyle/>
          <a:p>
            <a:pPr>
              <a:defRPr/>
            </a:pPr>
            <a:fld id="{34932C66-239B-496E-B4AC-3354D5DD9D04}" type="slidenum">
              <a:rPr lang="zh-CN" altLang="en-US" smtClean="0"/>
              <a:pPr>
                <a:defRPr/>
              </a:pPr>
              <a:t>17</a:t>
            </a:fld>
            <a:endParaRPr lang="en-US" altLang="zh-CN"/>
          </a:p>
        </p:txBody>
      </p:sp>
    </p:spTree>
    <p:extLst>
      <p:ext uri="{BB962C8B-B14F-4D97-AF65-F5344CB8AC3E}">
        <p14:creationId xmlns:p14="http://schemas.microsoft.com/office/powerpoint/2010/main" val="91298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932C66-239B-496E-B4AC-3354D5DD9D04}" type="slidenum">
              <a:rPr lang="zh-CN" altLang="en-US" smtClean="0"/>
              <a:pPr>
                <a:defRPr/>
              </a:pPr>
              <a:t>27</a:t>
            </a:fld>
            <a:endParaRPr lang="en-US" altLang="zh-CN"/>
          </a:p>
        </p:txBody>
      </p:sp>
    </p:spTree>
    <p:extLst>
      <p:ext uri="{BB962C8B-B14F-4D97-AF65-F5344CB8AC3E}">
        <p14:creationId xmlns:p14="http://schemas.microsoft.com/office/powerpoint/2010/main" val="165065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p-&gt;1</a:t>
            </a:r>
          </a:p>
          <a:p>
            <a:r>
              <a:rPr lang="en-US" dirty="0" smtClean="0"/>
              <a:t>1-&gt;x</a:t>
            </a:r>
          </a:p>
          <a:p>
            <a:r>
              <a:rPr lang="en-US" dirty="0" smtClean="0"/>
              <a:t>q-&gt;1</a:t>
            </a:r>
          </a:p>
          <a:p>
            <a:r>
              <a:rPr lang="en-US" dirty="0" smtClean="0"/>
              <a:t>1-&gt;y</a:t>
            </a:r>
          </a:p>
          <a:p>
            <a:r>
              <a:rPr lang="en-US" dirty="0" smtClean="0"/>
              <a:t>r-&gt;1</a:t>
            </a:r>
          </a:p>
          <a:p>
            <a:r>
              <a:rPr lang="en-US" dirty="0" smtClean="0"/>
              <a:t>1-&gt;z</a:t>
            </a:r>
          </a:p>
          <a:p>
            <a:r>
              <a:rPr lang="en-US" dirty="0" smtClean="0"/>
              <a:t>t-&gt;1</a:t>
            </a:r>
          </a:p>
          <a:p>
            <a:r>
              <a:rPr lang="en-US" dirty="0" smtClean="0"/>
              <a:t>z-&gt;</a:t>
            </a:r>
            <a:r>
              <a:rPr lang="en-US" dirty="0" err="1" smtClean="0"/>
              <a:t>x,y,z</a:t>
            </a:r>
            <a:r>
              <a:rPr lang="en-US" dirty="0" smtClean="0"/>
              <a:t> =&gt;</a:t>
            </a:r>
            <a:r>
              <a:rPr lang="en-US" baseline="0" dirty="0" smtClean="0"/>
              <a:t> (x=(*z), z-&gt;z, z-&gt;x) =&gt; x-&gt;x, (x=(*z), z-&gt;z, z-&gt;y) =&gt; x-&gt;y , and x-&gt;z</a:t>
            </a:r>
            <a:endParaRPr lang="en-US" dirty="0" smtClean="0"/>
          </a:p>
        </p:txBody>
      </p:sp>
      <p:sp>
        <p:nvSpPr>
          <p:cNvPr id="4" name="Slide Number Placeholder 3"/>
          <p:cNvSpPr>
            <a:spLocks noGrp="1"/>
          </p:cNvSpPr>
          <p:nvPr>
            <p:ph type="sldNum" sz="quarter" idx="10"/>
          </p:nvPr>
        </p:nvSpPr>
        <p:spPr/>
        <p:txBody>
          <a:bodyPr/>
          <a:lstStyle/>
          <a:p>
            <a:pPr>
              <a:defRPr/>
            </a:pPr>
            <a:fld id="{34932C66-239B-496E-B4AC-3354D5DD9D04}" type="slidenum">
              <a:rPr lang="zh-CN" altLang="en-US" smtClean="0"/>
              <a:pPr>
                <a:defRPr/>
              </a:pPr>
              <a:t>35</a:t>
            </a:fld>
            <a:endParaRPr lang="en-US" altLang="zh-CN"/>
          </a:p>
        </p:txBody>
      </p:sp>
    </p:spTree>
    <p:extLst>
      <p:ext uri="{BB962C8B-B14F-4D97-AF65-F5344CB8AC3E}">
        <p14:creationId xmlns:p14="http://schemas.microsoft.com/office/powerpoint/2010/main" val="291509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4932C66-239B-496E-B4AC-3354D5DD9D04}" type="slidenum">
              <a:rPr lang="zh-CN" altLang="en-US" smtClean="0"/>
              <a:pPr>
                <a:defRPr/>
              </a:pPr>
              <a:t>40</a:t>
            </a:fld>
            <a:endParaRPr lang="en-US" altLang="zh-CN"/>
          </a:p>
        </p:txBody>
      </p:sp>
    </p:spTree>
    <p:extLst>
      <p:ext uri="{BB962C8B-B14F-4D97-AF65-F5344CB8AC3E}">
        <p14:creationId xmlns:p14="http://schemas.microsoft.com/office/powerpoint/2010/main" val="29150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4932C66-239B-496E-B4AC-3354D5DD9D04}" type="slidenum">
              <a:rPr lang="zh-CN" altLang="en-US" smtClean="0"/>
              <a:pPr>
                <a:defRPr/>
              </a:pPr>
              <a:t>44</a:t>
            </a:fld>
            <a:endParaRPr lang="en-US" altLang="zh-CN"/>
          </a:p>
        </p:txBody>
      </p:sp>
    </p:spTree>
    <p:extLst>
      <p:ext uri="{BB962C8B-B14F-4D97-AF65-F5344CB8AC3E}">
        <p14:creationId xmlns:p14="http://schemas.microsoft.com/office/powerpoint/2010/main" val="291509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tx1"/>
                </a:solidFill>
                <a:latin typeface="Lucida Sans" pitchFamily="34" charset="0"/>
              </a:defRPr>
            </a:lvl1pPr>
            <a:lvl2pPr marL="742950" indent="-285750" defTabSz="966788" eaLnBrk="0" hangingPunct="0">
              <a:defRPr sz="1600" b="1">
                <a:solidFill>
                  <a:schemeClr val="tx1"/>
                </a:solidFill>
                <a:latin typeface="Lucida Sans" pitchFamily="34" charset="0"/>
              </a:defRPr>
            </a:lvl2pPr>
            <a:lvl3pPr marL="1143000" indent="-228600" defTabSz="966788" eaLnBrk="0" hangingPunct="0">
              <a:defRPr sz="1600" b="1">
                <a:solidFill>
                  <a:schemeClr val="tx1"/>
                </a:solidFill>
                <a:latin typeface="Lucida Sans" pitchFamily="34" charset="0"/>
              </a:defRPr>
            </a:lvl3pPr>
            <a:lvl4pPr marL="1600200" indent="-228600" defTabSz="966788" eaLnBrk="0" hangingPunct="0">
              <a:defRPr sz="1600" b="1">
                <a:solidFill>
                  <a:schemeClr val="tx1"/>
                </a:solidFill>
                <a:latin typeface="Lucida Sans" pitchFamily="34" charset="0"/>
              </a:defRPr>
            </a:lvl4pPr>
            <a:lvl5pPr marL="2057400" indent="-228600" defTabSz="966788" eaLnBrk="0" hangingPunct="0">
              <a:defRPr sz="1600"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sz="1600"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sz="1600"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sz="1600"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sz="1600" b="1">
                <a:solidFill>
                  <a:schemeClr val="tx1"/>
                </a:solidFill>
                <a:latin typeface="Lucida Sans" pitchFamily="34" charset="0"/>
              </a:defRPr>
            </a:lvl9pPr>
          </a:lstStyle>
          <a:p>
            <a:pPr eaLnBrk="1" hangingPunct="1"/>
            <a:fld id="{E31FD03A-D4DA-4045-8AB6-8F06A12615AD}" type="slidenum">
              <a:rPr lang="en-US" altLang="en-US" sz="1200" b="0" smtClean="0">
                <a:latin typeface="Times New Roman" pitchFamily="18" charset="0"/>
              </a:rPr>
              <a:pPr eaLnBrk="1" hangingPunct="1"/>
              <a:t>46</a:t>
            </a:fld>
            <a:endParaRPr lang="en-US" altLang="en-US" sz="1200" b="0" smtClean="0">
              <a:latin typeface="Times New Roman" pitchFamily="18" charset="0"/>
            </a:endParaRPr>
          </a:p>
        </p:txBody>
      </p:sp>
      <p:sp>
        <p:nvSpPr>
          <p:cNvPr id="44035"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44036" name="Rectangle 3"/>
          <p:cNvSpPr>
            <a:spLocks noGrp="1" noChangeArrowheads="1"/>
          </p:cNvSpPr>
          <p:nvPr>
            <p:ph type="body" idx="1"/>
          </p:nvPr>
        </p:nvSpPr>
        <p:spPr>
          <a:xfrm>
            <a:off x="731838" y="4560888"/>
            <a:ext cx="5851525" cy="4319587"/>
          </a:xfrm>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57300" y="720725"/>
            <a:ext cx="4800600" cy="360045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tx1"/>
                </a:solidFill>
                <a:latin typeface="Lucida Sans" pitchFamily="34" charset="0"/>
              </a:defRPr>
            </a:lvl1pPr>
            <a:lvl2pPr marL="742950" indent="-285750" defTabSz="966788" eaLnBrk="0" hangingPunct="0">
              <a:defRPr sz="1600" b="1">
                <a:solidFill>
                  <a:schemeClr val="tx1"/>
                </a:solidFill>
                <a:latin typeface="Lucida Sans" pitchFamily="34" charset="0"/>
              </a:defRPr>
            </a:lvl2pPr>
            <a:lvl3pPr marL="1143000" indent="-228600" defTabSz="966788" eaLnBrk="0" hangingPunct="0">
              <a:defRPr sz="1600" b="1">
                <a:solidFill>
                  <a:schemeClr val="tx1"/>
                </a:solidFill>
                <a:latin typeface="Lucida Sans" pitchFamily="34" charset="0"/>
              </a:defRPr>
            </a:lvl3pPr>
            <a:lvl4pPr marL="1600200" indent="-228600" defTabSz="966788" eaLnBrk="0" hangingPunct="0">
              <a:defRPr sz="1600" b="1">
                <a:solidFill>
                  <a:schemeClr val="tx1"/>
                </a:solidFill>
                <a:latin typeface="Lucida Sans" pitchFamily="34" charset="0"/>
              </a:defRPr>
            </a:lvl4pPr>
            <a:lvl5pPr marL="2057400" indent="-228600" defTabSz="966788" eaLnBrk="0" hangingPunct="0">
              <a:defRPr sz="1600" b="1">
                <a:solidFill>
                  <a:schemeClr val="tx1"/>
                </a:solidFill>
                <a:latin typeface="Lucida Sans" pitchFamily="34" charset="0"/>
              </a:defRPr>
            </a:lvl5pPr>
            <a:lvl6pPr marL="2514600" indent="-228600" algn="ctr" defTabSz="966788" eaLnBrk="0" fontAlgn="base" hangingPunct="0">
              <a:spcBef>
                <a:spcPct val="20000"/>
              </a:spcBef>
              <a:spcAft>
                <a:spcPct val="0"/>
              </a:spcAft>
              <a:buChar char="–"/>
              <a:defRPr sz="1600" b="1">
                <a:solidFill>
                  <a:schemeClr val="tx1"/>
                </a:solidFill>
                <a:latin typeface="Lucida Sans" pitchFamily="34" charset="0"/>
              </a:defRPr>
            </a:lvl6pPr>
            <a:lvl7pPr marL="2971800" indent="-228600" algn="ctr" defTabSz="966788" eaLnBrk="0" fontAlgn="base" hangingPunct="0">
              <a:spcBef>
                <a:spcPct val="20000"/>
              </a:spcBef>
              <a:spcAft>
                <a:spcPct val="0"/>
              </a:spcAft>
              <a:buChar char="–"/>
              <a:defRPr sz="1600" b="1">
                <a:solidFill>
                  <a:schemeClr val="tx1"/>
                </a:solidFill>
                <a:latin typeface="Lucida Sans" pitchFamily="34" charset="0"/>
              </a:defRPr>
            </a:lvl7pPr>
            <a:lvl8pPr marL="3429000" indent="-228600" algn="ctr" defTabSz="966788" eaLnBrk="0" fontAlgn="base" hangingPunct="0">
              <a:spcBef>
                <a:spcPct val="20000"/>
              </a:spcBef>
              <a:spcAft>
                <a:spcPct val="0"/>
              </a:spcAft>
              <a:buChar char="–"/>
              <a:defRPr sz="1600" b="1">
                <a:solidFill>
                  <a:schemeClr val="tx1"/>
                </a:solidFill>
                <a:latin typeface="Lucida Sans" pitchFamily="34" charset="0"/>
              </a:defRPr>
            </a:lvl8pPr>
            <a:lvl9pPr marL="3886200" indent="-228600" algn="ctr" defTabSz="966788" eaLnBrk="0" fontAlgn="base" hangingPunct="0">
              <a:spcBef>
                <a:spcPct val="20000"/>
              </a:spcBef>
              <a:spcAft>
                <a:spcPct val="0"/>
              </a:spcAft>
              <a:buChar char="–"/>
              <a:defRPr sz="1600" b="1">
                <a:solidFill>
                  <a:schemeClr val="tx1"/>
                </a:solidFill>
                <a:latin typeface="Lucida Sans" pitchFamily="34" charset="0"/>
              </a:defRPr>
            </a:lvl9pPr>
          </a:lstStyle>
          <a:p>
            <a:pPr eaLnBrk="1" hangingPunct="1"/>
            <a:fld id="{6CF573C4-2E1E-487C-BA9F-7DA022D380FD}" type="slidenum">
              <a:rPr lang="en-US" altLang="en-US" sz="1200" b="0" smtClean="0">
                <a:latin typeface="Times New Roman" pitchFamily="18" charset="0"/>
              </a:rPr>
              <a:pPr eaLnBrk="1" hangingPunct="1"/>
              <a:t>48</a:t>
            </a:fld>
            <a:endParaRPr lang="en-US" altLang="en-US" sz="1200" b="0"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D87A7FAD-3399-4A58-AF6E-430ED9B2A75D}"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BC19B17D-7201-4889-92C6-8F27003D9C95}"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extLst>
      <p:ext uri="{BB962C8B-B14F-4D97-AF65-F5344CB8AC3E}">
        <p14:creationId xmlns:p14="http://schemas.microsoft.com/office/powerpoint/2010/main" val="14906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11"/>
          <p:cNvSpPr>
            <a:spLocks noGrp="1"/>
          </p:cNvSpPr>
          <p:nvPr/>
        </p:nvSpPr>
        <p:spPr bwMode="auto">
          <a:xfrm>
            <a:off x="6553200" y="6400800"/>
            <a:ext cx="2286000" cy="3048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miter lim="800000"/>
            <a:headEnd/>
            <a:tailEnd/>
          </a:ln>
        </p:spPr>
        <p:txBody>
          <a:bodyPr/>
          <a:lstStyle>
            <a:lvl1pPr eaLnBrk="0" hangingPunct="0">
              <a:defRPr b="1">
                <a:solidFill>
                  <a:schemeClr val="tx1"/>
                </a:solidFill>
                <a:latin typeface="Lucida Sans" pitchFamily="34" charset="0"/>
              </a:defRPr>
            </a:lvl1pPr>
            <a:lvl2pPr marL="742950" indent="-285750" eaLnBrk="0" hangingPunct="0">
              <a:defRPr b="1">
                <a:solidFill>
                  <a:schemeClr val="tx1"/>
                </a:solidFill>
                <a:latin typeface="Lucida Sans" pitchFamily="34" charset="0"/>
              </a:defRPr>
            </a:lvl2pPr>
            <a:lvl3pPr marL="1143000" indent="-228600" eaLnBrk="0" hangingPunct="0">
              <a:defRPr b="1">
                <a:solidFill>
                  <a:schemeClr val="tx1"/>
                </a:solidFill>
                <a:latin typeface="Lucida Sans" pitchFamily="34" charset="0"/>
              </a:defRPr>
            </a:lvl3pPr>
            <a:lvl4pPr marL="1600200" indent="-228600" eaLnBrk="0" hangingPunct="0">
              <a:defRPr b="1">
                <a:solidFill>
                  <a:schemeClr val="tx1"/>
                </a:solidFill>
                <a:latin typeface="Lucida Sans" pitchFamily="34" charset="0"/>
              </a:defRPr>
            </a:lvl4pPr>
            <a:lvl5pPr marL="2057400" indent="-228600" eaLnBrk="0" hangingPunct="0">
              <a:defRPr b="1">
                <a:solidFill>
                  <a:schemeClr val="tx1"/>
                </a:solidFill>
                <a:latin typeface="Lucida Sans" pitchFamily="34" charset="0"/>
              </a:defRPr>
            </a:lvl5pPr>
            <a:lvl6pPr marL="2514600" indent="-228600" algn="ctr" eaLnBrk="0" fontAlgn="base" hangingPunct="0">
              <a:spcBef>
                <a:spcPct val="20000"/>
              </a:spcBef>
              <a:spcAft>
                <a:spcPct val="0"/>
              </a:spcAft>
              <a:buChar char="–"/>
              <a:defRPr b="1">
                <a:solidFill>
                  <a:schemeClr val="tx1"/>
                </a:solidFill>
                <a:latin typeface="Lucida Sans" pitchFamily="34" charset="0"/>
              </a:defRPr>
            </a:lvl6pPr>
            <a:lvl7pPr marL="2971800" indent="-228600" algn="ctr" eaLnBrk="0" fontAlgn="base" hangingPunct="0">
              <a:spcBef>
                <a:spcPct val="20000"/>
              </a:spcBef>
              <a:spcAft>
                <a:spcPct val="0"/>
              </a:spcAft>
              <a:buChar char="–"/>
              <a:defRPr b="1">
                <a:solidFill>
                  <a:schemeClr val="tx1"/>
                </a:solidFill>
                <a:latin typeface="Lucida Sans" pitchFamily="34" charset="0"/>
              </a:defRPr>
            </a:lvl7pPr>
            <a:lvl8pPr marL="3429000" indent="-228600" algn="ctr" eaLnBrk="0" fontAlgn="base" hangingPunct="0">
              <a:spcBef>
                <a:spcPct val="20000"/>
              </a:spcBef>
              <a:spcAft>
                <a:spcPct val="0"/>
              </a:spcAft>
              <a:buChar char="–"/>
              <a:defRPr b="1">
                <a:solidFill>
                  <a:schemeClr val="tx1"/>
                </a:solidFill>
                <a:latin typeface="Lucida Sans" pitchFamily="34" charset="0"/>
              </a:defRPr>
            </a:lvl8pPr>
            <a:lvl9pPr marL="3886200" indent="-228600" algn="ctr" eaLnBrk="0" fontAlgn="base" hangingPunct="0">
              <a:spcBef>
                <a:spcPct val="20000"/>
              </a:spcBef>
              <a:spcAft>
                <a:spcPct val="0"/>
              </a:spcAft>
              <a:buChar char="–"/>
              <a:defRPr b="1">
                <a:solidFill>
                  <a:schemeClr val="tx1"/>
                </a:solidFill>
                <a:latin typeface="Lucida Sans" pitchFamily="34" charset="0"/>
              </a:defRPr>
            </a:lvl9pPr>
          </a:lstStyle>
          <a:p>
            <a:pPr algn="r" eaLnBrk="1" hangingPunct="1">
              <a:spcBef>
                <a:spcPct val="0"/>
              </a:spcBef>
              <a:buFontTx/>
              <a:buNone/>
              <a:defRPr/>
            </a:pPr>
            <a:fld id="{FBF0C6C5-EE05-40E8-92C9-608C2D858D01}" type="slidenum">
              <a:rPr lang="zh-CN" altLang="en-US" sz="1400" b="0" smtClean="0">
                <a:latin typeface="Times New Roman" pitchFamily="18" charset="0"/>
                <a:ea typeface="宋体" charset="-122"/>
              </a:rPr>
              <a:pPr algn="r" eaLnBrk="1" hangingPunct="1">
                <a:spcBef>
                  <a:spcPct val="0"/>
                </a:spcBef>
                <a:buFontTx/>
                <a:buNone/>
                <a:defRPr/>
              </a:pPr>
              <a:t>‹#›</a:t>
            </a:fld>
            <a:endParaRPr lang="en-US" altLang="zh-CN" sz="1400" b="0" smtClean="0">
              <a:latin typeface="Times New Roman" pitchFamily="18" charset="0"/>
              <a:ea typeface="宋体" charset="-122"/>
            </a:endParaRPr>
          </a:p>
        </p:txBody>
      </p:sp>
      <p:sp>
        <p:nvSpPr>
          <p:cNvPr id="5" name="Footer Placeholder 12"/>
          <p:cNvSpPr>
            <a:spLocks noGrp="1"/>
          </p:cNvSpPr>
          <p:nvPr/>
        </p:nvSpPr>
        <p:spPr bwMode="auto">
          <a:xfrm rot="5400000">
            <a:off x="-1790700" y="3390900"/>
            <a:ext cx="4191000" cy="304800"/>
          </a:xfrm>
          <a:custGeom>
            <a:avLst/>
            <a:gdLst>
              <a:gd name="T0" fmla="*/ 4191000 w 21600"/>
              <a:gd name="T1" fmla="*/ 152400 h 21600"/>
              <a:gd name="T2" fmla="*/ 2095500 w 21600"/>
              <a:gd name="T3" fmla="*/ 304800 h 21600"/>
              <a:gd name="T4" fmla="*/ 0 w 21600"/>
              <a:gd name="T5" fmla="*/ 152400 h 21600"/>
              <a:gd name="T6" fmla="*/ 20955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spcBef>
                <a:spcPct val="0"/>
              </a:spcBef>
              <a:buFontTx/>
              <a:buNone/>
            </a:pPr>
            <a:r>
              <a:rPr lang="en-US" altLang="en-US" sz="1200">
                <a:solidFill>
                  <a:schemeClr val="bg1"/>
                </a:solidFill>
                <a:latin typeface="Times New Roman" pitchFamily="18" charset="0"/>
              </a:rPr>
              <a:t>CS510    S o f t w a r e   E n g i n e e r i n g</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10"/>
          <p:cNvSpPr>
            <a:spLocks noGrp="1"/>
          </p:cNvSpPr>
          <p:nvPr>
            <p:ph type="dt" sz="half" idx="10"/>
          </p:nvPr>
        </p:nvSpPr>
        <p:spPr/>
        <p:txBody>
          <a:bodyPr/>
          <a:lstStyle>
            <a:lvl1pPr>
              <a:defRPr smtClean="0"/>
            </a:lvl1pPr>
          </a:lstStyle>
          <a:p>
            <a:pPr>
              <a:defRPr/>
            </a:pPr>
            <a:fld id="{2E6C092F-8A4E-4EFD-8030-9A8666C6D676}" type="datetime4">
              <a:rPr lang="zh-CN" altLang="en-US"/>
              <a:pPr>
                <a:defRPr/>
              </a:pPr>
              <a:t>2017年6月3日星期六</a:t>
            </a:fld>
            <a:endParaRPr lang="en-US" altLang="zh-CN"/>
          </a:p>
        </p:txBody>
      </p:sp>
    </p:spTree>
    <p:extLst>
      <p:ext uri="{BB962C8B-B14F-4D97-AF65-F5344CB8AC3E}">
        <p14:creationId xmlns:p14="http://schemas.microsoft.com/office/powerpoint/2010/main" val="86332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59C2889-0C9C-45E7-89C8-18C972C7A4EE}"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169533D9-5737-43B2-AAEF-8F8BDF2DB8A6}"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extLst>
      <p:ext uri="{BB962C8B-B14F-4D97-AF65-F5344CB8AC3E}">
        <p14:creationId xmlns:p14="http://schemas.microsoft.com/office/powerpoint/2010/main" val="159149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smtClean="0"/>
            </a:lvl1pPr>
          </a:lstStyle>
          <a:p>
            <a:pPr>
              <a:defRPr/>
            </a:pPr>
            <a:fld id="{77825A27-A35E-4B98-A166-C73FB843585B}" type="datetime4">
              <a:rPr lang="zh-CN" altLang="en-US"/>
              <a:pPr>
                <a:defRPr/>
              </a:pPr>
              <a:t>2017年6月3日星期六</a:t>
            </a:fld>
            <a:endParaRPr lang="en-US" altLang="zh-CN"/>
          </a:p>
        </p:txBody>
      </p:sp>
      <p:sp>
        <p:nvSpPr>
          <p:cNvPr id="6" name="Slide Number Placeholder 11"/>
          <p:cNvSpPr>
            <a:spLocks noGrp="1"/>
          </p:cNvSpPr>
          <p:nvPr>
            <p:ph type="sldNum" sz="quarter" idx="11"/>
          </p:nvPr>
        </p:nvSpPr>
        <p:spPr/>
        <p:txBody>
          <a:bodyPr/>
          <a:lstStyle>
            <a:lvl1pPr>
              <a:defRPr smtClean="0"/>
            </a:lvl1pPr>
          </a:lstStyle>
          <a:p>
            <a:pPr>
              <a:defRPr/>
            </a:pPr>
            <a:fld id="{836035CF-4C8E-43B8-926E-3B4CA4A360D2}" type="slidenum">
              <a:rPr lang="zh-CN" altLang="en-US"/>
              <a:pPr>
                <a:defRPr/>
              </a:pPr>
              <a:t>‹#›</a:t>
            </a:fld>
            <a:endParaRPr lang="en-US" altLang="zh-CN"/>
          </a:p>
        </p:txBody>
      </p:sp>
      <p:sp>
        <p:nvSpPr>
          <p:cNvPr id="7" name="Footer Placeholder 12"/>
          <p:cNvSpPr>
            <a:spLocks noGrp="1"/>
          </p:cNvSpPr>
          <p:nvPr>
            <p:ph type="ftr" sz="quarter" idx="12"/>
          </p:nvPr>
        </p:nvSpPr>
        <p:spPr/>
        <p:txBody>
          <a:bodyPr/>
          <a:lstStyle>
            <a:lvl1pPr>
              <a:defRPr/>
            </a:lvl1pPr>
          </a:lstStyle>
          <a:p>
            <a:pPr>
              <a:defRPr/>
            </a:pPr>
            <a:r>
              <a:rPr lang="en-US"/>
              <a:t>CS510    S o f t w a r e   E n g i n e e r i n g</a:t>
            </a:r>
          </a:p>
        </p:txBody>
      </p:sp>
    </p:spTree>
    <p:extLst>
      <p:ext uri="{BB962C8B-B14F-4D97-AF65-F5344CB8AC3E}">
        <p14:creationId xmlns:p14="http://schemas.microsoft.com/office/powerpoint/2010/main" val="4288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8086FA0-0D08-4678-ABDF-83255E89A5F0}" type="datetime4">
              <a:rPr lang="zh-CN" altLang="en-US"/>
              <a:pPr>
                <a:defRPr/>
              </a:pPr>
              <a:t>2017年6月3日星期六</a:t>
            </a:fld>
            <a:endParaRPr lang="en-US" altLang="zh-CN"/>
          </a:p>
        </p:txBody>
      </p:sp>
      <p:sp>
        <p:nvSpPr>
          <p:cNvPr id="8" name="Slide Number Placeholder 7"/>
          <p:cNvSpPr>
            <a:spLocks noGrp="1"/>
          </p:cNvSpPr>
          <p:nvPr>
            <p:ph type="sldNum" sz="quarter" idx="11"/>
          </p:nvPr>
        </p:nvSpPr>
        <p:spPr/>
        <p:txBody>
          <a:bodyPr/>
          <a:lstStyle>
            <a:lvl1pPr>
              <a:defRPr smtClean="0"/>
            </a:lvl1pPr>
          </a:lstStyle>
          <a:p>
            <a:pPr>
              <a:defRPr/>
            </a:pPr>
            <a:fld id="{BE3903A7-1FC4-4615-9B2B-145FD3BEE226}" type="slidenum">
              <a:rPr lang="zh-CN" altLang="en-US"/>
              <a:pPr>
                <a:defRPr/>
              </a:pPr>
              <a:t>‹#›</a:t>
            </a:fld>
            <a:endParaRPr lang="en-US" altLang="zh-CN"/>
          </a:p>
        </p:txBody>
      </p:sp>
      <p:sp>
        <p:nvSpPr>
          <p:cNvPr id="9" name="Footer Placeholder 8"/>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312367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7DFC357A-D265-4BAC-A4B9-472931D4DB70}" type="datetime4">
              <a:rPr lang="zh-CN" altLang="en-US"/>
              <a:pPr>
                <a:defRPr/>
              </a:pPr>
              <a:t>2017年6月3日星期六</a:t>
            </a:fld>
            <a:endParaRPr lang="en-US" altLang="zh-CN"/>
          </a:p>
        </p:txBody>
      </p:sp>
      <p:sp>
        <p:nvSpPr>
          <p:cNvPr id="6" name="Slide Number Placeholder 5"/>
          <p:cNvSpPr>
            <a:spLocks noGrp="1"/>
          </p:cNvSpPr>
          <p:nvPr>
            <p:ph type="sldNum" sz="quarter" idx="11"/>
          </p:nvPr>
        </p:nvSpPr>
        <p:spPr/>
        <p:txBody>
          <a:bodyPr/>
          <a:lstStyle>
            <a:lvl1pPr>
              <a:defRPr smtClean="0"/>
            </a:lvl1pPr>
          </a:lstStyle>
          <a:p>
            <a:pPr>
              <a:defRPr/>
            </a:pPr>
            <a:fld id="{C79E37D1-CF5C-402E-BDB0-B541E9710A29}" type="slidenum">
              <a:rPr lang="zh-CN" altLang="en-US"/>
              <a:pPr>
                <a:defRPr/>
              </a:pPr>
              <a:t>‹#›</a:t>
            </a:fld>
            <a:endParaRPr lang="en-US" altLang="zh-CN"/>
          </a:p>
        </p:txBody>
      </p:sp>
      <p:sp>
        <p:nvSpPr>
          <p:cNvPr id="7" name="Footer Placeholder 6"/>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473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9D47FC72-07D6-459A-B085-267476180106}" type="datetime4">
              <a:rPr lang="zh-CN" altLang="en-US"/>
              <a:pPr>
                <a:defRPr/>
              </a:pPr>
              <a:t>2017年6月3日星期六</a:t>
            </a:fld>
            <a:endParaRPr lang="en-US" altLang="zh-CN"/>
          </a:p>
        </p:txBody>
      </p:sp>
      <p:sp>
        <p:nvSpPr>
          <p:cNvPr id="6" name="Slide Number Placeholder 5"/>
          <p:cNvSpPr>
            <a:spLocks noGrp="1"/>
          </p:cNvSpPr>
          <p:nvPr>
            <p:ph type="sldNum" sz="quarter" idx="11"/>
          </p:nvPr>
        </p:nvSpPr>
        <p:spPr/>
        <p:txBody>
          <a:bodyPr/>
          <a:lstStyle>
            <a:lvl1pPr>
              <a:defRPr smtClean="0"/>
            </a:lvl1pPr>
          </a:lstStyle>
          <a:p>
            <a:pPr>
              <a:defRPr/>
            </a:pPr>
            <a:fld id="{56FA4131-7654-497E-A9C0-041B5A223F2C}" type="slidenum">
              <a:rPr lang="zh-CN" altLang="en-US"/>
              <a:pPr>
                <a:defRPr/>
              </a:pPr>
              <a:t>‹#›</a:t>
            </a:fld>
            <a:endParaRPr lang="en-US" altLang="zh-CN"/>
          </a:p>
        </p:txBody>
      </p:sp>
      <p:sp>
        <p:nvSpPr>
          <p:cNvPr id="7" name="Footer Placeholder 6"/>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17376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FCB7690-6458-43AE-8602-836811C1845A}"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E1CB4FB8-2960-47D4-99CE-1E0BB65B9F38}"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100959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048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A66DD0D-83CA-4736-968B-242DF6502F5D}" type="datetime4">
              <a:rPr lang="zh-CN" altLang="en-US"/>
              <a:pPr>
                <a:defRPr/>
              </a:pPr>
              <a:t>2017年6月3日星期六</a:t>
            </a:fld>
            <a:endParaRPr lang="en-US" altLang="zh-CN"/>
          </a:p>
        </p:txBody>
      </p:sp>
      <p:sp>
        <p:nvSpPr>
          <p:cNvPr id="5" name="Slide Number Placeholder 4"/>
          <p:cNvSpPr>
            <a:spLocks noGrp="1"/>
          </p:cNvSpPr>
          <p:nvPr>
            <p:ph type="sldNum" sz="quarter" idx="11"/>
          </p:nvPr>
        </p:nvSpPr>
        <p:spPr/>
        <p:txBody>
          <a:bodyPr/>
          <a:lstStyle>
            <a:lvl1pPr>
              <a:defRPr smtClean="0"/>
            </a:lvl1pPr>
          </a:lstStyle>
          <a:p>
            <a:pPr>
              <a:defRPr/>
            </a:pPr>
            <a:fld id="{D7C7F52F-BFD3-448B-BD7B-C4A296F82FE1}" type="slidenum">
              <a:rPr lang="zh-CN" altLang="en-US"/>
              <a:pPr>
                <a:defRPr/>
              </a:pPr>
              <a:t>‹#›</a:t>
            </a:fld>
            <a:endParaRPr lang="en-US" altLang="zh-CN"/>
          </a:p>
        </p:txBody>
      </p:sp>
      <p:sp>
        <p:nvSpPr>
          <p:cNvPr id="6" name="Footer Placeholder 5"/>
          <p:cNvSpPr>
            <a:spLocks noGrp="1"/>
          </p:cNvSpPr>
          <p:nvPr>
            <p:ph type="ftr" sz="quarter" idx="12"/>
          </p:nvPr>
        </p:nvSpPr>
        <p:spPr/>
        <p:txBody>
          <a:bodyPr/>
          <a:lstStyle>
            <a:lvl1pPr>
              <a:defRPr/>
            </a:lvl1pPr>
          </a:lstStyle>
          <a:p>
            <a:pPr>
              <a:defRPr/>
            </a:pPr>
            <a:r>
              <a:rPr lang="en-US"/>
              <a:t>O b j e c t   O r i e n t e d   S o f t w a r e   E n g i n e e r i n g</a:t>
            </a:r>
          </a:p>
        </p:txBody>
      </p:sp>
    </p:spTree>
    <p:extLst>
      <p:ext uri="{BB962C8B-B14F-4D97-AF65-F5344CB8AC3E}">
        <p14:creationId xmlns:p14="http://schemas.microsoft.com/office/powerpoint/2010/main" val="60780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33400" y="13716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533400" y="64008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b="0" smtClean="0">
                <a:latin typeface="Times New Roman" pitchFamily="18" charset="0"/>
                <a:ea typeface="宋体" charset="-122"/>
              </a:defRPr>
            </a:lvl1pPr>
          </a:lstStyle>
          <a:p>
            <a:pPr>
              <a:defRPr/>
            </a:pPr>
            <a:fld id="{88A1ECE9-2209-4639-92BE-3243F8BDE06A}" type="datetime4">
              <a:rPr lang="zh-CN" altLang="en-US"/>
              <a:pPr>
                <a:defRPr/>
              </a:pPr>
              <a:t>2017年6月3日星期六</a:t>
            </a:fld>
            <a:endParaRPr lang="en-US" altLang="zh-CN"/>
          </a:p>
        </p:txBody>
      </p:sp>
      <p:sp>
        <p:nvSpPr>
          <p:cNvPr id="1030" name="Rectangle 6"/>
          <p:cNvSpPr>
            <a:spLocks noGrp="1" noChangeArrowheads="1"/>
          </p:cNvSpPr>
          <p:nvPr>
            <p:ph type="sldNum" sz="quarter" idx="4"/>
          </p:nvPr>
        </p:nvSpPr>
        <p:spPr bwMode="auto">
          <a:xfrm>
            <a:off x="6553200" y="6400800"/>
            <a:ext cx="228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smtClean="0">
                <a:latin typeface="Times New Roman" pitchFamily="18" charset="0"/>
                <a:ea typeface="宋体" charset="-122"/>
              </a:defRPr>
            </a:lvl1pPr>
          </a:lstStyle>
          <a:p>
            <a:pPr>
              <a:defRPr/>
            </a:pPr>
            <a:fld id="{A3151C52-7405-4C2A-9DB2-DED87333944D}" type="slidenum">
              <a:rPr lang="zh-CN" altLang="en-US"/>
              <a:pPr>
                <a:defRPr/>
              </a:pPr>
              <a:t>‹#›</a:t>
            </a:fld>
            <a:endParaRPr lang="en-US" altLang="zh-CN"/>
          </a:p>
        </p:txBody>
      </p:sp>
      <p:sp>
        <p:nvSpPr>
          <p:cNvPr id="2" name="Line 7"/>
          <p:cNvSpPr>
            <a:spLocks noChangeShapeType="1"/>
          </p:cNvSpPr>
          <p:nvPr userDrawn="1"/>
        </p:nvSpPr>
        <p:spPr bwMode="auto">
          <a:xfrm>
            <a:off x="1143000" y="1066800"/>
            <a:ext cx="7239000" cy="0"/>
          </a:xfrm>
          <a:prstGeom prst="line">
            <a:avLst/>
          </a:prstGeom>
          <a:noFill/>
          <a:ln w="76200">
            <a:solidFill>
              <a:srgbClr val="6767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5"/>
          <p:cNvSpPr>
            <a:spLocks noGrp="1" noChangeArrowheads="1"/>
          </p:cNvSpPr>
          <p:nvPr>
            <p:ph type="ftr" sz="quarter" idx="3"/>
          </p:nvPr>
        </p:nvSpPr>
        <p:spPr bwMode="auto">
          <a:xfrm rot="5400000">
            <a:off x="-1790700" y="3390900"/>
            <a:ext cx="4191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bg1"/>
                </a:solidFill>
                <a:latin typeface="Times New Roman" pitchFamily="18" charset="0"/>
              </a:defRPr>
            </a:lvl1pPr>
          </a:lstStyle>
          <a:p>
            <a:pPr>
              <a:defRPr/>
            </a:pPr>
            <a:r>
              <a:rPr lang="en-US"/>
              <a:t>CS510    S o f t w a r e   </a:t>
            </a:r>
            <a:r>
              <a:rPr lang="en-US" err="1"/>
              <a:t>E</a:t>
            </a:r>
            <a:r>
              <a:rPr lang="en-US"/>
              <a:t> n g </a:t>
            </a:r>
            <a:r>
              <a:rPr lang="en-US" err="1"/>
              <a:t>i</a:t>
            </a:r>
            <a:r>
              <a:rPr lang="en-US"/>
              <a:t> n e </a:t>
            </a:r>
            <a:r>
              <a:rPr lang="en-US" err="1"/>
              <a:t>e</a:t>
            </a:r>
            <a:r>
              <a:rPr lang="en-US"/>
              <a:t> r </a:t>
            </a:r>
            <a:r>
              <a:rPr lang="en-US" err="1"/>
              <a:t>i</a:t>
            </a:r>
            <a:r>
              <a:rPr lang="en-US"/>
              <a:t> n g</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Lst>
  <p:hf hdr="0"/>
  <p:txStyles>
    <p:titleStyle>
      <a:lvl1pPr algn="ctr" rtl="0" eaLnBrk="0" fontAlgn="base" hangingPunct="0">
        <a:spcBef>
          <a:spcPct val="0"/>
        </a:spcBef>
        <a:spcAft>
          <a:spcPct val="0"/>
        </a:spcAft>
        <a:defRPr sz="3600" b="1">
          <a:solidFill>
            <a:srgbClr val="CC3300"/>
          </a:solidFill>
          <a:latin typeface="+mj-lt"/>
          <a:ea typeface="+mj-ea"/>
          <a:cs typeface="+mj-cs"/>
        </a:defRPr>
      </a:lvl1pPr>
      <a:lvl2pPr algn="ctr" rtl="0" eaLnBrk="0" fontAlgn="base" hangingPunct="0">
        <a:spcBef>
          <a:spcPct val="0"/>
        </a:spcBef>
        <a:spcAft>
          <a:spcPct val="0"/>
        </a:spcAft>
        <a:defRPr sz="3600" b="1">
          <a:solidFill>
            <a:srgbClr val="CC3300"/>
          </a:solidFill>
          <a:latin typeface="Comic Sans MS" pitchFamily="66" charset="0"/>
        </a:defRPr>
      </a:lvl2pPr>
      <a:lvl3pPr algn="ctr" rtl="0" eaLnBrk="0" fontAlgn="base" hangingPunct="0">
        <a:spcBef>
          <a:spcPct val="0"/>
        </a:spcBef>
        <a:spcAft>
          <a:spcPct val="0"/>
        </a:spcAft>
        <a:defRPr sz="3600" b="1">
          <a:solidFill>
            <a:srgbClr val="CC3300"/>
          </a:solidFill>
          <a:latin typeface="Comic Sans MS" pitchFamily="66" charset="0"/>
        </a:defRPr>
      </a:lvl3pPr>
      <a:lvl4pPr algn="ctr" rtl="0" eaLnBrk="0" fontAlgn="base" hangingPunct="0">
        <a:spcBef>
          <a:spcPct val="0"/>
        </a:spcBef>
        <a:spcAft>
          <a:spcPct val="0"/>
        </a:spcAft>
        <a:defRPr sz="3600" b="1">
          <a:solidFill>
            <a:srgbClr val="CC3300"/>
          </a:solidFill>
          <a:latin typeface="Comic Sans MS" pitchFamily="66" charset="0"/>
        </a:defRPr>
      </a:lvl4pPr>
      <a:lvl5pPr algn="ctr" rtl="0" eaLnBrk="0" fontAlgn="base" hangingPunct="0">
        <a:spcBef>
          <a:spcPct val="0"/>
        </a:spcBef>
        <a:spcAft>
          <a:spcPct val="0"/>
        </a:spcAft>
        <a:defRPr sz="3600" b="1">
          <a:solidFill>
            <a:srgbClr val="CC3300"/>
          </a:solidFill>
          <a:latin typeface="Comic Sans MS" pitchFamily="66" charset="0"/>
        </a:defRPr>
      </a:lvl5pPr>
      <a:lvl6pPr marL="457200" algn="ctr" rtl="0" fontAlgn="base">
        <a:spcBef>
          <a:spcPct val="0"/>
        </a:spcBef>
        <a:spcAft>
          <a:spcPct val="0"/>
        </a:spcAft>
        <a:defRPr sz="3600" b="1">
          <a:solidFill>
            <a:srgbClr val="CC3300"/>
          </a:solidFill>
          <a:latin typeface="Comic Sans MS" pitchFamily="66" charset="0"/>
        </a:defRPr>
      </a:lvl6pPr>
      <a:lvl7pPr marL="914400" algn="ctr" rtl="0" fontAlgn="base">
        <a:spcBef>
          <a:spcPct val="0"/>
        </a:spcBef>
        <a:spcAft>
          <a:spcPct val="0"/>
        </a:spcAft>
        <a:defRPr sz="3600" b="1">
          <a:solidFill>
            <a:srgbClr val="CC3300"/>
          </a:solidFill>
          <a:latin typeface="Comic Sans MS" pitchFamily="66" charset="0"/>
        </a:defRPr>
      </a:lvl7pPr>
      <a:lvl8pPr marL="1371600" algn="ctr" rtl="0" fontAlgn="base">
        <a:spcBef>
          <a:spcPct val="0"/>
        </a:spcBef>
        <a:spcAft>
          <a:spcPct val="0"/>
        </a:spcAft>
        <a:defRPr sz="3600" b="1">
          <a:solidFill>
            <a:srgbClr val="CC3300"/>
          </a:solidFill>
          <a:latin typeface="Comic Sans MS" pitchFamily="66" charset="0"/>
        </a:defRPr>
      </a:lvl8pPr>
      <a:lvl9pPr marL="1828800" algn="ctr" rtl="0" fontAlgn="base">
        <a:spcBef>
          <a:spcPct val="0"/>
        </a:spcBef>
        <a:spcAft>
          <a:spcPct val="0"/>
        </a:spcAft>
        <a:defRPr sz="3600" b="1">
          <a:solidFill>
            <a:srgbClr val="CC3300"/>
          </a:solidFill>
          <a:latin typeface="Comic Sans MS" pitchFamily="66" charset="0"/>
        </a:defRPr>
      </a:lvl9pPr>
    </p:titleStyle>
    <p:bodyStyle>
      <a:lvl1pPr marL="342900" indent="-342900" algn="l" rtl="0" eaLnBrk="0" fontAlgn="base" hangingPunct="0">
        <a:spcBef>
          <a:spcPct val="20000"/>
        </a:spcBef>
        <a:spcAft>
          <a:spcPct val="0"/>
        </a:spcAft>
        <a:buClr>
          <a:srgbClr val="CC3300"/>
        </a:buClr>
        <a:buBlip>
          <a:blip r:embed="rId11"/>
        </a:buBlip>
        <a:defRPr sz="19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2"/>
        </a:buBlip>
        <a:defRPr sz="2800">
          <a:solidFill>
            <a:schemeClr val="tx1"/>
          </a:solidFill>
          <a:latin typeface="+mn-lt"/>
        </a:defRPr>
      </a:lvl2pPr>
      <a:lvl3pPr marL="1143000" indent="-228600" algn="l" rtl="0" eaLnBrk="0" fontAlgn="base" hangingPunct="0">
        <a:spcBef>
          <a:spcPct val="20000"/>
        </a:spcBef>
        <a:spcAft>
          <a:spcPct val="0"/>
        </a:spcAft>
        <a:buBlip>
          <a:blip r:embed="rId13"/>
        </a:buBlip>
        <a:defRPr sz="17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500">
          <a:solidFill>
            <a:schemeClr val="tx1"/>
          </a:solidFill>
          <a:latin typeface="+mn-lt"/>
        </a:defRPr>
      </a:lvl5pPr>
      <a:lvl6pPr marL="2514600" indent="-228600" algn="l" rtl="0" fontAlgn="base">
        <a:spcBef>
          <a:spcPct val="20000"/>
        </a:spcBef>
        <a:spcAft>
          <a:spcPct val="0"/>
        </a:spcAft>
        <a:buChar char="–"/>
        <a:defRPr sz="1500">
          <a:solidFill>
            <a:schemeClr val="tx1"/>
          </a:solidFill>
          <a:latin typeface="+mn-lt"/>
        </a:defRPr>
      </a:lvl6pPr>
      <a:lvl7pPr marL="2971800" indent="-228600" algn="l" rtl="0" fontAlgn="base">
        <a:spcBef>
          <a:spcPct val="20000"/>
        </a:spcBef>
        <a:spcAft>
          <a:spcPct val="0"/>
        </a:spcAft>
        <a:buChar char="–"/>
        <a:defRPr sz="1500">
          <a:solidFill>
            <a:schemeClr val="tx1"/>
          </a:solidFill>
          <a:latin typeface="+mn-lt"/>
        </a:defRPr>
      </a:lvl7pPr>
      <a:lvl8pPr marL="3429000" indent="-228600" algn="l" rtl="0" fontAlgn="base">
        <a:spcBef>
          <a:spcPct val="20000"/>
        </a:spcBef>
        <a:spcAft>
          <a:spcPct val="0"/>
        </a:spcAft>
        <a:buChar char="–"/>
        <a:defRPr sz="1500">
          <a:solidFill>
            <a:schemeClr val="tx1"/>
          </a:solidFill>
          <a:latin typeface="+mn-lt"/>
        </a:defRPr>
      </a:lvl8pPr>
      <a:lvl9pPr marL="3886200" indent="-228600" algn="l" rtl="0" fontAlgn="base">
        <a:spcBef>
          <a:spcPct val="20000"/>
        </a:spcBef>
        <a:spcAft>
          <a:spcPct val="0"/>
        </a:spcAft>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altLang="zh-CN" dirty="0" smtClean="0">
                <a:ea typeface="宋体" charset="-122"/>
              </a:rPr>
              <a:t>Static Analysis</a:t>
            </a:r>
          </a:p>
        </p:txBody>
      </p:sp>
      <p:sp>
        <p:nvSpPr>
          <p:cNvPr id="11267" name="Rectangle 3"/>
          <p:cNvSpPr>
            <a:spLocks noGrp="1" noChangeArrowheads="1"/>
          </p:cNvSpPr>
          <p:nvPr>
            <p:ph type="subTitle" idx="1"/>
          </p:nvPr>
        </p:nvSpPr>
        <p:spPr/>
        <p:txBody>
          <a:bodyPr/>
          <a:lstStyle/>
          <a:p>
            <a:r>
              <a:rPr lang="en-US" altLang="zh-CN" smtClean="0">
                <a:ea typeface="宋体" charset="-122"/>
              </a:rPr>
              <a:t>Xiangyu Zhang</a:t>
            </a:r>
          </a:p>
          <a:p>
            <a:endParaRPr lang="zh-CN" altLang="en-US" smtClean="0">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864898" y="1524000"/>
                <a:ext cx="2773902" cy="15712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rPr>
                              </m:ctrlPr>
                            </m:eqArrPr>
                            <m:e>
                              <m:sSup>
                                <m:sSupPr>
                                  <m:ctrlPr>
                                    <a:rPr lang="en-US" sz="2400" b="1" i="1" smtClean="0">
                                      <a:latin typeface="Cambria Math"/>
                                    </a:rPr>
                                  </m:ctrlPr>
                                </m:sSupPr>
                                <m:e>
                                  <m:r>
                                    <a:rPr lang="en-US" sz="2400" b="1" i="1" smtClean="0">
                                      <a:latin typeface="Cambria Math"/>
                                    </a:rPr>
                                    <m:t>𝑾</m:t>
                                  </m:r>
                                </m:e>
                                <m:sup>
                                  <m:r>
                                    <a:rPr lang="en-US" sz="2400" b="1" i="1" smtClean="0">
                                      <a:latin typeface="Cambria Math"/>
                                    </a:rPr>
                                    <m:t>′</m:t>
                                  </m:r>
                                </m:sup>
                              </m:sSup>
                              <m:r>
                                <a:rPr lang="en-US" sz="2400" b="1" i="1" smtClean="0">
                                  <a:latin typeface="Cambria Math"/>
                                </a:rPr>
                                <m:t>=</m:t>
                              </m:r>
                              <m:r>
                                <a:rPr lang="en-US" sz="2400" b="1" i="1" smtClean="0">
                                  <a:latin typeface="Cambria Math"/>
                                </a:rPr>
                                <m:t>𝑾</m:t>
                              </m:r>
                              <m:r>
                                <a:rPr lang="en-US" sz="2400" b="1" i="1" smtClean="0">
                                  <a:latin typeface="Cambria Math"/>
                                  <a:ea typeface="Cambria Math"/>
                                </a:rPr>
                                <m:t>∪&lt;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&gt;  </m:t>
                              </m:r>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b="1" i="1" smtClean="0">
                                  <a:latin typeface="Cambria Math"/>
                                  <a:ea typeface="Cambria Math"/>
                                </a:rPr>
                                <m:t>𝑽</m:t>
                              </m:r>
                              <m:r>
                                <a:rPr lang="en-US" sz="2400" b="1" i="1" smtClean="0">
                                  <a:latin typeface="Cambria Math"/>
                                  <a:ea typeface="Cambria Math"/>
                                </a:rPr>
                                <m:t>   </m:t>
                              </m:r>
                            </m:e>
                            <m:e>
                              <m:eqArr>
                                <m:eqArrPr>
                                  <m:ctrlPr>
                                    <a:rPr lang="en-US" sz="2400" b="1" i="1" smtClean="0">
                                      <a:latin typeface="Cambria Math"/>
                                      <a:ea typeface="Cambria Math"/>
                                    </a:rPr>
                                  </m:ctrlPr>
                                </m:eqArrPr>
                                <m:e>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i="1">
                                      <a:latin typeface="Cambria Math"/>
                                      <a:ea typeface="Cambria Math"/>
                                    </a:rPr>
                                    <m:t>𝑽</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𝑿</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∪&lt;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𝑫</m:t>
                                  </m:r>
                                  <m:d>
                                    <m:dPr>
                                      <m:begChr m:val="["/>
                                      <m:endChr m:val="]"/>
                                      <m:ctrlPr>
                                        <a:rPr lang="en-US" sz="2400" b="1" i="1" smtClean="0">
                                          <a:latin typeface="Cambria Math"/>
                                          <a:ea typeface="Cambria Math"/>
                                        </a:rPr>
                                      </m:ctrlPr>
                                    </m:dPr>
                                    <m:e>
                                      <m:r>
                                        <a:rPr lang="en-US" sz="2400" b="1" i="1" smtClean="0">
                                          <a:latin typeface="Cambria Math"/>
                                          <a:ea typeface="Cambria Math"/>
                                        </a:rPr>
                                        <m:t>𝒙</m:t>
                                      </m:r>
                                    </m:e>
                                  </m:d>
                                  <m:r>
                                    <a:rPr lang="en-US" sz="2400" b="1" i="1" smtClean="0">
                                      <a:latin typeface="Cambria Math"/>
                                      <a:ea typeface="Cambria Math"/>
                                    </a:rPr>
                                    <m:t>&gt;   </m:t>
                                  </m:r>
                                </m:e>
                                <m:e>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i="1">
                                      <a:latin typeface="Cambria Math"/>
                                      <a:ea typeface="Cambria Math"/>
                                    </a:rPr>
                                    <m:t>=</m:t>
                                  </m:r>
                                  <m:r>
                                    <a:rPr lang="en-US" sz="2400" i="1">
                                      <a:latin typeface="Cambria Math"/>
                                      <a:ea typeface="Cambria Math"/>
                                    </a:rPr>
                                    <m:t>𝑽</m:t>
                                  </m:r>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e>
                              </m:eqArr>
                            </m:e>
                          </m:eqAr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𝒊𝒇</m:t>
                          </m:r>
                          <m:r>
                            <a:rPr lang="en-US" sz="2400" b="1" i="1" smtClean="0">
                              <a:latin typeface="Cambria Math"/>
                            </a:rPr>
                            <m:t> </m:t>
                          </m:r>
                          <m:d>
                            <m:dPr>
                              <m:ctrlPr>
                                <a:rPr lang="en-US" sz="2400" b="1" i="1" smtClean="0">
                                  <a:latin typeface="Cambria Math"/>
                                </a:rPr>
                              </m:ctrlPr>
                            </m:dPr>
                            <m:e>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𝑳</m:t>
                                  </m:r>
                                </m:sup>
                              </m:sSup>
                            </m:e>
                          </m:d>
                          <m:r>
                            <a:rPr lang="en-US" sz="2400" b="1" i="1" smtClean="0">
                              <a:latin typeface="Cambria Math"/>
                            </a:rPr>
                            <m:t> </m:t>
                          </m:r>
                          <m:r>
                            <a:rPr lang="en-US" sz="2400" b="1" i="1" smtClean="0">
                              <a:latin typeface="Cambria Math"/>
                            </a:rPr>
                            <m:t>𝒔</m:t>
                          </m:r>
                          <m:r>
                            <a:rPr lang="en-US" sz="2400" b="1" i="1" smtClean="0">
                              <a:latin typeface="Cambria Math"/>
                            </a:rPr>
                            <m:t>𝟏</m:t>
                          </m:r>
                          <m:r>
                            <a:rPr lang="en-US" sz="2400" b="1" i="1" smtClean="0">
                              <a:latin typeface="Cambria Math"/>
                            </a:rPr>
                            <m:t> </m:t>
                          </m:r>
                          <m:r>
                            <a:rPr lang="en-US" sz="2400" b="1" i="1" smtClean="0">
                              <a:latin typeface="Cambria Math"/>
                            </a:rPr>
                            <m:t>𝒆𝒍𝒔𝒆</m:t>
                          </m:r>
                          <m:r>
                            <a:rPr lang="en-US" sz="2400" b="1" i="1" smtClean="0">
                              <a:latin typeface="Cambria Math"/>
                            </a:rPr>
                            <m:t> </m:t>
                          </m:r>
                          <m:r>
                            <a:rPr lang="en-US" sz="2400" b="1" i="1" smtClean="0">
                              <a:latin typeface="Cambria Math"/>
                            </a:rPr>
                            <m:t>𝒔</m:t>
                          </m:r>
                          <m:r>
                            <a:rPr lang="en-US" sz="2400" b="1" i="1" smtClean="0">
                              <a:latin typeface="Cambria Math"/>
                            </a:rPr>
                            <m:t>𝟐</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&gt;→&lt;</m:t>
                          </m:r>
                          <m:sSup>
                            <m:sSupPr>
                              <m:ctrlPr>
                                <a:rPr lang="en-US" sz="2400" b="1" i="1" smtClean="0">
                                  <a:latin typeface="Cambria Math"/>
                                  <a:ea typeface="Cambria Math"/>
                                </a:rPr>
                              </m:ctrlPr>
                            </m:sSupPr>
                            <m:e>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b="1" i="1" smtClean="0">
                                  <a:latin typeface="Cambria Math"/>
                                  <a:ea typeface="Cambria Math"/>
                                </a:rPr>
                                <m:t>, </m:t>
                              </m:r>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864898" y="1524000"/>
                <a:ext cx="2773902" cy="1571264"/>
              </a:xfrm>
              <a:prstGeom prst="rect">
                <a:avLst/>
              </a:prstGeom>
              <a:blipFill rotWithShape="1">
                <a:blip r:embed="rId2"/>
                <a:stretch>
                  <a:fillRect l="-93187" r="-89670"/>
                </a:stretch>
              </a:blipFill>
            </p:spPr>
            <p:txBody>
              <a:bodyPr/>
              <a:lstStyle/>
              <a:p>
                <a:r>
                  <a:rPr lang="en-US">
                    <a:noFill/>
                  </a:rPr>
                  <a:t> </a:t>
                </a:r>
              </a:p>
            </p:txBody>
          </p:sp>
        </mc:Fallback>
      </mc:AlternateContent>
      <p:sp>
        <p:nvSpPr>
          <p:cNvPr id="4" name="TextBox 5"/>
          <p:cNvSpPr txBox="1">
            <a:spLocks noChangeArrowheads="1"/>
          </p:cNvSpPr>
          <p:nvPr/>
        </p:nvSpPr>
        <p:spPr bwMode="auto">
          <a:xfrm>
            <a:off x="7010400" y="1773382"/>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If</a:t>
            </a:r>
            <a:endParaRPr lang="en-US" altLang="en-US" sz="2400" dirty="0"/>
          </a:p>
        </p:txBody>
      </p:sp>
      <mc:AlternateContent xmlns:mc="http://schemas.openxmlformats.org/markup-compatibility/2006" xmlns:a14="http://schemas.microsoft.com/office/drawing/2010/main">
        <mc:Choice Requires="a14">
          <p:sp>
            <p:nvSpPr>
              <p:cNvPr id="7" name="TextBox 6"/>
              <p:cNvSpPr txBox="1"/>
              <p:nvPr/>
            </p:nvSpPr>
            <p:spPr>
              <a:xfrm>
                <a:off x="2636298" y="2855620"/>
                <a:ext cx="2773902" cy="148778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den>
                          <m:eqArr>
                            <m:eqArrPr>
                              <m:ctrlPr>
                                <a:rPr lang="en-US" sz="2800" b="1" i="1" smtClean="0">
                                  <a:latin typeface="Cambria Math"/>
                                </a:rPr>
                              </m:ctrlPr>
                            </m:eqArrPr>
                            <m:e>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𝒘𝒉𝒊𝒍𝒆</m:t>
                              </m:r>
                              <m:r>
                                <a:rPr lang="en-US" sz="2800" b="1" i="1" smtClean="0">
                                  <a:latin typeface="Cambria Math"/>
                                </a:rPr>
                                <m:t> </m:t>
                              </m:r>
                              <m:d>
                                <m:dPr>
                                  <m:ctrlPr>
                                    <a:rPr lang="en-US" sz="2800" b="1" i="1" smtClean="0">
                                      <a:latin typeface="Cambria Math"/>
                                    </a:rPr>
                                  </m:ctrlPr>
                                </m:dPr>
                                <m:e>
                                  <m:r>
                                    <a:rPr lang="en-US" sz="2800" b="1" i="1" smtClean="0">
                                      <a:latin typeface="Cambria Math"/>
                                    </a:rPr>
                                    <m:t>𝒙</m:t>
                                  </m:r>
                                </m:e>
                              </m:d>
                              <m:r>
                                <a:rPr lang="en-US" sz="2800" b="1" i="1" smtClean="0">
                                  <a:latin typeface="Cambria Math"/>
                                </a:rPr>
                                <m:t>𝒔</m:t>
                              </m:r>
                              <m:r>
                                <a:rPr lang="en-US" sz="2800" b="1" i="1" smtClean="0">
                                  <a:latin typeface="Cambria Math"/>
                                </a:rPr>
                                <m:t>𝟏</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m:t>
                              </m:r>
                            </m:e>
                            <m:e>
                              <m:r>
                                <a:rPr lang="en-US" sz="2800" b="1" i="1" smtClean="0">
                                  <a:latin typeface="Cambria Math"/>
                                  <a:ea typeface="Cambria Math"/>
                                </a:rPr>
                                <m: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𝒊𝒇</m:t>
                              </m:r>
                              <m:r>
                                <a:rPr lang="en-US" sz="2800" b="1" i="1" smtClean="0">
                                  <a:latin typeface="Cambria Math"/>
                                  <a:ea typeface="Cambria Math"/>
                                </a:rPr>
                                <m:t> </m:t>
                              </m:r>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 </m:t>
                              </m:r>
                              <m:r>
                                <a:rPr lang="en-US" sz="2800" b="1" i="1" smtClean="0">
                                  <a:latin typeface="Cambria Math"/>
                                  <a:ea typeface="Cambria Math"/>
                                </a:rPr>
                                <m:t>𝒔</m:t>
                              </m:r>
                              <m:r>
                                <a:rPr lang="en-US" sz="2800" b="1" i="1" smtClean="0">
                                  <a:latin typeface="Cambria Math"/>
                                  <a:ea typeface="Cambria Math"/>
                                </a:rPr>
                                <m:t>𝟏</m:t>
                              </m:r>
                              <m:r>
                                <a:rPr lang="en-US" sz="2800" b="1" i="1" smtClean="0">
                                  <a:latin typeface="Cambria Math"/>
                                  <a:ea typeface="Cambria Math"/>
                                </a:rPr>
                                <m:t>;</m:t>
                              </m:r>
                              <m:r>
                                <a:rPr lang="en-US" sz="2800" b="1" i="1" smtClean="0">
                                  <a:latin typeface="Cambria Math"/>
                                  <a:ea typeface="Cambria Math"/>
                                </a:rPr>
                                <m:t>𝒘𝒉𝒊𝒍𝒆</m:t>
                              </m:r>
                              <m:r>
                                <a:rPr lang="en-US" sz="2800" b="1" i="1" smtClean="0">
                                  <a:latin typeface="Cambria Math"/>
                                  <a:ea typeface="Cambria Math"/>
                                </a:rPr>
                                <m:t> </m:t>
                              </m:r>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 </m:t>
                              </m:r>
                              <m:r>
                                <a:rPr lang="en-US" sz="2800" b="1" i="1" smtClean="0">
                                  <a:latin typeface="Cambria Math"/>
                                  <a:ea typeface="Cambria Math"/>
                                </a:rPr>
                                <m:t>𝒔</m:t>
                              </m:r>
                              <m:r>
                                <a:rPr lang="en-US" sz="2800" b="1" i="1" smtClean="0">
                                  <a:latin typeface="Cambria Math"/>
                                  <a:ea typeface="Cambria Math"/>
                                </a:rPr>
                                <m:t>𝟏</m:t>
                              </m:r>
                              <m:r>
                                <a:rPr lang="en-US" sz="2800" b="1" i="1" smtClean="0">
                                  <a:latin typeface="Cambria Math"/>
                                  <a:ea typeface="Cambria Math"/>
                                </a:rPr>
                                <m:t> </m:t>
                              </m:r>
                              <m:r>
                                <a:rPr lang="en-US" sz="2800" b="1" i="1" smtClean="0">
                                  <a:latin typeface="Cambria Math"/>
                                  <a:ea typeface="Cambria Math"/>
                                </a:rPr>
                                <m:t>𝒆𝒍𝒔𝒆</m:t>
                              </m:r>
                              <m:r>
                                <a:rPr lang="en-US" sz="2800" b="1" i="1" smtClean="0">
                                  <a:latin typeface="Cambria Math"/>
                                  <a:ea typeface="Cambria Math"/>
                                </a:rPr>
                                <m:t> </m:t>
                              </m:r>
                              <m:r>
                                <a:rPr lang="en-US" sz="2800" b="1" i="1" smtClean="0">
                                  <a:latin typeface="Cambria Math"/>
                                  <a:ea typeface="Cambria Math"/>
                                </a:rPr>
                                <m:t>𝒔𝒌𝒊𝒑</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e>
                          </m:eqAr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36298" y="2855620"/>
                <a:ext cx="2773902" cy="1487780"/>
              </a:xfrm>
              <a:prstGeom prst="rect">
                <a:avLst/>
              </a:prstGeom>
              <a:blipFill rotWithShape="1">
                <a:blip r:embed="rId3"/>
                <a:stretch>
                  <a:fillRect l="-92982" r="-88816"/>
                </a:stretch>
              </a:blipFill>
            </p:spPr>
            <p:txBody>
              <a:bodyPr/>
              <a:lstStyle/>
              <a:p>
                <a:r>
                  <a:rPr lang="en-US">
                    <a:noFill/>
                  </a:rPr>
                  <a:t> </a:t>
                </a:r>
              </a:p>
            </p:txBody>
          </p:sp>
        </mc:Fallback>
      </mc:AlternateContent>
      <p:sp>
        <p:nvSpPr>
          <p:cNvPr id="8" name="TextBox 9"/>
          <p:cNvSpPr txBox="1">
            <a:spLocks noChangeArrowheads="1"/>
          </p:cNvSpPr>
          <p:nvPr/>
        </p:nvSpPr>
        <p:spPr bwMode="auto">
          <a:xfrm>
            <a:off x="7086600" y="31194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While</a:t>
            </a:r>
            <a:endParaRPr lang="en-US" altLang="en-US" sz="2400" dirty="0"/>
          </a:p>
        </p:txBody>
      </p:sp>
      <mc:AlternateContent xmlns:mc="http://schemas.openxmlformats.org/markup-compatibility/2006" xmlns:a14="http://schemas.microsoft.com/office/drawing/2010/main">
        <mc:Choice Requires="a14">
          <p:sp>
            <p:nvSpPr>
              <p:cNvPr id="11" name="TextBox 10"/>
              <p:cNvSpPr txBox="1"/>
              <p:nvPr/>
            </p:nvSpPr>
            <p:spPr>
              <a:xfrm>
                <a:off x="2743200" y="5029200"/>
                <a:ext cx="2773902" cy="87203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𝑾</m:t>
                          </m:r>
                          <m:r>
                            <a:rPr lang="en-US" sz="2400" b="1" i="1" smtClean="0">
                              <a:latin typeface="Cambria Math"/>
                            </a:rPr>
                            <m:t>=</m:t>
                          </m:r>
                          <m:r>
                            <a:rPr lang="en-US" sz="2400" i="1">
                              <a:latin typeface="Cambria Math"/>
                              <a:ea typeface="Cambria Math"/>
                            </a:rPr>
                            <m:t>&lt;</m:t>
                          </m:r>
                          <m:r>
                            <a:rPr lang="en-US" sz="2400" i="1">
                              <a:latin typeface="Cambria Math"/>
                              <a:ea typeface="Cambria Math"/>
                            </a:rPr>
                            <m:t>𝑫</m:t>
                          </m:r>
                          <m:r>
                            <a:rPr lang="en-US" sz="2400" b="1" i="1" smtClean="0">
                              <a:latin typeface="Cambria Math"/>
                              <a:ea typeface="Cambria Math"/>
                            </a:rPr>
                            <m:t>′</m:t>
                          </m:r>
                          <m:r>
                            <a:rPr lang="en-US" sz="2400" i="1">
                              <a:latin typeface="Cambria Math"/>
                              <a:ea typeface="Cambria Math"/>
                            </a:rPr>
                            <m:t>,</m:t>
                          </m:r>
                          <m:r>
                            <a:rPr lang="en-US" sz="2400" b="1" i="1" smtClean="0">
                              <a:latin typeface="Cambria Math"/>
                              <a:ea typeface="Cambria Math"/>
                            </a:rPr>
                            <m:t>𝒔</m:t>
                          </m:r>
                          <m:r>
                            <a:rPr lang="en-US" sz="2400" i="1">
                              <a:latin typeface="Cambria Math"/>
                              <a:ea typeface="Cambria Math"/>
                            </a:rPr>
                            <m:t>&gt;∪</m:t>
                          </m:r>
                          <m:sSup>
                            <m:sSupPr>
                              <m:ctrlPr>
                                <a:rPr lang="en-US" sz="2400" b="1" i="1" smtClean="0">
                                  <a:latin typeface="Cambria Math"/>
                                  <a:ea typeface="Cambria Math"/>
                                </a:rPr>
                              </m:ctrlPr>
                            </m:sSupPr>
                            <m:e>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   </m:t>
                          </m: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𝒔𝒌𝒊𝒑</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sSup>
                            <m:sSupPr>
                              <m:ctrlPr>
                                <a:rPr lang="en-US" sz="2400" b="1" i="1" smtClean="0">
                                  <a:latin typeface="Cambria Math"/>
                                  <a:ea typeface="Cambria Math"/>
                                </a:rPr>
                              </m:ctrlPr>
                            </m:sSupPr>
                            <m:e>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&gt;</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743200" y="5029200"/>
                <a:ext cx="2773902" cy="872034"/>
              </a:xfrm>
              <a:prstGeom prst="rect">
                <a:avLst/>
              </a:prstGeom>
              <a:blipFill rotWithShape="1">
                <a:blip r:embed="rId4"/>
                <a:stretch>
                  <a:fillRect l="-46593" r="-42857"/>
                </a:stretch>
              </a:blipFill>
            </p:spPr>
            <p:txBody>
              <a:bodyPr/>
              <a:lstStyle/>
              <a:p>
                <a:r>
                  <a:rPr lang="en-US">
                    <a:noFill/>
                  </a:rPr>
                  <a:t> </a:t>
                </a:r>
              </a:p>
            </p:txBody>
          </p:sp>
        </mc:Fallback>
      </mc:AlternateContent>
      <p:sp>
        <p:nvSpPr>
          <p:cNvPr id="12" name="TextBox 5"/>
          <p:cNvSpPr txBox="1">
            <a:spLocks noChangeArrowheads="1"/>
          </p:cNvSpPr>
          <p:nvPr/>
        </p:nvSpPr>
        <p:spPr bwMode="auto">
          <a:xfrm>
            <a:off x="6400800" y="5278582"/>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Next-Path</a:t>
            </a:r>
            <a:endParaRPr lang="en-US" altLang="en-US" sz="2400" dirty="0"/>
          </a:p>
        </p:txBody>
      </p:sp>
    </p:spTree>
    <p:extLst>
      <p:ext uri="{BB962C8B-B14F-4D97-AF65-F5344CB8AC3E}">
        <p14:creationId xmlns:p14="http://schemas.microsoft.com/office/powerpoint/2010/main" val="128743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endParaRPr lang="en-US"/>
          </a:p>
        </p:txBody>
      </p:sp>
      <p:sp>
        <p:nvSpPr>
          <p:cNvPr id="5" name="Text Box 4"/>
          <p:cNvSpPr txBox="1">
            <a:spLocks noChangeArrowheads="1"/>
          </p:cNvSpPr>
          <p:nvPr/>
        </p:nvSpPr>
        <p:spPr bwMode="auto">
          <a:xfrm>
            <a:off x="990600" y="2133600"/>
            <a:ext cx="24384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1:     sum=0</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     i=1</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     while ( i&lt;N) do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4:	i=i+1</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5:	sum=</a:t>
            </a:r>
            <a:r>
              <a:rPr lang="en-US" altLang="zh-CN" sz="1800" b="0" dirty="0" err="1">
                <a:latin typeface="Arial Narrow" pitchFamily="34" charset="0"/>
                <a:ea typeface="宋体" charset="-122"/>
                <a:sym typeface="Symbol" pitchFamily="18" charset="2"/>
              </a:rPr>
              <a:t>sum+i</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        </a:t>
            </a:r>
            <a:r>
              <a:rPr lang="en-US" altLang="zh-CN" sz="1800" b="0" dirty="0" err="1">
                <a:latin typeface="Arial Narrow" pitchFamily="34" charset="0"/>
                <a:ea typeface="宋体" charset="-122"/>
                <a:sym typeface="Symbol" pitchFamily="18" charset="2"/>
              </a:rPr>
              <a:t>endwhile</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6:   print(sum) </a:t>
            </a:r>
          </a:p>
        </p:txBody>
      </p:sp>
    </p:spTree>
    <p:extLst>
      <p:ext uri="{BB962C8B-B14F-4D97-AF65-F5344CB8AC3E}">
        <p14:creationId xmlns:p14="http://schemas.microsoft.com/office/powerpoint/2010/main" val="2595228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Importance Properties</a:t>
            </a:r>
            <a:endParaRPr lang="en-US" dirty="0"/>
          </a:p>
        </p:txBody>
      </p:sp>
      <p:sp>
        <p:nvSpPr>
          <p:cNvPr id="3" name="Content Placeholder 2"/>
          <p:cNvSpPr>
            <a:spLocks noGrp="1"/>
          </p:cNvSpPr>
          <p:nvPr>
            <p:ph idx="1"/>
          </p:nvPr>
        </p:nvSpPr>
        <p:spPr/>
        <p:txBody>
          <a:bodyPr/>
          <a:lstStyle/>
          <a:p>
            <a:r>
              <a:rPr lang="en-US" dirty="0" smtClean="0"/>
              <a:t>Does the analysis terminate </a:t>
            </a:r>
          </a:p>
          <a:p>
            <a:pPr lvl="1"/>
            <a:r>
              <a:rPr lang="en-US" dirty="0" smtClean="0"/>
              <a:t>How does it handle loops?</a:t>
            </a:r>
          </a:p>
          <a:p>
            <a:r>
              <a:rPr lang="en-US" dirty="0" smtClean="0"/>
              <a:t>Is it sound?</a:t>
            </a:r>
          </a:p>
          <a:p>
            <a:pPr lvl="1"/>
            <a:r>
              <a:rPr lang="en-US" dirty="0" smtClean="0"/>
              <a:t>Does it computes what it claims to compute (through a declarative statement)</a:t>
            </a:r>
            <a:endParaRPr lang="en-US" dirty="0"/>
          </a:p>
        </p:txBody>
      </p:sp>
    </p:spTree>
    <p:extLst>
      <p:ext uri="{BB962C8B-B14F-4D97-AF65-F5344CB8AC3E}">
        <p14:creationId xmlns:p14="http://schemas.microsoft.com/office/powerpoint/2010/main" val="3124995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One: Termination</a:t>
            </a:r>
            <a:endParaRPr lang="en-US" dirty="0"/>
          </a:p>
        </p:txBody>
      </p:sp>
      <p:sp>
        <p:nvSpPr>
          <p:cNvPr id="3" name="Content Placeholder 2"/>
          <p:cNvSpPr>
            <a:spLocks noGrp="1"/>
          </p:cNvSpPr>
          <p:nvPr>
            <p:ph idx="1"/>
          </p:nvPr>
        </p:nvSpPr>
        <p:spPr/>
        <p:txBody>
          <a:bodyPr/>
          <a:lstStyle/>
          <a:p>
            <a:r>
              <a:rPr lang="en-US" dirty="0" smtClean="0"/>
              <a:t>The abstraction domain is finite</a:t>
            </a:r>
          </a:p>
          <a:p>
            <a:pPr lvl="1"/>
            <a:r>
              <a:rPr lang="en-US" dirty="0">
                <a:ea typeface="Cambria Math"/>
                <a:sym typeface="Webdings"/>
              </a:rPr>
              <a:t>Visited V: P (Definition Statement)</a:t>
            </a:r>
          </a:p>
          <a:p>
            <a:pPr marL="457200" lvl="1" indent="0">
              <a:buNone/>
            </a:pPr>
            <a:endParaRPr lang="en-US" dirty="0" smtClean="0"/>
          </a:p>
          <a:p>
            <a:pPr lvl="1"/>
            <a:endParaRPr lang="en-US" dirty="0" smtClean="0"/>
          </a:p>
          <a:p>
            <a:r>
              <a:rPr lang="en-US" dirty="0" smtClean="0"/>
              <a:t>By definition a partial order between the abstract values, called the lattice, and showing that the computed abstract values can only change strict-monotonically, we ensure termination</a:t>
            </a:r>
          </a:p>
          <a:p>
            <a:pPr lvl="1"/>
            <a:r>
              <a:rPr lang="en-US" dirty="0" smtClean="0"/>
              <a:t>Set </a:t>
            </a:r>
            <a:r>
              <a:rPr lang="en-US" dirty="0" err="1" smtClean="0"/>
              <a:t>subsumption</a:t>
            </a:r>
            <a:endParaRPr lang="en-US" dirty="0" smtClean="0"/>
          </a:p>
          <a:p>
            <a:pPr marL="0" indent="0">
              <a:buNone/>
            </a:pPr>
            <a:endParaRPr lang="en-US" dirty="0" smtClean="0"/>
          </a:p>
        </p:txBody>
      </p:sp>
    </p:spTree>
    <p:extLst>
      <p:ext uri="{BB962C8B-B14F-4D97-AF65-F5344CB8AC3E}">
        <p14:creationId xmlns:p14="http://schemas.microsoft.com/office/powerpoint/2010/main" val="3405725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Two: Soundness</a:t>
            </a:r>
            <a:endParaRPr lang="en-US" dirty="0"/>
          </a:p>
        </p:txBody>
      </p:sp>
      <p:sp>
        <p:nvSpPr>
          <p:cNvPr id="3" name="Content Placeholder 2"/>
          <p:cNvSpPr>
            <a:spLocks noGrp="1"/>
          </p:cNvSpPr>
          <p:nvPr>
            <p:ph idx="1"/>
          </p:nvPr>
        </p:nvSpPr>
        <p:spPr/>
        <p:txBody>
          <a:bodyPr/>
          <a:lstStyle/>
          <a:p>
            <a:r>
              <a:rPr lang="en-US" dirty="0" smtClean="0"/>
              <a:t>Declarative statement.</a:t>
            </a:r>
          </a:p>
          <a:p>
            <a:pPr lvl="1"/>
            <a:r>
              <a:rPr lang="en-US" dirty="0" smtClean="0"/>
              <a:t>If there is a path from L1 to L2, L1 defines variable x and L2 uses x, and there is not another definition of x along the path, L1-&gt;L2 must be in the computed dependence set.</a:t>
            </a:r>
          </a:p>
          <a:p>
            <a:r>
              <a:rPr lang="en-US" dirty="0" smtClean="0"/>
              <a:t>How to prove?</a:t>
            </a:r>
          </a:p>
          <a:p>
            <a:pPr lvl="1"/>
            <a:r>
              <a:rPr lang="en-US" dirty="0" smtClean="0"/>
              <a:t>Our algorithm never enumerates all paths. Instead, it uses a work-list and may exercise a path from the middle</a:t>
            </a:r>
          </a:p>
          <a:p>
            <a:pPr marL="0" indent="0">
              <a:buNone/>
            </a:pPr>
            <a:endParaRPr lang="en-US" dirty="0" smtClean="0"/>
          </a:p>
        </p:txBody>
      </p:sp>
    </p:spTree>
    <p:extLst>
      <p:ext uri="{BB962C8B-B14F-4D97-AF65-F5344CB8AC3E}">
        <p14:creationId xmlns:p14="http://schemas.microsoft.com/office/powerpoint/2010/main" val="244324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Two: Soundness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Trace semantics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𝑉</m:t>
                      </m:r>
                      <m:r>
                        <a:rPr lang="en-US" i="1">
                          <a:latin typeface="Cambria Math"/>
                        </a:rPr>
                        <m:t>,</m:t>
                      </m:r>
                      <m:r>
                        <a:rPr lang="en-US" i="1">
                          <a:latin typeface="Cambria Math"/>
                        </a:rPr>
                        <m:t>𝑊</m:t>
                      </m:r>
                      <m:r>
                        <a:rPr lang="en-US" i="1">
                          <a:latin typeface="Cambria Math"/>
                        </a:rPr>
                        <m:t>,</m:t>
                      </m:r>
                      <m:r>
                        <a:rPr lang="en-US" i="1">
                          <a:latin typeface="Cambria Math"/>
                        </a:rPr>
                        <m:t>𝑠</m:t>
                      </m:r>
                      <m:r>
                        <a:rPr lang="en-US" i="1">
                          <a:latin typeface="Cambria Math"/>
                        </a:rPr>
                        <m:t>,</m:t>
                      </m:r>
                      <m:r>
                        <a:rPr lang="en-US" b="0" i="1" smtClean="0">
                          <a:solidFill>
                            <a:srgbClr val="FF0000"/>
                          </a:solidFill>
                          <a:latin typeface="Cambria Math"/>
                        </a:rPr>
                        <m:t>𝑇</m:t>
                      </m:r>
                      <m:r>
                        <a:rPr lang="en-US" b="0" i="1" smtClean="0">
                          <a:latin typeface="Cambria Math"/>
                        </a:rPr>
                        <m:t>,</m:t>
                      </m:r>
                      <m:r>
                        <a:rPr lang="en-US" i="1">
                          <a:latin typeface="Cambria Math"/>
                          <a:ea typeface="Cambria Math"/>
                        </a:rPr>
                        <m:t>𝐷</m:t>
                      </m:r>
                      <m:r>
                        <a:rPr lang="en-US" i="1">
                          <a:latin typeface="Cambria Math"/>
                          <a:ea typeface="Cambria Math"/>
                        </a:rPr>
                        <m:t>,</m:t>
                      </m:r>
                      <m:r>
                        <a:rPr lang="en-US" i="1">
                          <a:latin typeface="Cambria Math"/>
                          <a:ea typeface="Cambria Math"/>
                        </a:rPr>
                        <m:t>𝑋</m:t>
                      </m:r>
                      <m:r>
                        <a:rPr lang="en-US" i="1">
                          <a:latin typeface="Cambria Math"/>
                          <a:ea typeface="Cambria Math"/>
                        </a:rPr>
                        <m:t>&gt;→&lt;</m:t>
                      </m:r>
                      <m:sSup>
                        <m:sSupPr>
                          <m:ctrlPr>
                            <a:rPr lang="en-US" b="0" i="1" smtClean="0">
                              <a:latin typeface="Cambria Math"/>
                              <a:ea typeface="Cambria Math"/>
                            </a:rPr>
                          </m:ctrlPr>
                        </m:sSupPr>
                        <m:e>
                          <m:r>
                            <a:rPr lang="en-US" b="0" i="1" smtClean="0">
                              <a:latin typeface="Cambria Math"/>
                              <a:ea typeface="Cambria Math"/>
                            </a:rPr>
                            <m:t>𝑉</m:t>
                          </m:r>
                        </m:e>
                        <m:sup>
                          <m:r>
                            <a:rPr lang="en-US" b="0" i="1" smtClean="0">
                              <a:latin typeface="Cambria Math"/>
                              <a:ea typeface="Cambria Math"/>
                            </a:rPr>
                            <m:t>′</m:t>
                          </m:r>
                        </m:sup>
                      </m:sSup>
                      <m:r>
                        <a:rPr lang="en-US" b="0" i="1" smtClean="0">
                          <a:latin typeface="Cambria Math"/>
                          <a:ea typeface="Cambria Math"/>
                        </a:rPr>
                        <m:t>,</m:t>
                      </m:r>
                      <m:sSup>
                        <m:sSupPr>
                          <m:ctrlPr>
                            <a:rPr lang="en-US" i="1">
                              <a:latin typeface="Cambria Math"/>
                              <a:ea typeface="Cambria Math"/>
                            </a:rPr>
                          </m:ctrlPr>
                        </m:sSupPr>
                        <m:e>
                          <m:r>
                            <a:rPr lang="en-US" i="1">
                              <a:latin typeface="Cambria Math"/>
                              <a:ea typeface="Cambria Math"/>
                            </a:rPr>
                            <m:t>𝑊</m:t>
                          </m:r>
                        </m:e>
                        <m:sup>
                          <m:r>
                            <a:rPr lang="en-US" i="1">
                              <a:latin typeface="Cambria Math"/>
                              <a:ea typeface="Cambria Math"/>
                            </a:rPr>
                            <m:t>′</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sup>
                      </m:sSup>
                      <m:r>
                        <a:rPr lang="en-US" i="1">
                          <a:latin typeface="Cambria Math"/>
                          <a:ea typeface="Cambria Math"/>
                        </a:rPr>
                        <m:t>, </m:t>
                      </m:r>
                      <m:sSup>
                        <m:sSupPr>
                          <m:ctrlPr>
                            <a:rPr lang="en-US" b="0" i="1" smtClean="0">
                              <a:solidFill>
                                <a:srgbClr val="FF0000"/>
                              </a:solidFill>
                              <a:latin typeface="Cambria Math"/>
                              <a:ea typeface="Cambria Math"/>
                            </a:rPr>
                          </m:ctrlPr>
                        </m:sSupPr>
                        <m:e>
                          <m:r>
                            <a:rPr lang="en-US" b="0" i="1" smtClean="0">
                              <a:solidFill>
                                <a:srgbClr val="FF0000"/>
                              </a:solidFill>
                              <a:latin typeface="Cambria Math"/>
                              <a:ea typeface="Cambria Math"/>
                            </a:rPr>
                            <m:t>𝑇</m:t>
                          </m:r>
                        </m:e>
                        <m:sup>
                          <m:r>
                            <a:rPr lang="en-US" b="0" i="1" smtClean="0">
                              <a:solidFill>
                                <a:srgbClr val="FF0000"/>
                              </a:solidFill>
                              <a:latin typeface="Cambria Math"/>
                              <a:ea typeface="Cambria Math"/>
                            </a:rPr>
                            <m:t>′</m:t>
                          </m:r>
                        </m:sup>
                      </m:sSup>
                      <m:r>
                        <a:rPr lang="en-US" b="0" i="1" smtClean="0">
                          <a:latin typeface="Cambria Math"/>
                          <a:ea typeface="Cambria Math"/>
                        </a:rPr>
                        <m:t>,</m:t>
                      </m:r>
                      <m:r>
                        <a:rPr lang="en-US" i="1">
                          <a:latin typeface="Cambria Math"/>
                          <a:ea typeface="Cambria Math"/>
                        </a:rPr>
                        <m:t>𝐷</m:t>
                      </m:r>
                      <m:r>
                        <a:rPr lang="en-US" i="1">
                          <a:latin typeface="Cambria Math"/>
                          <a:ea typeface="Cambria Math"/>
                        </a:rPr>
                        <m:t>′,</m:t>
                      </m:r>
                      <m:r>
                        <a:rPr lang="en-US" i="1">
                          <a:latin typeface="Cambria Math"/>
                          <a:ea typeface="Cambria Math"/>
                        </a:rPr>
                        <m:t>𝑋</m:t>
                      </m:r>
                      <m:r>
                        <a:rPr lang="en-US" i="1">
                          <a:latin typeface="Cambria Math"/>
                          <a:ea typeface="Cambria Math"/>
                        </a:rPr>
                        <m:t>′&gt;</m:t>
                      </m:r>
                    </m:oMath>
                  </m:oMathPara>
                </a14:m>
                <a:endParaRPr lang="en-US" dirty="0">
                  <a:ea typeface="Cambria Math"/>
                </a:endParaRPr>
              </a:p>
              <a:p>
                <a:pPr lvl="1"/>
                <a:r>
                  <a:rPr lang="en-US" dirty="0"/>
                  <a:t>Definition D: Variable -&gt; Label </a:t>
                </a:r>
                <a:endParaRPr lang="en-US" dirty="0">
                  <a:ea typeface="Cambria Math"/>
                  <a:sym typeface="Webdings"/>
                </a:endParaRPr>
              </a:p>
              <a:p>
                <a:pPr lvl="1"/>
                <a:r>
                  <a:rPr lang="en-US" dirty="0">
                    <a:ea typeface="Cambria Math"/>
                    <a:sym typeface="Webdings"/>
                  </a:rPr>
                  <a:t>Dependences X: P (</a:t>
                </a:r>
                <a:r>
                  <a:rPr lang="en-US" dirty="0"/>
                  <a:t>Label </a:t>
                </a:r>
                <a:r>
                  <a:rPr lang="en-US" dirty="0">
                    <a:ea typeface="Cambria Math"/>
                    <a:sym typeface="Webdings"/>
                  </a:rPr>
                  <a:t> </a:t>
                </a:r>
                <a:r>
                  <a:rPr lang="en-US" dirty="0"/>
                  <a:t>Label</a:t>
                </a:r>
                <a:r>
                  <a:rPr lang="en-US" dirty="0">
                    <a:ea typeface="Cambria Math"/>
                    <a:sym typeface="Webdings"/>
                  </a:rPr>
                  <a:t>)</a:t>
                </a:r>
              </a:p>
              <a:p>
                <a:pPr lvl="1"/>
                <a:r>
                  <a:rPr lang="en-US" dirty="0" err="1">
                    <a:ea typeface="Cambria Math"/>
                    <a:sym typeface="Webdings"/>
                  </a:rPr>
                  <a:t>WorkList</a:t>
                </a:r>
                <a:r>
                  <a:rPr lang="en-US" dirty="0">
                    <a:ea typeface="Cambria Math"/>
                    <a:sym typeface="Webdings"/>
                  </a:rPr>
                  <a:t> W: P (Definition </a:t>
                </a:r>
                <a:r>
                  <a:rPr lang="en-US" dirty="0" smtClean="0">
                    <a:ea typeface="Cambria Math"/>
                    <a:sym typeface="Webdings"/>
                  </a:rPr>
                  <a:t></a:t>
                </a:r>
                <a:r>
                  <a:rPr lang="en-US" dirty="0">
                    <a:ea typeface="Cambria Math"/>
                    <a:sym typeface="Webdings"/>
                  </a:rPr>
                  <a:t> </a:t>
                </a:r>
                <a:r>
                  <a:rPr lang="en-US" dirty="0" smtClean="0">
                    <a:ea typeface="Cambria Math"/>
                    <a:sym typeface="Webdings"/>
                  </a:rPr>
                  <a:t>Trace  Statement</a:t>
                </a:r>
                <a:r>
                  <a:rPr lang="en-US" dirty="0">
                    <a:ea typeface="Cambria Math"/>
                    <a:sym typeface="Webdings"/>
                  </a:rPr>
                  <a:t>)</a:t>
                </a:r>
              </a:p>
              <a:p>
                <a:pPr lvl="1"/>
                <a:r>
                  <a:rPr lang="en-US" dirty="0">
                    <a:ea typeface="Cambria Math"/>
                    <a:sym typeface="Webdings"/>
                  </a:rPr>
                  <a:t>Visited V: P (Definition Statement</a:t>
                </a:r>
                <a:r>
                  <a:rPr lang="en-US" dirty="0" smtClean="0">
                    <a:ea typeface="Cambria Math"/>
                    <a:sym typeface="Webdings"/>
                  </a:rPr>
                  <a:t>)</a:t>
                </a:r>
              </a:p>
              <a:p>
                <a:pPr lvl="1"/>
                <a:r>
                  <a:rPr lang="en-US" dirty="0" smtClean="0">
                    <a:ea typeface="Cambria Math"/>
                    <a:sym typeface="Webdings"/>
                  </a:rPr>
                  <a:t>Trace T: Label*</a:t>
                </a:r>
                <a:endParaRPr lang="en-US" dirty="0">
                  <a:ea typeface="Cambria Math"/>
                  <a:sym typeface="Webdings"/>
                </a:endParaRPr>
              </a:p>
              <a:p>
                <a:pPr marL="0" indent="0">
                  <a:buNone/>
                </a:pPr>
                <a:endParaRPr lang="en-US" dirty="0" smtClean="0"/>
              </a:p>
              <a:p>
                <a:pPr marL="457200" lvl="1" indent="0">
                  <a:buNone/>
                </a:pPr>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00"/>
                </a:stretch>
              </a:blipFill>
            </p:spPr>
            <p:txBody>
              <a:bodyPr/>
              <a:lstStyle/>
              <a:p>
                <a:r>
                  <a:rPr lang="en-US">
                    <a:noFill/>
                  </a:rPr>
                  <a:t> </a:t>
                </a:r>
              </a:p>
            </p:txBody>
          </p:sp>
        </mc:Fallback>
      </mc:AlternateContent>
    </p:spTree>
    <p:extLst>
      <p:ext uri="{BB962C8B-B14F-4D97-AF65-F5344CB8AC3E}">
        <p14:creationId xmlns:p14="http://schemas.microsoft.com/office/powerpoint/2010/main" val="17498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13471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num>
                        <m:den>
                          <m:eqArr>
                            <m:eqArrPr>
                              <m:ctrlPr>
                                <a:rPr lang="en-US" sz="2800" b="1" i="1" smtClean="0">
                                  <a:latin typeface="Cambria Math"/>
                                </a:rPr>
                              </m:ctrlPr>
                            </m:eqArrPr>
                            <m:e>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b="1" i="1" baseline="30000" smtClean="0">
                                  <a:latin typeface="Cambria Math"/>
                                </a:rPr>
                                <m:t>𝑳</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𝑻</m:t>
                              </m:r>
                              <m:r>
                                <a:rPr lang="en-US" sz="2800" b="1" i="1" smtClean="0">
                                  <a:latin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e>
                            <m:e>
                              <m:r>
                                <a:rPr lang="en-US" sz="2800" b="1" i="1" smtClean="0">
                                  <a:latin typeface="Cambria Math"/>
                                  <a:ea typeface="Cambria Math"/>
                                </a:rPr>
                                <m: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 </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e>
                          </m:eqAr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1347164"/>
              </a:xfrm>
              <a:prstGeom prst="rect">
                <a:avLst/>
              </a:prstGeom>
              <a:blipFill rotWithShape="1">
                <a:blip r:embed="rId2"/>
                <a:stretch>
                  <a:fillRect l="-30110" r="-25714"/>
                </a:stretch>
              </a:blipFill>
            </p:spPr>
            <p:txBody>
              <a:bodyPr/>
              <a:lstStyle/>
              <a:p>
                <a:r>
                  <a:rPr lang="en-US">
                    <a:noFill/>
                  </a:rPr>
                  <a:t> </a:t>
                </a:r>
              </a:p>
            </p:txBody>
          </p:sp>
        </mc:Fallback>
      </mc:AlternateContent>
      <p:sp>
        <p:nvSpPr>
          <p:cNvPr id="4" name="TextBox 5"/>
          <p:cNvSpPr txBox="1">
            <a:spLocks noChangeArrowheads="1"/>
          </p:cNvSpPr>
          <p:nvPr/>
        </p:nvSpPr>
        <p:spPr bwMode="auto">
          <a:xfrm>
            <a:off x="62484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Const</a:t>
            </a:r>
            <a:r>
              <a:rPr lang="en-US" altLang="en-US" sz="2400" dirty="0"/>
              <a:t>-Assign</a:t>
            </a:r>
          </a:p>
        </p:txBody>
      </p:sp>
      <mc:AlternateContent xmlns:mc="http://schemas.openxmlformats.org/markup-compatibility/2006" xmlns:a14="http://schemas.microsoft.com/office/drawing/2010/main">
        <mc:Choice Requires="a14">
          <p:sp>
            <p:nvSpPr>
              <p:cNvPr id="9" name="TextBox 8"/>
              <p:cNvSpPr txBox="1"/>
              <p:nvPr/>
            </p:nvSpPr>
            <p:spPr>
              <a:xfrm>
                <a:off x="2712498" y="4246418"/>
                <a:ext cx="2773902" cy="194386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rPr>
                              </m:ctrlPr>
                            </m:eqArrPr>
                            <m:e>
                              <m:sSup>
                                <m:sSupPr>
                                  <m:ctrlPr>
                                    <a:rPr lang="en-US" sz="2400" b="1" i="1" smtClean="0">
                                      <a:latin typeface="Cambria Math"/>
                                    </a:rPr>
                                  </m:ctrlPr>
                                </m:sSupPr>
                                <m:e>
                                  <m:r>
                                    <a:rPr lang="en-US" sz="2400" b="1" i="1" smtClean="0">
                                      <a:latin typeface="Cambria Math"/>
                                    </a:rPr>
                                    <m:t>𝑾</m:t>
                                  </m:r>
                                </m:e>
                                <m:sup>
                                  <m:r>
                                    <a:rPr lang="en-US" sz="2400" b="1" i="1" smtClean="0">
                                      <a:latin typeface="Cambria Math"/>
                                    </a:rPr>
                                    <m:t>′</m:t>
                                  </m:r>
                                </m:sup>
                              </m:sSup>
                              <m:r>
                                <a:rPr lang="en-US" sz="2400" b="1" i="1" smtClean="0">
                                  <a:latin typeface="Cambria Math"/>
                                </a:rPr>
                                <m:t>=</m:t>
                              </m:r>
                              <m:r>
                                <a:rPr lang="en-US" sz="2400" b="1" i="1" smtClean="0">
                                  <a:latin typeface="Cambria Math"/>
                                </a:rPr>
                                <m:t>𝑾</m:t>
                              </m:r>
                              <m:r>
                                <a:rPr lang="en-US" sz="2400" b="1" i="1" smtClean="0">
                                  <a:latin typeface="Cambria Math"/>
                                  <a:ea typeface="Cambria Math"/>
                                </a:rPr>
                                <m:t>∪&lt;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&gt;  </m:t>
                              </m:r>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b="1" i="1" smtClean="0">
                                  <a:latin typeface="Cambria Math"/>
                                  <a:ea typeface="Cambria Math"/>
                                </a:rPr>
                                <m:t>𝑽</m:t>
                              </m:r>
                              <m:r>
                                <a:rPr lang="en-US" sz="2400" b="1" i="1" smtClean="0">
                                  <a:latin typeface="Cambria Math"/>
                                  <a:ea typeface="Cambria Math"/>
                                </a:rPr>
                                <m:t>   </m:t>
                              </m:r>
                            </m:e>
                            <m:e>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i="1">
                                  <a:latin typeface="Cambria Math"/>
                                  <a:ea typeface="Cambria Math"/>
                                </a:rPr>
                                <m:t>𝑽</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𝑿</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∪&lt;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𝑫</m:t>
                              </m:r>
                              <m:d>
                                <m:dPr>
                                  <m:begChr m:val="["/>
                                  <m:endChr m:val="]"/>
                                  <m:ctrlPr>
                                    <a:rPr lang="en-US" sz="2400" b="1" i="1" smtClean="0">
                                      <a:latin typeface="Cambria Math"/>
                                      <a:ea typeface="Cambria Math"/>
                                    </a:rPr>
                                  </m:ctrlPr>
                                </m:dPr>
                                <m:e>
                                  <m:r>
                                    <a:rPr lang="en-US" sz="2400" b="1" i="1" smtClean="0">
                                      <a:latin typeface="Cambria Math"/>
                                      <a:ea typeface="Cambria Math"/>
                                    </a:rPr>
                                    <m:t>𝒙</m:t>
                                  </m:r>
                                </m:e>
                              </m:d>
                              <m:r>
                                <a:rPr lang="en-US" sz="2400" b="1" i="1" smtClean="0">
                                  <a:latin typeface="Cambria Math"/>
                                  <a:ea typeface="Cambria Math"/>
                                </a:rPr>
                                <m:t>&gt;</m:t>
                              </m:r>
                            </m:e>
                            <m:e>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i="1">
                                  <a:latin typeface="Cambria Math"/>
                                  <a:ea typeface="Cambria Math"/>
                                </a:rPr>
                                <m:t>=</m:t>
                              </m:r>
                              <m:r>
                                <a:rPr lang="en-US" sz="2400" i="1">
                                  <a:latin typeface="Cambria Math"/>
                                  <a:ea typeface="Cambria Math"/>
                                </a:rPr>
                                <m:t>𝑽</m:t>
                              </m:r>
                              <m:r>
                                <a:rPr lang="en-US" sz="2400" i="1">
                                  <a:latin typeface="Cambria Math"/>
                                  <a:ea typeface="Cambria Math"/>
                                </a:rPr>
                                <m: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&gt;∪&lt;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e>
                          </m:eqArr>
                        </m:num>
                        <m:den>
                          <m:eqArr>
                            <m:eqArrPr>
                              <m:ctrlPr>
                                <a:rPr lang="en-US" sz="2400" b="1" i="1" smtClean="0">
                                  <a:latin typeface="Cambria Math"/>
                                </a:rPr>
                              </m:ctrlPr>
                            </m:eqArrPr>
                            <m:e>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𝒊𝒇</m:t>
                              </m:r>
                              <m:r>
                                <a:rPr lang="en-US" sz="2400" b="1" i="1" smtClean="0">
                                  <a:latin typeface="Cambria Math"/>
                                </a:rPr>
                                <m:t> </m:t>
                              </m:r>
                              <m:d>
                                <m:dPr>
                                  <m:ctrlPr>
                                    <a:rPr lang="en-US" sz="2400" b="1" i="1" smtClean="0">
                                      <a:latin typeface="Cambria Math"/>
                                    </a:rPr>
                                  </m:ctrlPr>
                                </m:dPr>
                                <m:e>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𝑳</m:t>
                                      </m:r>
                                    </m:sup>
                                  </m:sSup>
                                </m:e>
                              </m:d>
                              <m:r>
                                <a:rPr lang="en-US" sz="2400" b="1" i="1" smtClean="0">
                                  <a:latin typeface="Cambria Math"/>
                                </a:rPr>
                                <m:t> </m:t>
                              </m:r>
                              <m:r>
                                <a:rPr lang="en-US" sz="2400" b="1" i="1" smtClean="0">
                                  <a:latin typeface="Cambria Math"/>
                                </a:rPr>
                                <m:t>𝒔</m:t>
                              </m:r>
                              <m:r>
                                <a:rPr lang="en-US" sz="2400" b="1" i="1" smtClean="0">
                                  <a:latin typeface="Cambria Math"/>
                                </a:rPr>
                                <m:t>𝟏</m:t>
                              </m:r>
                              <m:r>
                                <a:rPr lang="en-US" sz="2400" b="1" i="1" smtClean="0">
                                  <a:latin typeface="Cambria Math"/>
                                </a:rPr>
                                <m:t> </m:t>
                              </m:r>
                              <m:r>
                                <a:rPr lang="en-US" sz="2400" b="1" i="1" smtClean="0">
                                  <a:latin typeface="Cambria Math"/>
                                </a:rPr>
                                <m:t>𝒆𝒍𝒔𝒆</m:t>
                              </m:r>
                              <m:r>
                                <a:rPr lang="en-US" sz="2400" b="1" i="1" smtClean="0">
                                  <a:latin typeface="Cambria Math"/>
                                </a:rPr>
                                <m:t> </m:t>
                              </m:r>
                              <m:r>
                                <a:rPr lang="en-US" sz="2400" b="1" i="1" smtClean="0">
                                  <a:latin typeface="Cambria Math"/>
                                </a:rPr>
                                <m:t>𝒔</m:t>
                              </m:r>
                              <m:r>
                                <a:rPr lang="en-US" sz="2400" b="1" i="1" smtClean="0">
                                  <a:latin typeface="Cambria Math"/>
                                </a:rPr>
                                <m:t>𝟐</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m:t>
                              </m:r>
                            </m:e>
                            <m:e>
                              <m:r>
                                <a:rPr lang="en-US" sz="2400" b="1" i="1" smtClean="0">
                                  <a:latin typeface="Cambria Math"/>
                                  <a:ea typeface="Cambria Math"/>
                                </a:rPr>
                                <m:t>&lt;</m:t>
                              </m:r>
                              <m:sSup>
                                <m:sSupPr>
                                  <m:ctrlPr>
                                    <a:rPr lang="en-US" sz="2400" b="1" i="1" smtClean="0">
                                      <a:latin typeface="Cambria Math"/>
                                      <a:ea typeface="Cambria Math"/>
                                    </a:rPr>
                                  </m:ctrlPr>
                                </m:sSupPr>
                                <m:e>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b="1" i="1" smtClean="0">
                                      <a:latin typeface="Cambria Math"/>
                                      <a:ea typeface="Cambria Math"/>
                                    </a:rPr>
                                    <m:t>, </m:t>
                                  </m:r>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′&gt;</m:t>
                              </m:r>
                            </m:e>
                          </m:eqAr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712498" y="4246418"/>
                <a:ext cx="2773902" cy="1943865"/>
              </a:xfrm>
              <a:prstGeom prst="rect">
                <a:avLst/>
              </a:prstGeom>
              <a:blipFill rotWithShape="1">
                <a:blip r:embed="rId3"/>
                <a:stretch>
                  <a:fillRect l="-59341" r="-55824"/>
                </a:stretch>
              </a:blipFill>
            </p:spPr>
            <p:txBody>
              <a:bodyPr/>
              <a:lstStyle/>
              <a:p>
                <a:r>
                  <a:rPr lang="en-US">
                    <a:noFill/>
                  </a:rPr>
                  <a:t> </a:t>
                </a:r>
              </a:p>
            </p:txBody>
          </p:sp>
        </mc:Fallback>
      </mc:AlternateContent>
      <p:sp>
        <p:nvSpPr>
          <p:cNvPr id="10" name="TextBox 5"/>
          <p:cNvSpPr txBox="1">
            <a:spLocks noChangeArrowheads="1"/>
          </p:cNvSpPr>
          <p:nvPr/>
        </p:nvSpPr>
        <p:spPr bwMode="auto">
          <a:xfrm>
            <a:off x="6858000" y="44958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If</a:t>
            </a:r>
            <a:endParaRPr lang="en-US" altLang="en-US" sz="2400" dirty="0"/>
          </a:p>
        </p:txBody>
      </p:sp>
    </p:spTree>
    <p:extLst>
      <p:ext uri="{BB962C8B-B14F-4D97-AF65-F5344CB8AC3E}">
        <p14:creationId xmlns:p14="http://schemas.microsoft.com/office/powerpoint/2010/main" val="2409864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Two: Soundness Proof</a:t>
            </a:r>
            <a:endParaRPr lang="en-US" dirty="0"/>
          </a:p>
        </p:txBody>
      </p:sp>
      <p:sp>
        <p:nvSpPr>
          <p:cNvPr id="3" name="Content Placeholder 2"/>
          <p:cNvSpPr>
            <a:spLocks noGrp="1"/>
          </p:cNvSpPr>
          <p:nvPr>
            <p:ph idx="1"/>
          </p:nvPr>
        </p:nvSpPr>
        <p:spPr/>
        <p:txBody>
          <a:bodyPr/>
          <a:lstStyle/>
          <a:p>
            <a:r>
              <a:rPr lang="en-US" dirty="0" smtClean="0">
                <a:sym typeface="Webdings"/>
              </a:rPr>
              <a:t>Lemma:</a:t>
            </a:r>
            <a:r>
              <a:rPr lang="en-US" dirty="0" smtClean="0"/>
              <a:t> </a:t>
            </a:r>
            <a:r>
              <a:rPr lang="en-US" dirty="0"/>
              <a:t>If there is a path from L1 to L2, L1 defines variable x and L2 uses x, and there is not another definition of x along the path</a:t>
            </a:r>
            <a:r>
              <a:rPr lang="en-US" dirty="0" smtClean="0"/>
              <a:t>, the evaluation must generate a trace satisfying the condition (which may not be the specific path though)</a:t>
            </a:r>
            <a:endParaRPr lang="en-US" dirty="0" smtClean="0">
              <a:sym typeface="Webdings"/>
            </a:endParaRPr>
          </a:p>
          <a:p>
            <a:pPr lvl="1"/>
            <a:r>
              <a:rPr lang="en-US" dirty="0" smtClean="0">
                <a:ea typeface="Cambria Math"/>
                <a:sym typeface="Webdings"/>
              </a:rPr>
              <a:t>Lemma 1: There must be a trace leading to L1</a:t>
            </a:r>
          </a:p>
          <a:p>
            <a:pPr lvl="1"/>
            <a:r>
              <a:rPr lang="en-US" dirty="0" smtClean="0">
                <a:ea typeface="Cambria Math"/>
                <a:sym typeface="Webdings"/>
              </a:rPr>
              <a:t>Lemma 2: There must be a trace leading from L1 to L2</a:t>
            </a:r>
          </a:p>
          <a:p>
            <a:pPr lvl="2"/>
            <a:r>
              <a:rPr lang="en-US" dirty="0" smtClean="0">
                <a:ea typeface="Cambria Math"/>
                <a:sym typeface="Webdings"/>
              </a:rPr>
              <a:t>Proof by contradiction. If not, the new definition at L1 does not take the branch leading to L2</a:t>
            </a:r>
          </a:p>
          <a:p>
            <a:pPr lvl="1"/>
            <a:r>
              <a:rPr lang="en-US" dirty="0" smtClean="0">
                <a:ea typeface="Cambria Math"/>
                <a:sym typeface="Webdings"/>
              </a:rPr>
              <a:t>Lemma3: There must be a trace leading from L1 to L2 without any redefinition of x.</a:t>
            </a:r>
          </a:p>
          <a:p>
            <a:pPr lvl="2"/>
            <a:r>
              <a:rPr lang="en-US" dirty="0" smtClean="0">
                <a:ea typeface="Cambria Math"/>
                <a:sym typeface="Webdings"/>
              </a:rPr>
              <a:t>Proof by contradiction. Assume all traces from L1 to L2 have redefinition. There must be a predicate preceding the redefinition leading to L2</a:t>
            </a:r>
            <a:endParaRPr lang="en-US" dirty="0">
              <a:ea typeface="Cambria Math"/>
              <a:sym typeface="Webdings"/>
            </a:endParaRPr>
          </a:p>
          <a:p>
            <a:r>
              <a:rPr lang="en-US" dirty="0" smtClean="0">
                <a:ea typeface="Cambria Math"/>
                <a:sym typeface="Webdings"/>
              </a:rPr>
              <a:t>Given such a trace, it must be D[x]=L1 at L2</a:t>
            </a:r>
          </a:p>
          <a:p>
            <a:pPr lvl="1"/>
            <a:r>
              <a:rPr lang="en-US" dirty="0" smtClean="0">
                <a:ea typeface="Cambria Math"/>
                <a:sym typeface="Webdings"/>
              </a:rPr>
              <a:t>Proof by contradiction</a:t>
            </a:r>
            <a:endParaRPr lang="en-US" dirty="0">
              <a:ea typeface="Cambria Math"/>
              <a:sym typeface="Webdings"/>
            </a:endParaRPr>
          </a:p>
          <a:p>
            <a:pPr marL="0" indent="0">
              <a:buNone/>
            </a:pPr>
            <a:endParaRPr lang="en-US" dirty="0" smtClean="0"/>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7154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to Improve Our Previous Algorithm</a:t>
            </a:r>
            <a:endParaRPr lang="en-US" dirty="0"/>
          </a:p>
        </p:txBody>
      </p:sp>
      <p:sp>
        <p:nvSpPr>
          <p:cNvPr id="3" name="Content Placeholder 2"/>
          <p:cNvSpPr>
            <a:spLocks noGrp="1"/>
          </p:cNvSpPr>
          <p:nvPr>
            <p:ph idx="1"/>
          </p:nvPr>
        </p:nvSpPr>
        <p:spPr/>
        <p:txBody>
          <a:bodyPr/>
          <a:lstStyle/>
          <a:p>
            <a:r>
              <a:rPr lang="en-US" dirty="0" smtClean="0"/>
              <a:t>It is too expensive to enumerate individual paths</a:t>
            </a:r>
          </a:p>
          <a:p>
            <a:r>
              <a:rPr lang="en-US" dirty="0" smtClean="0"/>
              <a:t>How about (abstractly) execute both branches of a predicate and aggregate the results before execute the continuation?</a:t>
            </a:r>
            <a:endParaRPr lang="en-US" dirty="0"/>
          </a:p>
        </p:txBody>
      </p:sp>
    </p:spTree>
    <p:extLst>
      <p:ext uri="{BB962C8B-B14F-4D97-AF65-F5344CB8AC3E}">
        <p14:creationId xmlns:p14="http://schemas.microsoft.com/office/powerpoint/2010/main" val="2569658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Configuration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14:m>
                  <m:oMath xmlns:m="http://schemas.openxmlformats.org/officeDocument/2006/math">
                    <m:r>
                      <a:rPr lang="en-US" b="0" i="1" smtClean="0">
                        <a:latin typeface="Cambria Math"/>
                      </a:rPr>
                      <m:t>&lt;</m:t>
                    </m:r>
                    <m:r>
                      <a:rPr lang="en-US" b="0" i="1" strike="sngStrike" smtClean="0">
                        <a:solidFill>
                          <a:srgbClr val="FF0000"/>
                        </a:solidFill>
                        <a:latin typeface="Cambria Math"/>
                      </a:rPr>
                      <m:t>𝑉</m:t>
                    </m:r>
                    <m:r>
                      <a:rPr lang="en-US" b="0" i="1" strike="sngStrike" smtClean="0">
                        <a:solidFill>
                          <a:srgbClr val="FF0000"/>
                        </a:solidFill>
                        <a:latin typeface="Cambria Math"/>
                      </a:rPr>
                      <m:t>,</m:t>
                    </m:r>
                    <m:r>
                      <a:rPr lang="en-US" b="0" i="1" strike="sngStrike" smtClean="0">
                        <a:solidFill>
                          <a:srgbClr val="FF0000"/>
                        </a:solidFill>
                        <a:latin typeface="Cambria Math"/>
                      </a:rPr>
                      <m:t>𝑊</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&gt;→&lt;</m:t>
                    </m:r>
                    <m:sSup>
                      <m:sSupPr>
                        <m:ctrlPr>
                          <a:rPr lang="en-US" b="0" i="1" strike="sngStrike" smtClean="0">
                            <a:solidFill>
                              <a:srgbClr val="FF0000"/>
                            </a:solidFill>
                            <a:latin typeface="Cambria Math"/>
                            <a:ea typeface="Cambria Math"/>
                          </a:rPr>
                        </m:ctrlPr>
                      </m:sSupPr>
                      <m:e>
                        <m:r>
                          <a:rPr lang="en-US" b="0" i="1" strike="sngStrike" smtClean="0">
                            <a:solidFill>
                              <a:srgbClr val="FF0000"/>
                            </a:solidFill>
                            <a:latin typeface="Cambria Math"/>
                            <a:ea typeface="Cambria Math"/>
                          </a:rPr>
                          <m:t>𝑉</m:t>
                        </m:r>
                      </m:e>
                      <m:sup>
                        <m:r>
                          <a:rPr lang="en-US" b="0" i="1" strike="sngStrike" smtClean="0">
                            <a:solidFill>
                              <a:srgbClr val="FF0000"/>
                            </a:solidFill>
                            <a:latin typeface="Cambria Math"/>
                            <a:ea typeface="Cambria Math"/>
                          </a:rPr>
                          <m:t>′</m:t>
                        </m:r>
                      </m:sup>
                    </m:sSup>
                    <m:r>
                      <a:rPr lang="en-US" b="0" i="1" strike="sngStrike" smtClean="0">
                        <a:solidFill>
                          <a:srgbClr val="FF0000"/>
                        </a:solidFill>
                        <a:latin typeface="Cambria Math"/>
                        <a:ea typeface="Cambria Math"/>
                      </a:rPr>
                      <m:t>,</m:t>
                    </m:r>
                    <m:sSup>
                      <m:sSupPr>
                        <m:ctrlPr>
                          <a:rPr lang="en-US" b="0" i="1" strike="sngStrike" smtClean="0">
                            <a:solidFill>
                              <a:srgbClr val="FF0000"/>
                            </a:solidFill>
                            <a:latin typeface="Cambria Math"/>
                            <a:ea typeface="Cambria Math"/>
                          </a:rPr>
                        </m:ctrlPr>
                      </m:sSupPr>
                      <m:e>
                        <m:r>
                          <a:rPr lang="en-US" b="0" i="1" strike="sngStrike" smtClean="0">
                            <a:solidFill>
                              <a:srgbClr val="FF0000"/>
                            </a:solidFill>
                            <a:latin typeface="Cambria Math"/>
                            <a:ea typeface="Cambria Math"/>
                          </a:rPr>
                          <m:t>𝑊</m:t>
                        </m:r>
                      </m:e>
                      <m:sup>
                        <m:r>
                          <a:rPr lang="en-US" b="0" i="1" strike="sngStrike" smtClean="0">
                            <a:solidFill>
                              <a:srgbClr val="FF0000"/>
                            </a:solidFill>
                            <a:latin typeface="Cambria Math"/>
                            <a:ea typeface="Cambria Math"/>
                          </a:rPr>
                          <m:t>′</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m:t>
                        </m:r>
                      </m:sup>
                    </m:sSup>
                    <m:r>
                      <a:rPr lang="en-US" b="0" i="1" smtClean="0">
                        <a:latin typeface="Cambria Math"/>
                        <a:ea typeface="Cambria Math"/>
                      </a:rPr>
                      <m:t>, </m:t>
                    </m:r>
                    <m:r>
                      <a:rPr lang="en-US" i="1">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m:t>
                    </m:r>
                  </m:oMath>
                </a14:m>
                <a:endParaRPr lang="en-US" b="0" dirty="0" smtClean="0">
                  <a:ea typeface="Cambria Math"/>
                </a:endParaRPr>
              </a:p>
              <a:p>
                <a:pPr lvl="1"/>
                <a:r>
                  <a:rPr lang="en-US" dirty="0" smtClean="0"/>
                  <a:t>Definition D: Variable -&gt; </a:t>
                </a:r>
                <a:r>
                  <a:rPr lang="en-US" dirty="0" smtClean="0">
                    <a:solidFill>
                      <a:srgbClr val="FF0000"/>
                    </a:solidFill>
                  </a:rPr>
                  <a:t>P(Label)</a:t>
                </a:r>
                <a:r>
                  <a:rPr lang="en-US" dirty="0" smtClean="0"/>
                  <a:t> </a:t>
                </a:r>
                <a:endParaRPr lang="en-US" dirty="0" smtClean="0">
                  <a:ea typeface="Cambria Math"/>
                  <a:sym typeface="Webdings"/>
                </a:endParaRPr>
              </a:p>
              <a:p>
                <a:pPr lvl="1"/>
                <a:r>
                  <a:rPr lang="en-US" dirty="0" smtClean="0">
                    <a:ea typeface="Cambria Math"/>
                    <a:sym typeface="Webdings"/>
                  </a:rPr>
                  <a:t>Dependences X: P (</a:t>
                </a:r>
                <a:r>
                  <a:rPr lang="en-US" dirty="0"/>
                  <a:t>Label </a:t>
                </a:r>
                <a:r>
                  <a:rPr lang="en-US" dirty="0" smtClean="0">
                    <a:ea typeface="Cambria Math"/>
                    <a:sym typeface="Webdings"/>
                  </a:rPr>
                  <a:t> </a:t>
                </a:r>
                <a:r>
                  <a:rPr lang="en-US" dirty="0" smtClean="0"/>
                  <a:t>Label</a:t>
                </a:r>
                <a:r>
                  <a:rPr lang="en-US" dirty="0" smtClean="0">
                    <a:ea typeface="Cambria Math"/>
                    <a:sym typeface="Webdings"/>
                  </a:rPr>
                  <a:t>)</a:t>
                </a:r>
              </a:p>
              <a:p>
                <a:pPr lvl="1"/>
                <a:r>
                  <a:rPr lang="en-US" strike="sngStrike" dirty="0" err="1" smtClean="0">
                    <a:ea typeface="Cambria Math"/>
                    <a:sym typeface="Webdings"/>
                  </a:rPr>
                  <a:t>WorkList</a:t>
                </a:r>
                <a:r>
                  <a:rPr lang="en-US" strike="sngStrike" dirty="0" smtClean="0">
                    <a:ea typeface="Cambria Math"/>
                    <a:sym typeface="Webdings"/>
                  </a:rPr>
                  <a:t> W: P (Definition</a:t>
                </a:r>
                <a:r>
                  <a:rPr lang="en-US" strike="sngStrike" dirty="0">
                    <a:ea typeface="Cambria Math"/>
                    <a:sym typeface="Webdings"/>
                  </a:rPr>
                  <a:t> </a:t>
                </a:r>
                <a:r>
                  <a:rPr lang="en-US" strike="sngStrike" dirty="0" smtClean="0">
                    <a:ea typeface="Cambria Math"/>
                    <a:sym typeface="Webdings"/>
                  </a:rPr>
                  <a:t>Statement)</a:t>
                </a:r>
              </a:p>
              <a:p>
                <a:pPr lvl="1"/>
                <a:r>
                  <a:rPr lang="en-US" strike="sngStrike" dirty="0" smtClean="0">
                    <a:ea typeface="Cambria Math"/>
                    <a:sym typeface="Webdings"/>
                  </a:rPr>
                  <a:t>Visited V: </a:t>
                </a:r>
                <a:r>
                  <a:rPr lang="en-US" strike="sngStrike" dirty="0">
                    <a:ea typeface="Cambria Math"/>
                    <a:sym typeface="Webdings"/>
                  </a:rPr>
                  <a:t>P (Definition Statement)</a:t>
                </a:r>
              </a:p>
              <a:p>
                <a:pPr marL="457200" lvl="1" indent="0">
                  <a:buNone/>
                </a:pPr>
                <a:endParaRPr lang="en-US" dirty="0" smtClean="0">
                  <a:ea typeface="Cambria Math"/>
                  <a:sym typeface="Webdings"/>
                </a:endParaRPr>
              </a:p>
              <a:p>
                <a:pPr marL="457200" lvl="1" indent="0">
                  <a:buNone/>
                </a:pPr>
                <a:endParaRPr lang="en-US" dirty="0" smtClean="0">
                  <a:ea typeface="Cambria Math"/>
                  <a:sym typeface="Webdings"/>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97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Analysis Is Considered More Difficult</a:t>
            </a:r>
            <a:endParaRPr lang="en-US" dirty="0"/>
          </a:p>
        </p:txBody>
      </p:sp>
      <p:sp>
        <p:nvSpPr>
          <p:cNvPr id="3" name="Content Placeholder 2"/>
          <p:cNvSpPr>
            <a:spLocks noGrp="1"/>
          </p:cNvSpPr>
          <p:nvPr>
            <p:ph idx="1"/>
          </p:nvPr>
        </p:nvSpPr>
        <p:spPr/>
        <p:txBody>
          <a:bodyPr/>
          <a:lstStyle/>
          <a:p>
            <a:r>
              <a:rPr lang="en-US" dirty="0" smtClean="0"/>
              <a:t>Difficult to understand</a:t>
            </a:r>
          </a:p>
          <a:p>
            <a:pPr lvl="1"/>
            <a:r>
              <a:rPr lang="en-US" dirty="0" smtClean="0"/>
              <a:t>Data flow analysis framework</a:t>
            </a:r>
          </a:p>
          <a:p>
            <a:pPr lvl="2"/>
            <a:r>
              <a:rPr lang="en-US" dirty="0" smtClean="0"/>
              <a:t>Why it is designed in such a way?</a:t>
            </a:r>
          </a:p>
          <a:p>
            <a:pPr lvl="2"/>
            <a:r>
              <a:rPr lang="en-US" dirty="0" smtClean="0"/>
              <a:t>Is it a magic bullet? </a:t>
            </a:r>
          </a:p>
          <a:p>
            <a:pPr lvl="2"/>
            <a:r>
              <a:rPr lang="en-US" dirty="0" smtClean="0"/>
              <a:t>Guarantees: distributive versus non-distributive?</a:t>
            </a:r>
          </a:p>
          <a:p>
            <a:pPr marL="914400" lvl="2" indent="0">
              <a:buNone/>
            </a:pPr>
            <a:endParaRPr lang="en-US" dirty="0" smtClean="0"/>
          </a:p>
          <a:p>
            <a:pPr lvl="1"/>
            <a:r>
              <a:rPr lang="en-US" dirty="0" smtClean="0"/>
              <a:t>Many terms</a:t>
            </a:r>
          </a:p>
          <a:p>
            <a:pPr lvl="2"/>
            <a:r>
              <a:rPr lang="en-US" dirty="0" smtClean="0"/>
              <a:t>Context/flow/path/field-sensitivity</a:t>
            </a:r>
          </a:p>
          <a:p>
            <a:pPr marL="914400" lvl="2" indent="0">
              <a:buNone/>
            </a:pPr>
            <a:endParaRPr lang="en-US" dirty="0" smtClean="0"/>
          </a:p>
          <a:p>
            <a:pPr lvl="1"/>
            <a:r>
              <a:rPr lang="en-US" dirty="0" smtClean="0"/>
              <a:t>Complex analysis</a:t>
            </a:r>
          </a:p>
          <a:p>
            <a:pPr lvl="2"/>
            <a:r>
              <a:rPr lang="en-US" dirty="0" smtClean="0"/>
              <a:t>Points-to</a:t>
            </a:r>
          </a:p>
          <a:p>
            <a:r>
              <a:rPr lang="en-US" dirty="0" smtClean="0"/>
              <a:t>Without our efforts on formalizing dynamic analysis, static analysis becomes much more </a:t>
            </a:r>
            <a:r>
              <a:rPr lang="en-US" dirty="0" err="1" smtClean="0"/>
              <a:t>apprehendable</a:t>
            </a:r>
            <a:endParaRPr lang="en-US" dirty="0" smtClean="0"/>
          </a:p>
          <a:p>
            <a:endParaRPr lang="en-US" dirty="0"/>
          </a:p>
        </p:txBody>
      </p:sp>
    </p:spTree>
    <p:extLst>
      <p:ext uri="{BB962C8B-B14F-4D97-AF65-F5344CB8AC3E}">
        <p14:creationId xmlns:p14="http://schemas.microsoft.com/office/powerpoint/2010/main" val="311181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972446"/>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baseline="30000" smtClean="0">
                              <a:latin typeface="Cambria Math"/>
                            </a:rPr>
                            <m:t>𝑳</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972446"/>
              </a:xfrm>
              <a:prstGeom prst="rect">
                <a:avLst/>
              </a:prstGeom>
              <a:blipFill rotWithShape="1">
                <a:blip r:embed="rId2"/>
                <a:stretch>
                  <a:fillRect l="-40879" r="-36484"/>
                </a:stretch>
              </a:blipFill>
            </p:spPr>
            <p:txBody>
              <a:bodyPr/>
              <a:lstStyle/>
              <a:p>
                <a:r>
                  <a:rPr lang="en-US">
                    <a:noFill/>
                  </a:rPr>
                  <a:t> </a:t>
                </a:r>
              </a:p>
            </p:txBody>
          </p:sp>
        </mc:Fallback>
      </mc:AlternateContent>
      <p:sp>
        <p:nvSpPr>
          <p:cNvPr id="4" name="TextBox 5"/>
          <p:cNvSpPr txBox="1">
            <a:spLocks noChangeArrowheads="1"/>
          </p:cNvSpPr>
          <p:nvPr/>
        </p:nvSpPr>
        <p:spPr bwMode="auto">
          <a:xfrm>
            <a:off x="62484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Const</a:t>
            </a:r>
            <a:r>
              <a:rPr lang="en-US" altLang="en-US" sz="2400" dirty="0"/>
              <a:t>-Assign</a:t>
            </a:r>
          </a:p>
        </p:txBody>
      </p:sp>
      <mc:AlternateContent xmlns:mc="http://schemas.openxmlformats.org/markup-compatibility/2006" xmlns:a14="http://schemas.microsoft.com/office/drawing/2010/main">
        <mc:Choice Requires="a14">
          <p:sp>
            <p:nvSpPr>
              <p:cNvPr id="5" name="TextBox 4"/>
              <p:cNvSpPr txBox="1"/>
              <p:nvPr/>
            </p:nvSpPr>
            <p:spPr>
              <a:xfrm>
                <a:off x="822850" y="2964873"/>
                <a:ext cx="2773902" cy="172104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b="1" i="1" smtClean="0">
                                  <a:latin typeface="Cambria Math"/>
                                  <a:ea typeface="Cambria Math"/>
                                </a:rPr>
                              </m:ctrlPr>
                            </m:eqArrPr>
                            <m:e>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e>
                              </m:d>
                            </m:e>
                            <m:e>
                              <m:sSup>
                                <m:sSupPr>
                                  <m:ctrlPr>
                                    <a:rPr lang="en-US" sz="2800" i="1">
                                      <a:latin typeface="Cambria Math"/>
                                      <a:ea typeface="Cambria Math"/>
                                    </a:rPr>
                                  </m:ctrlPr>
                                </m:sSupPr>
                                <m:e>
                                  <m:r>
                                    <a:rPr lang="en-US" sz="2800" b="1" i="1" smtClean="0">
                                      <a:latin typeface="Cambria Math"/>
                                      <a:ea typeface="Cambria Math"/>
                                    </a:rPr>
                                    <m:t>    </m:t>
                                  </m:r>
                                  <m:r>
                                    <a:rPr lang="en-US" sz="2800" b="1" i="1" smtClean="0">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b="1" i="1" smtClean="0">
                                  <a:latin typeface="Cambria Math"/>
                                  <a:ea typeface="Cambria Math"/>
                                </a:rPr>
                                <m:t>𝑿</m:t>
                              </m:r>
                              <m:r>
                                <a:rPr lang="en-US" sz="2800" b="1" i="1" smtClean="0">
                                  <a:latin typeface="Cambria Math"/>
                                  <a:ea typeface="Cambria Math"/>
                                </a:rPr>
                                <m:t>∪{&lt;</m:t>
                              </m:r>
                              <m:r>
                                <a:rPr lang="en-US" sz="2800" b="1" i="1" smtClean="0">
                                  <a:latin typeface="Cambria Math"/>
                                  <a:ea typeface="Cambria Math"/>
                                </a:rPr>
                                <m:t>𝑳</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𝑳</m:t>
                                  </m:r>
                                </m:e>
                                <m:sup>
                                  <m:r>
                                    <a:rPr lang="en-US" sz="2800" b="1" i="1" smtClean="0">
                                      <a:latin typeface="Cambria Math"/>
                                      <a:ea typeface="Cambria Math"/>
                                    </a:rPr>
                                    <m:t>′</m:t>
                                  </m:r>
                                </m:sup>
                              </m:sSup>
                              <m:r>
                                <a:rPr lang="en-US" sz="2800" b="1" i="1" smtClean="0">
                                  <a:latin typeface="Cambria Math"/>
                                  <a:ea typeface="Cambria Math"/>
                                </a:rPr>
                                <m:t>&gt;|∀</m:t>
                              </m:r>
                              <m:sSup>
                                <m:sSupPr>
                                  <m:ctrlPr>
                                    <a:rPr lang="en-US" sz="2800" b="1" i="1" smtClean="0">
                                      <a:latin typeface="Cambria Math"/>
                                      <a:ea typeface="Cambria Math"/>
                                    </a:rPr>
                                  </m:ctrlPr>
                                </m:sSupPr>
                                <m:e>
                                  <m:r>
                                    <a:rPr lang="en-US" sz="2800" b="1" i="1" smtClean="0">
                                      <a:latin typeface="Cambria Math"/>
                                      <a:ea typeface="Cambria Math"/>
                                    </a:rPr>
                                    <m:t>𝑳</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𝒚</m:t>
                                  </m:r>
                                </m:e>
                              </m:d>
                              <m:r>
                                <a:rPr lang="en-US" sz="2800" b="1" i="1" smtClean="0">
                                  <a:latin typeface="Cambria Math"/>
                                  <a:ea typeface="Cambria Math"/>
                                </a:rPr>
                                <m:t>}</m:t>
                              </m:r>
                            </m:e>
                          </m:eqAr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i="1" baseline="30000">
                              <a:latin typeface="Cambria Math"/>
                            </a:rPr>
                            <m:t>𝑳</m:t>
                          </m:r>
                          <m:r>
                            <a:rPr lang="en-US" sz="2800" b="1" i="1" smtClean="0">
                              <a:latin typeface="Cambria Math"/>
                            </a:rPr>
                            <m:t>𝒚</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sz="2800" b="1" dirty="0" smtClean="0">
                  <a:ea typeface="Cambria Math"/>
                </a:endParaRPr>
              </a:p>
              <a:p>
                <a:pPr>
                  <a:buNone/>
                </a:pP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22850" y="2964873"/>
                <a:ext cx="2773902" cy="1721049"/>
              </a:xfrm>
              <a:prstGeom prst="rect">
                <a:avLst/>
              </a:prstGeom>
              <a:blipFill rotWithShape="1">
                <a:blip r:embed="rId3"/>
                <a:stretch>
                  <a:fillRect r="-91429"/>
                </a:stretch>
              </a:blipFill>
            </p:spPr>
            <p:txBody>
              <a:bodyPr/>
              <a:lstStyle/>
              <a:p>
                <a:r>
                  <a:rPr lang="en-US">
                    <a:noFill/>
                  </a:rPr>
                  <a:t> </a:t>
                </a:r>
              </a:p>
            </p:txBody>
          </p:sp>
        </mc:Fallback>
      </mc:AlternateContent>
      <p:sp>
        <p:nvSpPr>
          <p:cNvPr id="6" name="TextBox 7"/>
          <p:cNvSpPr txBox="1">
            <a:spLocks noChangeArrowheads="1"/>
          </p:cNvSpPr>
          <p:nvPr/>
        </p:nvSpPr>
        <p:spPr bwMode="auto">
          <a:xfrm>
            <a:off x="6858000" y="32004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a:t>Copy</a:t>
            </a:r>
          </a:p>
        </p:txBody>
      </p:sp>
      <mc:AlternateContent xmlns:mc="http://schemas.openxmlformats.org/markup-compatibility/2006" xmlns:a14="http://schemas.microsoft.com/office/drawing/2010/main">
        <mc:Choice Requires="a14">
          <p:sp>
            <p:nvSpPr>
              <p:cNvPr id="7" name="TextBox 6"/>
              <p:cNvSpPr txBox="1"/>
              <p:nvPr/>
            </p:nvSpPr>
            <p:spPr>
              <a:xfrm>
                <a:off x="2331498" y="4495800"/>
                <a:ext cx="2773902" cy="144129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i="1">
                                  <a:latin typeface="Cambria Math"/>
                                  <a:ea typeface="Cambria Math"/>
                                </a:rPr>
                              </m:ctrlPr>
                            </m:eqArrPr>
                            <m:e>
                              <m:sSup>
                                <m:sSupPr>
                                  <m:ctrlPr>
                                    <a:rPr lang="en-US" sz="2800" i="1">
                                      <a:latin typeface="Cambria Math"/>
                                      <a:ea typeface="Cambria Math"/>
                                    </a:rPr>
                                  </m:ctrlPr>
                                </m:sSupPr>
                                <m:e>
                                  <m:r>
                                    <a:rPr lang="en-US" sz="2800" i="1">
                                      <a:latin typeface="Cambria Math"/>
                                      <a:ea typeface="Cambria Math"/>
                                    </a:rPr>
                                    <m:t>𝑫</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𝒙</m:t>
                                  </m:r>
                                  <m:r>
                                    <a:rPr lang="en-US" sz="2800" i="1">
                                      <a:latin typeface="Cambria Math"/>
                                      <a:ea typeface="Cambria Math"/>
                                    </a:rPr>
                                    <m:t>⟼</m:t>
                                  </m:r>
                                  <m:r>
                                    <a:rPr lang="en-US" sz="2800" b="1" i="1" smtClean="0">
                                      <a:latin typeface="Cambria Math"/>
                                      <a:ea typeface="Cambria Math"/>
                                    </a:rPr>
                                    <m:t>{</m:t>
                                  </m:r>
                                  <m:r>
                                    <a:rPr lang="en-US" sz="2800" i="1">
                                      <a:latin typeface="Cambria Math"/>
                                      <a:ea typeface="Cambria Math"/>
                                    </a:rPr>
                                    <m:t>𝑳</m:t>
                                  </m:r>
                                  <m:r>
                                    <a:rPr lang="en-US" sz="2800" b="1" i="1" smtClean="0">
                                      <a:latin typeface="Cambria Math"/>
                                      <a:ea typeface="Cambria Math"/>
                                    </a:rPr>
                                    <m:t>}</m:t>
                                  </m:r>
                                </m:e>
                              </m:d>
                            </m:e>
                            <m:e>
                              <m:sSup>
                                <m:sSupPr>
                                  <m:ctrlPr>
                                    <a:rPr lang="en-US" sz="2800" i="1">
                                      <a:latin typeface="Cambria Math"/>
                                      <a:ea typeface="Cambria Math"/>
                                    </a:rPr>
                                  </m:ctrlPr>
                                </m:sSupPr>
                                <m:e>
                                  <m:r>
                                    <a:rPr lang="en-US" sz="2800" i="1">
                                      <a:latin typeface="Cambria Math"/>
                                      <a:ea typeface="Cambria Math"/>
                                    </a:rPr>
                                    <m:t>    </m:t>
                                  </m:r>
                                  <m:r>
                                    <a:rPr lang="en-US" sz="2800" i="1">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𝑿</m:t>
                              </m:r>
                              <m:r>
                                <a:rPr lang="en-US" sz="2800" i="1">
                                  <a:latin typeface="Cambria Math"/>
                                  <a:ea typeface="Cambria Math"/>
                                </a:rPr>
                                <m:t>∪</m:t>
                              </m:r>
                              <m:d>
                                <m:dPr>
                                  <m:begChr m:val="{"/>
                                  <m:endChr m:val="|"/>
                                  <m:ctrlPr>
                                    <a:rPr lang="en-US" sz="2800" b="1" i="1" smtClean="0">
                                      <a:latin typeface="Cambria Math"/>
                                      <a:ea typeface="Cambria Math"/>
                                    </a:rPr>
                                  </m:ctrlPr>
                                </m:dPr>
                                <m:e>
                                  <m:r>
                                    <a:rPr lang="en-US" sz="2800" i="1">
                                      <a:latin typeface="Cambria Math"/>
                                      <a:ea typeface="Cambria Math"/>
                                    </a:rPr>
                                    <m:t>&lt;</m:t>
                                  </m:r>
                                  <m:r>
                                    <a:rPr lang="en-US" sz="2800" i="1">
                                      <a:latin typeface="Cambria Math"/>
                                      <a:ea typeface="Cambria Math"/>
                                    </a:rPr>
                                    <m:t>𝑳</m:t>
                                  </m:r>
                                  <m:r>
                                    <a:rPr lang="en-US" sz="2800" i="1">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𝑳</m:t>
                                      </m:r>
                                    </m:e>
                                    <m:sup>
                                      <m:r>
                                        <a:rPr lang="en-US" sz="2800" b="1" i="1" smtClean="0">
                                          <a:latin typeface="Cambria Math"/>
                                          <a:ea typeface="Cambria Math"/>
                                        </a:rPr>
                                        <m:t>′</m:t>
                                      </m:r>
                                    </m:sup>
                                  </m:sSup>
                                  <m:r>
                                    <a:rPr lang="en-US" sz="2800" b="1" i="1" smtClean="0">
                                      <a:latin typeface="Cambria Math"/>
                                      <a:ea typeface="Cambria Math"/>
                                    </a:rPr>
                                    <m:t>&gt;</m:t>
                                  </m:r>
                                </m:e>
                              </m:d>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𝒚</m:t>
                                  </m:r>
                                </m:e>
                              </m:d>
                              <m:r>
                                <a:rPr lang="en-US" sz="2800" b="1" i="1" smtClean="0">
                                  <a:latin typeface="Cambria Math"/>
                                  <a:ea typeface="Cambria Math"/>
                                </a:rPr>
                                <m:t> </m:t>
                              </m:r>
                              <m:r>
                                <a:rPr lang="en-US" sz="2800" i="1" smtClean="0">
                                  <a:latin typeface="Cambria Math"/>
                                  <a:ea typeface="Cambria Math"/>
                                </a:rPr>
                                <m:t>∪</m:t>
                              </m:r>
                              <m:r>
                                <a:rPr lang="en-US" sz="2800" b="1" i="1" smtClean="0">
                                  <a:latin typeface="Cambria Math"/>
                                  <a:ea typeface="Cambria Math"/>
                                </a:rPr>
                                <m:t> </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𝒛</m:t>
                                  </m:r>
                                </m:e>
                              </m:d>
                              <m:r>
                                <a:rPr lang="en-US" sz="2800" b="1" i="1" smtClean="0">
                                  <a:latin typeface="Cambria Math"/>
                                  <a:ea typeface="Cambria Math"/>
                                </a:rPr>
                                <m:t>}</m:t>
                              </m:r>
                            </m:e>
                          </m:eqAr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smtClean="0">
                              <a:latin typeface="Cambria Math"/>
                            </a:rPr>
                            <m:t>𝒚</m:t>
                          </m:r>
                          <m:r>
                            <a:rPr lang="en-US" sz="2800" b="1" i="1" smtClean="0">
                              <a:latin typeface="Cambria Math"/>
                            </a:rPr>
                            <m:t>+</m:t>
                          </m:r>
                          <m:r>
                            <a:rPr lang="en-US" sz="2800" b="1" i="1" smtClean="0">
                              <a:latin typeface="Cambria Math"/>
                            </a:rPr>
                            <m:t>𝒛</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 </m:t>
                              </m:r>
                              <m:r>
                                <a:rPr lang="en-US" sz="2800" b="1" i="1" smtClean="0">
                                  <a:latin typeface="Cambria Math"/>
                                  <a:ea typeface="Cambria Math"/>
                                </a:rPr>
                                <m:t>𝑿</m:t>
                              </m:r>
                            </m:e>
                            <m:sup>
                              <m:r>
                                <a:rPr lang="en-US" sz="2800" b="1" i="1" smtClean="0">
                                  <a:latin typeface="Cambria Math"/>
                                  <a:ea typeface="Cambria Math"/>
                                </a:rPr>
                                <m:t>′</m:t>
                              </m:r>
                            </m:sup>
                          </m:sSup>
                          <m:r>
                            <a:rPr lang="en-US" sz="28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31498" y="4495800"/>
                <a:ext cx="2773902" cy="1441292"/>
              </a:xfrm>
              <a:prstGeom prst="rect">
                <a:avLst/>
              </a:prstGeom>
              <a:blipFill rotWithShape="1">
                <a:blip r:embed="rId4"/>
                <a:stretch>
                  <a:fillRect l="-66447" r="-62500"/>
                </a:stretch>
              </a:blipFill>
            </p:spPr>
            <p:txBody>
              <a:bodyPr/>
              <a:lstStyle/>
              <a:p>
                <a:r>
                  <a:rPr lang="en-US">
                    <a:noFill/>
                  </a:rPr>
                  <a:t> </a:t>
                </a:r>
              </a:p>
            </p:txBody>
          </p:sp>
        </mc:Fallback>
      </mc:AlternateContent>
      <p:sp>
        <p:nvSpPr>
          <p:cNvPr id="8" name="TextBox 9"/>
          <p:cNvSpPr txBox="1">
            <a:spLocks noChangeArrowheads="1"/>
          </p:cNvSpPr>
          <p:nvPr/>
        </p:nvSpPr>
        <p:spPr bwMode="auto">
          <a:xfrm>
            <a:off x="6781800" y="514725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BinOp</a:t>
            </a:r>
            <a:r>
              <a:rPr lang="en-US" altLang="en-US" sz="2400" dirty="0"/>
              <a:t>-Add</a:t>
            </a:r>
          </a:p>
        </p:txBody>
      </p:sp>
    </p:spTree>
    <p:extLst>
      <p:ext uri="{BB962C8B-B14F-4D97-AF65-F5344CB8AC3E}">
        <p14:creationId xmlns:p14="http://schemas.microsoft.com/office/powerpoint/2010/main" val="1776259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3048000" y="1524000"/>
                <a:ext cx="2773902" cy="1589731"/>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ea typeface="Cambria Math"/>
                                </a:rPr>
                              </m:ctrlPr>
                            </m:eqArrPr>
                            <m:e>
                              <m:r>
                                <a:rPr lang="en-US" sz="2400" b="1" i="1" smtClean="0">
                                  <a:latin typeface="Cambria Math"/>
                                  <a:ea typeface="Cambria Math"/>
                                </a:rPr>
                                <m:t>𝑿</m:t>
                              </m:r>
                              <m:r>
                                <a:rPr lang="en-US" sz="2400" b="1" i="1" smtClean="0">
                                  <a:latin typeface="Cambria Math"/>
                                  <a:ea typeface="Cambria Math"/>
                                </a:rPr>
                                <m:t>𝟎</m:t>
                              </m:r>
                              <m:r>
                                <a:rPr lang="en-US" sz="2400" b="1" i="1" smtClean="0">
                                  <a:latin typeface="Cambria Math"/>
                                  <a:ea typeface="Cambria Math"/>
                                </a:rPr>
                                <m:t>=</m:t>
                              </m:r>
                              <m:r>
                                <a:rPr lang="en-US" sz="2400" b="1" i="1" smtClean="0">
                                  <a:latin typeface="Cambria Math"/>
                                  <a:ea typeface="Cambria Math"/>
                                </a:rPr>
                                <m:t>𝑿</m:t>
                              </m:r>
                              <m:r>
                                <a:rPr lang="en-US" sz="2400" i="1">
                                  <a:latin typeface="Cambria Math"/>
                                  <a:ea typeface="Cambria Math"/>
                                </a:rPr>
                                <m:t>∪</m:t>
                              </m:r>
                              <m:d>
                                <m:dPr>
                                  <m:begChr m:val="{"/>
                                  <m:endChr m:val="}"/>
                                  <m:ctrlPr>
                                    <a:rPr lang="en-US" sz="2400" b="1" i="1" smtClean="0">
                                      <a:latin typeface="Cambria Math"/>
                                      <a:ea typeface="Cambria Math"/>
                                    </a:rPr>
                                  </m:ctrlPr>
                                </m:dPr>
                                <m:e>
                                  <m:r>
                                    <a:rPr lang="en-US" sz="2400" b="1" i="1" smtClean="0">
                                      <a:latin typeface="Cambria Math"/>
                                      <a:ea typeface="Cambria Math"/>
                                    </a:rPr>
                                    <m:t>&lt;</m:t>
                                  </m:r>
                                  <m:r>
                                    <a:rPr lang="en-US" sz="2400" b="1" i="1" smtClean="0">
                                      <a:latin typeface="Cambria Math"/>
                                      <a:ea typeface="Cambria Math"/>
                                    </a:rPr>
                                    <m:t>𝑳</m:t>
                                  </m:r>
                                  <m:r>
                                    <a:rPr lang="en-US" sz="2400" b="1" i="1" smtClean="0">
                                      <a:latin typeface="Cambria Math"/>
                                      <a:ea typeface="Cambria Math"/>
                                    </a:rPr>
                                    <m:t>,</m:t>
                                  </m:r>
                                  <m:sSup>
                                    <m:sSupPr>
                                      <m:ctrlPr>
                                        <a:rPr lang="en-US" sz="2400" b="1" i="1" smtClean="0">
                                          <a:latin typeface="Cambria Math"/>
                                          <a:ea typeface="Cambria Math"/>
                                        </a:rPr>
                                      </m:ctrlPr>
                                    </m:sSupPr>
                                    <m:e>
                                      <m:r>
                                        <a:rPr lang="en-US" sz="2400" b="1" i="1" smtClean="0">
                                          <a:latin typeface="Cambria Math"/>
                                          <a:ea typeface="Cambria Math"/>
                                        </a:rPr>
                                        <m:t>𝑳</m:t>
                                      </m:r>
                                    </m:e>
                                    <m:sup>
                                      <m:r>
                                        <a:rPr lang="en-US" sz="2400" b="1" i="1" smtClean="0">
                                          <a:latin typeface="Cambria Math"/>
                                          <a:ea typeface="Cambria Math"/>
                                        </a:rPr>
                                        <m:t>′</m:t>
                                      </m:r>
                                    </m:sup>
                                  </m:sSup>
                                  <m:r>
                                    <a:rPr lang="en-US" sz="2400" b="1" i="1" smtClean="0">
                                      <a:latin typeface="Cambria Math"/>
                                      <a:ea typeface="Cambria Math"/>
                                    </a:rPr>
                                    <m:t>&gt;| </m:t>
                                  </m:r>
                                  <m:sSup>
                                    <m:sSupPr>
                                      <m:ctrlPr>
                                        <a:rPr lang="en-US" sz="2400" b="1" i="1" smtClean="0">
                                          <a:latin typeface="Cambria Math"/>
                                          <a:ea typeface="Cambria Math"/>
                                        </a:rPr>
                                      </m:ctrlPr>
                                    </m:sSupPr>
                                    <m:e>
                                      <m:r>
                                        <a:rPr lang="en-US" sz="2400" b="1" i="1" smtClean="0">
                                          <a:latin typeface="Cambria Math"/>
                                          <a:ea typeface="Cambria Math"/>
                                        </a:rPr>
                                        <m:t>𝑳</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𝑫</m:t>
                                  </m:r>
                                  <m:d>
                                    <m:dPr>
                                      <m:begChr m:val="["/>
                                      <m:endChr m:val="]"/>
                                      <m:ctrlPr>
                                        <a:rPr lang="en-US" sz="2400" b="1" i="1" smtClean="0">
                                          <a:latin typeface="Cambria Math"/>
                                          <a:ea typeface="Cambria Math"/>
                                        </a:rPr>
                                      </m:ctrlPr>
                                    </m:dPr>
                                    <m:e>
                                      <m:r>
                                        <a:rPr lang="en-US" sz="2400" b="1" i="1" smtClean="0">
                                          <a:latin typeface="Cambria Math"/>
                                          <a:ea typeface="Cambria Math"/>
                                        </a:rPr>
                                        <m:t>𝒙</m:t>
                                      </m:r>
                                    </m:e>
                                  </m:d>
                                </m:e>
                              </m:d>
                              <m:r>
                                <a:rPr lang="en-US" sz="2400" b="1" i="1" smtClean="0">
                                  <a:latin typeface="Cambria Math"/>
                                  <a:ea typeface="Cambria Math"/>
                                </a:rPr>
                                <m:t>   &lt;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𝟎</m:t>
                              </m:r>
                              <m:r>
                                <a:rPr lang="en-US" sz="2400" b="1" i="1" smtClean="0">
                                  <a:latin typeface="Cambria Math"/>
                                  <a:ea typeface="Cambria Math"/>
                                </a:rPr>
                                <m:t>&gt;</m:t>
                              </m:r>
                              <m:r>
                                <a:rPr lang="en-US" sz="2400" i="1">
                                  <a:latin typeface="Cambria Math"/>
                                  <a:ea typeface="Cambria Math"/>
                                </a:rPr>
                                <m:t>→</m:t>
                              </m:r>
                              <m:r>
                                <a:rPr lang="en-US" sz="2400" b="1" i="1" smtClean="0">
                                  <a:latin typeface="Cambria Math"/>
                                  <a:ea typeface="Cambria Math"/>
                                </a:rPr>
                                <m:t>&lt;</m:t>
                              </m:r>
                              <m:r>
                                <a:rPr lang="en-US" sz="2400" b="1" i="1" smtClean="0">
                                  <a:latin typeface="Cambria Math"/>
                                  <a:ea typeface="Cambria Math"/>
                                </a:rPr>
                                <m:t>𝒔𝒌𝒊𝒑</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𝟏</m:t>
                              </m:r>
                              <m:r>
                                <a:rPr lang="en-US" sz="2400" b="1" i="1" smtClean="0">
                                  <a:latin typeface="Cambria Math"/>
                                  <a:ea typeface="Cambria Math"/>
                                </a:rPr>
                                <m:t>&gt;</m:t>
                              </m:r>
                            </m:e>
                            <m:e>
                              <m:r>
                                <a:rPr lang="en-US" sz="2400" i="1">
                                  <a:latin typeface="Cambria Math"/>
                                  <a:ea typeface="Cambria Math"/>
                                </a:rPr>
                                <m:t>&lt;</m:t>
                              </m:r>
                              <m:r>
                                <a:rPr lang="en-US" sz="2400" i="1">
                                  <a:latin typeface="Cambria Math"/>
                                  <a:ea typeface="Cambria Math"/>
                                </a:rPr>
                                <m:t>𝒔</m:t>
                              </m:r>
                              <m:r>
                                <a:rPr lang="en-US" sz="2400" b="1" i="1" smtClean="0">
                                  <a:latin typeface="Cambria Math"/>
                                  <a:ea typeface="Cambria Math"/>
                                </a:rPr>
                                <m:t>𝟐</m:t>
                              </m:r>
                              <m:r>
                                <a:rPr lang="en-US" sz="2400" i="1">
                                  <a:latin typeface="Cambria Math"/>
                                  <a:ea typeface="Cambria Math"/>
                                </a:rPr>
                                <m:t>,</m:t>
                              </m:r>
                              <m:r>
                                <a:rPr lang="en-US" sz="2400" i="1">
                                  <a:latin typeface="Cambria Math"/>
                                  <a:ea typeface="Cambria Math"/>
                                </a:rPr>
                                <m:t>𝑫</m:t>
                              </m:r>
                              <m:r>
                                <a:rPr lang="en-US" sz="2400" i="1">
                                  <a:latin typeface="Cambria Math"/>
                                  <a:ea typeface="Cambria Math"/>
                                </a:rPr>
                                <m:t>,</m:t>
                              </m:r>
                              <m:r>
                                <a:rPr lang="en-US" sz="2400" i="1">
                                  <a:latin typeface="Cambria Math"/>
                                  <a:ea typeface="Cambria Math"/>
                                </a:rPr>
                                <m:t>𝑿</m:t>
                              </m:r>
                              <m:r>
                                <a:rPr lang="en-US" sz="2400" b="1" i="1" smtClean="0">
                                  <a:latin typeface="Cambria Math"/>
                                  <a:ea typeface="Cambria Math"/>
                                </a:rPr>
                                <m:t>𝟎</m:t>
                              </m:r>
                              <m:r>
                                <a:rPr lang="en-US" sz="2400" i="1">
                                  <a:latin typeface="Cambria Math"/>
                                  <a:ea typeface="Cambria Math"/>
                                </a:rPr>
                                <m:t>&gt;→&lt;</m:t>
                              </m:r>
                              <m:r>
                                <a:rPr lang="en-US" sz="2400" i="1">
                                  <a:latin typeface="Cambria Math"/>
                                  <a:ea typeface="Cambria Math"/>
                                </a:rPr>
                                <m:t>𝒔𝒌𝒊𝒑</m:t>
                              </m:r>
                              <m:r>
                                <a:rPr lang="en-US" sz="2400" i="1">
                                  <a:latin typeface="Cambria Math"/>
                                  <a:ea typeface="Cambria Math"/>
                                </a:rPr>
                                <m:t>,</m:t>
                              </m:r>
                              <m:r>
                                <a:rPr lang="en-US" sz="2400" i="1">
                                  <a:latin typeface="Cambria Math"/>
                                  <a:ea typeface="Cambria Math"/>
                                </a:rPr>
                                <m:t>𝑫</m:t>
                              </m:r>
                              <m:r>
                                <a:rPr lang="en-US" sz="2400" b="1" i="1" smtClean="0">
                                  <a:latin typeface="Cambria Math"/>
                                  <a:ea typeface="Cambria Math"/>
                                </a:rPr>
                                <m:t>𝟐</m:t>
                              </m:r>
                              <m:r>
                                <a:rPr lang="en-US" sz="2400" i="1">
                                  <a:latin typeface="Cambria Math"/>
                                  <a:ea typeface="Cambria Math"/>
                                </a:rPr>
                                <m:t>,</m:t>
                              </m:r>
                              <m:r>
                                <a:rPr lang="en-US" sz="2400" i="1">
                                  <a:latin typeface="Cambria Math"/>
                                  <a:ea typeface="Cambria Math"/>
                                </a:rPr>
                                <m:t>𝑿</m:t>
                              </m:r>
                              <m:r>
                                <a:rPr lang="en-US" sz="2400" b="1" i="1" smtClean="0">
                                  <a:latin typeface="Cambria Math"/>
                                  <a:ea typeface="Cambria Math"/>
                                </a:rPr>
                                <m:t>𝟐</m:t>
                              </m:r>
                              <m:r>
                                <a:rPr lang="en-US" sz="2400" b="1" i="1" smtClean="0">
                                  <a:latin typeface="Cambria Math"/>
                                  <a:ea typeface="Cambria Math"/>
                                </a:rPr>
                                <m:t>&gt;</m:t>
                              </m:r>
                            </m:e>
                            <m:e>
                              <m:sSup>
                                <m:sSupPr>
                                  <m:ctrlPr>
                                    <a:rPr lang="en-US" sz="2400" b="1" i="1" smtClean="0">
                                      <a:latin typeface="Cambria Math"/>
                                      <a:ea typeface="Cambria Math"/>
                                    </a:rPr>
                                  </m:ctrlPr>
                                </m:sSupPr>
                                <m:e>
                                  <m:r>
                                    <a:rPr lang="en-US" sz="2400" b="1" i="1" smtClean="0">
                                      <a:latin typeface="Cambria Math"/>
                                      <a:ea typeface="Cambria Math"/>
                                    </a:rPr>
                                    <m:t>𝑫</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𝟐</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𝑿</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𝟏</m:t>
                              </m:r>
                              <m:r>
                                <a:rPr lang="en-US" sz="2400" i="1">
                                  <a:latin typeface="Cambria Math"/>
                                  <a:ea typeface="Cambria Math"/>
                                </a:rPr>
                                <m:t>∪</m:t>
                              </m:r>
                              <m:r>
                                <a:rPr lang="en-US" sz="2400" b="1" i="1" smtClean="0">
                                  <a:latin typeface="Cambria Math"/>
                                  <a:ea typeface="Cambria Math"/>
                                </a:rPr>
                                <m:t>𝑿</m:t>
                              </m:r>
                              <m:r>
                                <a:rPr lang="en-US" sz="2400" b="1" i="1" smtClean="0">
                                  <a:latin typeface="Cambria Math"/>
                                  <a:ea typeface="Cambria Math"/>
                                </a:rPr>
                                <m:t>𝟐</m:t>
                              </m:r>
                            </m:e>
                          </m:eqArr>
                        </m:num>
                        <m:den>
                          <m:r>
                            <a:rPr lang="en-US" sz="2400" b="1" i="1" smtClean="0">
                              <a:latin typeface="Cambria Math"/>
                            </a:rPr>
                            <m:t>&lt;</m:t>
                          </m:r>
                          <m:r>
                            <a:rPr lang="en-US" sz="2400" b="1" i="1" smtClean="0">
                              <a:latin typeface="Cambria Math"/>
                            </a:rPr>
                            <m:t>𝒊𝒇</m:t>
                          </m:r>
                          <m:r>
                            <a:rPr lang="en-US" sz="2400" b="1" i="1" smtClean="0">
                              <a:latin typeface="Cambria Math"/>
                            </a:rPr>
                            <m:t> </m:t>
                          </m:r>
                          <m:d>
                            <m:dPr>
                              <m:ctrlPr>
                                <a:rPr lang="en-US" sz="2400" b="1" i="1" smtClean="0">
                                  <a:latin typeface="Cambria Math"/>
                                </a:rPr>
                              </m:ctrlPr>
                            </m:dPr>
                            <m:e>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𝑳</m:t>
                                  </m:r>
                                </m:sup>
                              </m:sSup>
                            </m:e>
                          </m:d>
                          <m:r>
                            <a:rPr lang="en-US" sz="2400" b="1" i="1" smtClean="0">
                              <a:latin typeface="Cambria Math"/>
                            </a:rPr>
                            <m:t> </m:t>
                          </m:r>
                          <m:r>
                            <a:rPr lang="en-US" sz="2400" b="1" i="1" smtClean="0">
                              <a:latin typeface="Cambria Math"/>
                            </a:rPr>
                            <m:t>𝒔</m:t>
                          </m:r>
                          <m:r>
                            <a:rPr lang="en-US" sz="2400" b="1" i="1" smtClean="0">
                              <a:latin typeface="Cambria Math"/>
                            </a:rPr>
                            <m:t>𝟏</m:t>
                          </m:r>
                          <m:r>
                            <a:rPr lang="en-US" sz="2400" b="1" i="1" smtClean="0">
                              <a:latin typeface="Cambria Math"/>
                            </a:rPr>
                            <m:t> </m:t>
                          </m:r>
                          <m:r>
                            <a:rPr lang="en-US" sz="2400" b="1" i="1" smtClean="0">
                              <a:latin typeface="Cambria Math"/>
                            </a:rPr>
                            <m:t>𝒆𝒍𝒔𝒆</m:t>
                          </m:r>
                          <m:r>
                            <a:rPr lang="en-US" sz="2400" b="1" i="1" smtClean="0">
                              <a:latin typeface="Cambria Math"/>
                            </a:rPr>
                            <m:t> </m:t>
                          </m:r>
                          <m:r>
                            <a:rPr lang="en-US" sz="2400" b="1" i="1" smtClean="0">
                              <a:latin typeface="Cambria Math"/>
                            </a:rPr>
                            <m:t>𝒔</m:t>
                          </m:r>
                          <m:r>
                            <a:rPr lang="en-US" sz="2400" b="1" i="1" smtClean="0">
                              <a:latin typeface="Cambria Math"/>
                            </a:rPr>
                            <m:t>𝟐</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&gt;→&lt;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0" y="1524000"/>
                <a:ext cx="2773902" cy="1589731"/>
              </a:xfrm>
              <a:prstGeom prst="rect">
                <a:avLst/>
              </a:prstGeom>
              <a:blipFill rotWithShape="1">
                <a:blip r:embed="rId2"/>
                <a:stretch>
                  <a:fillRect l="-112308" r="-108571"/>
                </a:stretch>
              </a:blipFill>
            </p:spPr>
            <p:txBody>
              <a:bodyPr/>
              <a:lstStyle/>
              <a:p>
                <a:r>
                  <a:rPr lang="en-US">
                    <a:noFill/>
                  </a:rPr>
                  <a:t> </a:t>
                </a:r>
              </a:p>
            </p:txBody>
          </p:sp>
        </mc:Fallback>
      </mc:AlternateContent>
      <p:sp>
        <p:nvSpPr>
          <p:cNvPr id="4" name="TextBox 5"/>
          <p:cNvSpPr txBox="1">
            <a:spLocks noChangeArrowheads="1"/>
          </p:cNvSpPr>
          <p:nvPr/>
        </p:nvSpPr>
        <p:spPr bwMode="auto">
          <a:xfrm>
            <a:off x="7467600" y="2379803"/>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If</a:t>
            </a:r>
            <a:endParaRPr lang="en-US" altLang="en-US" sz="2400" dirty="0"/>
          </a:p>
        </p:txBody>
      </p:sp>
      <mc:AlternateContent xmlns:mc="http://schemas.openxmlformats.org/markup-compatibility/2006" xmlns:a14="http://schemas.microsoft.com/office/drawing/2010/main">
        <mc:Choice Requires="a14">
          <p:sp>
            <p:nvSpPr>
              <p:cNvPr id="7" name="TextBox 6"/>
              <p:cNvSpPr txBox="1"/>
              <p:nvPr/>
            </p:nvSpPr>
            <p:spPr>
              <a:xfrm>
                <a:off x="2438400" y="3886200"/>
                <a:ext cx="2773902" cy="185012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000" i="1" smtClean="0">
                                  <a:latin typeface="Cambria Math"/>
                                  <a:ea typeface="Cambria Math"/>
                                </a:rPr>
                              </m:ctrlPr>
                            </m:eqArrPr>
                            <m:e>
                              <m:r>
                                <a:rPr lang="en-US" sz="2000" i="1">
                                  <a:latin typeface="Cambria Math"/>
                                  <a:ea typeface="Cambria Math"/>
                                </a:rPr>
                                <m:t>𝑿</m:t>
                              </m:r>
                              <m:r>
                                <a:rPr lang="en-US" sz="2000" i="1">
                                  <a:latin typeface="Cambria Math"/>
                                  <a:ea typeface="Cambria Math"/>
                                </a:rPr>
                                <m:t>𝟎</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&lt;</m:t>
                                  </m:r>
                                  <m:r>
                                    <a:rPr lang="en-US" sz="2000" i="1">
                                      <a:latin typeface="Cambria Math"/>
                                      <a:ea typeface="Cambria Math"/>
                                    </a:rPr>
                                    <m:t>𝑳</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𝑳</m:t>
                                      </m:r>
                                    </m:e>
                                    <m:sup>
                                      <m:r>
                                        <a:rPr lang="en-US" sz="2000" i="1">
                                          <a:latin typeface="Cambria Math"/>
                                          <a:ea typeface="Cambria Math"/>
                                        </a:rPr>
                                        <m:t>′</m:t>
                                      </m:r>
                                    </m:sup>
                                  </m:sSup>
                                  <m:r>
                                    <a:rPr lang="en-US" sz="2000" i="1">
                                      <a:latin typeface="Cambria Math"/>
                                      <a:ea typeface="Cambria Math"/>
                                    </a:rPr>
                                    <m:t>&gt;</m:t>
                                  </m:r>
                                  <m:r>
                                    <a:rPr lang="en-US" sz="2000" b="1" i="1" smtClean="0">
                                      <a:latin typeface="Cambria Math"/>
                                      <a:ea typeface="Cambria Math"/>
                                    </a:rPr>
                                    <m:t>|</m:t>
                                  </m:r>
                                  <m:sSup>
                                    <m:sSupPr>
                                      <m:ctrlPr>
                                        <a:rPr lang="en-US" sz="2000" i="1">
                                          <a:latin typeface="Cambria Math"/>
                                          <a:ea typeface="Cambria Math"/>
                                        </a:rPr>
                                      </m:ctrlPr>
                                    </m:sSupPr>
                                    <m:e>
                                      <m:r>
                                        <a:rPr lang="en-US" sz="2000" i="1">
                                          <a:latin typeface="Cambria Math"/>
                                          <a:ea typeface="Cambria Math"/>
                                        </a:rPr>
                                        <m:t>𝑳</m:t>
                                      </m:r>
                                    </m:e>
                                    <m:sup>
                                      <m:r>
                                        <a:rPr lang="en-US" sz="2000" i="1">
                                          <a:latin typeface="Cambria Math"/>
                                          <a:ea typeface="Cambria Math"/>
                                        </a:rPr>
                                        <m:t>′</m:t>
                                      </m:r>
                                    </m:sup>
                                  </m:sSup>
                                  <m:r>
                                    <a:rPr lang="en-US" sz="2000" i="1">
                                      <a:latin typeface="Cambria Math"/>
                                      <a:ea typeface="Cambria Math"/>
                                    </a:rPr>
                                    <m:t>∋</m:t>
                                  </m:r>
                                  <m:r>
                                    <a:rPr lang="en-US" sz="2000" i="1">
                                      <a:latin typeface="Cambria Math"/>
                                      <a:ea typeface="Cambria Math"/>
                                    </a:rPr>
                                    <m:t>𝑫</m:t>
                                  </m:r>
                                  <m:d>
                                    <m:dPr>
                                      <m:begChr m:val="["/>
                                      <m:endChr m:val="]"/>
                                      <m:ctrlPr>
                                        <a:rPr lang="en-US" sz="2000" i="1">
                                          <a:latin typeface="Cambria Math"/>
                                          <a:ea typeface="Cambria Math"/>
                                        </a:rPr>
                                      </m:ctrlPr>
                                    </m:dPr>
                                    <m:e>
                                      <m:r>
                                        <a:rPr lang="en-US" sz="2000" i="1">
                                          <a:latin typeface="Cambria Math"/>
                                          <a:ea typeface="Cambria Math"/>
                                        </a:rPr>
                                        <m:t>𝒙</m:t>
                                      </m:r>
                                    </m:e>
                                  </m:d>
                                </m:e>
                              </m:d>
                              <m:r>
                                <a:rPr lang="en-US" sz="2000" i="1">
                                  <a:latin typeface="Cambria Math"/>
                                  <a:ea typeface="Cambria Math"/>
                                </a:rPr>
                                <m:t>   &lt;</m:t>
                              </m:r>
                              <m:r>
                                <a:rPr lang="en-US" sz="2000" i="1">
                                  <a:latin typeface="Cambria Math"/>
                                  <a:ea typeface="Cambria Math"/>
                                </a:rPr>
                                <m:t>𝒔</m:t>
                              </m:r>
                              <m:r>
                                <a:rPr lang="en-US" sz="2000" i="1">
                                  <a:latin typeface="Cambria Math"/>
                                  <a:ea typeface="Cambria Math"/>
                                </a:rPr>
                                <m:t>𝟏</m:t>
                              </m:r>
                              <m:r>
                                <a:rPr lang="en-US" sz="2000" i="1">
                                  <a:latin typeface="Cambria Math"/>
                                  <a:ea typeface="Cambria Math"/>
                                </a:rPr>
                                <m:t>,</m:t>
                              </m:r>
                              <m:r>
                                <a:rPr lang="en-US" sz="2000" i="1">
                                  <a:latin typeface="Cambria Math"/>
                                  <a:ea typeface="Cambria Math"/>
                                </a:rPr>
                                <m:t>𝑫</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𝟎</m:t>
                              </m:r>
                              <m:r>
                                <a:rPr lang="en-US" sz="2000" i="1">
                                  <a:latin typeface="Cambria Math"/>
                                  <a:ea typeface="Cambria Math"/>
                                </a:rPr>
                                <m:t>&gt;→&lt;</m:t>
                              </m:r>
                              <m:r>
                                <a:rPr lang="en-US" sz="2000" i="1">
                                  <a:latin typeface="Cambria Math"/>
                                  <a:ea typeface="Cambria Math"/>
                                </a:rPr>
                                <m:t>𝒔𝒌𝒊𝒑</m:t>
                              </m:r>
                              <m:r>
                                <a:rPr lang="en-US" sz="2000" i="1">
                                  <a:latin typeface="Cambria Math"/>
                                  <a:ea typeface="Cambria Math"/>
                                </a:rPr>
                                <m:t>,</m:t>
                              </m:r>
                              <m:r>
                                <a:rPr lang="en-US" sz="2000" i="1">
                                  <a:latin typeface="Cambria Math"/>
                                  <a:ea typeface="Cambria Math"/>
                                </a:rPr>
                                <m:t>𝑫</m:t>
                              </m:r>
                              <m:r>
                                <a:rPr lang="en-US" sz="2000" i="1">
                                  <a:latin typeface="Cambria Math"/>
                                  <a:ea typeface="Cambria Math"/>
                                </a:rPr>
                                <m:t>𝟏</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𝟏</m:t>
                              </m:r>
                              <m:r>
                                <a:rPr lang="en-US" sz="2000" i="1">
                                  <a:latin typeface="Cambria Math"/>
                                  <a:ea typeface="Cambria Math"/>
                                </a:rPr>
                                <m:t>&gt;</m:t>
                              </m:r>
                            </m:e>
                            <m:e>
                              <m:r>
                                <a:rPr lang="en-US" sz="2000" i="1" smtClean="0">
                                  <a:latin typeface="Cambria Math"/>
                                  <a:ea typeface="Cambria Math"/>
                                </a:rPr>
                                <m:t>¬</m:t>
                              </m:r>
                              <m:r>
                                <a:rPr lang="en-US" sz="2000" b="1" i="1" smtClean="0">
                                  <a:latin typeface="Cambria Math"/>
                                  <a:ea typeface="Cambria Math"/>
                                </a:rPr>
                                <m:t>𝑫</m:t>
                              </m:r>
                              <m:r>
                                <a:rPr lang="en-US" sz="2000" b="1" i="1" smtClean="0">
                                  <a:latin typeface="Cambria Math"/>
                                  <a:ea typeface="Cambria Math"/>
                                </a:rPr>
                                <m:t>𝟏</m:t>
                              </m:r>
                              <m:r>
                                <a:rPr lang="en-US" sz="2000" b="1" i="1" smtClean="0">
                                  <a:latin typeface="Cambria Math"/>
                                  <a:ea typeface="Cambria Math"/>
                                </a:rPr>
                                <m:t>⊆</m:t>
                              </m:r>
                              <m:r>
                                <a:rPr lang="en-US" sz="2000" i="1">
                                  <a:latin typeface="Cambria Math"/>
                                  <a:ea typeface="Cambria Math"/>
                                </a:rPr>
                                <m:t>𝑫</m:t>
                              </m:r>
                            </m:e>
                            <m:e>
                              <m:sSup>
                                <m:sSupPr>
                                  <m:ctrlPr>
                                    <a:rPr lang="en-US" sz="2000" i="1">
                                      <a:latin typeface="Cambria Math"/>
                                      <a:ea typeface="Cambria Math"/>
                                    </a:rPr>
                                  </m:ctrlPr>
                                </m:sSupPr>
                                <m:e>
                                  <m:r>
                                    <a:rPr lang="en-US" sz="2000" i="1">
                                      <a:latin typeface="Cambria Math"/>
                                      <a:ea typeface="Cambria Math"/>
                                    </a:rPr>
                                    <m:t>𝑫</m:t>
                                  </m:r>
                                </m:e>
                                <m:sup>
                                  <m:r>
                                    <a:rPr lang="en-US" sz="2000" i="1">
                                      <a:latin typeface="Cambria Math"/>
                                      <a:ea typeface="Cambria Math"/>
                                    </a:rPr>
                                    <m:t>′</m:t>
                                  </m:r>
                                </m:sup>
                              </m:sSup>
                              <m:r>
                                <a:rPr lang="en-US" sz="2000" i="1">
                                  <a:latin typeface="Cambria Math"/>
                                  <a:ea typeface="Cambria Math"/>
                                </a:rPr>
                                <m:t>=</m:t>
                              </m:r>
                              <m:r>
                                <a:rPr lang="en-US" sz="2000" i="1">
                                  <a:latin typeface="Cambria Math"/>
                                  <a:ea typeface="Cambria Math"/>
                                </a:rPr>
                                <m:t>𝑫</m:t>
                              </m:r>
                              <m:r>
                                <a:rPr lang="en-US" sz="2000" i="1">
                                  <a:latin typeface="Cambria Math"/>
                                  <a:ea typeface="Cambria Math"/>
                                </a:rPr>
                                <m:t>∪</m:t>
                              </m:r>
                              <m:r>
                                <a:rPr lang="en-US" sz="2000" i="1">
                                  <a:latin typeface="Cambria Math"/>
                                  <a:ea typeface="Cambria Math"/>
                                </a:rPr>
                                <m:t>𝑫</m:t>
                              </m:r>
                              <m:r>
                                <a:rPr lang="en-US" sz="2000" b="1" i="1" smtClean="0">
                                  <a:latin typeface="Cambria Math"/>
                                  <a:ea typeface="Cambria Math"/>
                                </a:rPr>
                                <m:t>𝟏</m:t>
                              </m:r>
                              <m:r>
                                <a:rPr lang="en-US" sz="2000" i="1">
                                  <a:latin typeface="Cambria Math"/>
                                  <a:ea typeface="Cambria Math"/>
                                </a:rPr>
                                <m:t>             </m:t>
                              </m:r>
                              <m:sSup>
                                <m:sSupPr>
                                  <m:ctrlPr>
                                    <a:rPr lang="en-US" sz="2000" i="1">
                                      <a:latin typeface="Cambria Math"/>
                                      <a:ea typeface="Cambria Math"/>
                                    </a:rPr>
                                  </m:ctrlPr>
                                </m:sSupPr>
                                <m:e>
                                  <m:r>
                                    <a:rPr lang="en-US" sz="2000" i="1">
                                      <a:latin typeface="Cambria Math"/>
                                      <a:ea typeface="Cambria Math"/>
                                    </a:rPr>
                                    <m:t>𝑿</m:t>
                                  </m:r>
                                </m:e>
                                <m:sup>
                                  <m:r>
                                    <a:rPr lang="en-US" sz="2000" i="1">
                                      <a:latin typeface="Cambria Math"/>
                                      <a:ea typeface="Cambria Math"/>
                                    </a:rPr>
                                    <m:t>′</m:t>
                                  </m:r>
                                </m:sup>
                              </m:sSup>
                              <m:r>
                                <a:rPr lang="en-US" sz="2000" i="1">
                                  <a:latin typeface="Cambria Math"/>
                                  <a:ea typeface="Cambria Math"/>
                                </a:rPr>
                                <m:t>=</m:t>
                              </m:r>
                              <m:r>
                                <a:rPr lang="en-US" sz="2000" i="1">
                                  <a:latin typeface="Cambria Math"/>
                                  <a:ea typeface="Cambria Math"/>
                                </a:rPr>
                                <m:t>𝑿</m:t>
                              </m:r>
                              <m:r>
                                <a:rPr lang="en-US" sz="2000" b="1" i="1" smtClean="0">
                                  <a:latin typeface="Cambria Math"/>
                                  <a:ea typeface="Cambria Math"/>
                                </a:rPr>
                                <m:t>𝟎</m:t>
                              </m:r>
                              <m:r>
                                <a:rPr lang="en-US" sz="2000" i="1">
                                  <a:latin typeface="Cambria Math"/>
                                  <a:ea typeface="Cambria Math"/>
                                </a:rPr>
                                <m:t>∪</m:t>
                              </m:r>
                              <m:r>
                                <a:rPr lang="en-US" sz="2000" i="1">
                                  <a:latin typeface="Cambria Math"/>
                                  <a:ea typeface="Cambria Math"/>
                                </a:rPr>
                                <m:t>𝑿</m:t>
                              </m:r>
                              <m:r>
                                <a:rPr lang="en-US" sz="2000" b="1" i="1" smtClean="0">
                                  <a:latin typeface="Cambria Math"/>
                                  <a:ea typeface="Cambria Math"/>
                                </a:rPr>
                                <m:t>𝟏</m:t>
                              </m:r>
                            </m:e>
                          </m:eqArr>
                        </m:num>
                        <m:den>
                          <m:eqArr>
                            <m:eqArrPr>
                              <m:ctrlPr>
                                <a:rPr lang="en-US" sz="2400" b="1" i="1" smtClean="0">
                                  <a:latin typeface="Cambria Math"/>
                                </a:rPr>
                              </m:ctrlPr>
                            </m:eqArrPr>
                            <m:e>
                              <m:r>
                                <a:rPr lang="en-US" sz="2400" b="1" i="1" smtClean="0">
                                  <a:latin typeface="Cambria Math"/>
                                </a:rPr>
                                <m:t>&lt;</m:t>
                              </m:r>
                              <m:r>
                                <a:rPr lang="en-US" sz="2400" b="1" i="1" smtClean="0">
                                  <a:latin typeface="Cambria Math"/>
                                </a:rPr>
                                <m:t>𝒘𝒉𝒊𝒍𝒆</m:t>
                              </m:r>
                              <m:r>
                                <a:rPr lang="en-US" sz="2400" b="1" i="1" smtClean="0">
                                  <a:latin typeface="Cambria Math"/>
                                </a:rPr>
                                <m:t> </m:t>
                              </m:r>
                              <m:d>
                                <m:dPr>
                                  <m:ctrlPr>
                                    <a:rPr lang="en-US" sz="2400" b="1" i="1" smtClean="0">
                                      <a:latin typeface="Cambria Math"/>
                                    </a:rPr>
                                  </m:ctrlPr>
                                </m:dPr>
                                <m:e>
                                  <m:r>
                                    <a:rPr lang="en-US" sz="2400" b="1" i="1" smtClean="0">
                                      <a:latin typeface="Cambria Math"/>
                                    </a:rPr>
                                    <m:t>𝒙</m:t>
                                  </m:r>
                                </m:e>
                              </m:d>
                              <m:r>
                                <a:rPr lang="en-US" sz="2400" b="1" i="1" smtClean="0">
                                  <a:latin typeface="Cambria Math"/>
                                </a:rPr>
                                <m:t>𝒔</m:t>
                              </m:r>
                              <m:r>
                                <a:rPr lang="en-US" sz="2400" b="1" i="1" smtClean="0">
                                  <a:latin typeface="Cambria Math"/>
                                </a:rPr>
                                <m:t>𝟏</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m:t>
                              </m:r>
                            </m:e>
                            <m:e>
                              <m:r>
                                <a:rPr lang="en-US" sz="2400" b="1" i="1" smtClean="0">
                                  <a:latin typeface="Cambria Math"/>
                                  <a:ea typeface="Cambria Math"/>
                                </a:rPr>
                                <m:t>&lt;</m:t>
                              </m:r>
                              <m:r>
                                <a:rPr lang="en-US" sz="2400" b="1" i="1" smtClean="0">
                                  <a:latin typeface="Cambria Math"/>
                                  <a:ea typeface="Cambria Math"/>
                                </a:rPr>
                                <m:t>𝒘𝒉𝒊𝒍𝒆</m:t>
                              </m:r>
                              <m:r>
                                <a:rPr lang="en-US" sz="2400" b="1" i="1" smtClean="0">
                                  <a:latin typeface="Cambria Math"/>
                                  <a:ea typeface="Cambria Math"/>
                                </a:rPr>
                                <m:t> </m:t>
                              </m:r>
                              <m:d>
                                <m:dPr>
                                  <m:ctrlPr>
                                    <a:rPr lang="en-US" sz="2400" b="1" i="1" smtClean="0">
                                      <a:latin typeface="Cambria Math"/>
                                      <a:ea typeface="Cambria Math"/>
                                    </a:rPr>
                                  </m:ctrlPr>
                                </m:dPr>
                                <m:e>
                                  <m:r>
                                    <a:rPr lang="en-US" sz="2400" b="1" i="1" smtClean="0">
                                      <a:latin typeface="Cambria Math"/>
                                      <a:ea typeface="Cambria Math"/>
                                    </a:rPr>
                                    <m:t>𝒙</m:t>
                                  </m:r>
                                </m:e>
                              </m:d>
                              <m:r>
                                <a:rPr lang="en-US" sz="2400" b="1" i="1" smtClean="0">
                                  <a:latin typeface="Cambria Math"/>
                                  <a:ea typeface="Cambria Math"/>
                                </a:rPr>
                                <m:t> </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sSup>
                                <m:sSupPr>
                                  <m:ctrlPr>
                                    <a:rPr lang="en-US" sz="2400" b="1" i="1" smtClean="0">
                                      <a:latin typeface="Cambria Math"/>
                                      <a:ea typeface="Cambria Math"/>
                                    </a:rPr>
                                  </m:ctrlPr>
                                </m:sSupPr>
                                <m:e>
                                  <m:r>
                                    <a:rPr lang="en-US" sz="2400" b="1" i="1" smtClean="0">
                                      <a:latin typeface="Cambria Math"/>
                                      <a:ea typeface="Cambria Math"/>
                                    </a:rPr>
                                    <m:t>𝑫</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′&gt;</m:t>
                              </m:r>
                            </m:e>
                          </m:eqAr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38400" y="3886200"/>
                <a:ext cx="2773902" cy="1850122"/>
              </a:xfrm>
              <a:prstGeom prst="rect">
                <a:avLst/>
              </a:prstGeom>
              <a:blipFill rotWithShape="1">
                <a:blip r:embed="rId3"/>
                <a:stretch>
                  <a:fillRect l="-84835" r="-81319"/>
                </a:stretch>
              </a:blipFill>
            </p:spPr>
            <p:txBody>
              <a:bodyPr/>
              <a:lstStyle/>
              <a:p>
                <a:r>
                  <a:rPr lang="en-US">
                    <a:noFill/>
                  </a:rPr>
                  <a:t> </a:t>
                </a:r>
              </a:p>
            </p:txBody>
          </p:sp>
        </mc:Fallback>
      </mc:AlternateContent>
      <p:sp>
        <p:nvSpPr>
          <p:cNvPr id="8" name="TextBox 9"/>
          <p:cNvSpPr txBox="1">
            <a:spLocks noChangeArrowheads="1"/>
          </p:cNvSpPr>
          <p:nvPr/>
        </p:nvSpPr>
        <p:spPr bwMode="auto">
          <a:xfrm>
            <a:off x="6934200" y="4648200"/>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While</a:t>
            </a:r>
            <a:endParaRPr lang="en-US" altLang="en-US" sz="2400" dirty="0"/>
          </a:p>
        </p:txBody>
      </p:sp>
    </p:spTree>
    <p:extLst>
      <p:ext uri="{BB962C8B-B14F-4D97-AF65-F5344CB8AC3E}">
        <p14:creationId xmlns:p14="http://schemas.microsoft.com/office/powerpoint/2010/main" val="986369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7" name="TextBox 6"/>
              <p:cNvSpPr txBox="1"/>
              <p:nvPr/>
            </p:nvSpPr>
            <p:spPr>
              <a:xfrm>
                <a:off x="2438400" y="2438400"/>
                <a:ext cx="2773902" cy="185012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000" i="1" smtClean="0">
                                  <a:latin typeface="Cambria Math"/>
                                  <a:ea typeface="Cambria Math"/>
                                </a:rPr>
                              </m:ctrlPr>
                            </m:eqArrPr>
                            <m:e>
                              <m:r>
                                <a:rPr lang="en-US" sz="2000" i="1">
                                  <a:latin typeface="Cambria Math"/>
                                  <a:ea typeface="Cambria Math"/>
                                </a:rPr>
                                <m:t>𝑿</m:t>
                              </m:r>
                              <m:r>
                                <a:rPr lang="en-US" sz="2000" i="1">
                                  <a:latin typeface="Cambria Math"/>
                                  <a:ea typeface="Cambria Math"/>
                                </a:rPr>
                                <m:t>𝟎</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&lt;</m:t>
                                  </m:r>
                                  <m:r>
                                    <a:rPr lang="en-US" sz="2000" i="1">
                                      <a:latin typeface="Cambria Math"/>
                                      <a:ea typeface="Cambria Math"/>
                                    </a:rPr>
                                    <m:t>𝑳</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𝑳</m:t>
                                      </m:r>
                                    </m:e>
                                    <m:sup>
                                      <m:r>
                                        <a:rPr lang="en-US" sz="2000" i="1">
                                          <a:latin typeface="Cambria Math"/>
                                          <a:ea typeface="Cambria Math"/>
                                        </a:rPr>
                                        <m:t>′</m:t>
                                      </m:r>
                                    </m:sup>
                                  </m:sSup>
                                  <m:r>
                                    <a:rPr lang="en-US" sz="2000" i="1">
                                      <a:latin typeface="Cambria Math"/>
                                      <a:ea typeface="Cambria Math"/>
                                    </a:rPr>
                                    <m:t>&gt;</m:t>
                                  </m:r>
                                  <m:r>
                                    <a:rPr lang="en-US" sz="2000" b="1" i="1" smtClean="0">
                                      <a:latin typeface="Cambria Math"/>
                                      <a:ea typeface="Cambria Math"/>
                                    </a:rPr>
                                    <m:t>| </m:t>
                                  </m:r>
                                  <m:sSup>
                                    <m:sSupPr>
                                      <m:ctrlPr>
                                        <a:rPr lang="en-US" sz="2000" i="1">
                                          <a:latin typeface="Cambria Math"/>
                                          <a:ea typeface="Cambria Math"/>
                                        </a:rPr>
                                      </m:ctrlPr>
                                    </m:sSupPr>
                                    <m:e>
                                      <m:r>
                                        <a:rPr lang="en-US" sz="2000" i="1">
                                          <a:latin typeface="Cambria Math"/>
                                          <a:ea typeface="Cambria Math"/>
                                        </a:rPr>
                                        <m:t>𝑳</m:t>
                                      </m:r>
                                    </m:e>
                                    <m:sup>
                                      <m:r>
                                        <a:rPr lang="en-US" sz="2000" i="1">
                                          <a:latin typeface="Cambria Math"/>
                                          <a:ea typeface="Cambria Math"/>
                                        </a:rPr>
                                        <m:t>′</m:t>
                                      </m:r>
                                    </m:sup>
                                  </m:sSup>
                                  <m:r>
                                    <a:rPr lang="en-US" sz="2000" i="1">
                                      <a:latin typeface="Cambria Math"/>
                                      <a:ea typeface="Cambria Math"/>
                                    </a:rPr>
                                    <m:t>∋</m:t>
                                  </m:r>
                                  <m:r>
                                    <a:rPr lang="en-US" sz="2000" i="1">
                                      <a:latin typeface="Cambria Math"/>
                                      <a:ea typeface="Cambria Math"/>
                                    </a:rPr>
                                    <m:t>𝑫</m:t>
                                  </m:r>
                                  <m:d>
                                    <m:dPr>
                                      <m:begChr m:val="["/>
                                      <m:endChr m:val="]"/>
                                      <m:ctrlPr>
                                        <a:rPr lang="en-US" sz="2000" i="1">
                                          <a:latin typeface="Cambria Math"/>
                                          <a:ea typeface="Cambria Math"/>
                                        </a:rPr>
                                      </m:ctrlPr>
                                    </m:dPr>
                                    <m:e>
                                      <m:r>
                                        <a:rPr lang="en-US" sz="2000" i="1">
                                          <a:latin typeface="Cambria Math"/>
                                          <a:ea typeface="Cambria Math"/>
                                        </a:rPr>
                                        <m:t>𝒙</m:t>
                                      </m:r>
                                    </m:e>
                                  </m:d>
                                </m:e>
                              </m:d>
                              <m:r>
                                <a:rPr lang="en-US" sz="2000" i="1">
                                  <a:latin typeface="Cambria Math"/>
                                  <a:ea typeface="Cambria Math"/>
                                </a:rPr>
                                <m:t>   &lt;</m:t>
                              </m:r>
                              <m:r>
                                <a:rPr lang="en-US" sz="2000" i="1">
                                  <a:latin typeface="Cambria Math"/>
                                  <a:ea typeface="Cambria Math"/>
                                </a:rPr>
                                <m:t>𝒔</m:t>
                              </m:r>
                              <m:r>
                                <a:rPr lang="en-US" sz="2000" i="1">
                                  <a:latin typeface="Cambria Math"/>
                                  <a:ea typeface="Cambria Math"/>
                                </a:rPr>
                                <m:t>𝟏</m:t>
                              </m:r>
                              <m:r>
                                <a:rPr lang="en-US" sz="2000" i="1">
                                  <a:latin typeface="Cambria Math"/>
                                  <a:ea typeface="Cambria Math"/>
                                </a:rPr>
                                <m:t>,</m:t>
                              </m:r>
                              <m:r>
                                <a:rPr lang="en-US" sz="2000" i="1">
                                  <a:latin typeface="Cambria Math"/>
                                  <a:ea typeface="Cambria Math"/>
                                </a:rPr>
                                <m:t>𝑫</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𝟎</m:t>
                              </m:r>
                              <m:r>
                                <a:rPr lang="en-US" sz="2000" i="1">
                                  <a:latin typeface="Cambria Math"/>
                                  <a:ea typeface="Cambria Math"/>
                                </a:rPr>
                                <m:t>&gt;→&lt;</m:t>
                              </m:r>
                              <m:r>
                                <a:rPr lang="en-US" sz="2000" i="1">
                                  <a:latin typeface="Cambria Math"/>
                                  <a:ea typeface="Cambria Math"/>
                                </a:rPr>
                                <m:t>𝒔𝒌𝒊𝒑</m:t>
                              </m:r>
                              <m:r>
                                <a:rPr lang="en-US" sz="2000" i="1">
                                  <a:latin typeface="Cambria Math"/>
                                  <a:ea typeface="Cambria Math"/>
                                </a:rPr>
                                <m:t>,</m:t>
                              </m:r>
                              <m:r>
                                <a:rPr lang="en-US" sz="2000" i="1">
                                  <a:latin typeface="Cambria Math"/>
                                  <a:ea typeface="Cambria Math"/>
                                </a:rPr>
                                <m:t>𝑫</m:t>
                              </m:r>
                              <m:r>
                                <a:rPr lang="en-US" sz="2000" i="1">
                                  <a:latin typeface="Cambria Math"/>
                                  <a:ea typeface="Cambria Math"/>
                                </a:rPr>
                                <m:t>𝟏</m:t>
                              </m:r>
                              <m:r>
                                <a:rPr lang="en-US" sz="2000" i="1">
                                  <a:latin typeface="Cambria Math"/>
                                  <a:ea typeface="Cambria Math"/>
                                </a:rPr>
                                <m:t>,</m:t>
                              </m:r>
                              <m:r>
                                <a:rPr lang="en-US" sz="2000" i="1">
                                  <a:latin typeface="Cambria Math"/>
                                  <a:ea typeface="Cambria Math"/>
                                </a:rPr>
                                <m:t>𝑿</m:t>
                              </m:r>
                              <m:r>
                                <a:rPr lang="en-US" sz="2000" i="1">
                                  <a:latin typeface="Cambria Math"/>
                                  <a:ea typeface="Cambria Math"/>
                                </a:rPr>
                                <m:t>𝟏</m:t>
                              </m:r>
                              <m:r>
                                <a:rPr lang="en-US" sz="2000" i="1">
                                  <a:latin typeface="Cambria Math"/>
                                  <a:ea typeface="Cambria Math"/>
                                </a:rPr>
                                <m:t>&gt;</m:t>
                              </m:r>
                            </m:e>
                            <m:e>
                              <m:r>
                                <a:rPr lang="en-US" sz="2000" b="1" i="1" smtClean="0">
                                  <a:latin typeface="Cambria Math"/>
                                  <a:ea typeface="Cambria Math"/>
                                </a:rPr>
                                <m:t>𝑫</m:t>
                              </m:r>
                              <m:r>
                                <a:rPr lang="en-US" sz="2000" b="1" i="1" smtClean="0">
                                  <a:latin typeface="Cambria Math"/>
                                  <a:ea typeface="Cambria Math"/>
                                </a:rPr>
                                <m:t>𝟏</m:t>
                              </m:r>
                              <m:r>
                                <a:rPr lang="en-US" sz="2000" i="1">
                                  <a:latin typeface="Cambria Math"/>
                                  <a:ea typeface="Cambria Math"/>
                                </a:rPr>
                                <m:t>⊆</m:t>
                              </m:r>
                              <m:r>
                                <a:rPr lang="en-US" sz="2000" i="1">
                                  <a:latin typeface="Cambria Math"/>
                                  <a:ea typeface="Cambria Math"/>
                                </a:rPr>
                                <m:t>𝑫</m:t>
                              </m:r>
                            </m:e>
                            <m:e/>
                          </m:eqArr>
                        </m:num>
                        <m:den>
                          <m:eqArr>
                            <m:eqArrPr>
                              <m:ctrlPr>
                                <a:rPr lang="en-US" sz="2400" b="1" i="1" smtClean="0">
                                  <a:latin typeface="Cambria Math"/>
                                </a:rPr>
                              </m:ctrlPr>
                            </m:eqArrPr>
                            <m:e>
                              <m:r>
                                <a:rPr lang="en-US" sz="2400" b="1" i="1" smtClean="0">
                                  <a:latin typeface="Cambria Math"/>
                                </a:rPr>
                                <m:t>&lt;</m:t>
                              </m:r>
                              <m:r>
                                <a:rPr lang="en-US" sz="2400" b="1" i="1" smtClean="0">
                                  <a:latin typeface="Cambria Math"/>
                                </a:rPr>
                                <m:t>𝒘𝒉𝒊𝒍𝒆</m:t>
                              </m:r>
                              <m:r>
                                <a:rPr lang="en-US" sz="2400" b="1" i="1" smtClean="0">
                                  <a:latin typeface="Cambria Math"/>
                                </a:rPr>
                                <m:t> </m:t>
                              </m:r>
                              <m:d>
                                <m:dPr>
                                  <m:ctrlPr>
                                    <a:rPr lang="en-US" sz="2400" b="1" i="1" smtClean="0">
                                      <a:latin typeface="Cambria Math"/>
                                    </a:rPr>
                                  </m:ctrlPr>
                                </m:dPr>
                                <m:e>
                                  <m:r>
                                    <a:rPr lang="en-US" sz="2400" b="1" i="1" smtClean="0">
                                      <a:latin typeface="Cambria Math"/>
                                    </a:rPr>
                                    <m:t>𝒙</m:t>
                                  </m:r>
                                </m:e>
                              </m:d>
                              <m:r>
                                <a:rPr lang="en-US" sz="2400" b="1" i="1" smtClean="0">
                                  <a:latin typeface="Cambria Math"/>
                                </a:rPr>
                                <m:t>𝒔</m:t>
                              </m:r>
                              <m:r>
                                <a:rPr lang="en-US" sz="2400" b="1" i="1" smtClean="0">
                                  <a:latin typeface="Cambria Math"/>
                                </a:rPr>
                                <m:t>𝟏</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𝑫</m:t>
                              </m:r>
                              <m:r>
                                <a:rPr lang="en-US" sz="2400" b="1" i="1" smtClean="0">
                                  <a:latin typeface="Cambria Math"/>
                                </a:rPr>
                                <m:t>,</m:t>
                              </m:r>
                              <m:r>
                                <a:rPr lang="en-US" sz="2400" b="1" i="1" smtClean="0">
                                  <a:latin typeface="Cambria Math"/>
                                </a:rPr>
                                <m:t>𝑿</m:t>
                              </m:r>
                              <m:r>
                                <a:rPr lang="en-US" sz="2400" b="1" i="1" smtClean="0">
                                  <a:latin typeface="Cambria Math"/>
                                  <a:ea typeface="Cambria Math"/>
                                </a:rPr>
                                <m:t>&gt;→</m:t>
                              </m:r>
                            </m:e>
                            <m:e>
                              <m:r>
                                <a:rPr lang="en-US" sz="2400" b="1" i="1" smtClean="0">
                                  <a:latin typeface="Cambria Math"/>
                                  <a:ea typeface="Cambria Math"/>
                                </a:rPr>
                                <m:t>&lt;</m:t>
                              </m:r>
                              <m:r>
                                <a:rPr lang="en-US" sz="2400" b="1" i="1" smtClean="0">
                                  <a:latin typeface="Cambria Math"/>
                                  <a:ea typeface="Cambria Math"/>
                                </a:rPr>
                                <m:t>𝒔</m:t>
                              </m:r>
                              <m:r>
                                <a:rPr lang="en-US" sz="2400" b="1" i="1" smtClean="0">
                                  <a:latin typeface="Cambria Math"/>
                                  <a:ea typeface="Cambria Math"/>
                                </a:rPr>
                                <m:t>, </m:t>
                              </m:r>
                              <m:r>
                                <a:rPr lang="en-US" sz="2400" b="1" i="1" smtClean="0">
                                  <a:latin typeface="Cambria Math"/>
                                  <a:ea typeface="Cambria Math"/>
                                </a:rPr>
                                <m:t>𝑫</m:t>
                              </m:r>
                              <m:r>
                                <a:rPr lang="en-US" sz="2400" b="1" i="1" smtClean="0">
                                  <a:latin typeface="Cambria Math"/>
                                  <a:ea typeface="Cambria Math"/>
                                </a:rPr>
                                <m:t>,</m:t>
                              </m:r>
                              <m:r>
                                <a:rPr lang="en-US" sz="2400" b="1" i="1" smtClean="0">
                                  <a:latin typeface="Cambria Math"/>
                                  <a:ea typeface="Cambria Math"/>
                                </a:rPr>
                                <m:t>𝑿</m:t>
                              </m:r>
                              <m:r>
                                <a:rPr lang="en-US" sz="2400" b="1" i="1" smtClean="0">
                                  <a:latin typeface="Cambria Math"/>
                                  <a:ea typeface="Cambria Math"/>
                                </a:rPr>
                                <m:t>𝟏</m:t>
                              </m:r>
                              <m:r>
                                <a:rPr lang="en-US" sz="2400" b="1" i="1" smtClean="0">
                                  <a:latin typeface="Cambria Math"/>
                                  <a:ea typeface="Cambria Math"/>
                                </a:rPr>
                                <m:t>&gt;</m:t>
                              </m:r>
                            </m:e>
                          </m:eqAr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438400" y="2438400"/>
                <a:ext cx="2773902" cy="1850122"/>
              </a:xfrm>
              <a:prstGeom prst="rect">
                <a:avLst/>
              </a:prstGeom>
              <a:blipFill rotWithShape="1">
                <a:blip r:embed="rId2"/>
                <a:stretch>
                  <a:fillRect l="-85714" r="-82198"/>
                </a:stretch>
              </a:blipFill>
            </p:spPr>
            <p:txBody>
              <a:bodyPr/>
              <a:lstStyle/>
              <a:p>
                <a:r>
                  <a:rPr lang="en-US">
                    <a:noFill/>
                  </a:rPr>
                  <a:t> </a:t>
                </a:r>
              </a:p>
            </p:txBody>
          </p:sp>
        </mc:Fallback>
      </mc:AlternateContent>
      <p:sp>
        <p:nvSpPr>
          <p:cNvPr id="8" name="TextBox 9"/>
          <p:cNvSpPr txBox="1">
            <a:spLocks noChangeArrowheads="1"/>
          </p:cNvSpPr>
          <p:nvPr/>
        </p:nvSpPr>
        <p:spPr bwMode="auto">
          <a:xfrm>
            <a:off x="6934200" y="3276600"/>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While-Exit</a:t>
            </a:r>
            <a:endParaRPr lang="en-US" altLang="en-US" sz="2400" dirty="0"/>
          </a:p>
        </p:txBody>
      </p:sp>
    </p:spTree>
    <p:extLst>
      <p:ext uri="{BB962C8B-B14F-4D97-AF65-F5344CB8AC3E}">
        <p14:creationId xmlns:p14="http://schemas.microsoft.com/office/powerpoint/2010/main" val="1846513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endParaRPr lang="en-US"/>
          </a:p>
        </p:txBody>
      </p:sp>
      <p:sp>
        <p:nvSpPr>
          <p:cNvPr id="5" name="Text Box 4"/>
          <p:cNvSpPr txBox="1">
            <a:spLocks noChangeArrowheads="1"/>
          </p:cNvSpPr>
          <p:nvPr/>
        </p:nvSpPr>
        <p:spPr bwMode="auto">
          <a:xfrm>
            <a:off x="990600" y="2133600"/>
            <a:ext cx="24384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1:     sum=0</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     i=1</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     while ( i&lt;N) do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4:	i=i+1</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5:	sum=</a:t>
            </a:r>
            <a:r>
              <a:rPr lang="en-US" altLang="zh-CN" sz="1800" b="0" dirty="0" err="1">
                <a:latin typeface="Arial Narrow" pitchFamily="34" charset="0"/>
                <a:ea typeface="宋体" charset="-122"/>
                <a:sym typeface="Symbol" pitchFamily="18" charset="2"/>
              </a:rPr>
              <a:t>sum+i</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        </a:t>
            </a:r>
            <a:r>
              <a:rPr lang="en-US" altLang="zh-CN" sz="1800" b="0" dirty="0" err="1">
                <a:latin typeface="Arial Narrow" pitchFamily="34" charset="0"/>
                <a:ea typeface="宋体" charset="-122"/>
                <a:sym typeface="Symbol" pitchFamily="18" charset="2"/>
              </a:rPr>
              <a:t>endwhile</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6:   print(sum) </a:t>
            </a:r>
          </a:p>
        </p:txBody>
      </p:sp>
    </p:spTree>
    <p:extLst>
      <p:ext uri="{BB962C8B-B14F-4D97-AF65-F5344CB8AC3E}">
        <p14:creationId xmlns:p14="http://schemas.microsoft.com/office/powerpoint/2010/main" val="310369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and Soundness</a:t>
            </a:r>
            <a:endParaRPr lang="en-US" dirty="0"/>
          </a:p>
        </p:txBody>
      </p:sp>
      <p:sp>
        <p:nvSpPr>
          <p:cNvPr id="3" name="Content Placeholder 2"/>
          <p:cNvSpPr>
            <a:spLocks noGrp="1"/>
          </p:cNvSpPr>
          <p:nvPr>
            <p:ph idx="1"/>
          </p:nvPr>
        </p:nvSpPr>
        <p:spPr/>
        <p:txBody>
          <a:bodyPr/>
          <a:lstStyle/>
          <a:p>
            <a:r>
              <a:rPr lang="en-US" dirty="0" smtClean="0"/>
              <a:t>Termination can be proved by the monotonic increase of D at while statement(s)</a:t>
            </a:r>
          </a:p>
          <a:p>
            <a:r>
              <a:rPr lang="en-US" dirty="0" smtClean="0"/>
              <a:t>Soundness</a:t>
            </a:r>
          </a:p>
          <a:p>
            <a:pPr lvl="1"/>
            <a:r>
              <a:rPr lang="en-US" dirty="0"/>
              <a:t>If there is a path from L1 to L2, L1 defines variable x and L2 uses x, and there is not another definition of x along the path, L1-&gt;L2 must be in the computed dependence set</a:t>
            </a:r>
            <a:r>
              <a:rPr lang="en-US" dirty="0" smtClean="0"/>
              <a:t>.</a:t>
            </a:r>
          </a:p>
          <a:p>
            <a:pPr lvl="2"/>
            <a:r>
              <a:rPr lang="en-US" dirty="0" smtClean="0"/>
              <a:t>Proof sketch: for each definition d in D, we associate it with a witness trace. For each step of </a:t>
            </a:r>
            <a:r>
              <a:rPr lang="en-US" dirty="0" err="1" smtClean="0"/>
              <a:t>eval</a:t>
            </a:r>
            <a:r>
              <a:rPr lang="en-US" dirty="0" smtClean="0"/>
              <a:t>, all the definitions have their witness traces incremented by the step. We define the provenance of d the set of witness traces of d starting from the definition to its </a:t>
            </a:r>
            <a:r>
              <a:rPr lang="en-US" dirty="0" err="1" smtClean="0"/>
              <a:t>deadth</a:t>
            </a:r>
            <a:r>
              <a:rPr lang="en-US" dirty="0" smtClean="0"/>
              <a:t> (redefinitions). Then prove by contradiction that there is not a witness trace covers both L1 and L2.</a:t>
            </a:r>
          </a:p>
          <a:p>
            <a:r>
              <a:rPr lang="en-US" dirty="0" smtClean="0"/>
              <a:t>Unfortunately, not all the analyses can be optimized by evaluating both branches and then their continuation</a:t>
            </a:r>
            <a:endParaRPr lang="en-US" dirty="0"/>
          </a:p>
        </p:txBody>
      </p:sp>
    </p:spTree>
    <p:extLst>
      <p:ext uri="{BB962C8B-B14F-4D97-AF65-F5344CB8AC3E}">
        <p14:creationId xmlns:p14="http://schemas.microsoft.com/office/powerpoint/2010/main" val="404070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Analysis</a:t>
            </a:r>
            <a:endParaRPr lang="en-US" dirty="0"/>
          </a:p>
        </p:txBody>
      </p:sp>
      <p:sp>
        <p:nvSpPr>
          <p:cNvPr id="3" name="Content Placeholder 2"/>
          <p:cNvSpPr>
            <a:spLocks noGrp="1"/>
          </p:cNvSpPr>
          <p:nvPr>
            <p:ph idx="1"/>
          </p:nvPr>
        </p:nvSpPr>
        <p:spPr/>
        <p:txBody>
          <a:bodyPr/>
          <a:lstStyle/>
          <a:p>
            <a:r>
              <a:rPr lang="en-US" dirty="0" smtClean="0"/>
              <a:t>For each pointer variable, determine the set of global variables and the heap objects that may be pointed-to by the variable</a:t>
            </a:r>
          </a:p>
          <a:p>
            <a:pPr lvl="1"/>
            <a:r>
              <a:rPr lang="en-US" dirty="0" smtClean="0"/>
              <a:t>One of the most important analyses</a:t>
            </a:r>
            <a:endParaRPr lang="en-US" dirty="0"/>
          </a:p>
        </p:txBody>
      </p:sp>
    </p:spTree>
    <p:extLst>
      <p:ext uri="{BB962C8B-B14F-4D97-AF65-F5344CB8AC3E}">
        <p14:creationId xmlns:p14="http://schemas.microsoft.com/office/powerpoint/2010/main" val="247128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zh-CN" smtClean="0">
                <a:ea typeface="宋体" charset="-122"/>
              </a:rPr>
              <a:t>Heap Language</a:t>
            </a:r>
          </a:p>
        </p:txBody>
      </p:sp>
      <p:sp>
        <p:nvSpPr>
          <p:cNvPr id="29699" name="TextBox 2"/>
          <p:cNvSpPr txBox="1">
            <a:spLocks noChangeArrowheads="1"/>
          </p:cNvSpPr>
          <p:nvPr/>
        </p:nvSpPr>
        <p:spPr bwMode="auto">
          <a:xfrm>
            <a:off x="1676400" y="1524000"/>
            <a:ext cx="6019800" cy="35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algn="l" eaLnBrk="1" hangingPunct="1">
              <a:buFontTx/>
              <a:buNone/>
            </a:pPr>
            <a:r>
              <a:rPr lang="en-US" altLang="en-US" dirty="0"/>
              <a:t>Program P     ::= s</a:t>
            </a:r>
          </a:p>
          <a:p>
            <a:pPr algn="l" eaLnBrk="1" hangingPunct="1">
              <a:buFontTx/>
              <a:buNone/>
            </a:pPr>
            <a:r>
              <a:rPr lang="en-US" altLang="en-US" dirty="0"/>
              <a:t>Statement s  ::= s1; s2 | </a:t>
            </a:r>
            <a:r>
              <a:rPr lang="en-US" altLang="en-US" dirty="0" smtClean="0"/>
              <a:t>x=</a:t>
            </a:r>
            <a:r>
              <a:rPr lang="en-US" altLang="en-US" baseline="30000" dirty="0" smtClean="0"/>
              <a:t>L </a:t>
            </a:r>
            <a:r>
              <a:rPr lang="en-US" altLang="en-US" dirty="0" smtClean="0"/>
              <a:t>y </a:t>
            </a:r>
            <a:r>
              <a:rPr lang="en-US" altLang="en-US" dirty="0"/>
              <a:t>| x </a:t>
            </a:r>
            <a:r>
              <a:rPr lang="en-US" altLang="en-US" dirty="0" smtClean="0"/>
              <a:t>=</a:t>
            </a:r>
            <a:r>
              <a:rPr lang="en-US" altLang="en-US" baseline="30000" dirty="0"/>
              <a:t>L</a:t>
            </a:r>
            <a:r>
              <a:rPr lang="en-US" altLang="en-US" dirty="0" smtClean="0"/>
              <a:t> </a:t>
            </a:r>
            <a:r>
              <a:rPr lang="en-US" altLang="en-US" dirty="0"/>
              <a:t>y op z | </a:t>
            </a:r>
            <a:r>
              <a:rPr lang="en-US" altLang="en-US" dirty="0" smtClean="0"/>
              <a:t>x=</a:t>
            </a:r>
            <a:r>
              <a:rPr lang="en-US" altLang="en-US" baseline="30000" dirty="0"/>
              <a:t>L</a:t>
            </a:r>
            <a:r>
              <a:rPr lang="en-US" altLang="en-US" dirty="0" smtClean="0"/>
              <a:t> </a:t>
            </a:r>
            <a:r>
              <a:rPr lang="en-US" altLang="en-US" dirty="0"/>
              <a:t>c |</a:t>
            </a:r>
          </a:p>
          <a:p>
            <a:pPr algn="l" eaLnBrk="1" hangingPunct="1">
              <a:buFontTx/>
              <a:buNone/>
            </a:pPr>
            <a:r>
              <a:rPr lang="en-US" altLang="en-US" dirty="0"/>
              <a:t>	          </a:t>
            </a:r>
            <a:r>
              <a:rPr lang="en-US" altLang="en-US" dirty="0" smtClean="0"/>
              <a:t>x=</a:t>
            </a:r>
            <a:r>
              <a:rPr lang="en-US" altLang="en-US" baseline="30000" dirty="0"/>
              <a:t>L</a:t>
            </a:r>
            <a:r>
              <a:rPr lang="en-US" altLang="en-US" dirty="0" smtClean="0"/>
              <a:t> </a:t>
            </a:r>
            <a:r>
              <a:rPr lang="en-US" altLang="en-US" dirty="0"/>
              <a:t>&amp;y |  (*x</a:t>
            </a:r>
            <a:r>
              <a:rPr lang="en-US" altLang="en-US" dirty="0" smtClean="0"/>
              <a:t>)=</a:t>
            </a:r>
            <a:r>
              <a:rPr lang="en-US" altLang="en-US" baseline="30000" dirty="0" smtClean="0"/>
              <a:t>L </a:t>
            </a:r>
            <a:r>
              <a:rPr lang="en-US" altLang="en-US" dirty="0" smtClean="0"/>
              <a:t>y </a:t>
            </a:r>
            <a:r>
              <a:rPr lang="en-US" altLang="en-US" dirty="0"/>
              <a:t>| </a:t>
            </a:r>
            <a:r>
              <a:rPr lang="en-US" altLang="en-US" dirty="0" smtClean="0"/>
              <a:t>x=</a:t>
            </a:r>
            <a:r>
              <a:rPr lang="en-US" altLang="en-US" baseline="30000" dirty="0" smtClean="0"/>
              <a:t>L  </a:t>
            </a:r>
            <a:r>
              <a:rPr lang="en-US" altLang="en-US" dirty="0" smtClean="0"/>
              <a:t>*y </a:t>
            </a:r>
            <a:r>
              <a:rPr lang="en-US" altLang="en-US" dirty="0"/>
              <a:t>| x=</a:t>
            </a:r>
            <a:r>
              <a:rPr lang="en-US" altLang="en-US" baseline="30000" dirty="0"/>
              <a:t>L  </a:t>
            </a:r>
            <a:r>
              <a:rPr lang="en-US" altLang="en-US" dirty="0" err="1" smtClean="0"/>
              <a:t>malloc</a:t>
            </a:r>
            <a:r>
              <a:rPr lang="en-US" altLang="en-US" dirty="0" smtClean="0"/>
              <a:t>(y)</a:t>
            </a:r>
            <a:endParaRPr lang="en-US" altLang="en-US" dirty="0"/>
          </a:p>
          <a:p>
            <a:pPr algn="l" eaLnBrk="1" hangingPunct="1">
              <a:buFontTx/>
              <a:buNone/>
            </a:pPr>
            <a:r>
              <a:rPr lang="en-US" altLang="en-US" dirty="0"/>
              <a:t>                        if (</a:t>
            </a:r>
            <a:r>
              <a:rPr lang="en-US" altLang="en-US" dirty="0" err="1" smtClean="0"/>
              <a:t>x</a:t>
            </a:r>
            <a:r>
              <a:rPr lang="en-US" altLang="en-US" baseline="30000" dirty="0" err="1"/>
              <a:t>L</a:t>
            </a:r>
            <a:r>
              <a:rPr lang="en-US" altLang="en-US" dirty="0" smtClean="0"/>
              <a:t>)  </a:t>
            </a:r>
            <a:r>
              <a:rPr lang="en-US" altLang="en-US" dirty="0"/>
              <a:t>s1 else s2  |</a:t>
            </a:r>
          </a:p>
          <a:p>
            <a:pPr algn="l" eaLnBrk="1" hangingPunct="1">
              <a:buFontTx/>
              <a:buNone/>
            </a:pPr>
            <a:r>
              <a:rPr lang="en-US" altLang="en-US" dirty="0"/>
              <a:t>                        while (</a:t>
            </a:r>
            <a:r>
              <a:rPr lang="en-US" altLang="en-US" dirty="0" err="1" smtClean="0"/>
              <a:t>x</a:t>
            </a:r>
            <a:r>
              <a:rPr lang="en-US" altLang="en-US" baseline="30000" dirty="0" err="1"/>
              <a:t>L</a:t>
            </a:r>
            <a:r>
              <a:rPr lang="en-US" altLang="en-US" dirty="0" smtClean="0"/>
              <a:t>)  </a:t>
            </a:r>
            <a:r>
              <a:rPr lang="en-US" altLang="en-US" dirty="0"/>
              <a:t>s</a:t>
            </a:r>
          </a:p>
          <a:p>
            <a:pPr algn="l" eaLnBrk="1" hangingPunct="1">
              <a:buFontTx/>
              <a:buNone/>
            </a:pPr>
            <a:r>
              <a:rPr lang="en-US" altLang="en-US" dirty="0"/>
              <a:t>Operation op :: = + | - | * | / | &gt; | &lt; | …</a:t>
            </a:r>
          </a:p>
          <a:p>
            <a:pPr algn="l" eaLnBrk="1" hangingPunct="1">
              <a:buFontTx/>
              <a:buNone/>
            </a:pPr>
            <a:r>
              <a:rPr lang="en-US" altLang="en-US" dirty="0"/>
              <a:t>Value  c   :: = 0 | 1  | 2 … | true | false</a:t>
            </a:r>
          </a:p>
          <a:p>
            <a:pPr algn="l" eaLnBrk="1" hangingPunct="1">
              <a:buFontTx/>
              <a:buNone/>
            </a:pPr>
            <a:r>
              <a:rPr lang="en-US" altLang="en-US" dirty="0"/>
              <a:t>Address a :: = 0 | 1 | 2…</a:t>
            </a:r>
          </a:p>
          <a:p>
            <a:pPr algn="l" eaLnBrk="1" hangingPunct="1">
              <a:buFontTx/>
              <a:buNone/>
            </a:pPr>
            <a:r>
              <a:rPr lang="en-US" altLang="en-US" dirty="0"/>
              <a:t>Variable x, x1, x2, </a:t>
            </a:r>
            <a:r>
              <a:rPr lang="en-US" altLang="en-US" dirty="0" smtClean="0"/>
              <a:t>x3</a:t>
            </a:r>
          </a:p>
          <a:p>
            <a:pPr algn="l" eaLnBrk="1" hangingPunct="1">
              <a:buFontTx/>
              <a:buNone/>
            </a:pPr>
            <a:r>
              <a:rPr lang="en-US" altLang="en-US" dirty="0" smtClean="0"/>
              <a:t>Label L, L1, L2,…</a:t>
            </a:r>
            <a:endParaRPr lang="en-US" altLang="en-US" dirty="0"/>
          </a:p>
          <a:p>
            <a:pPr algn="l" eaLnBrk="1" hangingPunct="1">
              <a:buFontTx/>
              <a:buNone/>
            </a:pPr>
            <a:endParaRPr lang="en-US" altLang="en-US" dirty="0"/>
          </a:p>
          <a:p>
            <a:pPr algn="l" eaLnBrk="1" hangingPunct="1">
              <a:buFontTx/>
              <a:buNone/>
            </a:pPr>
            <a:r>
              <a:rPr lang="en-US" altLang="en-US" dirty="0"/>
              <a:t>         </a:t>
            </a:r>
          </a:p>
        </p:txBody>
      </p:sp>
    </p:spTree>
    <p:extLst>
      <p:ext uri="{BB962C8B-B14F-4D97-AF65-F5344CB8AC3E}">
        <p14:creationId xmlns:p14="http://schemas.microsoft.com/office/powerpoint/2010/main" val="244549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Configuration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14:m>
                  <m:oMath xmlns:m="http://schemas.openxmlformats.org/officeDocument/2006/math">
                    <m:r>
                      <a:rPr lang="en-US" b="0" i="1" smtClean="0">
                        <a:latin typeface="Cambria Math"/>
                      </a:rPr>
                      <m:t>&lt;</m:t>
                    </m:r>
                    <m:r>
                      <a:rPr lang="en-US" b="0" i="1" smtClean="0">
                        <a:latin typeface="Cambria Math"/>
                      </a:rPr>
                      <m:t>𝑉</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rPr>
                      <m:t>𝑇</m:t>
                    </m:r>
                    <m:r>
                      <a:rPr lang="en-US" b="0" i="1" smtClean="0">
                        <a:latin typeface="Cambria Math"/>
                      </a:rPr>
                      <m:t>,</m:t>
                    </m:r>
                    <m:r>
                      <a:rPr lang="en-US" b="0" i="1" smtClean="0">
                        <a:latin typeface="Cambria Math"/>
                      </a:rPr>
                      <m:t>𝐴</m:t>
                    </m:r>
                    <m:r>
                      <a:rPr lang="en-US" b="0" i="1" smtClean="0">
                        <a:latin typeface="Cambria Math"/>
                        <a:ea typeface="Cambria Math"/>
                      </a:rPr>
                      <m:t>&gt;→&lt;</m:t>
                    </m:r>
                    <m:sSup>
                      <m:sSupPr>
                        <m:ctrlPr>
                          <a:rPr lang="en-US" b="0" i="1" smtClean="0">
                            <a:latin typeface="Cambria Math"/>
                            <a:ea typeface="Cambria Math"/>
                          </a:rPr>
                        </m:ctrlPr>
                      </m:sSupPr>
                      <m:e>
                        <m:r>
                          <a:rPr lang="en-US" b="0" i="1" smtClean="0">
                            <a:latin typeface="Cambria Math"/>
                            <a:ea typeface="Cambria Math"/>
                          </a:rPr>
                          <m:t>𝑉</m:t>
                        </m:r>
                      </m:e>
                      <m:sup>
                        <m:r>
                          <a:rPr lang="en-US" b="0" i="1" smtClean="0">
                            <a:latin typeface="Cambria Math"/>
                            <a:ea typeface="Cambria Math"/>
                          </a:rPr>
                          <m:t>′</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𝑊</m:t>
                        </m:r>
                      </m:e>
                      <m:sup>
                        <m:r>
                          <a:rPr lang="en-US" b="0" i="1" smtClean="0">
                            <a:latin typeface="Cambria Math"/>
                            <a:ea typeface="Cambria Math"/>
                          </a:rPr>
                          <m:t>′</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m:t>
                        </m:r>
                      </m:sup>
                    </m:sSup>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𝑇</m:t>
                        </m:r>
                      </m:e>
                      <m:sup>
                        <m:r>
                          <a:rPr lang="en-US" b="0" i="1" smtClean="0">
                            <a:latin typeface="Cambria Math"/>
                            <a:ea typeface="Cambria Math"/>
                          </a:rPr>
                          <m:t>′</m:t>
                        </m:r>
                      </m:sup>
                    </m:sSup>
                    <m:r>
                      <a:rPr lang="en-US" b="0" i="1" smtClean="0">
                        <a:latin typeface="Cambria Math"/>
                        <a:ea typeface="Cambria Math"/>
                      </a:rPr>
                      <m:t>,</m:t>
                    </m:r>
                    <m:r>
                      <a:rPr lang="en-US" b="0" i="1" smtClean="0">
                        <a:latin typeface="Cambria Math"/>
                        <a:ea typeface="Cambria Math"/>
                      </a:rPr>
                      <m:t>𝐴</m:t>
                    </m:r>
                    <m:r>
                      <a:rPr lang="en-US" b="0" i="1" smtClean="0">
                        <a:latin typeface="Cambria Math"/>
                        <a:ea typeface="Cambria Math"/>
                      </a:rPr>
                      <m:t>′&gt;</m:t>
                    </m:r>
                  </m:oMath>
                </a14:m>
                <a:endParaRPr lang="en-US" b="0" dirty="0" smtClean="0">
                  <a:ea typeface="Cambria Math"/>
                </a:endParaRPr>
              </a:p>
              <a:p>
                <a:pPr lvl="1"/>
                <a:r>
                  <a:rPr lang="en-US" dirty="0" smtClean="0"/>
                  <a:t>Alias A: P (Variable</a:t>
                </a:r>
                <a:r>
                  <a:rPr lang="en-US" dirty="0" smtClean="0">
                    <a:ea typeface="Cambria Math"/>
                    <a:sym typeface="Webdings"/>
                  </a:rPr>
                  <a:t> </a:t>
                </a:r>
                <a:r>
                  <a:rPr lang="en-US" dirty="0">
                    <a:ea typeface="Cambria Math"/>
                    <a:sym typeface="Webdings"/>
                  </a:rPr>
                  <a:t> </a:t>
                </a:r>
                <a:r>
                  <a:rPr lang="en-US" dirty="0" smtClean="0"/>
                  <a:t>Label </a:t>
                </a:r>
                <a:r>
                  <a:rPr lang="en-US" dirty="0">
                    <a:ea typeface="Cambria Math"/>
                    <a:sym typeface="Webdings"/>
                  </a:rPr>
                  <a:t> </a:t>
                </a:r>
                <a:r>
                  <a:rPr lang="en-US" dirty="0" smtClean="0">
                    <a:ea typeface="Cambria Math"/>
                    <a:sym typeface="Webdings"/>
                  </a:rPr>
                  <a:t>P(</a:t>
                </a:r>
                <a:r>
                  <a:rPr lang="en-US" dirty="0" err="1" smtClean="0"/>
                  <a:t>Variable|Label</a:t>
                </a:r>
                <a:r>
                  <a:rPr lang="en-US" dirty="0" smtClean="0"/>
                  <a:t>))</a:t>
                </a:r>
              </a:p>
              <a:p>
                <a:pPr lvl="1"/>
                <a:r>
                  <a:rPr lang="en-US" dirty="0" err="1" smtClean="0"/>
                  <a:t>PointsTo</a:t>
                </a:r>
                <a:r>
                  <a:rPr lang="en-US" dirty="0" smtClean="0"/>
                  <a:t> T: (Variable</a:t>
                </a:r>
                <a:r>
                  <a:rPr lang="en-US" dirty="0">
                    <a:ea typeface="Cambria Math"/>
                    <a:sym typeface="Webdings"/>
                  </a:rPr>
                  <a:t> </a:t>
                </a:r>
                <a:r>
                  <a:rPr lang="en-US" dirty="0" smtClean="0">
                    <a:ea typeface="Cambria Math"/>
                    <a:sym typeface="Webdings"/>
                  </a:rPr>
                  <a:t>| </a:t>
                </a:r>
                <a:r>
                  <a:rPr lang="en-US" dirty="0" smtClean="0"/>
                  <a:t>Label) -&gt; P(</a:t>
                </a:r>
                <a:r>
                  <a:rPr lang="en-US" dirty="0" err="1" smtClean="0"/>
                  <a:t>Variable|Label</a:t>
                </a:r>
                <a:r>
                  <a:rPr lang="en-US" dirty="0" smtClean="0"/>
                  <a:t>)</a:t>
                </a:r>
                <a:endParaRPr lang="en-US" dirty="0" smtClean="0">
                  <a:ea typeface="Cambria Math"/>
                  <a:sym typeface="Webdings"/>
                </a:endParaRPr>
              </a:p>
              <a:p>
                <a:pPr lvl="1"/>
                <a:r>
                  <a:rPr lang="en-US" dirty="0" err="1" smtClean="0">
                    <a:ea typeface="Cambria Math"/>
                    <a:sym typeface="Webdings"/>
                  </a:rPr>
                  <a:t>WorkList</a:t>
                </a:r>
                <a:r>
                  <a:rPr lang="en-US" dirty="0" smtClean="0">
                    <a:ea typeface="Cambria Math"/>
                    <a:sym typeface="Webdings"/>
                  </a:rPr>
                  <a:t> W: P (</a:t>
                </a:r>
                <a:r>
                  <a:rPr lang="en-US" dirty="0" err="1" smtClean="0">
                    <a:ea typeface="Cambria Math"/>
                    <a:sym typeface="Webdings"/>
                  </a:rPr>
                  <a:t>PointsTo</a:t>
                </a:r>
                <a:r>
                  <a:rPr lang="en-US" dirty="0" smtClean="0">
                    <a:ea typeface="Cambria Math"/>
                    <a:sym typeface="Webdings"/>
                  </a:rPr>
                  <a:t> Statement)</a:t>
                </a:r>
              </a:p>
              <a:p>
                <a:pPr lvl="1"/>
                <a:r>
                  <a:rPr lang="en-US" dirty="0" smtClean="0">
                    <a:ea typeface="Cambria Math"/>
                    <a:sym typeface="Webdings"/>
                  </a:rPr>
                  <a:t>Visited V: </a:t>
                </a:r>
                <a:r>
                  <a:rPr lang="en-US" dirty="0">
                    <a:ea typeface="Cambria Math"/>
                    <a:sym typeface="Webdings"/>
                  </a:rPr>
                  <a:t>P </a:t>
                </a:r>
                <a:r>
                  <a:rPr lang="en-US" dirty="0" smtClean="0">
                    <a:ea typeface="Cambria Math"/>
                    <a:sym typeface="Webdings"/>
                  </a:rPr>
                  <a:t>(</a:t>
                </a:r>
                <a:r>
                  <a:rPr lang="en-US" dirty="0" err="1" smtClean="0">
                    <a:ea typeface="Cambria Math"/>
                    <a:sym typeface="Webdings"/>
                  </a:rPr>
                  <a:t>PointsTo</a:t>
                </a:r>
                <a:r>
                  <a:rPr lang="en-US" dirty="0" smtClean="0">
                    <a:ea typeface="Cambria Math"/>
                    <a:sym typeface="Webdings"/>
                  </a:rPr>
                  <a:t> </a:t>
                </a:r>
                <a:r>
                  <a:rPr lang="en-US" dirty="0">
                    <a:ea typeface="Cambria Math"/>
                    <a:sym typeface="Webdings"/>
                  </a:rPr>
                  <a:t>Statement</a:t>
                </a:r>
                <a:r>
                  <a:rPr lang="en-US" dirty="0" smtClean="0">
                    <a:ea typeface="Cambria Math"/>
                    <a:sym typeface="Webdings"/>
                  </a:rPr>
                  <a:t>)</a:t>
                </a:r>
              </a:p>
              <a:p>
                <a:pPr lvl="1"/>
                <a:endParaRPr lang="en-US" dirty="0">
                  <a:ea typeface="Cambria Math"/>
                  <a:sym typeface="Webdings"/>
                </a:endParaRPr>
              </a:p>
              <a:p>
                <a:pPr lvl="1"/>
                <a:endParaRPr lang="en-US" dirty="0" smtClean="0">
                  <a:ea typeface="Cambria Math"/>
                  <a:sym typeface="Webdings"/>
                </a:endParaRPr>
              </a:p>
              <a:p>
                <a:pPr marL="457200" lvl="1" indent="0">
                  <a:buNone/>
                </a:pPr>
                <a:r>
                  <a:rPr lang="en-US" dirty="0" smtClean="0">
                    <a:ea typeface="Cambria Math"/>
                    <a:sym typeface="Webdings"/>
                  </a:rPr>
                  <a:t>1 x=</a:t>
                </a:r>
                <a:r>
                  <a:rPr lang="en-US" dirty="0" err="1" smtClean="0">
                    <a:ea typeface="Cambria Math"/>
                    <a:sym typeface="Webdings"/>
                  </a:rPr>
                  <a:t>malloc</a:t>
                </a:r>
                <a:r>
                  <a:rPr lang="en-US" dirty="0" smtClean="0">
                    <a:ea typeface="Cambria Math"/>
                    <a:sym typeface="Webdings"/>
                  </a:rPr>
                  <a:t>(10);</a:t>
                </a:r>
                <a:endParaRPr lang="en-US" dirty="0">
                  <a:ea typeface="Cambria Math"/>
                  <a:sym typeface="Webdings"/>
                </a:endParaRPr>
              </a:p>
              <a:p>
                <a:pPr marL="457200" lvl="1" indent="0">
                  <a:buNone/>
                </a:pPr>
                <a:r>
                  <a:rPr lang="en-US" dirty="0" smtClean="0">
                    <a:ea typeface="Cambria Math"/>
                    <a:sym typeface="Webdings"/>
                  </a:rPr>
                  <a:t>2 p=&amp;y</a:t>
                </a:r>
              </a:p>
              <a:p>
                <a:pPr marL="457200" lvl="1" indent="0">
                  <a:buNone/>
                </a:pPr>
                <a:r>
                  <a:rPr lang="en-US" dirty="0" smtClean="0">
                    <a:ea typeface="Cambria Math"/>
                    <a:sym typeface="Webdings"/>
                  </a:rPr>
                  <a:t>3 (*x)=p</a:t>
                </a:r>
              </a:p>
              <a:p>
                <a:pPr marL="457200" lvl="1" indent="0">
                  <a:buNone/>
                </a:pPr>
                <a:r>
                  <a:rPr lang="en-US" dirty="0" smtClean="0">
                    <a:ea typeface="Cambria Math"/>
                    <a:sym typeface="Webdings"/>
                  </a:rPr>
                  <a:t>4 q=</a:t>
                </a:r>
                <a:r>
                  <a:rPr lang="en-US" dirty="0" err="1" smtClean="0">
                    <a:ea typeface="Cambria Math"/>
                    <a:sym typeface="Webdings"/>
                  </a:rPr>
                  <a:t>p+i</a:t>
                </a:r>
                <a:endParaRPr lang="en-US" dirty="0" smtClean="0">
                  <a:ea typeface="Cambria Math"/>
                  <a:sym typeface="Webdings"/>
                </a:endParaRPr>
              </a:p>
              <a:p>
                <a:pPr marL="457200" lvl="1" indent="0">
                  <a:buNone/>
                </a:pPr>
                <a:r>
                  <a:rPr lang="en-US" dirty="0" smtClean="0">
                    <a:ea typeface="Cambria Math"/>
                    <a:sym typeface="Webdings"/>
                  </a:rPr>
                  <a:t>5 (*q)=x</a:t>
                </a:r>
              </a:p>
              <a:p>
                <a:pPr marL="457200" lvl="1" indent="0">
                  <a:buNone/>
                </a:pPr>
                <a:endParaRPr lang="en-US" dirty="0" smtClean="0">
                  <a:ea typeface="Cambria Math"/>
                  <a:sym typeface="Webdings"/>
                </a:endParaRPr>
              </a:p>
              <a:p>
                <a:pPr marL="457200" lvl="1" indent="0">
                  <a:buNone/>
                </a:pPr>
                <a:endParaRPr lang="en-US" dirty="0" smtClean="0">
                  <a:ea typeface="Cambria Math"/>
                  <a:sym typeface="Webdings"/>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8805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101079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b="1" i="1" baseline="30000" smtClean="0">
                              <a:latin typeface="Cambria Math"/>
                            </a:rPr>
                            <m:t>𝑳</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𝑻</m:t>
                          </m:r>
                          <m:r>
                            <a:rPr lang="en-US" sz="2800" b="1" i="1" smtClean="0">
                              <a:latin typeface="Cambria Math"/>
                            </a:rPr>
                            <m:t>,</m:t>
                          </m:r>
                          <m:r>
                            <a:rPr lang="en-US" sz="2800" b="1" i="1" smtClean="0">
                              <a:latin typeface="Cambria Math"/>
                            </a:rPr>
                            <m:t>𝑨</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𝑨</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1010790"/>
              </a:xfrm>
              <a:prstGeom prst="rect">
                <a:avLst/>
              </a:prstGeom>
              <a:blipFill rotWithShape="1">
                <a:blip r:embed="rId2"/>
                <a:stretch>
                  <a:fillRect l="-67253" r="-63077"/>
                </a:stretch>
              </a:blipFill>
            </p:spPr>
            <p:txBody>
              <a:bodyPr/>
              <a:lstStyle/>
              <a:p>
                <a:r>
                  <a:rPr lang="en-US">
                    <a:noFill/>
                  </a:rPr>
                  <a:t> </a:t>
                </a:r>
              </a:p>
            </p:txBody>
          </p:sp>
        </mc:Fallback>
      </mc:AlternateContent>
      <p:sp>
        <p:nvSpPr>
          <p:cNvPr id="4" name="TextBox 5"/>
          <p:cNvSpPr txBox="1">
            <a:spLocks noChangeArrowheads="1"/>
          </p:cNvSpPr>
          <p:nvPr/>
        </p:nvSpPr>
        <p:spPr bwMode="auto">
          <a:xfrm>
            <a:off x="62484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Const</a:t>
            </a:r>
            <a:r>
              <a:rPr lang="en-US" altLang="en-US" sz="2400" dirty="0"/>
              <a:t>-Assign</a:t>
            </a:r>
          </a:p>
        </p:txBody>
      </p:sp>
      <mc:AlternateContent xmlns:mc="http://schemas.openxmlformats.org/markup-compatibility/2006" xmlns:a14="http://schemas.microsoft.com/office/drawing/2010/main">
        <mc:Choice Requires="a14">
          <p:sp>
            <p:nvSpPr>
              <p:cNvPr id="5" name="TextBox 4"/>
              <p:cNvSpPr txBox="1"/>
              <p:nvPr/>
            </p:nvSpPr>
            <p:spPr>
              <a:xfrm>
                <a:off x="822850" y="2964873"/>
                <a:ext cx="2773902" cy="17289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b="1" i="1" smtClean="0">
                                  <a:latin typeface="Cambria Math"/>
                                  <a:ea typeface="Cambria Math"/>
                                </a:rPr>
                              </m:ctrlPr>
                            </m:eqArrPr>
                            <m:e>
                              <m:sSup>
                                <m:sSupPr>
                                  <m:ctrlPr>
                                    <a:rPr lang="en-US" sz="2800" b="1" i="1" smtClean="0">
                                      <a:latin typeface="Cambria Math"/>
                                      <a:ea typeface="Cambria Math"/>
                                    </a:rPr>
                                  </m:ctrlPr>
                                </m:sSupPr>
                                <m:e>
                                  <m:r>
                                    <a:rPr lang="en-US" sz="2800" b="1" i="1" smtClean="0">
                                      <a:latin typeface="Cambria Math"/>
                                      <a:ea typeface="Cambria Math"/>
                                    </a:rPr>
                                    <m:t>𝑻</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𝑻</m:t>
                              </m:r>
                              <m:d>
                                <m:dPr>
                                  <m:begChr m:val="["/>
                                  <m:endChr m:val="]"/>
                                  <m:ctrlPr>
                                    <a:rPr lang="en-US" sz="2800" b="1" i="1" smtClean="0">
                                      <a:latin typeface="Cambria Math"/>
                                      <a:ea typeface="Cambria Math"/>
                                    </a:rPr>
                                  </m:ctrlPr>
                                </m:dPr>
                                <m:e>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𝒚</m:t>
                                  </m:r>
                                  <m:r>
                                    <a:rPr lang="en-US" sz="2800" b="1" i="1" smtClean="0">
                                      <a:latin typeface="Cambria Math"/>
                                      <a:ea typeface="Cambria Math"/>
                                    </a:rPr>
                                    <m:t>]</m:t>
                                  </m:r>
                                </m:e>
                              </m:d>
                              <m:r>
                                <a:rPr lang="en-US" sz="2800" b="1" i="1" smtClean="0">
                                  <a:latin typeface="Cambria Math"/>
                                  <a:ea typeface="Cambria Math"/>
                                </a:rPr>
                                <m:t>    </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𝒚</m:t>
                              </m:r>
                              <m:r>
                                <a:rPr lang="en-US" sz="2800" b="1" i="1" smtClean="0">
                                  <a:latin typeface="Cambria Math"/>
                                  <a:ea typeface="Cambria Math"/>
                                </a:rPr>
                                <m:t>]≠</m:t>
                              </m:r>
                              <m:r>
                                <a:rPr lang="en-US" sz="2800" b="1" i="1" smtClean="0">
                                  <a:latin typeface="Cambria Math"/>
                                  <a:ea typeface="Cambria Math"/>
                                </a:rPr>
                                <m:t>𝒏𝒊𝒍</m:t>
                              </m:r>
                            </m:e>
                            <m:e>
                              <m:sSup>
                                <m:sSupPr>
                                  <m:ctrlPr>
                                    <a:rPr lang="en-US" sz="2800" b="1" i="1" smtClean="0">
                                      <a:latin typeface="Cambria Math"/>
                                      <a:ea typeface="Cambria Math"/>
                                    </a:rPr>
                                  </m:ctrlPr>
                                </m:sSupPr>
                                <m:e>
                                  <m:r>
                                    <a:rPr lang="en-US" sz="2800" b="1" i="1" smtClean="0">
                                      <a:latin typeface="Cambria Math"/>
                                      <a:ea typeface="Cambria Math"/>
                                    </a:rPr>
                                    <m:t>𝑨</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𝑨</m:t>
                              </m:r>
                              <m:r>
                                <a:rPr lang="en-US" sz="2800" b="1" i="1" smtClean="0">
                                  <a:latin typeface="Cambria Math"/>
                                  <a:ea typeface="Cambria Math"/>
                                </a:rPr>
                                <m:t>∪{&lt;</m:t>
                              </m:r>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r>
                                <a:rPr lang="en-US" sz="2800" b="1" i="1" smtClean="0">
                                  <a:latin typeface="Cambria Math"/>
                                  <a:ea typeface="Cambria Math"/>
                                </a:rPr>
                                <m:t>𝑻</m:t>
                              </m:r>
                              <m:d>
                                <m:dPr>
                                  <m:begChr m:val="["/>
                                  <m:endChr m:val="]"/>
                                  <m:ctrlPr>
                                    <a:rPr lang="en-US" sz="2800" b="1" i="1" smtClean="0">
                                      <a:latin typeface="Cambria Math"/>
                                      <a:ea typeface="Cambria Math"/>
                                    </a:rPr>
                                  </m:ctrlPr>
                                </m:dPr>
                                <m:e>
                                  <m:r>
                                    <a:rPr lang="en-US" sz="2800" b="1" i="1" smtClean="0">
                                      <a:latin typeface="Cambria Math"/>
                                      <a:ea typeface="Cambria Math"/>
                                    </a:rPr>
                                    <m:t>𝒚</m:t>
                                  </m:r>
                                </m:e>
                              </m:d>
                              <m:r>
                                <a:rPr lang="en-US" sz="2800" b="1" i="1" smtClean="0">
                                  <a:latin typeface="Cambria Math"/>
                                  <a:ea typeface="Cambria Math"/>
                                </a:rPr>
                                <m:t>&gt;}</m:t>
                              </m:r>
                            </m:e>
                          </m:eqAr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i="1" baseline="30000">
                              <a:latin typeface="Cambria Math"/>
                            </a:rPr>
                            <m:t>𝑳</m:t>
                          </m:r>
                          <m:r>
                            <a:rPr lang="en-US" sz="2800" b="1" i="1" smtClean="0">
                              <a:latin typeface="Cambria Math"/>
                            </a:rPr>
                            <m:t>𝒚</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𝑻</m:t>
                          </m:r>
                          <m:r>
                            <a:rPr lang="en-US" sz="2800" b="1" i="1" smtClean="0">
                              <a:latin typeface="Cambria Math"/>
                            </a:rPr>
                            <m:t>,</m:t>
                          </m:r>
                          <m:r>
                            <a:rPr lang="en-US" sz="2800" b="1" i="1" smtClean="0">
                              <a:latin typeface="Cambria Math"/>
                            </a:rPr>
                            <m:t>𝑨</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 </m:t>
                          </m:r>
                          <m:sSup>
                            <m:sSupPr>
                              <m:ctrlPr>
                                <a:rPr lang="en-US" sz="2800" b="1" i="1" smtClean="0">
                                  <a:latin typeface="Cambria Math"/>
                                  <a:ea typeface="Cambria Math"/>
                                </a:rPr>
                              </m:ctrlPr>
                            </m:sSupPr>
                            <m:e>
                              <m:r>
                                <a:rPr lang="en-US" sz="2800" b="1" i="1" smtClean="0">
                                  <a:latin typeface="Cambria Math"/>
                                  <a:ea typeface="Cambria Math"/>
                                </a:rPr>
                                <m:t>𝑻</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𝑨</m:t>
                          </m:r>
                          <m:r>
                            <a:rPr lang="en-US" sz="2800" b="1" i="1" smtClean="0">
                              <a:latin typeface="Cambria Math"/>
                              <a:ea typeface="Cambria Math"/>
                            </a:rPr>
                            <m:t>′&gt;</m:t>
                          </m:r>
                        </m:den>
                      </m:f>
                    </m:oMath>
                  </m:oMathPara>
                </a14:m>
                <a:endParaRPr lang="en-US" sz="2800" b="1" dirty="0" smtClean="0">
                  <a:ea typeface="Cambria Math"/>
                </a:endParaRPr>
              </a:p>
              <a:p>
                <a:pPr>
                  <a:buNone/>
                </a:pP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22850" y="2964873"/>
                <a:ext cx="2773902" cy="1728999"/>
              </a:xfrm>
              <a:prstGeom prst="rect">
                <a:avLst/>
              </a:prstGeom>
              <a:blipFill rotWithShape="1">
                <a:blip r:embed="rId3"/>
                <a:stretch>
                  <a:fillRect r="-141758"/>
                </a:stretch>
              </a:blipFill>
            </p:spPr>
            <p:txBody>
              <a:bodyPr/>
              <a:lstStyle/>
              <a:p>
                <a:r>
                  <a:rPr lang="en-US">
                    <a:noFill/>
                  </a:rPr>
                  <a:t> </a:t>
                </a:r>
              </a:p>
            </p:txBody>
          </p:sp>
        </mc:Fallback>
      </mc:AlternateContent>
      <p:sp>
        <p:nvSpPr>
          <p:cNvPr id="6" name="TextBox 7"/>
          <p:cNvSpPr txBox="1">
            <a:spLocks noChangeArrowheads="1"/>
          </p:cNvSpPr>
          <p:nvPr/>
        </p:nvSpPr>
        <p:spPr bwMode="auto">
          <a:xfrm>
            <a:off x="6858000" y="32004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a:t>Copy</a:t>
            </a:r>
          </a:p>
        </p:txBody>
      </p:sp>
      <mc:AlternateContent xmlns:mc="http://schemas.openxmlformats.org/markup-compatibility/2006" xmlns:a14="http://schemas.microsoft.com/office/drawing/2010/main">
        <mc:Choice Requires="a14">
          <p:sp>
            <p:nvSpPr>
              <p:cNvPr id="7" name="TextBox 6"/>
              <p:cNvSpPr txBox="1"/>
              <p:nvPr/>
            </p:nvSpPr>
            <p:spPr>
              <a:xfrm>
                <a:off x="2331498" y="4495800"/>
                <a:ext cx="2773902" cy="144129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i="1">
                                  <a:latin typeface="Cambria Math"/>
                                  <a:ea typeface="Cambria Math"/>
                                </a:rPr>
                              </m:ctrlPr>
                            </m:eqArrPr>
                            <m:e>
                              <m:r>
                                <a:rPr lang="en-US" sz="2800" b="1" i="1" smtClean="0">
                                  <a:latin typeface="Cambria Math"/>
                                  <a:ea typeface="Cambria Math"/>
                                </a:rPr>
                                <m:t>𝑻</m:t>
                              </m:r>
                              <m:r>
                                <a:rPr lang="en-US" sz="2800" b="1" i="1" smtClean="0">
                                  <a:latin typeface="Cambria Math"/>
                                  <a:ea typeface="Cambria Math"/>
                                </a:rPr>
                                <m:t>′</m:t>
                              </m:r>
                              <m:r>
                                <a:rPr lang="en-US" sz="2800" i="1">
                                  <a:latin typeface="Cambria Math"/>
                                  <a:ea typeface="Cambria Math"/>
                                </a:rPr>
                                <m:t>=</m:t>
                              </m:r>
                              <m:r>
                                <a:rPr lang="en-US" sz="2800" b="1" i="1" smtClean="0">
                                  <a:latin typeface="Cambria Math"/>
                                  <a:ea typeface="Cambria Math"/>
                                </a:rPr>
                                <m:t>𝑻</m:t>
                              </m:r>
                              <m:d>
                                <m:dPr>
                                  <m:begChr m:val="["/>
                                  <m:endChr m:val="]"/>
                                  <m:ctrlPr>
                                    <a:rPr lang="en-US" sz="2800" i="1">
                                      <a:latin typeface="Cambria Math"/>
                                      <a:ea typeface="Cambria Math"/>
                                    </a:rPr>
                                  </m:ctrlPr>
                                </m:dPr>
                                <m:e>
                                  <m:r>
                                    <a:rPr lang="en-US" sz="2800" i="1">
                                      <a:latin typeface="Cambria Math"/>
                                      <a:ea typeface="Cambria Math"/>
                                    </a:rPr>
                                    <m:t>𝒙</m:t>
                                  </m:r>
                                  <m:r>
                                    <a:rPr lang="en-US" sz="2800" i="1">
                                      <a:latin typeface="Cambria Math"/>
                                      <a:ea typeface="Cambria Math"/>
                                    </a:rPr>
                                    <m:t>⟼</m:t>
                                  </m:r>
                                  <m:r>
                                    <a:rPr lang="en-US" sz="2800" i="1">
                                      <a:latin typeface="Cambria Math"/>
                                      <a:ea typeface="Cambria Math"/>
                                    </a:rPr>
                                    <m:t>𝑻</m:t>
                                  </m:r>
                                  <m:r>
                                    <a:rPr lang="en-US" sz="2800" b="1" i="1" smtClean="0">
                                      <a:latin typeface="Cambria Math"/>
                                      <a:ea typeface="Cambria Math"/>
                                    </a:rPr>
                                    <m:t>[</m:t>
                                  </m:r>
                                  <m:r>
                                    <a:rPr lang="en-US" sz="2800" b="1" i="1" smtClean="0">
                                      <a:latin typeface="Cambria Math"/>
                                      <a:ea typeface="Cambria Math"/>
                                    </a:rPr>
                                    <m:t>𝒚</m:t>
                                  </m:r>
                                  <m:r>
                                    <a:rPr lang="en-US" sz="2800" b="1" i="1" smtClean="0">
                                      <a:latin typeface="Cambria Math"/>
                                      <a:ea typeface="Cambria Math"/>
                                    </a:rPr>
                                    <m:t>]</m:t>
                                  </m:r>
                                </m:e>
                              </m:d>
                              <m:r>
                                <a:rPr lang="en-US" sz="2800" b="1" i="1" smtClean="0">
                                  <a:latin typeface="Cambria Math"/>
                                  <a:ea typeface="Cambria Math"/>
                                </a:rPr>
                                <m:t>      </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𝒚</m:t>
                              </m:r>
                              <m:r>
                                <a:rPr lang="en-US" sz="2800" b="1" i="1" smtClean="0">
                                  <a:latin typeface="Cambria Math"/>
                                  <a:ea typeface="Cambria Math"/>
                                </a:rPr>
                                <m:t>]≠</m:t>
                              </m:r>
                              <m:r>
                                <a:rPr lang="en-US" sz="2800" b="1" i="1" smtClean="0">
                                  <a:latin typeface="Cambria Math"/>
                                  <a:ea typeface="Cambria Math"/>
                                </a:rPr>
                                <m:t>𝒏𝒊𝒍</m:t>
                              </m:r>
                            </m:e>
                            <m:e>
                              <m:sSup>
                                <m:sSupPr>
                                  <m:ctrlPr>
                                    <a:rPr lang="en-US" sz="2800" i="1">
                                      <a:latin typeface="Cambria Math"/>
                                      <a:ea typeface="Cambria Math"/>
                                    </a:rPr>
                                  </m:ctrlPr>
                                </m:sSupPr>
                                <m:e>
                                  <m:r>
                                    <a:rPr lang="en-US" sz="2800" i="1">
                                      <a:latin typeface="Cambria Math"/>
                                      <a:ea typeface="Cambria Math"/>
                                    </a:rPr>
                                    <m:t>𝑨</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𝑨</m:t>
                              </m:r>
                              <m:r>
                                <a:rPr lang="en-US" sz="2800" i="1">
                                  <a:latin typeface="Cambria Math"/>
                                  <a:ea typeface="Cambria Math"/>
                                </a:rPr>
                                <m:t>∪{&lt;</m:t>
                              </m:r>
                              <m:r>
                                <a:rPr lang="en-US" sz="2800" i="1">
                                  <a:latin typeface="Cambria Math"/>
                                  <a:ea typeface="Cambria Math"/>
                                </a:rPr>
                                <m:t>𝒙</m:t>
                              </m:r>
                              <m:r>
                                <a:rPr lang="en-US" sz="2800" i="1">
                                  <a:latin typeface="Cambria Math"/>
                                  <a:ea typeface="Cambria Math"/>
                                </a:rPr>
                                <m:t>,</m:t>
                              </m:r>
                              <m:r>
                                <a:rPr lang="en-US" sz="2800" i="1">
                                  <a:latin typeface="Cambria Math"/>
                                  <a:ea typeface="Cambria Math"/>
                                </a:rPr>
                                <m:t>𝑳</m:t>
                              </m:r>
                              <m:r>
                                <a:rPr lang="en-US" sz="2800" i="1">
                                  <a:latin typeface="Cambria Math"/>
                                  <a:ea typeface="Cambria Math"/>
                                </a:rPr>
                                <m:t>,</m:t>
                              </m:r>
                              <m:r>
                                <a:rPr lang="en-US" sz="2800" i="1">
                                  <a:latin typeface="Cambria Math"/>
                                  <a:ea typeface="Cambria Math"/>
                                </a:rPr>
                                <m:t>𝑻</m:t>
                              </m:r>
                              <m:d>
                                <m:dPr>
                                  <m:begChr m:val="["/>
                                  <m:endChr m:val="]"/>
                                  <m:ctrlPr>
                                    <a:rPr lang="en-US" sz="2800" i="1">
                                      <a:latin typeface="Cambria Math"/>
                                      <a:ea typeface="Cambria Math"/>
                                    </a:rPr>
                                  </m:ctrlPr>
                                </m:dPr>
                                <m:e>
                                  <m:r>
                                    <a:rPr lang="en-US" sz="2800" i="1">
                                      <a:latin typeface="Cambria Math"/>
                                      <a:ea typeface="Cambria Math"/>
                                    </a:rPr>
                                    <m:t>𝒚</m:t>
                                  </m:r>
                                </m:e>
                              </m:d>
                              <m:r>
                                <a:rPr lang="en-US" sz="2800" i="1">
                                  <a:latin typeface="Cambria Math"/>
                                  <a:ea typeface="Cambria Math"/>
                                </a:rPr>
                                <m:t>&gt;}</m:t>
                              </m:r>
                            </m:e>
                          </m:eqAr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b="1" i="1" smtClean="0">
                              <a:latin typeface="Cambria Math"/>
                            </a:rPr>
                            <m:t>𝒚</m:t>
                          </m:r>
                          <m:r>
                            <a:rPr lang="en-US" sz="2800" b="1" i="1" smtClean="0">
                              <a:latin typeface="Cambria Math"/>
                            </a:rPr>
                            <m:t>+</m:t>
                          </m:r>
                          <m:r>
                            <a:rPr lang="en-US" sz="2800" b="1" i="1" smtClean="0">
                              <a:latin typeface="Cambria Math"/>
                            </a:rPr>
                            <m:t>𝒛</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𝑻</m:t>
                          </m:r>
                          <m:r>
                            <a:rPr lang="en-US" sz="2800" b="1" i="1" smtClean="0">
                              <a:latin typeface="Cambria Math"/>
                            </a:rPr>
                            <m:t>,</m:t>
                          </m:r>
                          <m:r>
                            <a:rPr lang="en-US" sz="2800" b="1" i="1" smtClean="0">
                              <a:latin typeface="Cambria Math"/>
                            </a:rPr>
                            <m:t>𝑨</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𝑻</m:t>
                              </m:r>
                            </m:e>
                            <m:sup>
                              <m:r>
                                <a:rPr lang="en-US" sz="2800" b="1" i="1" smtClean="0">
                                  <a:latin typeface="Cambria Math"/>
                                  <a:ea typeface="Cambria Math"/>
                                </a:rPr>
                                <m:t>′</m:t>
                              </m:r>
                            </m:sup>
                          </m:sSup>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𝑨</m:t>
                              </m:r>
                            </m:e>
                            <m:sup>
                              <m:r>
                                <a:rPr lang="en-US" sz="2800" b="1" i="1" smtClean="0">
                                  <a:latin typeface="Cambria Math"/>
                                  <a:ea typeface="Cambria Math"/>
                                </a:rPr>
                                <m:t>′</m:t>
                              </m:r>
                            </m:sup>
                          </m:sSup>
                          <m:r>
                            <a:rPr lang="en-US" sz="28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31498" y="4495800"/>
                <a:ext cx="2773902" cy="1441292"/>
              </a:xfrm>
              <a:prstGeom prst="rect">
                <a:avLst/>
              </a:prstGeom>
              <a:blipFill rotWithShape="1">
                <a:blip r:embed="rId4"/>
                <a:stretch>
                  <a:fillRect l="-79825" r="-75877"/>
                </a:stretch>
              </a:blipFill>
            </p:spPr>
            <p:txBody>
              <a:bodyPr/>
              <a:lstStyle/>
              <a:p>
                <a:r>
                  <a:rPr lang="en-US">
                    <a:noFill/>
                  </a:rPr>
                  <a:t> </a:t>
                </a:r>
              </a:p>
            </p:txBody>
          </p:sp>
        </mc:Fallback>
      </mc:AlternateContent>
      <p:sp>
        <p:nvSpPr>
          <p:cNvPr id="8" name="TextBox 9"/>
          <p:cNvSpPr txBox="1">
            <a:spLocks noChangeArrowheads="1"/>
          </p:cNvSpPr>
          <p:nvPr/>
        </p:nvSpPr>
        <p:spPr bwMode="auto">
          <a:xfrm>
            <a:off x="6781800" y="514725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BinOp</a:t>
            </a:r>
            <a:r>
              <a:rPr lang="en-US" altLang="en-US" sz="2400" dirty="0"/>
              <a:t>-Add</a:t>
            </a:r>
          </a:p>
        </p:txBody>
      </p:sp>
    </p:spTree>
    <p:extLst>
      <p:ext uri="{BB962C8B-B14F-4D97-AF65-F5344CB8AC3E}">
        <p14:creationId xmlns:p14="http://schemas.microsoft.com/office/powerpoint/2010/main" val="1974480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7" name="TextBox 6"/>
              <p:cNvSpPr txBox="1"/>
              <p:nvPr/>
            </p:nvSpPr>
            <p:spPr>
              <a:xfrm>
                <a:off x="2331498" y="1143000"/>
                <a:ext cx="2773902" cy="87312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𝑻</m:t>
                          </m:r>
                          <m:d>
                            <m:dPr>
                              <m:begChr m:val="["/>
                              <m:endChr m:val="]"/>
                              <m:ctrlPr>
                                <a:rPr lang="en-US" sz="2400" b="1" i="1" smtClean="0">
                                  <a:latin typeface="Cambria Math"/>
                                </a:rPr>
                              </m:ctrlPr>
                            </m:dPr>
                            <m:e>
                              <m:r>
                                <a:rPr lang="en-US" sz="2400" b="1" i="1" smtClean="0">
                                  <a:latin typeface="Cambria Math"/>
                                </a:rPr>
                                <m:t>𝒚</m:t>
                              </m:r>
                            </m:e>
                          </m:d>
                          <m:r>
                            <a:rPr lang="en-US" sz="2400" i="1">
                              <a:latin typeface="Cambria Math"/>
                              <a:ea typeface="Cambria Math"/>
                            </a:rPr>
                            <m:t>≠</m:t>
                          </m:r>
                          <m:r>
                            <a:rPr lang="en-US" sz="2400" i="1">
                              <a:latin typeface="Cambria Math"/>
                              <a:ea typeface="Cambria Math"/>
                            </a:rPr>
                            <m:t>𝒏𝒊𝒍</m:t>
                          </m:r>
                          <m:r>
                            <a:rPr lang="en-US" sz="2400" b="1" i="1" smtClean="0">
                              <a:latin typeface="Cambria Math"/>
                              <a:ea typeface="Cambria Math"/>
                            </a:rPr>
                            <m:t>     </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𝒛</m:t>
                          </m:r>
                          <m:r>
                            <a:rPr lang="en-US" sz="2400" b="1" i="1" smtClean="0">
                              <a:latin typeface="Cambria Math"/>
                              <a:ea typeface="Cambria Math"/>
                            </a:rPr>
                            <m:t>]</m:t>
                          </m:r>
                          <m:r>
                            <a:rPr lang="en-US" sz="2400" i="1">
                              <a:latin typeface="Cambria Math"/>
                              <a:ea typeface="Cambria Math"/>
                            </a:rPr>
                            <m:t>≠</m:t>
                          </m:r>
                          <m:r>
                            <a:rPr lang="en-US" sz="2400" i="1">
                              <a:latin typeface="Cambria Math"/>
                              <a:ea typeface="Cambria Math"/>
                            </a:rPr>
                            <m:t>𝒏𝒊𝒍</m:t>
                          </m: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m:t>
                          </m:r>
                          <m:r>
                            <a:rPr lang="en-US" sz="2400" b="1" i="1" smtClean="0">
                              <a:latin typeface="Cambria Math"/>
                            </a:rPr>
                            <m:t>𝒛</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r>
                            <a:rPr lang="en-US" sz="2400" b="1" i="1" smtClean="0">
                              <a:latin typeface="Cambria Math"/>
                              <a:ea typeface="Cambria Math"/>
                            </a:rPr>
                            <m:t>𝑾</m:t>
                          </m:r>
                          <m:r>
                            <a:rPr lang="en-US" sz="2400" b="1" i="1" smtClean="0">
                              <a:latin typeface="Cambria Math"/>
                              <a:ea typeface="Cambria Math"/>
                            </a:rPr>
                            <m:t>,</m:t>
                          </m:r>
                          <m:r>
                            <a:rPr lang="en-US" sz="2400" b="1" i="1" smtClean="0">
                              <a:latin typeface="Cambria Math"/>
                              <a:ea typeface="Cambria Math"/>
                            </a:rPr>
                            <m:t>𝒆𝒙𝒄𝒆𝒑𝒕</m:t>
                          </m:r>
                          <m:r>
                            <a:rPr lang="en-US" sz="2400" b="1" i="1" smtClean="0">
                              <a:latin typeface="Cambria Math"/>
                              <a:ea typeface="Cambria Math"/>
                            </a:rPr>
                            <m:t>, </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31498" y="1143000"/>
                <a:ext cx="2773902" cy="873124"/>
              </a:xfrm>
              <a:prstGeom prst="rect">
                <a:avLst/>
              </a:prstGeom>
              <a:blipFill rotWithShape="1">
                <a:blip r:embed="rId2"/>
                <a:stretch>
                  <a:fillRect l="-73026" r="-69298"/>
                </a:stretch>
              </a:blipFill>
            </p:spPr>
            <p:txBody>
              <a:bodyPr/>
              <a:lstStyle/>
              <a:p>
                <a:r>
                  <a:rPr lang="en-US">
                    <a:noFill/>
                  </a:rPr>
                  <a:t> </a:t>
                </a:r>
              </a:p>
            </p:txBody>
          </p:sp>
        </mc:Fallback>
      </mc:AlternateContent>
      <p:sp>
        <p:nvSpPr>
          <p:cNvPr id="8" name="TextBox 9"/>
          <p:cNvSpPr txBox="1">
            <a:spLocks noChangeArrowheads="1"/>
          </p:cNvSpPr>
          <p:nvPr/>
        </p:nvSpPr>
        <p:spPr bwMode="auto">
          <a:xfrm>
            <a:off x="6781800" y="142674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smtClean="0"/>
              <a:t>BinOp-Excp</a:t>
            </a:r>
            <a:endParaRPr lang="en-US" altLang="en-US" sz="2400" dirty="0"/>
          </a:p>
        </p:txBody>
      </p:sp>
      <mc:AlternateContent xmlns:mc="http://schemas.openxmlformats.org/markup-compatibility/2006" xmlns:a14="http://schemas.microsoft.com/office/drawing/2010/main">
        <mc:Choice Requires="a14">
          <p:sp>
            <p:nvSpPr>
              <p:cNvPr id="10" name="TextBox 9"/>
              <p:cNvSpPr txBox="1"/>
              <p:nvPr/>
            </p:nvSpPr>
            <p:spPr>
              <a:xfrm>
                <a:off x="2331498" y="2362200"/>
                <a:ext cx="2773902" cy="87312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p>
                            <m:sSupPr>
                              <m:ctrlPr>
                                <a:rPr lang="en-US" sz="2400" b="1" i="1" smtClean="0">
                                  <a:latin typeface="Cambria Math"/>
                                </a:rPr>
                              </m:ctrlPr>
                            </m:sSupPr>
                            <m:e>
                              <m:r>
                                <a:rPr lang="en-US" sz="2400" b="1" i="1" smtClean="0">
                                  <a:latin typeface="Cambria Math"/>
                                </a:rPr>
                                <m:t>𝑻</m:t>
                              </m:r>
                            </m:e>
                            <m:sup>
                              <m:r>
                                <a:rPr lang="en-US" sz="2400" b="1" i="1" smtClean="0">
                                  <a:latin typeface="Cambria Math"/>
                                </a:rPr>
                                <m:t>′</m:t>
                              </m:r>
                            </m:sup>
                          </m:sSup>
                          <m:r>
                            <a:rPr lang="en-US" sz="2400" b="1" i="1" smtClean="0">
                              <a:latin typeface="Cambria Math"/>
                            </a:rPr>
                            <m:t>=</m:t>
                          </m:r>
                          <m:r>
                            <a:rPr lang="en-US" sz="2400" b="1" i="1" smtClean="0">
                              <a:latin typeface="Cambria Math"/>
                            </a:rPr>
                            <m:t>𝑻</m:t>
                          </m:r>
                          <m:d>
                            <m:dPr>
                              <m:begChr m:val="["/>
                              <m:endChr m:val="]"/>
                              <m:ctrlPr>
                                <a:rPr lang="en-US" sz="2400" b="1" i="1" smtClean="0">
                                  <a:latin typeface="Cambria Math"/>
                                </a:rPr>
                              </m:ctrlPr>
                            </m:dPr>
                            <m:e>
                              <m:r>
                                <a:rPr lang="en-US" sz="2400" b="1" i="1" smtClean="0">
                                  <a:latin typeface="Cambria Math"/>
                                </a:rPr>
                                <m:t>𝒙</m:t>
                              </m:r>
                              <m:r>
                                <a:rPr lang="en-US" sz="2400" i="1">
                                  <a:latin typeface="Cambria Math"/>
                                  <a:ea typeface="Cambria Math"/>
                                </a:rPr>
                                <m:t>⟼</m:t>
                              </m:r>
                              <m:d>
                                <m:dPr>
                                  <m:begChr m:val="{"/>
                                  <m:endChr m:val="}"/>
                                  <m:ctrlPr>
                                    <a:rPr lang="en-US" sz="2400" b="1" i="1" smtClean="0">
                                      <a:latin typeface="Cambria Math"/>
                                      <a:ea typeface="Cambria Math"/>
                                    </a:rPr>
                                  </m:ctrlPr>
                                </m:dPr>
                                <m:e>
                                  <m:r>
                                    <a:rPr lang="en-US" sz="2400" b="1" i="1" smtClean="0">
                                      <a:latin typeface="Cambria Math"/>
                                      <a:ea typeface="Cambria Math"/>
                                    </a:rPr>
                                    <m:t>𝒚</m:t>
                                  </m:r>
                                </m:e>
                              </m:d>
                            </m:e>
                          </m:d>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𝑨</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∪{&lt;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&gt;}</m:t>
                          </m: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&amp;</m:t>
                          </m:r>
                          <m:r>
                            <a:rPr lang="en-US" sz="2400" b="1" i="1" smtClean="0">
                              <a:latin typeface="Cambria Math"/>
                            </a:rPr>
                            <m:t>𝒚</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r>
                            <a:rPr lang="en-US" sz="2400" b="1" i="1" smtClean="0">
                              <a:latin typeface="Cambria Math"/>
                              <a:ea typeface="Cambria Math"/>
                            </a:rPr>
                            <m:t>𝑾</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𝑻</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31498" y="2362200"/>
                <a:ext cx="2773902" cy="873124"/>
              </a:xfrm>
              <a:prstGeom prst="rect">
                <a:avLst/>
              </a:prstGeom>
              <a:blipFill rotWithShape="1">
                <a:blip r:embed="rId3"/>
                <a:stretch>
                  <a:fillRect l="-57675" r="-53947"/>
                </a:stretch>
              </a:blipFill>
            </p:spPr>
            <p:txBody>
              <a:bodyPr/>
              <a:lstStyle/>
              <a:p>
                <a:r>
                  <a:rPr lang="en-US">
                    <a:noFill/>
                  </a:rPr>
                  <a:t> </a:t>
                </a:r>
              </a:p>
            </p:txBody>
          </p:sp>
        </mc:Fallback>
      </mc:AlternateContent>
      <p:sp>
        <p:nvSpPr>
          <p:cNvPr id="11" name="TextBox 9"/>
          <p:cNvSpPr txBox="1">
            <a:spLocks noChangeArrowheads="1"/>
          </p:cNvSpPr>
          <p:nvPr/>
        </p:nvSpPr>
        <p:spPr bwMode="auto">
          <a:xfrm>
            <a:off x="6781800" y="2645943"/>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000" dirty="0" err="1" smtClean="0"/>
              <a:t>Addr</a:t>
            </a:r>
            <a:r>
              <a:rPr lang="en-US" altLang="en-US" sz="2000" dirty="0" smtClean="0"/>
              <a:t>-of</a:t>
            </a:r>
            <a:endParaRPr lang="en-US" altLang="en-US" sz="2000" dirty="0"/>
          </a:p>
        </p:txBody>
      </p:sp>
      <mc:AlternateContent xmlns:mc="http://schemas.openxmlformats.org/markup-compatibility/2006" xmlns:a14="http://schemas.microsoft.com/office/drawing/2010/main">
        <mc:Choice Requires="a14">
          <p:sp>
            <p:nvSpPr>
              <p:cNvPr id="9" name="TextBox 8"/>
              <p:cNvSpPr txBox="1"/>
              <p:nvPr/>
            </p:nvSpPr>
            <p:spPr>
              <a:xfrm>
                <a:off x="2560098" y="4745457"/>
                <a:ext cx="2773902" cy="1246431"/>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rPr>
                              </m:ctrlPr>
                            </m:eqArrPr>
                            <m:e>
                              <m:sSup>
                                <m:sSupPr>
                                  <m:ctrlPr>
                                    <a:rPr lang="en-US" sz="2400" b="1" i="1" smtClean="0">
                                      <a:latin typeface="Cambria Math"/>
                                    </a:rPr>
                                  </m:ctrlPr>
                                </m:sSupPr>
                                <m:e>
                                  <m:r>
                                    <a:rPr lang="en-US" sz="2400" b="1" i="1" smtClean="0">
                                      <a:latin typeface="Cambria Math"/>
                                    </a:rPr>
                                    <m:t>𝑻</m:t>
                                  </m:r>
                                </m:e>
                                <m:sup>
                                  <m:r>
                                    <a:rPr lang="en-US" sz="2400" b="1" i="1" smtClean="0">
                                      <a:latin typeface="Cambria Math"/>
                                    </a:rPr>
                                    <m:t>′</m:t>
                                  </m:r>
                                </m:sup>
                              </m:sSup>
                              <m:r>
                                <a:rPr lang="en-US" sz="2400" b="1" i="1" smtClean="0">
                                  <a:latin typeface="Cambria Math"/>
                                </a:rPr>
                                <m:t>=</m:t>
                              </m:r>
                              <m:r>
                                <a:rPr lang="en-US" sz="2400" b="1" i="1" smtClean="0">
                                  <a:latin typeface="Cambria Math"/>
                                </a:rPr>
                                <m:t>𝑻</m:t>
                              </m:r>
                              <m:d>
                                <m:dPr>
                                  <m:begChr m:val="["/>
                                  <m:endChr m:val="]"/>
                                  <m:ctrlPr>
                                    <a:rPr lang="en-US" sz="2400" b="1" i="1" smtClean="0">
                                      <a:latin typeface="Cambria Math"/>
                                    </a:rPr>
                                  </m:ctrlPr>
                                </m:dPr>
                                <m:e>
                                  <m:r>
                                    <a:rPr lang="en-US" sz="2400" b="1" i="1" smtClean="0">
                                      <a:latin typeface="Cambria Math"/>
                                      <a:ea typeface="Cambria Math"/>
                                    </a:rPr>
                                    <m:t>∀</m:t>
                                  </m:r>
                                  <m:r>
                                    <a:rPr lang="en-US" sz="2400" b="1" i="1" smtClean="0">
                                      <a:latin typeface="Cambria Math"/>
                                      <a:ea typeface="Cambria Math"/>
                                    </a:rPr>
                                    <m:t>𝒕</m:t>
                                  </m:r>
                                  <m:r>
                                    <a:rPr lang="en-US" sz="2400" b="1" i="1" smtClean="0">
                                      <a:latin typeface="Cambria Math"/>
                                      <a:ea typeface="Cambria Math"/>
                                    </a:rPr>
                                    <m:t>∈</m:t>
                                  </m:r>
                                  <m:r>
                                    <a:rPr lang="en-US" sz="2400" b="1" i="1" smtClean="0">
                                      <a:latin typeface="Cambria Math"/>
                                      <a:ea typeface="Cambria Math"/>
                                    </a:rPr>
                                    <m:t>𝑻</m:t>
                                  </m:r>
                                  <m:d>
                                    <m:dPr>
                                      <m:begChr m:val="["/>
                                      <m:endChr m:val="]"/>
                                      <m:ctrlPr>
                                        <a:rPr lang="en-US" sz="2400" b="1" i="1" smtClean="0">
                                          <a:latin typeface="Cambria Math"/>
                                          <a:ea typeface="Cambria Math"/>
                                        </a:rPr>
                                      </m:ctrlPr>
                                    </m:dPr>
                                    <m:e>
                                      <m:r>
                                        <a:rPr lang="en-US" sz="2400" b="1" i="1" smtClean="0">
                                          <a:latin typeface="Cambria Math"/>
                                          <a:ea typeface="Cambria Math"/>
                                        </a:rPr>
                                        <m:t>𝒙</m:t>
                                      </m:r>
                                    </m:e>
                                  </m:d>
                                  <m:r>
                                    <a:rPr lang="en-US" sz="2400" b="1" i="1" smtClean="0">
                                      <a:latin typeface="Cambria Math"/>
                                      <a:ea typeface="Cambria Math"/>
                                    </a:rPr>
                                    <m:t>&amp;,</m:t>
                                  </m:r>
                                  <m:r>
                                    <a:rPr lang="en-US" sz="2400" b="1" i="1" smtClean="0">
                                      <a:latin typeface="Cambria Math"/>
                                      <a:ea typeface="Cambria Math"/>
                                    </a:rPr>
                                    <m:t>𝒕</m:t>
                                  </m:r>
                                  <m:r>
                                    <a:rPr lang="en-US" sz="2400" i="1">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𝒕</m:t>
                                  </m:r>
                                  <m:r>
                                    <a:rPr lang="en-US" sz="2400" b="1" i="1" smtClean="0">
                                      <a:latin typeface="Cambria Math"/>
                                      <a:ea typeface="Cambria Math"/>
                                    </a:rPr>
                                    <m:t>]</m:t>
                                  </m:r>
                                  <m:r>
                                    <a:rPr lang="en-US" sz="2400" i="1">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m:t>
                                  </m:r>
                                </m:e>
                              </m:d>
                              <m:r>
                                <a:rPr lang="en-US" sz="2400" b="1" i="1" smtClean="0">
                                  <a:latin typeface="Cambria Math"/>
                                  <a:ea typeface="Cambria Math"/>
                                </a:rPr>
                                <m:t> </m:t>
                              </m:r>
                            </m:e>
                            <m:e>
                              <m:r>
                                <a:rPr lang="en-US" sz="2400" i="1">
                                  <a:latin typeface="Cambria Math"/>
                                  <a:ea typeface="Cambria Math"/>
                                </a:rPr>
                                <m:t>∀</m:t>
                              </m:r>
                              <m:r>
                                <a:rPr lang="en-US" sz="2400" i="1">
                                  <a:latin typeface="Cambria Math"/>
                                  <a:ea typeface="Cambria Math"/>
                                </a:rPr>
                                <m:t>𝒕</m:t>
                              </m:r>
                              <m:r>
                                <a:rPr lang="en-US" sz="2400" i="1">
                                  <a:latin typeface="Cambria Math"/>
                                  <a:ea typeface="Cambria Math"/>
                                </a:rPr>
                                <m:t>∈</m:t>
                              </m:r>
                              <m:r>
                                <a:rPr lang="en-US" sz="2400" i="1">
                                  <a:latin typeface="Cambria Math"/>
                                  <a:ea typeface="Cambria Math"/>
                                </a:rPr>
                                <m:t>𝑻</m:t>
                              </m:r>
                              <m:d>
                                <m:dPr>
                                  <m:begChr m:val="["/>
                                  <m:endChr m:val="]"/>
                                  <m:ctrlPr>
                                    <a:rPr lang="en-US" sz="2400" i="1">
                                      <a:latin typeface="Cambria Math"/>
                                      <a:ea typeface="Cambria Math"/>
                                    </a:rPr>
                                  </m:ctrlPr>
                                </m:dPr>
                                <m:e>
                                  <m:r>
                                    <a:rPr lang="en-US" sz="2400" i="1">
                                      <a:latin typeface="Cambria Math"/>
                                      <a:ea typeface="Cambria Math"/>
                                    </a:rPr>
                                    <m:t>𝒙</m:t>
                                  </m:r>
                                </m:e>
                              </m:d>
                              <m:r>
                                <a:rPr lang="en-US" sz="2400" i="1">
                                  <a:latin typeface="Cambria Math"/>
                                  <a:ea typeface="Cambria Math"/>
                                </a:rPr>
                                <m:t>&amp;</m:t>
                              </m:r>
                              <m:r>
                                <a:rPr lang="en-US" sz="2400" i="1" smtClean="0">
                                  <a:latin typeface="Cambria Math"/>
                                  <a:ea typeface="Cambria Math"/>
                                </a:rPr>
                                <m:t>∧</m:t>
                              </m:r>
                              <m:r>
                                <a:rPr lang="en-US" sz="2400" b="1" i="1" smtClean="0">
                                  <a:latin typeface="Cambria Math"/>
                                  <a:ea typeface="Cambria Math"/>
                                </a:rPr>
                                <m:t>𝒊𝒔𝑽𝒂𝒓</m:t>
                              </m:r>
                              <m:d>
                                <m:dPr>
                                  <m:ctrlPr>
                                    <a:rPr lang="en-US" sz="2400" b="1" i="1" smtClean="0">
                                      <a:latin typeface="Cambria Math"/>
                                      <a:ea typeface="Cambria Math"/>
                                    </a:rPr>
                                  </m:ctrlPr>
                                </m:dPr>
                                <m:e>
                                  <m:r>
                                    <a:rPr lang="en-US" sz="2400" b="1" i="1" smtClean="0">
                                      <a:latin typeface="Cambria Math"/>
                                      <a:ea typeface="Cambria Math"/>
                                    </a:rPr>
                                    <m:t>𝒕</m:t>
                                  </m:r>
                                </m:e>
                              </m:d>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𝑨</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∪{&lt;</m:t>
                              </m:r>
                              <m:r>
                                <a:rPr lang="en-US" sz="2400" b="1" i="1" smtClean="0">
                                  <a:latin typeface="Cambria Math"/>
                                  <a:ea typeface="Cambria Math"/>
                                </a:rPr>
                                <m:t>𝒕</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]&gt;}</m:t>
                              </m:r>
                            </m:e>
                          </m:eqAr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𝒚</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r>
                            <a:rPr lang="en-US" sz="2400" b="1" i="1" smtClean="0">
                              <a:latin typeface="Cambria Math"/>
                              <a:ea typeface="Cambria Math"/>
                            </a:rPr>
                            <m:t>𝑾</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𝑻</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60098" y="4745457"/>
                <a:ext cx="2773902" cy="1246431"/>
              </a:xfrm>
              <a:prstGeom prst="rect">
                <a:avLst/>
              </a:prstGeom>
              <a:blipFill rotWithShape="1">
                <a:blip r:embed="rId4"/>
                <a:stretch>
                  <a:fillRect l="-78022" r="-74725"/>
                </a:stretch>
              </a:blipFill>
            </p:spPr>
            <p:txBody>
              <a:bodyPr/>
              <a:lstStyle/>
              <a:p>
                <a:r>
                  <a:rPr lang="en-US">
                    <a:noFill/>
                  </a:rPr>
                  <a:t> </a:t>
                </a:r>
              </a:p>
            </p:txBody>
          </p:sp>
        </mc:Fallback>
      </mc:AlternateContent>
      <p:sp>
        <p:nvSpPr>
          <p:cNvPr id="12" name="TextBox 9"/>
          <p:cNvSpPr txBox="1">
            <a:spLocks noChangeArrowheads="1"/>
          </p:cNvSpPr>
          <p:nvPr/>
        </p:nvSpPr>
        <p:spPr bwMode="auto">
          <a:xfrm>
            <a:off x="6774873" y="6181619"/>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smtClean="0"/>
              <a:t>Pnt</a:t>
            </a:r>
            <a:r>
              <a:rPr lang="en-US" altLang="en-US" sz="2400" dirty="0" smtClean="0"/>
              <a:t>-Write</a:t>
            </a:r>
            <a:endParaRPr lang="en-US" altLang="en-US" sz="2400" dirty="0"/>
          </a:p>
        </p:txBody>
      </p:sp>
      <mc:AlternateContent xmlns:mc="http://schemas.openxmlformats.org/markup-compatibility/2006" xmlns:a14="http://schemas.microsoft.com/office/drawing/2010/main">
        <mc:Choice Requires="a14">
          <p:sp>
            <p:nvSpPr>
              <p:cNvPr id="15" name="TextBox 14"/>
              <p:cNvSpPr txBox="1"/>
              <p:nvPr/>
            </p:nvSpPr>
            <p:spPr>
              <a:xfrm>
                <a:off x="2331498" y="3555221"/>
                <a:ext cx="2773902" cy="88357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p>
                            <m:sSupPr>
                              <m:ctrlPr>
                                <a:rPr lang="en-US" sz="2400" b="1" i="1" smtClean="0">
                                  <a:latin typeface="Cambria Math"/>
                                </a:rPr>
                              </m:ctrlPr>
                            </m:sSupPr>
                            <m:e>
                              <m:r>
                                <a:rPr lang="en-US" sz="2400" b="1" i="1" smtClean="0">
                                  <a:latin typeface="Cambria Math"/>
                                </a:rPr>
                                <m:t>𝑻</m:t>
                              </m:r>
                            </m:e>
                            <m:sup>
                              <m:r>
                                <a:rPr lang="en-US" sz="2400" b="1" i="1" smtClean="0">
                                  <a:latin typeface="Cambria Math"/>
                                </a:rPr>
                                <m:t>′</m:t>
                              </m:r>
                            </m:sup>
                          </m:sSup>
                          <m:r>
                            <a:rPr lang="en-US" sz="2400" b="1" i="1" smtClean="0">
                              <a:latin typeface="Cambria Math"/>
                            </a:rPr>
                            <m:t>=</m:t>
                          </m:r>
                          <m:r>
                            <a:rPr lang="en-US" sz="2400" b="1" i="1" smtClean="0">
                              <a:latin typeface="Cambria Math"/>
                            </a:rPr>
                            <m:t>𝑻</m:t>
                          </m:r>
                          <m:d>
                            <m:dPr>
                              <m:begChr m:val="["/>
                              <m:endChr m:val="]"/>
                              <m:ctrlPr>
                                <a:rPr lang="en-US" sz="2400" b="1" i="1" smtClean="0">
                                  <a:latin typeface="Cambria Math"/>
                                </a:rPr>
                              </m:ctrlPr>
                            </m:dPr>
                            <m:e>
                              <m:r>
                                <a:rPr lang="en-US" sz="2400" b="1" i="1" smtClean="0">
                                  <a:latin typeface="Cambria Math"/>
                                </a:rPr>
                                <m:t>𝒙</m:t>
                              </m:r>
                              <m:r>
                                <a:rPr lang="en-US" sz="2400" i="1">
                                  <a:latin typeface="Cambria Math"/>
                                  <a:ea typeface="Cambria Math"/>
                                </a:rPr>
                                <m:t>⟼</m:t>
                              </m:r>
                              <m:d>
                                <m:dPr>
                                  <m:begChr m:val="{"/>
                                  <m:endChr m:val="}"/>
                                  <m:ctrlPr>
                                    <a:rPr lang="en-US" sz="2400" b="1" i="1" smtClean="0">
                                      <a:latin typeface="Cambria Math"/>
                                      <a:ea typeface="Cambria Math"/>
                                    </a:rPr>
                                  </m:ctrlPr>
                                </m:dPr>
                                <m:e>
                                  <m:r>
                                    <a:rPr lang="en-US" sz="2400" b="1" i="1" smtClean="0">
                                      <a:latin typeface="Cambria Math"/>
                                      <a:ea typeface="Cambria Math"/>
                                    </a:rPr>
                                    <m:t>𝑳</m:t>
                                  </m:r>
                                </m:e>
                              </m:d>
                            </m:e>
                          </m:d>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𝑨</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∪{&lt;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&gt;}</m:t>
                          </m: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&amp;</m:t>
                          </m:r>
                          <m:r>
                            <a:rPr lang="en-US" sz="2400" b="1" i="1" smtClean="0">
                              <a:latin typeface="Cambria Math"/>
                            </a:rPr>
                            <m:t>𝒎𝒂𝒍𝒍𝒐𝒄</m:t>
                          </m:r>
                          <m:r>
                            <a:rPr lang="en-US" sz="2400" b="1" i="1" smtClean="0">
                              <a:latin typeface="Cambria Math"/>
                            </a:rPr>
                            <m:t>(</m:t>
                          </m:r>
                          <m:r>
                            <a:rPr lang="en-US" sz="2400" b="1" i="1" smtClean="0">
                              <a:latin typeface="Cambria Math"/>
                            </a:rPr>
                            <m:t>𝒚</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r>
                            <a:rPr lang="en-US" sz="2400" b="1" i="1" smtClean="0">
                              <a:latin typeface="Cambria Math"/>
                              <a:ea typeface="Cambria Math"/>
                            </a:rPr>
                            <m:t>𝑾</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𝑻</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331498" y="3555221"/>
                <a:ext cx="2773902" cy="883575"/>
              </a:xfrm>
              <a:prstGeom prst="rect">
                <a:avLst/>
              </a:prstGeom>
              <a:blipFill rotWithShape="1">
                <a:blip r:embed="rId5"/>
                <a:stretch>
                  <a:fillRect l="-80702" r="-76974"/>
                </a:stretch>
              </a:blipFill>
            </p:spPr>
            <p:txBody>
              <a:bodyPr/>
              <a:lstStyle/>
              <a:p>
                <a:r>
                  <a:rPr lang="en-US">
                    <a:noFill/>
                  </a:rPr>
                  <a:t> </a:t>
                </a:r>
              </a:p>
            </p:txBody>
          </p:sp>
        </mc:Fallback>
      </mc:AlternateContent>
      <p:sp>
        <p:nvSpPr>
          <p:cNvPr id="16" name="TextBox 9"/>
          <p:cNvSpPr txBox="1">
            <a:spLocks noChangeArrowheads="1"/>
          </p:cNvSpPr>
          <p:nvPr/>
        </p:nvSpPr>
        <p:spPr bwMode="auto">
          <a:xfrm>
            <a:off x="6781800" y="3838964"/>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000" dirty="0" err="1" smtClean="0"/>
              <a:t>Malloc</a:t>
            </a:r>
            <a:endParaRPr lang="en-US" altLang="en-US" sz="2000" dirty="0"/>
          </a:p>
        </p:txBody>
      </p:sp>
      <p:sp>
        <p:nvSpPr>
          <p:cNvPr id="2" name="TextBox 1"/>
          <p:cNvSpPr txBox="1"/>
          <p:nvPr/>
        </p:nvSpPr>
        <p:spPr>
          <a:xfrm>
            <a:off x="1066800" y="6181619"/>
            <a:ext cx="6019800" cy="461665"/>
          </a:xfrm>
          <a:prstGeom prst="rect">
            <a:avLst/>
          </a:prstGeom>
          <a:noFill/>
        </p:spPr>
        <p:txBody>
          <a:bodyPr wrap="square" rtlCol="0">
            <a:spAutoFit/>
          </a:bodyPr>
          <a:lstStyle/>
          <a:p>
            <a:pPr>
              <a:buNone/>
            </a:pPr>
            <a:r>
              <a:rPr lang="en-US" sz="2400" dirty="0" smtClean="0">
                <a:solidFill>
                  <a:srgbClr val="FF0000"/>
                </a:solidFill>
              </a:rPr>
              <a:t>Strong update versus weak update</a:t>
            </a:r>
            <a:endParaRPr lang="en-US" sz="2400" dirty="0">
              <a:solidFill>
                <a:srgbClr val="FF0000"/>
              </a:solidFill>
            </a:endParaRPr>
          </a:p>
        </p:txBody>
      </p:sp>
    </p:spTree>
    <p:extLst>
      <p:ext uri="{BB962C8B-B14F-4D97-AF65-F5344CB8AC3E}">
        <p14:creationId xmlns:p14="http://schemas.microsoft.com/office/powerpoint/2010/main" val="947307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Content Placeholder 2"/>
          <p:cNvSpPr>
            <a:spLocks noGrp="1"/>
          </p:cNvSpPr>
          <p:nvPr>
            <p:ph idx="1"/>
          </p:nvPr>
        </p:nvSpPr>
        <p:spPr/>
        <p:txBody>
          <a:bodyPr/>
          <a:lstStyle/>
          <a:p>
            <a:r>
              <a:rPr lang="en-US" dirty="0" smtClean="0"/>
              <a:t>Instead of concretely executing the program, let’s statically execute/traverse it</a:t>
            </a:r>
          </a:p>
          <a:p>
            <a:r>
              <a:rPr lang="en-US" dirty="0" smtClean="0"/>
              <a:t>Instead of producing concrete execution states, let’s have abstract state related to the analysis</a:t>
            </a:r>
            <a:endParaRPr lang="en-US" dirty="0"/>
          </a:p>
        </p:txBody>
      </p:sp>
    </p:spTree>
    <p:extLst>
      <p:ext uri="{BB962C8B-B14F-4D97-AF65-F5344CB8AC3E}">
        <p14:creationId xmlns:p14="http://schemas.microsoft.com/office/powerpoint/2010/main" val="3938655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9" name="TextBox 8"/>
              <p:cNvSpPr txBox="1"/>
              <p:nvPr/>
            </p:nvSpPr>
            <p:spPr>
              <a:xfrm>
                <a:off x="2560098" y="2209800"/>
                <a:ext cx="2773902" cy="1246431"/>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rPr>
                              </m:ctrlPr>
                            </m:eqArrPr>
                            <m:e>
                              <m:sSup>
                                <m:sSupPr>
                                  <m:ctrlPr>
                                    <a:rPr lang="en-US" sz="2400" b="1" i="1" smtClean="0">
                                      <a:latin typeface="Cambria Math"/>
                                    </a:rPr>
                                  </m:ctrlPr>
                                </m:sSupPr>
                                <m:e>
                                  <m:r>
                                    <a:rPr lang="en-US" sz="2400" b="1" i="1" smtClean="0">
                                      <a:latin typeface="Cambria Math"/>
                                    </a:rPr>
                                    <m:t>𝑻</m:t>
                                  </m:r>
                                </m:e>
                                <m:sup>
                                  <m:r>
                                    <a:rPr lang="en-US" sz="2400" b="1" i="1" smtClean="0">
                                      <a:latin typeface="Cambria Math"/>
                                    </a:rPr>
                                    <m:t>′</m:t>
                                  </m:r>
                                </m:sup>
                              </m:sSup>
                              <m:r>
                                <a:rPr lang="en-US" sz="2400" b="1" i="1" smtClean="0">
                                  <a:latin typeface="Cambria Math"/>
                                </a:rPr>
                                <m:t>=</m:t>
                              </m:r>
                              <m:r>
                                <a:rPr lang="en-US" sz="2400" b="1" i="1" smtClean="0">
                                  <a:latin typeface="Cambria Math"/>
                                </a:rPr>
                                <m:t>𝑻</m:t>
                              </m:r>
                              <m:d>
                                <m:dPr>
                                  <m:begChr m:val="["/>
                                  <m:endChr m:val="]"/>
                                  <m:ctrlPr>
                                    <a:rPr lang="en-US" sz="2400" b="1" i="1" smtClean="0">
                                      <a:latin typeface="Cambria Math"/>
                                    </a:rPr>
                                  </m:ctrlPr>
                                </m:dPr>
                                <m:e>
                                  <m:r>
                                    <a:rPr lang="en-US" sz="2400" b="1" i="1" smtClean="0">
                                      <a:latin typeface="Cambria Math"/>
                                    </a:rPr>
                                    <m:t>𝒙</m:t>
                                  </m:r>
                                  <m:r>
                                    <a:rPr lang="en-US" sz="2400" i="1">
                                      <a:latin typeface="Cambria Math"/>
                                      <a:ea typeface="Cambria Math"/>
                                    </a:rPr>
                                    <m:t>⟼</m:t>
                                  </m:r>
                                  <m:d>
                                    <m:dPr>
                                      <m:begChr m:val="{"/>
                                      <m:endChr m:val="|"/>
                                      <m:ctrlPr>
                                        <a:rPr lang="en-US" sz="2400" b="1" i="1" smtClean="0">
                                          <a:latin typeface="Cambria Math"/>
                                          <a:ea typeface="Cambria Math"/>
                                        </a:rPr>
                                      </m:ctrlPr>
                                    </m:dPr>
                                    <m:e>
                                      <m:r>
                                        <a:rPr lang="en-US" sz="2400" b="1" i="1" smtClean="0">
                                          <a:latin typeface="Cambria Math"/>
                                          <a:ea typeface="Cambria Math"/>
                                        </a:rPr>
                                        <m:t>𝑻</m:t>
                                      </m:r>
                                      <m:d>
                                        <m:dPr>
                                          <m:begChr m:val="["/>
                                          <m:endChr m:val="]"/>
                                          <m:ctrlPr>
                                            <a:rPr lang="en-US" sz="2400" b="1" i="1" smtClean="0">
                                              <a:latin typeface="Cambria Math"/>
                                              <a:ea typeface="Cambria Math"/>
                                            </a:rPr>
                                          </m:ctrlPr>
                                        </m:dPr>
                                        <m:e>
                                          <m:r>
                                            <a:rPr lang="en-US" sz="2400" b="1" i="1" smtClean="0">
                                              <a:latin typeface="Cambria Math"/>
                                              <a:ea typeface="Cambria Math"/>
                                            </a:rPr>
                                            <m:t>𝒕</m:t>
                                          </m:r>
                                        </m:e>
                                      </m:d>
                                    </m:e>
                                  </m:d>
                                  <m:r>
                                    <a:rPr lang="en-US" sz="2400" i="1">
                                      <a:latin typeface="Cambria Math"/>
                                      <a:ea typeface="Cambria Math"/>
                                    </a:rPr>
                                    <m:t>∀</m:t>
                                  </m:r>
                                  <m:r>
                                    <a:rPr lang="en-US" sz="2400" i="1">
                                      <a:latin typeface="Cambria Math"/>
                                      <a:ea typeface="Cambria Math"/>
                                    </a:rPr>
                                    <m:t>𝒕</m:t>
                                  </m:r>
                                  <m:r>
                                    <a:rPr lang="en-US" sz="2400" i="1">
                                      <a:latin typeface="Cambria Math"/>
                                      <a:ea typeface="Cambria Math"/>
                                    </a:rPr>
                                    <m:t>∈</m:t>
                                  </m:r>
                                  <m:r>
                                    <a:rPr lang="en-US" sz="2400" i="1">
                                      <a:latin typeface="Cambria Math"/>
                                      <a:ea typeface="Cambria Math"/>
                                    </a:rPr>
                                    <m:t>𝑻</m:t>
                                  </m:r>
                                  <m:d>
                                    <m:dPr>
                                      <m:begChr m:val="["/>
                                      <m:endChr m:val="]"/>
                                      <m:ctrlPr>
                                        <a:rPr lang="en-US" sz="2400" i="1">
                                          <a:latin typeface="Cambria Math"/>
                                          <a:ea typeface="Cambria Math"/>
                                        </a:rPr>
                                      </m:ctrlPr>
                                    </m:dPr>
                                    <m:e>
                                      <m:r>
                                        <a:rPr lang="en-US" sz="2400" b="1" i="1" smtClean="0">
                                          <a:latin typeface="Cambria Math"/>
                                          <a:ea typeface="Cambria Math"/>
                                        </a:rPr>
                                        <m:t>𝒚</m:t>
                                      </m:r>
                                    </m:e>
                                  </m:d>
                                  <m:r>
                                    <a:rPr lang="en-US" sz="2400" b="1" i="1" smtClean="0">
                                      <a:latin typeface="Cambria Math"/>
                                      <a:ea typeface="Cambria Math"/>
                                    </a:rPr>
                                    <m:t>}</m:t>
                                  </m:r>
                                </m:e>
                              </m:d>
                              <m:r>
                                <a:rPr lang="en-US" sz="2400" b="1" i="1" smtClean="0">
                                  <a:latin typeface="Cambria Math"/>
                                  <a:ea typeface="Cambria Math"/>
                                </a:rPr>
                                <m:t> </m:t>
                              </m:r>
                            </m:e>
                            <m:e>
                              <m:r>
                                <a:rPr lang="en-US" sz="2400" b="1" i="1" smtClean="0">
                                  <a:latin typeface="Cambria Math"/>
                                  <a:ea typeface="Cambria Math"/>
                                </a:rPr>
                                <m:t>𝑨</m:t>
                              </m:r>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∪{&lt;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m:t>
                              </m:r>
                              <m:d>
                                <m:dPr>
                                  <m:begChr m:val="{"/>
                                  <m:endChr m:val="|"/>
                                  <m:ctrlPr>
                                    <a:rPr lang="en-US" sz="2400" i="1">
                                      <a:latin typeface="Cambria Math"/>
                                      <a:ea typeface="Cambria Math"/>
                                    </a:rPr>
                                  </m:ctrlPr>
                                </m:dPr>
                                <m:e>
                                  <m:r>
                                    <a:rPr lang="en-US" sz="2400" i="1">
                                      <a:latin typeface="Cambria Math"/>
                                      <a:ea typeface="Cambria Math"/>
                                    </a:rPr>
                                    <m:t>𝑻</m:t>
                                  </m:r>
                                  <m:d>
                                    <m:dPr>
                                      <m:begChr m:val="["/>
                                      <m:endChr m:val="]"/>
                                      <m:ctrlPr>
                                        <a:rPr lang="en-US" sz="2400" i="1">
                                          <a:latin typeface="Cambria Math"/>
                                          <a:ea typeface="Cambria Math"/>
                                        </a:rPr>
                                      </m:ctrlPr>
                                    </m:dPr>
                                    <m:e>
                                      <m:r>
                                        <a:rPr lang="en-US" sz="2400" i="1">
                                          <a:latin typeface="Cambria Math"/>
                                          <a:ea typeface="Cambria Math"/>
                                        </a:rPr>
                                        <m:t>𝒕</m:t>
                                      </m:r>
                                    </m:e>
                                  </m:d>
                                </m:e>
                              </m:d>
                              <m:r>
                                <a:rPr lang="en-US" sz="2400" i="1">
                                  <a:latin typeface="Cambria Math"/>
                                  <a:ea typeface="Cambria Math"/>
                                </a:rPr>
                                <m:t>∀</m:t>
                              </m:r>
                              <m:r>
                                <a:rPr lang="en-US" sz="2400" i="1">
                                  <a:latin typeface="Cambria Math"/>
                                  <a:ea typeface="Cambria Math"/>
                                </a:rPr>
                                <m:t>𝒕</m:t>
                              </m:r>
                              <m:r>
                                <a:rPr lang="en-US" sz="2400" i="1">
                                  <a:latin typeface="Cambria Math"/>
                                  <a:ea typeface="Cambria Math"/>
                                </a:rPr>
                                <m:t>∈</m:t>
                              </m:r>
                              <m:r>
                                <a:rPr lang="en-US" sz="2400" i="1">
                                  <a:latin typeface="Cambria Math"/>
                                  <a:ea typeface="Cambria Math"/>
                                </a:rPr>
                                <m:t>𝑻</m:t>
                              </m:r>
                              <m:d>
                                <m:dPr>
                                  <m:begChr m:val="["/>
                                  <m:endChr m:val="]"/>
                                  <m:ctrlPr>
                                    <a:rPr lang="en-US" sz="2400" i="1">
                                      <a:latin typeface="Cambria Math"/>
                                      <a:ea typeface="Cambria Math"/>
                                    </a:rPr>
                                  </m:ctrlPr>
                                </m:dPr>
                                <m:e>
                                  <m:r>
                                    <a:rPr lang="en-US" sz="2400" i="1">
                                      <a:latin typeface="Cambria Math"/>
                                      <a:ea typeface="Cambria Math"/>
                                    </a:rPr>
                                    <m:t>𝒚</m:t>
                                  </m:r>
                                </m:e>
                              </m:d>
                              <m:r>
                                <a:rPr lang="en-US" sz="2400" i="1">
                                  <a:latin typeface="Cambria Math"/>
                                  <a:ea typeface="Cambria Math"/>
                                </a:rPr>
                                <m:t>}</m:t>
                              </m:r>
                              <m:r>
                                <a:rPr lang="en-US" sz="2400" b="1" i="1" smtClean="0">
                                  <a:latin typeface="Cambria Math"/>
                                  <a:ea typeface="Cambria Math"/>
                                </a:rPr>
                                <m:t>&gt;}</m:t>
                              </m:r>
                            </m:e>
                          </m:eqAr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m:t>
                          </m:r>
                          <m:r>
                            <a:rPr lang="en-US" sz="2400" b="1" i="1" smtClean="0">
                              <a:latin typeface="Cambria Math"/>
                            </a:rPr>
                            <m:t>𝒚</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r>
                            <a:rPr lang="en-US" sz="2400" b="1" i="1" smtClean="0">
                              <a:latin typeface="Cambria Math"/>
                              <a:ea typeface="Cambria Math"/>
                            </a:rPr>
                            <m:t>𝑾</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 </m:t>
                          </m:r>
                          <m:sSup>
                            <m:sSupPr>
                              <m:ctrlPr>
                                <a:rPr lang="en-US" sz="2400" b="1" i="1" smtClean="0">
                                  <a:latin typeface="Cambria Math"/>
                                  <a:ea typeface="Cambria Math"/>
                                </a:rPr>
                              </m:ctrlPr>
                            </m:sSupPr>
                            <m:e>
                              <m:r>
                                <a:rPr lang="en-US" sz="2400" b="1" i="1" smtClean="0">
                                  <a:latin typeface="Cambria Math"/>
                                  <a:ea typeface="Cambria Math"/>
                                </a:rPr>
                                <m:t>𝑻</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60098" y="2209800"/>
                <a:ext cx="2773902" cy="1246431"/>
              </a:xfrm>
              <a:prstGeom prst="rect">
                <a:avLst/>
              </a:prstGeom>
              <a:blipFill rotWithShape="1">
                <a:blip r:embed="rId2"/>
                <a:stretch>
                  <a:fillRect l="-62418" r="-59121"/>
                </a:stretch>
              </a:blipFill>
            </p:spPr>
            <p:txBody>
              <a:bodyPr/>
              <a:lstStyle/>
              <a:p>
                <a:r>
                  <a:rPr lang="en-US">
                    <a:noFill/>
                  </a:rPr>
                  <a:t> </a:t>
                </a:r>
              </a:p>
            </p:txBody>
          </p:sp>
        </mc:Fallback>
      </mc:AlternateContent>
      <p:sp>
        <p:nvSpPr>
          <p:cNvPr id="12" name="TextBox 9"/>
          <p:cNvSpPr txBox="1">
            <a:spLocks noChangeArrowheads="1"/>
          </p:cNvSpPr>
          <p:nvPr/>
        </p:nvSpPr>
        <p:spPr bwMode="auto">
          <a:xfrm>
            <a:off x="6774873" y="3645962"/>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smtClean="0"/>
              <a:t>Pnt</a:t>
            </a:r>
            <a:r>
              <a:rPr lang="en-US" altLang="en-US" sz="2400" dirty="0" smtClean="0"/>
              <a:t>-Read</a:t>
            </a:r>
            <a:endParaRPr lang="en-US" altLang="en-US" sz="2400" dirty="0"/>
          </a:p>
        </p:txBody>
      </p:sp>
    </p:spTree>
    <p:extLst>
      <p:ext uri="{BB962C8B-B14F-4D97-AF65-F5344CB8AC3E}">
        <p14:creationId xmlns:p14="http://schemas.microsoft.com/office/powerpoint/2010/main" val="2431551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864898" y="1524000"/>
                <a:ext cx="2773902" cy="15712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eqArr>
                            <m:eqArrPr>
                              <m:ctrlPr>
                                <a:rPr lang="en-US" sz="2400" b="1" i="1" smtClean="0">
                                  <a:latin typeface="Cambria Math"/>
                                </a:rPr>
                              </m:ctrlPr>
                            </m:eqArrPr>
                            <m:e>
                              <m:sSup>
                                <m:sSupPr>
                                  <m:ctrlPr>
                                    <a:rPr lang="en-US" sz="2400" b="1" i="1" smtClean="0">
                                      <a:latin typeface="Cambria Math"/>
                                    </a:rPr>
                                  </m:ctrlPr>
                                </m:sSupPr>
                                <m:e>
                                  <m:r>
                                    <a:rPr lang="en-US" sz="2400" b="1" i="1" smtClean="0">
                                      <a:latin typeface="Cambria Math"/>
                                    </a:rPr>
                                    <m:t>𝑾</m:t>
                                  </m:r>
                                </m:e>
                                <m:sup>
                                  <m:r>
                                    <a:rPr lang="en-US" sz="2400" b="1" i="1" smtClean="0">
                                      <a:latin typeface="Cambria Math"/>
                                    </a:rPr>
                                    <m:t>′</m:t>
                                  </m:r>
                                </m:sup>
                              </m:sSup>
                              <m:r>
                                <a:rPr lang="en-US" sz="2400" b="1" i="1" smtClean="0">
                                  <a:latin typeface="Cambria Math"/>
                                </a:rPr>
                                <m:t>=</m:t>
                              </m:r>
                              <m:r>
                                <a:rPr lang="en-US" sz="2400" b="1" i="1" smtClean="0">
                                  <a:latin typeface="Cambria Math"/>
                                </a:rPr>
                                <m:t>𝑾</m:t>
                              </m:r>
                              <m:r>
                                <a:rPr lang="en-US" sz="2400" b="1" i="1" smtClean="0">
                                  <a:latin typeface="Cambria Math"/>
                                  <a:ea typeface="Cambria Math"/>
                                </a:rPr>
                                <m:t>∪&lt;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&gt;  </m:t>
                              </m:r>
                              <m:r>
                                <a:rPr lang="en-US" sz="2400" i="1">
                                  <a:latin typeface="Cambria Math"/>
                                  <a:ea typeface="Cambria Math"/>
                                </a:rPr>
                                <m:t>¬&lt;</m:t>
                              </m:r>
                              <m:r>
                                <a:rPr lang="en-US" sz="2400" b="1" i="1" smtClean="0">
                                  <a:latin typeface="Cambria Math"/>
                                  <a:ea typeface="Cambria Math"/>
                                </a:rPr>
                                <m:t>𝑻</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b="1" i="1" smtClean="0">
                                  <a:latin typeface="Cambria Math"/>
                                  <a:ea typeface="Cambria Math"/>
                                </a:rPr>
                                <m:t>𝑽</m:t>
                              </m:r>
                              <m:r>
                                <a:rPr lang="en-US" sz="2400" b="1" i="1" smtClean="0">
                                  <a:latin typeface="Cambria Math"/>
                                  <a:ea typeface="Cambria Math"/>
                                </a:rPr>
                                <m:t>   </m:t>
                              </m:r>
                            </m:e>
                            <m:e>
                              <m:eqArr>
                                <m:eqArrPr>
                                  <m:ctrlPr>
                                    <a:rPr lang="en-US" sz="2400" b="1" i="1" smtClean="0">
                                      <a:latin typeface="Cambria Math"/>
                                      <a:ea typeface="Cambria Math"/>
                                    </a:rPr>
                                  </m:ctrlPr>
                                </m:eqArrPr>
                                <m:e>
                                  <m:r>
                                    <a:rPr lang="en-US" sz="2400" i="1">
                                      <a:latin typeface="Cambria Math"/>
                                      <a:ea typeface="Cambria Math"/>
                                    </a:rPr>
                                    <m:t>¬&lt;</m:t>
                                  </m:r>
                                  <m:r>
                                    <a:rPr lang="en-US" sz="2400" b="1" i="1" smtClean="0">
                                      <a:latin typeface="Cambria Math"/>
                                      <a:ea typeface="Cambria Math"/>
                                    </a:rPr>
                                    <m:t>𝑻</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r>
                                    <a:rPr lang="en-US" sz="2400" i="1">
                                      <a:latin typeface="Cambria Math"/>
                                      <a:ea typeface="Cambria Math"/>
                                    </a:rPr>
                                    <m:t>𝑽</m:t>
                                  </m:r>
                                  <m:r>
                                    <a:rPr lang="en-US" sz="2400" b="1" i="1" smtClean="0">
                                      <a:latin typeface="Cambria Math"/>
                                      <a:ea typeface="Cambria Math"/>
                                    </a:rPr>
                                    <m:t> </m:t>
                                  </m:r>
                                </m:e>
                                <m:e>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i="1">
                                      <a:latin typeface="Cambria Math"/>
                                      <a:ea typeface="Cambria Math"/>
                                    </a:rPr>
                                    <m:t>=</m:t>
                                  </m:r>
                                  <m:r>
                                    <a:rPr lang="en-US" sz="2400" i="1">
                                      <a:latin typeface="Cambria Math"/>
                                      <a:ea typeface="Cambria Math"/>
                                    </a:rPr>
                                    <m:t>𝑽</m:t>
                                  </m:r>
                                  <m:r>
                                    <a:rPr lang="en-US" sz="2400" i="1">
                                      <a:latin typeface="Cambria Math"/>
                                      <a:ea typeface="Cambria Math"/>
                                    </a:rPr>
                                    <m:t>∪&lt;</m:t>
                                  </m:r>
                                  <m:r>
                                    <a:rPr lang="en-US" sz="2400" b="1" i="1" smtClean="0">
                                      <a:latin typeface="Cambria Math"/>
                                      <a:ea typeface="Cambria Math"/>
                                    </a:rPr>
                                    <m:t>𝑻</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𝟐</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&gt;∪&lt;</m:t>
                                  </m:r>
                                  <m:r>
                                    <a:rPr lang="en-US" sz="2400" b="1" i="1" smtClean="0">
                                      <a:latin typeface="Cambria Math"/>
                                      <a:ea typeface="Cambria Math"/>
                                    </a:rPr>
                                    <m:t>𝑻</m:t>
                                  </m:r>
                                  <m:r>
                                    <a:rPr lang="en-US" sz="2400" i="1">
                                      <a:latin typeface="Cambria Math"/>
                                      <a:ea typeface="Cambria Math"/>
                                    </a:rPr>
                                    <m:t>,</m:t>
                                  </m:r>
                                  <m:r>
                                    <a:rPr lang="en-US" sz="2400" i="1">
                                      <a:latin typeface="Cambria Math"/>
                                      <a:ea typeface="Cambria Math"/>
                                    </a:rPr>
                                    <m:t>𝒔</m:t>
                                  </m:r>
                                  <m:r>
                                    <a:rPr lang="en-US" sz="2400" b="1" i="1" smtClean="0">
                                      <a:latin typeface="Cambria Math"/>
                                      <a:ea typeface="Cambria Math"/>
                                    </a:rPr>
                                    <m:t>𝟏</m:t>
                                  </m:r>
                                  <m:r>
                                    <a:rPr lang="en-US" sz="2400" i="1">
                                      <a:latin typeface="Cambria Math"/>
                                      <a:ea typeface="Cambria Math"/>
                                    </a:rPr>
                                    <m:t>;</m:t>
                                  </m:r>
                                  <m:r>
                                    <a:rPr lang="en-US" sz="2400" i="1">
                                      <a:latin typeface="Cambria Math"/>
                                      <a:ea typeface="Cambria Math"/>
                                    </a:rPr>
                                    <m:t>𝒔</m:t>
                                  </m:r>
                                  <m:r>
                                    <a:rPr lang="en-US" sz="2400" i="1">
                                      <a:latin typeface="Cambria Math"/>
                                      <a:ea typeface="Cambria Math"/>
                                    </a:rPr>
                                    <m:t>&gt;</m:t>
                                  </m:r>
                                </m:e>
                              </m:eqArr>
                            </m:e>
                          </m:eqAr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𝒊𝒇</m:t>
                          </m:r>
                          <m:r>
                            <a:rPr lang="en-US" sz="2400" b="1" i="1" smtClean="0">
                              <a:latin typeface="Cambria Math"/>
                            </a:rPr>
                            <m:t> </m:t>
                          </m:r>
                          <m:d>
                            <m:dPr>
                              <m:ctrlPr>
                                <a:rPr lang="en-US" sz="2400" b="1" i="1" smtClean="0">
                                  <a:latin typeface="Cambria Math"/>
                                </a:rPr>
                              </m:ctrlPr>
                            </m:dPr>
                            <m:e>
                              <m:sSup>
                                <m:sSupPr>
                                  <m:ctrlPr>
                                    <a:rPr lang="en-US" sz="2400" b="1" i="1" smtClean="0">
                                      <a:latin typeface="Cambria Math"/>
                                    </a:rPr>
                                  </m:ctrlPr>
                                </m:sSupPr>
                                <m:e>
                                  <m:r>
                                    <a:rPr lang="en-US" sz="2400" b="1" i="1" smtClean="0">
                                      <a:latin typeface="Cambria Math"/>
                                    </a:rPr>
                                    <m:t>𝒙</m:t>
                                  </m:r>
                                </m:e>
                                <m:sup>
                                  <m:r>
                                    <a:rPr lang="en-US" sz="2400" b="1" i="1" smtClean="0">
                                      <a:latin typeface="Cambria Math"/>
                                    </a:rPr>
                                    <m:t>𝑳</m:t>
                                  </m:r>
                                </m:sup>
                              </m:sSup>
                            </m:e>
                          </m:d>
                          <m:r>
                            <a:rPr lang="en-US" sz="2400" b="1" i="1" smtClean="0">
                              <a:latin typeface="Cambria Math"/>
                            </a:rPr>
                            <m:t> </m:t>
                          </m:r>
                          <m:r>
                            <a:rPr lang="en-US" sz="2400" b="1" i="1" smtClean="0">
                              <a:latin typeface="Cambria Math"/>
                            </a:rPr>
                            <m:t>𝒔</m:t>
                          </m:r>
                          <m:r>
                            <a:rPr lang="en-US" sz="2400" b="1" i="1" smtClean="0">
                              <a:latin typeface="Cambria Math"/>
                            </a:rPr>
                            <m:t>𝟏</m:t>
                          </m:r>
                          <m:r>
                            <a:rPr lang="en-US" sz="2400" b="1" i="1" smtClean="0">
                              <a:latin typeface="Cambria Math"/>
                            </a:rPr>
                            <m:t> </m:t>
                          </m:r>
                          <m:r>
                            <a:rPr lang="en-US" sz="2400" b="1" i="1" smtClean="0">
                              <a:latin typeface="Cambria Math"/>
                            </a:rPr>
                            <m:t>𝒆𝒍𝒔𝒆</m:t>
                          </m:r>
                          <m:r>
                            <a:rPr lang="en-US" sz="2400" b="1" i="1" smtClean="0">
                              <a:latin typeface="Cambria Math"/>
                            </a:rPr>
                            <m:t> </m:t>
                          </m:r>
                          <m:r>
                            <a:rPr lang="en-US" sz="2400" b="1" i="1" smtClean="0">
                              <a:latin typeface="Cambria Math"/>
                            </a:rPr>
                            <m:t>𝒔</m:t>
                          </m:r>
                          <m:r>
                            <a:rPr lang="en-US" sz="2400" b="1" i="1" smtClean="0">
                              <a:latin typeface="Cambria Math"/>
                            </a:rPr>
                            <m:t>𝟐</m:t>
                          </m:r>
                          <m:r>
                            <a:rPr lang="en-US" sz="2400" b="1" i="1" smtClean="0">
                              <a:latin typeface="Cambria Math"/>
                            </a:rPr>
                            <m:t>;</m:t>
                          </m:r>
                          <m:r>
                            <a:rPr lang="en-US" sz="2400" b="1" i="1" smtClean="0">
                              <a:latin typeface="Cambria Math"/>
                            </a:rPr>
                            <m:t>𝒔</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sSup>
                            <m:sSupPr>
                              <m:ctrlPr>
                                <a:rPr lang="en-US" sz="2400" b="1" i="1" smtClean="0">
                                  <a:latin typeface="Cambria Math"/>
                                  <a:ea typeface="Cambria Math"/>
                                </a:rPr>
                              </m:ctrlPr>
                            </m:sSupPr>
                            <m:e>
                              <m:sSup>
                                <m:sSupPr>
                                  <m:ctrlPr>
                                    <a:rPr lang="en-US" sz="2400" b="1" i="1" smtClean="0">
                                      <a:latin typeface="Cambria Math"/>
                                      <a:ea typeface="Cambria Math"/>
                                    </a:rPr>
                                  </m:ctrlPr>
                                </m:sSupPr>
                                <m:e>
                                  <m:r>
                                    <a:rPr lang="en-US" sz="2400" b="1" i="1" smtClean="0">
                                      <a:latin typeface="Cambria Math"/>
                                      <a:ea typeface="Cambria Math"/>
                                    </a:rPr>
                                    <m:t>𝑽</m:t>
                                  </m:r>
                                </m:e>
                                <m:sup>
                                  <m:r>
                                    <a:rPr lang="en-US" sz="2400" b="1" i="1" smtClean="0">
                                      <a:latin typeface="Cambria Math"/>
                                      <a:ea typeface="Cambria Math"/>
                                    </a:rPr>
                                    <m:t>′</m:t>
                                  </m:r>
                                </m:sup>
                              </m:sSup>
                              <m:r>
                                <a:rPr lang="en-US" sz="2400" b="1" i="1" smtClean="0">
                                  <a:latin typeface="Cambria Math"/>
                                  <a:ea typeface="Cambria Math"/>
                                </a:rPr>
                                <m:t>, </m:t>
                              </m:r>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864898" y="1524000"/>
                <a:ext cx="2773902" cy="1571264"/>
              </a:xfrm>
              <a:prstGeom prst="rect">
                <a:avLst/>
              </a:prstGeom>
              <a:blipFill rotWithShape="1">
                <a:blip r:embed="rId2"/>
                <a:stretch>
                  <a:fillRect l="-90110" r="-86374"/>
                </a:stretch>
              </a:blipFill>
            </p:spPr>
            <p:txBody>
              <a:bodyPr/>
              <a:lstStyle/>
              <a:p>
                <a:r>
                  <a:rPr lang="en-US">
                    <a:noFill/>
                  </a:rPr>
                  <a:t> </a:t>
                </a:r>
              </a:p>
            </p:txBody>
          </p:sp>
        </mc:Fallback>
      </mc:AlternateContent>
      <p:sp>
        <p:nvSpPr>
          <p:cNvPr id="4" name="TextBox 5"/>
          <p:cNvSpPr txBox="1">
            <a:spLocks noChangeArrowheads="1"/>
          </p:cNvSpPr>
          <p:nvPr/>
        </p:nvSpPr>
        <p:spPr bwMode="auto">
          <a:xfrm>
            <a:off x="7010400" y="1773382"/>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If</a:t>
            </a:r>
            <a:endParaRPr lang="en-US" altLang="en-US" sz="2400" dirty="0"/>
          </a:p>
        </p:txBody>
      </p:sp>
      <mc:AlternateContent xmlns:mc="http://schemas.openxmlformats.org/markup-compatibility/2006" xmlns:a14="http://schemas.microsoft.com/office/drawing/2010/main">
        <mc:Choice Requires="a14">
          <p:sp>
            <p:nvSpPr>
              <p:cNvPr id="7" name="TextBox 6"/>
              <p:cNvSpPr txBox="1"/>
              <p:nvPr/>
            </p:nvSpPr>
            <p:spPr>
              <a:xfrm>
                <a:off x="2636298" y="2855620"/>
                <a:ext cx="2773902" cy="148778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den>
                          <m:eqArr>
                            <m:eqArrPr>
                              <m:ctrlPr>
                                <a:rPr lang="en-US" sz="2800" b="1" i="1" smtClean="0">
                                  <a:latin typeface="Cambria Math"/>
                                </a:rPr>
                              </m:ctrlPr>
                            </m:eqArrPr>
                            <m:e>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𝒘𝒉𝒊𝒍𝒆</m:t>
                              </m:r>
                              <m:r>
                                <a:rPr lang="en-US" sz="2800" b="1" i="1" smtClean="0">
                                  <a:latin typeface="Cambria Math"/>
                                </a:rPr>
                                <m:t> </m:t>
                              </m:r>
                              <m:d>
                                <m:dPr>
                                  <m:ctrlPr>
                                    <a:rPr lang="en-US" sz="2800" b="1" i="1" smtClean="0">
                                      <a:latin typeface="Cambria Math"/>
                                    </a:rPr>
                                  </m:ctrlPr>
                                </m:dPr>
                                <m:e>
                                  <m:r>
                                    <a:rPr lang="en-US" sz="2800" b="1" i="1" smtClean="0">
                                      <a:latin typeface="Cambria Math"/>
                                    </a:rPr>
                                    <m:t>𝒙</m:t>
                                  </m:r>
                                </m:e>
                              </m:d>
                              <m:r>
                                <a:rPr lang="en-US" sz="2800" b="1" i="1" smtClean="0">
                                  <a:latin typeface="Cambria Math"/>
                                </a:rPr>
                                <m:t>𝒔</m:t>
                              </m:r>
                              <m:r>
                                <a:rPr lang="en-US" sz="2800" b="1" i="1" smtClean="0">
                                  <a:latin typeface="Cambria Math"/>
                                </a:rPr>
                                <m:t>𝟏</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𝑻</m:t>
                              </m:r>
                              <m:r>
                                <a:rPr lang="en-US" sz="2800" b="1" i="1" smtClean="0">
                                  <a:latin typeface="Cambria Math"/>
                                </a:rPr>
                                <m:t>,</m:t>
                              </m:r>
                              <m:r>
                                <a:rPr lang="en-US" sz="2800" b="1" i="1" smtClean="0">
                                  <a:latin typeface="Cambria Math"/>
                                </a:rPr>
                                <m:t>𝑨</m:t>
                              </m:r>
                              <m:r>
                                <a:rPr lang="en-US" sz="2800" b="1" i="1" smtClean="0">
                                  <a:latin typeface="Cambria Math"/>
                                  <a:ea typeface="Cambria Math"/>
                                </a:rPr>
                                <m:t>&gt;→</m:t>
                              </m:r>
                            </m:e>
                            <m:e>
                              <m:r>
                                <a:rPr lang="en-US" sz="2800" b="1" i="1" smtClean="0">
                                  <a:latin typeface="Cambria Math"/>
                                  <a:ea typeface="Cambria Math"/>
                                </a:rPr>
                                <m: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𝒊𝒇</m:t>
                              </m:r>
                              <m:r>
                                <a:rPr lang="en-US" sz="2800" b="1" i="1" smtClean="0">
                                  <a:latin typeface="Cambria Math"/>
                                  <a:ea typeface="Cambria Math"/>
                                </a:rPr>
                                <m:t> </m:t>
                              </m:r>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 </m:t>
                              </m:r>
                              <m:r>
                                <a:rPr lang="en-US" sz="2800" b="1" i="1" smtClean="0">
                                  <a:latin typeface="Cambria Math"/>
                                  <a:ea typeface="Cambria Math"/>
                                </a:rPr>
                                <m:t>𝒔</m:t>
                              </m:r>
                              <m:r>
                                <a:rPr lang="en-US" sz="2800" b="1" i="1" smtClean="0">
                                  <a:latin typeface="Cambria Math"/>
                                  <a:ea typeface="Cambria Math"/>
                                </a:rPr>
                                <m:t>𝟏</m:t>
                              </m:r>
                              <m:r>
                                <a:rPr lang="en-US" sz="2800" b="1" i="1" smtClean="0">
                                  <a:latin typeface="Cambria Math"/>
                                  <a:ea typeface="Cambria Math"/>
                                </a:rPr>
                                <m:t>;</m:t>
                              </m:r>
                              <m:r>
                                <a:rPr lang="en-US" sz="2800" b="1" i="1" smtClean="0">
                                  <a:latin typeface="Cambria Math"/>
                                  <a:ea typeface="Cambria Math"/>
                                </a:rPr>
                                <m:t>𝒘𝒉𝒊𝒍𝒆</m:t>
                              </m:r>
                              <m:r>
                                <a:rPr lang="en-US" sz="2800" b="1" i="1" smtClean="0">
                                  <a:latin typeface="Cambria Math"/>
                                  <a:ea typeface="Cambria Math"/>
                                </a:rPr>
                                <m:t> </m:t>
                              </m:r>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 </m:t>
                              </m:r>
                              <m:r>
                                <a:rPr lang="en-US" sz="2800" b="1" i="1" smtClean="0">
                                  <a:latin typeface="Cambria Math"/>
                                  <a:ea typeface="Cambria Math"/>
                                </a:rPr>
                                <m:t>𝒔</m:t>
                              </m:r>
                              <m:r>
                                <a:rPr lang="en-US" sz="2800" b="1" i="1" smtClean="0">
                                  <a:latin typeface="Cambria Math"/>
                                  <a:ea typeface="Cambria Math"/>
                                </a:rPr>
                                <m:t>𝟏</m:t>
                              </m:r>
                              <m:r>
                                <a:rPr lang="en-US" sz="2800" b="1" i="1" smtClean="0">
                                  <a:latin typeface="Cambria Math"/>
                                  <a:ea typeface="Cambria Math"/>
                                </a:rPr>
                                <m:t> </m:t>
                              </m:r>
                              <m:r>
                                <a:rPr lang="en-US" sz="2800" b="1" i="1" smtClean="0">
                                  <a:latin typeface="Cambria Math"/>
                                  <a:ea typeface="Cambria Math"/>
                                </a:rPr>
                                <m:t>𝒆𝒍𝒔𝒆</m:t>
                              </m:r>
                              <m:r>
                                <a:rPr lang="en-US" sz="2800" b="1" i="1" smtClean="0">
                                  <a:latin typeface="Cambria Math"/>
                                  <a:ea typeface="Cambria Math"/>
                                </a:rPr>
                                <m:t> </m:t>
                              </m:r>
                              <m:r>
                                <a:rPr lang="en-US" sz="2800" b="1" i="1" smtClean="0">
                                  <a:latin typeface="Cambria Math"/>
                                  <a:ea typeface="Cambria Math"/>
                                </a:rPr>
                                <m:t>𝒔𝒌𝒊𝒑</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r>
                                <a:rPr lang="en-US" sz="2800" b="1" i="1" smtClean="0">
                                  <a:latin typeface="Cambria Math"/>
                                  <a:ea typeface="Cambria Math"/>
                                </a:rPr>
                                <m:t>𝑻</m:t>
                              </m:r>
                              <m:r>
                                <a:rPr lang="en-US" sz="2800" b="1" i="1" smtClean="0">
                                  <a:latin typeface="Cambria Math"/>
                                  <a:ea typeface="Cambria Math"/>
                                </a:rPr>
                                <m:t>,</m:t>
                              </m:r>
                              <m:r>
                                <a:rPr lang="en-US" sz="2800" b="1" i="1" smtClean="0">
                                  <a:latin typeface="Cambria Math"/>
                                  <a:ea typeface="Cambria Math"/>
                                </a:rPr>
                                <m:t>𝑨</m:t>
                              </m:r>
                              <m:r>
                                <a:rPr lang="en-US" sz="2800" b="1" i="1" smtClean="0">
                                  <a:latin typeface="Cambria Math"/>
                                  <a:ea typeface="Cambria Math"/>
                                </a:rPr>
                                <m:t>&gt;</m:t>
                              </m:r>
                            </m:e>
                          </m:eqAr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36298" y="2855620"/>
                <a:ext cx="2773902" cy="1487780"/>
              </a:xfrm>
              <a:prstGeom prst="rect">
                <a:avLst/>
              </a:prstGeom>
              <a:blipFill rotWithShape="1">
                <a:blip r:embed="rId3"/>
                <a:stretch>
                  <a:fillRect l="-91886" r="-87939"/>
                </a:stretch>
              </a:blipFill>
            </p:spPr>
            <p:txBody>
              <a:bodyPr/>
              <a:lstStyle/>
              <a:p>
                <a:r>
                  <a:rPr lang="en-US">
                    <a:noFill/>
                  </a:rPr>
                  <a:t> </a:t>
                </a:r>
              </a:p>
            </p:txBody>
          </p:sp>
        </mc:Fallback>
      </mc:AlternateContent>
      <p:sp>
        <p:nvSpPr>
          <p:cNvPr id="8" name="TextBox 9"/>
          <p:cNvSpPr txBox="1">
            <a:spLocks noChangeArrowheads="1"/>
          </p:cNvSpPr>
          <p:nvPr/>
        </p:nvSpPr>
        <p:spPr bwMode="auto">
          <a:xfrm>
            <a:off x="7086600" y="31194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While</a:t>
            </a:r>
            <a:endParaRPr lang="en-US" altLang="en-US" sz="2400" dirty="0"/>
          </a:p>
        </p:txBody>
      </p:sp>
      <mc:AlternateContent xmlns:mc="http://schemas.openxmlformats.org/markup-compatibility/2006" xmlns:a14="http://schemas.microsoft.com/office/drawing/2010/main">
        <mc:Choice Requires="a14">
          <p:sp>
            <p:nvSpPr>
              <p:cNvPr id="11" name="TextBox 10"/>
              <p:cNvSpPr txBox="1"/>
              <p:nvPr/>
            </p:nvSpPr>
            <p:spPr>
              <a:xfrm>
                <a:off x="2743200" y="5029200"/>
                <a:ext cx="2773902" cy="87203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𝑾</m:t>
                          </m:r>
                          <m:r>
                            <a:rPr lang="en-US" sz="2400" b="1" i="1" smtClean="0">
                              <a:latin typeface="Cambria Math"/>
                            </a:rPr>
                            <m:t>=</m:t>
                          </m:r>
                          <m:r>
                            <a:rPr lang="en-US" sz="2400" i="1">
                              <a:latin typeface="Cambria Math"/>
                              <a:ea typeface="Cambria Math"/>
                            </a:rPr>
                            <m:t>&lt;</m:t>
                          </m:r>
                          <m:r>
                            <a:rPr lang="en-US" sz="2400" b="1" i="1" smtClean="0">
                              <a:latin typeface="Cambria Math"/>
                              <a:ea typeface="Cambria Math"/>
                            </a:rPr>
                            <m:t>𝑻</m:t>
                          </m:r>
                          <m:r>
                            <a:rPr lang="en-US" sz="2400" b="1" i="1" smtClean="0">
                              <a:latin typeface="Cambria Math"/>
                              <a:ea typeface="Cambria Math"/>
                            </a:rPr>
                            <m:t>′</m:t>
                          </m:r>
                          <m:r>
                            <a:rPr lang="en-US" sz="2400" i="1">
                              <a:latin typeface="Cambria Math"/>
                              <a:ea typeface="Cambria Math"/>
                            </a:rPr>
                            <m:t>,</m:t>
                          </m:r>
                          <m:r>
                            <a:rPr lang="en-US" sz="2400" b="1" i="1" smtClean="0">
                              <a:latin typeface="Cambria Math"/>
                              <a:ea typeface="Cambria Math"/>
                            </a:rPr>
                            <m:t>𝒔</m:t>
                          </m:r>
                          <m:r>
                            <a:rPr lang="en-US" sz="2400" i="1">
                              <a:latin typeface="Cambria Math"/>
                              <a:ea typeface="Cambria Math"/>
                            </a:rPr>
                            <m:t>&gt;∪</m:t>
                          </m:r>
                          <m:sSup>
                            <m:sSupPr>
                              <m:ctrlPr>
                                <a:rPr lang="en-US" sz="2400" b="1" i="1" smtClean="0">
                                  <a:latin typeface="Cambria Math"/>
                                  <a:ea typeface="Cambria Math"/>
                                </a:rPr>
                              </m:ctrlPr>
                            </m:sSupPr>
                            <m:e>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   </m:t>
                          </m:r>
                        </m:num>
                        <m:den>
                          <m:r>
                            <a:rPr lang="en-US" sz="2400" b="1" i="1" smtClean="0">
                              <a:latin typeface="Cambria Math"/>
                            </a:rPr>
                            <m:t>&lt;</m:t>
                          </m:r>
                          <m:r>
                            <a:rPr lang="en-US" sz="2400" b="1" i="1" smtClean="0">
                              <a:latin typeface="Cambria Math"/>
                            </a:rPr>
                            <m:t>𝑽</m:t>
                          </m:r>
                          <m:r>
                            <a:rPr lang="en-US" sz="2400" b="1" i="1" smtClean="0">
                              <a:latin typeface="Cambria Math"/>
                            </a:rPr>
                            <m:t>,</m:t>
                          </m:r>
                          <m:r>
                            <a:rPr lang="en-US" sz="2400" b="1" i="1" smtClean="0">
                              <a:latin typeface="Cambria Math"/>
                            </a:rPr>
                            <m:t>𝑾</m:t>
                          </m:r>
                          <m:r>
                            <a:rPr lang="en-US" sz="2400" b="1" i="1" smtClean="0">
                              <a:latin typeface="Cambria Math"/>
                            </a:rPr>
                            <m:t>,</m:t>
                          </m:r>
                          <m:r>
                            <a:rPr lang="en-US" sz="2400" b="1" i="1" smtClean="0">
                              <a:latin typeface="Cambria Math"/>
                            </a:rPr>
                            <m:t>𝒔𝒌𝒊𝒑</m:t>
                          </m:r>
                          <m:r>
                            <a:rPr lang="en-US" sz="2400" b="1" i="1" smtClean="0">
                              <a:latin typeface="Cambria Math"/>
                            </a:rPr>
                            <m:t>,</m:t>
                          </m:r>
                          <m:r>
                            <a:rPr lang="en-US" sz="2400" b="1" i="1" smtClean="0">
                              <a:latin typeface="Cambria Math"/>
                            </a:rPr>
                            <m:t>𝑻</m:t>
                          </m:r>
                          <m:r>
                            <a:rPr lang="en-US" sz="2400" b="1" i="1" smtClean="0">
                              <a:latin typeface="Cambria Math"/>
                            </a:rPr>
                            <m:t>,</m:t>
                          </m:r>
                          <m:r>
                            <a:rPr lang="en-US" sz="2400" b="1" i="1" smtClean="0">
                              <a:latin typeface="Cambria Math"/>
                            </a:rPr>
                            <m:t>𝑨</m:t>
                          </m:r>
                          <m:r>
                            <a:rPr lang="en-US" sz="2400" b="1" i="1" smtClean="0">
                              <a:latin typeface="Cambria Math"/>
                              <a:ea typeface="Cambria Math"/>
                            </a:rPr>
                            <m:t>&gt;→&lt;</m:t>
                          </m:r>
                          <m:r>
                            <a:rPr lang="en-US" sz="2400" b="1" i="1" smtClean="0">
                              <a:latin typeface="Cambria Math"/>
                              <a:ea typeface="Cambria Math"/>
                            </a:rPr>
                            <m:t>𝑽</m:t>
                          </m:r>
                          <m:r>
                            <a:rPr lang="en-US" sz="2400" b="1" i="1" smtClean="0">
                              <a:latin typeface="Cambria Math"/>
                              <a:ea typeface="Cambria Math"/>
                            </a:rPr>
                            <m:t>,</m:t>
                          </m:r>
                          <m:sSup>
                            <m:sSupPr>
                              <m:ctrlPr>
                                <a:rPr lang="en-US" sz="2400" b="1" i="1" smtClean="0">
                                  <a:latin typeface="Cambria Math"/>
                                  <a:ea typeface="Cambria Math"/>
                                </a:rPr>
                              </m:ctrlPr>
                            </m:sSupPr>
                            <m:e>
                              <m:r>
                                <a:rPr lang="en-US" sz="2400" b="1" i="1" smtClean="0">
                                  <a:latin typeface="Cambria Math"/>
                                  <a:ea typeface="Cambria Math"/>
                                </a:rPr>
                                <m:t>𝑾</m:t>
                              </m:r>
                            </m:e>
                            <m:sup>
                              <m:r>
                                <a:rPr lang="en-US" sz="2400" b="1" i="1" smtClean="0">
                                  <a:latin typeface="Cambria Math"/>
                                  <a:ea typeface="Cambria Math"/>
                                </a:rPr>
                                <m:t>′</m:t>
                              </m:r>
                            </m:sup>
                          </m:sSup>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m:t>
                          </m:r>
                          <m:r>
                            <a:rPr lang="en-US" sz="2400" b="1" i="1" smtClean="0">
                              <a:latin typeface="Cambria Math"/>
                              <a:ea typeface="Cambria Math"/>
                            </a:rPr>
                            <m:t>𝑻</m:t>
                          </m:r>
                          <m:r>
                            <a:rPr lang="en-US" sz="2400" b="1" i="1" smtClean="0">
                              <a:latin typeface="Cambria Math"/>
                              <a:ea typeface="Cambria Math"/>
                            </a:rPr>
                            <m:t>′,</m:t>
                          </m:r>
                          <m:r>
                            <a:rPr lang="en-US" sz="2400" b="1" i="1" smtClean="0">
                              <a:latin typeface="Cambria Math"/>
                              <a:ea typeface="Cambria Math"/>
                            </a:rPr>
                            <m:t>𝑨</m:t>
                          </m:r>
                          <m:r>
                            <a:rPr lang="en-US" sz="2400" b="1" i="1" smtClean="0">
                              <a:latin typeface="Cambria Math"/>
                              <a:ea typeface="Cambria Math"/>
                            </a:rPr>
                            <m:t>&gt;</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743200" y="5029200"/>
                <a:ext cx="2773902" cy="872034"/>
              </a:xfrm>
              <a:prstGeom prst="rect">
                <a:avLst/>
              </a:prstGeom>
              <a:blipFill rotWithShape="1">
                <a:blip r:embed="rId4"/>
                <a:stretch>
                  <a:fillRect l="-44835" r="-41319"/>
                </a:stretch>
              </a:blipFill>
            </p:spPr>
            <p:txBody>
              <a:bodyPr/>
              <a:lstStyle/>
              <a:p>
                <a:r>
                  <a:rPr lang="en-US">
                    <a:noFill/>
                  </a:rPr>
                  <a:t> </a:t>
                </a:r>
              </a:p>
            </p:txBody>
          </p:sp>
        </mc:Fallback>
      </mc:AlternateContent>
      <p:sp>
        <p:nvSpPr>
          <p:cNvPr id="12" name="TextBox 5"/>
          <p:cNvSpPr txBox="1">
            <a:spLocks noChangeArrowheads="1"/>
          </p:cNvSpPr>
          <p:nvPr/>
        </p:nvSpPr>
        <p:spPr bwMode="auto">
          <a:xfrm>
            <a:off x="6400800" y="5278582"/>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Next-Path</a:t>
            </a:r>
            <a:endParaRPr lang="en-US" altLang="en-US" sz="2400" dirty="0"/>
          </a:p>
        </p:txBody>
      </p:sp>
    </p:spTree>
    <p:extLst>
      <p:ext uri="{BB962C8B-B14F-4D97-AF65-F5344CB8AC3E}">
        <p14:creationId xmlns:p14="http://schemas.microsoft.com/office/powerpoint/2010/main" val="1706863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a:p>
        </p:txBody>
      </p:sp>
      <p:sp>
        <p:nvSpPr>
          <p:cNvPr id="5" name="Text Box 4"/>
          <p:cNvSpPr txBox="1">
            <a:spLocks noChangeArrowheads="1"/>
          </p:cNvSpPr>
          <p:nvPr/>
        </p:nvSpPr>
        <p:spPr bwMode="auto">
          <a:xfrm>
            <a:off x="990600" y="2133600"/>
            <a:ext cx="2438400" cy="22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1:     </a:t>
            </a:r>
            <a:r>
              <a:rPr lang="en-US" altLang="zh-CN" sz="1800" b="0" dirty="0" smtClean="0">
                <a:latin typeface="Arial Narrow" pitchFamily="34" charset="0"/>
                <a:ea typeface="宋体" charset="-122"/>
                <a:sym typeface="Symbol" pitchFamily="18" charset="2"/>
              </a:rPr>
              <a:t>p=&amp;x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     </a:t>
            </a:r>
            <a:r>
              <a:rPr lang="en-US" altLang="zh-CN" sz="1800" b="0" dirty="0" smtClean="0">
                <a:latin typeface="Arial Narrow" pitchFamily="34" charset="0"/>
                <a:ea typeface="宋体" charset="-122"/>
                <a:sym typeface="Symbol" pitchFamily="18" charset="2"/>
              </a:rPr>
              <a:t>q=</a:t>
            </a:r>
            <a:r>
              <a:rPr lang="en-US" altLang="zh-CN" sz="1800" b="0" dirty="0" err="1" smtClean="0">
                <a:latin typeface="Arial Narrow" pitchFamily="34" charset="0"/>
                <a:ea typeface="宋体" charset="-122"/>
                <a:sym typeface="Symbol" pitchFamily="18" charset="2"/>
              </a:rPr>
              <a:t>malloc</a:t>
            </a:r>
            <a:r>
              <a:rPr lang="en-US" altLang="zh-CN" sz="1800" b="0" dirty="0" smtClean="0">
                <a:latin typeface="Arial Narrow" pitchFamily="34" charset="0"/>
                <a:ea typeface="宋体" charset="-122"/>
                <a:sym typeface="Symbol" pitchFamily="18" charset="2"/>
              </a:rPr>
              <a:t>(10)</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     *</a:t>
            </a:r>
            <a:r>
              <a:rPr lang="en-US" altLang="zh-CN" sz="1800" b="0" dirty="0" smtClean="0">
                <a:latin typeface="Arial Narrow" pitchFamily="34" charset="0"/>
                <a:ea typeface="宋体" charset="-122"/>
                <a:sym typeface="Symbol" pitchFamily="18" charset="2"/>
              </a:rPr>
              <a:t>q=p </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4</a:t>
            </a:r>
            <a:r>
              <a:rPr lang="en-US" altLang="zh-CN" sz="1800" b="0" dirty="0" smtClean="0">
                <a:latin typeface="Arial Narrow" pitchFamily="34" charset="0"/>
                <a:ea typeface="宋体" charset="-122"/>
                <a:sym typeface="Symbol" pitchFamily="18" charset="2"/>
              </a:rPr>
              <a:t>:</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    t=q+2</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5</a:t>
            </a:r>
            <a:r>
              <a:rPr lang="en-US" altLang="zh-CN" sz="1800" b="0" dirty="0" smtClean="0">
                <a:latin typeface="Arial Narrow" pitchFamily="34" charset="0"/>
                <a:ea typeface="宋体" charset="-122"/>
                <a:sym typeface="Symbol" pitchFamily="18" charset="2"/>
              </a:rPr>
              <a:t>:</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    *t=</a:t>
            </a:r>
            <a:r>
              <a:rPr lang="en-US" altLang="zh-CN" sz="1800" b="0" dirty="0" err="1" smtClean="0">
                <a:latin typeface="Arial Narrow" pitchFamily="34" charset="0"/>
                <a:ea typeface="宋体" charset="-122"/>
                <a:sym typeface="Symbol" pitchFamily="18" charset="2"/>
              </a:rPr>
              <a:t>malloc</a:t>
            </a:r>
            <a:r>
              <a:rPr lang="en-US" altLang="zh-CN" sz="1800" b="0" dirty="0" smtClean="0">
                <a:latin typeface="Arial Narrow" pitchFamily="34" charset="0"/>
                <a:ea typeface="宋体" charset="-122"/>
                <a:sym typeface="Symbol" pitchFamily="18" charset="2"/>
              </a:rPr>
              <a:t>(5)</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6:   </a:t>
            </a:r>
            <a:r>
              <a:rPr lang="en-US" altLang="zh-CN" sz="1800" b="0" dirty="0" smtClean="0">
                <a:latin typeface="Arial Narrow" pitchFamily="34" charset="0"/>
                <a:ea typeface="宋体" charset="-122"/>
                <a:sym typeface="Symbol" pitchFamily="18" charset="2"/>
              </a:rPr>
              <a:t>  r=(*t)</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7     (*r)=&amp;p</a:t>
            </a:r>
            <a:endParaRPr lang="en-US" altLang="zh-CN" sz="1800" b="0" dirty="0">
              <a:latin typeface="Arial Narrow" pitchFamily="34" charset="0"/>
              <a:ea typeface="宋体" charset="-122"/>
              <a:sym typeface="Symbol" pitchFamily="18" charset="2"/>
            </a:endParaRPr>
          </a:p>
        </p:txBody>
      </p:sp>
    </p:spTree>
    <p:extLst>
      <p:ext uri="{BB962C8B-B14F-4D97-AF65-F5344CB8AC3E}">
        <p14:creationId xmlns:p14="http://schemas.microsoft.com/office/powerpoint/2010/main" val="339687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Efficient Alias Analysis</a:t>
            </a:r>
            <a:endParaRPr lang="en-US" dirty="0"/>
          </a:p>
        </p:txBody>
      </p:sp>
      <p:sp>
        <p:nvSpPr>
          <p:cNvPr id="3" name="Content Placeholder 2"/>
          <p:cNvSpPr>
            <a:spLocks noGrp="1"/>
          </p:cNvSpPr>
          <p:nvPr>
            <p:ph idx="1"/>
          </p:nvPr>
        </p:nvSpPr>
        <p:spPr/>
        <p:txBody>
          <a:bodyPr/>
          <a:lstStyle/>
          <a:p>
            <a:r>
              <a:rPr lang="en-US" dirty="0" smtClean="0"/>
              <a:t>Traversing different paths is very expensive</a:t>
            </a:r>
          </a:p>
          <a:p>
            <a:r>
              <a:rPr lang="en-US" dirty="0" smtClean="0"/>
              <a:t>How about we ignore the control flow </a:t>
            </a:r>
          </a:p>
          <a:p>
            <a:pPr lvl="1"/>
            <a:r>
              <a:rPr lang="en-US" dirty="0" smtClean="0"/>
              <a:t>Eliminate strong update</a:t>
            </a:r>
          </a:p>
          <a:p>
            <a:pPr lvl="2"/>
            <a:r>
              <a:rPr lang="en-US" dirty="0"/>
              <a:t>x</a:t>
            </a:r>
            <a:r>
              <a:rPr lang="en-US" dirty="0" smtClean="0"/>
              <a:t> =…    never overwrites the </a:t>
            </a:r>
            <a:r>
              <a:rPr lang="en-US" dirty="0" err="1" smtClean="0"/>
              <a:t>PointsTo</a:t>
            </a:r>
            <a:r>
              <a:rPr lang="en-US" dirty="0" smtClean="0"/>
              <a:t> set of x, but rather add to it</a:t>
            </a:r>
          </a:p>
          <a:p>
            <a:pPr marL="914400" lvl="2" indent="0">
              <a:buNone/>
            </a:pPr>
            <a:endParaRPr lang="en-US" dirty="0"/>
          </a:p>
          <a:p>
            <a:pPr marL="914400" lvl="2" indent="0">
              <a:buNone/>
            </a:pPr>
            <a:r>
              <a:rPr lang="en-US" dirty="0"/>
              <a:t>x</a:t>
            </a:r>
            <a:r>
              <a:rPr lang="en-US" dirty="0" smtClean="0"/>
              <a:t>=&amp;y</a:t>
            </a:r>
          </a:p>
          <a:p>
            <a:pPr marL="914400" lvl="2" indent="0">
              <a:buNone/>
            </a:pPr>
            <a:r>
              <a:rPr lang="en-US" dirty="0"/>
              <a:t>x</a:t>
            </a:r>
            <a:r>
              <a:rPr lang="en-US" dirty="0" smtClean="0"/>
              <a:t>=&amp;z</a:t>
            </a:r>
          </a:p>
          <a:p>
            <a:pPr marL="914400" lvl="2" indent="0">
              <a:buNone/>
            </a:pPr>
            <a:r>
              <a:rPr lang="en-US" dirty="0" smtClean="0"/>
              <a:t>t=x</a:t>
            </a:r>
          </a:p>
          <a:p>
            <a:pPr marL="914400" lvl="2" indent="0">
              <a:buNone/>
            </a:pPr>
            <a:endParaRPr lang="en-US" dirty="0"/>
          </a:p>
          <a:p>
            <a:pPr marL="914400" lvl="2" indent="0">
              <a:buNone/>
            </a:pPr>
            <a:endParaRPr lang="en-US" dirty="0"/>
          </a:p>
          <a:p>
            <a:pPr marL="914400" lvl="2" indent="0">
              <a:buNone/>
            </a:pPr>
            <a:endParaRPr lang="en-US" dirty="0" smtClean="0"/>
          </a:p>
          <a:p>
            <a:pPr marL="114300" indent="0">
              <a:buNone/>
            </a:pPr>
            <a:r>
              <a:rPr lang="en-US" dirty="0" err="1" smtClean="0"/>
              <a:t>PointsTo</a:t>
            </a:r>
            <a:r>
              <a:rPr lang="en-US" dirty="0" smtClean="0"/>
              <a:t> -&gt;: </a:t>
            </a:r>
            <a:r>
              <a:rPr lang="en-US" dirty="0"/>
              <a:t>(Variable</a:t>
            </a:r>
            <a:r>
              <a:rPr lang="en-US" dirty="0">
                <a:ea typeface="Cambria Math"/>
                <a:sym typeface="Webdings"/>
              </a:rPr>
              <a:t> | </a:t>
            </a:r>
            <a:r>
              <a:rPr lang="en-US" dirty="0"/>
              <a:t>Label) </a:t>
            </a:r>
            <a:r>
              <a:rPr lang="en-US" dirty="0" smtClean="0"/>
              <a:t>X (</a:t>
            </a:r>
            <a:r>
              <a:rPr lang="en-US" dirty="0" err="1" smtClean="0"/>
              <a:t>Variable|Label</a:t>
            </a:r>
            <a:r>
              <a:rPr lang="en-US" dirty="0" smtClean="0"/>
              <a:t>)</a:t>
            </a:r>
          </a:p>
          <a:p>
            <a:pPr marL="114300" indent="0">
              <a:buNone/>
            </a:pPr>
            <a:r>
              <a:rPr lang="en-US" dirty="0">
                <a:ea typeface="Cambria Math"/>
                <a:sym typeface="Webdings"/>
              </a:rPr>
              <a:t> </a:t>
            </a:r>
            <a:r>
              <a:rPr lang="en-US" dirty="0" smtClean="0">
                <a:ea typeface="Cambria Math"/>
                <a:sym typeface="Webdings"/>
              </a:rPr>
              <a:t> </a:t>
            </a:r>
            <a:r>
              <a:rPr lang="en-US" dirty="0" err="1" smtClean="0">
                <a:ea typeface="Cambria Math"/>
                <a:sym typeface="Webdings"/>
              </a:rPr>
              <a:t>Eg</a:t>
            </a:r>
            <a:r>
              <a:rPr lang="en-US" dirty="0" smtClean="0">
                <a:ea typeface="Cambria Math"/>
                <a:sym typeface="Webdings"/>
              </a:rPr>
              <a:t>. x -&gt; y (read as x points to y)</a:t>
            </a:r>
            <a:endParaRPr lang="en-US" dirty="0">
              <a:ea typeface="Cambria Math"/>
              <a:sym typeface="Webdings"/>
            </a:endParaRPr>
          </a:p>
          <a:p>
            <a:pPr marL="914400" lvl="2" indent="0">
              <a:buNone/>
            </a:pPr>
            <a:endParaRPr lang="en-US" dirty="0"/>
          </a:p>
        </p:txBody>
      </p:sp>
    </p:spTree>
    <p:extLst>
      <p:ext uri="{BB962C8B-B14F-4D97-AF65-F5344CB8AC3E}">
        <p14:creationId xmlns:p14="http://schemas.microsoft.com/office/powerpoint/2010/main" val="2257399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Rules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04800" y="1344318"/>
                <a:ext cx="2773902" cy="849463"/>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=&amp;</m:t>
                          </m:r>
                          <m:r>
                            <a:rPr lang="en-US" sz="2400" b="1" i="1" smtClean="0">
                              <a:latin typeface="Cambria Math"/>
                            </a:rPr>
                            <m:t>𝒚</m:t>
                          </m:r>
                          <m:r>
                            <a:rPr lang="en-US" sz="2400" b="1" i="1" smtClean="0">
                              <a:latin typeface="Cambria Math"/>
                              <a:ea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 </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1344318"/>
                <a:ext cx="2773902" cy="84946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3000" y="1397986"/>
                <a:ext cx="2773902" cy="79579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𝒎𝒂𝒍𝒍𝒐𝒄</m:t>
                          </m:r>
                          <m:r>
                            <a:rPr lang="en-US" sz="2400" b="1" i="1" smtClean="0">
                              <a:latin typeface="Cambria Math"/>
                            </a:rPr>
                            <m:t>(</m:t>
                          </m:r>
                          <m:r>
                            <a:rPr lang="en-US" sz="2400" b="1" i="1" smtClean="0">
                              <a:latin typeface="Cambria Math"/>
                            </a:rPr>
                            <m:t>𝒚</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 </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953000" y="1397986"/>
                <a:ext cx="2773902" cy="79579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2514600"/>
                <a:ext cx="2773902" cy="7652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ea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2514600"/>
                <a:ext cx="2773902" cy="7652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24400" y="2521527"/>
                <a:ext cx="2773902" cy="8712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d>
                            <m:dPr>
                              <m:ctrlPr>
                                <a:rPr lang="en-US" sz="2400" b="1" i="1" smtClean="0">
                                  <a:latin typeface="Cambria Math"/>
                                </a:rPr>
                              </m:ctrlPr>
                            </m:dPr>
                            <m:e>
                              <m:r>
                                <a:rPr lang="en-US" sz="2400" b="1" i="1" smtClean="0">
                                  <a:latin typeface="Cambria Math"/>
                                </a:rPr>
                                <m:t>∗</m:t>
                              </m:r>
                              <m:r>
                                <a:rPr lang="en-US" sz="2400" b="1" i="1" smtClean="0">
                                  <a:latin typeface="Cambria Math"/>
                                </a:rPr>
                                <m:t>𝒙</m:t>
                              </m:r>
                            </m:e>
                          </m:d>
                          <m:r>
                            <a:rPr lang="en-US" sz="2400" b="1" i="1" smtClean="0">
                              <a:latin typeface="Cambria Math"/>
                            </a:rPr>
                            <m:t>=</m:t>
                          </m:r>
                          <m:r>
                            <a:rPr lang="en-US" sz="2400" b="1" i="1" smtClean="0">
                              <a:latin typeface="Cambria Math"/>
                            </a:rPr>
                            <m:t>𝒚</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r>
                            <a:rPr lang="en-US" sz="2400" b="1" i="1" smtClean="0">
                              <a:latin typeface="Cambria Math"/>
                            </a:rPr>
                            <m:t>𝒙</m:t>
                          </m:r>
                          <m:r>
                            <a:rPr lang="en-US" sz="2400" b="1" i="1" smtClean="0">
                              <a:latin typeface="Cambria Math"/>
                            </a:rPr>
                            <m:t>→</m:t>
                          </m:r>
                          <m:r>
                            <a:rPr lang="en-US" sz="2400" b="1" i="1" smtClean="0">
                              <a:latin typeface="Cambria Math"/>
                            </a:rPr>
                            <m:t>𝒑</m:t>
                          </m:r>
                          <m:r>
                            <a:rPr lang="en-US" sz="2400" b="1" i="1" smtClean="0">
                              <a:latin typeface="Cambria Math"/>
                              <a:ea typeface="Cambria Math"/>
                            </a:rPr>
                            <m:t>   </m:t>
                          </m:r>
                        </m:num>
                        <m:den>
                          <m:r>
                            <a:rPr lang="en-US" sz="2400" b="1" i="1" smtClean="0">
                              <a:latin typeface="Cambria Math"/>
                              <a:ea typeface="Cambria Math"/>
                            </a:rPr>
                            <m:t>𝒑</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724400" y="2521527"/>
                <a:ext cx="2773902" cy="871264"/>
              </a:xfrm>
              <a:prstGeom prst="rect">
                <a:avLst/>
              </a:prstGeom>
              <a:blipFill rotWithShape="1">
                <a:blip r:embed="rId5"/>
                <a:stretch>
                  <a:fillRect l="-14725" r="-10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14400" y="4114800"/>
                <a:ext cx="2773902" cy="7652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m:t>
                          </m:r>
                          <m:r>
                            <a:rPr lang="en-US" sz="2400" b="1" i="1" smtClean="0">
                              <a:latin typeface="Cambria Math"/>
                            </a:rPr>
                            <m:t>𝒛</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14400" y="4114800"/>
                <a:ext cx="2773902" cy="765274"/>
              </a:xfrm>
              <a:prstGeom prst="rect">
                <a:avLst/>
              </a:prstGeom>
              <a:blipFill rotWithShape="1">
                <a:blip r:embed="rId6"/>
                <a:stretch>
                  <a:fillRect l="-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48200" y="4038600"/>
                <a:ext cx="2773902" cy="87145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d>
                            <m:dPr>
                              <m:ctrlPr>
                                <a:rPr lang="en-US" sz="2400" b="1" i="1" smtClean="0">
                                  <a:latin typeface="Cambria Math"/>
                                </a:rPr>
                              </m:ctrlPr>
                            </m:dPr>
                            <m:e>
                              <m:r>
                                <a:rPr lang="en-US" sz="2400" b="1" i="1" smtClean="0">
                                  <a:latin typeface="Cambria Math"/>
                                </a:rPr>
                                <m:t>∗</m:t>
                              </m:r>
                              <m:r>
                                <a:rPr lang="en-US" sz="2400" b="1" i="1" smtClean="0">
                                  <a:latin typeface="Cambria Math"/>
                                </a:rPr>
                                <m:t>𝒚</m:t>
                              </m:r>
                            </m:e>
                          </m:d>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r>
                            <a:rPr lang="en-US" sz="2400" b="1" i="1" smtClean="0">
                              <a:latin typeface="Cambria Math"/>
                            </a:rPr>
                            <m:t>𝒕</m:t>
                          </m:r>
                          <m:r>
                            <a:rPr lang="en-US" sz="2400" b="1" i="1" smtClean="0">
                              <a:latin typeface="Cambria Math"/>
                            </a:rPr>
                            <m:t>→</m:t>
                          </m:r>
                          <m:r>
                            <a:rPr lang="en-US" sz="2400" b="1" i="1" smtClean="0">
                              <a:latin typeface="Cambria Math"/>
                            </a:rPr>
                            <m:t>𝒒</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𝒒</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48200" y="4038600"/>
                <a:ext cx="2773902" cy="871457"/>
              </a:xfrm>
              <a:prstGeom prst="rect">
                <a:avLst/>
              </a:prstGeom>
              <a:blipFill rotWithShape="1">
                <a:blip r:embed="rId7"/>
                <a:stretch>
                  <a:fillRect l="-16264" r="-12527"/>
                </a:stretch>
              </a:blipFill>
            </p:spPr>
            <p:txBody>
              <a:bodyPr/>
              <a:lstStyle/>
              <a:p>
                <a:r>
                  <a:rPr lang="en-US">
                    <a:noFill/>
                  </a:rPr>
                  <a:t> </a:t>
                </a:r>
              </a:p>
            </p:txBody>
          </p:sp>
        </mc:Fallback>
      </mc:AlternateContent>
    </p:spTree>
    <p:extLst>
      <p:ext uri="{BB962C8B-B14F-4D97-AF65-F5344CB8AC3E}">
        <p14:creationId xmlns:p14="http://schemas.microsoft.com/office/powerpoint/2010/main" val="358301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12" name="Text Box 4"/>
          <p:cNvSpPr txBox="1">
            <a:spLocks noChangeArrowheads="1"/>
          </p:cNvSpPr>
          <p:nvPr/>
        </p:nvSpPr>
        <p:spPr bwMode="auto">
          <a:xfrm>
            <a:off x="983673" y="1752600"/>
            <a:ext cx="2438400"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1:     </a:t>
            </a:r>
            <a:r>
              <a:rPr lang="en-US" altLang="zh-CN" sz="1800" b="0" dirty="0" smtClean="0">
                <a:latin typeface="Arial Narrow" pitchFamily="34" charset="0"/>
                <a:ea typeface="宋体" charset="-122"/>
                <a:sym typeface="Symbol" pitchFamily="18" charset="2"/>
              </a:rPr>
              <a:t>p=</a:t>
            </a:r>
            <a:r>
              <a:rPr lang="en-US" altLang="zh-CN" sz="1800" b="0" dirty="0" err="1" smtClean="0">
                <a:latin typeface="Arial Narrow" pitchFamily="34" charset="0"/>
                <a:ea typeface="宋体" charset="-122"/>
                <a:sym typeface="Symbol" pitchFamily="18" charset="2"/>
              </a:rPr>
              <a:t>malloc</a:t>
            </a:r>
            <a:r>
              <a:rPr lang="en-US" altLang="zh-CN" sz="1800" b="0" dirty="0" smtClean="0">
                <a:latin typeface="Arial Narrow" pitchFamily="34" charset="0"/>
                <a:ea typeface="宋体" charset="-122"/>
                <a:sym typeface="Symbol" pitchFamily="18" charset="2"/>
              </a:rPr>
              <a:t> (10)</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     </a:t>
            </a:r>
            <a:r>
              <a:rPr lang="en-US" altLang="zh-CN" sz="1800" b="0" dirty="0" smtClean="0">
                <a:latin typeface="Arial Narrow" pitchFamily="34" charset="0"/>
                <a:ea typeface="宋体" charset="-122"/>
                <a:sym typeface="Symbol" pitchFamily="18" charset="2"/>
              </a:rPr>
              <a:t>(*p)=&amp;x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     </a:t>
            </a:r>
            <a:r>
              <a:rPr lang="en-US" altLang="zh-CN" sz="1800" b="0" dirty="0" smtClean="0">
                <a:latin typeface="Arial Narrow" pitchFamily="34" charset="0"/>
                <a:ea typeface="宋体" charset="-122"/>
                <a:sym typeface="Symbol" pitchFamily="18" charset="2"/>
              </a:rPr>
              <a:t>q=p+1</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4</a:t>
            </a:r>
            <a:r>
              <a:rPr lang="en-US" altLang="zh-CN" sz="1800" b="0" dirty="0" smtClean="0">
                <a:latin typeface="Arial Narrow" pitchFamily="34" charset="0"/>
                <a:ea typeface="宋体" charset="-122"/>
                <a:sym typeface="Symbol" pitchFamily="18" charset="2"/>
              </a:rPr>
              <a:t>:</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    (*q)=&amp;y</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5</a:t>
            </a:r>
            <a:r>
              <a:rPr lang="en-US" altLang="zh-CN" sz="1800" b="0" dirty="0" smtClean="0">
                <a:latin typeface="Arial Narrow" pitchFamily="34" charset="0"/>
                <a:ea typeface="宋体" charset="-122"/>
                <a:sym typeface="Symbol" pitchFamily="18" charset="2"/>
              </a:rPr>
              <a:t>:</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    r=q+1</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6:   </a:t>
            </a:r>
            <a:r>
              <a:rPr lang="en-US" altLang="zh-CN" sz="1800" b="0" dirty="0" smtClean="0">
                <a:latin typeface="Arial Narrow" pitchFamily="34" charset="0"/>
                <a:ea typeface="宋体" charset="-122"/>
                <a:sym typeface="Symbol" pitchFamily="18" charset="2"/>
              </a:rPr>
              <a:t>  (*r)= &amp;z</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7:     i=0;</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8:     t=p;</a:t>
            </a:r>
          </a:p>
          <a:p>
            <a:pPr eaLnBrk="1" hangingPunct="1">
              <a:lnSpc>
                <a:spcPct val="70000"/>
              </a:lnSpc>
              <a:spcBef>
                <a:spcPct val="50000"/>
              </a:spcBef>
              <a:buClrTx/>
              <a:buNone/>
            </a:pPr>
            <a:r>
              <a:rPr lang="en-US" altLang="zh-CN" sz="1800" b="0" dirty="0">
                <a:latin typeface="Arial Narrow" pitchFamily="34" charset="0"/>
                <a:ea typeface="宋体" charset="-122"/>
                <a:sym typeface="Symbol" pitchFamily="18" charset="2"/>
              </a:rPr>
              <a:t>9</a:t>
            </a:r>
            <a:r>
              <a:rPr lang="en-US" altLang="zh-CN" sz="1800" b="0" dirty="0" smtClean="0">
                <a:latin typeface="Arial Narrow" pitchFamily="34" charset="0"/>
                <a:ea typeface="宋体" charset="-122"/>
                <a:sym typeface="Symbol" pitchFamily="18" charset="2"/>
              </a:rPr>
              <a:t>:     while  (i&lt;3) {</a:t>
            </a:r>
          </a:p>
          <a:p>
            <a:pPr eaLnBrk="1" hangingPunct="1">
              <a:lnSpc>
                <a:spcPct val="70000"/>
              </a:lnSpc>
              <a:spcBef>
                <a:spcPct val="50000"/>
              </a:spcBef>
              <a:buClrTx/>
              <a:buNone/>
            </a:pPr>
            <a:r>
              <a:rPr lang="en-US" altLang="zh-CN" sz="1800" b="0" dirty="0" smtClean="0">
                <a:latin typeface="Arial Narrow" pitchFamily="34" charset="0"/>
                <a:ea typeface="宋体" charset="-122"/>
                <a:sym typeface="Symbol" pitchFamily="18" charset="2"/>
              </a:rPr>
              <a:t>10:        z=(*t);</a:t>
            </a:r>
          </a:p>
          <a:p>
            <a:pPr eaLnBrk="1" hangingPunct="1">
              <a:lnSpc>
                <a:spcPct val="70000"/>
              </a:lnSpc>
              <a:spcBef>
                <a:spcPct val="50000"/>
              </a:spcBef>
              <a:buClrTx/>
              <a:buNone/>
            </a:pPr>
            <a:r>
              <a:rPr lang="en-US" altLang="zh-CN" sz="1800" b="0" dirty="0" smtClean="0">
                <a:latin typeface="Arial Narrow" pitchFamily="34" charset="0"/>
                <a:ea typeface="宋体" charset="-122"/>
                <a:sym typeface="Symbol" pitchFamily="18" charset="2"/>
              </a:rPr>
              <a:t>11:        t=t+2; </a:t>
            </a:r>
          </a:p>
          <a:p>
            <a:pPr eaLnBrk="1" hangingPunct="1">
              <a:lnSpc>
                <a:spcPct val="70000"/>
              </a:lnSpc>
              <a:spcBef>
                <a:spcPct val="50000"/>
              </a:spcBef>
              <a:buClrTx/>
              <a:buNone/>
            </a:pPr>
            <a:r>
              <a:rPr lang="en-US" altLang="zh-CN" sz="1800" b="0" dirty="0" smtClean="0">
                <a:latin typeface="Arial Narrow" pitchFamily="34" charset="0"/>
                <a:ea typeface="宋体" charset="-122"/>
                <a:sym typeface="Symbol" pitchFamily="18" charset="2"/>
              </a:rPr>
              <a:t>12:        i=i+1;</a:t>
            </a:r>
          </a:p>
          <a:p>
            <a:pPr eaLnBrk="1" hangingPunct="1">
              <a:lnSpc>
                <a:spcPct val="70000"/>
              </a:lnSpc>
              <a:spcBef>
                <a:spcPct val="50000"/>
              </a:spcBef>
              <a:buClrTx/>
              <a:buNone/>
            </a:pPr>
            <a:r>
              <a:rPr lang="en-US" altLang="zh-CN" sz="1800" b="0" dirty="0" smtClean="0">
                <a:latin typeface="Arial Narrow" pitchFamily="34" charset="0"/>
                <a:ea typeface="宋体" charset="-122"/>
                <a:sym typeface="Symbol" pitchFamily="18" charset="2"/>
              </a:rPr>
              <a:t>13:  }</a:t>
            </a:r>
          </a:p>
          <a:p>
            <a:pPr eaLnBrk="1" hangingPunct="1">
              <a:lnSpc>
                <a:spcPct val="70000"/>
              </a:lnSpc>
              <a:spcBef>
                <a:spcPct val="50000"/>
              </a:spcBef>
              <a:buClrTx/>
              <a:buNone/>
            </a:pPr>
            <a:r>
              <a:rPr lang="en-US" altLang="zh-CN" sz="1800" b="0" dirty="0" smtClean="0">
                <a:latin typeface="Arial Narrow" pitchFamily="34" charset="0"/>
                <a:ea typeface="宋体" charset="-122"/>
                <a:sym typeface="Symbol" pitchFamily="18" charset="2"/>
              </a:rPr>
              <a:t>14:  x=(*z);</a:t>
            </a:r>
            <a:endParaRPr lang="en-US" altLang="zh-CN" sz="1800" b="0" dirty="0">
              <a:latin typeface="Arial Narrow" pitchFamily="34" charset="0"/>
              <a:ea typeface="宋体" charset="-122"/>
              <a:sym typeface="Symbol" pitchFamily="18" charset="2"/>
            </a:endParaRPr>
          </a:p>
        </p:txBody>
      </p:sp>
    </p:spTree>
    <p:extLst>
      <p:ext uri="{BB962C8B-B14F-4D97-AF65-F5344CB8AC3E}">
        <p14:creationId xmlns:p14="http://schemas.microsoft.com/office/powerpoint/2010/main" val="874467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Sensitive and Flow Insensitive Analysis</a:t>
            </a:r>
            <a:endParaRPr lang="en-US" dirty="0"/>
          </a:p>
        </p:txBody>
      </p:sp>
      <p:sp>
        <p:nvSpPr>
          <p:cNvPr id="3" name="Content Placeholder 2"/>
          <p:cNvSpPr>
            <a:spLocks noGrp="1"/>
          </p:cNvSpPr>
          <p:nvPr>
            <p:ph idx="1"/>
          </p:nvPr>
        </p:nvSpPr>
        <p:spPr/>
        <p:txBody>
          <a:bodyPr/>
          <a:lstStyle/>
          <a:p>
            <a:r>
              <a:rPr lang="en-US" dirty="0" smtClean="0"/>
              <a:t>With and without respecting control flow</a:t>
            </a:r>
          </a:p>
          <a:p>
            <a:r>
              <a:rPr lang="en-US" dirty="0" smtClean="0"/>
              <a:t>The analyses we have learned, except the preceding alias analysis, are flow sensitive</a:t>
            </a:r>
          </a:p>
          <a:p>
            <a:r>
              <a:rPr lang="en-US" dirty="0" smtClean="0"/>
              <a:t>Other flow insensitive analysis</a:t>
            </a:r>
          </a:p>
          <a:p>
            <a:pPr lvl="1"/>
            <a:r>
              <a:rPr lang="en-US" dirty="0" smtClean="0"/>
              <a:t>Type inference</a:t>
            </a:r>
            <a:endParaRPr lang="en-US" dirty="0"/>
          </a:p>
        </p:txBody>
      </p:sp>
    </p:spTree>
    <p:extLst>
      <p:ext uri="{BB962C8B-B14F-4D97-AF65-F5344CB8AC3E}">
        <p14:creationId xmlns:p14="http://schemas.microsoft.com/office/powerpoint/2010/main" val="3776764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zh-CN" dirty="0" smtClean="0">
                <a:ea typeface="宋体" charset="-122"/>
              </a:rPr>
              <a:t>Context Sensitive and Context Insensitive Analysis</a:t>
            </a:r>
          </a:p>
        </p:txBody>
      </p:sp>
      <p:sp>
        <p:nvSpPr>
          <p:cNvPr id="26627" name="TextBox 2"/>
          <p:cNvSpPr txBox="1">
            <a:spLocks noChangeArrowheads="1"/>
          </p:cNvSpPr>
          <p:nvPr/>
        </p:nvSpPr>
        <p:spPr bwMode="auto">
          <a:xfrm>
            <a:off x="1676400" y="1524000"/>
            <a:ext cx="6019800" cy="44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algn="l" eaLnBrk="1" hangingPunct="1">
              <a:buFontTx/>
              <a:buNone/>
            </a:pPr>
            <a:r>
              <a:rPr lang="en-US" altLang="en-US" dirty="0"/>
              <a:t>Program P     ::=  </a:t>
            </a:r>
            <a:r>
              <a:rPr lang="en-US" altLang="en-US" dirty="0" smtClean="0"/>
              <a:t>Global  </a:t>
            </a:r>
            <a:r>
              <a:rPr lang="en-US" altLang="en-US" dirty="0" err="1" smtClean="0"/>
              <a:t>vd</a:t>
            </a:r>
            <a:r>
              <a:rPr lang="en-US" altLang="en-US" dirty="0" smtClean="0"/>
              <a:t>; </a:t>
            </a:r>
            <a:r>
              <a:rPr lang="en-US" altLang="en-US" dirty="0" err="1" smtClean="0"/>
              <a:t>fd</a:t>
            </a:r>
            <a:r>
              <a:rPr lang="en-US" altLang="en-US" dirty="0"/>
              <a:t>; </a:t>
            </a:r>
            <a:r>
              <a:rPr lang="en-US" altLang="en-US" dirty="0" smtClean="0"/>
              <a:t>s</a:t>
            </a:r>
          </a:p>
          <a:p>
            <a:pPr algn="l" eaLnBrk="1" hangingPunct="1">
              <a:buFontTx/>
              <a:buNone/>
            </a:pPr>
            <a:r>
              <a:rPr lang="en-US" altLang="en-US" dirty="0" err="1" smtClean="0"/>
              <a:t>VarDef</a:t>
            </a:r>
            <a:r>
              <a:rPr lang="en-US" altLang="en-US" dirty="0" smtClean="0"/>
              <a:t>    </a:t>
            </a:r>
            <a:r>
              <a:rPr lang="en-US" altLang="en-US" dirty="0" err="1" smtClean="0"/>
              <a:t>vd</a:t>
            </a:r>
            <a:r>
              <a:rPr lang="en-US" altLang="en-US" dirty="0" smtClean="0"/>
              <a:t>  ::=   x | </a:t>
            </a:r>
            <a:r>
              <a:rPr lang="en-US" altLang="en-US" dirty="0" err="1" smtClean="0"/>
              <a:t>vd</a:t>
            </a:r>
            <a:r>
              <a:rPr lang="en-US" altLang="en-US" dirty="0" smtClean="0"/>
              <a:t>; x</a:t>
            </a:r>
            <a:endParaRPr lang="en-US" altLang="en-US" dirty="0"/>
          </a:p>
          <a:p>
            <a:pPr algn="l" eaLnBrk="1" hangingPunct="1">
              <a:buFontTx/>
              <a:buNone/>
            </a:pPr>
            <a:r>
              <a:rPr lang="en-US" altLang="en-US" dirty="0"/>
              <a:t>Function f     :: = M(y) { s }</a:t>
            </a:r>
          </a:p>
          <a:p>
            <a:pPr algn="l" eaLnBrk="1" hangingPunct="1">
              <a:buFontTx/>
              <a:buNone/>
            </a:pPr>
            <a:r>
              <a:rPr lang="en-US" altLang="en-US" dirty="0" err="1"/>
              <a:t>FuncDef</a:t>
            </a:r>
            <a:r>
              <a:rPr lang="en-US" altLang="en-US" dirty="0"/>
              <a:t>  </a:t>
            </a:r>
            <a:r>
              <a:rPr lang="en-US" altLang="en-US" dirty="0" err="1"/>
              <a:t>fd</a:t>
            </a:r>
            <a:r>
              <a:rPr lang="en-US" altLang="en-US" dirty="0"/>
              <a:t>   :: = </a:t>
            </a:r>
            <a:r>
              <a:rPr lang="en-US" altLang="en-US" dirty="0" smtClean="0"/>
              <a:t>f</a:t>
            </a:r>
            <a:r>
              <a:rPr lang="en-US" altLang="en-US" dirty="0"/>
              <a:t> </a:t>
            </a:r>
            <a:r>
              <a:rPr lang="en-US" altLang="en-US" dirty="0" smtClean="0"/>
              <a:t>| </a:t>
            </a:r>
            <a:r>
              <a:rPr lang="en-US" altLang="en-US" dirty="0" err="1" smtClean="0"/>
              <a:t>fd</a:t>
            </a:r>
            <a:r>
              <a:rPr lang="en-US" altLang="en-US" dirty="0" smtClean="0"/>
              <a:t>; f </a:t>
            </a:r>
            <a:endParaRPr lang="en-US" altLang="en-US" dirty="0"/>
          </a:p>
          <a:p>
            <a:pPr algn="l" eaLnBrk="1" hangingPunct="1">
              <a:buFontTx/>
              <a:buNone/>
            </a:pPr>
            <a:r>
              <a:rPr lang="en-US" altLang="en-US" dirty="0" err="1"/>
              <a:t>FuncId</a:t>
            </a:r>
            <a:r>
              <a:rPr lang="en-US" altLang="en-US" dirty="0"/>
              <a:t>	 M, M1, M2, …</a:t>
            </a:r>
          </a:p>
          <a:p>
            <a:pPr algn="l" eaLnBrk="1" hangingPunct="1">
              <a:buFontTx/>
              <a:buNone/>
            </a:pPr>
            <a:r>
              <a:rPr lang="en-US" altLang="en-US" dirty="0"/>
              <a:t>Statement s  ::= s1; s2 | </a:t>
            </a:r>
            <a:r>
              <a:rPr lang="en-US" altLang="en-US" dirty="0" smtClean="0"/>
              <a:t>x=</a:t>
            </a:r>
            <a:r>
              <a:rPr lang="en-US" altLang="en-US" baseline="30000" dirty="0" smtClean="0"/>
              <a:t>L</a:t>
            </a:r>
            <a:r>
              <a:rPr lang="en-US" altLang="en-US" dirty="0" smtClean="0"/>
              <a:t> </a:t>
            </a:r>
            <a:r>
              <a:rPr lang="en-US" altLang="en-US" dirty="0"/>
              <a:t>y | x </a:t>
            </a:r>
            <a:r>
              <a:rPr lang="en-US" altLang="en-US" dirty="0" smtClean="0"/>
              <a:t>=</a:t>
            </a:r>
            <a:r>
              <a:rPr lang="en-US" altLang="en-US" baseline="30000" dirty="0"/>
              <a:t>L</a:t>
            </a:r>
            <a:r>
              <a:rPr lang="en-US" altLang="en-US" dirty="0" smtClean="0"/>
              <a:t> </a:t>
            </a:r>
            <a:r>
              <a:rPr lang="en-US" altLang="en-US" dirty="0"/>
              <a:t>y op z | </a:t>
            </a:r>
            <a:r>
              <a:rPr lang="en-US" altLang="en-US" dirty="0" smtClean="0"/>
              <a:t>x=</a:t>
            </a:r>
            <a:r>
              <a:rPr lang="en-US" altLang="en-US" baseline="30000" dirty="0"/>
              <a:t>L</a:t>
            </a:r>
            <a:r>
              <a:rPr lang="en-US" altLang="en-US" dirty="0" smtClean="0"/>
              <a:t> </a:t>
            </a:r>
            <a:r>
              <a:rPr lang="en-US" altLang="en-US" dirty="0"/>
              <a:t>c |</a:t>
            </a:r>
          </a:p>
          <a:p>
            <a:pPr algn="l" eaLnBrk="1" hangingPunct="1">
              <a:buFontTx/>
              <a:buNone/>
            </a:pPr>
            <a:r>
              <a:rPr lang="en-US" altLang="en-US" dirty="0"/>
              <a:t>                        if (</a:t>
            </a:r>
            <a:r>
              <a:rPr lang="en-US" altLang="en-US" dirty="0" err="1" smtClean="0"/>
              <a:t>x</a:t>
            </a:r>
            <a:r>
              <a:rPr lang="en-US" altLang="en-US" baseline="30000" dirty="0" err="1"/>
              <a:t>L</a:t>
            </a:r>
            <a:r>
              <a:rPr lang="en-US" altLang="en-US" dirty="0" smtClean="0"/>
              <a:t>)  </a:t>
            </a:r>
            <a:r>
              <a:rPr lang="en-US" altLang="en-US" dirty="0"/>
              <a:t>s1 else s2  |</a:t>
            </a:r>
          </a:p>
          <a:p>
            <a:pPr algn="l" eaLnBrk="1" hangingPunct="1">
              <a:buFontTx/>
              <a:buNone/>
            </a:pPr>
            <a:r>
              <a:rPr lang="en-US" altLang="en-US" dirty="0" smtClean="0"/>
              <a:t>                        while (</a:t>
            </a:r>
            <a:r>
              <a:rPr lang="en-US" altLang="en-US" dirty="0" err="1" smtClean="0"/>
              <a:t>x</a:t>
            </a:r>
            <a:r>
              <a:rPr lang="en-US" altLang="en-US" baseline="30000" dirty="0" err="1" smtClean="0"/>
              <a:t>L</a:t>
            </a:r>
            <a:r>
              <a:rPr lang="en-US" altLang="en-US" dirty="0" smtClean="0"/>
              <a:t>)  s  | call</a:t>
            </a:r>
            <a:r>
              <a:rPr lang="en-US" altLang="en-US" baseline="30000" dirty="0" smtClean="0"/>
              <a:t> </a:t>
            </a:r>
            <a:r>
              <a:rPr lang="en-US" altLang="en-US" dirty="0" smtClean="0"/>
              <a:t>(M, x)</a:t>
            </a:r>
            <a:r>
              <a:rPr lang="en-US" altLang="en-US" baseline="30000" dirty="0" smtClean="0"/>
              <a:t> L </a:t>
            </a:r>
          </a:p>
          <a:p>
            <a:pPr algn="l" eaLnBrk="1" hangingPunct="1">
              <a:buFontTx/>
              <a:buNone/>
            </a:pPr>
            <a:endParaRPr lang="en-US" altLang="en-US" dirty="0" smtClean="0"/>
          </a:p>
          <a:p>
            <a:pPr algn="l" eaLnBrk="1" hangingPunct="1">
              <a:buFontTx/>
              <a:buNone/>
            </a:pPr>
            <a:r>
              <a:rPr lang="en-US" altLang="en-US" dirty="0" smtClean="0"/>
              <a:t>Operation </a:t>
            </a:r>
            <a:r>
              <a:rPr lang="en-US" altLang="en-US" dirty="0"/>
              <a:t>op :: = + | - | * | / | &gt; | &lt; | …</a:t>
            </a:r>
          </a:p>
          <a:p>
            <a:pPr algn="l" eaLnBrk="1" hangingPunct="1">
              <a:buFontTx/>
              <a:buNone/>
            </a:pPr>
            <a:r>
              <a:rPr lang="en-US" altLang="en-US" dirty="0"/>
              <a:t>Value  c   :: = 0 | 1  | 2 … | true | false</a:t>
            </a:r>
          </a:p>
          <a:p>
            <a:pPr algn="l" eaLnBrk="1" hangingPunct="1">
              <a:buFontTx/>
              <a:buNone/>
            </a:pPr>
            <a:r>
              <a:rPr lang="en-US" altLang="en-US" dirty="0"/>
              <a:t>Variable x, x1, x2, </a:t>
            </a:r>
            <a:r>
              <a:rPr lang="en-US" altLang="en-US" dirty="0" smtClean="0"/>
              <a:t>x3</a:t>
            </a:r>
            <a:endParaRPr lang="en-US" altLang="en-US" dirty="0"/>
          </a:p>
          <a:p>
            <a:pPr algn="l" eaLnBrk="1" hangingPunct="1">
              <a:buFontTx/>
              <a:buNone/>
            </a:pPr>
            <a:endParaRPr lang="en-US" altLang="en-US" dirty="0"/>
          </a:p>
          <a:p>
            <a:pPr algn="l" eaLnBrk="1" hangingPunct="1">
              <a:buFontTx/>
              <a:buNone/>
            </a:pPr>
            <a:endParaRPr lang="en-US" altLang="en-US" dirty="0"/>
          </a:p>
          <a:p>
            <a:pPr algn="l" eaLnBrk="1" hangingPunct="1">
              <a:buFontTx/>
              <a:buNone/>
            </a:pPr>
            <a:r>
              <a:rPr lang="en-US" altLang="en-US" dirty="0"/>
              <a:t>         </a:t>
            </a:r>
          </a:p>
        </p:txBody>
      </p:sp>
    </p:spTree>
    <p:extLst>
      <p:ext uri="{BB962C8B-B14F-4D97-AF65-F5344CB8AC3E}">
        <p14:creationId xmlns:p14="http://schemas.microsoft.com/office/powerpoint/2010/main" val="48762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a:rPr>
                      <m:t>&lt;</m:t>
                    </m:r>
                    <m:r>
                      <a:rPr lang="en-US" b="0" i="1" smtClean="0">
                        <a:latin typeface="Cambria Math"/>
                      </a:rPr>
                      <m:t>𝑠</m:t>
                    </m:r>
                    <m:r>
                      <a:rPr lang="en-US" b="0" i="1" smtClean="0">
                        <a:latin typeface="Cambria Math"/>
                      </a:rPr>
                      <m:t>,</m:t>
                    </m:r>
                    <m:r>
                      <a:rPr lang="en-US" b="0" i="1" smtClean="0">
                        <a:latin typeface="Cambria Math"/>
                        <a:ea typeface="Cambria Math"/>
                      </a:rPr>
                      <m:t>𝛿</m:t>
                    </m:r>
                    <m:r>
                      <a:rPr lang="en-US" b="0" i="1" smtClean="0">
                        <a:latin typeface="Cambria Math"/>
                        <a:ea typeface="Cambria Math"/>
                      </a:rPr>
                      <m:t>,</m:t>
                    </m:r>
                    <m:r>
                      <a:rPr lang="en-US" b="0" i="1" smtClean="0">
                        <a:latin typeface="Cambria Math"/>
                        <a:ea typeface="Cambria Math"/>
                      </a:rPr>
                      <m:t>𝐶</m:t>
                    </m:r>
                    <m:r>
                      <a:rPr lang="en-US" b="0" i="1" smtClean="0">
                        <a:latin typeface="Cambria Math"/>
                        <a:ea typeface="Cambria Math"/>
                      </a:rPr>
                      <m:t>,</m:t>
                    </m:r>
                    <m:r>
                      <a:rPr lang="en-US" b="0" i="1" smtClean="0">
                        <a:latin typeface="Cambria Math"/>
                        <a:ea typeface="Cambria Math"/>
                      </a:rPr>
                      <m:t>𝜇</m:t>
                    </m:r>
                    <m:r>
                      <a:rPr lang="en-US" b="0" i="1" smtClean="0">
                        <a:latin typeface="Cambria Math"/>
                        <a:ea typeface="Cambria Math"/>
                      </a:rPr>
                      <m:t>&gt;</m:t>
                    </m:r>
                  </m:oMath>
                </a14:m>
                <a:endParaRPr lang="en-US" b="0" dirty="0" smtClean="0">
                  <a:ea typeface="Cambria Math"/>
                </a:endParaRPr>
              </a:p>
              <a:p>
                <a:pPr lvl="1"/>
                <a:r>
                  <a:rPr lang="en-US" dirty="0" smtClean="0"/>
                  <a:t>Context C: Label*</a:t>
                </a:r>
              </a:p>
              <a:p>
                <a:pPr lvl="1"/>
                <a:r>
                  <a:rPr lang="en-US" dirty="0" smtClean="0"/>
                  <a:t>Stack </a:t>
                </a:r>
                <a14:m>
                  <m:oMath xmlns:m="http://schemas.openxmlformats.org/officeDocument/2006/math">
                    <m:r>
                      <a:rPr lang="en-US" i="1">
                        <a:latin typeface="Cambria Math"/>
                        <a:ea typeface="Cambria Math"/>
                      </a:rPr>
                      <m:t>𝜇</m:t>
                    </m:r>
                  </m:oMath>
                </a14:m>
                <a:r>
                  <a:rPr lang="en-US" dirty="0" smtClean="0"/>
                  <a:t>: Context X </a:t>
                </a:r>
                <a:r>
                  <a:rPr lang="en-US" dirty="0" err="1" smtClean="0"/>
                  <a:t>Var</a:t>
                </a:r>
                <a:r>
                  <a:rPr lang="en-US" dirty="0" smtClean="0"/>
                  <a:t> -&gt; Value</a:t>
                </a:r>
              </a:p>
              <a:p>
                <a:pPr lvl="1"/>
                <a:r>
                  <a:rPr lang="en-US" dirty="0" err="1" smtClean="0"/>
                  <a:t>isGlobal</a:t>
                </a:r>
                <a:r>
                  <a:rPr lang="en-US" dirty="0" smtClean="0"/>
                  <a:t> (x): </a:t>
                </a:r>
                <a:r>
                  <a:rPr lang="en-US" dirty="0" err="1" smtClean="0"/>
                  <a:t>Var</a:t>
                </a:r>
                <a:r>
                  <a:rPr lang="en-US" dirty="0" smtClean="0"/>
                  <a:t> -&gt; </a:t>
                </a:r>
                <a:r>
                  <a:rPr lang="en-US" dirty="0" err="1" smtClean="0"/>
                  <a:t>Bool</a:t>
                </a:r>
                <a:endParaRPr lang="en-US"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3232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Semantics Rules</a:t>
            </a:r>
          </a:p>
        </p:txBody>
      </p:sp>
      <mc:AlternateContent xmlns:mc="http://schemas.openxmlformats.org/markup-compatibility/2006" xmlns:a14="http://schemas.microsoft.com/office/drawing/2010/main">
        <mc:Choice Requires="a14">
          <p:sp>
            <p:nvSpPr>
              <p:cNvPr id="2" name="TextBox 1"/>
              <p:cNvSpPr txBox="1"/>
              <p:nvPr/>
            </p:nvSpPr>
            <p:spPr>
              <a:xfrm>
                <a:off x="2209801" y="1371600"/>
                <a:ext cx="2773902" cy="994311"/>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i="1" smtClean="0">
                              <a:latin typeface="Cambria Math"/>
                              <a:ea typeface="Cambria Math"/>
                            </a:rPr>
                            <m:t>𝝁</m:t>
                          </m:r>
                          <m:r>
                            <a:rPr lang="en-US" sz="2800" b="1" i="1" smtClean="0">
                              <a:latin typeface="Cambria Math"/>
                              <a:ea typeface="Cambria Math"/>
                            </a:rPr>
                            <m:t>′=</m:t>
                          </m:r>
                          <m:r>
                            <a:rPr lang="en-US" sz="2800" b="1" i="1" smtClean="0">
                              <a:latin typeface="Cambria Math"/>
                              <a:ea typeface="Cambria Math"/>
                            </a:rPr>
                            <m:t>𝝁</m:t>
                          </m:r>
                          <m:d>
                            <m:dPr>
                              <m:begChr m:val="["/>
                              <m:endChr m:val="]"/>
                              <m:ctrlPr>
                                <a:rPr lang="en-US" sz="2800" b="1" i="1" smtClean="0">
                                  <a:latin typeface="Cambria Math"/>
                                  <a:ea typeface="Cambria Math"/>
                                </a:rPr>
                              </m:ctrlPr>
                            </m:dPr>
                            <m:e>
                              <m:r>
                                <a:rPr lang="en-US" sz="2800" b="1" i="1" smtClean="0">
                                  <a:latin typeface="Cambria Math"/>
                                  <a:ea typeface="Cambria Math"/>
                                </a:rPr>
                                <m:t>&lt;</m:t>
                              </m:r>
                              <m:r>
                                <a:rPr lang="en-US" sz="2800" b="1" i="1" smtClean="0">
                                  <a:latin typeface="Cambria Math"/>
                                  <a:ea typeface="Cambria Math"/>
                                </a:rPr>
                                <m:t>𝑪</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&gt;⟼</m:t>
                              </m:r>
                              <m:r>
                                <a:rPr lang="en-US" sz="2800" b="1" i="1" smtClean="0">
                                  <a:latin typeface="Cambria Math"/>
                                  <a:ea typeface="Cambria Math"/>
                                </a:rPr>
                                <m:t>𝒄</m:t>
                              </m:r>
                            </m:e>
                          </m:d>
                          <m:r>
                            <a:rPr lang="en-US" sz="2800" b="1" i="1" smtClean="0">
                              <a:latin typeface="Cambria Math"/>
                              <a:ea typeface="Cambria Math"/>
                            </a:rPr>
                            <m:t>      ¬</m:t>
                          </m:r>
                          <m:r>
                            <a:rPr lang="en-US" sz="2800" b="1" i="1" smtClean="0">
                              <a:latin typeface="Cambria Math"/>
                              <a:ea typeface="Cambria Math"/>
                            </a:rPr>
                            <m:t>𝒊𝒔𝑮𝒍𝒐𝒃𝒂𝒍</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i="1">
                              <a:latin typeface="Cambria Math"/>
                              <a:ea typeface="Cambria Math"/>
                            </a:rPr>
                            <m:t>𝜹</m:t>
                          </m:r>
                          <m:r>
                            <a:rPr lang="en-US" sz="2800" b="1" i="1" smtClean="0">
                              <a:latin typeface="Cambria Math"/>
                              <a:ea typeface="Cambria Math"/>
                            </a:rPr>
                            <m:t>,</m:t>
                          </m:r>
                          <m:r>
                            <a:rPr lang="en-US" sz="2800" b="1" i="1" smtClean="0">
                              <a:latin typeface="Cambria Math"/>
                              <a:ea typeface="Cambria Math"/>
                            </a:rPr>
                            <m:t>𝑪</m:t>
                          </m:r>
                          <m:r>
                            <a:rPr lang="en-US" sz="2800" b="1" i="1" smtClean="0">
                              <a:latin typeface="Cambria Math"/>
                              <a:ea typeface="Cambria Math"/>
                            </a:rPr>
                            <m:t>,</m:t>
                          </m:r>
                          <m:r>
                            <a:rPr lang="en-US" sz="2800" b="1" i="1" smtClean="0">
                              <a:latin typeface="Cambria Math"/>
                              <a:ea typeface="Cambria Math"/>
                            </a:rPr>
                            <m:t>𝝁</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𝜹</m:t>
                              </m:r>
                            </m:e>
                            <m:sup>
                              <m:r>
                                <a:rPr lang="en-US" sz="2800" b="1" i="1" smtClean="0">
                                  <a:latin typeface="Cambria Math"/>
                                  <a:ea typeface="Cambria Math"/>
                                </a:rPr>
                                <m:t>′</m:t>
                              </m:r>
                            </m:sup>
                          </m:sSup>
                          <m:r>
                            <a:rPr lang="en-US" sz="2800" i="1">
                              <a:latin typeface="Cambria Math"/>
                              <a:ea typeface="Cambria Math"/>
                            </a:rPr>
                            <m:t>,</m:t>
                          </m:r>
                          <m:r>
                            <a:rPr lang="en-US" sz="2800" i="1">
                              <a:latin typeface="Cambria Math"/>
                              <a:ea typeface="Cambria Math"/>
                            </a:rPr>
                            <m:t>𝑪</m:t>
                          </m:r>
                          <m:r>
                            <a:rPr lang="en-US" sz="2800" i="1">
                              <a:latin typeface="Cambria Math"/>
                              <a:ea typeface="Cambria Math"/>
                            </a:rPr>
                            <m:t>,</m:t>
                          </m:r>
                          <m:r>
                            <a:rPr lang="en-US" sz="2800" i="1">
                              <a:latin typeface="Cambria Math"/>
                              <a:ea typeface="Cambria Math"/>
                            </a:rPr>
                            <m:t>𝝁</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371600"/>
                <a:ext cx="2773902" cy="994311"/>
              </a:xfrm>
              <a:prstGeom prst="rect">
                <a:avLst/>
              </a:prstGeom>
              <a:blipFill rotWithShape="1">
                <a:blip r:embed="rId2"/>
                <a:stretch>
                  <a:fillRect l="-59121" r="-54945"/>
                </a:stretch>
              </a:blipFill>
            </p:spPr>
            <p:txBody>
              <a:bodyPr/>
              <a:lstStyle/>
              <a:p>
                <a:r>
                  <a:rPr lang="en-US">
                    <a:noFill/>
                  </a:rPr>
                  <a:t> </a:t>
                </a:r>
              </a:p>
            </p:txBody>
          </p:sp>
        </mc:Fallback>
      </mc:AlternateContent>
      <p:sp>
        <p:nvSpPr>
          <p:cNvPr id="4" name="TextBox 5"/>
          <p:cNvSpPr txBox="1">
            <a:spLocks noChangeArrowheads="1"/>
          </p:cNvSpPr>
          <p:nvPr/>
        </p:nvSpPr>
        <p:spPr bwMode="auto">
          <a:xfrm>
            <a:off x="6400800" y="1600200"/>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Local-</a:t>
            </a:r>
            <a:r>
              <a:rPr lang="en-US" altLang="en-US" sz="2400" dirty="0" err="1" smtClean="0"/>
              <a:t>Const</a:t>
            </a:r>
            <a:r>
              <a:rPr lang="en-US" altLang="en-US" sz="2400" dirty="0" smtClean="0"/>
              <a:t>-Assign</a:t>
            </a:r>
            <a:endParaRPr lang="en-US" altLang="en-US" sz="2400" dirty="0"/>
          </a:p>
        </p:txBody>
      </p:sp>
      <mc:AlternateContent xmlns:mc="http://schemas.openxmlformats.org/markup-compatibility/2006" xmlns:a14="http://schemas.microsoft.com/office/drawing/2010/main">
        <mc:Choice Requires="a14">
          <p:sp>
            <p:nvSpPr>
              <p:cNvPr id="5" name="TextBox 4"/>
              <p:cNvSpPr txBox="1"/>
              <p:nvPr/>
            </p:nvSpPr>
            <p:spPr>
              <a:xfrm>
                <a:off x="1828800" y="2612401"/>
                <a:ext cx="2773902" cy="150239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b="1" i="1" smtClean="0">
                                  <a:latin typeface="Cambria Math"/>
                                  <a:ea typeface="Cambria Math"/>
                                </a:rPr>
                              </m:ctrlPr>
                            </m:eqArrPr>
                            <m:e>
                              <m:sSup>
                                <m:sSupPr>
                                  <m:ctrlPr>
                                    <a:rPr lang="en-US" sz="2800" b="1" i="1" smtClean="0">
                                      <a:latin typeface="Cambria Math"/>
                                      <a:ea typeface="Cambria Math"/>
                                    </a:rPr>
                                  </m:ctrlPr>
                                </m:sSupPr>
                                <m:e>
                                  <m:r>
                                    <a:rPr lang="en-US" sz="2800" i="1" smtClean="0">
                                      <a:latin typeface="Cambria Math"/>
                                      <a:ea typeface="Cambria Math"/>
                                    </a:rPr>
                                    <m:t>𝜹</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𝜹</m:t>
                              </m:r>
                              <m:d>
                                <m:dPr>
                                  <m:begChr m:val="["/>
                                  <m:endChr m:val="]"/>
                                  <m:ctrlPr>
                                    <a:rPr lang="en-US" sz="2800" b="1" i="1" smtClean="0">
                                      <a:latin typeface="Cambria Math"/>
                                      <a:ea typeface="Cambria Math"/>
                                    </a:rPr>
                                  </m:ctrlPr>
                                </m:dPr>
                                <m:e>
                                  <m:r>
                                    <a:rPr lang="en-US" sz="2800" b="1" i="1" smtClean="0">
                                      <a:latin typeface="Cambria Math"/>
                                      <a:ea typeface="Cambria Math"/>
                                    </a:rPr>
                                    <m:t>𝒙</m:t>
                                  </m:r>
                                  <m:r>
                                    <a:rPr lang="en-US" sz="2800" b="1" i="1" smtClean="0">
                                      <a:latin typeface="Cambria Math"/>
                                      <a:ea typeface="Cambria Math"/>
                                    </a:rPr>
                                    <m:t>⟼</m:t>
                                  </m:r>
                                  <m:r>
                                    <a:rPr lang="en-US" sz="2800" i="1">
                                      <a:latin typeface="Cambria Math"/>
                                      <a:ea typeface="Cambria Math"/>
                                    </a:rPr>
                                    <m:t>𝝁</m:t>
                                  </m:r>
                                  <m:d>
                                    <m:dPr>
                                      <m:begChr m:val="["/>
                                      <m:endChr m:val="]"/>
                                      <m:ctrlPr>
                                        <a:rPr lang="en-US" sz="2800" i="1">
                                          <a:latin typeface="Cambria Math"/>
                                          <a:ea typeface="Cambria Math"/>
                                        </a:rPr>
                                      </m:ctrlPr>
                                    </m:dPr>
                                    <m:e>
                                      <m:r>
                                        <a:rPr lang="en-US" sz="2800" b="1" i="1" smtClean="0">
                                          <a:latin typeface="Cambria Math"/>
                                          <a:ea typeface="Cambria Math"/>
                                        </a:rPr>
                                        <m:t>𝑪</m:t>
                                      </m:r>
                                      <m:r>
                                        <a:rPr lang="en-US" sz="2800" b="1" i="1" smtClean="0">
                                          <a:latin typeface="Cambria Math"/>
                                          <a:ea typeface="Cambria Math"/>
                                        </a:rPr>
                                        <m:t>,</m:t>
                                      </m:r>
                                      <m:r>
                                        <a:rPr lang="en-US" sz="2800" b="1" i="1" smtClean="0">
                                          <a:latin typeface="Cambria Math"/>
                                          <a:ea typeface="Cambria Math"/>
                                        </a:rPr>
                                        <m:t>𝒚</m:t>
                                      </m:r>
                                    </m:e>
                                  </m:d>
                                </m:e>
                              </m:d>
                              <m:r>
                                <a:rPr lang="en-US" sz="2800" b="1" i="1" smtClean="0">
                                  <a:latin typeface="Cambria Math"/>
                                  <a:ea typeface="Cambria Math"/>
                                </a:rPr>
                                <m:t>     </m:t>
                              </m:r>
                              <m:r>
                                <a:rPr lang="en-US" sz="2800" i="1">
                                  <a:latin typeface="Cambria Math"/>
                                  <a:ea typeface="Cambria Math"/>
                                </a:rPr>
                                <m:t>¬</m:t>
                              </m:r>
                              <m:r>
                                <a:rPr lang="en-US" sz="2800" i="1">
                                  <a:latin typeface="Cambria Math"/>
                                  <a:ea typeface="Cambria Math"/>
                                </a:rPr>
                                <m:t>𝒊𝒔𝑮𝒍𝒐𝒃𝒂𝒍</m:t>
                              </m:r>
                              <m:r>
                                <a:rPr lang="en-US" sz="2800" i="1">
                                  <a:latin typeface="Cambria Math"/>
                                  <a:ea typeface="Cambria Math"/>
                                </a:rPr>
                                <m:t>(</m:t>
                              </m:r>
                              <m:r>
                                <a:rPr lang="en-US" sz="2800" b="1" i="1" smtClean="0">
                                  <a:latin typeface="Cambria Math"/>
                                  <a:ea typeface="Cambria Math"/>
                                </a:rPr>
                                <m:t>𝒚</m:t>
                              </m:r>
                              <m:r>
                                <a:rPr lang="en-US" sz="2800" i="1">
                                  <a:latin typeface="Cambria Math"/>
                                  <a:ea typeface="Cambria Math"/>
                                </a:rPr>
                                <m:t>)</m:t>
                              </m:r>
                            </m:e>
                            <m:e>
                              <m:r>
                                <a:rPr lang="en-US" sz="2800" i="1">
                                  <a:latin typeface="Cambria Math"/>
                                  <a:ea typeface="Cambria Math"/>
                                </a:rPr>
                                <m:t>𝒊𝒔𝑮𝒍𝒐𝒃𝒂𝒍</m:t>
                              </m:r>
                              <m:r>
                                <a:rPr lang="en-US" sz="2800" i="1">
                                  <a:latin typeface="Cambria Math"/>
                                  <a:ea typeface="Cambria Math"/>
                                </a:rPr>
                                <m:t>(</m:t>
                              </m:r>
                              <m:r>
                                <a:rPr lang="en-US" sz="2800" i="1">
                                  <a:latin typeface="Cambria Math"/>
                                  <a:ea typeface="Cambria Math"/>
                                </a:rPr>
                                <m:t>𝒙</m:t>
                              </m:r>
                              <m:r>
                                <a:rPr lang="en-US" sz="2800" i="1">
                                  <a:latin typeface="Cambria Math"/>
                                  <a:ea typeface="Cambria Math"/>
                                </a:rPr>
                                <m:t>)</m:t>
                              </m:r>
                            </m:e>
                          </m:eqAr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smtClean="0">
                              <a:latin typeface="Cambria Math"/>
                            </a:rPr>
                            <m:t>𝒚</m:t>
                          </m:r>
                          <m:r>
                            <a:rPr lang="en-US" sz="2800" b="1" i="1" smtClean="0">
                              <a:latin typeface="Cambria Math"/>
                            </a:rPr>
                            <m:t>;</m:t>
                          </m:r>
                          <m:r>
                            <a:rPr lang="en-US" sz="2800" b="1" i="1" smtClean="0">
                              <a:latin typeface="Cambria Math"/>
                            </a:rPr>
                            <m:t>𝒔</m:t>
                          </m:r>
                          <m:r>
                            <a:rPr lang="en-US" sz="2800" b="1" i="1" smtClean="0">
                              <a:latin typeface="Cambria Math"/>
                            </a:rPr>
                            <m:t>,</m:t>
                          </m:r>
                          <m:r>
                            <a:rPr lang="en-US" sz="2800" i="1">
                              <a:latin typeface="Cambria Math"/>
                              <a:ea typeface="Cambria Math"/>
                            </a:rPr>
                            <m:t>𝜹</m:t>
                          </m:r>
                          <m:r>
                            <a:rPr lang="en-US" sz="2800" i="1">
                              <a:latin typeface="Cambria Math"/>
                              <a:ea typeface="Cambria Math"/>
                            </a:rPr>
                            <m:t>,</m:t>
                          </m:r>
                          <m:r>
                            <a:rPr lang="en-US" sz="2800" i="1">
                              <a:latin typeface="Cambria Math"/>
                              <a:ea typeface="Cambria Math"/>
                            </a:rPr>
                            <m:t>𝑪</m:t>
                          </m:r>
                          <m:r>
                            <a:rPr lang="en-US" sz="2800" i="1">
                              <a:latin typeface="Cambria Math"/>
                              <a:ea typeface="Cambria Math"/>
                            </a:rPr>
                            <m:t>,</m:t>
                          </m:r>
                          <m:r>
                            <a:rPr lang="en-US" sz="2800" i="1">
                              <a:latin typeface="Cambria Math"/>
                              <a:ea typeface="Cambria Math"/>
                            </a:rPr>
                            <m:t>𝝁</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𝜹</m:t>
                              </m:r>
                            </m:e>
                            <m:sup>
                              <m:r>
                                <a:rPr lang="en-US" sz="2800" b="1" i="1" smtClean="0">
                                  <a:latin typeface="Cambria Math"/>
                                  <a:ea typeface="Cambria Math"/>
                                </a:rPr>
                                <m:t>′</m:t>
                              </m:r>
                            </m:sup>
                          </m:sSup>
                          <m:r>
                            <a:rPr lang="en-US" sz="2800" i="1">
                              <a:latin typeface="Cambria Math"/>
                              <a:ea typeface="Cambria Math"/>
                            </a:rPr>
                            <m:t>,</m:t>
                          </m:r>
                          <m:r>
                            <a:rPr lang="en-US" sz="2800" i="1">
                              <a:latin typeface="Cambria Math"/>
                              <a:ea typeface="Cambria Math"/>
                            </a:rPr>
                            <m:t>𝑪</m:t>
                          </m:r>
                          <m:r>
                            <a:rPr lang="en-US" sz="2800" i="1">
                              <a:latin typeface="Cambria Math"/>
                              <a:ea typeface="Cambria Math"/>
                            </a:rPr>
                            <m:t>,</m:t>
                          </m:r>
                          <m:r>
                            <a:rPr lang="en-US" sz="2800" i="1">
                              <a:latin typeface="Cambria Math"/>
                              <a:ea typeface="Cambria Math"/>
                            </a:rPr>
                            <m:t>𝝁</m:t>
                          </m:r>
                          <m:r>
                            <a:rPr lang="en-US" sz="2800" b="1" i="1" smtClean="0">
                              <a:latin typeface="Cambria Math"/>
                              <a:ea typeface="Cambria Math"/>
                            </a:rPr>
                            <m:t>&gt;</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2612401"/>
                <a:ext cx="2773902" cy="1502399"/>
              </a:xfrm>
              <a:prstGeom prst="rect">
                <a:avLst/>
              </a:prstGeom>
              <a:blipFill rotWithShape="1">
                <a:blip r:embed="rId3"/>
                <a:stretch>
                  <a:fillRect l="-55165" r="-50989"/>
                </a:stretch>
              </a:blipFill>
            </p:spPr>
            <p:txBody>
              <a:bodyPr/>
              <a:lstStyle/>
              <a:p>
                <a:r>
                  <a:rPr lang="en-US">
                    <a:noFill/>
                  </a:rPr>
                  <a:t> </a:t>
                </a:r>
              </a:p>
            </p:txBody>
          </p:sp>
        </mc:Fallback>
      </mc:AlternateContent>
      <p:sp>
        <p:nvSpPr>
          <p:cNvPr id="6" name="TextBox 7"/>
          <p:cNvSpPr txBox="1">
            <a:spLocks noChangeArrowheads="1"/>
          </p:cNvSpPr>
          <p:nvPr/>
        </p:nvSpPr>
        <p:spPr bwMode="auto">
          <a:xfrm>
            <a:off x="6324600" y="331042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GL-Copy</a:t>
            </a:r>
            <a:endParaRPr lang="en-US" altLang="en-US" sz="2400" dirty="0"/>
          </a:p>
        </p:txBody>
      </p:sp>
      <mc:AlternateContent xmlns:mc="http://schemas.openxmlformats.org/markup-compatibility/2006" xmlns:a14="http://schemas.microsoft.com/office/drawing/2010/main">
        <mc:Choice Requires="a14">
          <p:sp>
            <p:nvSpPr>
              <p:cNvPr id="7" name="TextBox 6"/>
              <p:cNvSpPr txBox="1"/>
              <p:nvPr/>
            </p:nvSpPr>
            <p:spPr>
              <a:xfrm>
                <a:off x="1828800" y="4495800"/>
                <a:ext cx="2773902" cy="189103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b="1" i="1" smtClean="0">
                                  <a:latin typeface="Cambria Math"/>
                                  <a:ea typeface="Cambria Math"/>
                                </a:rPr>
                              </m:ctrlPr>
                            </m:eqArrPr>
                            <m:e>
                              <m:r>
                                <a:rPr lang="en-US" sz="2800" b="1" i="1" smtClean="0">
                                  <a:latin typeface="Cambria Math"/>
                                  <a:ea typeface="Cambria Math"/>
                                </a:rPr>
                                <m:t>𝑴</m:t>
                              </m:r>
                              <m:d>
                                <m:dPr>
                                  <m:ctrlPr>
                                    <a:rPr lang="en-US" sz="2800" b="1" i="1" smtClean="0">
                                      <a:latin typeface="Cambria Math"/>
                                      <a:ea typeface="Cambria Math"/>
                                    </a:rPr>
                                  </m:ctrlPr>
                                </m:dPr>
                                <m:e>
                                  <m:r>
                                    <a:rPr lang="en-US" sz="2800" b="1" i="1" smtClean="0">
                                      <a:latin typeface="Cambria Math"/>
                                      <a:ea typeface="Cambria Math"/>
                                    </a:rPr>
                                    <m:t>𝒚</m:t>
                                  </m:r>
                                </m:e>
                              </m:d>
                              <m:r>
                                <a:rPr lang="en-US" sz="2800" b="1" i="1" smtClean="0">
                                  <a:latin typeface="Cambria Math"/>
                                  <a:ea typeface="Cambria Math"/>
                                </a:rPr>
                                <m:t> </m:t>
                              </m:r>
                              <m:d>
                                <m:dPr>
                                  <m:begChr m:val="{"/>
                                  <m:endChr m:val="}"/>
                                  <m:ctrlPr>
                                    <a:rPr lang="en-US" sz="2800" b="1" i="1" smtClean="0">
                                      <a:latin typeface="Cambria Math"/>
                                      <a:ea typeface="Cambria Math"/>
                                    </a:rPr>
                                  </m:ctrlPr>
                                </m:dPr>
                                <m:e>
                                  <m:r>
                                    <a:rPr lang="en-US" sz="2800" b="1" i="1" smtClean="0">
                                      <a:latin typeface="Cambria Math"/>
                                      <a:ea typeface="Cambria Math"/>
                                    </a:rPr>
                                    <m:t>𝒔</m:t>
                                  </m:r>
                                  <m:r>
                                    <a:rPr lang="en-US" sz="2800" b="1" i="1" smtClean="0">
                                      <a:latin typeface="Cambria Math"/>
                                      <a:ea typeface="Cambria Math"/>
                                    </a:rPr>
                                    <m:t>′</m:t>
                                  </m:r>
                                </m:e>
                              </m:d>
                              <m:r>
                                <a:rPr lang="en-US" sz="2800" b="1" i="1" smtClean="0">
                                  <a:latin typeface="Cambria Math"/>
                                  <a:ea typeface="Cambria Math"/>
                                </a:rPr>
                                <m:t>   </m:t>
                              </m:r>
                              <m:sSup>
                                <m:sSupPr>
                                  <m:ctrlPr>
                                    <a:rPr lang="en-US" sz="2800" b="1" i="1" smtClean="0">
                                      <a:latin typeface="Cambria Math"/>
                                      <a:ea typeface="Cambria Math"/>
                                    </a:rPr>
                                  </m:ctrlPr>
                                </m:sSupPr>
                                <m:e>
                                  <m:r>
                                    <a:rPr lang="en-US" sz="2800" b="1" i="1" smtClean="0">
                                      <a:latin typeface="Cambria Math"/>
                                      <a:ea typeface="Cambria Math"/>
                                    </a:rPr>
                                    <m:t>𝑪</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𝑪</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     </m:t>
                              </m:r>
                              <m:r>
                                <a:rPr lang="en-US" sz="2800" b="1" i="1" smtClean="0">
                                  <a:latin typeface="Cambria Math"/>
                                  <a:ea typeface="Cambria Math"/>
                                </a:rPr>
                                <m:t>𝒊𝒔𝑮𝒍𝒐𝒃𝒂𝒍</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e>
                            <m:e>
                              <m:r>
                                <a:rPr lang="en-US" sz="2800" i="1">
                                  <a:latin typeface="Cambria Math"/>
                                  <a:ea typeface="Cambria Math"/>
                                </a:rPr>
                                <m:t>𝝁</m:t>
                              </m:r>
                              <m:r>
                                <a:rPr lang="en-US" sz="2800" b="1" i="1" smtClean="0">
                                  <a:latin typeface="Cambria Math"/>
                                  <a:ea typeface="Cambria Math"/>
                                </a:rPr>
                                <m:t>′=</m:t>
                              </m:r>
                              <m:r>
                                <a:rPr lang="en-US" sz="2800" i="1">
                                  <a:latin typeface="Cambria Math"/>
                                  <a:ea typeface="Cambria Math"/>
                                </a:rPr>
                                <m:t>𝝁</m:t>
                              </m:r>
                              <m:r>
                                <a:rPr lang="en-US" sz="2800" b="1" i="1" smtClean="0">
                                  <a:latin typeface="Cambria Math"/>
                                  <a:ea typeface="Cambria Math"/>
                                </a:rPr>
                                <m:t>[&lt;</m:t>
                              </m:r>
                              <m:sSup>
                                <m:sSupPr>
                                  <m:ctrlPr>
                                    <a:rPr lang="en-US" sz="2800" b="1" i="1" smtClean="0">
                                      <a:latin typeface="Cambria Math"/>
                                      <a:ea typeface="Cambria Math"/>
                                    </a:rPr>
                                  </m:ctrlPr>
                                </m:sSupPr>
                                <m:e>
                                  <m:r>
                                    <a:rPr lang="en-US" sz="2800" b="1" i="1" smtClean="0">
                                      <a:latin typeface="Cambria Math"/>
                                      <a:ea typeface="Cambria Math"/>
                                    </a:rPr>
                                    <m:t>𝑪</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𝒚</m:t>
                              </m:r>
                              <m:r>
                                <a:rPr lang="en-US" sz="2800" b="1" i="1" smtClean="0">
                                  <a:latin typeface="Cambria Math"/>
                                  <a:ea typeface="Cambria Math"/>
                                </a:rPr>
                                <m:t>&gt;⟼</m:t>
                              </m:r>
                              <m:r>
                                <a:rPr lang="en-US" sz="2800" i="1">
                                  <a:latin typeface="Cambria Math"/>
                                  <a:ea typeface="Cambria Math"/>
                                </a:rPr>
                                <m:t>𝜹</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e>
                            <m:e>
                              <m:r>
                                <a:rPr lang="en-US" sz="2800" b="1" i="1" smtClean="0">
                                  <a:latin typeface="Cambria Math"/>
                                  <a:ea typeface="Cambria Math"/>
                                </a:rPr>
                                <m:t>&lt;</m:t>
                              </m:r>
                              <m:sSup>
                                <m:sSupPr>
                                  <m:ctrlPr>
                                    <a:rPr lang="en-US" sz="2800" b="1" i="1" smtClean="0">
                                      <a:latin typeface="Cambria Math"/>
                                      <a:ea typeface="Cambria Math"/>
                                    </a:rPr>
                                  </m:ctrlPr>
                                </m:sSupPr>
                                <m:e>
                                  <m:r>
                                    <a:rPr lang="en-US" sz="2800" b="1" i="1" smtClean="0">
                                      <a:latin typeface="Cambria Math"/>
                                      <a:ea typeface="Cambria Math"/>
                                    </a:rPr>
                                    <m:t>𝒔</m:t>
                                  </m:r>
                                </m:e>
                                <m:sup>
                                  <m:r>
                                    <a:rPr lang="en-US" sz="2800" b="1" i="1" smtClean="0">
                                      <a:latin typeface="Cambria Math"/>
                                      <a:ea typeface="Cambria Math"/>
                                    </a:rPr>
                                    <m:t>′</m:t>
                                  </m:r>
                                </m:sup>
                              </m:sSup>
                              <m:r>
                                <a:rPr lang="en-US" sz="2800" b="1" i="1" smtClean="0">
                                  <a:latin typeface="Cambria Math"/>
                                  <a:ea typeface="Cambria Math"/>
                                </a:rPr>
                                <m:t>,</m:t>
                              </m:r>
                              <m:r>
                                <a:rPr lang="en-US" sz="2800" i="1">
                                  <a:latin typeface="Cambria Math"/>
                                  <a:ea typeface="Cambria Math"/>
                                </a:rPr>
                                <m:t>𝜹</m:t>
                              </m:r>
                              <m:r>
                                <a:rPr lang="en-US" sz="2800" i="1">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𝑪</m:t>
                                  </m:r>
                                </m:e>
                                <m:sup>
                                  <m:r>
                                    <a:rPr lang="en-US" sz="2800" b="1" i="1" smtClean="0">
                                      <a:latin typeface="Cambria Math"/>
                                      <a:ea typeface="Cambria Math"/>
                                    </a:rPr>
                                    <m:t>′</m:t>
                                  </m:r>
                                </m:sup>
                              </m:sSup>
                              <m:r>
                                <a:rPr lang="en-US" sz="2800" i="1">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𝝁</m:t>
                                  </m:r>
                                </m:e>
                                <m:sup>
                                  <m:r>
                                    <a:rPr lang="en-US" sz="2800" b="1" i="1" smtClean="0">
                                      <a:latin typeface="Cambria Math"/>
                                      <a:ea typeface="Cambria Math"/>
                                    </a:rPr>
                                    <m:t>′</m:t>
                                  </m:r>
                                </m:sup>
                              </m:sSup>
                              <m:r>
                                <a:rPr lang="en-US" sz="2800" b="1" i="1" smtClean="0">
                                  <a:latin typeface="Cambria Math"/>
                                  <a:ea typeface="Cambria Math"/>
                                </a:rPr>
                                <m:t>&gt;→&lt;</m:t>
                              </m:r>
                              <m:r>
                                <a:rPr lang="en-US" sz="2800" b="1" i="1" smtClean="0">
                                  <a:latin typeface="Cambria Math"/>
                                  <a:ea typeface="Cambria Math"/>
                                </a:rPr>
                                <m:t>𝒔𝒌𝒊𝒑</m:t>
                              </m:r>
                              <m:r>
                                <a:rPr lang="en-US" sz="2800" b="1" i="1" smtClean="0">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𝜹</m:t>
                                  </m:r>
                                </m:e>
                                <m:sup>
                                  <m:r>
                                    <a:rPr lang="en-US" sz="2800" b="1" i="1" smtClean="0">
                                      <a:latin typeface="Cambria Math"/>
                                      <a:ea typeface="Cambria Math"/>
                                    </a:rPr>
                                    <m:t>′</m:t>
                                  </m:r>
                                </m:sup>
                              </m:sSup>
                              <m:r>
                                <a:rPr lang="en-US" sz="2800" i="1">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𝑪</m:t>
                                  </m:r>
                                </m:e>
                                <m:sup>
                                  <m:r>
                                    <a:rPr lang="en-US" sz="2800" b="1" i="1" smtClean="0">
                                      <a:latin typeface="Cambria Math"/>
                                      <a:ea typeface="Cambria Math"/>
                                    </a:rPr>
                                    <m:t>′</m:t>
                                  </m:r>
                                </m:sup>
                              </m:sSup>
                              <m:r>
                                <a:rPr lang="en-US" sz="2800" i="1">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𝝁</m:t>
                                  </m:r>
                                </m:e>
                                <m:sup>
                                  <m:r>
                                    <a:rPr lang="en-US" sz="2800" b="1" i="1" smtClean="0">
                                      <a:latin typeface="Cambria Math"/>
                                      <a:ea typeface="Cambria Math"/>
                                    </a:rPr>
                                    <m:t>′′</m:t>
                                  </m:r>
                                </m:sup>
                              </m:sSup>
                              <m:r>
                                <a:rPr lang="en-US" sz="2800" b="1" i="1" smtClean="0">
                                  <a:latin typeface="Cambria Math"/>
                                  <a:ea typeface="Cambria Math"/>
                                </a:rPr>
                                <m:t>&gt;</m:t>
                              </m:r>
                            </m:e>
                          </m:eqArr>
                        </m:num>
                        <m:den>
                          <m:r>
                            <a:rPr lang="en-US" sz="2800" b="1" i="1" smtClean="0">
                              <a:latin typeface="Cambria Math"/>
                              <a:ea typeface="Cambria Math"/>
                            </a:rPr>
                            <m:t>&lt;</m:t>
                          </m:r>
                          <m:r>
                            <a:rPr lang="en-US" sz="2800" b="1" i="1" smtClean="0">
                              <a:latin typeface="Cambria Math"/>
                              <a:ea typeface="Cambria Math"/>
                            </a:rPr>
                            <m:t>𝒄𝒂𝒍𝒍</m:t>
                          </m:r>
                          <m:d>
                            <m:dPr>
                              <m:ctrlPr>
                                <a:rPr lang="en-US" sz="2800" b="1" i="1" smtClean="0">
                                  <a:latin typeface="Cambria Math"/>
                                  <a:ea typeface="Cambria Math"/>
                                </a:rPr>
                              </m:ctrlPr>
                            </m:dPr>
                            <m:e>
                              <m:r>
                                <a:rPr lang="en-US" sz="2800" b="1" i="1" smtClean="0">
                                  <a:latin typeface="Cambria Math"/>
                                  <a:ea typeface="Cambria Math"/>
                                </a:rPr>
                                <m:t>𝑴</m:t>
                              </m:r>
                              <m:r>
                                <a:rPr lang="en-US" sz="2800" b="1" i="1" smtClean="0">
                                  <a:latin typeface="Cambria Math"/>
                                  <a:ea typeface="Cambria Math"/>
                                </a:rPr>
                                <m:t>,</m:t>
                              </m:r>
                              <m:r>
                                <a:rPr lang="en-US" sz="2800" b="1" i="1" smtClean="0">
                                  <a:latin typeface="Cambria Math"/>
                                  <a:ea typeface="Cambria Math"/>
                                </a:rPr>
                                <m:t>𝒙</m:t>
                              </m:r>
                            </m:e>
                          </m:d>
                          <m:r>
                            <a:rPr lang="en-US" sz="2800" b="1" i="1" baseline="30000" smtClean="0">
                              <a:latin typeface="Cambria Math"/>
                              <a:ea typeface="Cambria Math"/>
                            </a:rPr>
                            <m:t>𝑳</m:t>
                          </m:r>
                          <m:r>
                            <a:rPr lang="en-US" sz="2800" b="1" i="1" smtClean="0">
                              <a:latin typeface="Cambria Math"/>
                            </a:rPr>
                            <m:t>;</m:t>
                          </m:r>
                          <m:r>
                            <a:rPr lang="en-US" sz="2800" b="1" i="1" smtClean="0">
                              <a:latin typeface="Cambria Math"/>
                            </a:rPr>
                            <m:t>𝒔</m:t>
                          </m:r>
                          <m:r>
                            <a:rPr lang="en-US" sz="2800" b="1" i="1" smtClean="0">
                              <a:latin typeface="Cambria Math"/>
                            </a:rPr>
                            <m:t>,</m:t>
                          </m:r>
                          <m:r>
                            <a:rPr lang="en-US" sz="2800" i="1">
                              <a:latin typeface="Cambria Math"/>
                              <a:ea typeface="Cambria Math"/>
                            </a:rPr>
                            <m:t>𝜹</m:t>
                          </m:r>
                          <m:r>
                            <a:rPr lang="en-US" sz="2800" i="1">
                              <a:latin typeface="Cambria Math"/>
                              <a:ea typeface="Cambria Math"/>
                            </a:rPr>
                            <m:t>,</m:t>
                          </m:r>
                          <m:r>
                            <a:rPr lang="en-US" sz="2800" i="1">
                              <a:latin typeface="Cambria Math"/>
                              <a:ea typeface="Cambria Math"/>
                            </a:rPr>
                            <m:t>𝑪</m:t>
                          </m:r>
                          <m:r>
                            <a:rPr lang="en-US" sz="2800" i="1">
                              <a:latin typeface="Cambria Math"/>
                              <a:ea typeface="Cambria Math"/>
                            </a:rPr>
                            <m:t>,</m:t>
                          </m:r>
                          <m:r>
                            <a:rPr lang="en-US" sz="2800" i="1">
                              <a:latin typeface="Cambria Math"/>
                              <a:ea typeface="Cambria Math"/>
                            </a:rPr>
                            <m:t>𝝁</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i="1">
                                  <a:latin typeface="Cambria Math"/>
                                  <a:ea typeface="Cambria Math"/>
                                </a:rPr>
                                <m:t>𝜹</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𝑪</m:t>
                          </m:r>
                          <m:r>
                            <a:rPr lang="en-US" sz="2800" b="1" i="1" smtClean="0">
                              <a:latin typeface="Cambria Math"/>
                              <a:ea typeface="Cambria Math"/>
                            </a:rPr>
                            <m:t>,</m:t>
                          </m:r>
                          <m:r>
                            <a:rPr lang="en-US" sz="2800" i="1">
                              <a:latin typeface="Cambria Math"/>
                              <a:ea typeface="Cambria Math"/>
                            </a:rPr>
                            <m:t>𝝁</m:t>
                          </m:r>
                          <m:r>
                            <a:rPr lang="en-US" sz="28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28800" y="4495800"/>
                <a:ext cx="2773902" cy="1891030"/>
              </a:xfrm>
              <a:prstGeom prst="rect">
                <a:avLst/>
              </a:prstGeom>
              <a:blipFill rotWithShape="1">
                <a:blip r:embed="rId4"/>
                <a:stretch>
                  <a:fillRect l="-64615" r="-60440"/>
                </a:stretch>
              </a:blipFill>
            </p:spPr>
            <p:txBody>
              <a:bodyPr/>
              <a:lstStyle/>
              <a:p>
                <a:r>
                  <a:rPr lang="en-US">
                    <a:noFill/>
                  </a:rPr>
                  <a:t> </a:t>
                </a:r>
              </a:p>
            </p:txBody>
          </p:sp>
        </mc:Fallback>
      </mc:AlternateContent>
      <p:sp>
        <p:nvSpPr>
          <p:cNvPr id="8" name="TextBox 9"/>
          <p:cNvSpPr txBox="1">
            <a:spLocks noChangeArrowheads="1"/>
          </p:cNvSpPr>
          <p:nvPr/>
        </p:nvSpPr>
        <p:spPr bwMode="auto">
          <a:xfrm>
            <a:off x="6019800" y="514725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Call</a:t>
            </a:r>
            <a:endParaRPr lang="en-US" altLang="en-US" sz="2400" dirty="0"/>
          </a:p>
        </p:txBody>
      </p:sp>
    </p:spTree>
    <p:extLst>
      <p:ext uri="{BB962C8B-B14F-4D97-AF65-F5344CB8AC3E}">
        <p14:creationId xmlns:p14="http://schemas.microsoft.com/office/powerpoint/2010/main" val="416908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Compute Data Dependence Statically</a:t>
            </a:r>
            <a:endParaRPr lang="en-US" dirty="0"/>
          </a:p>
        </p:txBody>
      </p:sp>
      <p:sp>
        <p:nvSpPr>
          <p:cNvPr id="3" name="Content Placeholder 2"/>
          <p:cNvSpPr>
            <a:spLocks noGrp="1"/>
          </p:cNvSpPr>
          <p:nvPr>
            <p:ph idx="1"/>
          </p:nvPr>
        </p:nvSpPr>
        <p:spPr/>
        <p:txBody>
          <a:bodyPr/>
          <a:lstStyle/>
          <a:p>
            <a:r>
              <a:rPr lang="en-US" dirty="0" smtClean="0"/>
              <a:t>Let’s use the simplest language first</a:t>
            </a:r>
            <a:endParaRPr lang="en-US" dirty="0"/>
          </a:p>
        </p:txBody>
      </p:sp>
      <p:sp>
        <p:nvSpPr>
          <p:cNvPr id="5" name="TextBox 2"/>
          <p:cNvSpPr txBox="1">
            <a:spLocks noChangeArrowheads="1"/>
          </p:cNvSpPr>
          <p:nvPr/>
        </p:nvSpPr>
        <p:spPr bwMode="auto">
          <a:xfrm>
            <a:off x="1676400" y="2362200"/>
            <a:ext cx="6019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algn="l" eaLnBrk="1" hangingPunct="1">
              <a:buFontTx/>
              <a:buNone/>
            </a:pPr>
            <a:r>
              <a:rPr lang="en-US" altLang="en-US" dirty="0"/>
              <a:t>Program P     ::= s</a:t>
            </a:r>
          </a:p>
          <a:p>
            <a:pPr algn="l" eaLnBrk="1" hangingPunct="1">
              <a:buFontTx/>
              <a:buNone/>
            </a:pPr>
            <a:r>
              <a:rPr lang="en-US" altLang="en-US" dirty="0"/>
              <a:t>Statement s  ::= s1; s2 | </a:t>
            </a:r>
            <a:r>
              <a:rPr lang="en-US" altLang="en-US" dirty="0" smtClean="0"/>
              <a:t>x=</a:t>
            </a:r>
            <a:r>
              <a:rPr lang="en-US" altLang="en-US" baseline="30000" dirty="0" smtClean="0"/>
              <a:t>L</a:t>
            </a:r>
            <a:r>
              <a:rPr lang="en-US" altLang="en-US" dirty="0" smtClean="0"/>
              <a:t> </a:t>
            </a:r>
            <a:r>
              <a:rPr lang="en-US" altLang="en-US" dirty="0"/>
              <a:t>y | x </a:t>
            </a:r>
            <a:r>
              <a:rPr lang="en-US" altLang="en-US" dirty="0" smtClean="0"/>
              <a:t>=</a:t>
            </a:r>
            <a:r>
              <a:rPr lang="en-US" altLang="en-US" baseline="30000" dirty="0"/>
              <a:t>L</a:t>
            </a:r>
            <a:r>
              <a:rPr lang="en-US" altLang="en-US" dirty="0" smtClean="0"/>
              <a:t> </a:t>
            </a:r>
            <a:r>
              <a:rPr lang="en-US" altLang="en-US" dirty="0"/>
              <a:t>y op z | </a:t>
            </a:r>
            <a:r>
              <a:rPr lang="en-US" altLang="en-US" dirty="0" smtClean="0"/>
              <a:t>x=</a:t>
            </a:r>
            <a:r>
              <a:rPr lang="en-US" altLang="en-US" baseline="30000" dirty="0"/>
              <a:t>L</a:t>
            </a:r>
            <a:r>
              <a:rPr lang="en-US" altLang="en-US" dirty="0" smtClean="0"/>
              <a:t> </a:t>
            </a:r>
            <a:r>
              <a:rPr lang="en-US" altLang="en-US" dirty="0"/>
              <a:t>c |</a:t>
            </a:r>
          </a:p>
          <a:p>
            <a:pPr algn="l" eaLnBrk="1" hangingPunct="1">
              <a:buFontTx/>
              <a:buNone/>
            </a:pPr>
            <a:r>
              <a:rPr lang="en-US" altLang="en-US" dirty="0"/>
              <a:t>                        if (</a:t>
            </a:r>
            <a:r>
              <a:rPr lang="en-US" altLang="en-US" dirty="0" err="1" smtClean="0"/>
              <a:t>x</a:t>
            </a:r>
            <a:r>
              <a:rPr lang="en-US" altLang="en-US" baseline="30000" dirty="0" err="1"/>
              <a:t>L</a:t>
            </a:r>
            <a:r>
              <a:rPr lang="en-US" altLang="en-US" dirty="0" smtClean="0"/>
              <a:t>)  </a:t>
            </a:r>
            <a:r>
              <a:rPr lang="en-US" altLang="en-US" dirty="0"/>
              <a:t>s1 else s2  |</a:t>
            </a:r>
          </a:p>
          <a:p>
            <a:pPr algn="l" eaLnBrk="1" hangingPunct="1">
              <a:buFontTx/>
              <a:buNone/>
            </a:pPr>
            <a:r>
              <a:rPr lang="en-US" altLang="en-US" dirty="0"/>
              <a:t>                        while (</a:t>
            </a:r>
            <a:r>
              <a:rPr lang="en-US" altLang="en-US" dirty="0" err="1" smtClean="0"/>
              <a:t>x</a:t>
            </a:r>
            <a:r>
              <a:rPr lang="en-US" altLang="en-US" baseline="30000" dirty="0" err="1"/>
              <a:t>L</a:t>
            </a:r>
            <a:r>
              <a:rPr lang="en-US" altLang="en-US" dirty="0" smtClean="0"/>
              <a:t>)  </a:t>
            </a:r>
            <a:r>
              <a:rPr lang="en-US" altLang="en-US" dirty="0"/>
              <a:t>s</a:t>
            </a:r>
          </a:p>
          <a:p>
            <a:pPr algn="l" eaLnBrk="1" hangingPunct="1">
              <a:buFontTx/>
              <a:buNone/>
            </a:pPr>
            <a:r>
              <a:rPr lang="en-US" altLang="en-US" dirty="0"/>
              <a:t>Operation op :: = + | - | * | / | &gt; | &lt; | …</a:t>
            </a:r>
          </a:p>
          <a:p>
            <a:pPr algn="l" eaLnBrk="1" hangingPunct="1">
              <a:buFontTx/>
              <a:buNone/>
            </a:pPr>
            <a:r>
              <a:rPr lang="en-US" altLang="en-US" dirty="0"/>
              <a:t>Value  c   :: = 0 | 1  | 2 … | true | false</a:t>
            </a:r>
          </a:p>
          <a:p>
            <a:pPr algn="l" eaLnBrk="1" hangingPunct="1">
              <a:buFontTx/>
              <a:buNone/>
            </a:pPr>
            <a:r>
              <a:rPr lang="en-US" altLang="en-US" dirty="0"/>
              <a:t>Variable x, x1, x2, x3</a:t>
            </a:r>
          </a:p>
          <a:p>
            <a:pPr algn="l" eaLnBrk="1" hangingPunct="1">
              <a:buFontTx/>
              <a:buNone/>
            </a:pPr>
            <a:endParaRPr lang="en-US" altLang="en-US" dirty="0"/>
          </a:p>
          <a:p>
            <a:pPr algn="l" eaLnBrk="1" hangingPunct="1">
              <a:buFontTx/>
              <a:buNone/>
            </a:pPr>
            <a:endParaRPr lang="en-US" altLang="en-US" dirty="0"/>
          </a:p>
          <a:p>
            <a:pPr algn="l" eaLnBrk="1" hangingPunct="1">
              <a:buFontTx/>
              <a:buNone/>
            </a:pPr>
            <a:r>
              <a:rPr lang="en-US" altLang="en-US" dirty="0"/>
              <a:t>         </a:t>
            </a:r>
          </a:p>
        </p:txBody>
      </p:sp>
    </p:spTree>
    <p:extLst>
      <p:ext uri="{BB962C8B-B14F-4D97-AF65-F5344CB8AC3E}">
        <p14:creationId xmlns:p14="http://schemas.microsoft.com/office/powerpoint/2010/main" val="3725988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Sensitivity in Alias Analysis</a:t>
            </a:r>
            <a:endParaRPr lang="en-US" dirty="0"/>
          </a:p>
        </p:txBody>
      </p:sp>
      <p:sp>
        <p:nvSpPr>
          <p:cNvPr id="12" name="Text Box 4"/>
          <p:cNvSpPr txBox="1">
            <a:spLocks noChangeArrowheads="1"/>
          </p:cNvSpPr>
          <p:nvPr/>
        </p:nvSpPr>
        <p:spPr bwMode="auto">
          <a:xfrm>
            <a:off x="983673" y="1752600"/>
            <a:ext cx="2438400" cy="12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B(&amp;x, &amp;y)</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2</a:t>
            </a:r>
            <a:r>
              <a:rPr lang="en-US" altLang="zh-CN" sz="1800" b="0" dirty="0">
                <a:latin typeface="Arial Narrow" pitchFamily="34" charset="0"/>
                <a:ea typeface="宋体" charset="-122"/>
                <a:sym typeface="Symbol" pitchFamily="18" charset="2"/>
              </a:rPr>
              <a:t>:     </a:t>
            </a:r>
            <a:r>
              <a:rPr lang="en-US" altLang="zh-CN" sz="1800" b="0" dirty="0" smtClean="0">
                <a:latin typeface="Arial Narrow" pitchFamily="34" charset="0"/>
                <a:ea typeface="宋体" charset="-122"/>
                <a:sym typeface="Symbol" pitchFamily="18" charset="2"/>
              </a:rPr>
              <a:t>B(&amp;z, &amp;t)</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4" name="Text Box 4"/>
          <p:cNvSpPr txBox="1">
            <a:spLocks noChangeArrowheads="1"/>
          </p:cNvSpPr>
          <p:nvPr/>
        </p:nvSpPr>
        <p:spPr bwMode="auto">
          <a:xfrm>
            <a:off x="4267200" y="1759527"/>
            <a:ext cx="2438400"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B (</a:t>
            </a:r>
            <a:r>
              <a:rPr lang="en-US" altLang="zh-CN" sz="1800" b="0" dirty="0" err="1" smtClean="0">
                <a:latin typeface="Arial Narrow" pitchFamily="34" charset="0"/>
                <a:ea typeface="宋体" charset="-122"/>
                <a:sym typeface="Symbol" pitchFamily="18" charset="2"/>
              </a:rPr>
              <a:t>p,q</a:t>
            </a:r>
            <a:r>
              <a:rPr lang="en-US" altLang="zh-CN" sz="1800" b="0" dirty="0" smtClean="0">
                <a:latin typeface="Arial Narrow" pitchFamily="34" charset="0"/>
                <a:ea typeface="宋体" charset="-122"/>
                <a:sym typeface="Symbol" pitchFamily="18" charset="2"/>
              </a:rPr>
              <a:t>)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10:     (*p)=q</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endParaRPr lang="en-US" altLang="zh-CN" sz="1800" b="0" dirty="0">
              <a:latin typeface="Arial Narrow" pitchFamily="34" charset="0"/>
              <a:ea typeface="宋体" charset="-122"/>
              <a:sym typeface="Symbol" pitchFamily="18" charset="2"/>
            </a:endParaRPr>
          </a:p>
        </p:txBody>
      </p:sp>
    </p:spTree>
    <p:extLst>
      <p:ext uri="{BB962C8B-B14F-4D97-AF65-F5344CB8AC3E}">
        <p14:creationId xmlns:p14="http://schemas.microsoft.com/office/powerpoint/2010/main" val="3028413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Analysis Rules with Functions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04800" y="1344318"/>
                <a:ext cx="2773902" cy="849463"/>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=&amp;</m:t>
                          </m:r>
                          <m:r>
                            <a:rPr lang="en-US" sz="2400" b="1" i="1" smtClean="0">
                              <a:latin typeface="Cambria Math"/>
                            </a:rPr>
                            <m:t>𝒚</m:t>
                          </m:r>
                          <m:r>
                            <a:rPr lang="en-US" sz="2400" b="1" i="1" smtClean="0">
                              <a:latin typeface="Cambria Math"/>
                              <a:ea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 </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1344318"/>
                <a:ext cx="2773902" cy="84946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3000" y="1397986"/>
                <a:ext cx="2773902" cy="79579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𝒎𝒂𝒍𝒍𝒐𝒄</m:t>
                          </m:r>
                          <m:r>
                            <a:rPr lang="en-US" sz="2400" b="1" i="1" smtClean="0">
                              <a:latin typeface="Cambria Math"/>
                            </a:rPr>
                            <m:t>(</m:t>
                          </m:r>
                          <m:r>
                            <a:rPr lang="en-US" sz="2400" b="1" i="1" smtClean="0">
                              <a:latin typeface="Cambria Math"/>
                            </a:rPr>
                            <m:t>𝒚</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 </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953000" y="1397986"/>
                <a:ext cx="2773902" cy="79579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2514600"/>
                <a:ext cx="2773902" cy="7652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ea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2514600"/>
                <a:ext cx="2773902" cy="7652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24400" y="2521527"/>
                <a:ext cx="2773902" cy="8712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d>
                            <m:dPr>
                              <m:ctrlPr>
                                <a:rPr lang="en-US" sz="2400" b="1" i="1" smtClean="0">
                                  <a:latin typeface="Cambria Math"/>
                                </a:rPr>
                              </m:ctrlPr>
                            </m:dPr>
                            <m:e>
                              <m:r>
                                <a:rPr lang="en-US" sz="2400" b="1" i="1" smtClean="0">
                                  <a:latin typeface="Cambria Math"/>
                                </a:rPr>
                                <m:t>∗</m:t>
                              </m:r>
                              <m:r>
                                <a:rPr lang="en-US" sz="2400" b="1" i="1" smtClean="0">
                                  <a:latin typeface="Cambria Math"/>
                                </a:rPr>
                                <m:t>𝒙</m:t>
                              </m:r>
                            </m:e>
                          </m:d>
                          <m:r>
                            <a:rPr lang="en-US" sz="2400" b="1" i="1" smtClean="0">
                              <a:latin typeface="Cambria Math"/>
                            </a:rPr>
                            <m:t>=</m:t>
                          </m:r>
                          <m:r>
                            <a:rPr lang="en-US" sz="2400" b="1" i="1" smtClean="0">
                              <a:latin typeface="Cambria Math"/>
                            </a:rPr>
                            <m:t>𝒚</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r>
                            <a:rPr lang="en-US" sz="2400" b="1" i="1" smtClean="0">
                              <a:latin typeface="Cambria Math"/>
                            </a:rPr>
                            <m:t>𝒙</m:t>
                          </m:r>
                          <m:r>
                            <a:rPr lang="en-US" sz="2400" b="1" i="1" smtClean="0">
                              <a:latin typeface="Cambria Math"/>
                            </a:rPr>
                            <m:t>→</m:t>
                          </m:r>
                          <m:r>
                            <a:rPr lang="en-US" sz="2400" b="1" i="1" smtClean="0">
                              <a:latin typeface="Cambria Math"/>
                            </a:rPr>
                            <m:t>𝒑</m:t>
                          </m:r>
                          <m:r>
                            <a:rPr lang="en-US" sz="2400" b="1" i="1" smtClean="0">
                              <a:latin typeface="Cambria Math"/>
                              <a:ea typeface="Cambria Math"/>
                            </a:rPr>
                            <m:t>   </m:t>
                          </m:r>
                        </m:num>
                        <m:den>
                          <m:r>
                            <a:rPr lang="en-US" sz="2400" b="1" i="1" smtClean="0">
                              <a:latin typeface="Cambria Math"/>
                              <a:ea typeface="Cambria Math"/>
                            </a:rPr>
                            <m:t>𝒑</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724400" y="2521527"/>
                <a:ext cx="2773902" cy="871264"/>
              </a:xfrm>
              <a:prstGeom prst="rect">
                <a:avLst/>
              </a:prstGeom>
              <a:blipFill rotWithShape="1">
                <a:blip r:embed="rId5"/>
                <a:stretch>
                  <a:fillRect l="-14725" r="-109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14400" y="4114800"/>
                <a:ext cx="2773902" cy="7652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r>
                            <a:rPr lang="en-US" sz="2400" b="1" i="1" smtClean="0">
                              <a:latin typeface="Cambria Math"/>
                            </a:rPr>
                            <m:t>𝒚</m:t>
                          </m:r>
                          <m:r>
                            <a:rPr lang="en-US" sz="2400" b="1" i="1" smtClean="0">
                              <a:latin typeface="Cambria Math"/>
                            </a:rPr>
                            <m:t>+</m:t>
                          </m:r>
                          <m:r>
                            <a:rPr lang="en-US" sz="2400" b="1" i="1" smtClean="0">
                              <a:latin typeface="Cambria Math"/>
                            </a:rPr>
                            <m:t>𝒛</m:t>
                          </m:r>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14400" y="4114800"/>
                <a:ext cx="2773902" cy="765274"/>
              </a:xfrm>
              <a:prstGeom prst="rect">
                <a:avLst/>
              </a:prstGeom>
              <a:blipFill rotWithShape="1">
                <a:blip r:embed="rId6"/>
                <a:stretch>
                  <a:fillRect l="-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48200" y="4038600"/>
                <a:ext cx="2773902" cy="87145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𝒙</m:t>
                          </m:r>
                          <m:r>
                            <a:rPr lang="en-US" sz="2400" b="1" i="1" smtClean="0">
                              <a:latin typeface="Cambria Math"/>
                            </a:rPr>
                            <m:t>=</m:t>
                          </m:r>
                          <m:d>
                            <m:dPr>
                              <m:ctrlPr>
                                <a:rPr lang="en-US" sz="2400" b="1" i="1" smtClean="0">
                                  <a:latin typeface="Cambria Math"/>
                                </a:rPr>
                              </m:ctrlPr>
                            </m:dPr>
                            <m:e>
                              <m:r>
                                <a:rPr lang="en-US" sz="2400" b="1" i="1" smtClean="0">
                                  <a:latin typeface="Cambria Math"/>
                                </a:rPr>
                                <m:t>∗</m:t>
                              </m:r>
                              <m:r>
                                <a:rPr lang="en-US" sz="2400" b="1" i="1" smtClean="0">
                                  <a:latin typeface="Cambria Math"/>
                                </a:rPr>
                                <m:t>𝒚</m:t>
                              </m:r>
                            </m:e>
                          </m:d>
                          <m:r>
                            <a:rPr lang="en-US" sz="2400" b="1" i="1" smtClean="0">
                              <a:latin typeface="Cambria Math"/>
                            </a:rPr>
                            <m:t>   </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r>
                            <a:rPr lang="en-US" sz="2400" b="1" i="1" smtClean="0">
                              <a:latin typeface="Cambria Math"/>
                            </a:rPr>
                            <m:t>𝒕</m:t>
                          </m:r>
                          <m:r>
                            <a:rPr lang="en-US" sz="2400" b="1" i="1" smtClean="0">
                              <a:latin typeface="Cambria Math"/>
                            </a:rPr>
                            <m:t>→</m:t>
                          </m:r>
                          <m:r>
                            <a:rPr lang="en-US" sz="2400" b="1" i="1" smtClean="0">
                              <a:latin typeface="Cambria Math"/>
                            </a:rPr>
                            <m:t>𝒒</m:t>
                          </m:r>
                          <m:r>
                            <a:rPr lang="en-US" sz="2400" b="1" i="1" smtClean="0">
                              <a:latin typeface="Cambria Math"/>
                            </a:rPr>
                            <m:t>       </m:t>
                          </m:r>
                        </m:num>
                        <m:den>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𝒒</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48200" y="4038600"/>
                <a:ext cx="2773902" cy="871457"/>
              </a:xfrm>
              <a:prstGeom prst="rect">
                <a:avLst/>
              </a:prstGeom>
              <a:blipFill rotWithShape="1">
                <a:blip r:embed="rId7"/>
                <a:stretch>
                  <a:fillRect l="-16264" r="-12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590800" y="5410200"/>
                <a:ext cx="2773902" cy="87312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a:rPr>
                          </m:ctrlPr>
                        </m:fPr>
                        <m:num>
                          <m:r>
                            <a:rPr lang="en-US" sz="2400" b="1" i="1" smtClean="0">
                              <a:solidFill>
                                <a:srgbClr val="FF0000"/>
                              </a:solidFill>
                              <a:latin typeface="Cambria Math"/>
                            </a:rPr>
                            <m:t>   </m:t>
                          </m:r>
                          <m:r>
                            <a:rPr lang="en-US" sz="2400" b="1" i="1" smtClean="0">
                              <a:solidFill>
                                <a:srgbClr val="FF0000"/>
                              </a:solidFill>
                              <a:latin typeface="Cambria Math"/>
                            </a:rPr>
                            <m:t>𝒄𝒂𝒍𝒍</m:t>
                          </m:r>
                          <m:d>
                            <m:dPr>
                              <m:ctrlPr>
                                <a:rPr lang="en-US" sz="2400" b="1" i="1" smtClean="0">
                                  <a:solidFill>
                                    <a:srgbClr val="FF0000"/>
                                  </a:solidFill>
                                  <a:latin typeface="Cambria Math"/>
                                </a:rPr>
                              </m:ctrlPr>
                            </m:dPr>
                            <m:e>
                              <m:r>
                                <a:rPr lang="en-US" sz="2400" b="1" i="1" smtClean="0">
                                  <a:solidFill>
                                    <a:srgbClr val="FF0000"/>
                                  </a:solidFill>
                                  <a:latin typeface="Cambria Math"/>
                                </a:rPr>
                                <m:t>𝑴</m:t>
                              </m:r>
                              <m:r>
                                <a:rPr lang="en-US" sz="2400" b="1" i="1" smtClean="0">
                                  <a:solidFill>
                                    <a:srgbClr val="FF0000"/>
                                  </a:solidFill>
                                  <a:latin typeface="Cambria Math"/>
                                </a:rPr>
                                <m:t>, </m:t>
                              </m:r>
                              <m:r>
                                <a:rPr lang="en-US" sz="2400" b="1" i="1" smtClean="0">
                                  <a:solidFill>
                                    <a:srgbClr val="FF0000"/>
                                  </a:solidFill>
                                  <a:latin typeface="Cambria Math"/>
                                </a:rPr>
                                <m:t>𝒙</m:t>
                              </m:r>
                            </m:e>
                          </m:d>
                          <m:r>
                            <a:rPr lang="en-US" sz="2400" b="1" i="1" smtClean="0">
                              <a:solidFill>
                                <a:srgbClr val="FF0000"/>
                              </a:solidFill>
                              <a:latin typeface="Cambria Math"/>
                            </a:rPr>
                            <m:t>   </m:t>
                          </m:r>
                          <m:r>
                            <a:rPr lang="en-US" sz="2400" b="1" i="1" smtClean="0">
                              <a:solidFill>
                                <a:srgbClr val="FF0000"/>
                              </a:solidFill>
                              <a:latin typeface="Cambria Math"/>
                            </a:rPr>
                            <m:t>𝑴</m:t>
                          </m:r>
                          <m:d>
                            <m:dPr>
                              <m:ctrlPr>
                                <a:rPr lang="en-US" sz="2400" b="1" i="1" smtClean="0">
                                  <a:solidFill>
                                    <a:srgbClr val="FF0000"/>
                                  </a:solidFill>
                                  <a:latin typeface="Cambria Math"/>
                                </a:rPr>
                              </m:ctrlPr>
                            </m:dPr>
                            <m:e>
                              <m:r>
                                <a:rPr lang="en-US" sz="2400" b="1" i="1" smtClean="0">
                                  <a:solidFill>
                                    <a:srgbClr val="FF0000"/>
                                  </a:solidFill>
                                  <a:latin typeface="Cambria Math"/>
                                </a:rPr>
                                <m:t>𝒚</m:t>
                              </m:r>
                            </m:e>
                          </m:d>
                          <m:r>
                            <a:rPr lang="en-US" sz="2400" b="1" i="1" smtClean="0">
                              <a:solidFill>
                                <a:srgbClr val="FF0000"/>
                              </a:solidFill>
                              <a:latin typeface="Cambria Math"/>
                            </a:rPr>
                            <m:t> </m:t>
                          </m:r>
                          <m:d>
                            <m:dPr>
                              <m:begChr m:val="{"/>
                              <m:endChr m:val="}"/>
                              <m:ctrlPr>
                                <a:rPr lang="en-US" sz="2400" b="1" i="1" smtClean="0">
                                  <a:solidFill>
                                    <a:srgbClr val="FF0000"/>
                                  </a:solidFill>
                                  <a:latin typeface="Cambria Math"/>
                                </a:rPr>
                              </m:ctrlPr>
                            </m:dPr>
                            <m:e>
                              <m:r>
                                <a:rPr lang="en-US" sz="2400" b="1" i="1" smtClean="0">
                                  <a:solidFill>
                                    <a:srgbClr val="FF0000"/>
                                  </a:solidFill>
                                  <a:latin typeface="Cambria Math"/>
                                </a:rPr>
                                <m:t>𝒔</m:t>
                              </m:r>
                            </m:e>
                          </m:d>
                          <m:r>
                            <a:rPr lang="en-US" sz="2400" b="1" i="1" smtClean="0">
                              <a:solidFill>
                                <a:srgbClr val="FF0000"/>
                              </a:solidFill>
                              <a:latin typeface="Cambria Math"/>
                            </a:rPr>
                            <m:t>   </m:t>
                          </m:r>
                          <m:r>
                            <a:rPr lang="en-US" sz="2400" b="1" i="1" smtClean="0">
                              <a:solidFill>
                                <a:srgbClr val="FF0000"/>
                              </a:solidFill>
                              <a:latin typeface="Cambria Math"/>
                            </a:rPr>
                            <m:t>𝒙</m:t>
                          </m:r>
                          <m:r>
                            <a:rPr lang="en-US" sz="2400" b="1" i="1" smtClean="0">
                              <a:solidFill>
                                <a:srgbClr val="FF0000"/>
                              </a:solidFill>
                              <a:latin typeface="Cambria Math"/>
                            </a:rPr>
                            <m:t>→</m:t>
                          </m:r>
                          <m:r>
                            <a:rPr lang="en-US" sz="2400" b="1" i="1" smtClean="0">
                              <a:solidFill>
                                <a:srgbClr val="FF0000"/>
                              </a:solidFill>
                              <a:latin typeface="Cambria Math"/>
                            </a:rPr>
                            <m:t>𝒕</m:t>
                          </m:r>
                          <m:r>
                            <a:rPr lang="en-US" sz="2400" b="1" i="1" smtClean="0">
                              <a:solidFill>
                                <a:srgbClr val="FF0000"/>
                              </a:solidFill>
                              <a:latin typeface="Cambria Math"/>
                            </a:rPr>
                            <m:t>       </m:t>
                          </m:r>
                        </m:num>
                        <m:den>
                          <m:r>
                            <a:rPr lang="en-US" sz="2400" b="1" i="1" smtClean="0">
                              <a:solidFill>
                                <a:srgbClr val="FF0000"/>
                              </a:solidFill>
                              <a:latin typeface="Cambria Math"/>
                              <a:ea typeface="Cambria Math"/>
                            </a:rPr>
                            <m:t>𝒚</m:t>
                          </m:r>
                          <m:r>
                            <a:rPr lang="en-US" sz="2400" b="1" i="1" smtClean="0">
                              <a:solidFill>
                                <a:srgbClr val="FF0000"/>
                              </a:solidFill>
                              <a:latin typeface="Cambria Math"/>
                              <a:ea typeface="Cambria Math"/>
                            </a:rPr>
                            <m:t>→</m:t>
                          </m:r>
                          <m:r>
                            <a:rPr lang="en-US" sz="2400" b="1" i="1" smtClean="0">
                              <a:solidFill>
                                <a:srgbClr val="FF0000"/>
                              </a:solidFill>
                              <a:latin typeface="Cambria Math"/>
                              <a:ea typeface="Cambria Math"/>
                            </a:rPr>
                            <m:t>𝒕</m:t>
                          </m:r>
                        </m:den>
                      </m:f>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90800" y="5410200"/>
                <a:ext cx="2773902" cy="873124"/>
              </a:xfrm>
              <a:prstGeom prst="rect">
                <a:avLst/>
              </a:prstGeom>
              <a:blipFill rotWithShape="1">
                <a:blip r:embed="rId8"/>
                <a:stretch>
                  <a:fillRect l="-30330" r="-26813"/>
                </a:stretch>
              </a:blipFill>
            </p:spPr>
            <p:txBody>
              <a:bodyPr/>
              <a:lstStyle/>
              <a:p>
                <a:r>
                  <a:rPr lang="en-US">
                    <a:noFill/>
                  </a:rPr>
                  <a:t> </a:t>
                </a:r>
              </a:p>
            </p:txBody>
          </p:sp>
        </mc:Fallback>
      </mc:AlternateContent>
    </p:spTree>
    <p:extLst>
      <p:ext uri="{BB962C8B-B14F-4D97-AF65-F5344CB8AC3E}">
        <p14:creationId xmlns:p14="http://schemas.microsoft.com/office/powerpoint/2010/main" val="530502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Sensitive Alias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impression of context insensitive analysis comes from that information from different contexts is undesirable merged</a:t>
                </a:r>
              </a:p>
              <a:p>
                <a:r>
                  <a:rPr lang="en-US" dirty="0" smtClean="0"/>
                  <a:t>Context sensitive alias analysis</a:t>
                </a:r>
              </a:p>
              <a:p>
                <a:pPr marL="914400" lvl="2" indent="0">
                  <a:buNone/>
                </a:pPr>
                <a:endParaRPr lang="en-US" dirty="0"/>
              </a:p>
              <a:p>
                <a:pPr marL="914400" lvl="2" indent="0">
                  <a:buNone/>
                </a:pPr>
                <a:endParaRPr lang="en-US" dirty="0"/>
              </a:p>
              <a:p>
                <a:pPr marL="914400" lvl="2" indent="0">
                  <a:buNone/>
                </a:pPr>
                <a:endParaRPr lang="en-US" dirty="0" smtClean="0"/>
              </a:p>
              <a:p>
                <a:pPr marL="114300" indent="0">
                  <a:buNone/>
                </a:pPr>
                <a:r>
                  <a:rPr lang="en-US" dirty="0" err="1" smtClean="0"/>
                  <a:t>CPointsTo</a:t>
                </a:r>
                <a:r>
                  <a:rPr lang="en-US" dirty="0" smtClean="0"/>
                  <a:t> -&gt;: </a:t>
                </a:r>
                <a:r>
                  <a:rPr lang="en-US" sz="2000" dirty="0" smtClean="0"/>
                  <a:t>Context X (Variable</a:t>
                </a:r>
                <a:r>
                  <a:rPr lang="en-US" sz="2000" dirty="0" smtClean="0">
                    <a:ea typeface="Cambria Math"/>
                    <a:sym typeface="Webdings"/>
                  </a:rPr>
                  <a:t> </a:t>
                </a:r>
                <a:r>
                  <a:rPr lang="en-US" sz="2000" dirty="0">
                    <a:ea typeface="Cambria Math"/>
                    <a:sym typeface="Webdings"/>
                  </a:rPr>
                  <a:t>| </a:t>
                </a:r>
                <a:r>
                  <a:rPr lang="en-US" sz="2000" dirty="0"/>
                  <a:t>Label) </a:t>
                </a:r>
                <a:r>
                  <a:rPr lang="en-US" sz="2000" dirty="0" smtClean="0"/>
                  <a:t>X (</a:t>
                </a:r>
                <a:r>
                  <a:rPr lang="en-US" sz="2000" dirty="0" err="1" smtClean="0"/>
                  <a:t>Variable|Label</a:t>
                </a:r>
                <a:r>
                  <a:rPr lang="en-US" sz="2000" dirty="0" smtClean="0"/>
                  <a:t>)</a:t>
                </a:r>
              </a:p>
              <a:p>
                <a:pPr marL="114300" indent="0">
                  <a:buNone/>
                </a:pPr>
                <a:endParaRPr lang="en-US" dirty="0" smtClean="0"/>
              </a:p>
              <a:p>
                <a:pPr marL="114300" indent="0">
                  <a:buNone/>
                </a:pPr>
                <a:r>
                  <a:rPr lang="en-US" dirty="0" smtClean="0">
                    <a:ea typeface="Cambria Math"/>
                    <a:sym typeface="Webdings"/>
                  </a:rPr>
                  <a:t> </a:t>
                </a:r>
                <a:r>
                  <a:rPr lang="en-US" dirty="0" err="1" smtClean="0">
                    <a:ea typeface="Cambria Math"/>
                    <a:sym typeface="Webdings"/>
                  </a:rPr>
                  <a:t>Eg</a:t>
                </a:r>
                <a:r>
                  <a:rPr lang="en-US" dirty="0" smtClean="0">
                    <a:ea typeface="Cambria Math"/>
                    <a:sym typeface="Webdings"/>
                  </a:rPr>
                  <a:t>. </a:t>
                </a:r>
                <a14:m>
                  <m:oMath xmlns:m="http://schemas.openxmlformats.org/officeDocument/2006/math">
                    <m:r>
                      <a:rPr lang="en-US" b="0" i="1" smtClean="0">
                        <a:latin typeface="Cambria Math"/>
                      </a:rPr>
                      <m:t>𝐶</m:t>
                    </m:r>
                    <m:r>
                      <a:rPr lang="en-US" b="0" i="1" smtClean="0">
                        <a:latin typeface="Cambria Math"/>
                        <a:ea typeface="Cambria Math"/>
                      </a:rPr>
                      <m:t>⊢</m:t>
                    </m:r>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oMath>
                </a14:m>
                <a:r>
                  <a:rPr lang="en-US" dirty="0" smtClean="0">
                    <a:ea typeface="Cambria Math"/>
                    <a:sym typeface="Webdings"/>
                  </a:rPr>
                  <a:t> (read as x points to y in context C)</a:t>
                </a:r>
              </a:p>
              <a:p>
                <a:pPr marL="114300" indent="0">
                  <a:buNone/>
                </a:pPr>
                <a:endParaRPr lang="en-US" dirty="0" smtClean="0">
                  <a:ea typeface="Cambria Math"/>
                  <a:sym typeface="Webdings"/>
                </a:endParaRPr>
              </a:p>
              <a:p>
                <a:pPr marL="114300" indent="0">
                  <a:buNone/>
                </a:pPr>
                <a:r>
                  <a:rPr lang="en-US" dirty="0" err="1" smtClean="0">
                    <a:ea typeface="Cambria Math"/>
                    <a:sym typeface="Webdings"/>
                  </a:rPr>
                  <a:t>CStatement</a:t>
                </a:r>
                <a:r>
                  <a:rPr lang="en-US" dirty="0" smtClean="0">
                    <a:ea typeface="Cambria Math"/>
                    <a:sym typeface="Webdings"/>
                  </a:rPr>
                  <a:t> :Context X Statement</a:t>
                </a:r>
              </a:p>
              <a:p>
                <a:pPr marL="114300" indent="0">
                  <a:buNone/>
                </a:pPr>
                <a:r>
                  <a:rPr lang="en-US" dirty="0">
                    <a:ea typeface="Cambria Math"/>
                    <a:sym typeface="Webdings"/>
                  </a:rPr>
                  <a:t> </a:t>
                </a:r>
                <a:r>
                  <a:rPr lang="en-US" dirty="0" err="1">
                    <a:ea typeface="Cambria Math"/>
                    <a:sym typeface="Webdings"/>
                  </a:rPr>
                  <a:t>Eg</a:t>
                </a:r>
                <a:r>
                  <a:rPr lang="en-US" dirty="0">
                    <a:ea typeface="Cambria Math"/>
                    <a:sym typeface="Webdings"/>
                  </a:rPr>
                  <a:t>. </a:t>
                </a:r>
                <a14:m>
                  <m:oMath xmlns:m="http://schemas.openxmlformats.org/officeDocument/2006/math">
                    <m:r>
                      <a:rPr lang="en-US" i="1">
                        <a:latin typeface="Cambria Math"/>
                      </a:rPr>
                      <m:t>𝐶</m:t>
                    </m:r>
                    <m:r>
                      <a:rPr lang="en-US" i="1">
                        <a:latin typeface="Cambria Math"/>
                        <a:ea typeface="Cambria Math"/>
                      </a:rPr>
                      <m:t>⊢</m:t>
                    </m:r>
                    <m:r>
                      <a:rPr lang="en-US" b="0" i="1" smtClean="0">
                        <a:latin typeface="Cambria Math"/>
                        <a:ea typeface="Cambria Math"/>
                      </a:rPr>
                      <m:t>𝑠</m:t>
                    </m:r>
                  </m:oMath>
                </a14:m>
                <a:r>
                  <a:rPr lang="en-US" dirty="0">
                    <a:ea typeface="Cambria Math"/>
                    <a:sym typeface="Webdings"/>
                  </a:rPr>
                  <a:t> (read </a:t>
                </a:r>
                <a:r>
                  <a:rPr lang="en-US" dirty="0" smtClean="0">
                    <a:ea typeface="Cambria Math"/>
                    <a:sym typeface="Webdings"/>
                  </a:rPr>
                  <a:t>there is statement s in </a:t>
                </a:r>
                <a:r>
                  <a:rPr lang="en-US" dirty="0">
                    <a:ea typeface="Cambria Math"/>
                    <a:sym typeface="Webdings"/>
                  </a:rPr>
                  <a:t>context C)</a:t>
                </a:r>
                <a:endParaRPr lang="en-US" dirty="0" smtClean="0">
                  <a:ea typeface="Cambria Math"/>
                  <a:sym typeface="Webdings"/>
                </a:endParaRPr>
              </a:p>
              <a:p>
                <a:pPr marL="114300" indent="0">
                  <a:buNone/>
                </a:pPr>
                <a:endParaRPr lang="en-US" dirty="0">
                  <a:ea typeface="Cambria Math"/>
                  <a:sym typeface="Webdings"/>
                </a:endParaRPr>
              </a:p>
              <a:p>
                <a:pPr marL="91440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000" b="-9375"/>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172508605"/>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2"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487844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Sensitive Alias Analysis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04800" y="1143000"/>
                <a:ext cx="2773902" cy="849463"/>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1" i="1" smtClean="0">
                              <a:latin typeface="Cambria Math"/>
                            </a:rPr>
                            <m:t>𝑪</m:t>
                          </m:r>
                          <m:r>
                            <a:rPr lang="en-US" sz="2400" b="1" i="1" smtClean="0">
                              <a:latin typeface="Cambria Math"/>
                              <a:ea typeface="Cambria Math"/>
                            </a:rPr>
                            <m:t>⊢</m:t>
                          </m:r>
                          <m:r>
                            <a:rPr lang="en-US" sz="2400" b="1" i="1" smtClean="0">
                              <a:latin typeface="Cambria Math"/>
                            </a:rPr>
                            <m:t>𝒙</m:t>
                          </m:r>
                          <m:r>
                            <a:rPr lang="en-US" sz="2400" b="1" i="1" smtClean="0">
                              <a:latin typeface="Cambria Math"/>
                            </a:rPr>
                            <m:t>=&amp;</m:t>
                          </m:r>
                          <m:r>
                            <a:rPr lang="en-US" sz="2400" b="1" i="1" smtClean="0">
                              <a:latin typeface="Cambria Math"/>
                            </a:rPr>
                            <m:t>𝒚</m:t>
                          </m:r>
                          <m:r>
                            <a:rPr lang="en-US" sz="2400" b="1" i="1" smtClean="0">
                              <a:latin typeface="Cambria Math"/>
                              <a:ea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𝒚</m:t>
                          </m:r>
                          <m:r>
                            <a:rPr lang="en-US" sz="2400" b="1" i="1" smtClean="0">
                              <a:latin typeface="Cambria Math"/>
                              <a:ea typeface="Cambria Math"/>
                            </a:rPr>
                            <m:t> </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1143000"/>
                <a:ext cx="2773902" cy="84946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53000" y="1196668"/>
                <a:ext cx="2773902" cy="79579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b="1" i="1" smtClean="0">
                              <a:latin typeface="Cambria Math"/>
                            </a:rPr>
                            <m:t>𝒙</m:t>
                          </m:r>
                          <m:r>
                            <a:rPr lang="en-US" sz="2400" b="1" i="1" smtClean="0">
                              <a:latin typeface="Cambria Math"/>
                            </a:rPr>
                            <m:t>=</m:t>
                          </m:r>
                          <m:r>
                            <a:rPr lang="en-US" sz="2400" b="1" i="1" baseline="30000" smtClean="0">
                              <a:latin typeface="Cambria Math"/>
                            </a:rPr>
                            <m:t>𝑳</m:t>
                          </m:r>
                          <m:r>
                            <a:rPr lang="en-US" sz="2400" b="1" i="1" smtClean="0">
                              <a:latin typeface="Cambria Math"/>
                            </a:rPr>
                            <m:t>𝒎𝒂𝒍𝒍𝒐𝒄</m:t>
                          </m:r>
                          <m:r>
                            <a:rPr lang="en-US" sz="2400" b="1" i="1" smtClean="0">
                              <a:latin typeface="Cambria Math"/>
                            </a:rPr>
                            <m:t>(</m:t>
                          </m:r>
                          <m:r>
                            <a:rPr lang="en-US" sz="2400" b="1" i="1" smtClean="0">
                              <a:latin typeface="Cambria Math"/>
                            </a:rPr>
                            <m:t>𝒚</m:t>
                          </m:r>
                          <m:r>
                            <a:rPr lang="en-US" sz="2400" b="1" i="1" smtClean="0">
                              <a:latin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𝑳</m:t>
                          </m:r>
                          <m:r>
                            <a:rPr lang="en-US" sz="2400" b="1" i="1" smtClean="0">
                              <a:latin typeface="Cambria Math"/>
                              <a:ea typeface="Cambria Math"/>
                            </a:rPr>
                            <m:t> </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953000" y="1196668"/>
                <a:ext cx="2773902" cy="795795"/>
              </a:xfrm>
              <a:prstGeom prst="rect">
                <a:avLst/>
              </a:prstGeom>
              <a:blipFill rotWithShape="1">
                <a:blip r:embed="rId3"/>
                <a:stretch>
                  <a:fillRect l="-4615" r="-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2185623"/>
                <a:ext cx="2773902" cy="78617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i="1">
                              <a:latin typeface="Cambria Math"/>
                            </a:rPr>
                            <m:t>𝒙</m:t>
                          </m:r>
                          <m:r>
                            <a:rPr lang="en-US" sz="2400" i="1">
                              <a:latin typeface="Cambria Math"/>
                            </a:rPr>
                            <m:t>=</m:t>
                          </m:r>
                          <m:r>
                            <a:rPr lang="en-US" sz="2400" i="1">
                              <a:latin typeface="Cambria Math"/>
                            </a:rPr>
                            <m:t>𝒚</m:t>
                          </m:r>
                          <m:r>
                            <a:rPr lang="en-US" sz="2400" b="1" i="1" smtClean="0">
                              <a:latin typeface="Cambria Math"/>
                            </a:rPr>
                            <m:t>     </m:t>
                          </m:r>
                          <m:r>
                            <a:rPr lang="en-US" sz="2400" i="1">
                              <a:latin typeface="Cambria Math"/>
                            </a:rPr>
                            <m:t>𝑪</m:t>
                          </m:r>
                          <m:r>
                            <a:rPr lang="en-US" sz="2400" i="1">
                              <a:latin typeface="Cambria Math"/>
                              <a:ea typeface="Cambria Math"/>
                            </a:rPr>
                            <m:t>⊢</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ea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2185623"/>
                <a:ext cx="2773902" cy="786177"/>
              </a:xfrm>
              <a:prstGeom prst="rect">
                <a:avLst/>
              </a:prstGeom>
              <a:blipFill rotWithShape="1">
                <a:blip r:embed="rId4"/>
                <a:stretch>
                  <a:fillRect l="-8791" r="-50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57800" y="2176736"/>
                <a:ext cx="2773902" cy="87126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d>
                            <m:dPr>
                              <m:ctrlPr>
                                <a:rPr lang="en-US" sz="2400" b="1" i="1" smtClean="0">
                                  <a:latin typeface="Cambria Math"/>
                                </a:rPr>
                              </m:ctrlPr>
                            </m:dPr>
                            <m:e>
                              <m:r>
                                <a:rPr lang="en-US" sz="2400" b="1" i="1" smtClean="0">
                                  <a:latin typeface="Cambria Math"/>
                                </a:rPr>
                                <m:t>∗</m:t>
                              </m:r>
                              <m:r>
                                <a:rPr lang="en-US" sz="2400" b="1" i="1" smtClean="0">
                                  <a:latin typeface="Cambria Math"/>
                                </a:rPr>
                                <m:t>𝒙</m:t>
                              </m:r>
                            </m:e>
                          </m:d>
                          <m:r>
                            <a:rPr lang="en-US" sz="2400" i="1">
                              <a:latin typeface="Cambria Math"/>
                            </a:rPr>
                            <m:t>=</m:t>
                          </m:r>
                          <m:r>
                            <a:rPr lang="en-US" sz="2400" i="1">
                              <a:latin typeface="Cambria Math"/>
                            </a:rPr>
                            <m:t>𝒚</m:t>
                          </m:r>
                          <m:r>
                            <a:rPr lang="en-US" sz="2400" b="1" i="1" smtClean="0">
                              <a:latin typeface="Cambria Math"/>
                            </a:rPr>
                            <m:t>    </m:t>
                          </m:r>
                          <m:r>
                            <a:rPr lang="en-US" sz="2400" i="1">
                              <a:latin typeface="Cambria Math"/>
                            </a:rPr>
                            <m:t>𝑪</m:t>
                          </m:r>
                          <m:r>
                            <a:rPr lang="en-US" sz="2400" i="1">
                              <a:latin typeface="Cambria Math"/>
                              <a:ea typeface="Cambria Math"/>
                            </a:rPr>
                            <m:t>⊢</m:t>
                          </m:r>
                          <m:r>
                            <a:rPr lang="en-US" sz="2400" i="1">
                              <a:latin typeface="Cambria Math"/>
                            </a:rPr>
                            <m:t>𝒚</m:t>
                          </m:r>
                          <m:r>
                            <a:rPr lang="en-US" sz="2400" i="1">
                              <a:latin typeface="Cambria Math"/>
                            </a:rPr>
                            <m:t>→</m:t>
                          </m:r>
                          <m:r>
                            <a:rPr lang="en-US" sz="2400" i="1">
                              <a:latin typeface="Cambria Math"/>
                            </a:rPr>
                            <m:t>𝒕</m:t>
                          </m:r>
                          <m:r>
                            <a:rPr lang="en-US" sz="2400" b="1" i="1" smtClean="0">
                              <a:latin typeface="Cambria Math"/>
                            </a:rPr>
                            <m:t>   </m:t>
                          </m:r>
                          <m:r>
                            <a:rPr lang="en-US" sz="2400" i="1">
                              <a:latin typeface="Cambria Math"/>
                            </a:rPr>
                            <m:t>𝑪</m:t>
                          </m:r>
                          <m:r>
                            <a:rPr lang="en-US" sz="2400" i="1">
                              <a:latin typeface="Cambria Math"/>
                              <a:ea typeface="Cambria Math"/>
                            </a:rPr>
                            <m:t>⊢</m:t>
                          </m:r>
                          <m:r>
                            <a:rPr lang="en-US" sz="2400" b="1" i="1" smtClean="0">
                              <a:latin typeface="Cambria Math"/>
                            </a:rPr>
                            <m:t>𝒙</m:t>
                          </m:r>
                          <m:r>
                            <a:rPr lang="en-US" sz="2400" b="1" i="1" smtClean="0">
                              <a:latin typeface="Cambria Math"/>
                            </a:rPr>
                            <m:t>→</m:t>
                          </m:r>
                          <m:r>
                            <a:rPr lang="en-US" sz="2400" b="1" i="1" smtClean="0">
                              <a:latin typeface="Cambria Math"/>
                            </a:rPr>
                            <m:t>𝒑</m:t>
                          </m:r>
                          <m:r>
                            <a:rPr lang="en-US" sz="2400" b="1" i="1" smtClean="0">
                              <a:latin typeface="Cambria Math"/>
                              <a:ea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𝒑</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257800" y="2176736"/>
                <a:ext cx="2773902" cy="871264"/>
              </a:xfrm>
              <a:prstGeom prst="rect">
                <a:avLst/>
              </a:prstGeom>
              <a:blipFill rotWithShape="1">
                <a:blip r:embed="rId5"/>
                <a:stretch>
                  <a:fillRect l="-44176" r="-40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38200" y="3200400"/>
                <a:ext cx="2773902" cy="78617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b="1" i="1" smtClean="0">
                              <a:latin typeface="Cambria Math"/>
                            </a:rPr>
                            <m:t>𝒙</m:t>
                          </m:r>
                          <m:r>
                            <a:rPr lang="en-US" sz="2400" i="1">
                              <a:latin typeface="Cambria Math"/>
                            </a:rPr>
                            <m:t>=</m:t>
                          </m:r>
                          <m:r>
                            <a:rPr lang="en-US" sz="2400" i="1">
                              <a:latin typeface="Cambria Math"/>
                            </a:rPr>
                            <m:t>𝒚</m:t>
                          </m:r>
                          <m:r>
                            <a:rPr lang="en-US" sz="2400" i="1">
                              <a:latin typeface="Cambria Math"/>
                            </a:rPr>
                            <m:t>+</m:t>
                          </m:r>
                          <m:r>
                            <a:rPr lang="en-US" sz="2400" i="1">
                              <a:latin typeface="Cambria Math"/>
                            </a:rPr>
                            <m:t>𝒛</m:t>
                          </m:r>
                          <m:r>
                            <a:rPr lang="en-US" sz="2400" b="1" i="1" smtClean="0">
                              <a:latin typeface="Cambria Math"/>
                            </a:rPr>
                            <m:t>    </m:t>
                          </m:r>
                          <m:r>
                            <a:rPr lang="en-US" sz="2400" i="1">
                              <a:latin typeface="Cambria Math"/>
                            </a:rPr>
                            <m:t>𝑪</m:t>
                          </m:r>
                          <m:r>
                            <a:rPr lang="en-US" sz="2400" i="1">
                              <a:latin typeface="Cambria Math"/>
                              <a:ea typeface="Cambria Math"/>
                            </a:rPr>
                            <m:t>⊢</m:t>
                          </m:r>
                          <m:r>
                            <a:rPr lang="en-US" sz="2400" b="1" i="1" smtClean="0">
                              <a:latin typeface="Cambria Math"/>
                            </a:rPr>
                            <m:t>𝒚</m:t>
                          </m:r>
                          <m:r>
                            <a:rPr lang="en-US" sz="2400" b="1" i="1" smtClean="0">
                              <a:latin typeface="Cambria Math"/>
                            </a:rPr>
                            <m:t>→</m:t>
                          </m:r>
                          <m:r>
                            <a:rPr lang="en-US" sz="2400" b="1" i="1" smtClean="0">
                              <a:latin typeface="Cambria Math"/>
                            </a:rPr>
                            <m:t>𝒕</m:t>
                          </m:r>
                          <m:r>
                            <a:rPr lang="en-US" sz="2400" b="1" i="1" smtClean="0">
                              <a:latin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3200400"/>
                <a:ext cx="2773902" cy="786177"/>
              </a:xfrm>
              <a:prstGeom prst="rect">
                <a:avLst/>
              </a:prstGeom>
              <a:blipFill rotWithShape="1">
                <a:blip r:embed="rId6"/>
                <a:stretch>
                  <a:fillRect l="-21758" r="-180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62600" y="3200400"/>
                <a:ext cx="2773902" cy="87145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b="1" i="1" smtClean="0">
                              <a:latin typeface="Cambria Math"/>
                            </a:rPr>
                            <m:t>𝒙</m:t>
                          </m:r>
                          <m:r>
                            <a:rPr lang="en-US" sz="2400" b="1" i="1" smtClean="0">
                              <a:latin typeface="Cambria Math"/>
                            </a:rPr>
                            <m:t>=</m:t>
                          </m:r>
                          <m:d>
                            <m:dPr>
                              <m:ctrlPr>
                                <a:rPr lang="en-US" sz="2400" b="1" i="1" smtClean="0">
                                  <a:latin typeface="Cambria Math"/>
                                </a:rPr>
                              </m:ctrlPr>
                            </m:dPr>
                            <m:e>
                              <m:r>
                                <a:rPr lang="en-US" sz="2400" b="1" i="1" smtClean="0">
                                  <a:latin typeface="Cambria Math"/>
                                </a:rPr>
                                <m:t>∗</m:t>
                              </m:r>
                              <m:r>
                                <a:rPr lang="en-US" sz="2400" b="1" i="1" smtClean="0">
                                  <a:latin typeface="Cambria Math"/>
                                </a:rPr>
                                <m:t>𝒚</m:t>
                              </m:r>
                            </m:e>
                          </m:d>
                          <m:r>
                            <a:rPr lang="en-US" sz="2400" b="1" i="1" smtClean="0">
                              <a:latin typeface="Cambria Math"/>
                            </a:rPr>
                            <m:t>   </m:t>
                          </m:r>
                          <m:r>
                            <a:rPr lang="en-US" sz="2400" i="1">
                              <a:latin typeface="Cambria Math"/>
                            </a:rPr>
                            <m:t>𝑪</m:t>
                          </m:r>
                          <m:r>
                            <a:rPr lang="en-US" sz="2400" i="1">
                              <a:latin typeface="Cambria Math"/>
                              <a:ea typeface="Cambria Math"/>
                            </a:rPr>
                            <m:t>⊢</m:t>
                          </m:r>
                          <m:r>
                            <a:rPr lang="en-US" sz="2400" i="1">
                              <a:latin typeface="Cambria Math"/>
                            </a:rPr>
                            <m:t>𝒚</m:t>
                          </m:r>
                          <m:r>
                            <a:rPr lang="en-US" sz="2400" i="1">
                              <a:latin typeface="Cambria Math"/>
                            </a:rPr>
                            <m:t>→</m:t>
                          </m:r>
                          <m:r>
                            <a:rPr lang="en-US" sz="2400" i="1">
                              <a:latin typeface="Cambria Math"/>
                            </a:rPr>
                            <m:t>𝒕</m:t>
                          </m:r>
                          <m:r>
                            <a:rPr lang="en-US" sz="2400" b="1" i="1" smtClean="0">
                              <a:latin typeface="Cambria Math"/>
                            </a:rPr>
                            <m:t>    </m:t>
                          </m:r>
                          <m:r>
                            <a:rPr lang="en-US" sz="2400" i="1">
                              <a:latin typeface="Cambria Math"/>
                            </a:rPr>
                            <m:t>𝑪</m:t>
                          </m:r>
                          <m:r>
                            <a:rPr lang="en-US" sz="2400" i="1">
                              <a:latin typeface="Cambria Math"/>
                              <a:ea typeface="Cambria Math"/>
                            </a:rPr>
                            <m:t>⊢</m:t>
                          </m:r>
                          <m:r>
                            <a:rPr lang="en-US" sz="2400" b="1" i="1" smtClean="0">
                              <a:latin typeface="Cambria Math"/>
                            </a:rPr>
                            <m:t>𝒕</m:t>
                          </m:r>
                          <m:r>
                            <a:rPr lang="en-US" sz="2400" b="1" i="1" smtClean="0">
                              <a:latin typeface="Cambria Math"/>
                            </a:rPr>
                            <m:t>→</m:t>
                          </m:r>
                          <m:r>
                            <a:rPr lang="en-US" sz="2400" b="1" i="1" smtClean="0">
                              <a:latin typeface="Cambria Math"/>
                            </a:rPr>
                            <m:t>𝒒</m:t>
                          </m:r>
                          <m:r>
                            <a:rPr lang="en-US" sz="2400" b="1" i="1" smtClean="0">
                              <a:latin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𝒒</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562600" y="3200400"/>
                <a:ext cx="2773902" cy="871457"/>
              </a:xfrm>
              <a:prstGeom prst="rect">
                <a:avLst/>
              </a:prstGeom>
              <a:blipFill rotWithShape="1">
                <a:blip r:embed="rId7"/>
                <a:stretch>
                  <a:fillRect l="-47912" r="-44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788698" y="4343400"/>
                <a:ext cx="2773902" cy="87312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US" sz="2400" i="1">
                              <a:solidFill>
                                <a:schemeClr val="tx1"/>
                              </a:solidFill>
                              <a:latin typeface="Cambria Math"/>
                            </a:rPr>
                            <m:t>𝑪</m:t>
                          </m:r>
                          <m:r>
                            <a:rPr lang="en-US" sz="2400" i="1">
                              <a:solidFill>
                                <a:schemeClr val="tx1"/>
                              </a:solidFill>
                              <a:latin typeface="Cambria Math"/>
                              <a:ea typeface="Cambria Math"/>
                            </a:rPr>
                            <m:t>⊢</m:t>
                          </m:r>
                          <m:r>
                            <a:rPr lang="en-US" sz="2400" b="1" i="1" smtClean="0">
                              <a:solidFill>
                                <a:schemeClr val="tx1"/>
                              </a:solidFill>
                              <a:latin typeface="Cambria Math"/>
                            </a:rPr>
                            <m:t>𝒄𝒂𝒍𝒍</m:t>
                          </m:r>
                          <m:d>
                            <m:dPr>
                              <m:ctrlPr>
                                <a:rPr lang="en-US" sz="2400" b="1" i="1" smtClean="0">
                                  <a:solidFill>
                                    <a:schemeClr val="tx1"/>
                                  </a:solidFill>
                                  <a:latin typeface="Cambria Math"/>
                                </a:rPr>
                              </m:ctrlPr>
                            </m:dPr>
                            <m:e>
                              <m:r>
                                <a:rPr lang="en-US" sz="2400" b="1" i="1" smtClean="0">
                                  <a:solidFill>
                                    <a:schemeClr val="tx1"/>
                                  </a:solidFill>
                                  <a:latin typeface="Cambria Math"/>
                                </a:rPr>
                                <m:t>𝑴</m:t>
                              </m:r>
                              <m:r>
                                <a:rPr lang="en-US" sz="2400" b="1" i="1" smtClean="0">
                                  <a:solidFill>
                                    <a:schemeClr val="tx1"/>
                                  </a:solidFill>
                                  <a:latin typeface="Cambria Math"/>
                                </a:rPr>
                                <m:t>, </m:t>
                              </m:r>
                              <m:r>
                                <a:rPr lang="en-US" sz="2400" b="1" i="1" smtClean="0">
                                  <a:solidFill>
                                    <a:schemeClr val="tx1"/>
                                  </a:solidFill>
                                  <a:latin typeface="Cambria Math"/>
                                </a:rPr>
                                <m:t>𝒙</m:t>
                              </m:r>
                            </m:e>
                          </m:d>
                          <m:r>
                            <a:rPr lang="en-US" sz="2400" b="1" i="1" smtClean="0">
                              <a:solidFill>
                                <a:schemeClr val="tx1"/>
                              </a:solidFill>
                              <a:latin typeface="Cambria Math"/>
                            </a:rPr>
                            <m:t> </m:t>
                          </m:r>
                          <m:r>
                            <a:rPr lang="en-US" sz="2400" b="1" i="1" baseline="30000" smtClean="0">
                              <a:solidFill>
                                <a:schemeClr val="tx1"/>
                              </a:solidFill>
                              <a:latin typeface="Cambria Math"/>
                            </a:rPr>
                            <m:t>𝑳</m:t>
                          </m:r>
                          <m:r>
                            <a:rPr lang="en-US" sz="2400" b="1" i="1" smtClean="0">
                              <a:solidFill>
                                <a:schemeClr val="tx1"/>
                              </a:solidFill>
                              <a:latin typeface="Cambria Math"/>
                            </a:rPr>
                            <m:t>   </m:t>
                          </m:r>
                          <m:sSup>
                            <m:sSupPr>
                              <m:ctrlPr>
                                <a:rPr lang="en-US" sz="2400" b="1" i="1" smtClean="0">
                                  <a:solidFill>
                                    <a:schemeClr val="tx1"/>
                                  </a:solidFill>
                                  <a:latin typeface="Cambria Math"/>
                                </a:rPr>
                              </m:ctrlPr>
                            </m:sSupPr>
                            <m:e>
                              <m:r>
                                <a:rPr lang="en-US" sz="2400" b="1" i="1" smtClean="0">
                                  <a:solidFill>
                                    <a:schemeClr val="tx1"/>
                                  </a:solidFill>
                                  <a:latin typeface="Cambria Math"/>
                                </a:rPr>
                                <m:t>𝑪</m:t>
                              </m:r>
                            </m:e>
                            <m:sup>
                              <m:r>
                                <a:rPr lang="en-US" sz="2400" b="1" i="1" smtClean="0">
                                  <a:solidFill>
                                    <a:schemeClr val="tx1"/>
                                  </a:solidFill>
                                  <a:latin typeface="Cambria Math"/>
                                </a:rPr>
                                <m:t>′</m:t>
                              </m:r>
                            </m:sup>
                          </m:sSup>
                          <m:r>
                            <a:rPr lang="en-US" sz="2400" b="1" i="1" smtClean="0">
                              <a:solidFill>
                                <a:schemeClr val="tx1"/>
                              </a:solidFill>
                              <a:latin typeface="Cambria Math"/>
                            </a:rPr>
                            <m:t>=</m:t>
                          </m:r>
                          <m:r>
                            <a:rPr lang="en-US" sz="2400" b="1" i="1" smtClean="0">
                              <a:solidFill>
                                <a:schemeClr val="tx1"/>
                              </a:solidFill>
                              <a:latin typeface="Cambria Math"/>
                            </a:rPr>
                            <m:t>𝑪</m:t>
                          </m:r>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𝑳</m:t>
                          </m:r>
                          <m:r>
                            <a:rPr lang="en-US" sz="2400" b="1" i="1" smtClean="0">
                              <a:solidFill>
                                <a:schemeClr val="tx1"/>
                              </a:solidFill>
                              <a:latin typeface="Cambria Math"/>
                              <a:ea typeface="Cambria Math"/>
                            </a:rPr>
                            <m:t>  </m:t>
                          </m:r>
                          <m:r>
                            <a:rPr lang="en-US" sz="2400" b="1" i="1" smtClean="0">
                              <a:solidFill>
                                <a:schemeClr val="tx1"/>
                              </a:solidFill>
                              <a:latin typeface="Cambria Math"/>
                            </a:rPr>
                            <m:t>𝑴</m:t>
                          </m:r>
                          <m:d>
                            <m:dPr>
                              <m:ctrlPr>
                                <a:rPr lang="en-US" sz="2400" b="1" i="1" smtClean="0">
                                  <a:solidFill>
                                    <a:schemeClr val="tx1"/>
                                  </a:solidFill>
                                  <a:latin typeface="Cambria Math"/>
                                </a:rPr>
                              </m:ctrlPr>
                            </m:dPr>
                            <m:e>
                              <m:r>
                                <a:rPr lang="en-US" sz="2400" b="1" i="1" smtClean="0">
                                  <a:solidFill>
                                    <a:schemeClr val="tx1"/>
                                  </a:solidFill>
                                  <a:latin typeface="Cambria Math"/>
                                </a:rPr>
                                <m:t>𝒚</m:t>
                              </m:r>
                            </m:e>
                          </m:d>
                          <m:r>
                            <a:rPr lang="en-US" sz="2400" b="1" i="1" smtClean="0">
                              <a:solidFill>
                                <a:schemeClr val="tx1"/>
                              </a:solidFill>
                              <a:latin typeface="Cambria Math"/>
                            </a:rPr>
                            <m:t> </m:t>
                          </m:r>
                          <m:d>
                            <m:dPr>
                              <m:begChr m:val="{"/>
                              <m:endChr m:val="}"/>
                              <m:ctrlPr>
                                <a:rPr lang="en-US" sz="2400" b="1" i="1" smtClean="0">
                                  <a:solidFill>
                                    <a:schemeClr val="tx1"/>
                                  </a:solidFill>
                                  <a:latin typeface="Cambria Math"/>
                                </a:rPr>
                              </m:ctrlPr>
                            </m:dPr>
                            <m:e>
                              <m:r>
                                <a:rPr lang="en-US" sz="2400" b="1" i="1" smtClean="0">
                                  <a:solidFill>
                                    <a:schemeClr val="tx1"/>
                                  </a:solidFill>
                                  <a:latin typeface="Cambria Math"/>
                                </a:rPr>
                                <m:t>𝒔</m:t>
                              </m:r>
                            </m:e>
                          </m:d>
                          <m:r>
                            <a:rPr lang="en-US" sz="2400" b="1" i="1" smtClean="0">
                              <a:solidFill>
                                <a:schemeClr val="tx1"/>
                              </a:solidFill>
                              <a:latin typeface="Cambria Math"/>
                            </a:rPr>
                            <m:t>   </m:t>
                          </m:r>
                          <m:r>
                            <a:rPr lang="en-US" sz="2400" i="1">
                              <a:solidFill>
                                <a:schemeClr val="tx1"/>
                              </a:solidFill>
                              <a:latin typeface="Cambria Math"/>
                            </a:rPr>
                            <m:t>𝑪</m:t>
                          </m:r>
                          <m:r>
                            <a:rPr lang="en-US" sz="2400" i="1">
                              <a:solidFill>
                                <a:schemeClr val="tx1"/>
                              </a:solidFill>
                              <a:latin typeface="Cambria Math"/>
                              <a:ea typeface="Cambria Math"/>
                            </a:rPr>
                            <m:t>⊢</m:t>
                          </m:r>
                          <m:r>
                            <a:rPr lang="en-US" sz="2400" b="1" i="1" smtClean="0">
                              <a:solidFill>
                                <a:schemeClr val="tx1"/>
                              </a:solidFill>
                              <a:latin typeface="Cambria Math"/>
                            </a:rPr>
                            <m:t>𝒙</m:t>
                          </m:r>
                          <m:r>
                            <a:rPr lang="en-US" sz="2400" b="1" i="1" smtClean="0">
                              <a:solidFill>
                                <a:schemeClr val="tx1"/>
                              </a:solidFill>
                              <a:latin typeface="Cambria Math"/>
                            </a:rPr>
                            <m:t>→</m:t>
                          </m:r>
                          <m:r>
                            <a:rPr lang="en-US" sz="2400" b="1" i="1" smtClean="0">
                              <a:solidFill>
                                <a:schemeClr val="tx1"/>
                              </a:solidFill>
                              <a:latin typeface="Cambria Math"/>
                            </a:rPr>
                            <m:t>𝒕</m:t>
                          </m:r>
                          <m:r>
                            <a:rPr lang="en-US" sz="2400" b="1" i="1" smtClean="0">
                              <a:solidFill>
                                <a:schemeClr val="tx1"/>
                              </a:solidFill>
                              <a:latin typeface="Cambria Math"/>
                            </a:rPr>
                            <m:t>       </m:t>
                          </m:r>
                        </m:num>
                        <m:den>
                          <m:sSup>
                            <m:sSupPr>
                              <m:ctrlPr>
                                <a:rPr lang="en-US" sz="2400" b="1" i="1" smtClean="0">
                                  <a:solidFill>
                                    <a:schemeClr val="tx1"/>
                                  </a:solidFill>
                                  <a:latin typeface="Cambria Math"/>
                                </a:rPr>
                              </m:ctrlPr>
                            </m:sSupPr>
                            <m:e>
                              <m:r>
                                <a:rPr lang="en-US" sz="2400" i="1">
                                  <a:solidFill>
                                    <a:schemeClr val="tx1"/>
                                  </a:solidFill>
                                  <a:latin typeface="Cambria Math"/>
                                </a:rPr>
                                <m:t>𝑪</m:t>
                              </m:r>
                            </m:e>
                            <m:sup>
                              <m:r>
                                <a:rPr lang="en-US" sz="2400" b="1" i="1" smtClean="0">
                                  <a:solidFill>
                                    <a:schemeClr val="tx1"/>
                                  </a:solidFill>
                                  <a:latin typeface="Cambria Math"/>
                                </a:rPr>
                                <m:t>′</m:t>
                              </m:r>
                            </m:sup>
                          </m:sSup>
                          <m:r>
                            <a:rPr lang="en-US" sz="2400" i="1">
                              <a:solidFill>
                                <a:schemeClr val="tx1"/>
                              </a:solidFill>
                              <a:latin typeface="Cambria Math"/>
                              <a:ea typeface="Cambria Math"/>
                            </a:rPr>
                            <m:t>⊢</m:t>
                          </m:r>
                          <m:r>
                            <a:rPr lang="en-US" sz="2400" b="1" i="1" smtClean="0">
                              <a:solidFill>
                                <a:schemeClr val="tx1"/>
                              </a:solidFill>
                              <a:latin typeface="Cambria Math"/>
                              <a:ea typeface="Cambria Math"/>
                            </a:rPr>
                            <m:t>𝒚</m:t>
                          </m:r>
                          <m:r>
                            <a:rPr lang="en-US" sz="2400" b="1" i="1" smtClean="0">
                              <a:solidFill>
                                <a:schemeClr val="tx1"/>
                              </a:solidFill>
                              <a:latin typeface="Cambria Math"/>
                              <a:ea typeface="Cambria Math"/>
                            </a:rPr>
                            <m:t>→</m:t>
                          </m:r>
                          <m:r>
                            <a:rPr lang="en-US" sz="2400" b="1" i="1" smtClean="0">
                              <a:solidFill>
                                <a:schemeClr val="tx1"/>
                              </a:solidFill>
                              <a:latin typeface="Cambria Math"/>
                              <a:ea typeface="Cambria Math"/>
                            </a:rPr>
                            <m:t>𝒕</m:t>
                          </m:r>
                          <m:r>
                            <a:rPr lang="en-US" sz="2400" b="1" i="1" smtClean="0">
                              <a:solidFill>
                                <a:schemeClr val="tx1"/>
                              </a:solidFill>
                              <a:latin typeface="Cambria Math"/>
                              <a:ea typeface="Cambria Math"/>
                            </a:rPr>
                            <m:t>    </m:t>
                          </m:r>
                          <m:r>
                            <a:rPr lang="en-US" sz="2400" i="1">
                              <a:solidFill>
                                <a:schemeClr val="tx1"/>
                              </a:solidFill>
                              <a:latin typeface="Cambria Math"/>
                            </a:rPr>
                            <m:t>𝑪</m:t>
                          </m:r>
                          <m:r>
                            <a:rPr lang="en-US" sz="2400" b="1" i="1" smtClean="0">
                              <a:solidFill>
                                <a:schemeClr val="tx1"/>
                              </a:solidFill>
                              <a:latin typeface="Cambria Math"/>
                            </a:rPr>
                            <m:t>′</m:t>
                          </m:r>
                          <m:r>
                            <a:rPr lang="en-US" sz="2400" i="1">
                              <a:solidFill>
                                <a:schemeClr val="tx1"/>
                              </a:solidFill>
                              <a:latin typeface="Cambria Math"/>
                              <a:ea typeface="Cambria Math"/>
                            </a:rPr>
                            <m:t>⊢</m:t>
                          </m:r>
                          <m:r>
                            <a:rPr lang="en-US" sz="2400" b="1" i="1" smtClean="0">
                              <a:solidFill>
                                <a:schemeClr val="tx1"/>
                              </a:solidFill>
                              <a:latin typeface="Cambria Math"/>
                              <a:ea typeface="Cambria Math"/>
                            </a:rPr>
                            <m:t>𝒔</m:t>
                          </m:r>
                        </m:den>
                      </m:f>
                      <m:r>
                        <a:rPr lang="en-US" sz="2400" b="1" i="1" smtClean="0">
                          <a:solidFill>
                            <a:schemeClr val="tx1"/>
                          </a:solidFill>
                          <a:latin typeface="Cambria Math"/>
                          <a:ea typeface="Cambria Math"/>
                        </a:rPr>
                        <m:t> </m:t>
                      </m:r>
                    </m:oMath>
                  </m:oMathPara>
                </a14:m>
                <a:endParaRPr 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88698" y="4343400"/>
                <a:ext cx="2773902" cy="873124"/>
              </a:xfrm>
              <a:prstGeom prst="rect">
                <a:avLst/>
              </a:prstGeom>
              <a:blipFill rotWithShape="1">
                <a:blip r:embed="rId8"/>
                <a:stretch>
                  <a:fillRect l="-76316" r="-70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2400" y="5514108"/>
                <a:ext cx="2773902" cy="78617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r>
                            <a:rPr lang="en-US" sz="2400" b="1" i="1" smtClean="0">
                              <a:latin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   </m:t>
                          </m:r>
                          <m:r>
                            <a:rPr lang="en-US" sz="2400" i="1">
                              <a:latin typeface="Cambria Math"/>
                            </a:rPr>
                            <m:t>𝑪</m:t>
                          </m:r>
                          <m:r>
                            <a:rPr lang="en-US" sz="2400" i="1">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52400" y="5514108"/>
                <a:ext cx="2773902" cy="78617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83898" y="5486400"/>
                <a:ext cx="2773902" cy="809068"/>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a:latin typeface="Cambria Math"/>
                              <a:ea typeface="Cambria Math"/>
                            </a:rPr>
                            <m:t>⊢</m:t>
                          </m:r>
                          <m:r>
                            <a:rPr lang="en-US" sz="2400" b="1" i="1" smtClean="0">
                              <a:latin typeface="Cambria Math"/>
                              <a:ea typeface="Cambria Math"/>
                            </a:rPr>
                            <m:t>𝒊𝒇</m:t>
                          </m:r>
                          <m:r>
                            <a:rPr lang="en-US" sz="2400" b="1" i="1" smtClean="0">
                              <a:latin typeface="Cambria Math"/>
                              <a:ea typeface="Cambria Math"/>
                            </a:rPr>
                            <m:t> </m:t>
                          </m:r>
                          <m:d>
                            <m:dPr>
                              <m:ctrlPr>
                                <a:rPr lang="en-US" sz="2400" b="1" i="1" smtClean="0">
                                  <a:latin typeface="Cambria Math"/>
                                  <a:ea typeface="Cambria Math"/>
                                </a:rPr>
                              </m:ctrlPr>
                            </m:dPr>
                            <m:e>
                              <m:r>
                                <a:rPr lang="en-US" sz="2400" b="1" i="1" smtClean="0">
                                  <a:latin typeface="Cambria Math"/>
                                  <a:ea typeface="Cambria Math"/>
                                </a:rPr>
                                <m:t>𝒙</m:t>
                              </m:r>
                            </m:e>
                          </m:d>
                          <m:r>
                            <a:rPr lang="en-US" sz="2400" b="1" i="1" smtClean="0">
                              <a:latin typeface="Cambria Math"/>
                              <a:ea typeface="Cambria Math"/>
                            </a:rPr>
                            <m:t>  </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  </m:t>
                          </m:r>
                          <m:r>
                            <a:rPr lang="en-US" sz="2400" b="1" i="1" smtClean="0">
                              <a:latin typeface="Cambria Math"/>
                              <a:ea typeface="Cambria Math"/>
                            </a:rPr>
                            <m:t>𝒆𝒍𝒔𝒆</m:t>
                          </m:r>
                          <m:r>
                            <a:rPr lang="en-US" sz="2400" b="1" i="1" smtClean="0">
                              <a:latin typeface="Cambria Math"/>
                              <a:ea typeface="Cambria Math"/>
                            </a:rPr>
                            <m:t> </m:t>
                          </m:r>
                          <m:r>
                            <a:rPr lang="en-US" sz="2400" b="1" i="1" smtClean="0">
                              <a:latin typeface="Cambria Math"/>
                              <a:ea typeface="Cambria Math"/>
                            </a:rPr>
                            <m:t>𝒔</m:t>
                          </m:r>
                          <m:r>
                            <a:rPr lang="en-US" sz="2400" b="1" i="1" smtClean="0">
                              <a:latin typeface="Cambria Math"/>
                              <a:ea typeface="Cambria Math"/>
                            </a:rPr>
                            <m:t>𝟐</m:t>
                          </m:r>
                          <m:r>
                            <a:rPr lang="en-US" sz="2400" b="1" i="1" smtClean="0">
                              <a:latin typeface="Cambria Math"/>
                            </a:rPr>
                            <m:t> </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𝟏</m:t>
                          </m:r>
                          <m:r>
                            <a:rPr lang="en-US" sz="2400" b="1" i="1" smtClean="0">
                              <a:latin typeface="Cambria Math"/>
                              <a:ea typeface="Cambria Math"/>
                            </a:rPr>
                            <m:t>   </m:t>
                          </m:r>
                          <m:r>
                            <a:rPr lang="en-US" sz="2400" i="1">
                              <a:latin typeface="Cambria Math"/>
                            </a:rPr>
                            <m:t>𝑪</m:t>
                          </m:r>
                          <m:r>
                            <a:rPr lang="en-US" sz="2400" i="1">
                              <a:latin typeface="Cambria Math"/>
                              <a:ea typeface="Cambria Math"/>
                            </a:rPr>
                            <m:t>⊢</m:t>
                          </m:r>
                          <m:r>
                            <a:rPr lang="en-US" sz="2400" b="1" i="1" smtClean="0">
                              <a:latin typeface="Cambria Math"/>
                              <a:ea typeface="Cambria Math"/>
                            </a:rPr>
                            <m:t>𝒔</m:t>
                          </m:r>
                          <m:r>
                            <a:rPr lang="en-US" sz="2400" b="1" i="1" smtClean="0">
                              <a:latin typeface="Cambria Math"/>
                              <a:ea typeface="Cambria Math"/>
                            </a:rPr>
                            <m:t>𝟐</m:t>
                          </m:r>
                        </m:den>
                      </m:f>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483898" y="5486400"/>
                <a:ext cx="2773902" cy="809068"/>
              </a:xfrm>
              <a:prstGeom prst="rect">
                <a:avLst/>
              </a:prstGeom>
              <a:blipFill rotWithShape="1">
                <a:blip r:embed="rId10"/>
                <a:stretch>
                  <a:fillRect l="-6140" r="-2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65298" y="5486400"/>
                <a:ext cx="2773902" cy="809068"/>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i="1">
                              <a:latin typeface="Cambria Math"/>
                            </a:rPr>
                            <m:t>𝑪</m:t>
                          </m:r>
                          <m:r>
                            <a:rPr lang="en-US" sz="2400" i="1" smtClean="0">
                              <a:latin typeface="Cambria Math"/>
                              <a:ea typeface="Cambria Math"/>
                            </a:rPr>
                            <m:t>∙</m:t>
                          </m:r>
                          <m:r>
                            <a:rPr lang="en-US" sz="2400" b="1" i="1" smtClean="0">
                              <a:latin typeface="Cambria Math"/>
                              <a:ea typeface="Cambria Math"/>
                            </a:rPr>
                            <m:t>𝑳</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r>
                            <a:rPr lang="en-US" sz="2400" b="1" i="1" smtClean="0">
                              <a:latin typeface="Cambria Math"/>
                            </a:rPr>
                            <m:t>   </m:t>
                          </m:r>
                          <m:r>
                            <a:rPr lang="en-US" sz="2400" b="1" i="1" smtClean="0">
                              <a:latin typeface="Cambria Math"/>
                            </a:rPr>
                            <m:t>𝒊𝒔𝑮𝒍𝒐𝒃𝒂𝒍</m:t>
                          </m:r>
                          <m:r>
                            <a:rPr lang="en-US" sz="2400" b="1" i="1" smtClean="0">
                              <a:latin typeface="Cambria Math"/>
                            </a:rPr>
                            <m:t>(</m:t>
                          </m:r>
                          <m:r>
                            <a:rPr lang="en-US" sz="2400" b="1" i="1" smtClean="0">
                              <a:latin typeface="Cambria Math"/>
                            </a:rPr>
                            <m:t>𝒙</m:t>
                          </m:r>
                          <m:r>
                            <a:rPr lang="en-US" sz="2400" b="1" i="1" smtClean="0">
                              <a:latin typeface="Cambria Math"/>
                            </a:rPr>
                            <m:t>)</m:t>
                          </m:r>
                        </m:num>
                        <m:den>
                          <m:r>
                            <a:rPr lang="en-US" sz="2400" i="1">
                              <a:latin typeface="Cambria Math"/>
                            </a:rPr>
                            <m:t>𝑪</m:t>
                          </m:r>
                          <m:r>
                            <a:rPr lang="en-US" sz="2400" i="1">
                              <a:latin typeface="Cambria Math"/>
                              <a:ea typeface="Cambria Math"/>
                            </a:rPr>
                            <m:t>⊢</m:t>
                          </m:r>
                          <m:r>
                            <a:rPr lang="en-US" sz="2400" b="1" i="1" smtClean="0">
                              <a:latin typeface="Cambria Math"/>
                              <a:ea typeface="Cambria Math"/>
                            </a:rPr>
                            <m:t>𝒙</m:t>
                          </m:r>
                          <m:r>
                            <a:rPr lang="en-US" sz="2400" b="1" i="1" smtClean="0">
                              <a:latin typeface="Cambria Math"/>
                              <a:ea typeface="Cambria Math"/>
                            </a:rPr>
                            <m:t>→</m:t>
                          </m:r>
                          <m:r>
                            <a:rPr lang="en-US" sz="2400" b="1" i="1" smtClean="0">
                              <a:latin typeface="Cambria Math"/>
                              <a:ea typeface="Cambria Math"/>
                            </a:rPr>
                            <m:t>𝒕</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5298" y="5486400"/>
                <a:ext cx="2773902" cy="809068"/>
              </a:xfrm>
              <a:prstGeom prst="rect">
                <a:avLst/>
              </a:prstGeom>
              <a:blipFill rotWithShape="1">
                <a:blip r:embed="rId11"/>
                <a:stretch>
                  <a:fillRect l="-15824" r="-12527"/>
                </a:stretch>
              </a:blipFill>
            </p:spPr>
            <p:txBody>
              <a:bodyPr/>
              <a:lstStyle/>
              <a:p>
                <a:r>
                  <a:rPr lang="en-US">
                    <a:noFill/>
                  </a:rPr>
                  <a:t> </a:t>
                </a:r>
              </a:p>
            </p:txBody>
          </p:sp>
        </mc:Fallback>
      </mc:AlternateContent>
    </p:spTree>
    <p:extLst>
      <p:ext uri="{BB962C8B-B14F-4D97-AF65-F5344CB8AC3E}">
        <p14:creationId xmlns:p14="http://schemas.microsoft.com/office/powerpoint/2010/main" val="244952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12" name="Text Box 4"/>
          <p:cNvSpPr txBox="1">
            <a:spLocks noChangeArrowheads="1"/>
          </p:cNvSpPr>
          <p:nvPr/>
        </p:nvSpPr>
        <p:spPr bwMode="auto">
          <a:xfrm>
            <a:off x="983673" y="1752600"/>
            <a:ext cx="2438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     s=t</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a:t>
            </a:r>
            <a:r>
              <a:rPr lang="en-US" altLang="zh-CN" sz="1800" b="0" dirty="0" smtClean="0">
                <a:latin typeface="Arial Narrow" pitchFamily="34" charset="0"/>
                <a:ea typeface="宋体" charset="-122"/>
                <a:sym typeface="Symbol" pitchFamily="18" charset="2"/>
              </a:rPr>
              <a:t>:     B(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a:t>
            </a:r>
            <a:r>
              <a:rPr lang="en-US" altLang="zh-CN" sz="1800" b="0" dirty="0" smtClean="0">
                <a:latin typeface="Arial Narrow" pitchFamily="34" charset="0"/>
                <a:ea typeface="宋体" charset="-122"/>
                <a:sym typeface="Symbol" pitchFamily="18" charset="2"/>
              </a:rPr>
              <a:t>:     </a:t>
            </a:r>
            <a:r>
              <a:rPr lang="en-US" altLang="zh-CN" sz="1800" b="0" dirty="0">
                <a:latin typeface="Arial Narrow" pitchFamily="34" charset="0"/>
                <a:ea typeface="宋体" charset="-122"/>
                <a:sym typeface="Symbol" pitchFamily="18" charset="2"/>
              </a:rPr>
              <a:t>C</a:t>
            </a:r>
            <a:r>
              <a:rPr lang="en-US" altLang="zh-CN" sz="1800" b="0" dirty="0" smtClean="0">
                <a:latin typeface="Arial Narrow" pitchFamily="34" charset="0"/>
                <a:ea typeface="宋体" charset="-122"/>
                <a:sym typeface="Symbol" pitchFamily="18" charset="2"/>
              </a:rPr>
              <a:t>( )</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4" name="Text Box 4"/>
          <p:cNvSpPr txBox="1">
            <a:spLocks noChangeArrowheads="1"/>
          </p:cNvSpPr>
          <p:nvPr/>
        </p:nvSpPr>
        <p:spPr bwMode="auto">
          <a:xfrm>
            <a:off x="3782291" y="3581400"/>
            <a:ext cx="2438400"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D (</a:t>
            </a:r>
            <a:r>
              <a:rPr lang="en-US" altLang="zh-CN" sz="1800" b="0" dirty="0" err="1" smtClean="0">
                <a:latin typeface="Arial Narrow" pitchFamily="34" charset="0"/>
                <a:ea typeface="宋体" charset="-122"/>
                <a:sym typeface="Symbol" pitchFamily="18" charset="2"/>
              </a:rPr>
              <a:t>p,q</a:t>
            </a:r>
            <a:r>
              <a:rPr lang="en-US" altLang="zh-CN" sz="1800" b="0" dirty="0" smtClean="0">
                <a:latin typeface="Arial Narrow" pitchFamily="34" charset="0"/>
                <a:ea typeface="宋体" charset="-122"/>
                <a:sym typeface="Symbol" pitchFamily="18" charset="2"/>
              </a:rPr>
              <a:t>)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a:t>
            </a:r>
            <a:r>
              <a:rPr lang="en-US" altLang="zh-CN" sz="1800" b="0" dirty="0" smtClean="0">
                <a:latin typeface="Arial Narrow" pitchFamily="34" charset="0"/>
                <a:ea typeface="宋体" charset="-122"/>
                <a:sym typeface="Symbol" pitchFamily="18" charset="2"/>
              </a:rPr>
              <a:t>0:     (*p)=q</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endParaRPr lang="en-US" altLang="zh-CN" sz="1800" b="0" dirty="0">
              <a:latin typeface="Arial Narrow" pitchFamily="34" charset="0"/>
              <a:ea typeface="宋体" charset="-122"/>
              <a:sym typeface="Symbol" pitchFamily="18" charset="2"/>
            </a:endParaRPr>
          </a:p>
        </p:txBody>
      </p:sp>
      <p:sp>
        <p:nvSpPr>
          <p:cNvPr id="5" name="Text Box 4"/>
          <p:cNvSpPr txBox="1">
            <a:spLocks noChangeArrowheads="1"/>
          </p:cNvSpPr>
          <p:nvPr/>
        </p:nvSpPr>
        <p:spPr bwMode="auto">
          <a:xfrm>
            <a:off x="838200" y="3581400"/>
            <a:ext cx="2438400" cy="12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B</a:t>
            </a:r>
            <a:r>
              <a:rPr lang="en-US" altLang="zh-CN" sz="1800" b="0" dirty="0" smtClean="0">
                <a:latin typeface="Arial Narrow" pitchFamily="34" charset="0"/>
                <a:ea typeface="宋体" charset="-122"/>
                <a:sym typeface="Symbol" pitchFamily="18" charset="2"/>
              </a:rPr>
              <a:t>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10:  </a:t>
            </a:r>
            <a:r>
              <a:rPr lang="en-US" altLang="zh-CN" sz="1800" b="0" dirty="0">
                <a:latin typeface="Arial Narrow" pitchFamily="34" charset="0"/>
                <a:ea typeface="宋体" charset="-122"/>
                <a:sym typeface="Symbol" pitchFamily="18" charset="2"/>
              </a:rPr>
              <a:t>D</a:t>
            </a:r>
            <a:r>
              <a:rPr lang="en-US" altLang="zh-CN" sz="1800" b="0" dirty="0" smtClean="0">
                <a:latin typeface="Arial Narrow" pitchFamily="34" charset="0"/>
                <a:ea typeface="宋体" charset="-122"/>
                <a:sym typeface="Symbol" pitchFamily="18" charset="2"/>
              </a:rPr>
              <a:t>(&amp;x, &amp;y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11:  t=x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6" name="Text Box 4"/>
          <p:cNvSpPr txBox="1">
            <a:spLocks noChangeArrowheads="1"/>
          </p:cNvSpPr>
          <p:nvPr/>
        </p:nvSpPr>
        <p:spPr bwMode="auto">
          <a:xfrm>
            <a:off x="3810000" y="1752600"/>
            <a:ext cx="2438400" cy="12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3"/>
              </a:buBlip>
              <a:defRPr sz="1900">
                <a:solidFill>
                  <a:schemeClr val="tx1"/>
                </a:solidFill>
                <a:latin typeface="Comic Sans MS" pitchFamily="66" charset="0"/>
              </a:defRPr>
            </a:lvl1pPr>
            <a:lvl2pPr marL="742950" indent="-285750" algn="l" eaLnBrk="0" hangingPunct="0">
              <a:buBlip>
                <a:blip r:embed="rId4"/>
              </a:buBlip>
              <a:defRPr sz="2800">
                <a:solidFill>
                  <a:schemeClr val="tx1"/>
                </a:solidFill>
                <a:latin typeface="Comic Sans MS" pitchFamily="66" charset="0"/>
              </a:defRPr>
            </a:lvl2pPr>
            <a:lvl3pPr marL="1143000" indent="-228600" algn="l" eaLnBrk="0" hangingPunct="0">
              <a:buBlip>
                <a:blip r:embed="rId5"/>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C ()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a:t>
            </a:r>
            <a:r>
              <a:rPr lang="en-US" altLang="zh-CN" sz="1800" b="0" dirty="0" smtClean="0">
                <a:latin typeface="Arial Narrow" pitchFamily="34" charset="0"/>
                <a:ea typeface="宋体" charset="-122"/>
                <a:sym typeface="Symbol" pitchFamily="18" charset="2"/>
              </a:rPr>
              <a:t>0:  </a:t>
            </a:r>
            <a:r>
              <a:rPr lang="en-US" altLang="zh-CN" sz="1800" b="0" dirty="0">
                <a:latin typeface="Arial Narrow" pitchFamily="34" charset="0"/>
                <a:ea typeface="宋体" charset="-122"/>
                <a:sym typeface="Symbol" pitchFamily="18" charset="2"/>
              </a:rPr>
              <a:t>D</a:t>
            </a:r>
            <a:r>
              <a:rPr lang="en-US" altLang="zh-CN" sz="1800" b="0" dirty="0" smtClean="0">
                <a:latin typeface="Arial Narrow" pitchFamily="34" charset="0"/>
                <a:ea typeface="宋体" charset="-122"/>
                <a:sym typeface="Symbol" pitchFamily="18" charset="2"/>
              </a:rPr>
              <a:t>(&amp;x, &amp;m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a:t>
            </a:r>
            <a:r>
              <a:rPr lang="en-US" altLang="zh-CN" sz="1800" b="0" dirty="0" smtClean="0">
                <a:latin typeface="Arial Narrow" pitchFamily="34" charset="0"/>
                <a:ea typeface="宋体" charset="-122"/>
                <a:sym typeface="Symbol" pitchFamily="18" charset="2"/>
              </a:rPr>
              <a:t>1:  t=x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Tree>
    <p:extLst>
      <p:ext uri="{BB962C8B-B14F-4D97-AF65-F5344CB8AC3E}">
        <p14:creationId xmlns:p14="http://schemas.microsoft.com/office/powerpoint/2010/main" val="1159016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Sensitivity in Flow Sensitive Static Dependence Analysis</a:t>
            </a:r>
            <a:endParaRPr lang="en-US" dirty="0"/>
          </a:p>
        </p:txBody>
      </p:sp>
      <p:sp>
        <p:nvSpPr>
          <p:cNvPr id="5" name="Text Box 4"/>
          <p:cNvSpPr txBox="1">
            <a:spLocks noChangeArrowheads="1"/>
          </p:cNvSpPr>
          <p:nvPr/>
        </p:nvSpPr>
        <p:spPr bwMode="auto">
          <a:xfrm>
            <a:off x="983673" y="1752600"/>
            <a:ext cx="2438400" cy="12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     B(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2:     </a:t>
            </a:r>
            <a:r>
              <a:rPr lang="en-US" altLang="zh-CN" sz="1800" b="0" dirty="0">
                <a:latin typeface="Arial Narrow" pitchFamily="34" charset="0"/>
                <a:ea typeface="宋体" charset="-122"/>
                <a:sym typeface="Symbol" pitchFamily="18" charset="2"/>
              </a:rPr>
              <a:t>C</a:t>
            </a:r>
            <a:r>
              <a:rPr lang="en-US" altLang="zh-CN" sz="1800" b="0" dirty="0" smtClean="0">
                <a:latin typeface="Arial Narrow" pitchFamily="34" charset="0"/>
                <a:ea typeface="宋体" charset="-122"/>
                <a:sym typeface="Symbol" pitchFamily="18" charset="2"/>
              </a:rPr>
              <a:t>( )</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6" name="Text Box 4"/>
          <p:cNvSpPr txBox="1">
            <a:spLocks noChangeArrowheads="1"/>
          </p:cNvSpPr>
          <p:nvPr/>
        </p:nvSpPr>
        <p:spPr bwMode="auto">
          <a:xfrm>
            <a:off x="3782291" y="3581400"/>
            <a:ext cx="2438400"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D ( )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3</a:t>
            </a:r>
            <a:r>
              <a:rPr lang="en-US" altLang="zh-CN" sz="1800" b="0" dirty="0" smtClean="0">
                <a:latin typeface="Arial Narrow" pitchFamily="34" charset="0"/>
                <a:ea typeface="宋体" charset="-122"/>
                <a:sym typeface="Symbol" pitchFamily="18" charset="2"/>
              </a:rPr>
              <a:t>0:    y=…</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endParaRPr lang="en-US" altLang="zh-CN" sz="1800" b="0" dirty="0">
              <a:latin typeface="Arial Narrow" pitchFamily="34" charset="0"/>
              <a:ea typeface="宋体" charset="-122"/>
              <a:sym typeface="Symbol" pitchFamily="18" charset="2"/>
            </a:endParaRPr>
          </a:p>
        </p:txBody>
      </p:sp>
      <p:sp>
        <p:nvSpPr>
          <p:cNvPr id="7" name="Text Box 4"/>
          <p:cNvSpPr txBox="1">
            <a:spLocks noChangeArrowheads="1"/>
          </p:cNvSpPr>
          <p:nvPr/>
        </p:nvSpPr>
        <p:spPr bwMode="auto">
          <a:xfrm>
            <a:off x="838200" y="3581400"/>
            <a:ext cx="2438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B</a:t>
            </a:r>
            <a:r>
              <a:rPr lang="en-US" altLang="zh-CN" sz="1800" b="0" dirty="0" smtClean="0">
                <a:latin typeface="Arial Narrow" pitchFamily="34" charset="0"/>
                <a:ea typeface="宋体" charset="-122"/>
                <a:sym typeface="Symbol" pitchFamily="18" charset="2"/>
              </a:rPr>
              <a:t>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10:  x=…</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11:  D (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12   .. = 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8" name="Text Box 4"/>
          <p:cNvSpPr txBox="1">
            <a:spLocks noChangeArrowheads="1"/>
          </p:cNvSpPr>
          <p:nvPr/>
        </p:nvSpPr>
        <p:spPr bwMode="auto">
          <a:xfrm>
            <a:off x="3810000" y="1752600"/>
            <a:ext cx="2438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eaLnBrk="0" hangingPunct="0">
              <a:buClr>
                <a:srgbClr val="CC3300"/>
              </a:buClr>
              <a:buBlip>
                <a:blip r:embed="rId2"/>
              </a:buBlip>
              <a:defRPr sz="1900">
                <a:solidFill>
                  <a:schemeClr val="tx1"/>
                </a:solidFill>
                <a:latin typeface="Comic Sans MS" pitchFamily="66" charset="0"/>
              </a:defRPr>
            </a:lvl1pPr>
            <a:lvl2pPr marL="742950" indent="-285750" algn="l" eaLnBrk="0" hangingPunct="0">
              <a:buBlip>
                <a:blip r:embed="rId3"/>
              </a:buBlip>
              <a:defRPr sz="2800">
                <a:solidFill>
                  <a:schemeClr val="tx1"/>
                </a:solidFill>
                <a:latin typeface="Comic Sans MS" pitchFamily="66" charset="0"/>
              </a:defRPr>
            </a:lvl2pPr>
            <a:lvl3pPr marL="1143000" indent="-228600" algn="l" eaLnBrk="0" hangingPunct="0">
              <a:buBlip>
                <a:blip r:embed="rId4"/>
              </a:buBlip>
              <a:defRPr sz="1700">
                <a:solidFill>
                  <a:schemeClr val="tx1"/>
                </a:solidFill>
                <a:latin typeface="Comic Sans MS" pitchFamily="66" charset="0"/>
              </a:defRPr>
            </a:lvl3pPr>
            <a:lvl4pPr marL="1600200" indent="-228600" algn="l" eaLnBrk="0" hangingPunct="0">
              <a:defRPr sz="1600">
                <a:solidFill>
                  <a:schemeClr val="tx1"/>
                </a:solidFill>
                <a:latin typeface="Comic Sans MS" pitchFamily="66" charset="0"/>
              </a:defRPr>
            </a:lvl4pPr>
            <a:lvl5pPr marL="2057400" indent="-228600" algn="l" eaLnBrk="0" hangingPunct="0">
              <a:defRPr sz="1500">
                <a:solidFill>
                  <a:schemeClr val="tx1"/>
                </a:solidFill>
                <a:latin typeface="Comic Sans MS" pitchFamily="66" charset="0"/>
              </a:defRPr>
            </a:lvl5pPr>
            <a:lvl6pPr marL="2514600" indent="-228600" eaLnBrk="0" fontAlgn="base" hangingPunct="0">
              <a:spcBef>
                <a:spcPct val="20000"/>
              </a:spcBef>
              <a:spcAft>
                <a:spcPct val="0"/>
              </a:spcAft>
              <a:buChar char="–"/>
              <a:defRPr sz="1500">
                <a:solidFill>
                  <a:schemeClr val="tx1"/>
                </a:solidFill>
                <a:latin typeface="Comic Sans MS" pitchFamily="66" charset="0"/>
              </a:defRPr>
            </a:lvl6pPr>
            <a:lvl7pPr marL="2971800" indent="-228600" eaLnBrk="0" fontAlgn="base" hangingPunct="0">
              <a:spcBef>
                <a:spcPct val="20000"/>
              </a:spcBef>
              <a:spcAft>
                <a:spcPct val="0"/>
              </a:spcAft>
              <a:buChar char="–"/>
              <a:defRPr sz="1500">
                <a:solidFill>
                  <a:schemeClr val="tx1"/>
                </a:solidFill>
                <a:latin typeface="Comic Sans MS" pitchFamily="66" charset="0"/>
              </a:defRPr>
            </a:lvl7pPr>
            <a:lvl8pPr marL="3429000" indent="-228600" eaLnBrk="0" fontAlgn="base" hangingPunct="0">
              <a:spcBef>
                <a:spcPct val="20000"/>
              </a:spcBef>
              <a:spcAft>
                <a:spcPct val="0"/>
              </a:spcAft>
              <a:buChar char="–"/>
              <a:defRPr sz="1500">
                <a:solidFill>
                  <a:schemeClr val="tx1"/>
                </a:solidFill>
                <a:latin typeface="Comic Sans MS" pitchFamily="66" charset="0"/>
              </a:defRPr>
            </a:lvl8pPr>
            <a:lvl9pPr marL="3886200" indent="-228600" eaLnBrk="0" fontAlgn="base" hangingPunct="0">
              <a:spcBef>
                <a:spcPct val="20000"/>
              </a:spcBef>
              <a:spcAft>
                <a:spcPct val="0"/>
              </a:spcAft>
              <a:buChar char="–"/>
              <a:defRPr sz="1500">
                <a:solidFill>
                  <a:schemeClr val="tx1"/>
                </a:solidFill>
                <a:latin typeface="Comic Sans MS" pitchFamily="66" charset="0"/>
              </a:defRPr>
            </a:lvl9pPr>
          </a:lstStyle>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C () {</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a:t>
            </a:r>
            <a:r>
              <a:rPr lang="en-US" altLang="zh-CN" sz="1800" b="0" dirty="0" smtClean="0">
                <a:latin typeface="Arial Narrow" pitchFamily="34" charset="0"/>
                <a:ea typeface="宋体" charset="-122"/>
                <a:sym typeface="Symbol" pitchFamily="18" charset="2"/>
              </a:rPr>
              <a:t>0:  x=…</a:t>
            </a:r>
          </a:p>
          <a:p>
            <a:pPr eaLnBrk="1" hangingPunct="1">
              <a:lnSpc>
                <a:spcPct val="70000"/>
              </a:lnSpc>
              <a:spcBef>
                <a:spcPct val="50000"/>
              </a:spcBef>
              <a:buClrTx/>
              <a:buFontTx/>
              <a:buNone/>
            </a:pPr>
            <a:r>
              <a:rPr lang="en-US" altLang="zh-CN" sz="1800" b="0" dirty="0">
                <a:latin typeface="Arial Narrow" pitchFamily="34" charset="0"/>
                <a:ea typeface="宋体" charset="-122"/>
                <a:sym typeface="Symbol" pitchFamily="18" charset="2"/>
              </a:rPr>
              <a:t>2</a:t>
            </a:r>
            <a:r>
              <a:rPr lang="en-US" altLang="zh-CN" sz="1800" b="0" dirty="0" smtClean="0">
                <a:latin typeface="Arial Narrow" pitchFamily="34" charset="0"/>
                <a:ea typeface="宋体" charset="-122"/>
                <a:sym typeface="Symbol" pitchFamily="18" charset="2"/>
              </a:rPr>
              <a:t>1:  D( )</a:t>
            </a: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22:  …= x</a:t>
            </a:r>
            <a:endParaRPr lang="en-US" altLang="zh-CN" sz="1800" b="0" dirty="0">
              <a:latin typeface="Arial Narrow" pitchFamily="34" charset="0"/>
              <a:ea typeface="宋体" charset="-122"/>
              <a:sym typeface="Symbol" pitchFamily="18" charset="2"/>
            </a:endParaRPr>
          </a:p>
          <a:p>
            <a:pPr eaLnBrk="1" hangingPunct="1">
              <a:lnSpc>
                <a:spcPct val="70000"/>
              </a:lnSpc>
              <a:spcBef>
                <a:spcPct val="50000"/>
              </a:spcBef>
              <a:buClrTx/>
              <a:buFontTx/>
              <a:buNone/>
            </a:pPr>
            <a:r>
              <a:rPr lang="en-US" altLang="zh-CN" sz="1800" b="0" dirty="0" smtClean="0">
                <a:latin typeface="Arial Narrow" pitchFamily="34" charset="0"/>
                <a:ea typeface="宋体" charset="-122"/>
                <a:sym typeface="Symbol" pitchFamily="18" charset="2"/>
              </a:rPr>
              <a:t>}</a:t>
            </a:r>
          </a:p>
        </p:txBody>
      </p:sp>
      <p:sp>
        <p:nvSpPr>
          <p:cNvPr id="9" name="TextBox 8"/>
          <p:cNvSpPr txBox="1"/>
          <p:nvPr/>
        </p:nvSpPr>
        <p:spPr>
          <a:xfrm>
            <a:off x="2590801" y="5197227"/>
            <a:ext cx="6172200" cy="461665"/>
          </a:xfrm>
          <a:prstGeom prst="rect">
            <a:avLst/>
          </a:prstGeom>
          <a:noFill/>
        </p:spPr>
        <p:txBody>
          <a:bodyPr wrap="square" rtlCol="0">
            <a:spAutoFit/>
          </a:bodyPr>
          <a:lstStyle/>
          <a:p>
            <a:r>
              <a:rPr lang="en-US" sz="2400" dirty="0" smtClean="0">
                <a:solidFill>
                  <a:srgbClr val="FF0000"/>
                </a:solidFill>
              </a:rPr>
              <a:t>How would you design the rules?</a:t>
            </a:r>
            <a:endParaRPr lang="en-US" sz="2400" dirty="0">
              <a:solidFill>
                <a:srgbClr val="FF0000"/>
              </a:solidFill>
            </a:endParaRPr>
          </a:p>
        </p:txBody>
      </p:sp>
    </p:spTree>
    <p:extLst>
      <p:ext uri="{BB962C8B-B14F-4D97-AF65-F5344CB8AC3E}">
        <p14:creationId xmlns:p14="http://schemas.microsoft.com/office/powerpoint/2010/main" val="75394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dirty="0" smtClean="0"/>
              <a:t>Traditional Data Flow Analysis Framework</a:t>
            </a:r>
          </a:p>
        </p:txBody>
      </p:sp>
      <p:sp>
        <p:nvSpPr>
          <p:cNvPr id="2052" name="Rectangle 3"/>
          <p:cNvSpPr>
            <a:spLocks noGrp="1" noChangeArrowheads="1"/>
          </p:cNvSpPr>
          <p:nvPr>
            <p:ph type="body" idx="1"/>
          </p:nvPr>
        </p:nvSpPr>
        <p:spPr/>
        <p:txBody>
          <a:bodyPr/>
          <a:lstStyle/>
          <a:p>
            <a:pPr>
              <a:lnSpc>
                <a:spcPct val="80000"/>
              </a:lnSpc>
            </a:pPr>
            <a:endParaRPr lang="en-US" altLang="en-US" sz="2200" smtClean="0"/>
          </a:p>
          <a:p>
            <a:pPr>
              <a:lnSpc>
                <a:spcPct val="80000"/>
              </a:lnSpc>
              <a:buFont typeface="Zapf Dingbats" pitchFamily="1" charset="2"/>
              <a:buNone/>
            </a:pPr>
            <a:r>
              <a:rPr lang="en-US" altLang="en-US" sz="2200" smtClean="0"/>
              <a:t>	For each block node n and every variable x AD</a:t>
            </a:r>
            <a:r>
              <a:rPr lang="en-US" altLang="en-US" sz="2200" baseline="30000" smtClean="0"/>
              <a:t>in</a:t>
            </a:r>
            <a:r>
              <a:rPr lang="en-US" altLang="en-US" sz="2200" smtClean="0"/>
              <a:t>[x@n]=Ad</a:t>
            </a:r>
            <a:r>
              <a:rPr lang="en-US" altLang="en-US" sz="2200" baseline="-25000" smtClean="0"/>
              <a:t>out</a:t>
            </a:r>
            <a:r>
              <a:rPr lang="en-US" altLang="en-US" sz="2200" smtClean="0"/>
              <a:t>[x@n] </a:t>
            </a:r>
            <a:r>
              <a:rPr lang="en-US" altLang="en-US" sz="2200" smtClean="0">
                <a:sym typeface="Symbol" pitchFamily="18" charset="2"/>
              </a:rPr>
              <a:t>= Ø</a:t>
            </a:r>
            <a:endParaRPr lang="en-US" altLang="en-US" sz="2200" smtClean="0"/>
          </a:p>
          <a:p>
            <a:pPr>
              <a:lnSpc>
                <a:spcPct val="80000"/>
              </a:lnSpc>
              <a:buFont typeface="Zapf Dingbats" pitchFamily="1" charset="2"/>
              <a:buNone/>
            </a:pPr>
            <a:r>
              <a:rPr lang="en-US" altLang="en-US" sz="2200" smtClean="0"/>
              <a:t>	change = true;</a:t>
            </a:r>
          </a:p>
          <a:p>
            <a:pPr>
              <a:lnSpc>
                <a:spcPct val="80000"/>
              </a:lnSpc>
              <a:buFont typeface="Zapf Dingbats" pitchFamily="1" charset="2"/>
              <a:buNone/>
            </a:pPr>
            <a:r>
              <a:rPr lang="en-US" altLang="en-US" sz="2200" smtClean="0"/>
              <a:t>	while change do begin</a:t>
            </a:r>
          </a:p>
          <a:p>
            <a:pPr>
              <a:lnSpc>
                <a:spcPct val="80000"/>
              </a:lnSpc>
              <a:buFont typeface="Zapf Dingbats" pitchFamily="1" charset="2"/>
              <a:buNone/>
            </a:pPr>
            <a:r>
              <a:rPr lang="en-US" altLang="en-US" sz="2200" smtClean="0"/>
              <a:t>  		change = false;</a:t>
            </a:r>
          </a:p>
          <a:p>
            <a:pPr>
              <a:lnSpc>
                <a:spcPct val="80000"/>
              </a:lnSpc>
              <a:buFont typeface="Zapf Dingbats" pitchFamily="1" charset="2"/>
              <a:buNone/>
            </a:pPr>
            <a:r>
              <a:rPr lang="en-US" altLang="en-US" sz="2200" smtClean="0"/>
              <a:t>  		for any n and x</a:t>
            </a:r>
          </a:p>
          <a:p>
            <a:pPr>
              <a:lnSpc>
                <a:spcPct val="80000"/>
              </a:lnSpc>
              <a:buFont typeface="Zapf Dingbats" pitchFamily="1" charset="2"/>
              <a:buNone/>
            </a:pPr>
            <a:r>
              <a:rPr lang="en-US" altLang="en-US" sz="2200" smtClean="0">
                <a:solidFill>
                  <a:schemeClr val="folHlink"/>
                </a:solidFill>
              </a:rPr>
              <a:t>               </a:t>
            </a:r>
            <a:r>
              <a:rPr lang="en-US" altLang="en-US" sz="2200" smtClean="0"/>
              <a:t>AD</a:t>
            </a:r>
            <a:r>
              <a:rPr lang="en-US" altLang="en-US" sz="2200" baseline="30000" smtClean="0"/>
              <a:t>in</a:t>
            </a:r>
            <a:r>
              <a:rPr lang="en-US" altLang="en-US" sz="2200" smtClean="0"/>
              <a:t>[x@n]=</a:t>
            </a:r>
          </a:p>
          <a:p>
            <a:pPr>
              <a:lnSpc>
                <a:spcPct val="80000"/>
              </a:lnSpc>
              <a:buFont typeface="Zapf Dingbats" pitchFamily="1" charset="2"/>
              <a:buNone/>
            </a:pPr>
            <a:r>
              <a:rPr lang="en-US" altLang="en-US" sz="2200" smtClean="0"/>
              <a:t>               oldvalue = Ad</a:t>
            </a:r>
            <a:r>
              <a:rPr lang="en-US" altLang="en-US" sz="2200" baseline="-25000" smtClean="0"/>
              <a:t>out</a:t>
            </a:r>
            <a:r>
              <a:rPr lang="en-US" altLang="en-US" sz="2200" smtClean="0"/>
              <a:t>[x@n] ;</a:t>
            </a:r>
          </a:p>
          <a:p>
            <a:pPr>
              <a:lnSpc>
                <a:spcPct val="80000"/>
              </a:lnSpc>
              <a:buFont typeface="Zapf Dingbats" pitchFamily="1" charset="2"/>
              <a:buNone/>
            </a:pPr>
            <a:r>
              <a:rPr lang="en-US" altLang="en-US" sz="2200" smtClean="0"/>
              <a:t>   		    Ad</a:t>
            </a:r>
            <a:r>
              <a:rPr lang="en-US" altLang="en-US" sz="2200" baseline="-25000" smtClean="0"/>
              <a:t>out</a:t>
            </a:r>
            <a:r>
              <a:rPr lang="en-US" altLang="en-US" sz="2200" smtClean="0"/>
              <a:t>[x@n] </a:t>
            </a:r>
            <a:r>
              <a:rPr lang="en-US" altLang="en-US" sz="2200" smtClean="0">
                <a:sym typeface="Symbol" pitchFamily="18" charset="2"/>
              </a:rPr>
              <a:t>= F(</a:t>
            </a:r>
            <a:r>
              <a:rPr lang="en-US" altLang="en-US" sz="2200" smtClean="0"/>
              <a:t>AD</a:t>
            </a:r>
            <a:r>
              <a:rPr lang="en-US" altLang="en-US" sz="2200" baseline="30000" smtClean="0"/>
              <a:t>in</a:t>
            </a:r>
            <a:r>
              <a:rPr lang="en-US" altLang="en-US" sz="2200" smtClean="0"/>
              <a:t>[x@n])</a:t>
            </a:r>
            <a:endParaRPr lang="en-US" altLang="en-US" sz="2200" smtClean="0">
              <a:sym typeface="Symbol" pitchFamily="18" charset="2"/>
            </a:endParaRPr>
          </a:p>
          <a:p>
            <a:pPr>
              <a:lnSpc>
                <a:spcPct val="80000"/>
              </a:lnSpc>
              <a:buFont typeface="Zapf Dingbats" pitchFamily="1" charset="2"/>
              <a:buNone/>
            </a:pPr>
            <a:r>
              <a:rPr lang="en-US" altLang="en-US" sz="2200" smtClean="0"/>
              <a:t> 		    if Ad</a:t>
            </a:r>
            <a:r>
              <a:rPr lang="en-US" altLang="en-US" sz="2200" baseline="-25000" smtClean="0"/>
              <a:t>out</a:t>
            </a:r>
            <a:r>
              <a:rPr lang="en-US" altLang="en-US" sz="2200" smtClean="0"/>
              <a:t>[x@n]  != oldvalue then change = true;</a:t>
            </a:r>
          </a:p>
          <a:p>
            <a:pPr>
              <a:lnSpc>
                <a:spcPct val="80000"/>
              </a:lnSpc>
              <a:buFont typeface="Zapf Dingbats" pitchFamily="1" charset="2"/>
              <a:buNone/>
            </a:pPr>
            <a:r>
              <a:rPr lang="en-US" altLang="en-US" sz="2200" smtClean="0"/>
              <a:t>  		end</a:t>
            </a:r>
          </a:p>
          <a:p>
            <a:pPr>
              <a:lnSpc>
                <a:spcPct val="80000"/>
              </a:lnSpc>
              <a:buFont typeface="Zapf Dingbats" pitchFamily="1" charset="2"/>
              <a:buNone/>
            </a:pPr>
            <a:r>
              <a:rPr lang="en-US" altLang="en-US" sz="2200" smtClean="0"/>
              <a:t>	end</a:t>
            </a:r>
          </a:p>
        </p:txBody>
      </p:sp>
      <p:graphicFrame>
        <p:nvGraphicFramePr>
          <p:cNvPr id="2050" name="Object 2"/>
          <p:cNvGraphicFramePr>
            <a:graphicFrameLocks noChangeAspect="1"/>
          </p:cNvGraphicFramePr>
          <p:nvPr>
            <p:extLst>
              <p:ext uri="{D42A27DB-BD31-4B8C-83A1-F6EECF244321}">
                <p14:modId xmlns:p14="http://schemas.microsoft.com/office/powerpoint/2010/main" val="1233703360"/>
              </p:ext>
            </p:extLst>
          </p:nvPr>
        </p:nvGraphicFramePr>
        <p:xfrm>
          <a:off x="3236913" y="3505200"/>
          <a:ext cx="3519487" cy="533400"/>
        </p:xfrm>
        <a:graphic>
          <a:graphicData uri="http://schemas.openxmlformats.org/presentationml/2006/ole">
            <mc:AlternateContent xmlns:mc="http://schemas.openxmlformats.org/markup-compatibility/2006">
              <mc:Choice xmlns:v="urn:schemas-microsoft-com:vml" Requires="v">
                <p:oleObj spid="_x0000_s2063" name="Equation" r:id="rId4" imgW="1676160" imgH="253800" progId="Equation.3">
                  <p:embed/>
                </p:oleObj>
              </mc:Choice>
              <mc:Fallback>
                <p:oleObj name="Equation" r:id="rId4" imgW="1676160" imgH="253800" progId="Equation.3">
                  <p:embed/>
                  <p:pic>
                    <p:nvPicPr>
                      <p:cNvPr id="0" name=""/>
                      <p:cNvPicPr>
                        <a:picLocks noChangeAspect="1" noChangeArrowheads="1"/>
                      </p:cNvPicPr>
                      <p:nvPr/>
                    </p:nvPicPr>
                    <p:blipFill>
                      <a:blip r:embed="rId5"/>
                      <a:srcRect/>
                      <a:stretch>
                        <a:fillRect/>
                      </a:stretch>
                    </p:blipFill>
                    <p:spPr bwMode="auto">
                      <a:xfrm>
                        <a:off x="3236913" y="3505200"/>
                        <a:ext cx="3519487"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6350653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zh-CN" dirty="0" smtClean="0">
                <a:ea typeface="宋体" charset="-122"/>
              </a:rPr>
              <a:t>Two important ingredients of data flow analysis</a:t>
            </a:r>
          </a:p>
        </p:txBody>
      </p:sp>
      <p:sp>
        <p:nvSpPr>
          <p:cNvPr id="18435" name="Rectangle 3"/>
          <p:cNvSpPr>
            <a:spLocks noGrp="1" noChangeArrowheads="1"/>
          </p:cNvSpPr>
          <p:nvPr>
            <p:ph type="body" idx="4294967295"/>
          </p:nvPr>
        </p:nvSpPr>
        <p:spPr/>
        <p:txBody>
          <a:bodyPr/>
          <a:lstStyle/>
          <a:p>
            <a:r>
              <a:rPr lang="en-US" altLang="zh-CN" sz="2800" smtClean="0">
                <a:ea typeface="宋体" charset="-122"/>
              </a:rPr>
              <a:t>Abstract domain</a:t>
            </a:r>
          </a:p>
          <a:p>
            <a:pPr lvl="1"/>
            <a:r>
              <a:rPr lang="en-US" altLang="zh-CN" smtClean="0">
                <a:ea typeface="宋体" charset="-122"/>
              </a:rPr>
              <a:t>The results we want to compute by static analysis</a:t>
            </a:r>
          </a:p>
          <a:p>
            <a:pPr lvl="1">
              <a:buFontTx/>
              <a:buNone/>
            </a:pPr>
            <a:endParaRPr lang="en-US" altLang="zh-CN" sz="2000" smtClean="0">
              <a:ea typeface="宋体" charset="-122"/>
            </a:endParaRPr>
          </a:p>
          <a:p>
            <a:r>
              <a:rPr lang="en-US" altLang="zh-CN" sz="2800" smtClean="0">
                <a:ea typeface="宋体" charset="-122"/>
              </a:rPr>
              <a:t>Transfer function</a:t>
            </a:r>
          </a:p>
          <a:p>
            <a:pPr lvl="1"/>
            <a:r>
              <a:rPr lang="en-US" altLang="zh-CN" smtClean="0">
                <a:ea typeface="宋体" charset="-122"/>
              </a:rPr>
              <a:t>How the abstract values are computed/updated at each relevant instruction</a:t>
            </a:r>
          </a:p>
          <a:p>
            <a:pPr lvl="2"/>
            <a:r>
              <a:rPr lang="en-US" altLang="zh-CN" smtClean="0">
                <a:ea typeface="宋体" charset="-122"/>
              </a:rPr>
              <a:t>Need to consider the instruction semantics </a:t>
            </a:r>
          </a:p>
          <a:p>
            <a:endParaRPr lang="en-US" altLang="zh-CN" sz="2500" smtClean="0">
              <a:ea typeface="宋体" charset="-122"/>
            </a:endParaRPr>
          </a:p>
        </p:txBody>
      </p:sp>
    </p:spTree>
    <p:extLst>
      <p:ext uri="{BB962C8B-B14F-4D97-AF65-F5344CB8AC3E}">
        <p14:creationId xmlns:p14="http://schemas.microsoft.com/office/powerpoint/2010/main" val="2273354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dirty="0" smtClean="0"/>
              <a:t>Reaching Definition Analysis</a:t>
            </a:r>
          </a:p>
        </p:txBody>
      </p:sp>
      <p:sp>
        <p:nvSpPr>
          <p:cNvPr id="122883" name="Rectangle 3"/>
          <p:cNvSpPr>
            <a:spLocks noGrp="1" noChangeArrowheads="1"/>
          </p:cNvSpPr>
          <p:nvPr>
            <p:ph type="body" idx="1"/>
          </p:nvPr>
        </p:nvSpPr>
        <p:spPr/>
        <p:txBody>
          <a:bodyPr/>
          <a:lstStyle/>
          <a:p>
            <a:pPr>
              <a:lnSpc>
                <a:spcPct val="90000"/>
              </a:lnSpc>
            </a:pPr>
            <a:r>
              <a:rPr lang="en-US" altLang="en-US" sz="2800" dirty="0" smtClean="0"/>
              <a:t>Analyze multiple paths at a time and compute aggregate information directly.</a:t>
            </a:r>
          </a:p>
          <a:p>
            <a:pPr>
              <a:lnSpc>
                <a:spcPct val="90000"/>
              </a:lnSpc>
            </a:pPr>
            <a:endParaRPr lang="en-US" altLang="en-US" sz="2800" dirty="0" smtClean="0"/>
          </a:p>
          <a:p>
            <a:pPr lvl="1">
              <a:lnSpc>
                <a:spcPct val="90000"/>
              </a:lnSpc>
            </a:pPr>
            <a:r>
              <a:rPr lang="en-US" altLang="en-US" sz="2400" dirty="0" err="1" smtClean="0">
                <a:sym typeface="Symbol" pitchFamily="18" charset="2"/>
              </a:rPr>
              <a:t>Def</a:t>
            </a:r>
            <a:r>
              <a:rPr lang="en-US" altLang="en-US" sz="2400" baseline="-25000" dirty="0" err="1" smtClean="0">
                <a:sym typeface="Symbol" pitchFamily="18" charset="2"/>
              </a:rPr>
              <a:t>in</a:t>
            </a:r>
            <a:r>
              <a:rPr lang="en-US" altLang="en-US" sz="2400" dirty="0" smtClean="0">
                <a:sym typeface="Symbol" pitchFamily="18" charset="2"/>
              </a:rPr>
              <a:t>[</a:t>
            </a:r>
            <a:r>
              <a:rPr lang="en-US" altLang="en-US" sz="2400" dirty="0" err="1" smtClean="0">
                <a:sym typeface="Symbol" pitchFamily="18" charset="2"/>
              </a:rPr>
              <a:t>x@n</a:t>
            </a:r>
            <a:r>
              <a:rPr lang="en-US" altLang="en-US" sz="2400" dirty="0" smtClean="0">
                <a:sym typeface="Symbol" pitchFamily="18" charset="2"/>
              </a:rPr>
              <a:t>]: all the possible definitions of x along some path reaching n (before getting through n)</a:t>
            </a:r>
          </a:p>
          <a:p>
            <a:pPr lvl="2">
              <a:lnSpc>
                <a:spcPct val="90000"/>
              </a:lnSpc>
              <a:buFont typeface="Zapf Dingbats" pitchFamily="1" charset="2"/>
              <a:buNone/>
            </a:pPr>
            <a:r>
              <a:rPr lang="en-US" altLang="en-US" sz="2000" dirty="0" err="1" smtClean="0"/>
              <a:t>Def</a:t>
            </a:r>
            <a:r>
              <a:rPr lang="en-US" altLang="en-US" sz="1800" baseline="-25000" dirty="0" err="1" smtClean="0"/>
              <a:t>in</a:t>
            </a:r>
            <a:r>
              <a:rPr lang="en-US" altLang="en-US" sz="2000" dirty="0" smtClean="0"/>
              <a:t>[</a:t>
            </a:r>
            <a:r>
              <a:rPr lang="en-US" altLang="en-US" sz="2000" dirty="0" err="1" smtClean="0"/>
              <a:t>x@n</a:t>
            </a:r>
            <a:r>
              <a:rPr lang="en-US" altLang="en-US" sz="2000" dirty="0" smtClean="0"/>
              <a:t>]=</a:t>
            </a:r>
            <a:endParaRPr lang="en-US" altLang="en-US" i="1" dirty="0" smtClean="0">
              <a:sym typeface="Symbol" pitchFamily="18" charset="2"/>
            </a:endParaRPr>
          </a:p>
          <a:p>
            <a:pPr lvl="1">
              <a:lnSpc>
                <a:spcPct val="90000"/>
              </a:lnSpc>
            </a:pPr>
            <a:r>
              <a:rPr lang="en-US" altLang="en-US" sz="2400" dirty="0" smtClean="0">
                <a:sym typeface="Symbol" pitchFamily="18" charset="2"/>
              </a:rPr>
              <a:t>For any x!=y  (node n is “y=…”)</a:t>
            </a:r>
          </a:p>
          <a:p>
            <a:pPr lvl="2">
              <a:lnSpc>
                <a:spcPct val="90000"/>
              </a:lnSpc>
              <a:buFont typeface="Zapf Dingbats" pitchFamily="1" charset="2"/>
              <a:buNone/>
            </a:pPr>
            <a:r>
              <a:rPr lang="en-US" altLang="en-US" sz="2000" dirty="0" err="1" smtClean="0"/>
              <a:t>Def</a:t>
            </a:r>
            <a:r>
              <a:rPr lang="en-US" altLang="en-US" sz="2000" baseline="-25000" dirty="0" err="1" smtClean="0"/>
              <a:t>out</a:t>
            </a:r>
            <a:r>
              <a:rPr lang="en-US" altLang="en-US" sz="2000" dirty="0" smtClean="0"/>
              <a:t>[</a:t>
            </a:r>
            <a:r>
              <a:rPr lang="en-US" altLang="en-US" sz="2000" dirty="0" err="1" smtClean="0"/>
              <a:t>x@n</a:t>
            </a:r>
            <a:r>
              <a:rPr lang="en-US" altLang="en-US" sz="2000" dirty="0" smtClean="0"/>
              <a:t>]=</a:t>
            </a:r>
            <a:r>
              <a:rPr lang="en-US" altLang="en-US" sz="2000" dirty="0" err="1" smtClean="0"/>
              <a:t>Def</a:t>
            </a:r>
            <a:r>
              <a:rPr lang="en-US" altLang="en-US" sz="2000" baseline="-25000" dirty="0" err="1" smtClean="0"/>
              <a:t>in</a:t>
            </a:r>
            <a:r>
              <a:rPr lang="en-US" altLang="en-US" sz="2000" dirty="0" smtClean="0"/>
              <a:t>[</a:t>
            </a:r>
            <a:r>
              <a:rPr lang="en-US" altLang="en-US" sz="2000" dirty="0" err="1" smtClean="0"/>
              <a:t>x@n</a:t>
            </a:r>
            <a:r>
              <a:rPr lang="en-US" altLang="en-US" sz="2000" dirty="0" smtClean="0"/>
              <a:t>]</a:t>
            </a:r>
            <a:r>
              <a:rPr lang="en-US" altLang="en-US" dirty="0" smtClean="0"/>
              <a:t> </a:t>
            </a:r>
            <a:endParaRPr lang="en-US" altLang="en-US" i="1" dirty="0" smtClean="0">
              <a:sym typeface="Symbol" pitchFamily="18" charset="2"/>
            </a:endParaRPr>
          </a:p>
          <a:p>
            <a:pPr lvl="1">
              <a:lnSpc>
                <a:spcPct val="90000"/>
              </a:lnSpc>
            </a:pPr>
            <a:r>
              <a:rPr lang="en-US" altLang="en-US" sz="2400" dirty="0" err="1" smtClean="0">
                <a:sym typeface="Symbol" pitchFamily="18" charset="2"/>
              </a:rPr>
              <a:t>Def</a:t>
            </a:r>
            <a:r>
              <a:rPr lang="en-US" altLang="en-US" sz="2400" baseline="-25000" dirty="0" err="1" smtClean="0">
                <a:sym typeface="Symbol" pitchFamily="18" charset="2"/>
              </a:rPr>
              <a:t>out</a:t>
            </a:r>
            <a:r>
              <a:rPr lang="en-US" altLang="en-US" sz="2400" dirty="0" smtClean="0">
                <a:sym typeface="Symbol" pitchFamily="18" charset="2"/>
              </a:rPr>
              <a:t>[</a:t>
            </a:r>
            <a:r>
              <a:rPr lang="en-US" altLang="en-US" sz="2400" dirty="0" err="1" smtClean="0">
                <a:sym typeface="Symbol" pitchFamily="18" charset="2"/>
              </a:rPr>
              <a:t>y@n</a:t>
            </a:r>
            <a:r>
              <a:rPr lang="en-US" altLang="en-US" sz="2400" dirty="0" smtClean="0">
                <a:sym typeface="Symbol" pitchFamily="18" charset="2"/>
              </a:rPr>
              <a:t>]={n}</a:t>
            </a:r>
            <a:endParaRPr lang="en-US" altLang="en-US" dirty="0" smtClean="0">
              <a:sym typeface="Symbol" pitchFamily="18" charset="2"/>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773591783"/>
              </p:ext>
            </p:extLst>
          </p:nvPr>
        </p:nvGraphicFramePr>
        <p:xfrm>
          <a:off x="2919413" y="3276600"/>
          <a:ext cx="3546475" cy="533400"/>
        </p:xfrm>
        <a:graphic>
          <a:graphicData uri="http://schemas.openxmlformats.org/presentationml/2006/ole">
            <mc:AlternateContent xmlns:mc="http://schemas.openxmlformats.org/markup-compatibility/2006">
              <mc:Choice xmlns:v="urn:schemas-microsoft-com:vml" Requires="v">
                <p:oleObj spid="_x0000_s3087" name="Equation" r:id="rId4" imgW="1688760" imgH="253800" progId="Equation.3">
                  <p:embed/>
                </p:oleObj>
              </mc:Choice>
              <mc:Fallback>
                <p:oleObj name="Equation" r:id="rId4" imgW="1688760" imgH="253800" progId="Equation.3">
                  <p:embed/>
                  <p:pic>
                    <p:nvPicPr>
                      <p:cNvPr id="0" name=""/>
                      <p:cNvPicPr>
                        <a:picLocks noChangeAspect="1" noChangeArrowheads="1"/>
                      </p:cNvPicPr>
                      <p:nvPr/>
                    </p:nvPicPr>
                    <p:blipFill>
                      <a:blip r:embed="rId5"/>
                      <a:srcRect/>
                      <a:stretch>
                        <a:fillRect/>
                      </a:stretch>
                    </p:blipFill>
                    <p:spPr bwMode="auto">
                      <a:xfrm>
                        <a:off x="2919413" y="3276600"/>
                        <a:ext cx="35464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75058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zh-CN" smtClean="0">
                <a:ea typeface="宋体" charset="-122"/>
              </a:rPr>
              <a:t>Example for Computing Dependences</a:t>
            </a:r>
          </a:p>
        </p:txBody>
      </p:sp>
      <p:sp>
        <p:nvSpPr>
          <p:cNvPr id="4" name="Rectangle 4"/>
          <p:cNvSpPr>
            <a:spLocks noChangeArrowheads="1"/>
          </p:cNvSpPr>
          <p:nvPr/>
        </p:nvSpPr>
        <p:spPr bwMode="auto">
          <a:xfrm>
            <a:off x="685800" y="1927225"/>
            <a:ext cx="7696200" cy="2800350"/>
          </a:xfrm>
          <a:prstGeom prst="rect">
            <a:avLst/>
          </a:prstGeom>
          <a:noFill/>
          <a:ln w="9525">
            <a:noFill/>
            <a:miter lim="800000"/>
            <a:headEnd/>
            <a:tailEnd/>
          </a:ln>
        </p:spPr>
        <p:txBody>
          <a:bodyPr>
            <a:spAutoFit/>
          </a:bodyPr>
          <a:lstStyle/>
          <a:p>
            <a:pPr marL="342900" indent="-342900" algn="l">
              <a:spcBef>
                <a:spcPct val="0"/>
              </a:spcBef>
              <a:buFontTx/>
              <a:buAutoNum type="arabicPlain"/>
              <a:defRPr/>
            </a:pPr>
            <a:r>
              <a:rPr lang="en-US" altLang="zh-CN" b="0" dirty="0">
                <a:latin typeface="Courier New" pitchFamily="49" charset="0"/>
                <a:ea typeface="宋体" pitchFamily="2" charset="-122"/>
              </a:rPr>
              <a:t>Input (</a:t>
            </a:r>
            <a:r>
              <a:rPr lang="en-US" altLang="zh-CN" b="0" dirty="0" err="1">
                <a:latin typeface="Courier New" pitchFamily="49" charset="0"/>
                <a:ea typeface="宋体" pitchFamily="2" charset="-122"/>
              </a:rPr>
              <a:t>x,y</a:t>
            </a:r>
            <a:r>
              <a:rPr lang="en-US" altLang="zh-CN" b="0" dirty="0">
                <a:latin typeface="Courier New" pitchFamily="49" charset="0"/>
                <a:ea typeface="宋体" pitchFamily="2" charset="-122"/>
              </a:rPr>
              <a:t>);</a:t>
            </a:r>
          </a:p>
          <a:p>
            <a:pPr marL="342900" indent="-342900" algn="l">
              <a:spcBef>
                <a:spcPct val="0"/>
              </a:spcBef>
              <a:buFontTx/>
              <a:buAutoNum type="arabicPlain"/>
              <a:defRPr/>
            </a:pPr>
            <a:r>
              <a:rPr lang="en-US" altLang="zh-CN" b="0" dirty="0">
                <a:latin typeface="Courier New" pitchFamily="49" charset="0"/>
                <a:ea typeface="宋体" pitchFamily="2" charset="-122"/>
              </a:rPr>
              <a:t>if (x&lt;0)</a:t>
            </a:r>
          </a:p>
          <a:p>
            <a:pPr marL="342900" indent="-342900" algn="l">
              <a:spcBef>
                <a:spcPct val="0"/>
              </a:spcBef>
              <a:buFontTx/>
              <a:buAutoNum type="arabicPlain"/>
              <a:defRPr/>
            </a:pPr>
            <a:r>
              <a:rPr lang="en-US" altLang="zh-CN" b="0" dirty="0">
                <a:latin typeface="Courier New" pitchFamily="49" charset="0"/>
                <a:ea typeface="宋体" pitchFamily="2" charset="-122"/>
              </a:rPr>
              <a:t>   p=-y;</a:t>
            </a:r>
          </a:p>
          <a:p>
            <a:pPr marL="342900" indent="-342900" algn="l">
              <a:spcBef>
                <a:spcPct val="0"/>
              </a:spcBef>
              <a:buFontTx/>
              <a:buAutoNum type="arabicPlain"/>
              <a:defRPr/>
            </a:pPr>
            <a:r>
              <a:rPr lang="en-US" altLang="zh-CN" b="0" dirty="0">
                <a:latin typeface="Courier New" pitchFamily="49" charset="0"/>
                <a:ea typeface="宋体" pitchFamily="2" charset="-122"/>
              </a:rPr>
              <a:t>else</a:t>
            </a:r>
          </a:p>
          <a:p>
            <a:pPr marL="342900" indent="-342900" algn="l">
              <a:spcBef>
                <a:spcPct val="0"/>
              </a:spcBef>
              <a:buFontTx/>
              <a:buAutoNum type="arabicPlain"/>
              <a:defRPr/>
            </a:pPr>
            <a:r>
              <a:rPr lang="en-US" altLang="zh-CN" b="0" dirty="0">
                <a:latin typeface="Courier New" pitchFamily="49" charset="0"/>
                <a:ea typeface="宋体" pitchFamily="2" charset="-122"/>
              </a:rPr>
              <a:t>   p=y;</a:t>
            </a:r>
          </a:p>
          <a:p>
            <a:pPr marL="342900" indent="-342900" algn="l">
              <a:spcBef>
                <a:spcPct val="0"/>
              </a:spcBef>
              <a:buFontTx/>
              <a:buAutoNum type="arabicPlain"/>
              <a:defRPr/>
            </a:pPr>
            <a:r>
              <a:rPr lang="en-US" altLang="zh-CN" b="0" dirty="0">
                <a:latin typeface="Courier New" pitchFamily="49" charset="0"/>
                <a:ea typeface="宋体" pitchFamily="2" charset="-122"/>
              </a:rPr>
              <a:t>z=1</a:t>
            </a:r>
          </a:p>
          <a:p>
            <a:pPr marL="342900" indent="-342900" algn="l">
              <a:spcBef>
                <a:spcPct val="0"/>
              </a:spcBef>
              <a:buFontTx/>
              <a:buAutoNum type="arabicPlain"/>
              <a:defRPr/>
            </a:pPr>
            <a:r>
              <a:rPr lang="en-US" altLang="zh-CN" b="0" dirty="0">
                <a:latin typeface="Courier New" pitchFamily="49" charset="0"/>
                <a:ea typeface="宋体" pitchFamily="2" charset="-122"/>
              </a:rPr>
              <a:t>while (p!=0)</a:t>
            </a:r>
          </a:p>
          <a:p>
            <a:pPr marL="342900" indent="-342900" algn="l">
              <a:spcBef>
                <a:spcPct val="0"/>
              </a:spcBef>
              <a:buFontTx/>
              <a:buAutoNum type="arabicPlain"/>
              <a:defRPr/>
            </a:pPr>
            <a:r>
              <a:rPr lang="en-US" altLang="zh-CN" b="0" dirty="0">
                <a:latin typeface="Courier New" pitchFamily="49" charset="0"/>
                <a:ea typeface="宋体" pitchFamily="2" charset="-122"/>
              </a:rPr>
              <a:t>   z=z*x</a:t>
            </a:r>
          </a:p>
          <a:p>
            <a:pPr marL="342900" indent="-342900" algn="l">
              <a:spcBef>
                <a:spcPct val="0"/>
              </a:spcBef>
              <a:buFontTx/>
              <a:buAutoNum type="arabicPlain"/>
              <a:defRPr/>
            </a:pPr>
            <a:r>
              <a:rPr lang="en-US" altLang="zh-CN" b="0" dirty="0">
                <a:latin typeface="Courier New" pitchFamily="49" charset="0"/>
                <a:ea typeface="宋体" pitchFamily="2" charset="-122"/>
              </a:rPr>
              <a:t>   p=p-1;</a:t>
            </a:r>
          </a:p>
          <a:p>
            <a:pPr marL="342900" indent="-342900" algn="l">
              <a:spcBef>
                <a:spcPct val="0"/>
              </a:spcBef>
              <a:buFontTx/>
              <a:buAutoNum type="arabicPlain"/>
              <a:defRPr/>
            </a:pPr>
            <a:r>
              <a:rPr lang="en-US" altLang="zh-CN" b="0" dirty="0">
                <a:latin typeface="Courier New" pitchFamily="49" charset="0"/>
                <a:ea typeface="宋体" pitchFamily="2" charset="-122"/>
              </a:rPr>
              <a:t>Output(z);</a:t>
            </a:r>
          </a:p>
          <a:p>
            <a:pPr algn="l">
              <a:spcBef>
                <a:spcPct val="0"/>
              </a:spcBef>
              <a:buFontTx/>
              <a:buNone/>
              <a:defRPr/>
            </a:pPr>
            <a:endParaRPr lang="zh-CN" altLang="en-US" b="0" dirty="0">
              <a:latin typeface="Courier New" pitchFamily="49" charset="0"/>
              <a:ea typeface="宋体" pitchFamily="2" charset="-122"/>
            </a:endParaRPr>
          </a:p>
        </p:txBody>
      </p:sp>
    </p:spTree>
    <p:extLst>
      <p:ext uri="{BB962C8B-B14F-4D97-AF65-F5344CB8AC3E}">
        <p14:creationId xmlns:p14="http://schemas.microsoft.com/office/powerpoint/2010/main" val="2303257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Configuration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14:m>
                  <m:oMath xmlns:m="http://schemas.openxmlformats.org/officeDocument/2006/math">
                    <m:r>
                      <a:rPr lang="en-US" b="0" i="1" smtClean="0">
                        <a:latin typeface="Cambria Math"/>
                      </a:rPr>
                      <m:t>&lt;</m:t>
                    </m:r>
                    <m:r>
                      <a:rPr lang="en-US" b="0" i="1" smtClean="0">
                        <a:latin typeface="Cambria Math"/>
                      </a:rPr>
                      <m:t>𝑠</m:t>
                    </m:r>
                    <m:r>
                      <a:rPr lang="en-US" b="0" i="1" smtClean="0">
                        <a:latin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&gt;→&lt;</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m:t>
                        </m:r>
                      </m:sup>
                    </m:sSup>
                    <m:r>
                      <a:rPr lang="en-US" b="0" i="1" smtClean="0">
                        <a:latin typeface="Cambria Math"/>
                        <a:ea typeface="Cambria Math"/>
                      </a:rPr>
                      <m:t>, </m:t>
                    </m:r>
                    <m:r>
                      <a:rPr lang="en-US" i="1">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m:t>
                    </m:r>
                  </m:oMath>
                </a14:m>
                <a:endParaRPr lang="en-US" b="0" dirty="0" smtClean="0">
                  <a:ea typeface="Cambria Math"/>
                </a:endParaRPr>
              </a:p>
              <a:p>
                <a:pPr lvl="1"/>
                <a:r>
                  <a:rPr lang="en-US" dirty="0" smtClean="0"/>
                  <a:t>Definition D: Variable -&gt; Label </a:t>
                </a:r>
                <a:endParaRPr lang="en-US" dirty="0" smtClean="0">
                  <a:ea typeface="Cambria Math"/>
                  <a:sym typeface="Webdings"/>
                </a:endParaRPr>
              </a:p>
              <a:p>
                <a:pPr lvl="1"/>
                <a:r>
                  <a:rPr lang="en-US" dirty="0" smtClean="0">
                    <a:ea typeface="Cambria Math"/>
                    <a:sym typeface="Webdings"/>
                  </a:rPr>
                  <a:t>Dependences X: P (</a:t>
                </a:r>
                <a:r>
                  <a:rPr lang="en-US" dirty="0"/>
                  <a:t>Label </a:t>
                </a:r>
                <a:r>
                  <a:rPr lang="en-US" dirty="0" smtClean="0">
                    <a:ea typeface="Cambria Math"/>
                    <a:sym typeface="Webdings"/>
                  </a:rPr>
                  <a:t> </a:t>
                </a:r>
                <a:r>
                  <a:rPr lang="en-US" dirty="0" smtClean="0"/>
                  <a:t>Label</a:t>
                </a:r>
                <a:r>
                  <a:rPr lang="en-US" dirty="0" smtClean="0">
                    <a:ea typeface="Cambria Math"/>
                    <a:sym typeface="Webdings"/>
                  </a:rPr>
                  <a:t>)</a:t>
                </a:r>
              </a:p>
              <a:p>
                <a:r>
                  <a:rPr lang="en-US" dirty="0" smtClean="0">
                    <a:ea typeface="Cambria Math"/>
                    <a:sym typeface="Webdings"/>
                  </a:rPr>
                  <a:t>In contrast, dynamic dependence detection has the following configuration</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&lt;</m:t>
                      </m:r>
                      <m:r>
                        <a:rPr lang="en-US" i="1">
                          <a:latin typeface="Cambria Math"/>
                        </a:rPr>
                        <m:t>𝑠</m:t>
                      </m:r>
                      <m:r>
                        <a:rPr lang="en-US" i="1">
                          <a:latin typeface="Cambria Math"/>
                        </a:rPr>
                        <m:t>,</m:t>
                      </m:r>
                      <m:r>
                        <a:rPr lang="en-US" i="1">
                          <a:latin typeface="Cambria Math"/>
                          <a:ea typeface="Cambria Math"/>
                        </a:rPr>
                        <m:t>𝛿</m:t>
                      </m:r>
                      <m:r>
                        <a:rPr lang="en-US" i="1">
                          <a:latin typeface="Cambria Math"/>
                          <a:ea typeface="Cambria Math"/>
                        </a:rPr>
                        <m:t>,</m:t>
                      </m:r>
                      <m:r>
                        <a:rPr lang="en-US" i="1">
                          <a:latin typeface="Cambria Math"/>
                          <a:ea typeface="Cambria Math"/>
                        </a:rPr>
                        <m:t>𝛾</m:t>
                      </m:r>
                      <m:r>
                        <a:rPr lang="en-US" i="1">
                          <a:latin typeface="Cambria Math"/>
                          <a:ea typeface="Cambria Math"/>
                        </a:rPr>
                        <m:t>,</m:t>
                      </m:r>
                      <m:r>
                        <a:rPr lang="en-US" i="1">
                          <a:latin typeface="Cambria Math"/>
                          <a:ea typeface="Cambria Math"/>
                        </a:rPr>
                        <m:t>𝐶</m:t>
                      </m:r>
                      <m:r>
                        <a:rPr lang="en-US" i="1">
                          <a:latin typeface="Cambria Math"/>
                          <a:ea typeface="Cambria Math"/>
                        </a:rPr>
                        <m:t>,</m:t>
                      </m:r>
                      <m:r>
                        <a:rPr lang="en-US" i="1">
                          <a:latin typeface="Cambria Math"/>
                          <a:ea typeface="Cambria Math"/>
                        </a:rPr>
                        <m:t>𝐷</m:t>
                      </m:r>
                      <m:r>
                        <a:rPr lang="en-US" i="1">
                          <a:latin typeface="Cambria Math"/>
                          <a:ea typeface="Cambria Math"/>
                        </a:rPr>
                        <m:t>,</m:t>
                      </m:r>
                      <m:r>
                        <a:rPr lang="en-US" i="1">
                          <a:latin typeface="Cambria Math"/>
                          <a:ea typeface="Cambria Math"/>
                        </a:rPr>
                        <m:t>𝑋</m:t>
                      </m:r>
                      <m:r>
                        <a:rPr lang="en-US" i="1">
                          <a:latin typeface="Cambria Math"/>
                          <a:ea typeface="Cambria Math"/>
                        </a:rPr>
                        <m:t>&gt;→&lt;</m:t>
                      </m:r>
                      <m:sSup>
                        <m:sSupPr>
                          <m:ctrlPr>
                            <a:rPr lang="en-US" i="1">
                              <a:latin typeface="Cambria Math"/>
                              <a:ea typeface="Cambria Math"/>
                            </a:rPr>
                          </m:ctrlPr>
                        </m:sSupPr>
                        <m:e>
                          <m:r>
                            <a:rPr lang="en-US" i="1">
                              <a:latin typeface="Cambria Math"/>
                              <a:ea typeface="Cambria Math"/>
                            </a:rPr>
                            <m:t>𝑠</m:t>
                          </m:r>
                        </m:e>
                        <m:sup>
                          <m:r>
                            <a:rPr lang="en-US" i="1">
                              <a:latin typeface="Cambria Math"/>
                              <a:ea typeface="Cambria Math"/>
                            </a:rPr>
                            <m:t>′</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𝛿</m:t>
                          </m:r>
                        </m:e>
                        <m:sup>
                          <m:r>
                            <a:rPr lang="en-US" i="1">
                              <a:latin typeface="Cambria Math"/>
                              <a:ea typeface="Cambria Math"/>
                            </a:rPr>
                            <m:t>′</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𝛾</m:t>
                          </m:r>
                        </m:e>
                        <m:sup>
                          <m:r>
                            <a:rPr lang="en-US" i="1">
                              <a:latin typeface="Cambria Math"/>
                              <a:ea typeface="Cambria Math"/>
                            </a:rPr>
                            <m:t>′</m:t>
                          </m:r>
                        </m:sup>
                      </m:sSup>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𝐶</m:t>
                          </m:r>
                        </m:e>
                        <m:sup>
                          <m:r>
                            <a:rPr lang="en-US" i="1">
                              <a:latin typeface="Cambria Math"/>
                              <a:ea typeface="Cambria Math"/>
                            </a:rPr>
                            <m:t>′</m:t>
                          </m:r>
                        </m:sup>
                      </m:sSup>
                      <m:r>
                        <a:rPr lang="en-US" i="1">
                          <a:latin typeface="Cambria Math"/>
                          <a:ea typeface="Cambria Math"/>
                        </a:rPr>
                        <m:t>,</m:t>
                      </m:r>
                      <m:r>
                        <a:rPr lang="en-US" i="1">
                          <a:latin typeface="Cambria Math"/>
                          <a:ea typeface="Cambria Math"/>
                        </a:rPr>
                        <m:t>𝐷</m:t>
                      </m:r>
                      <m:r>
                        <a:rPr lang="en-US" i="1">
                          <a:latin typeface="Cambria Math"/>
                          <a:ea typeface="Cambria Math"/>
                        </a:rPr>
                        <m:t>′,</m:t>
                      </m:r>
                      <m:r>
                        <a:rPr lang="en-US" i="1">
                          <a:latin typeface="Cambria Math"/>
                          <a:ea typeface="Cambria Math"/>
                        </a:rPr>
                        <m:t>𝑋</m:t>
                      </m:r>
                      <m:r>
                        <a:rPr lang="en-US" i="1">
                          <a:latin typeface="Cambria Math"/>
                          <a:ea typeface="Cambria Math"/>
                        </a:rPr>
                        <m:t>′&gt;</m:t>
                      </m:r>
                    </m:oMath>
                  </m:oMathPara>
                </a14:m>
                <a:endParaRPr lang="en-US" dirty="0">
                  <a:ea typeface="Cambria Math"/>
                </a:endParaRPr>
              </a:p>
              <a:p>
                <a:pPr lvl="1"/>
                <a:r>
                  <a:rPr lang="en-US" dirty="0">
                    <a:ea typeface="Cambria Math"/>
                  </a:rPr>
                  <a:t>Counter C: Label -&gt; </a:t>
                </a:r>
                <a:r>
                  <a:rPr lang="en-US" dirty="0" err="1">
                    <a:ea typeface="Cambria Math"/>
                  </a:rPr>
                  <a:t>Int</a:t>
                </a:r>
                <a:endParaRPr lang="en-US" dirty="0">
                  <a:ea typeface="Cambria Math"/>
                </a:endParaRPr>
              </a:p>
              <a:p>
                <a:pPr lvl="1"/>
                <a:r>
                  <a:rPr lang="en-US" dirty="0"/>
                  <a:t>Definition D: Address -&gt; Label </a:t>
                </a:r>
                <a:r>
                  <a:rPr lang="en-US" dirty="0">
                    <a:ea typeface="Cambria Math"/>
                    <a:sym typeface="Webdings"/>
                  </a:rPr>
                  <a:t> </a:t>
                </a:r>
                <a:r>
                  <a:rPr lang="en-US" dirty="0" err="1">
                    <a:ea typeface="Cambria Math"/>
                    <a:sym typeface="Webdings"/>
                  </a:rPr>
                  <a:t>Int</a:t>
                </a:r>
                <a:endParaRPr lang="en-US" dirty="0">
                  <a:ea typeface="Cambria Math"/>
                  <a:sym typeface="Webdings"/>
                </a:endParaRPr>
              </a:p>
              <a:p>
                <a:pPr lvl="1"/>
                <a:r>
                  <a:rPr lang="en-US" dirty="0">
                    <a:ea typeface="Cambria Math"/>
                    <a:sym typeface="Webdings"/>
                  </a:rPr>
                  <a:t>Dependences X: P (</a:t>
                </a:r>
                <a:r>
                  <a:rPr lang="en-US" dirty="0"/>
                  <a:t>Label </a:t>
                </a:r>
                <a:r>
                  <a:rPr lang="en-US" dirty="0">
                    <a:ea typeface="Cambria Math"/>
                    <a:sym typeface="Webdings"/>
                  </a:rPr>
                  <a:t> </a:t>
                </a:r>
                <a:r>
                  <a:rPr lang="en-US" dirty="0" err="1">
                    <a:ea typeface="Cambria Math"/>
                    <a:sym typeface="Webdings"/>
                  </a:rPr>
                  <a:t>Int</a:t>
                </a:r>
                <a:r>
                  <a:rPr lang="en-US" dirty="0"/>
                  <a:t> </a:t>
                </a:r>
                <a:r>
                  <a:rPr lang="en-US" dirty="0">
                    <a:ea typeface="Cambria Math"/>
                    <a:sym typeface="Webdings"/>
                  </a:rPr>
                  <a:t> </a:t>
                </a:r>
                <a:r>
                  <a:rPr lang="en-US" dirty="0"/>
                  <a:t>Label </a:t>
                </a:r>
                <a:r>
                  <a:rPr lang="en-US" dirty="0">
                    <a:ea typeface="Cambria Math"/>
                    <a:sym typeface="Webdings"/>
                  </a:rPr>
                  <a:t> </a:t>
                </a:r>
                <a:r>
                  <a:rPr lang="en-US" dirty="0" err="1">
                    <a:ea typeface="Cambria Math"/>
                    <a:sym typeface="Webdings"/>
                  </a:rPr>
                  <a:t>Int</a:t>
                </a:r>
                <a:r>
                  <a:rPr lang="en-US" dirty="0" smtClean="0">
                    <a:ea typeface="Cambria Math"/>
                    <a:sym typeface="Webdings"/>
                  </a:rPr>
                  <a:t>)</a:t>
                </a:r>
              </a:p>
              <a:p>
                <a:r>
                  <a:rPr lang="en-US" dirty="0" smtClean="0">
                    <a:ea typeface="Cambria Math"/>
                    <a:sym typeface="Webdings"/>
                  </a:rPr>
                  <a:t>We call D and X in the first configuration </a:t>
                </a:r>
                <a:r>
                  <a:rPr lang="en-US" dirty="0" smtClean="0">
                    <a:solidFill>
                      <a:srgbClr val="FF0000"/>
                    </a:solidFill>
                    <a:ea typeface="Cambria Math"/>
                    <a:sym typeface="Webdings"/>
                  </a:rPr>
                  <a:t>the abstract domain</a:t>
                </a:r>
                <a:r>
                  <a:rPr lang="en-US" dirty="0" smtClean="0">
                    <a:ea typeface="Cambria Math"/>
                    <a:sym typeface="Webdings"/>
                  </a:rPr>
                  <a:t>, as they have nothing to do with execution</a:t>
                </a:r>
              </a:p>
              <a:p>
                <a:pPr lvl="1"/>
                <a:r>
                  <a:rPr lang="en-US" dirty="0" smtClean="0">
                    <a:ea typeface="Cambria Math"/>
                    <a:sym typeface="Webdings"/>
                  </a:rPr>
                  <a:t>Note that the store is not part of the static configuration</a:t>
                </a:r>
                <a:endParaRPr lang="en-US" dirty="0"/>
              </a:p>
              <a:p>
                <a:pPr lvl="1"/>
                <a:endParaRPr lang="en-US" dirty="0" smtClean="0">
                  <a:ea typeface="Cambria Math"/>
                  <a:sym typeface="Webdings"/>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r="-1745"/>
                </a:stretch>
              </a:blipFill>
            </p:spPr>
            <p:txBody>
              <a:bodyPr/>
              <a:lstStyle/>
              <a:p>
                <a:r>
                  <a:rPr lang="en-US">
                    <a:noFill/>
                  </a:rPr>
                  <a:t> </a:t>
                </a:r>
              </a:p>
            </p:txBody>
          </p:sp>
        </mc:Fallback>
      </mc:AlternateContent>
    </p:spTree>
    <p:extLst>
      <p:ext uri="{BB962C8B-B14F-4D97-AF65-F5344CB8AC3E}">
        <p14:creationId xmlns:p14="http://schemas.microsoft.com/office/powerpoint/2010/main" val="1643685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 two important properties</a:t>
            </a:r>
            <a:endParaRPr lang="en-US" dirty="0"/>
          </a:p>
        </p:txBody>
      </p:sp>
      <p:sp>
        <p:nvSpPr>
          <p:cNvPr id="3" name="Content Placeholder 2"/>
          <p:cNvSpPr>
            <a:spLocks noGrp="1"/>
          </p:cNvSpPr>
          <p:nvPr>
            <p:ph idx="1"/>
          </p:nvPr>
        </p:nvSpPr>
        <p:spPr/>
        <p:txBody>
          <a:bodyPr/>
          <a:lstStyle/>
          <a:p>
            <a:r>
              <a:rPr lang="en-US" dirty="0" smtClean="0"/>
              <a:t>Termination</a:t>
            </a:r>
          </a:p>
          <a:p>
            <a:pPr lvl="1"/>
            <a:r>
              <a:rPr lang="en-US" dirty="0" smtClean="0"/>
              <a:t>Semi-lattice</a:t>
            </a:r>
          </a:p>
          <a:p>
            <a:r>
              <a:rPr lang="en-US" dirty="0" smtClean="0"/>
              <a:t>Soundness</a:t>
            </a:r>
          </a:p>
          <a:p>
            <a:pPr lvl="1"/>
            <a:r>
              <a:rPr lang="en-US" dirty="0" smtClean="0"/>
              <a:t>Precision loss by non-</a:t>
            </a:r>
            <a:r>
              <a:rPr lang="en-US" dirty="0" err="1" smtClean="0"/>
              <a:t>distributivity</a:t>
            </a:r>
            <a:endParaRPr lang="en-US" dirty="0" smtClean="0"/>
          </a:p>
          <a:p>
            <a:endParaRPr lang="en-US" dirty="0"/>
          </a:p>
        </p:txBody>
      </p:sp>
      <p:sp>
        <p:nvSpPr>
          <p:cNvPr id="4" name="Date Placeholder 3"/>
          <p:cNvSpPr>
            <a:spLocks noGrp="1"/>
          </p:cNvSpPr>
          <p:nvPr>
            <p:ph type="dt" sz="half" idx="10"/>
          </p:nvPr>
        </p:nvSpPr>
        <p:spPr/>
        <p:txBody>
          <a:bodyPr/>
          <a:lstStyle/>
          <a:p>
            <a:pPr>
              <a:defRPr/>
            </a:pPr>
            <a:fld id="{2E6C092F-8A4E-4EFD-8030-9A8666C6D676}" type="datetime4">
              <a:rPr lang="zh-CN" altLang="en-US" smtClean="0"/>
              <a:pPr>
                <a:defRPr/>
              </a:pPr>
              <a:t>2017年6月3日星期六</a:t>
            </a:fld>
            <a:endParaRPr lang="en-US" altLang="zh-CN"/>
          </a:p>
        </p:txBody>
      </p:sp>
    </p:spTree>
    <p:extLst>
      <p:ext uri="{BB962C8B-B14F-4D97-AF65-F5344CB8AC3E}">
        <p14:creationId xmlns:p14="http://schemas.microsoft.com/office/powerpoint/2010/main" val="2371243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Semi-lattice</a:t>
            </a:r>
          </a:p>
        </p:txBody>
      </p:sp>
      <p:sp>
        <p:nvSpPr>
          <p:cNvPr id="122883" name="Rectangle 3"/>
          <p:cNvSpPr>
            <a:spLocks noGrp="1" noChangeArrowheads="1"/>
          </p:cNvSpPr>
          <p:nvPr>
            <p:ph type="body" idx="1"/>
          </p:nvPr>
        </p:nvSpPr>
        <p:spPr/>
        <p:txBody>
          <a:bodyPr/>
          <a:lstStyle/>
          <a:p>
            <a:pPr>
              <a:lnSpc>
                <a:spcPct val="90000"/>
              </a:lnSpc>
            </a:pPr>
            <a:r>
              <a:rPr lang="en-US" altLang="en-US" sz="2800" smtClean="0"/>
              <a:t>A </a:t>
            </a:r>
            <a:r>
              <a:rPr lang="en-US" altLang="en-US" sz="2800" u="sng" smtClean="0"/>
              <a:t>semi-lattice</a:t>
            </a:r>
            <a:r>
              <a:rPr lang="en-US" altLang="en-US" sz="2800" smtClean="0"/>
              <a:t> is a domain of values </a:t>
            </a:r>
            <a:r>
              <a:rPr lang="en-US" altLang="en-US" sz="2800" i="1" smtClean="0"/>
              <a:t>V</a:t>
            </a:r>
            <a:r>
              <a:rPr lang="en-US" altLang="en-US" sz="2800" smtClean="0"/>
              <a:t> and a meet operator </a:t>
            </a:r>
            <a:r>
              <a:rPr lang="en-US" altLang="en-US" smtClean="0">
                <a:sym typeface="Symbol" pitchFamily="18" charset="2"/>
              </a:rPr>
              <a:t> </a:t>
            </a:r>
            <a:r>
              <a:rPr lang="en-US" altLang="en-US" sz="2800" smtClean="0">
                <a:sym typeface="Symbol" pitchFamily="18" charset="2"/>
              </a:rPr>
              <a:t>such that, </a:t>
            </a:r>
          </a:p>
          <a:p>
            <a:pPr lvl="1">
              <a:lnSpc>
                <a:spcPct val="90000"/>
              </a:lnSpc>
            </a:pPr>
            <a:r>
              <a:rPr lang="en-US" altLang="en-US" sz="2400" smtClean="0">
                <a:sym typeface="Symbol" pitchFamily="18" charset="2"/>
              </a:rPr>
              <a:t> </a:t>
            </a:r>
            <a:r>
              <a:rPr lang="en-US" altLang="en-US" sz="2400" i="1" smtClean="0">
                <a:sym typeface="Symbol" pitchFamily="18" charset="2"/>
              </a:rPr>
              <a:t>a, b, </a:t>
            </a:r>
            <a:r>
              <a:rPr lang="en-US" altLang="en-US" sz="2400" smtClean="0">
                <a:sym typeface="Symbol" pitchFamily="18" charset="2"/>
              </a:rPr>
              <a:t>&amp;</a:t>
            </a:r>
            <a:r>
              <a:rPr lang="en-US" altLang="en-US" sz="2400" i="1" smtClean="0">
                <a:sym typeface="Symbol" pitchFamily="18" charset="2"/>
              </a:rPr>
              <a:t> c</a:t>
            </a:r>
            <a:r>
              <a:rPr lang="en-US" altLang="en-US" sz="2400" smtClean="0">
                <a:sym typeface="Symbol" pitchFamily="18" charset="2"/>
              </a:rPr>
              <a:t> </a:t>
            </a:r>
            <a:r>
              <a:rPr lang="en-US" altLang="en-US" sz="1800" smtClean="0">
                <a:sym typeface="Symbol" pitchFamily="18" charset="2"/>
              </a:rPr>
              <a:t></a:t>
            </a:r>
            <a:r>
              <a:rPr lang="en-US" altLang="en-US" sz="2400" smtClean="0">
                <a:sym typeface="Symbol" pitchFamily="18" charset="2"/>
              </a:rPr>
              <a:t> </a:t>
            </a:r>
            <a:r>
              <a:rPr lang="en-US" altLang="en-US" sz="2400" i="1" smtClean="0">
                <a:sym typeface="Symbol" pitchFamily="18" charset="2"/>
              </a:rPr>
              <a:t>V </a:t>
            </a:r>
            <a:r>
              <a:rPr lang="en-US" altLang="en-US" sz="2400" smtClean="0">
                <a:sym typeface="Symbol" pitchFamily="18" charset="2"/>
              </a:rPr>
              <a:t>:</a:t>
            </a:r>
          </a:p>
          <a:p>
            <a:pPr lvl="2">
              <a:lnSpc>
                <a:spcPct val="90000"/>
              </a:lnSpc>
              <a:buFont typeface="Zapf Dingbats" pitchFamily="1" charset="2"/>
              <a:buNone/>
            </a:pPr>
            <a:r>
              <a:rPr lang="en-US" altLang="en-US" sz="2000" smtClean="0"/>
              <a:t>1.</a:t>
            </a:r>
            <a:r>
              <a:rPr lang="en-US" altLang="en-US" smtClean="0"/>
              <a:t>	  </a:t>
            </a:r>
            <a:r>
              <a:rPr lang="en-US" altLang="en-US" i="1" smtClean="0"/>
              <a:t>a </a:t>
            </a:r>
            <a:r>
              <a:rPr lang="en-US" altLang="en-US" smtClean="0">
                <a:sym typeface="Symbol" pitchFamily="18" charset="2"/>
              </a:rPr>
              <a:t> </a:t>
            </a:r>
            <a:r>
              <a:rPr lang="en-US" altLang="en-US" i="1" smtClean="0">
                <a:sym typeface="Symbol" pitchFamily="18" charset="2"/>
              </a:rPr>
              <a:t>a</a:t>
            </a:r>
            <a:r>
              <a:rPr lang="en-US" altLang="en-US" smtClean="0">
                <a:sym typeface="Symbol" pitchFamily="18" charset="2"/>
              </a:rPr>
              <a:t> = </a:t>
            </a:r>
            <a:r>
              <a:rPr lang="en-US" altLang="en-US" i="1" smtClean="0">
                <a:sym typeface="Symbol" pitchFamily="18" charset="2"/>
              </a:rPr>
              <a:t>a (idempotent)</a:t>
            </a:r>
          </a:p>
          <a:p>
            <a:pPr lvl="2">
              <a:lnSpc>
                <a:spcPct val="90000"/>
              </a:lnSpc>
              <a:buFont typeface="Zapf Dingbats" pitchFamily="1" charset="2"/>
              <a:buNone/>
            </a:pPr>
            <a:r>
              <a:rPr lang="en-US" altLang="en-US" sz="2000" smtClean="0">
                <a:sym typeface="Symbol" pitchFamily="18" charset="2"/>
              </a:rPr>
              <a:t>2.</a:t>
            </a:r>
            <a:r>
              <a:rPr lang="en-US" altLang="en-US" smtClean="0">
                <a:sym typeface="Symbol" pitchFamily="18" charset="2"/>
              </a:rPr>
              <a:t>  </a:t>
            </a:r>
            <a:r>
              <a:rPr lang="en-US" altLang="en-US" i="1" smtClean="0">
                <a:sym typeface="Symbol" pitchFamily="18" charset="2"/>
              </a:rPr>
              <a:t>a</a:t>
            </a:r>
            <a:r>
              <a:rPr lang="en-US" altLang="en-US" smtClean="0">
                <a:sym typeface="Symbol" pitchFamily="18" charset="2"/>
              </a:rPr>
              <a:t>  </a:t>
            </a:r>
            <a:r>
              <a:rPr lang="en-US" altLang="en-US" i="1" smtClean="0">
                <a:sym typeface="Symbol" pitchFamily="18" charset="2"/>
              </a:rPr>
              <a:t>b</a:t>
            </a:r>
            <a:r>
              <a:rPr lang="en-US" altLang="en-US" smtClean="0">
                <a:sym typeface="Symbol" pitchFamily="18" charset="2"/>
              </a:rPr>
              <a:t> = </a:t>
            </a:r>
            <a:r>
              <a:rPr lang="en-US" altLang="en-US" i="1" smtClean="0">
                <a:sym typeface="Symbol" pitchFamily="18" charset="2"/>
              </a:rPr>
              <a:t>b</a:t>
            </a:r>
            <a:r>
              <a:rPr lang="en-US" altLang="en-US" smtClean="0">
                <a:sym typeface="Symbol" pitchFamily="18" charset="2"/>
              </a:rPr>
              <a:t>  </a:t>
            </a:r>
            <a:r>
              <a:rPr lang="en-US" altLang="en-US" i="1" smtClean="0">
                <a:sym typeface="Symbol" pitchFamily="18" charset="2"/>
              </a:rPr>
              <a:t>a (commutative)</a:t>
            </a:r>
            <a:endParaRPr lang="en-US" altLang="en-US" smtClean="0">
              <a:sym typeface="Symbol" pitchFamily="18" charset="2"/>
            </a:endParaRPr>
          </a:p>
          <a:p>
            <a:pPr lvl="2">
              <a:lnSpc>
                <a:spcPct val="90000"/>
              </a:lnSpc>
              <a:buFont typeface="Zapf Dingbats" pitchFamily="1" charset="2"/>
              <a:buNone/>
            </a:pPr>
            <a:r>
              <a:rPr lang="en-US" altLang="en-US" sz="2000" smtClean="0">
                <a:sym typeface="Symbol" pitchFamily="18" charset="2"/>
              </a:rPr>
              <a:t>3.</a:t>
            </a:r>
            <a:r>
              <a:rPr lang="en-US" altLang="en-US" smtClean="0">
                <a:sym typeface="Symbol" pitchFamily="18" charset="2"/>
              </a:rPr>
              <a:t>  </a:t>
            </a:r>
            <a:r>
              <a:rPr lang="en-US" altLang="en-US" i="1" smtClean="0">
                <a:sym typeface="Symbol" pitchFamily="18" charset="2"/>
              </a:rPr>
              <a:t>a </a:t>
            </a:r>
            <a:r>
              <a:rPr lang="en-US" altLang="en-US" smtClean="0">
                <a:sym typeface="Symbol" pitchFamily="18" charset="2"/>
              </a:rPr>
              <a:t> (</a:t>
            </a:r>
            <a:r>
              <a:rPr lang="en-US" altLang="en-US" i="1" smtClean="0">
                <a:sym typeface="Symbol" pitchFamily="18" charset="2"/>
              </a:rPr>
              <a:t>b</a:t>
            </a:r>
            <a:r>
              <a:rPr lang="en-US" altLang="en-US" smtClean="0">
                <a:sym typeface="Symbol" pitchFamily="18" charset="2"/>
              </a:rPr>
              <a:t>  </a:t>
            </a:r>
            <a:r>
              <a:rPr lang="en-US" altLang="en-US" i="1" smtClean="0">
                <a:sym typeface="Symbol" pitchFamily="18" charset="2"/>
              </a:rPr>
              <a:t>c</a:t>
            </a:r>
            <a:r>
              <a:rPr lang="en-US" altLang="en-US" smtClean="0">
                <a:sym typeface="Symbol" pitchFamily="18" charset="2"/>
              </a:rPr>
              <a:t>) = (</a:t>
            </a:r>
            <a:r>
              <a:rPr lang="en-US" altLang="en-US" i="1" smtClean="0">
                <a:sym typeface="Symbol" pitchFamily="18" charset="2"/>
              </a:rPr>
              <a:t>a</a:t>
            </a:r>
            <a:r>
              <a:rPr lang="en-US" altLang="en-US" smtClean="0">
                <a:sym typeface="Symbol" pitchFamily="18" charset="2"/>
              </a:rPr>
              <a:t>  </a:t>
            </a:r>
            <a:r>
              <a:rPr lang="en-US" altLang="en-US" i="1" smtClean="0">
                <a:sym typeface="Symbol" pitchFamily="18" charset="2"/>
              </a:rPr>
              <a:t>b</a:t>
            </a:r>
            <a:r>
              <a:rPr lang="en-US" altLang="en-US" smtClean="0">
                <a:sym typeface="Symbol" pitchFamily="18" charset="2"/>
              </a:rPr>
              <a:t>)  </a:t>
            </a:r>
            <a:r>
              <a:rPr lang="en-US" altLang="en-US" i="1" smtClean="0">
                <a:sym typeface="Symbol" pitchFamily="18" charset="2"/>
              </a:rPr>
              <a:t>c (associative)</a:t>
            </a:r>
          </a:p>
          <a:p>
            <a:pPr lvl="1">
              <a:lnSpc>
                <a:spcPct val="90000"/>
              </a:lnSpc>
            </a:pPr>
            <a:r>
              <a:rPr lang="en-US" altLang="en-US" sz="2400" smtClean="0">
                <a:sym typeface="Symbol" pitchFamily="18" charset="2"/>
              </a:rPr>
              <a:t> imposes a partial order on </a:t>
            </a:r>
            <a:r>
              <a:rPr lang="en-US" altLang="en-US" sz="2400" i="1" smtClean="0">
                <a:sym typeface="Symbol" pitchFamily="18" charset="2"/>
              </a:rPr>
              <a:t>V, </a:t>
            </a:r>
            <a:r>
              <a:rPr lang="en-US" altLang="en-US" sz="2400" smtClean="0">
                <a:sym typeface="Symbol" pitchFamily="18" charset="2"/>
              </a:rPr>
              <a:t> </a:t>
            </a:r>
            <a:r>
              <a:rPr lang="en-US" altLang="en-US" sz="2400" i="1" smtClean="0">
                <a:sym typeface="Symbol" pitchFamily="18" charset="2"/>
              </a:rPr>
              <a:t>a, b, </a:t>
            </a:r>
            <a:r>
              <a:rPr lang="en-US" altLang="en-US" sz="2400" smtClean="0">
                <a:sym typeface="Symbol" pitchFamily="18" charset="2"/>
              </a:rPr>
              <a:t>&amp;</a:t>
            </a:r>
            <a:r>
              <a:rPr lang="en-US" altLang="en-US" sz="2400" i="1" smtClean="0">
                <a:sym typeface="Symbol" pitchFamily="18" charset="2"/>
              </a:rPr>
              <a:t> c</a:t>
            </a:r>
            <a:r>
              <a:rPr lang="en-US" altLang="en-US" sz="2400" smtClean="0">
                <a:sym typeface="Symbol" pitchFamily="18" charset="2"/>
              </a:rPr>
              <a:t>  </a:t>
            </a:r>
            <a:r>
              <a:rPr lang="en-US" altLang="en-US" smtClean="0">
                <a:sym typeface="Symbol" pitchFamily="18" charset="2"/>
              </a:rPr>
              <a:t></a:t>
            </a:r>
            <a:r>
              <a:rPr lang="en-US" altLang="en-US" sz="2400" smtClean="0">
                <a:sym typeface="Symbol" pitchFamily="18" charset="2"/>
              </a:rPr>
              <a:t> </a:t>
            </a:r>
            <a:r>
              <a:rPr lang="en-US" altLang="en-US" sz="2400" i="1" smtClean="0">
                <a:sym typeface="Symbol" pitchFamily="18" charset="2"/>
              </a:rPr>
              <a:t>V </a:t>
            </a:r>
            <a:r>
              <a:rPr lang="en-US" altLang="en-US" sz="2400" smtClean="0">
                <a:sym typeface="Symbol" pitchFamily="18" charset="2"/>
              </a:rPr>
              <a:t>:</a:t>
            </a:r>
          </a:p>
          <a:p>
            <a:pPr lvl="2">
              <a:lnSpc>
                <a:spcPct val="90000"/>
              </a:lnSpc>
              <a:buFont typeface="Zapf Dingbats" pitchFamily="1" charset="2"/>
              <a:buNone/>
            </a:pPr>
            <a:r>
              <a:rPr lang="en-US" altLang="en-US" sz="2000" smtClean="0"/>
              <a:t>1.</a:t>
            </a:r>
            <a:r>
              <a:rPr lang="en-US" altLang="en-US" smtClean="0"/>
              <a:t>	  </a:t>
            </a:r>
            <a:r>
              <a:rPr lang="en-US" altLang="en-US" i="1" smtClean="0"/>
              <a:t>a</a:t>
            </a:r>
            <a:r>
              <a:rPr lang="en-US" altLang="en-US" smtClean="0"/>
              <a:t>  ≥ </a:t>
            </a:r>
            <a:r>
              <a:rPr lang="en-US" altLang="en-US" i="1" smtClean="0"/>
              <a:t>b</a:t>
            </a:r>
            <a:r>
              <a:rPr lang="en-US" altLang="en-US" smtClean="0"/>
              <a:t> </a:t>
            </a:r>
            <a:r>
              <a:rPr lang="en-US" altLang="en-US" smtClean="0">
                <a:sym typeface="Symbol" pitchFamily="18" charset="2"/>
              </a:rPr>
              <a:t> </a:t>
            </a:r>
            <a:r>
              <a:rPr lang="en-US" altLang="en-US" i="1" smtClean="0"/>
              <a:t>a </a:t>
            </a:r>
            <a:r>
              <a:rPr lang="en-US" altLang="en-US" smtClean="0">
                <a:sym typeface="Symbol" pitchFamily="18" charset="2"/>
              </a:rPr>
              <a:t> </a:t>
            </a:r>
            <a:r>
              <a:rPr lang="en-US" altLang="en-US" i="1" smtClean="0">
                <a:sym typeface="Symbol" pitchFamily="18" charset="2"/>
              </a:rPr>
              <a:t>b</a:t>
            </a:r>
            <a:r>
              <a:rPr lang="en-US" altLang="en-US" smtClean="0">
                <a:sym typeface="Symbol" pitchFamily="18" charset="2"/>
              </a:rPr>
              <a:t> = </a:t>
            </a:r>
            <a:r>
              <a:rPr lang="en-US" altLang="en-US" i="1" smtClean="0">
                <a:sym typeface="Symbol" pitchFamily="18" charset="2"/>
              </a:rPr>
              <a:t>b</a:t>
            </a:r>
          </a:p>
          <a:p>
            <a:pPr lvl="2">
              <a:lnSpc>
                <a:spcPct val="90000"/>
              </a:lnSpc>
              <a:buFont typeface="Zapf Dingbats" pitchFamily="1" charset="2"/>
              <a:buNone/>
            </a:pPr>
            <a:r>
              <a:rPr lang="en-US" altLang="en-US" sz="2000" smtClean="0">
                <a:sym typeface="Symbol" pitchFamily="18" charset="2"/>
              </a:rPr>
              <a:t>2.</a:t>
            </a:r>
            <a:r>
              <a:rPr lang="en-US" altLang="en-US" smtClean="0">
                <a:sym typeface="Symbol" pitchFamily="18" charset="2"/>
              </a:rPr>
              <a:t>  </a:t>
            </a:r>
            <a:r>
              <a:rPr lang="en-US" altLang="en-US" i="1" smtClean="0">
                <a:sym typeface="Symbol" pitchFamily="18" charset="2"/>
              </a:rPr>
              <a:t>a </a:t>
            </a:r>
            <a:r>
              <a:rPr lang="en-US" altLang="en-US" smtClean="0">
                <a:sym typeface="Symbol" pitchFamily="18" charset="2"/>
              </a:rPr>
              <a:t>&gt;</a:t>
            </a:r>
            <a:r>
              <a:rPr lang="en-US" altLang="en-US" i="1" smtClean="0">
                <a:sym typeface="Symbol" pitchFamily="18" charset="2"/>
              </a:rPr>
              <a:t> b </a:t>
            </a:r>
            <a:r>
              <a:rPr lang="en-US" altLang="en-US" smtClean="0">
                <a:sym typeface="Symbol" pitchFamily="18" charset="2"/>
              </a:rPr>
              <a:t> </a:t>
            </a:r>
            <a:r>
              <a:rPr lang="en-US" altLang="en-US" i="1" smtClean="0">
                <a:sym typeface="Symbol" pitchFamily="18" charset="2"/>
              </a:rPr>
              <a:t>a </a:t>
            </a:r>
            <a:r>
              <a:rPr lang="en-US" altLang="en-US" smtClean="0">
                <a:sym typeface="Symbol" pitchFamily="18" charset="2"/>
              </a:rPr>
              <a:t>≥ </a:t>
            </a:r>
            <a:r>
              <a:rPr lang="en-US" altLang="en-US" i="1" smtClean="0">
                <a:sym typeface="Symbol" pitchFamily="18" charset="2"/>
              </a:rPr>
              <a:t>b</a:t>
            </a:r>
            <a:r>
              <a:rPr lang="en-US" altLang="en-US" smtClean="0">
                <a:sym typeface="Symbol" pitchFamily="18" charset="2"/>
              </a:rPr>
              <a:t> and </a:t>
            </a:r>
            <a:r>
              <a:rPr lang="en-US" altLang="en-US" i="1" smtClean="0">
                <a:sym typeface="Symbol" pitchFamily="18" charset="2"/>
              </a:rPr>
              <a:t>a </a:t>
            </a:r>
            <a:r>
              <a:rPr lang="en-US" altLang="en-US" smtClean="0">
                <a:sym typeface="Symbol" pitchFamily="18" charset="2"/>
              </a:rPr>
              <a:t>≠ </a:t>
            </a:r>
            <a:r>
              <a:rPr lang="en-US" altLang="en-US" i="1" smtClean="0">
                <a:sym typeface="Symbol" pitchFamily="18" charset="2"/>
              </a:rPr>
              <a:t>b</a:t>
            </a:r>
          </a:p>
          <a:p>
            <a:pPr lvl="2">
              <a:lnSpc>
                <a:spcPct val="90000"/>
              </a:lnSpc>
              <a:buFont typeface="Zapf Dingbats" pitchFamily="1" charset="2"/>
              <a:buNone/>
            </a:pPr>
            <a:r>
              <a:rPr lang="en-US" altLang="en-US" sz="2000" smtClean="0">
                <a:sym typeface="Symbol" pitchFamily="18" charset="2"/>
              </a:rPr>
              <a:t>3.</a:t>
            </a:r>
            <a:r>
              <a:rPr lang="en-US" altLang="en-US" smtClean="0">
                <a:sym typeface="Symbol" pitchFamily="18" charset="2"/>
              </a:rPr>
              <a:t>  </a:t>
            </a:r>
            <a:r>
              <a:rPr lang="en-US" altLang="en-US" i="1" smtClean="0">
                <a:sym typeface="Symbol" pitchFamily="18" charset="2"/>
              </a:rPr>
              <a:t>a </a:t>
            </a:r>
            <a:r>
              <a:rPr lang="en-US" altLang="en-US" smtClean="0">
                <a:sym typeface="Symbol" pitchFamily="18" charset="2"/>
              </a:rPr>
              <a:t>≥ </a:t>
            </a:r>
            <a:r>
              <a:rPr lang="en-US" altLang="en-US" i="1" smtClean="0">
                <a:sym typeface="Symbol" pitchFamily="18" charset="2"/>
              </a:rPr>
              <a:t>b</a:t>
            </a:r>
            <a:r>
              <a:rPr lang="en-US" altLang="en-US" smtClean="0">
                <a:sym typeface="Symbol" pitchFamily="18" charset="2"/>
              </a:rPr>
              <a:t> and </a:t>
            </a:r>
            <a:r>
              <a:rPr lang="en-US" altLang="en-US" i="1" smtClean="0">
                <a:sym typeface="Symbol" pitchFamily="18" charset="2"/>
              </a:rPr>
              <a:t>b </a:t>
            </a:r>
            <a:r>
              <a:rPr lang="en-US" altLang="en-US" smtClean="0">
                <a:sym typeface="Symbol" pitchFamily="18" charset="2"/>
              </a:rPr>
              <a:t>≥ c, then a ≥ </a:t>
            </a:r>
            <a:r>
              <a:rPr lang="en-US" altLang="en-US" i="1" smtClean="0">
                <a:sym typeface="Symbol" pitchFamily="18" charset="2"/>
              </a:rPr>
              <a:t>c</a:t>
            </a:r>
          </a:p>
          <a:p>
            <a:pPr lvl="1">
              <a:lnSpc>
                <a:spcPct val="90000"/>
              </a:lnSpc>
            </a:pPr>
            <a:r>
              <a:rPr lang="en-US" altLang="en-US" sz="2400" smtClean="0">
                <a:sym typeface="Symbol" pitchFamily="18" charset="2"/>
              </a:rPr>
              <a:t>A semi-lattice has a </a:t>
            </a:r>
            <a:r>
              <a:rPr lang="en-US" altLang="en-US" sz="2400" u="sng" smtClean="0">
                <a:sym typeface="Symbol" pitchFamily="18" charset="2"/>
              </a:rPr>
              <a:t>top</a:t>
            </a:r>
            <a:r>
              <a:rPr lang="en-US" altLang="en-US" sz="2400" smtClean="0">
                <a:sym typeface="Symbol" pitchFamily="18" charset="2"/>
              </a:rPr>
              <a:t> element, denoted </a:t>
            </a:r>
            <a:r>
              <a:rPr lang="en-US" altLang="en-US" sz="2400" smtClean="0">
                <a:latin typeface="Monaco CY" pitchFamily="1" charset="-52"/>
                <a:sym typeface="Symbol" pitchFamily="18" charset="2"/>
              </a:rPr>
              <a:t>T</a:t>
            </a:r>
            <a:endParaRPr lang="en-US" altLang="en-US" sz="2400" smtClean="0">
              <a:sym typeface="Symbol" pitchFamily="18" charset="2"/>
            </a:endParaRPr>
          </a:p>
          <a:p>
            <a:pPr lvl="2">
              <a:lnSpc>
                <a:spcPct val="90000"/>
              </a:lnSpc>
              <a:buFont typeface="Zapf Dingbats" pitchFamily="1" charset="2"/>
              <a:buNone/>
            </a:pPr>
            <a:r>
              <a:rPr lang="en-US" altLang="en-US" sz="2000" smtClean="0">
                <a:sym typeface="Symbol" pitchFamily="18" charset="2"/>
              </a:rPr>
              <a:t>1.  </a:t>
            </a:r>
            <a:r>
              <a:rPr lang="en-US" altLang="en-US" sz="2000" i="1" smtClean="0">
                <a:sym typeface="Symbol" pitchFamily="18" charset="2"/>
              </a:rPr>
              <a:t>a  </a:t>
            </a:r>
            <a:r>
              <a:rPr lang="en-US" altLang="en-US" sz="2000" smtClean="0">
                <a:sym typeface="Symbol" pitchFamily="18" charset="2"/>
              </a:rPr>
              <a:t> </a:t>
            </a:r>
            <a:r>
              <a:rPr lang="en-US" altLang="en-US" sz="2000" i="1" smtClean="0">
                <a:sym typeface="Symbol" pitchFamily="18" charset="2"/>
              </a:rPr>
              <a:t>V, </a:t>
            </a:r>
            <a:r>
              <a:rPr lang="en-US" altLang="en-US" sz="2000" smtClean="0">
                <a:sym typeface="Symbol" pitchFamily="18" charset="2"/>
              </a:rPr>
              <a:t>a ≤ </a:t>
            </a:r>
            <a:r>
              <a:rPr lang="en-US" altLang="en-US" sz="2000" smtClean="0">
                <a:latin typeface="Monaco CY" pitchFamily="1" charset="-52"/>
                <a:sym typeface="Symbol" pitchFamily="18" charset="2"/>
              </a:rPr>
              <a:t>T</a:t>
            </a:r>
            <a:endParaRPr lang="en-US" altLang="en-US" sz="2000" smtClean="0">
              <a:sym typeface="Symbol" pitchFamily="18" charset="2"/>
            </a:endParaRPr>
          </a:p>
          <a:p>
            <a:pPr lvl="2">
              <a:lnSpc>
                <a:spcPct val="90000"/>
              </a:lnSpc>
              <a:buFont typeface="Zapf Dingbats" pitchFamily="1" charset="2"/>
              <a:buNone/>
            </a:pPr>
            <a:r>
              <a:rPr lang="en-US" altLang="en-US" sz="2000" smtClean="0">
                <a:sym typeface="Symbol" pitchFamily="18" charset="2"/>
              </a:rPr>
              <a:t>2.  </a:t>
            </a:r>
            <a:r>
              <a:rPr lang="en-US" altLang="en-US" sz="2000" i="1" smtClean="0">
                <a:sym typeface="Symbol" pitchFamily="18" charset="2"/>
              </a:rPr>
              <a:t>a  </a:t>
            </a:r>
            <a:r>
              <a:rPr lang="en-US" altLang="en-US" sz="2000" smtClean="0">
                <a:sym typeface="Symbol" pitchFamily="18" charset="2"/>
              </a:rPr>
              <a:t> </a:t>
            </a:r>
            <a:r>
              <a:rPr lang="en-US" altLang="en-US" sz="2000" i="1" smtClean="0">
                <a:sym typeface="Symbol" pitchFamily="18" charset="2"/>
              </a:rPr>
              <a:t>V, </a:t>
            </a:r>
            <a:r>
              <a:rPr lang="en-US" altLang="en-US" sz="2000" smtClean="0">
                <a:latin typeface="Monaco CY" pitchFamily="1" charset="-52"/>
                <a:sym typeface="Symbol" pitchFamily="18" charset="2"/>
              </a:rPr>
              <a:t>T</a:t>
            </a:r>
            <a:r>
              <a:rPr lang="en-US" altLang="en-US" sz="2000" smtClean="0">
                <a:sym typeface="Symbol" pitchFamily="18" charset="2"/>
              </a:rPr>
              <a:t>  </a:t>
            </a:r>
            <a:r>
              <a:rPr lang="en-US" altLang="en-US" sz="2000" i="1" smtClean="0">
                <a:sym typeface="Symbol" pitchFamily="18" charset="2"/>
              </a:rPr>
              <a:t>a</a:t>
            </a:r>
            <a:r>
              <a:rPr lang="en-US" altLang="en-US" sz="2000" smtClean="0">
                <a:sym typeface="Symbol" pitchFamily="18" charset="2"/>
              </a:rPr>
              <a:t> = </a:t>
            </a:r>
            <a:r>
              <a:rPr lang="en-US" altLang="en-US" sz="2000" i="1" smtClean="0">
                <a:sym typeface="Symbol" pitchFamily="18" charset="2"/>
              </a:rPr>
              <a:t>a</a:t>
            </a:r>
            <a:endParaRPr lang="en-US" altLang="en-US" sz="2000" smtClean="0">
              <a:sym typeface="Symbol" pitchFamily="18" charset="2"/>
            </a:endParaRPr>
          </a:p>
        </p:txBody>
      </p:sp>
    </p:spTree>
    <p:extLst>
      <p:ext uri="{BB962C8B-B14F-4D97-AF65-F5344CB8AC3E}">
        <p14:creationId xmlns:p14="http://schemas.microsoft.com/office/powerpoint/2010/main" val="38167033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88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Semi-lattices for previous examples</a:t>
            </a:r>
          </a:p>
        </p:txBody>
      </p:sp>
      <p:sp>
        <p:nvSpPr>
          <p:cNvPr id="45" name="Text Box 4"/>
          <p:cNvSpPr txBox="1">
            <a:spLocks noChangeArrowheads="1"/>
          </p:cNvSpPr>
          <p:nvPr/>
        </p:nvSpPr>
        <p:spPr bwMode="auto">
          <a:xfrm>
            <a:off x="1219200" y="2514600"/>
            <a:ext cx="4876800" cy="2246313"/>
          </a:xfrm>
          <a:prstGeom prst="rect">
            <a:avLst/>
          </a:prstGeom>
          <a:noFill/>
          <a:ln w="9525">
            <a:noFill/>
            <a:miter lim="800000"/>
            <a:headEnd/>
            <a:tailEnd/>
          </a:ln>
        </p:spPr>
        <p:txBody>
          <a:bodyPr>
            <a:spAutoFit/>
          </a:bodyPr>
          <a:lstStyle/>
          <a:p>
            <a:pPr fontAlgn="auto">
              <a:spcBef>
                <a:spcPts val="0"/>
              </a:spcBef>
              <a:spcAft>
                <a:spcPts val="0"/>
              </a:spcAft>
              <a:buFontTx/>
              <a:buNone/>
              <a:defRPr/>
            </a:pPr>
            <a:r>
              <a:rPr lang="en-US" sz="2000" b="0" kern="0" dirty="0">
                <a:solidFill>
                  <a:sysClr val="windowText" lastClr="000000"/>
                </a:solidFill>
              </a:rPr>
              <a:t>	  {}		</a:t>
            </a:r>
            <a:r>
              <a:rPr lang="en-US" sz="1800" b="0" kern="0" dirty="0">
                <a:solidFill>
                  <a:srgbClr val="3333CC"/>
                </a:solidFill>
                <a:latin typeface="Monaco CY" pitchFamily="1" charset="-52"/>
                <a:ea typeface="华文细黑" pitchFamily="1" charset="-122"/>
                <a:sym typeface="Symbol" pitchFamily="18" charset="2"/>
              </a:rPr>
              <a:t>T</a:t>
            </a:r>
            <a:endParaRPr lang="en-US" sz="2000" b="0" kern="0" dirty="0">
              <a:solidFill>
                <a:sysClr val="windowText" lastClr="000000"/>
              </a:solidFill>
            </a:endParaRPr>
          </a:p>
          <a:p>
            <a:pPr fontAlgn="auto">
              <a:spcBef>
                <a:spcPts val="0"/>
              </a:spcBef>
              <a:spcAft>
                <a:spcPts val="0"/>
              </a:spcAft>
              <a:buFontTx/>
              <a:buNone/>
              <a:defRPr/>
            </a:pPr>
            <a:endParaRPr lang="en-US" sz="2000" b="0" kern="0" dirty="0">
              <a:solidFill>
                <a:sysClr val="windowText" lastClr="000000"/>
              </a:solidFill>
            </a:endParaRPr>
          </a:p>
          <a:p>
            <a:pPr fontAlgn="auto">
              <a:spcBef>
                <a:spcPts val="0"/>
              </a:spcBef>
              <a:spcAft>
                <a:spcPts val="0"/>
              </a:spcAft>
              <a:buFontTx/>
              <a:buNone/>
              <a:defRPr/>
            </a:pP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1</a:t>
            </a:r>
            <a:r>
              <a:rPr lang="en-US" sz="2000" b="0" kern="0" dirty="0">
                <a:solidFill>
                  <a:sysClr val="windowText" lastClr="000000"/>
                </a:solidFill>
                <a:ea typeface="华文细黑" pitchFamily="1" charset="-122"/>
              </a:rPr>
              <a:t>}	       </a:t>
            </a: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2</a:t>
            </a:r>
            <a:r>
              <a:rPr lang="en-US" sz="2000" b="0" kern="0" dirty="0">
                <a:solidFill>
                  <a:sysClr val="windowText" lastClr="000000"/>
                </a:solidFill>
                <a:ea typeface="华文细黑" pitchFamily="1" charset="-122"/>
              </a:rPr>
              <a:t>}      	     </a:t>
            </a: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3</a:t>
            </a:r>
            <a:r>
              <a:rPr lang="en-US" sz="2000" b="0" kern="0" dirty="0">
                <a:solidFill>
                  <a:sysClr val="windowText" lastClr="000000"/>
                </a:solidFill>
                <a:ea typeface="华文细黑" pitchFamily="1" charset="-122"/>
              </a:rPr>
              <a:t>}</a:t>
            </a:r>
          </a:p>
          <a:p>
            <a:pPr fontAlgn="auto">
              <a:spcBef>
                <a:spcPts val="0"/>
              </a:spcBef>
              <a:spcAft>
                <a:spcPts val="0"/>
              </a:spcAft>
              <a:buFontTx/>
              <a:buNone/>
              <a:defRPr/>
            </a:pPr>
            <a:endParaRPr lang="en-US" sz="2000" b="0" kern="0" dirty="0">
              <a:solidFill>
                <a:sysClr val="windowText" lastClr="000000"/>
              </a:solidFill>
              <a:ea typeface="华文细黑" pitchFamily="1" charset="-122"/>
            </a:endParaRPr>
          </a:p>
          <a:p>
            <a:pPr fontAlgn="auto">
              <a:spcBef>
                <a:spcPts val="0"/>
              </a:spcBef>
              <a:spcAft>
                <a:spcPts val="0"/>
              </a:spcAft>
              <a:buFontTx/>
              <a:buNone/>
              <a:defRPr/>
            </a:pP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1</a:t>
            </a:r>
            <a:r>
              <a:rPr lang="en-US" sz="2000" b="0" kern="0" dirty="0">
                <a:solidFill>
                  <a:sysClr val="windowText" lastClr="000000"/>
                </a:solidFill>
                <a:ea typeface="华文细黑" pitchFamily="1" charset="-122"/>
              </a:rPr>
              <a:t>, d</a:t>
            </a:r>
            <a:r>
              <a:rPr lang="en-US" sz="2000" b="0" kern="0" baseline="-25000" dirty="0">
                <a:solidFill>
                  <a:sysClr val="windowText" lastClr="000000"/>
                </a:solidFill>
                <a:ea typeface="华文细黑" pitchFamily="1" charset="-122"/>
              </a:rPr>
              <a:t>2</a:t>
            </a:r>
            <a:r>
              <a:rPr lang="en-US" sz="2000" b="0" kern="0" dirty="0">
                <a:solidFill>
                  <a:sysClr val="windowText" lastClr="000000"/>
                </a:solidFill>
                <a:ea typeface="华文细黑" pitchFamily="1" charset="-122"/>
              </a:rPr>
              <a:t>}	        </a:t>
            </a: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1</a:t>
            </a:r>
            <a:r>
              <a:rPr lang="en-US" sz="2000" b="0" kern="0" dirty="0">
                <a:solidFill>
                  <a:sysClr val="windowText" lastClr="000000"/>
                </a:solidFill>
                <a:ea typeface="华文细黑" pitchFamily="1" charset="-122"/>
              </a:rPr>
              <a:t>, d</a:t>
            </a:r>
            <a:r>
              <a:rPr lang="en-US" sz="2000" b="0" kern="0" baseline="-25000" dirty="0">
                <a:solidFill>
                  <a:sysClr val="windowText" lastClr="000000"/>
                </a:solidFill>
                <a:ea typeface="华文细黑" pitchFamily="1" charset="-122"/>
              </a:rPr>
              <a:t>3</a:t>
            </a:r>
            <a:r>
              <a:rPr lang="en-US" sz="2000" b="0" kern="0" dirty="0">
                <a:solidFill>
                  <a:sysClr val="windowText" lastClr="000000"/>
                </a:solidFill>
                <a:ea typeface="华文细黑" pitchFamily="1" charset="-122"/>
              </a:rPr>
              <a:t>}	        </a:t>
            </a: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2</a:t>
            </a:r>
            <a:r>
              <a:rPr lang="en-US" sz="2000" b="0" kern="0" dirty="0">
                <a:solidFill>
                  <a:sysClr val="windowText" lastClr="000000"/>
                </a:solidFill>
                <a:ea typeface="华文细黑" pitchFamily="1" charset="-122"/>
              </a:rPr>
              <a:t>, d</a:t>
            </a:r>
            <a:r>
              <a:rPr lang="en-US" sz="2000" b="0" kern="0" baseline="-25000" dirty="0">
                <a:solidFill>
                  <a:sysClr val="windowText" lastClr="000000"/>
                </a:solidFill>
                <a:ea typeface="华文细黑" pitchFamily="1" charset="-122"/>
              </a:rPr>
              <a:t>3</a:t>
            </a:r>
            <a:r>
              <a:rPr lang="en-US" sz="2000" b="0" kern="0" dirty="0">
                <a:solidFill>
                  <a:sysClr val="windowText" lastClr="000000"/>
                </a:solidFill>
                <a:ea typeface="华文细黑" pitchFamily="1" charset="-122"/>
              </a:rPr>
              <a:t>}	</a:t>
            </a:r>
          </a:p>
          <a:p>
            <a:pPr fontAlgn="auto">
              <a:spcBef>
                <a:spcPts val="0"/>
              </a:spcBef>
              <a:spcAft>
                <a:spcPts val="0"/>
              </a:spcAft>
              <a:buFontTx/>
              <a:buNone/>
              <a:defRPr/>
            </a:pPr>
            <a:endParaRPr lang="en-US" sz="2000" b="0" kern="0" dirty="0">
              <a:solidFill>
                <a:sysClr val="windowText" lastClr="000000"/>
              </a:solidFill>
              <a:ea typeface="华文细黑" pitchFamily="1" charset="-122"/>
            </a:endParaRPr>
          </a:p>
          <a:p>
            <a:pPr fontAlgn="auto">
              <a:spcBef>
                <a:spcPts val="0"/>
              </a:spcBef>
              <a:spcAft>
                <a:spcPts val="0"/>
              </a:spcAft>
              <a:buFontTx/>
              <a:buNone/>
              <a:defRPr/>
            </a:pPr>
            <a:r>
              <a:rPr lang="en-US" sz="2000" b="0" kern="0" dirty="0">
                <a:solidFill>
                  <a:sysClr val="windowText" lastClr="000000"/>
                </a:solidFill>
                <a:ea typeface="华文细黑" pitchFamily="1" charset="-122"/>
              </a:rPr>
              <a:t>	         </a:t>
            </a:r>
            <a:r>
              <a:rPr lang="en-US" sz="2000" b="0" kern="0" dirty="0">
                <a:solidFill>
                  <a:sysClr val="windowText" lastClr="000000"/>
                </a:solidFill>
              </a:rPr>
              <a:t>{</a:t>
            </a:r>
            <a:r>
              <a:rPr lang="en-US" sz="2000" b="0" kern="0" dirty="0">
                <a:solidFill>
                  <a:sysClr val="windowText" lastClr="000000"/>
                </a:solidFill>
                <a:ea typeface="华文细黑" pitchFamily="1" charset="-122"/>
              </a:rPr>
              <a:t>d</a:t>
            </a:r>
            <a:r>
              <a:rPr lang="en-US" sz="2000" b="0" kern="0" baseline="-25000" dirty="0">
                <a:solidFill>
                  <a:sysClr val="windowText" lastClr="000000"/>
                </a:solidFill>
                <a:ea typeface="华文细黑" pitchFamily="1" charset="-122"/>
              </a:rPr>
              <a:t>1</a:t>
            </a:r>
            <a:r>
              <a:rPr lang="en-US" sz="2000" b="0" kern="0" dirty="0">
                <a:solidFill>
                  <a:sysClr val="windowText" lastClr="000000"/>
                </a:solidFill>
                <a:ea typeface="华文细黑" pitchFamily="1" charset="-122"/>
              </a:rPr>
              <a:t>, d</a:t>
            </a:r>
            <a:r>
              <a:rPr lang="en-US" sz="2000" b="0" kern="0" baseline="-25000" dirty="0">
                <a:solidFill>
                  <a:sysClr val="windowText" lastClr="000000"/>
                </a:solidFill>
                <a:ea typeface="华文细黑" pitchFamily="1" charset="-122"/>
              </a:rPr>
              <a:t>2 </a:t>
            </a:r>
            <a:r>
              <a:rPr lang="en-US" sz="2000" b="0" kern="0" dirty="0">
                <a:solidFill>
                  <a:sysClr val="windowText" lastClr="000000"/>
                </a:solidFill>
                <a:ea typeface="华文细黑" pitchFamily="1" charset="-122"/>
              </a:rPr>
              <a:t>, d</a:t>
            </a:r>
            <a:r>
              <a:rPr lang="en-US" sz="2000" b="0" kern="0" baseline="-25000" dirty="0">
                <a:solidFill>
                  <a:sysClr val="windowText" lastClr="000000"/>
                </a:solidFill>
                <a:ea typeface="华文细黑" pitchFamily="1" charset="-122"/>
              </a:rPr>
              <a:t>3</a:t>
            </a:r>
            <a:r>
              <a:rPr lang="en-US" sz="2000" b="0" kern="0" dirty="0">
                <a:solidFill>
                  <a:sysClr val="windowText" lastClr="000000"/>
                </a:solidFill>
                <a:ea typeface="华文细黑" pitchFamily="1" charset="-122"/>
              </a:rPr>
              <a:t>}	 </a:t>
            </a:r>
            <a:r>
              <a:rPr lang="en-US" sz="1800" kern="0" dirty="0">
                <a:solidFill>
                  <a:srgbClr val="3333CC"/>
                </a:solidFill>
                <a:ea typeface="华文细黑" pitchFamily="1" charset="-122"/>
                <a:sym typeface="Symbol" pitchFamily="18" charset="2"/>
              </a:rPr>
              <a:t></a:t>
            </a:r>
          </a:p>
        </p:txBody>
      </p:sp>
      <p:grpSp>
        <p:nvGrpSpPr>
          <p:cNvPr id="2" name="Group 20"/>
          <p:cNvGrpSpPr>
            <a:grpSpLocks/>
          </p:cNvGrpSpPr>
          <p:nvPr/>
        </p:nvGrpSpPr>
        <p:grpSpPr bwMode="auto">
          <a:xfrm>
            <a:off x="3352800" y="2895600"/>
            <a:ext cx="1676400" cy="304800"/>
            <a:chOff x="2112" y="1824"/>
            <a:chExt cx="1056" cy="192"/>
          </a:xfrm>
        </p:grpSpPr>
        <p:sp>
          <p:nvSpPr>
            <p:cNvPr id="47" name="Line 5"/>
            <p:cNvSpPr>
              <a:spLocks noChangeShapeType="1"/>
            </p:cNvSpPr>
            <p:nvPr/>
          </p:nvSpPr>
          <p:spPr bwMode="auto">
            <a:xfrm>
              <a:off x="2112" y="1824"/>
              <a:ext cx="0"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48" name="Line 6"/>
            <p:cNvSpPr>
              <a:spLocks noChangeShapeType="1"/>
            </p:cNvSpPr>
            <p:nvPr/>
          </p:nvSpPr>
          <p:spPr bwMode="auto">
            <a:xfrm>
              <a:off x="2112" y="1824"/>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sp>
        <p:nvSpPr>
          <p:cNvPr id="49" name="Line 7"/>
          <p:cNvSpPr>
            <a:spLocks noChangeShapeType="1"/>
          </p:cNvSpPr>
          <p:nvPr/>
        </p:nvSpPr>
        <p:spPr bwMode="auto">
          <a:xfrm flipH="1">
            <a:off x="2209800" y="2895600"/>
            <a:ext cx="1143000" cy="304800"/>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nvGrpSpPr>
          <p:cNvPr id="3" name="Group 22"/>
          <p:cNvGrpSpPr>
            <a:grpSpLocks/>
          </p:cNvGrpSpPr>
          <p:nvPr/>
        </p:nvGrpSpPr>
        <p:grpSpPr bwMode="auto">
          <a:xfrm>
            <a:off x="1981200" y="3505200"/>
            <a:ext cx="3048000" cy="304800"/>
            <a:chOff x="1056" y="2208"/>
            <a:chExt cx="2112" cy="192"/>
          </a:xfrm>
        </p:grpSpPr>
        <p:sp>
          <p:nvSpPr>
            <p:cNvPr id="51" name="Line 10"/>
            <p:cNvSpPr>
              <a:spLocks noChangeShapeType="1"/>
            </p:cNvSpPr>
            <p:nvPr/>
          </p:nvSpPr>
          <p:spPr bwMode="auto">
            <a:xfrm flipH="1">
              <a:off x="1056" y="2208"/>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52" name="Line 13"/>
            <p:cNvSpPr>
              <a:spLocks noChangeShapeType="1"/>
            </p:cNvSpPr>
            <p:nvPr/>
          </p:nvSpPr>
          <p:spPr bwMode="auto">
            <a:xfrm>
              <a:off x="2112" y="2208"/>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grpSp>
        <p:nvGrpSpPr>
          <p:cNvPr id="4" name="Group 24"/>
          <p:cNvGrpSpPr>
            <a:grpSpLocks/>
          </p:cNvGrpSpPr>
          <p:nvPr/>
        </p:nvGrpSpPr>
        <p:grpSpPr bwMode="auto">
          <a:xfrm>
            <a:off x="1905000" y="4114800"/>
            <a:ext cx="3200400" cy="304800"/>
            <a:chOff x="1008" y="2592"/>
            <a:chExt cx="2208" cy="192"/>
          </a:xfrm>
        </p:grpSpPr>
        <p:sp>
          <p:nvSpPr>
            <p:cNvPr id="54" name="Line 9"/>
            <p:cNvSpPr>
              <a:spLocks noChangeShapeType="1"/>
            </p:cNvSpPr>
            <p:nvPr/>
          </p:nvSpPr>
          <p:spPr bwMode="auto">
            <a:xfrm>
              <a:off x="2112" y="2592"/>
              <a:ext cx="0"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55" name="Line 12"/>
            <p:cNvSpPr>
              <a:spLocks noChangeShapeType="1"/>
            </p:cNvSpPr>
            <p:nvPr/>
          </p:nvSpPr>
          <p:spPr bwMode="auto">
            <a:xfrm flipH="1">
              <a:off x="2160" y="2592"/>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56" name="Line 14"/>
            <p:cNvSpPr>
              <a:spLocks noChangeShapeType="1"/>
            </p:cNvSpPr>
            <p:nvPr/>
          </p:nvSpPr>
          <p:spPr bwMode="auto">
            <a:xfrm>
              <a:off x="1008" y="2592"/>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grpSp>
        <p:nvGrpSpPr>
          <p:cNvPr id="5" name="Group 21"/>
          <p:cNvGrpSpPr>
            <a:grpSpLocks/>
          </p:cNvGrpSpPr>
          <p:nvPr/>
        </p:nvGrpSpPr>
        <p:grpSpPr bwMode="auto">
          <a:xfrm>
            <a:off x="1905000" y="3505200"/>
            <a:ext cx="1676400" cy="304800"/>
            <a:chOff x="960" y="2208"/>
            <a:chExt cx="1056" cy="192"/>
          </a:xfrm>
        </p:grpSpPr>
        <p:sp>
          <p:nvSpPr>
            <p:cNvPr id="58" name="Line 8"/>
            <p:cNvSpPr>
              <a:spLocks noChangeShapeType="1"/>
            </p:cNvSpPr>
            <p:nvPr/>
          </p:nvSpPr>
          <p:spPr bwMode="auto">
            <a:xfrm>
              <a:off x="960" y="2208"/>
              <a:ext cx="0"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59" name="Line 15"/>
            <p:cNvSpPr>
              <a:spLocks noChangeShapeType="1"/>
            </p:cNvSpPr>
            <p:nvPr/>
          </p:nvSpPr>
          <p:spPr bwMode="auto">
            <a:xfrm>
              <a:off x="960" y="2208"/>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grpSp>
        <p:nvGrpSpPr>
          <p:cNvPr id="6" name="Group 23"/>
          <p:cNvGrpSpPr>
            <a:grpSpLocks/>
          </p:cNvGrpSpPr>
          <p:nvPr/>
        </p:nvGrpSpPr>
        <p:grpSpPr bwMode="auto">
          <a:xfrm>
            <a:off x="3505200" y="3505200"/>
            <a:ext cx="1676400" cy="304800"/>
            <a:chOff x="2208" y="2208"/>
            <a:chExt cx="1056" cy="192"/>
          </a:xfrm>
        </p:grpSpPr>
        <p:sp>
          <p:nvSpPr>
            <p:cNvPr id="61" name="Line 11"/>
            <p:cNvSpPr>
              <a:spLocks noChangeShapeType="1"/>
            </p:cNvSpPr>
            <p:nvPr/>
          </p:nvSpPr>
          <p:spPr bwMode="auto">
            <a:xfrm flipH="1">
              <a:off x="2208" y="2208"/>
              <a:ext cx="1056"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sp>
          <p:nvSpPr>
            <p:cNvPr id="62" name="Line 16"/>
            <p:cNvSpPr>
              <a:spLocks noChangeShapeType="1"/>
            </p:cNvSpPr>
            <p:nvPr/>
          </p:nvSpPr>
          <p:spPr bwMode="auto">
            <a:xfrm>
              <a:off x="3264" y="2208"/>
              <a:ext cx="0" cy="192"/>
            </a:xfrm>
            <a:prstGeom prst="line">
              <a:avLst/>
            </a:prstGeom>
            <a:noFill/>
            <a:ln w="19050">
              <a:solidFill>
                <a:srgbClr val="FF0000"/>
              </a:solidFill>
              <a:round/>
              <a:headEnd/>
              <a:tailEnd type="triangle" w="med" len="med"/>
            </a:ln>
          </p:spPr>
          <p:txBody>
            <a:bodyPr wrap="none" anchor="ctr"/>
            <a:lstStyle/>
            <a:p>
              <a:pPr fontAlgn="auto">
                <a:spcBef>
                  <a:spcPts val="0"/>
                </a:spcBef>
                <a:spcAft>
                  <a:spcPts val="0"/>
                </a:spcAft>
                <a:buFontTx/>
                <a:buNone/>
                <a:defRPr/>
              </a:pPr>
              <a:endParaRPr lang="en-US" sz="1800" b="0" kern="0">
                <a:solidFill>
                  <a:sysClr val="windowText" lastClr="000000"/>
                </a:solidFill>
              </a:endParaRPr>
            </a:p>
          </p:txBody>
        </p:sp>
      </p:grpSp>
      <p:sp>
        <p:nvSpPr>
          <p:cNvPr id="63" name="Rectangle 62"/>
          <p:cNvSpPr/>
          <p:nvPr/>
        </p:nvSpPr>
        <p:spPr>
          <a:xfrm>
            <a:off x="990600" y="1143000"/>
            <a:ext cx="8382000" cy="479425"/>
          </a:xfrm>
          <a:prstGeom prst="rect">
            <a:avLst/>
          </a:prstGeom>
        </p:spPr>
        <p:txBody>
          <a:bodyPr>
            <a:spAutoFit/>
          </a:bodyPr>
          <a:lstStyle/>
          <a:p>
            <a:pPr marL="342900" indent="-342900" algn="l" eaLnBrk="0" hangingPunct="0">
              <a:lnSpc>
                <a:spcPct val="90000"/>
              </a:lnSpc>
              <a:buClr>
                <a:srgbClr val="CC3300"/>
              </a:buClr>
              <a:buFontTx/>
              <a:buBlip>
                <a:blip r:embed="rId3"/>
              </a:buBlip>
              <a:defRPr/>
            </a:pPr>
            <a:r>
              <a:rPr lang="en-US" sz="2800" b="0" kern="0" dirty="0">
                <a:solidFill>
                  <a:srgbClr val="000000"/>
                </a:solidFill>
                <a:latin typeface="Comic Sans MS"/>
                <a:sym typeface="Symbol" pitchFamily="18" charset="2"/>
              </a:rPr>
              <a:t>Def[</a:t>
            </a:r>
            <a:r>
              <a:rPr lang="en-US" sz="2800" b="0" kern="0" dirty="0" err="1">
                <a:solidFill>
                  <a:srgbClr val="000000"/>
                </a:solidFill>
                <a:latin typeface="Comic Sans MS"/>
                <a:sym typeface="Symbol" pitchFamily="18" charset="2"/>
              </a:rPr>
              <a:t>x@n</a:t>
            </a:r>
            <a:r>
              <a:rPr lang="en-US" sz="2800" b="0" kern="0" dirty="0">
                <a:solidFill>
                  <a:srgbClr val="000000"/>
                </a:solidFill>
                <a:latin typeface="Comic Sans MS"/>
                <a:sym typeface="Symbol" pitchFamily="18" charset="2"/>
              </a:rPr>
              <a:t>]: the possible definitions of x at n</a:t>
            </a:r>
          </a:p>
        </p:txBody>
      </p:sp>
      <p:sp>
        <p:nvSpPr>
          <p:cNvPr id="7" name="Rectangle 6"/>
          <p:cNvSpPr/>
          <p:nvPr/>
        </p:nvSpPr>
        <p:spPr>
          <a:xfrm>
            <a:off x="0" y="5583382"/>
            <a:ext cx="8534400" cy="369332"/>
          </a:xfrm>
          <a:prstGeom prst="rect">
            <a:avLst/>
          </a:prstGeom>
        </p:spPr>
        <p:txBody>
          <a:bodyPr wrap="square">
            <a:spAutoFit/>
          </a:bodyPr>
          <a:lstStyle/>
          <a:p>
            <a:pPr>
              <a:lnSpc>
                <a:spcPct val="90000"/>
              </a:lnSpc>
            </a:pPr>
            <a:r>
              <a:rPr lang="en-US" altLang="en-US" sz="2000" dirty="0">
                <a:solidFill>
                  <a:srgbClr val="FF0000"/>
                </a:solidFill>
              </a:rPr>
              <a:t>Lattice + monotonicity + finite height = termination</a:t>
            </a:r>
          </a:p>
        </p:txBody>
      </p:sp>
    </p:spTree>
    <p:extLst>
      <p:ext uri="{BB962C8B-B14F-4D97-AF65-F5344CB8AC3E}">
        <p14:creationId xmlns:p14="http://schemas.microsoft.com/office/powerpoint/2010/main" val="1911201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zh-CN" sz="3200" dirty="0" smtClean="0">
                <a:ea typeface="宋体" charset="-122"/>
              </a:rPr>
              <a:t>Lost of Precision by Directly Computing Aggregate Information </a:t>
            </a:r>
          </a:p>
        </p:txBody>
      </p:sp>
      <p:sp>
        <p:nvSpPr>
          <p:cNvPr id="4" name="Rectangle 4"/>
          <p:cNvSpPr>
            <a:spLocks noChangeArrowheads="1"/>
          </p:cNvSpPr>
          <p:nvPr/>
        </p:nvSpPr>
        <p:spPr bwMode="auto">
          <a:xfrm>
            <a:off x="685800" y="1927225"/>
            <a:ext cx="7696200" cy="2800350"/>
          </a:xfrm>
          <a:prstGeom prst="rect">
            <a:avLst/>
          </a:prstGeom>
          <a:noFill/>
          <a:ln w="9525">
            <a:noFill/>
            <a:miter lim="800000"/>
            <a:headEnd/>
            <a:tailEnd/>
          </a:ln>
        </p:spPr>
        <p:txBody>
          <a:bodyPr>
            <a:spAutoFit/>
          </a:bodyPr>
          <a:lstStyle/>
          <a:p>
            <a:pPr marL="342900" indent="-342900" algn="l">
              <a:spcBef>
                <a:spcPct val="0"/>
              </a:spcBef>
              <a:buFontTx/>
              <a:buAutoNum type="arabicPlain"/>
              <a:defRPr/>
            </a:pPr>
            <a:r>
              <a:rPr lang="en-US" altLang="zh-CN" b="0" dirty="0">
                <a:latin typeface="Courier New" pitchFamily="49" charset="0"/>
                <a:ea typeface="宋体" pitchFamily="2" charset="-122"/>
              </a:rPr>
              <a:t>x=</a:t>
            </a:r>
            <a:r>
              <a:rPr lang="en-US" altLang="zh-CN" b="0" dirty="0" err="1">
                <a:latin typeface="Courier New" pitchFamily="49" charset="0"/>
                <a:ea typeface="宋体" pitchFamily="2" charset="-122"/>
              </a:rPr>
              <a:t>foo</a:t>
            </a:r>
            <a:r>
              <a:rPr lang="en-US" altLang="zh-CN" b="0" dirty="0">
                <a:latin typeface="Courier New" pitchFamily="49" charset="0"/>
                <a:ea typeface="宋体" pitchFamily="2" charset="-122"/>
              </a:rPr>
              <a:t>();</a:t>
            </a:r>
          </a:p>
          <a:p>
            <a:pPr marL="342900" indent="-342900" algn="l">
              <a:spcBef>
                <a:spcPct val="0"/>
              </a:spcBef>
              <a:buFontTx/>
              <a:buAutoNum type="arabicPlain"/>
              <a:defRPr/>
            </a:pPr>
            <a:r>
              <a:rPr lang="en-US" altLang="zh-CN" b="0" dirty="0">
                <a:latin typeface="Courier New" pitchFamily="49" charset="0"/>
                <a:ea typeface="宋体" pitchFamily="2" charset="-122"/>
              </a:rPr>
              <a:t>y=gee();</a:t>
            </a:r>
          </a:p>
          <a:p>
            <a:pPr marL="342900" indent="-342900" algn="l">
              <a:spcBef>
                <a:spcPct val="0"/>
              </a:spcBef>
              <a:buFontTx/>
              <a:buAutoNum type="arabicPlain"/>
              <a:defRPr/>
            </a:pPr>
            <a:r>
              <a:rPr lang="en-US" altLang="zh-CN" b="0" dirty="0">
                <a:latin typeface="Courier New" pitchFamily="49" charset="0"/>
                <a:ea typeface="宋体" pitchFamily="2" charset="-122"/>
              </a:rPr>
              <a:t>if (…) </a:t>
            </a:r>
          </a:p>
          <a:p>
            <a:pPr marL="342900" indent="-342900" algn="l">
              <a:spcBef>
                <a:spcPct val="0"/>
              </a:spcBef>
              <a:buFontTx/>
              <a:buAutoNum type="arabicPlain"/>
              <a:defRPr/>
            </a:pPr>
            <a:r>
              <a:rPr lang="en-US" altLang="zh-CN" b="0" dirty="0">
                <a:latin typeface="Courier New" pitchFamily="49" charset="0"/>
                <a:ea typeface="宋体" pitchFamily="2" charset="-122"/>
              </a:rPr>
              <a:t>   p=&amp;x;</a:t>
            </a:r>
          </a:p>
          <a:p>
            <a:pPr marL="342900" indent="-342900" algn="l">
              <a:spcBef>
                <a:spcPct val="0"/>
              </a:spcBef>
              <a:buFontTx/>
              <a:buAutoNum type="arabicPlain"/>
              <a:defRPr/>
            </a:pPr>
            <a:r>
              <a:rPr lang="en-US" altLang="zh-CN" b="0" dirty="0">
                <a:latin typeface="Courier New" pitchFamily="49" charset="0"/>
                <a:ea typeface="宋体" pitchFamily="2" charset="-122"/>
              </a:rPr>
              <a:t>   q=&amp;x; </a:t>
            </a:r>
          </a:p>
          <a:p>
            <a:pPr marL="342900" indent="-342900" algn="l">
              <a:spcBef>
                <a:spcPct val="0"/>
              </a:spcBef>
              <a:buFontTx/>
              <a:buAutoNum type="arabicPlain"/>
              <a:defRPr/>
            </a:pPr>
            <a:r>
              <a:rPr lang="en-US" altLang="zh-CN" b="0" dirty="0">
                <a:latin typeface="Courier New" pitchFamily="49" charset="0"/>
                <a:ea typeface="宋体" pitchFamily="2" charset="-122"/>
              </a:rPr>
              <a:t>else</a:t>
            </a:r>
          </a:p>
          <a:p>
            <a:pPr marL="342900" indent="-342900" algn="l">
              <a:spcBef>
                <a:spcPct val="0"/>
              </a:spcBef>
              <a:buFontTx/>
              <a:buAutoNum type="arabicPlain"/>
              <a:defRPr/>
            </a:pPr>
            <a:r>
              <a:rPr lang="en-US" altLang="zh-CN" b="0" dirty="0">
                <a:latin typeface="Courier New" pitchFamily="49" charset="0"/>
                <a:ea typeface="宋体" pitchFamily="2" charset="-122"/>
              </a:rPr>
              <a:t>   p=&amp;y;</a:t>
            </a:r>
          </a:p>
          <a:p>
            <a:pPr marL="342900" indent="-342900" algn="l">
              <a:spcBef>
                <a:spcPct val="0"/>
              </a:spcBef>
              <a:buFontTx/>
              <a:buAutoNum type="arabicPlain"/>
              <a:defRPr/>
            </a:pPr>
            <a:r>
              <a:rPr lang="en-US" altLang="zh-CN" b="0" dirty="0">
                <a:latin typeface="Courier New" pitchFamily="49" charset="0"/>
                <a:ea typeface="宋体" pitchFamily="2" charset="-122"/>
              </a:rPr>
              <a:t>   q=&amp;y;</a:t>
            </a:r>
          </a:p>
          <a:p>
            <a:pPr marL="342900" indent="-342900" algn="l">
              <a:spcBef>
                <a:spcPct val="0"/>
              </a:spcBef>
              <a:buFontTx/>
              <a:buAutoNum type="arabicPlain"/>
              <a:defRPr/>
            </a:pPr>
            <a:r>
              <a:rPr lang="en-US" altLang="zh-CN" b="0" dirty="0">
                <a:latin typeface="Courier New" pitchFamily="49" charset="0"/>
                <a:ea typeface="宋体" pitchFamily="2" charset="-122"/>
              </a:rPr>
              <a:t>*p=*q</a:t>
            </a:r>
          </a:p>
          <a:p>
            <a:pPr marL="342900" indent="-342900" algn="l">
              <a:spcBef>
                <a:spcPct val="0"/>
              </a:spcBef>
              <a:buFontTx/>
              <a:buAutoNum type="arabicPlain"/>
              <a:defRPr/>
            </a:pPr>
            <a:r>
              <a:rPr lang="en-US" altLang="zh-CN" b="0" dirty="0">
                <a:latin typeface="Courier New" pitchFamily="49" charset="0"/>
                <a:ea typeface="宋体" pitchFamily="2" charset="-122"/>
              </a:rPr>
              <a:t>*(*p)();</a:t>
            </a:r>
          </a:p>
          <a:p>
            <a:pPr algn="l">
              <a:spcBef>
                <a:spcPct val="0"/>
              </a:spcBef>
              <a:buFontTx/>
              <a:buNone/>
              <a:defRPr/>
            </a:pPr>
            <a:endParaRPr lang="zh-CN" altLang="en-US" b="0" dirty="0">
              <a:latin typeface="Courier New" pitchFamily="49" charset="0"/>
              <a:ea typeface="宋体" pitchFamily="2" charset="-122"/>
            </a:endParaRPr>
          </a:p>
        </p:txBody>
      </p:sp>
      <p:sp>
        <p:nvSpPr>
          <p:cNvPr id="5" name="Rectangle 3"/>
          <p:cNvSpPr txBox="1">
            <a:spLocks noChangeArrowheads="1"/>
          </p:cNvSpPr>
          <p:nvPr/>
        </p:nvSpPr>
        <p:spPr bwMode="auto">
          <a:xfrm>
            <a:off x="533400" y="4953000"/>
            <a:ext cx="8382000" cy="1295400"/>
          </a:xfrm>
          <a:prstGeom prst="rect">
            <a:avLst/>
          </a:prstGeom>
          <a:noFill/>
          <a:ln w="9525">
            <a:noFill/>
            <a:miter lim="800000"/>
            <a:headEnd/>
            <a:tailEnd/>
          </a:ln>
        </p:spPr>
        <p:txBody>
          <a:bodyPr/>
          <a:lstStyle/>
          <a:p>
            <a:pPr marL="342900" indent="-342900" algn="l" eaLnBrk="0" hangingPunct="0">
              <a:lnSpc>
                <a:spcPct val="90000"/>
              </a:lnSpc>
              <a:buClr>
                <a:srgbClr val="CC3300"/>
              </a:buClr>
              <a:buFontTx/>
              <a:buBlip>
                <a:blip r:embed="rId3"/>
              </a:buBlip>
              <a:defRPr/>
            </a:pPr>
            <a:r>
              <a:rPr lang="en-US" sz="2800" b="0" kern="0" dirty="0">
                <a:latin typeface="+mn-lt"/>
              </a:rPr>
              <a:t>Distributive analysis: the aggregation of individual path analysis results is equivalent to computing the aggregate information directly</a:t>
            </a:r>
          </a:p>
          <a:p>
            <a:pPr marL="800100" lvl="1" indent="-342900" algn="l" eaLnBrk="0" hangingPunct="0">
              <a:lnSpc>
                <a:spcPct val="90000"/>
              </a:lnSpc>
              <a:buClr>
                <a:srgbClr val="CC3300"/>
              </a:buClr>
              <a:buFontTx/>
              <a:buNone/>
              <a:defRPr/>
            </a:pPr>
            <a:r>
              <a:rPr lang="en-US" sz="2800" b="0" kern="0" dirty="0">
                <a:latin typeface="+mn-lt"/>
              </a:rPr>
              <a:t>    F(a</a:t>
            </a:r>
            <a:r>
              <a:rPr lang="en-US" sz="2800" dirty="0">
                <a:sym typeface="Symbol" pitchFamily="18" charset="2"/>
              </a:rPr>
              <a:t></a:t>
            </a:r>
            <a:r>
              <a:rPr lang="en-US" sz="2800" b="0" dirty="0">
                <a:sym typeface="Symbol" pitchFamily="18" charset="2"/>
              </a:rPr>
              <a:t>b)=F(a)</a:t>
            </a:r>
            <a:r>
              <a:rPr lang="en-US" sz="2800" dirty="0">
                <a:sym typeface="Symbol" pitchFamily="18" charset="2"/>
              </a:rPr>
              <a:t></a:t>
            </a:r>
            <a:r>
              <a:rPr lang="en-US" sz="2800" b="0" dirty="0">
                <a:sym typeface="Symbol" pitchFamily="18" charset="2"/>
              </a:rPr>
              <a:t>F(b)</a:t>
            </a:r>
            <a:endParaRPr lang="en-US" sz="2800" b="0" kern="0" dirty="0">
              <a:latin typeface="+mn-lt"/>
            </a:endParaRPr>
          </a:p>
          <a:p>
            <a:pPr marL="800100" lvl="1" indent="-342900" algn="l" eaLnBrk="0" hangingPunct="0">
              <a:lnSpc>
                <a:spcPct val="90000"/>
              </a:lnSpc>
              <a:buClr>
                <a:srgbClr val="CC3300"/>
              </a:buClr>
              <a:buFontTx/>
              <a:buNone/>
              <a:defRPr/>
            </a:pPr>
            <a:endParaRPr lang="en-US" sz="2800" b="0" kern="0" dirty="0">
              <a:latin typeface="+mn-lt"/>
            </a:endParaRPr>
          </a:p>
        </p:txBody>
      </p:sp>
    </p:spTree>
    <p:extLst>
      <p:ext uri="{BB962C8B-B14F-4D97-AF65-F5344CB8AC3E}">
        <p14:creationId xmlns:p14="http://schemas.microsoft.com/office/powerpoint/2010/main" val="2965687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Following </a:t>
            </a:r>
            <a:r>
              <a:rPr lang="en-US" dirty="0"/>
              <a:t>A</a:t>
            </a:r>
            <a:r>
              <a:rPr lang="en-US" dirty="0" smtClean="0"/>
              <a:t>nalysis Distributive</a:t>
            </a:r>
            <a:endParaRPr lang="en-US" dirty="0"/>
          </a:p>
        </p:txBody>
      </p:sp>
      <p:sp>
        <p:nvSpPr>
          <p:cNvPr id="3" name="Content Placeholder 2"/>
          <p:cNvSpPr>
            <a:spLocks noGrp="1"/>
          </p:cNvSpPr>
          <p:nvPr>
            <p:ph idx="1"/>
          </p:nvPr>
        </p:nvSpPr>
        <p:spPr/>
        <p:txBody>
          <a:bodyPr/>
          <a:lstStyle/>
          <a:p>
            <a:r>
              <a:rPr lang="en-US" dirty="0" smtClean="0"/>
              <a:t>Constant propagation</a:t>
            </a:r>
          </a:p>
          <a:p>
            <a:pPr lvl="1"/>
            <a:r>
              <a:rPr lang="en-US" dirty="0" smtClean="0"/>
              <a:t>1 V 2 = </a:t>
            </a:r>
            <a:r>
              <a:rPr lang="en-US" dirty="0" err="1" smtClean="0"/>
              <a:t>NonC</a:t>
            </a:r>
            <a:endParaRPr lang="en-US" dirty="0"/>
          </a:p>
        </p:txBody>
      </p:sp>
      <p:sp>
        <p:nvSpPr>
          <p:cNvPr id="5" name="Rectangle 4"/>
          <p:cNvSpPr>
            <a:spLocks noChangeArrowheads="1"/>
          </p:cNvSpPr>
          <p:nvPr/>
        </p:nvSpPr>
        <p:spPr bwMode="auto">
          <a:xfrm>
            <a:off x="685800" y="2667000"/>
            <a:ext cx="7696200" cy="2062103"/>
          </a:xfrm>
          <a:prstGeom prst="rect">
            <a:avLst/>
          </a:prstGeom>
          <a:noFill/>
          <a:ln w="9525">
            <a:noFill/>
            <a:miter lim="800000"/>
            <a:headEnd/>
            <a:tailEnd/>
          </a:ln>
        </p:spPr>
        <p:txBody>
          <a:bodyPr>
            <a:spAutoFit/>
          </a:bodyPr>
          <a:lstStyle/>
          <a:p>
            <a:pPr marL="342900" indent="-342900" algn="l">
              <a:spcBef>
                <a:spcPct val="0"/>
              </a:spcBef>
              <a:buFontTx/>
              <a:buAutoNum type="arabicPlain"/>
              <a:defRPr/>
            </a:pPr>
            <a:r>
              <a:rPr lang="en-US" altLang="zh-CN" b="0" dirty="0" smtClean="0">
                <a:latin typeface="Courier New" pitchFamily="49" charset="0"/>
                <a:ea typeface="宋体" pitchFamily="2" charset="-122"/>
              </a:rPr>
              <a:t>if </a:t>
            </a:r>
            <a:r>
              <a:rPr lang="en-US" altLang="zh-CN" b="0" dirty="0">
                <a:latin typeface="Courier New" pitchFamily="49" charset="0"/>
                <a:ea typeface="宋体" pitchFamily="2" charset="-122"/>
              </a:rPr>
              <a:t>(…) </a:t>
            </a:r>
          </a:p>
          <a:p>
            <a:pPr marL="342900" indent="-342900" algn="l">
              <a:spcBef>
                <a:spcPct val="0"/>
              </a:spcBef>
              <a:buFontTx/>
              <a:buAutoNum type="arabicPlain"/>
              <a:defRPr/>
            </a:pPr>
            <a:r>
              <a:rPr lang="en-US" altLang="zh-CN" b="0" dirty="0">
                <a:latin typeface="Courier New" pitchFamily="49" charset="0"/>
                <a:ea typeface="宋体" pitchFamily="2" charset="-122"/>
              </a:rPr>
              <a:t>   </a:t>
            </a:r>
            <a:r>
              <a:rPr lang="en-US" altLang="zh-CN" b="0" dirty="0" smtClean="0">
                <a:latin typeface="Courier New" pitchFamily="49" charset="0"/>
                <a:ea typeface="宋体" pitchFamily="2" charset="-122"/>
              </a:rPr>
              <a:t>x=1;</a:t>
            </a:r>
          </a:p>
          <a:p>
            <a:pPr marL="342900" indent="-342900" algn="l">
              <a:spcBef>
                <a:spcPct val="0"/>
              </a:spcBef>
              <a:buFontTx/>
              <a:buAutoNum type="arabicPlain"/>
              <a:defRPr/>
            </a:pPr>
            <a:r>
              <a:rPr lang="en-US" altLang="zh-CN" b="0" dirty="0">
                <a:latin typeface="Courier New" pitchFamily="49" charset="0"/>
                <a:ea typeface="宋体" pitchFamily="2" charset="-122"/>
              </a:rPr>
              <a:t> </a:t>
            </a:r>
            <a:r>
              <a:rPr lang="en-US" altLang="zh-CN" b="0" dirty="0" smtClean="0">
                <a:latin typeface="Courier New" pitchFamily="49" charset="0"/>
                <a:ea typeface="宋体" pitchFamily="2" charset="-122"/>
              </a:rPr>
              <a:t>  y=2;</a:t>
            </a:r>
            <a:endParaRPr lang="en-US" altLang="zh-CN" b="0" dirty="0">
              <a:latin typeface="Courier New" pitchFamily="49" charset="0"/>
              <a:ea typeface="宋体" pitchFamily="2" charset="-122"/>
            </a:endParaRPr>
          </a:p>
          <a:p>
            <a:pPr marL="342900" indent="-342900" algn="l">
              <a:spcBef>
                <a:spcPct val="0"/>
              </a:spcBef>
              <a:buFontTx/>
              <a:buAutoNum type="arabicPlain"/>
              <a:defRPr/>
            </a:pPr>
            <a:r>
              <a:rPr lang="en-US" altLang="zh-CN" b="0" dirty="0" smtClean="0">
                <a:latin typeface="Courier New" pitchFamily="49" charset="0"/>
                <a:ea typeface="宋体" pitchFamily="2" charset="-122"/>
              </a:rPr>
              <a:t>else</a:t>
            </a:r>
            <a:endParaRPr lang="en-US" altLang="zh-CN" b="0" dirty="0">
              <a:latin typeface="Courier New" pitchFamily="49" charset="0"/>
              <a:ea typeface="宋体" pitchFamily="2" charset="-122"/>
            </a:endParaRPr>
          </a:p>
          <a:p>
            <a:pPr marL="342900" indent="-342900" algn="l">
              <a:spcBef>
                <a:spcPct val="0"/>
              </a:spcBef>
              <a:buFontTx/>
              <a:buAutoNum type="arabicPlain"/>
              <a:defRPr/>
            </a:pPr>
            <a:r>
              <a:rPr lang="en-US" altLang="zh-CN" b="0" dirty="0">
                <a:latin typeface="Courier New" pitchFamily="49" charset="0"/>
                <a:ea typeface="宋体" pitchFamily="2" charset="-122"/>
              </a:rPr>
              <a:t>   </a:t>
            </a:r>
            <a:r>
              <a:rPr lang="en-US" altLang="zh-CN" b="0" dirty="0" smtClean="0">
                <a:latin typeface="Courier New" pitchFamily="49" charset="0"/>
                <a:ea typeface="宋体" pitchFamily="2" charset="-122"/>
              </a:rPr>
              <a:t>x=2;</a:t>
            </a:r>
          </a:p>
          <a:p>
            <a:pPr marL="342900" indent="-342900" algn="l">
              <a:spcBef>
                <a:spcPct val="0"/>
              </a:spcBef>
              <a:buFontTx/>
              <a:buAutoNum type="arabicPlain"/>
              <a:defRPr/>
            </a:pPr>
            <a:r>
              <a:rPr lang="en-US" altLang="zh-CN" b="0" dirty="0">
                <a:latin typeface="Courier New" pitchFamily="49" charset="0"/>
                <a:ea typeface="宋体" pitchFamily="2" charset="-122"/>
              </a:rPr>
              <a:t> </a:t>
            </a:r>
            <a:r>
              <a:rPr lang="en-US" altLang="zh-CN" b="0" dirty="0" smtClean="0">
                <a:latin typeface="Courier New" pitchFamily="49" charset="0"/>
                <a:ea typeface="宋体" pitchFamily="2" charset="-122"/>
              </a:rPr>
              <a:t>  y=1;</a:t>
            </a:r>
          </a:p>
          <a:p>
            <a:pPr marL="342900" indent="-342900" algn="l">
              <a:spcBef>
                <a:spcPct val="0"/>
              </a:spcBef>
              <a:buFontTx/>
              <a:buAutoNum type="arabicPlain"/>
              <a:defRPr/>
            </a:pPr>
            <a:r>
              <a:rPr lang="en-US" altLang="zh-CN" b="0" dirty="0">
                <a:latin typeface="Courier New" pitchFamily="49" charset="0"/>
                <a:ea typeface="宋体" pitchFamily="2" charset="-122"/>
              </a:rPr>
              <a:t>z</a:t>
            </a:r>
            <a:r>
              <a:rPr lang="en-US" altLang="zh-CN" b="0" dirty="0" smtClean="0">
                <a:latin typeface="Courier New" pitchFamily="49" charset="0"/>
                <a:ea typeface="宋体" pitchFamily="2" charset="-122"/>
              </a:rPr>
              <a:t>=</a:t>
            </a:r>
            <a:r>
              <a:rPr lang="en-US" altLang="zh-CN" b="0" dirty="0" err="1" smtClean="0">
                <a:latin typeface="Courier New" pitchFamily="49" charset="0"/>
                <a:ea typeface="宋体" pitchFamily="2" charset="-122"/>
              </a:rPr>
              <a:t>x+y</a:t>
            </a:r>
            <a:endParaRPr lang="en-US" altLang="zh-CN" b="0" dirty="0" smtClean="0">
              <a:latin typeface="Courier New" pitchFamily="49" charset="0"/>
              <a:ea typeface="宋体" pitchFamily="2" charset="-122"/>
            </a:endParaRPr>
          </a:p>
          <a:p>
            <a:pPr algn="l">
              <a:spcBef>
                <a:spcPct val="0"/>
              </a:spcBef>
              <a:buFontTx/>
              <a:buNone/>
              <a:defRPr/>
            </a:pPr>
            <a:endParaRPr lang="zh-CN" altLang="en-US" b="0" dirty="0">
              <a:latin typeface="Courier New" pitchFamily="49" charset="0"/>
              <a:ea typeface="宋体" pitchFamily="2" charset="-122"/>
            </a:endParaRPr>
          </a:p>
        </p:txBody>
      </p:sp>
    </p:spTree>
    <p:extLst>
      <p:ext uri="{BB962C8B-B14F-4D97-AF65-F5344CB8AC3E}">
        <p14:creationId xmlns:p14="http://schemas.microsoft.com/office/powerpoint/2010/main" val="575988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dirty="0" smtClean="0"/>
              <a:t>The essence of static analysis is similar to dynamic analysis</a:t>
            </a:r>
          </a:p>
          <a:p>
            <a:pPr lvl="1"/>
            <a:r>
              <a:rPr lang="en-US" dirty="0" smtClean="0"/>
              <a:t>Execute it without the concrete values (</a:t>
            </a:r>
            <a:r>
              <a:rPr lang="en-US" dirty="0" smtClean="0">
                <a:solidFill>
                  <a:srgbClr val="FF0000"/>
                </a:solidFill>
              </a:rPr>
              <a:t>abstract interpretation</a:t>
            </a:r>
            <a:r>
              <a:rPr lang="en-US" dirty="0" smtClean="0"/>
              <a:t>)</a:t>
            </a:r>
          </a:p>
          <a:p>
            <a:pPr lvl="1"/>
            <a:r>
              <a:rPr lang="en-US" dirty="0" smtClean="0"/>
              <a:t>We can express our analysis with abstract semantics just like concrete semantics</a:t>
            </a:r>
          </a:p>
          <a:p>
            <a:pPr lvl="2"/>
            <a:r>
              <a:rPr lang="en-US" dirty="0" smtClean="0"/>
              <a:t>You can implement static analysis just like a </a:t>
            </a:r>
            <a:r>
              <a:rPr lang="en-US" smtClean="0"/>
              <a:t>dynamic analysis</a:t>
            </a:r>
            <a:endParaRPr lang="en-US" dirty="0" smtClean="0"/>
          </a:p>
          <a:p>
            <a:pPr lvl="1"/>
            <a:r>
              <a:rPr lang="en-US" dirty="0" smtClean="0"/>
              <a:t>Two important properties: termination and soundness</a:t>
            </a:r>
          </a:p>
          <a:p>
            <a:r>
              <a:rPr lang="en-US" dirty="0" smtClean="0"/>
              <a:t>For better scalability, we come up with different approximations</a:t>
            </a:r>
          </a:p>
          <a:p>
            <a:pPr lvl="1"/>
            <a:r>
              <a:rPr lang="en-US" dirty="0" smtClean="0"/>
              <a:t>Merge-before-continue semantics</a:t>
            </a:r>
          </a:p>
          <a:p>
            <a:pPr lvl="1"/>
            <a:r>
              <a:rPr lang="en-US" dirty="0" smtClean="0"/>
              <a:t>Data flow analysis</a:t>
            </a:r>
          </a:p>
          <a:p>
            <a:pPr lvl="1"/>
            <a:r>
              <a:rPr lang="en-US" dirty="0" smtClean="0"/>
              <a:t>Flow insensitive analysis</a:t>
            </a:r>
          </a:p>
          <a:p>
            <a:pPr lvl="1"/>
            <a:r>
              <a:rPr lang="en-US" dirty="0" smtClean="0"/>
              <a:t>Context sensitive versus context insensitive analysis</a:t>
            </a:r>
          </a:p>
          <a:p>
            <a:pPr lvl="1"/>
            <a:endParaRPr lang="en-US" dirty="0"/>
          </a:p>
        </p:txBody>
      </p:sp>
    </p:spTree>
    <p:extLst>
      <p:ext uri="{BB962C8B-B14F-4D97-AF65-F5344CB8AC3E}">
        <p14:creationId xmlns:p14="http://schemas.microsoft.com/office/powerpoint/2010/main" val="1746749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685800"/>
          </a:xfrm>
        </p:spPr>
        <p:txBody>
          <a:bodyPr/>
          <a:lstStyle/>
          <a:p>
            <a:r>
              <a:rPr lang="en-US" dirty="0" smtClean="0"/>
              <a:t>Static Analysis in Software Security</a:t>
            </a:r>
            <a:endParaRPr lang="en-US" dirty="0"/>
          </a:p>
        </p:txBody>
      </p:sp>
      <p:sp>
        <p:nvSpPr>
          <p:cNvPr id="3" name="Content Placeholder 2"/>
          <p:cNvSpPr>
            <a:spLocks noGrp="1"/>
          </p:cNvSpPr>
          <p:nvPr>
            <p:ph idx="1"/>
          </p:nvPr>
        </p:nvSpPr>
        <p:spPr/>
        <p:txBody>
          <a:bodyPr/>
          <a:lstStyle/>
          <a:p>
            <a:r>
              <a:rPr lang="en-US" dirty="0" smtClean="0"/>
              <a:t>Buffer overflow vulnerability detection</a:t>
            </a:r>
          </a:p>
          <a:p>
            <a:pPr lvl="1"/>
            <a:r>
              <a:rPr lang="en-US" dirty="0" smtClean="0"/>
              <a:t>Value range analysis</a:t>
            </a:r>
          </a:p>
          <a:p>
            <a:r>
              <a:rPr lang="en-US" dirty="0" smtClean="0"/>
              <a:t>CFI</a:t>
            </a:r>
          </a:p>
          <a:p>
            <a:pPr lvl="1"/>
            <a:r>
              <a:rPr lang="en-US" dirty="0" smtClean="0"/>
              <a:t>The core challenge is points-to analysis</a:t>
            </a:r>
          </a:p>
          <a:p>
            <a:r>
              <a:rPr lang="en-US" dirty="0" err="1" smtClean="0"/>
              <a:t>Decompiltation</a:t>
            </a:r>
            <a:endParaRPr lang="en-US" dirty="0" smtClean="0"/>
          </a:p>
          <a:p>
            <a:pPr lvl="1"/>
            <a:r>
              <a:rPr lang="en-US" dirty="0"/>
              <a:t>A</a:t>
            </a:r>
            <a:r>
              <a:rPr lang="en-US" dirty="0" smtClean="0"/>
              <a:t> core challenge is type inference</a:t>
            </a:r>
          </a:p>
          <a:p>
            <a:r>
              <a:rPr lang="en-US" dirty="0" smtClean="0"/>
              <a:t>ICC in Android App analysis</a:t>
            </a:r>
          </a:p>
          <a:p>
            <a:pPr lvl="1"/>
            <a:r>
              <a:rPr lang="en-US" dirty="0" smtClean="0"/>
              <a:t>The absence of a global CG</a:t>
            </a:r>
          </a:p>
          <a:p>
            <a:pPr lvl="2"/>
            <a:r>
              <a:rPr lang="en-US" dirty="0" smtClean="0"/>
              <a:t>Can be </a:t>
            </a:r>
            <a:r>
              <a:rPr lang="en-US" dirty="0" err="1" smtClean="0"/>
              <a:t>overcomed</a:t>
            </a:r>
            <a:r>
              <a:rPr lang="en-US" dirty="0" smtClean="0"/>
              <a:t> by value analysis</a:t>
            </a:r>
          </a:p>
          <a:p>
            <a:r>
              <a:rPr lang="en-US" dirty="0" smtClean="0"/>
              <a:t>Private API invocations in iOS apps</a:t>
            </a:r>
          </a:p>
          <a:p>
            <a:pPr lvl="1"/>
            <a:r>
              <a:rPr lang="en-US" dirty="0" smtClean="0"/>
              <a:t>String value analysis</a:t>
            </a:r>
          </a:p>
          <a:p>
            <a:r>
              <a:rPr lang="en-US" dirty="0" smtClean="0"/>
              <a:t>Access control inconsistencies in Android framework</a:t>
            </a:r>
          </a:p>
          <a:p>
            <a:pPr marL="0" indent="0">
              <a:buNone/>
            </a:pPr>
            <a:endParaRPr lang="en-US" dirty="0" smtClean="0"/>
          </a:p>
          <a:p>
            <a:endParaRPr lang="en-US" dirty="0"/>
          </a:p>
        </p:txBody>
      </p:sp>
    </p:spTree>
    <p:extLst>
      <p:ext uri="{BB962C8B-B14F-4D97-AF65-F5344CB8AC3E}">
        <p14:creationId xmlns:p14="http://schemas.microsoft.com/office/powerpoint/2010/main" val="735272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 1</a:t>
            </a:r>
            <a:endParaRPr lang="en-US" dirty="0"/>
          </a:p>
        </p:txBody>
      </p:sp>
      <p:sp>
        <p:nvSpPr>
          <p:cNvPr id="3" name="Content Placeholder 2"/>
          <p:cNvSpPr>
            <a:spLocks noGrp="1"/>
          </p:cNvSpPr>
          <p:nvPr>
            <p:ph idx="1"/>
          </p:nvPr>
        </p:nvSpPr>
        <p:spPr/>
        <p:txBody>
          <a:bodyPr/>
          <a:lstStyle/>
          <a:p>
            <a:r>
              <a:rPr lang="en-US" dirty="0"/>
              <a:t>Design </a:t>
            </a:r>
            <a:r>
              <a:rPr lang="en-US" dirty="0" smtClean="0"/>
              <a:t>a range </a:t>
            </a:r>
            <a:r>
              <a:rPr lang="en-US" dirty="0"/>
              <a:t>analysis to determine </a:t>
            </a:r>
            <a:r>
              <a:rPr lang="en-US" dirty="0" smtClean="0"/>
              <a:t>the value range of a variable. </a:t>
            </a:r>
          </a:p>
          <a:p>
            <a:pPr lvl="1"/>
            <a:r>
              <a:rPr lang="en-US" sz="1800" dirty="0" smtClean="0"/>
              <a:t>Determine </a:t>
            </a:r>
            <a:r>
              <a:rPr lang="en-US" sz="1800" dirty="0"/>
              <a:t>the abstract domain and the abstract semantics that </a:t>
            </a:r>
            <a:r>
              <a:rPr lang="en-US" sz="1800" dirty="0" smtClean="0"/>
              <a:t>analyzes individual paths.</a:t>
            </a:r>
            <a:endParaRPr lang="en-US" sz="1800" dirty="0"/>
          </a:p>
          <a:p>
            <a:pPr lvl="1"/>
            <a:r>
              <a:rPr lang="en-US" sz="1800" dirty="0" smtClean="0"/>
              <a:t> </a:t>
            </a:r>
            <a:r>
              <a:rPr lang="en-US" sz="1800" dirty="0"/>
              <a:t>Argue that your analysis terminates in the presence of loops. You can </a:t>
            </a:r>
            <a:r>
              <a:rPr lang="en-US" sz="1800" dirty="0" smtClean="0"/>
              <a:t>use example </a:t>
            </a:r>
            <a:r>
              <a:rPr lang="en-US" sz="1800" dirty="0"/>
              <a:t>if needed</a:t>
            </a:r>
            <a:r>
              <a:rPr lang="en-US" sz="1800" dirty="0" smtClean="0"/>
              <a:t>.</a:t>
            </a:r>
            <a:endParaRPr lang="en-US" sz="1800" dirty="0"/>
          </a:p>
          <a:p>
            <a:pPr lvl="1"/>
            <a:r>
              <a:rPr lang="en-US" sz="1800" dirty="0"/>
              <a:t> Rewrite your analysis in </a:t>
            </a:r>
            <a:r>
              <a:rPr lang="en-US" sz="1800" dirty="0"/>
              <a:t>a</a:t>
            </a:r>
            <a:r>
              <a:rPr lang="en-US" sz="1800" dirty="0" smtClean="0"/>
              <a:t> form that </a:t>
            </a:r>
            <a:r>
              <a:rPr lang="en-US" sz="1800" dirty="0"/>
              <a:t>does not need to traverse the individual paths.</a:t>
            </a:r>
            <a:endParaRPr lang="en-US" sz="1800" dirty="0"/>
          </a:p>
        </p:txBody>
      </p:sp>
    </p:spTree>
    <p:extLst>
      <p:ext uri="{BB962C8B-B14F-4D97-AF65-F5344CB8AC3E}">
        <p14:creationId xmlns:p14="http://schemas.microsoft.com/office/powerpoint/2010/main" val="1271389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Exercise 2</a:t>
            </a:r>
            <a:endParaRPr lang="en-US" dirty="0"/>
          </a:p>
        </p:txBody>
      </p:sp>
      <p:sp>
        <p:nvSpPr>
          <p:cNvPr id="3" name="Content Placeholder 2"/>
          <p:cNvSpPr>
            <a:spLocks noGrp="1"/>
          </p:cNvSpPr>
          <p:nvPr>
            <p:ph idx="1"/>
          </p:nvPr>
        </p:nvSpPr>
        <p:spPr/>
        <p:txBody>
          <a:bodyPr/>
          <a:lstStyle/>
          <a:p>
            <a:r>
              <a:rPr lang="en-US" dirty="0"/>
              <a:t>Design </a:t>
            </a:r>
            <a:r>
              <a:rPr lang="en-US" dirty="0" smtClean="0"/>
              <a:t>an analysis to address the ICC problem in Android app</a:t>
            </a:r>
            <a:endParaRPr lang="en-US" sz="1800" dirty="0"/>
          </a:p>
          <a:p>
            <a:pPr lvl="1"/>
            <a:r>
              <a:rPr lang="en-US" dirty="0" smtClean="0"/>
              <a:t>Implicit intent and intent filter</a:t>
            </a:r>
          </a:p>
          <a:p>
            <a:pPr lvl="1"/>
            <a:r>
              <a:rPr lang="en-US" dirty="0" smtClean="0"/>
              <a:t>Example</a:t>
            </a:r>
          </a:p>
          <a:p>
            <a:pPr marL="457200" lvl="1" indent="0">
              <a:buNone/>
            </a:pPr>
            <a:r>
              <a:rPr lang="en-US" b="1" dirty="0" smtClean="0"/>
              <a:t> Sender:</a:t>
            </a:r>
          </a:p>
          <a:p>
            <a:pPr marL="457200" lvl="1" indent="0">
              <a:buNone/>
            </a:pPr>
            <a:r>
              <a:rPr lang="en-US" dirty="0"/>
              <a:t>  </a:t>
            </a:r>
            <a:r>
              <a:rPr lang="en-US" dirty="0" smtClean="0"/>
              <a:t> Intent </a:t>
            </a:r>
            <a:r>
              <a:rPr lang="en-US" dirty="0" err="1"/>
              <a:t>intent</a:t>
            </a:r>
            <a:r>
              <a:rPr lang="en-US" dirty="0"/>
              <a:t> = new Intent(</a:t>
            </a:r>
            <a:r>
              <a:rPr lang="en-US" dirty="0" err="1"/>
              <a:t>Intent.ACTION_SEND</a:t>
            </a:r>
            <a:r>
              <a:rPr lang="en-US" dirty="0"/>
              <a:t>);</a:t>
            </a:r>
          </a:p>
          <a:p>
            <a:pPr marL="457200" lvl="1" indent="0">
              <a:buNone/>
            </a:pPr>
            <a:r>
              <a:rPr lang="en-US" dirty="0" smtClean="0"/>
              <a:t>   </a:t>
            </a:r>
            <a:r>
              <a:rPr lang="en-US" dirty="0" err="1" smtClean="0"/>
              <a:t>intent.setType</a:t>
            </a:r>
            <a:r>
              <a:rPr lang="en-US" dirty="0"/>
              <a:t>("text/plain");</a:t>
            </a:r>
          </a:p>
          <a:p>
            <a:pPr marL="457200" lvl="1" indent="0">
              <a:buNone/>
            </a:pPr>
            <a:r>
              <a:rPr lang="en-US" dirty="0" smtClean="0"/>
              <a:t>   </a:t>
            </a:r>
            <a:r>
              <a:rPr lang="en-US" dirty="0" err="1" smtClean="0"/>
              <a:t>intent.putExtra</a:t>
            </a:r>
            <a:r>
              <a:rPr lang="en-US" dirty="0" smtClean="0"/>
              <a:t>(</a:t>
            </a:r>
            <a:r>
              <a:rPr lang="en-US" dirty="0" err="1" smtClean="0"/>
              <a:t>android.content.Intent.EXTRA_TEXT</a:t>
            </a:r>
            <a:r>
              <a:rPr lang="en-US" dirty="0"/>
              <a:t>, "Standing on the Moon!");</a:t>
            </a:r>
          </a:p>
          <a:p>
            <a:pPr marL="457200" lvl="1" indent="0">
              <a:buNone/>
            </a:pPr>
            <a:r>
              <a:rPr lang="en-US" dirty="0" smtClean="0"/>
              <a:t>   </a:t>
            </a:r>
            <a:r>
              <a:rPr lang="en-US" dirty="0" err="1" smtClean="0"/>
              <a:t>startActivity</a:t>
            </a:r>
            <a:r>
              <a:rPr lang="en-US" dirty="0" smtClean="0"/>
              <a:t>(intent);</a:t>
            </a:r>
          </a:p>
          <a:p>
            <a:pPr marL="457200" lvl="1" indent="0">
              <a:buNone/>
            </a:pPr>
            <a:r>
              <a:rPr lang="en-US" b="1" dirty="0" smtClean="0"/>
              <a:t>Receiver:</a:t>
            </a:r>
          </a:p>
          <a:p>
            <a:pPr marL="457200" lvl="1" indent="0">
              <a:buNone/>
            </a:pPr>
            <a:r>
              <a:rPr lang="en-US" sz="1600" dirty="0"/>
              <a:t>the Android system searches for all the registered components (through intent filters) for the specific action and data type (in this case an HTTP URI). If only one component is found, that is triggered but when several of them are identified a dialog is presented to the user from which he can make a suitable selection.</a:t>
            </a:r>
            <a:endParaRPr lang="en-US" sz="1600" dirty="0"/>
          </a:p>
          <a:p>
            <a:pPr lvl="1"/>
            <a:endParaRPr lang="en-US" dirty="0"/>
          </a:p>
          <a:p>
            <a:pPr lvl="1"/>
            <a:endParaRPr lang="en-US" dirty="0"/>
          </a:p>
        </p:txBody>
      </p:sp>
    </p:spTree>
    <p:extLst>
      <p:ext uri="{BB962C8B-B14F-4D97-AF65-F5344CB8AC3E}">
        <p14:creationId xmlns:p14="http://schemas.microsoft.com/office/powerpoint/2010/main" val="212735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Tell us about your research problems that are addressed (or can be addressed) by static analysis</a:t>
            </a:r>
          </a:p>
          <a:p>
            <a:endParaRPr lang="en-US" dirty="0"/>
          </a:p>
          <a:p>
            <a:r>
              <a:rPr lang="en-US" dirty="0" smtClean="0"/>
              <a:t>Did you formulate it? If not, </a:t>
            </a:r>
            <a:r>
              <a:rPr lang="en-US" smtClean="0"/>
              <a:t>can you?</a:t>
            </a:r>
            <a:endParaRPr lang="en-US"/>
          </a:p>
        </p:txBody>
      </p:sp>
    </p:spTree>
    <p:extLst>
      <p:ext uri="{BB962C8B-B14F-4D97-AF65-F5344CB8AC3E}">
        <p14:creationId xmlns:p14="http://schemas.microsoft.com/office/powerpoint/2010/main" val="314597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972446"/>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baseline="30000" smtClean="0">
                              <a:latin typeface="Cambria Math"/>
                            </a:rPr>
                            <m:t>𝑳</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972446"/>
              </a:xfrm>
              <a:prstGeom prst="rect">
                <a:avLst/>
              </a:prstGeom>
              <a:blipFill rotWithShape="1">
                <a:blip r:embed="rId2"/>
                <a:stretch>
                  <a:fillRect l="-40879" r="-36484"/>
                </a:stretch>
              </a:blipFill>
            </p:spPr>
            <p:txBody>
              <a:bodyPr/>
              <a:lstStyle/>
              <a:p>
                <a:r>
                  <a:rPr lang="en-US">
                    <a:noFill/>
                  </a:rPr>
                  <a:t> </a:t>
                </a:r>
              </a:p>
            </p:txBody>
          </p:sp>
        </mc:Fallback>
      </mc:AlternateContent>
      <p:sp>
        <p:nvSpPr>
          <p:cNvPr id="4" name="TextBox 5"/>
          <p:cNvSpPr txBox="1">
            <a:spLocks noChangeArrowheads="1"/>
          </p:cNvSpPr>
          <p:nvPr/>
        </p:nvSpPr>
        <p:spPr bwMode="auto">
          <a:xfrm>
            <a:off x="62484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Const</a:t>
            </a:r>
            <a:r>
              <a:rPr lang="en-US" altLang="en-US" sz="2400" dirty="0"/>
              <a:t>-Assign</a:t>
            </a:r>
          </a:p>
        </p:txBody>
      </p:sp>
      <mc:AlternateContent xmlns:mc="http://schemas.openxmlformats.org/markup-compatibility/2006" xmlns:a14="http://schemas.microsoft.com/office/drawing/2010/main">
        <mc:Choice Requires="a14">
          <p:sp>
            <p:nvSpPr>
              <p:cNvPr id="5" name="TextBox 4"/>
              <p:cNvSpPr txBox="1"/>
              <p:nvPr/>
            </p:nvSpPr>
            <p:spPr>
              <a:xfrm>
                <a:off x="1143000" y="2971800"/>
                <a:ext cx="2773902" cy="129868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e>
                          </m:d>
                          <m:sSup>
                            <m:sSupPr>
                              <m:ctrlPr>
                                <a:rPr lang="en-US" sz="2800" i="1">
                                  <a:latin typeface="Cambria Math"/>
                                  <a:ea typeface="Cambria Math"/>
                                </a:rPr>
                              </m:ctrlPr>
                            </m:sSupPr>
                            <m:e>
                              <m:r>
                                <a:rPr lang="en-US" sz="2800" b="1" i="1" smtClean="0">
                                  <a:latin typeface="Cambria Math"/>
                                  <a:ea typeface="Cambria Math"/>
                                </a:rPr>
                                <m:t>    </m:t>
                              </m:r>
                              <m:r>
                                <a:rPr lang="en-US" sz="2800" b="1" i="1" smtClean="0">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b="1" i="1" smtClean="0">
                              <a:latin typeface="Cambria Math"/>
                              <a:ea typeface="Cambria Math"/>
                            </a:rPr>
                            <m:t>𝑿</m:t>
                          </m:r>
                          <m:r>
                            <a:rPr lang="en-US" sz="2800" b="1" i="1" smtClean="0">
                              <a:latin typeface="Cambria Math"/>
                              <a:ea typeface="Cambria Math"/>
                            </a:rPr>
                            <m:t>∪&lt;</m:t>
                          </m:r>
                          <m:r>
                            <a:rPr lang="en-US" sz="2800" b="1" i="1" smtClean="0">
                              <a:latin typeface="Cambria Math"/>
                              <a:ea typeface="Cambria Math"/>
                            </a:rPr>
                            <m:t>𝑳</m:t>
                          </m:r>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𝒚</m:t>
                              </m:r>
                            </m:e>
                          </m:d>
                          <m:r>
                            <a:rPr lang="en-US" sz="2800" b="1" i="1" smtClean="0">
                              <a:latin typeface="Cambria Math"/>
                              <a:ea typeface="Cambria Math"/>
                            </a:rPr>
                            <m:t>&gt;</m:t>
                          </m: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i="1" baseline="30000">
                              <a:latin typeface="Cambria Math"/>
                            </a:rPr>
                            <m:t>𝑳</m:t>
                          </m:r>
                          <m:r>
                            <a:rPr lang="en-US" sz="2800" b="1" i="1" smtClean="0">
                              <a:latin typeface="Cambria Math"/>
                            </a:rPr>
                            <m:t>𝒚</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sz="2800" b="1" dirty="0" smtClean="0">
                  <a:ea typeface="Cambria Math"/>
                </a:endParaRPr>
              </a:p>
              <a:p>
                <a:pPr>
                  <a:buNone/>
                </a:pP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2971800"/>
                <a:ext cx="2773902" cy="1298689"/>
              </a:xfrm>
              <a:prstGeom prst="rect">
                <a:avLst/>
              </a:prstGeom>
              <a:blipFill rotWithShape="1">
                <a:blip r:embed="rId3"/>
                <a:stretch>
                  <a:fillRect r="-114725"/>
                </a:stretch>
              </a:blipFill>
            </p:spPr>
            <p:txBody>
              <a:bodyPr/>
              <a:lstStyle/>
              <a:p>
                <a:r>
                  <a:rPr lang="en-US">
                    <a:noFill/>
                  </a:rPr>
                  <a:t> </a:t>
                </a:r>
              </a:p>
            </p:txBody>
          </p:sp>
        </mc:Fallback>
      </mc:AlternateContent>
      <p:sp>
        <p:nvSpPr>
          <p:cNvPr id="6" name="TextBox 7"/>
          <p:cNvSpPr txBox="1">
            <a:spLocks noChangeArrowheads="1"/>
          </p:cNvSpPr>
          <p:nvPr/>
        </p:nvSpPr>
        <p:spPr bwMode="auto">
          <a:xfrm>
            <a:off x="6477000" y="3269673"/>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a:t>Copy</a:t>
            </a:r>
          </a:p>
        </p:txBody>
      </p:sp>
      <mc:AlternateContent xmlns:mc="http://schemas.openxmlformats.org/markup-compatibility/2006" xmlns:a14="http://schemas.microsoft.com/office/drawing/2010/main">
        <mc:Choice Requires="a14">
          <p:sp>
            <p:nvSpPr>
              <p:cNvPr id="7" name="TextBox 6"/>
              <p:cNvSpPr txBox="1"/>
              <p:nvPr/>
            </p:nvSpPr>
            <p:spPr>
              <a:xfrm>
                <a:off x="2026698" y="4495800"/>
                <a:ext cx="2773902" cy="141673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i="1">
                                  <a:latin typeface="Cambria Math"/>
                                  <a:ea typeface="Cambria Math"/>
                                </a:rPr>
                              </m:ctrlPr>
                            </m:eqArrPr>
                            <m:e>
                              <m:sSup>
                                <m:sSupPr>
                                  <m:ctrlPr>
                                    <a:rPr lang="en-US" sz="2800" i="1">
                                      <a:latin typeface="Cambria Math"/>
                                      <a:ea typeface="Cambria Math"/>
                                    </a:rPr>
                                  </m:ctrlPr>
                                </m:sSupPr>
                                <m:e>
                                  <m:r>
                                    <a:rPr lang="en-US" sz="2800" i="1">
                                      <a:latin typeface="Cambria Math"/>
                                      <a:ea typeface="Cambria Math"/>
                                    </a:rPr>
                                    <m:t>𝑫</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𝒙</m:t>
                                  </m:r>
                                  <m:r>
                                    <a:rPr lang="en-US" sz="2800" i="1">
                                      <a:latin typeface="Cambria Math"/>
                                      <a:ea typeface="Cambria Math"/>
                                    </a:rPr>
                                    <m:t>⟼</m:t>
                                  </m:r>
                                  <m:r>
                                    <a:rPr lang="en-US" sz="2800" i="1">
                                      <a:latin typeface="Cambria Math"/>
                                      <a:ea typeface="Cambria Math"/>
                                    </a:rPr>
                                    <m:t>𝑳</m:t>
                                  </m:r>
                                </m:e>
                              </m:d>
                            </m:e>
                            <m:e>
                              <m:sSup>
                                <m:sSupPr>
                                  <m:ctrlPr>
                                    <a:rPr lang="en-US" sz="2800" i="1">
                                      <a:latin typeface="Cambria Math"/>
                                      <a:ea typeface="Cambria Math"/>
                                    </a:rPr>
                                  </m:ctrlPr>
                                </m:sSupPr>
                                <m:e>
                                  <m:r>
                                    <a:rPr lang="en-US" sz="2800" i="1">
                                      <a:latin typeface="Cambria Math"/>
                                      <a:ea typeface="Cambria Math"/>
                                    </a:rPr>
                                    <m:t>    </m:t>
                                  </m:r>
                                  <m:r>
                                    <a:rPr lang="en-US" sz="2800" i="1">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𝑿</m:t>
                              </m:r>
                              <m:r>
                                <a:rPr lang="en-US" sz="2800" i="1">
                                  <a:latin typeface="Cambria Math"/>
                                  <a:ea typeface="Cambria Math"/>
                                </a:rPr>
                                <m:t>∪&lt;</m:t>
                              </m:r>
                              <m:r>
                                <a:rPr lang="en-US" sz="2800" i="1">
                                  <a:latin typeface="Cambria Math"/>
                                  <a:ea typeface="Cambria Math"/>
                                </a:rPr>
                                <m:t>𝑳</m:t>
                              </m:r>
                              <m:r>
                                <a:rPr lang="en-US" sz="2800" i="1">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𝒚</m:t>
                                  </m:r>
                                </m:e>
                              </m:d>
                              <m:r>
                                <a:rPr lang="en-US" sz="2800" i="1">
                                  <a:latin typeface="Cambria Math"/>
                                  <a:ea typeface="Cambria Math"/>
                                </a:rPr>
                                <m:t>&gt;</m:t>
                              </m:r>
                              <m:r>
                                <a:rPr lang="en-US" sz="2800" b="1" i="1" smtClean="0">
                                  <a:latin typeface="Cambria Math"/>
                                  <a:ea typeface="Cambria Math"/>
                                </a:rPr>
                                <m:t> </m:t>
                              </m:r>
                              <m:r>
                                <a:rPr lang="en-US" sz="2800" i="1" smtClean="0">
                                  <a:latin typeface="Cambria Math"/>
                                  <a:ea typeface="Cambria Math"/>
                                </a:rPr>
                                <m:t>∪</m:t>
                              </m:r>
                              <m:r>
                                <a:rPr lang="en-US" sz="2800" b="1" i="1" smtClean="0">
                                  <a:latin typeface="Cambria Math"/>
                                  <a:ea typeface="Cambria Math"/>
                                </a:rPr>
                                <m:t> &lt;</m:t>
                              </m:r>
                              <m:r>
                                <a:rPr lang="en-US" sz="2800" b="1" i="1" smtClean="0">
                                  <a:latin typeface="Cambria Math"/>
                                  <a:ea typeface="Cambria Math"/>
                                </a:rPr>
                                <m:t>𝑳</m:t>
                              </m:r>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𝒛</m:t>
                                  </m:r>
                                </m:e>
                              </m:d>
                              <m:r>
                                <a:rPr lang="en-US" sz="2800" b="1" i="1" smtClean="0">
                                  <a:latin typeface="Cambria Math"/>
                                  <a:ea typeface="Cambria Math"/>
                                </a:rPr>
                                <m:t>&gt;</m:t>
                              </m:r>
                            </m:e>
                          </m:eqArr>
                        </m:num>
                        <m:den>
                          <m:r>
                            <a:rPr lang="en-US" sz="2800" b="1" i="1" smtClean="0">
                              <a:latin typeface="Cambria Math"/>
                            </a:rPr>
                            <m:t>&lt;</m:t>
                          </m:r>
                          <m:r>
                            <a:rPr lang="en-US" sz="2800" b="1" i="1" smtClean="0">
                              <a:latin typeface="Cambria Math"/>
                            </a:rPr>
                            <m:t>𝒙</m:t>
                          </m:r>
                          <m:r>
                            <a:rPr lang="en-US" sz="2800" b="1" i="1" smtClean="0">
                              <a:latin typeface="Cambria Math"/>
                            </a:rPr>
                            <m:t>=</m:t>
                          </m:r>
                          <m:r>
                            <a:rPr lang="en-US" sz="2800" b="1" i="1" smtClean="0">
                              <a:latin typeface="Cambria Math"/>
                            </a:rPr>
                            <m:t>𝒚</m:t>
                          </m:r>
                          <m:r>
                            <a:rPr lang="en-US" sz="2800" b="1" i="1" smtClean="0">
                              <a:latin typeface="Cambria Math"/>
                            </a:rPr>
                            <m:t>+</m:t>
                          </m:r>
                          <m:r>
                            <a:rPr lang="en-US" sz="2800" b="1" i="1" smtClean="0">
                              <a:latin typeface="Cambria Math"/>
                            </a:rPr>
                            <m:t>𝒛</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 </m:t>
                              </m:r>
                              <m:r>
                                <a:rPr lang="en-US" sz="2800" b="1" i="1" smtClean="0">
                                  <a:latin typeface="Cambria Math"/>
                                  <a:ea typeface="Cambria Math"/>
                                </a:rPr>
                                <m:t>𝑿</m:t>
                              </m:r>
                            </m:e>
                            <m:sup>
                              <m:r>
                                <a:rPr lang="en-US" sz="2800" b="1" i="1" smtClean="0">
                                  <a:latin typeface="Cambria Math"/>
                                  <a:ea typeface="Cambria Math"/>
                                </a:rPr>
                                <m:t>′</m:t>
                              </m:r>
                            </m:sup>
                          </m:sSup>
                          <m:r>
                            <a:rPr lang="en-US" sz="28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26698" y="4495800"/>
                <a:ext cx="2773902" cy="1416734"/>
              </a:xfrm>
              <a:prstGeom prst="rect">
                <a:avLst/>
              </a:prstGeom>
              <a:blipFill rotWithShape="1">
                <a:blip r:embed="rId4"/>
                <a:stretch>
                  <a:fillRect l="-51974" r="-48026"/>
                </a:stretch>
              </a:blipFill>
            </p:spPr>
            <p:txBody>
              <a:bodyPr/>
              <a:lstStyle/>
              <a:p>
                <a:r>
                  <a:rPr lang="en-US">
                    <a:noFill/>
                  </a:rPr>
                  <a:t> </a:t>
                </a:r>
              </a:p>
            </p:txBody>
          </p:sp>
        </mc:Fallback>
      </mc:AlternateContent>
      <p:sp>
        <p:nvSpPr>
          <p:cNvPr id="8" name="TextBox 9"/>
          <p:cNvSpPr txBox="1">
            <a:spLocks noChangeArrowheads="1"/>
          </p:cNvSpPr>
          <p:nvPr/>
        </p:nvSpPr>
        <p:spPr bwMode="auto">
          <a:xfrm>
            <a:off x="6019800" y="514725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BinOp</a:t>
            </a:r>
            <a:r>
              <a:rPr lang="en-US" altLang="en-US" sz="2400" dirty="0"/>
              <a:t>-Add</a:t>
            </a:r>
          </a:p>
        </p:txBody>
      </p:sp>
    </p:spTree>
    <p:extLst>
      <p:ext uri="{BB962C8B-B14F-4D97-AF65-F5344CB8AC3E}">
        <p14:creationId xmlns:p14="http://schemas.microsoft.com/office/powerpoint/2010/main" val="400278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100495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1" i="1" smtClean="0">
                              <a:latin typeface="Cambria Math"/>
                            </a:rPr>
                            <m:t>???</m:t>
                          </m:r>
                        </m:num>
                        <m:den>
                          <m:r>
                            <a:rPr lang="en-US" sz="2800" b="1" i="1" smtClean="0">
                              <a:latin typeface="Cambria Math"/>
                            </a:rPr>
                            <m:t>&lt;</m:t>
                          </m:r>
                          <m:r>
                            <a:rPr lang="en-US" sz="2800" b="1" i="1" smtClean="0">
                              <a:latin typeface="Cambria Math"/>
                            </a:rPr>
                            <m:t>𝒊𝒇</m:t>
                          </m:r>
                          <m:r>
                            <a:rPr lang="en-US" sz="2800" b="1" i="1" smtClean="0">
                              <a:latin typeface="Cambria Math"/>
                            </a:rPr>
                            <m:t> </m:t>
                          </m:r>
                          <m:d>
                            <m:dPr>
                              <m:ctrlPr>
                                <a:rPr lang="en-US" sz="2800" b="1" i="1" smtClean="0">
                                  <a:latin typeface="Cambria Math"/>
                                </a:rPr>
                              </m:ctrlPr>
                            </m:dPr>
                            <m:e>
                              <m:r>
                                <a:rPr lang="en-US" sz="2800" b="1" i="1" smtClean="0">
                                  <a:latin typeface="Cambria Math"/>
                                </a:rPr>
                                <m:t>𝒙</m:t>
                              </m:r>
                            </m:e>
                          </m:d>
                          <m:r>
                            <a:rPr lang="en-US" sz="2800" b="1" i="1" smtClean="0">
                              <a:latin typeface="Cambria Math"/>
                            </a:rPr>
                            <m:t> </m:t>
                          </m:r>
                          <m:r>
                            <a:rPr lang="en-US" sz="2800" b="1" i="1" smtClean="0">
                              <a:latin typeface="Cambria Math"/>
                            </a:rPr>
                            <m:t>𝒔</m:t>
                          </m:r>
                          <m:r>
                            <a:rPr lang="en-US" sz="2800" b="1" i="1" smtClean="0">
                              <a:latin typeface="Cambria Math"/>
                            </a:rPr>
                            <m:t>𝟏</m:t>
                          </m:r>
                          <m:r>
                            <a:rPr lang="en-US" sz="2800" b="1" i="1" smtClean="0">
                              <a:latin typeface="Cambria Math"/>
                            </a:rPr>
                            <m:t> </m:t>
                          </m:r>
                          <m:r>
                            <a:rPr lang="en-US" sz="2800" b="1" i="1" smtClean="0">
                              <a:latin typeface="Cambria Math"/>
                            </a:rPr>
                            <m:t>𝒆𝒍𝒔𝒆</m:t>
                          </m:r>
                          <m:r>
                            <a:rPr lang="en-US" sz="2800" b="1" i="1" smtClean="0">
                              <a:latin typeface="Cambria Math"/>
                            </a:rPr>
                            <m:t> </m:t>
                          </m:r>
                          <m:r>
                            <a:rPr lang="en-US" sz="2800" b="1" i="1" smtClean="0">
                              <a:latin typeface="Cambria Math"/>
                            </a:rPr>
                            <m:t>𝒔</m:t>
                          </m:r>
                          <m:r>
                            <a:rPr lang="en-US" sz="2800" b="1" i="1" smtClean="0">
                              <a:latin typeface="Cambria Math"/>
                            </a:rPr>
                            <m:t>𝟐</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1004955"/>
              </a:xfrm>
              <a:prstGeom prst="rect">
                <a:avLst/>
              </a:prstGeom>
              <a:blipFill rotWithShape="1">
                <a:blip r:embed="rId2"/>
                <a:stretch>
                  <a:fillRect l="-48352" r="-44176"/>
                </a:stretch>
              </a:blipFill>
            </p:spPr>
            <p:txBody>
              <a:bodyPr/>
              <a:lstStyle/>
              <a:p>
                <a:r>
                  <a:rPr lang="en-US">
                    <a:noFill/>
                  </a:rPr>
                  <a:t> </a:t>
                </a:r>
              </a:p>
            </p:txBody>
          </p:sp>
        </mc:Fallback>
      </mc:AlternateContent>
      <p:sp>
        <p:nvSpPr>
          <p:cNvPr id="4" name="TextBox 5"/>
          <p:cNvSpPr txBox="1">
            <a:spLocks noChangeArrowheads="1"/>
          </p:cNvSpPr>
          <p:nvPr/>
        </p:nvSpPr>
        <p:spPr bwMode="auto">
          <a:xfrm>
            <a:off x="57150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smtClean="0"/>
              <a:t>If</a:t>
            </a:r>
            <a:endParaRPr lang="en-US" altLang="en-US" sz="2400" dirty="0"/>
          </a:p>
        </p:txBody>
      </p:sp>
      <p:sp>
        <p:nvSpPr>
          <p:cNvPr id="11" name="Content Placeholder 1"/>
          <p:cNvSpPr>
            <a:spLocks noGrp="1"/>
          </p:cNvSpPr>
          <p:nvPr>
            <p:ph idx="1"/>
          </p:nvPr>
        </p:nvSpPr>
        <p:spPr>
          <a:xfrm>
            <a:off x="533400" y="3276600"/>
            <a:ext cx="8382000" cy="2971800"/>
          </a:xfrm>
        </p:spPr>
        <p:txBody>
          <a:bodyPr/>
          <a:lstStyle/>
          <a:p>
            <a:r>
              <a:rPr lang="en-US" dirty="0" smtClean="0">
                <a:ea typeface="Cambria Math"/>
                <a:sym typeface="Webdings"/>
              </a:rPr>
              <a:t>There is no concrete store. We do not know the branch outcomes. </a:t>
            </a:r>
            <a:r>
              <a:rPr lang="en-US" dirty="0">
                <a:ea typeface="Cambria Math"/>
                <a:sym typeface="Webdings"/>
              </a:rPr>
              <a:t>W</a:t>
            </a:r>
            <a:r>
              <a:rPr lang="en-US" dirty="0" smtClean="0">
                <a:ea typeface="Cambria Math"/>
                <a:sym typeface="Webdings"/>
              </a:rPr>
              <a:t>hat can we do with the conditional statements and loop statements?</a:t>
            </a:r>
          </a:p>
          <a:p>
            <a:r>
              <a:rPr lang="en-US" dirty="0" smtClean="0"/>
              <a:t>Idea: let’s explore all possible branches</a:t>
            </a:r>
          </a:p>
          <a:p>
            <a:pPr lvl="1"/>
            <a:r>
              <a:rPr lang="en-US" dirty="0" smtClean="0"/>
              <a:t>If we have explored a branch with the same (abstract) state, we can skip the branch</a:t>
            </a:r>
          </a:p>
          <a:p>
            <a:pPr lvl="1"/>
            <a:r>
              <a:rPr lang="en-US" dirty="0" smtClean="0"/>
              <a:t>Use a </a:t>
            </a:r>
            <a:r>
              <a:rPr lang="en-US" dirty="0" err="1" smtClean="0"/>
              <a:t>worklist</a:t>
            </a:r>
            <a:endParaRPr lang="en-US" dirty="0"/>
          </a:p>
        </p:txBody>
      </p:sp>
    </p:spTree>
    <p:extLst>
      <p:ext uri="{BB962C8B-B14F-4D97-AF65-F5344CB8AC3E}">
        <p14:creationId xmlns:p14="http://schemas.microsoft.com/office/powerpoint/2010/main" val="26676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Configuration</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14:m>
                  <m:oMath xmlns:m="http://schemas.openxmlformats.org/officeDocument/2006/math">
                    <m:r>
                      <a:rPr lang="en-US" b="0" i="1" smtClean="0">
                        <a:latin typeface="Cambria Math"/>
                      </a:rPr>
                      <m:t>&lt;</m:t>
                    </m:r>
                    <m:r>
                      <a:rPr lang="en-US" b="0" i="1" smtClean="0">
                        <a:latin typeface="Cambria Math"/>
                      </a:rPr>
                      <m:t>𝑉</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𝑠</m:t>
                    </m:r>
                    <m:r>
                      <a:rPr lang="en-US" b="0" i="1" smtClean="0">
                        <a:latin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&gt;→&lt;</m:t>
                    </m:r>
                    <m:sSup>
                      <m:sSupPr>
                        <m:ctrlPr>
                          <a:rPr lang="en-US" b="0" i="1" smtClean="0">
                            <a:latin typeface="Cambria Math"/>
                            <a:ea typeface="Cambria Math"/>
                          </a:rPr>
                        </m:ctrlPr>
                      </m:sSupPr>
                      <m:e>
                        <m:r>
                          <a:rPr lang="en-US" b="0" i="1" smtClean="0">
                            <a:latin typeface="Cambria Math"/>
                            <a:ea typeface="Cambria Math"/>
                          </a:rPr>
                          <m:t>𝑉</m:t>
                        </m:r>
                      </m:e>
                      <m:sup>
                        <m:r>
                          <a:rPr lang="en-US" b="0" i="1" smtClean="0">
                            <a:latin typeface="Cambria Math"/>
                            <a:ea typeface="Cambria Math"/>
                          </a:rPr>
                          <m:t>′</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𝑊</m:t>
                        </m:r>
                      </m:e>
                      <m:sup>
                        <m:r>
                          <a:rPr lang="en-US" b="0" i="1" smtClean="0">
                            <a:latin typeface="Cambria Math"/>
                            <a:ea typeface="Cambria Math"/>
                          </a:rPr>
                          <m:t>′</m:t>
                        </m:r>
                      </m:sup>
                    </m:sSup>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𝑠</m:t>
                        </m:r>
                      </m:e>
                      <m:sup>
                        <m:r>
                          <a:rPr lang="en-US" b="0" i="1" smtClean="0">
                            <a:latin typeface="Cambria Math"/>
                            <a:ea typeface="Cambria Math"/>
                          </a:rPr>
                          <m:t>′</m:t>
                        </m:r>
                      </m:sup>
                    </m:sSup>
                    <m:r>
                      <a:rPr lang="en-US" b="0" i="1" smtClean="0">
                        <a:latin typeface="Cambria Math"/>
                        <a:ea typeface="Cambria Math"/>
                      </a:rPr>
                      <m:t>, </m:t>
                    </m:r>
                    <m:r>
                      <a:rPr lang="en-US" i="1">
                        <a:latin typeface="Cambria Math"/>
                        <a:ea typeface="Cambria Math"/>
                      </a:rPr>
                      <m:t>𝐷</m:t>
                    </m:r>
                    <m:r>
                      <a:rPr lang="en-US" b="0" i="1" smtClean="0">
                        <a:latin typeface="Cambria Math"/>
                        <a:ea typeface="Cambria Math"/>
                      </a:rPr>
                      <m:t>′,</m:t>
                    </m:r>
                    <m:r>
                      <a:rPr lang="en-US" b="0" i="1" smtClean="0">
                        <a:latin typeface="Cambria Math"/>
                        <a:ea typeface="Cambria Math"/>
                      </a:rPr>
                      <m:t>𝑋</m:t>
                    </m:r>
                    <m:r>
                      <a:rPr lang="en-US" b="0" i="1" smtClean="0">
                        <a:latin typeface="Cambria Math"/>
                        <a:ea typeface="Cambria Math"/>
                      </a:rPr>
                      <m:t>′&gt;</m:t>
                    </m:r>
                  </m:oMath>
                </a14:m>
                <a:endParaRPr lang="en-US" b="0" dirty="0" smtClean="0">
                  <a:ea typeface="Cambria Math"/>
                </a:endParaRPr>
              </a:p>
              <a:p>
                <a:pPr lvl="1"/>
                <a:r>
                  <a:rPr lang="en-US" dirty="0" smtClean="0"/>
                  <a:t>Definition D: Variable -&gt; Label </a:t>
                </a:r>
                <a:endParaRPr lang="en-US" dirty="0" smtClean="0">
                  <a:ea typeface="Cambria Math"/>
                  <a:sym typeface="Webdings"/>
                </a:endParaRPr>
              </a:p>
              <a:p>
                <a:pPr lvl="1"/>
                <a:r>
                  <a:rPr lang="en-US" dirty="0" smtClean="0">
                    <a:ea typeface="Cambria Math"/>
                    <a:sym typeface="Webdings"/>
                  </a:rPr>
                  <a:t>Dependences X: P (</a:t>
                </a:r>
                <a:r>
                  <a:rPr lang="en-US" dirty="0"/>
                  <a:t>Label </a:t>
                </a:r>
                <a:r>
                  <a:rPr lang="en-US" dirty="0" smtClean="0">
                    <a:ea typeface="Cambria Math"/>
                    <a:sym typeface="Webdings"/>
                  </a:rPr>
                  <a:t> </a:t>
                </a:r>
                <a:r>
                  <a:rPr lang="en-US" dirty="0" smtClean="0"/>
                  <a:t>Label</a:t>
                </a:r>
                <a:r>
                  <a:rPr lang="en-US" dirty="0" smtClean="0">
                    <a:ea typeface="Cambria Math"/>
                    <a:sym typeface="Webdings"/>
                  </a:rPr>
                  <a:t>)</a:t>
                </a:r>
              </a:p>
              <a:p>
                <a:pPr lvl="1"/>
                <a:r>
                  <a:rPr lang="en-US" dirty="0" err="1" smtClean="0">
                    <a:ea typeface="Cambria Math"/>
                    <a:sym typeface="Webdings"/>
                  </a:rPr>
                  <a:t>WorkList</a:t>
                </a:r>
                <a:r>
                  <a:rPr lang="en-US" dirty="0" smtClean="0">
                    <a:ea typeface="Cambria Math"/>
                    <a:sym typeface="Webdings"/>
                  </a:rPr>
                  <a:t> W: P (Definition</a:t>
                </a:r>
                <a:r>
                  <a:rPr lang="en-US" dirty="0">
                    <a:ea typeface="Cambria Math"/>
                    <a:sym typeface="Webdings"/>
                  </a:rPr>
                  <a:t> </a:t>
                </a:r>
                <a:r>
                  <a:rPr lang="en-US" dirty="0" smtClean="0">
                    <a:ea typeface="Cambria Math"/>
                    <a:sym typeface="Webdings"/>
                  </a:rPr>
                  <a:t>Statement)</a:t>
                </a:r>
              </a:p>
              <a:p>
                <a:pPr lvl="1"/>
                <a:r>
                  <a:rPr lang="en-US" dirty="0" smtClean="0">
                    <a:ea typeface="Cambria Math"/>
                    <a:sym typeface="Webdings"/>
                  </a:rPr>
                  <a:t>Visited V: </a:t>
                </a:r>
                <a:r>
                  <a:rPr lang="en-US" dirty="0">
                    <a:ea typeface="Cambria Math"/>
                    <a:sym typeface="Webdings"/>
                  </a:rPr>
                  <a:t>P (Definition Statement)</a:t>
                </a:r>
              </a:p>
              <a:p>
                <a:pPr marL="457200" lvl="1" indent="0">
                  <a:buNone/>
                </a:pPr>
                <a:endParaRPr lang="en-US" dirty="0" smtClean="0">
                  <a:ea typeface="Cambria Math"/>
                  <a:sym typeface="Webdings"/>
                </a:endParaRPr>
              </a:p>
              <a:p>
                <a:pPr marL="457200" lvl="1" indent="0">
                  <a:buNone/>
                </a:pPr>
                <a:endParaRPr lang="en-US" dirty="0" smtClean="0">
                  <a:ea typeface="Cambria Math"/>
                  <a:sym typeface="Webdings"/>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049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Abstract Semantics</a:t>
            </a:r>
          </a:p>
        </p:txBody>
      </p:sp>
      <mc:AlternateContent xmlns:mc="http://schemas.openxmlformats.org/markup-compatibility/2006" xmlns:a14="http://schemas.microsoft.com/office/drawing/2010/main">
        <mc:Choice Requires="a14">
          <p:sp>
            <p:nvSpPr>
              <p:cNvPr id="2" name="TextBox 1"/>
              <p:cNvSpPr txBox="1"/>
              <p:nvPr/>
            </p:nvSpPr>
            <p:spPr>
              <a:xfrm>
                <a:off x="2209801" y="1524000"/>
                <a:ext cx="2773902" cy="972446"/>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r>
                            <a:rPr lang="en-US" sz="2800" b="1" i="1" smtClean="0">
                              <a:latin typeface="Cambria Math"/>
                              <a:ea typeface="Cambria Math"/>
                            </a:rPr>
                            <m:t>]</m:t>
                          </m: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b="1" i="1" baseline="30000" smtClean="0">
                              <a:latin typeface="Cambria Math"/>
                            </a:rPr>
                            <m:t>𝑳</m:t>
                          </m:r>
                          <m:r>
                            <a:rPr lang="en-US" sz="2800" b="1" i="1" smtClean="0">
                              <a:latin typeface="Cambria Math"/>
                            </a:rPr>
                            <m:t>𝒄</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ea typeface="Cambria Math"/>
                            </a:rPr>
                            <m:t>𝑫</m:t>
                          </m:r>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09801" y="1524000"/>
                <a:ext cx="2773902" cy="972446"/>
              </a:xfrm>
              <a:prstGeom prst="rect">
                <a:avLst/>
              </a:prstGeom>
              <a:blipFill rotWithShape="1">
                <a:blip r:embed="rId2"/>
                <a:stretch>
                  <a:fillRect l="-71209" r="-67033"/>
                </a:stretch>
              </a:blipFill>
            </p:spPr>
            <p:txBody>
              <a:bodyPr/>
              <a:lstStyle/>
              <a:p>
                <a:r>
                  <a:rPr lang="en-US">
                    <a:noFill/>
                  </a:rPr>
                  <a:t> </a:t>
                </a:r>
              </a:p>
            </p:txBody>
          </p:sp>
        </mc:Fallback>
      </mc:AlternateContent>
      <p:sp>
        <p:nvSpPr>
          <p:cNvPr id="4" name="TextBox 5"/>
          <p:cNvSpPr txBox="1">
            <a:spLocks noChangeArrowheads="1"/>
          </p:cNvSpPr>
          <p:nvPr/>
        </p:nvSpPr>
        <p:spPr bwMode="auto">
          <a:xfrm>
            <a:off x="6248400" y="17526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Const</a:t>
            </a:r>
            <a:r>
              <a:rPr lang="en-US" altLang="en-US" sz="2400" dirty="0"/>
              <a:t>-Assign</a:t>
            </a:r>
          </a:p>
        </p:txBody>
      </p:sp>
      <mc:AlternateContent xmlns:mc="http://schemas.openxmlformats.org/markup-compatibility/2006" xmlns:a14="http://schemas.microsoft.com/office/drawing/2010/main">
        <mc:Choice Requires="a14">
          <p:sp>
            <p:nvSpPr>
              <p:cNvPr id="5" name="TextBox 4"/>
              <p:cNvSpPr txBox="1"/>
              <p:nvPr/>
            </p:nvSpPr>
            <p:spPr>
              <a:xfrm>
                <a:off x="822850" y="2964873"/>
                <a:ext cx="2773902" cy="1298689"/>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𝒙</m:t>
                              </m:r>
                              <m:r>
                                <a:rPr lang="en-US" sz="2800" b="1" i="1" smtClean="0">
                                  <a:latin typeface="Cambria Math"/>
                                  <a:ea typeface="Cambria Math"/>
                                </a:rPr>
                                <m:t>⟼</m:t>
                              </m:r>
                              <m:r>
                                <a:rPr lang="en-US" sz="2800" b="1" i="1" smtClean="0">
                                  <a:latin typeface="Cambria Math"/>
                                  <a:ea typeface="Cambria Math"/>
                                </a:rPr>
                                <m:t>𝑳</m:t>
                              </m:r>
                            </m:e>
                          </m:d>
                          <m:sSup>
                            <m:sSupPr>
                              <m:ctrlPr>
                                <a:rPr lang="en-US" sz="2800" i="1">
                                  <a:latin typeface="Cambria Math"/>
                                  <a:ea typeface="Cambria Math"/>
                                </a:rPr>
                              </m:ctrlPr>
                            </m:sSupPr>
                            <m:e>
                              <m:r>
                                <a:rPr lang="en-US" sz="2800" b="1" i="1" smtClean="0">
                                  <a:latin typeface="Cambria Math"/>
                                  <a:ea typeface="Cambria Math"/>
                                </a:rPr>
                                <m:t>    </m:t>
                              </m:r>
                              <m:r>
                                <a:rPr lang="en-US" sz="2800" b="1" i="1" smtClean="0">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b="1" i="1" smtClean="0">
                              <a:latin typeface="Cambria Math"/>
                              <a:ea typeface="Cambria Math"/>
                            </a:rPr>
                            <m:t>𝑿</m:t>
                          </m:r>
                          <m:r>
                            <a:rPr lang="en-US" sz="2800" b="1" i="1" smtClean="0">
                              <a:latin typeface="Cambria Math"/>
                              <a:ea typeface="Cambria Math"/>
                            </a:rPr>
                            <m:t>∪&lt;</m:t>
                          </m:r>
                          <m:r>
                            <a:rPr lang="en-US" sz="2800" b="1" i="1" smtClean="0">
                              <a:latin typeface="Cambria Math"/>
                              <a:ea typeface="Cambria Math"/>
                            </a:rPr>
                            <m:t>𝑳</m:t>
                          </m:r>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𝒚</m:t>
                              </m:r>
                            </m:e>
                          </m:d>
                          <m:r>
                            <a:rPr lang="en-US" sz="2800" b="1" i="1" smtClean="0">
                              <a:latin typeface="Cambria Math"/>
                              <a:ea typeface="Cambria Math"/>
                            </a:rPr>
                            <m:t>&gt;</m:t>
                          </m: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i="1" baseline="30000">
                              <a:latin typeface="Cambria Math"/>
                            </a:rPr>
                            <m:t>𝑳</m:t>
                          </m:r>
                          <m:r>
                            <a:rPr lang="en-US" sz="2800" b="1" i="1" smtClean="0">
                              <a:latin typeface="Cambria Math"/>
                            </a:rPr>
                            <m:t>𝒚</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m:t>
                          </m:r>
                          <m:r>
                            <a:rPr lang="en-US" sz="2800" b="1" i="1" smtClean="0">
                              <a:latin typeface="Cambria Math"/>
                              <a:ea typeface="Cambria Math"/>
                            </a:rPr>
                            <m:t>𝑿</m:t>
                          </m:r>
                          <m:r>
                            <a:rPr lang="en-US" sz="2800" b="1" i="1" smtClean="0">
                              <a:latin typeface="Cambria Math"/>
                              <a:ea typeface="Cambria Math"/>
                            </a:rPr>
                            <m:t>′&gt;</m:t>
                          </m:r>
                        </m:den>
                      </m:f>
                    </m:oMath>
                  </m:oMathPara>
                </a14:m>
                <a:endParaRPr lang="en-US" sz="2800" b="1" dirty="0" smtClean="0">
                  <a:ea typeface="Cambria Math"/>
                </a:endParaRPr>
              </a:p>
              <a:p>
                <a:pPr>
                  <a:buNone/>
                </a:pP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22850" y="2964873"/>
                <a:ext cx="2773902" cy="1298689"/>
              </a:xfrm>
              <a:prstGeom prst="rect">
                <a:avLst/>
              </a:prstGeom>
              <a:blipFill rotWithShape="1">
                <a:blip r:embed="rId3"/>
                <a:stretch>
                  <a:fillRect r="-145714"/>
                </a:stretch>
              </a:blipFill>
            </p:spPr>
            <p:txBody>
              <a:bodyPr/>
              <a:lstStyle/>
              <a:p>
                <a:r>
                  <a:rPr lang="en-US">
                    <a:noFill/>
                  </a:rPr>
                  <a:t> </a:t>
                </a:r>
              </a:p>
            </p:txBody>
          </p:sp>
        </mc:Fallback>
      </mc:AlternateContent>
      <p:sp>
        <p:nvSpPr>
          <p:cNvPr id="6" name="TextBox 7"/>
          <p:cNvSpPr txBox="1">
            <a:spLocks noChangeArrowheads="1"/>
          </p:cNvSpPr>
          <p:nvPr/>
        </p:nvSpPr>
        <p:spPr bwMode="auto">
          <a:xfrm>
            <a:off x="6858000" y="32004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a:t>Copy</a:t>
            </a:r>
          </a:p>
        </p:txBody>
      </p:sp>
      <mc:AlternateContent xmlns:mc="http://schemas.openxmlformats.org/markup-compatibility/2006" xmlns:a14="http://schemas.microsoft.com/office/drawing/2010/main">
        <mc:Choice Requires="a14">
          <p:sp>
            <p:nvSpPr>
              <p:cNvPr id="7" name="TextBox 6"/>
              <p:cNvSpPr txBox="1"/>
              <p:nvPr/>
            </p:nvSpPr>
            <p:spPr>
              <a:xfrm>
                <a:off x="2331498" y="4495800"/>
                <a:ext cx="2773902" cy="141673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eqArr>
                            <m:eqArrPr>
                              <m:ctrlPr>
                                <a:rPr lang="en-US" sz="2800" i="1">
                                  <a:latin typeface="Cambria Math"/>
                                  <a:ea typeface="Cambria Math"/>
                                </a:rPr>
                              </m:ctrlPr>
                            </m:eqArrPr>
                            <m:e>
                              <m:sSup>
                                <m:sSupPr>
                                  <m:ctrlPr>
                                    <a:rPr lang="en-US" sz="2800" i="1">
                                      <a:latin typeface="Cambria Math"/>
                                      <a:ea typeface="Cambria Math"/>
                                    </a:rPr>
                                  </m:ctrlPr>
                                </m:sSupPr>
                                <m:e>
                                  <m:r>
                                    <a:rPr lang="en-US" sz="2800" i="1">
                                      <a:latin typeface="Cambria Math"/>
                                      <a:ea typeface="Cambria Math"/>
                                    </a:rPr>
                                    <m:t>𝑫</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𝒙</m:t>
                                  </m:r>
                                  <m:r>
                                    <a:rPr lang="en-US" sz="2800" i="1">
                                      <a:latin typeface="Cambria Math"/>
                                      <a:ea typeface="Cambria Math"/>
                                    </a:rPr>
                                    <m:t>⟼</m:t>
                                  </m:r>
                                  <m:r>
                                    <a:rPr lang="en-US" sz="2800" i="1">
                                      <a:latin typeface="Cambria Math"/>
                                      <a:ea typeface="Cambria Math"/>
                                    </a:rPr>
                                    <m:t>𝑳</m:t>
                                  </m:r>
                                </m:e>
                              </m:d>
                            </m:e>
                            <m:e>
                              <m:sSup>
                                <m:sSupPr>
                                  <m:ctrlPr>
                                    <a:rPr lang="en-US" sz="2800" i="1">
                                      <a:latin typeface="Cambria Math"/>
                                      <a:ea typeface="Cambria Math"/>
                                    </a:rPr>
                                  </m:ctrlPr>
                                </m:sSupPr>
                                <m:e>
                                  <m:r>
                                    <a:rPr lang="en-US" sz="2800" i="1">
                                      <a:latin typeface="Cambria Math"/>
                                      <a:ea typeface="Cambria Math"/>
                                    </a:rPr>
                                    <m:t>    </m:t>
                                  </m:r>
                                  <m:r>
                                    <a:rPr lang="en-US" sz="2800" i="1">
                                      <a:latin typeface="Cambria Math"/>
                                      <a:ea typeface="Cambria Math"/>
                                    </a:rPr>
                                    <m:t>𝑿</m:t>
                                  </m:r>
                                </m:e>
                                <m:sup>
                                  <m:r>
                                    <a:rPr lang="en-US" sz="2800" i="1">
                                      <a:latin typeface="Cambria Math"/>
                                      <a:ea typeface="Cambria Math"/>
                                    </a:rPr>
                                    <m:t>′</m:t>
                                  </m:r>
                                </m:sup>
                              </m:sSup>
                              <m:r>
                                <a:rPr lang="en-US" sz="2800" i="1">
                                  <a:latin typeface="Cambria Math"/>
                                  <a:ea typeface="Cambria Math"/>
                                </a:rPr>
                                <m:t>=</m:t>
                              </m:r>
                              <m:r>
                                <a:rPr lang="en-US" sz="2800" i="1">
                                  <a:latin typeface="Cambria Math"/>
                                  <a:ea typeface="Cambria Math"/>
                                </a:rPr>
                                <m:t>𝑿</m:t>
                              </m:r>
                              <m:r>
                                <a:rPr lang="en-US" sz="2800" i="1">
                                  <a:latin typeface="Cambria Math"/>
                                  <a:ea typeface="Cambria Math"/>
                                </a:rPr>
                                <m:t>∪&lt;</m:t>
                              </m:r>
                              <m:r>
                                <a:rPr lang="en-US" sz="2800" i="1">
                                  <a:latin typeface="Cambria Math"/>
                                  <a:ea typeface="Cambria Math"/>
                                </a:rPr>
                                <m:t>𝑳</m:t>
                              </m:r>
                              <m:r>
                                <a:rPr lang="en-US" sz="2800" i="1">
                                  <a:latin typeface="Cambria Math"/>
                                  <a:ea typeface="Cambria Math"/>
                                </a:rPr>
                                <m:t>,</m:t>
                              </m:r>
                              <m:r>
                                <a:rPr lang="en-US" sz="2800" i="1">
                                  <a:latin typeface="Cambria Math"/>
                                  <a:ea typeface="Cambria Math"/>
                                </a:rPr>
                                <m:t>𝑫</m:t>
                              </m:r>
                              <m:d>
                                <m:dPr>
                                  <m:begChr m:val="["/>
                                  <m:endChr m:val="]"/>
                                  <m:ctrlPr>
                                    <a:rPr lang="en-US" sz="2800" i="1">
                                      <a:latin typeface="Cambria Math"/>
                                      <a:ea typeface="Cambria Math"/>
                                    </a:rPr>
                                  </m:ctrlPr>
                                </m:dPr>
                                <m:e>
                                  <m:r>
                                    <a:rPr lang="en-US" sz="2800" i="1">
                                      <a:latin typeface="Cambria Math"/>
                                      <a:ea typeface="Cambria Math"/>
                                    </a:rPr>
                                    <m:t>𝒚</m:t>
                                  </m:r>
                                </m:e>
                              </m:d>
                              <m:r>
                                <a:rPr lang="en-US" sz="2800" i="1">
                                  <a:latin typeface="Cambria Math"/>
                                  <a:ea typeface="Cambria Math"/>
                                </a:rPr>
                                <m:t>&gt;</m:t>
                              </m:r>
                              <m:r>
                                <a:rPr lang="en-US" sz="2800" b="1" i="1" smtClean="0">
                                  <a:latin typeface="Cambria Math"/>
                                  <a:ea typeface="Cambria Math"/>
                                </a:rPr>
                                <m:t> </m:t>
                              </m:r>
                              <m:r>
                                <a:rPr lang="en-US" sz="2800" i="1" smtClean="0">
                                  <a:latin typeface="Cambria Math"/>
                                  <a:ea typeface="Cambria Math"/>
                                </a:rPr>
                                <m:t>∪</m:t>
                              </m:r>
                              <m:r>
                                <a:rPr lang="en-US" sz="2800" b="1" i="1" smtClean="0">
                                  <a:latin typeface="Cambria Math"/>
                                  <a:ea typeface="Cambria Math"/>
                                </a:rPr>
                                <m:t> &lt;</m:t>
                              </m:r>
                              <m:r>
                                <a:rPr lang="en-US" sz="2800" b="1" i="1" smtClean="0">
                                  <a:latin typeface="Cambria Math"/>
                                  <a:ea typeface="Cambria Math"/>
                                </a:rPr>
                                <m:t>𝑳</m:t>
                              </m:r>
                              <m:r>
                                <a:rPr lang="en-US" sz="2800" b="1" i="1" smtClean="0">
                                  <a:latin typeface="Cambria Math"/>
                                  <a:ea typeface="Cambria Math"/>
                                </a:rPr>
                                <m:t>,</m:t>
                              </m:r>
                              <m:r>
                                <a:rPr lang="en-US" sz="2800" b="1" i="1" smtClean="0">
                                  <a:latin typeface="Cambria Math"/>
                                  <a:ea typeface="Cambria Math"/>
                                </a:rPr>
                                <m:t>𝑫</m:t>
                              </m:r>
                              <m:d>
                                <m:dPr>
                                  <m:begChr m:val="["/>
                                  <m:endChr m:val="]"/>
                                  <m:ctrlPr>
                                    <a:rPr lang="en-US" sz="2800" b="1" i="1" smtClean="0">
                                      <a:latin typeface="Cambria Math"/>
                                      <a:ea typeface="Cambria Math"/>
                                    </a:rPr>
                                  </m:ctrlPr>
                                </m:dPr>
                                <m:e>
                                  <m:r>
                                    <a:rPr lang="en-US" sz="2800" b="1" i="1" smtClean="0">
                                      <a:latin typeface="Cambria Math"/>
                                      <a:ea typeface="Cambria Math"/>
                                    </a:rPr>
                                    <m:t>𝒛</m:t>
                                  </m:r>
                                </m:e>
                              </m:d>
                              <m:r>
                                <a:rPr lang="en-US" sz="2800" b="1" i="1" smtClean="0">
                                  <a:latin typeface="Cambria Math"/>
                                  <a:ea typeface="Cambria Math"/>
                                </a:rPr>
                                <m:t>&gt;</m:t>
                              </m:r>
                            </m:e>
                          </m:eqArr>
                        </m:num>
                        <m:den>
                          <m:r>
                            <a:rPr lang="en-US" sz="2800" b="1" i="1" smtClean="0">
                              <a:latin typeface="Cambria Math"/>
                            </a:rPr>
                            <m:t>&lt;</m:t>
                          </m:r>
                          <m:r>
                            <a:rPr lang="en-US" sz="2800" b="1" i="1" smtClean="0">
                              <a:latin typeface="Cambria Math"/>
                            </a:rPr>
                            <m:t>𝑽</m:t>
                          </m:r>
                          <m:r>
                            <a:rPr lang="en-US" sz="2800" b="1" i="1" smtClean="0">
                              <a:latin typeface="Cambria Math"/>
                            </a:rPr>
                            <m:t>,</m:t>
                          </m:r>
                          <m:r>
                            <a:rPr lang="en-US" sz="2800" b="1" i="1" smtClean="0">
                              <a:latin typeface="Cambria Math"/>
                            </a:rPr>
                            <m:t>𝑾</m:t>
                          </m:r>
                          <m:r>
                            <a:rPr lang="en-US" sz="2800" b="1" i="1" smtClean="0">
                              <a:latin typeface="Cambria Math"/>
                            </a:rPr>
                            <m:t>,</m:t>
                          </m:r>
                          <m:r>
                            <a:rPr lang="en-US" sz="2800" b="1" i="1" smtClean="0">
                              <a:latin typeface="Cambria Math"/>
                            </a:rPr>
                            <m:t>𝒙</m:t>
                          </m:r>
                          <m:r>
                            <a:rPr lang="en-US" sz="2800" b="1" i="1" smtClean="0">
                              <a:latin typeface="Cambria Math"/>
                            </a:rPr>
                            <m:t>=</m:t>
                          </m:r>
                          <m:r>
                            <a:rPr lang="en-US" sz="2800" b="1" i="1" smtClean="0">
                              <a:latin typeface="Cambria Math"/>
                            </a:rPr>
                            <m:t>𝒚</m:t>
                          </m:r>
                          <m:r>
                            <a:rPr lang="en-US" sz="2800" b="1" i="1" smtClean="0">
                              <a:latin typeface="Cambria Math"/>
                            </a:rPr>
                            <m:t>+</m:t>
                          </m:r>
                          <m:r>
                            <a:rPr lang="en-US" sz="2800" b="1" i="1" smtClean="0">
                              <a:latin typeface="Cambria Math"/>
                            </a:rPr>
                            <m:t>𝒛</m:t>
                          </m:r>
                          <m:r>
                            <a:rPr lang="en-US" sz="2800" b="1" i="1" smtClean="0">
                              <a:latin typeface="Cambria Math"/>
                            </a:rPr>
                            <m:t>;</m:t>
                          </m:r>
                          <m:r>
                            <a:rPr lang="en-US" sz="2800" b="1" i="1" smtClean="0">
                              <a:latin typeface="Cambria Math"/>
                            </a:rPr>
                            <m:t>𝒔</m:t>
                          </m:r>
                          <m:r>
                            <a:rPr lang="en-US" sz="2800" b="1" i="1" smtClean="0">
                              <a:latin typeface="Cambria Math"/>
                            </a:rPr>
                            <m:t>,</m:t>
                          </m:r>
                          <m:r>
                            <a:rPr lang="en-US" sz="2800" b="1" i="1" smtClean="0">
                              <a:latin typeface="Cambria Math"/>
                            </a:rPr>
                            <m:t>𝑫</m:t>
                          </m:r>
                          <m:r>
                            <a:rPr lang="en-US" sz="2800" b="1" i="1" smtClean="0">
                              <a:latin typeface="Cambria Math"/>
                            </a:rPr>
                            <m:t>,</m:t>
                          </m:r>
                          <m:r>
                            <a:rPr lang="en-US" sz="2800" b="1" i="1" smtClean="0">
                              <a:latin typeface="Cambria Math"/>
                            </a:rPr>
                            <m:t>𝑿</m:t>
                          </m:r>
                          <m:r>
                            <a:rPr lang="en-US" sz="2800" b="1" i="1" smtClean="0">
                              <a:latin typeface="Cambria Math"/>
                              <a:ea typeface="Cambria Math"/>
                            </a:rPr>
                            <m:t>&gt;→&lt;</m:t>
                          </m:r>
                          <m:r>
                            <a:rPr lang="en-US" sz="2800" b="1" i="1" smtClean="0">
                              <a:latin typeface="Cambria Math"/>
                              <a:ea typeface="Cambria Math"/>
                            </a:rPr>
                            <m:t>𝑽</m:t>
                          </m:r>
                          <m:r>
                            <a:rPr lang="en-US" sz="2800" b="1" i="1" smtClean="0">
                              <a:latin typeface="Cambria Math"/>
                              <a:ea typeface="Cambria Math"/>
                            </a:rPr>
                            <m:t>,</m:t>
                          </m:r>
                          <m:r>
                            <a:rPr lang="en-US" sz="2800" b="1" i="1" smtClean="0">
                              <a:latin typeface="Cambria Math"/>
                              <a:ea typeface="Cambria Math"/>
                            </a:rPr>
                            <m:t>𝑾</m:t>
                          </m:r>
                          <m:r>
                            <a:rPr lang="en-US" sz="2800" b="1" i="1" smtClean="0">
                              <a:latin typeface="Cambria Math"/>
                              <a:ea typeface="Cambria Math"/>
                            </a:rPr>
                            <m:t>,</m:t>
                          </m:r>
                          <m:r>
                            <a:rPr lang="en-US" sz="2800" b="1" i="1" smtClean="0">
                              <a:latin typeface="Cambria Math"/>
                              <a:ea typeface="Cambria Math"/>
                            </a:rPr>
                            <m:t>𝒔</m:t>
                          </m:r>
                          <m:r>
                            <a:rPr lang="en-US" sz="2800" b="1" i="1" smtClean="0">
                              <a:latin typeface="Cambria Math"/>
                              <a:ea typeface="Cambria Math"/>
                            </a:rPr>
                            <m:t>,</m:t>
                          </m:r>
                          <m:sSup>
                            <m:sSupPr>
                              <m:ctrlPr>
                                <a:rPr lang="en-US" sz="2800" b="1" i="1" smtClean="0">
                                  <a:latin typeface="Cambria Math"/>
                                  <a:ea typeface="Cambria Math"/>
                                </a:rPr>
                              </m:ctrlPr>
                            </m:sSupPr>
                            <m:e>
                              <m:sSup>
                                <m:sSupPr>
                                  <m:ctrlPr>
                                    <a:rPr lang="en-US" sz="2800" b="1" i="1" smtClean="0">
                                      <a:latin typeface="Cambria Math"/>
                                      <a:ea typeface="Cambria Math"/>
                                    </a:rPr>
                                  </m:ctrlPr>
                                </m:sSupPr>
                                <m:e>
                                  <m:r>
                                    <a:rPr lang="en-US" sz="2800" b="1" i="1" smtClean="0">
                                      <a:latin typeface="Cambria Math"/>
                                      <a:ea typeface="Cambria Math"/>
                                    </a:rPr>
                                    <m:t>𝑫</m:t>
                                  </m:r>
                                </m:e>
                                <m:sup>
                                  <m:r>
                                    <a:rPr lang="en-US" sz="2800" b="1" i="1" smtClean="0">
                                      <a:latin typeface="Cambria Math"/>
                                      <a:ea typeface="Cambria Math"/>
                                    </a:rPr>
                                    <m:t>′</m:t>
                                  </m:r>
                                </m:sup>
                              </m:sSup>
                              <m:r>
                                <a:rPr lang="en-US" sz="2800" b="1" i="1" smtClean="0">
                                  <a:latin typeface="Cambria Math"/>
                                  <a:ea typeface="Cambria Math"/>
                                </a:rPr>
                                <m:t>, </m:t>
                              </m:r>
                              <m:r>
                                <a:rPr lang="en-US" sz="2800" b="1" i="1" smtClean="0">
                                  <a:latin typeface="Cambria Math"/>
                                  <a:ea typeface="Cambria Math"/>
                                </a:rPr>
                                <m:t>𝑿</m:t>
                              </m:r>
                            </m:e>
                            <m:sup>
                              <m:r>
                                <a:rPr lang="en-US" sz="2800" b="1" i="1" smtClean="0">
                                  <a:latin typeface="Cambria Math"/>
                                  <a:ea typeface="Cambria Math"/>
                                </a:rPr>
                                <m:t>′</m:t>
                              </m:r>
                            </m:sup>
                          </m:sSup>
                          <m:r>
                            <a:rPr lang="en-US" sz="2800" b="1" i="1" smtClean="0">
                              <a:latin typeface="Cambria Math"/>
                              <a:ea typeface="Cambria Math"/>
                            </a:rPr>
                            <m:t>&gt;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31498" y="4495800"/>
                <a:ext cx="2773902" cy="1416734"/>
              </a:xfrm>
              <a:prstGeom prst="rect">
                <a:avLst/>
              </a:prstGeom>
              <a:blipFill rotWithShape="1">
                <a:blip r:embed="rId4"/>
                <a:stretch>
                  <a:fillRect l="-81798" r="-77851"/>
                </a:stretch>
              </a:blipFill>
            </p:spPr>
            <p:txBody>
              <a:bodyPr/>
              <a:lstStyle/>
              <a:p>
                <a:r>
                  <a:rPr lang="en-US">
                    <a:noFill/>
                  </a:rPr>
                  <a:t> </a:t>
                </a:r>
              </a:p>
            </p:txBody>
          </p:sp>
        </mc:Fallback>
      </mc:AlternateContent>
      <p:sp>
        <p:nvSpPr>
          <p:cNvPr id="8" name="TextBox 9"/>
          <p:cNvSpPr txBox="1">
            <a:spLocks noChangeArrowheads="1"/>
          </p:cNvSpPr>
          <p:nvPr/>
        </p:nvSpPr>
        <p:spPr bwMode="auto">
          <a:xfrm>
            <a:off x="6781800" y="5147253"/>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Lucida Sans" pitchFamily="34" charset="0"/>
              </a:defRPr>
            </a:lvl1pPr>
            <a:lvl2pPr marL="742950" indent="-285750" eaLnBrk="0" hangingPunct="0">
              <a:defRPr sz="1600" b="1">
                <a:solidFill>
                  <a:schemeClr val="tx1"/>
                </a:solidFill>
                <a:latin typeface="Lucida Sans" pitchFamily="34" charset="0"/>
              </a:defRPr>
            </a:lvl2pPr>
            <a:lvl3pPr marL="1143000" indent="-228600" eaLnBrk="0" hangingPunct="0">
              <a:defRPr sz="1600" b="1">
                <a:solidFill>
                  <a:schemeClr val="tx1"/>
                </a:solidFill>
                <a:latin typeface="Lucida Sans" pitchFamily="34" charset="0"/>
              </a:defRPr>
            </a:lvl3pPr>
            <a:lvl4pPr marL="1600200" indent="-228600" eaLnBrk="0" hangingPunct="0">
              <a:defRPr sz="1600" b="1">
                <a:solidFill>
                  <a:schemeClr val="tx1"/>
                </a:solidFill>
                <a:latin typeface="Lucida Sans" pitchFamily="34" charset="0"/>
              </a:defRPr>
            </a:lvl4pPr>
            <a:lvl5pPr marL="2057400" indent="-228600" eaLnBrk="0" hangingPunct="0">
              <a:defRPr sz="1600" b="1">
                <a:solidFill>
                  <a:schemeClr val="tx1"/>
                </a:solidFill>
                <a:latin typeface="Lucida Sans" pitchFamily="34" charset="0"/>
              </a:defRPr>
            </a:lvl5pPr>
            <a:lvl6pPr marL="2514600" indent="-228600" algn="ctr" eaLnBrk="0" fontAlgn="base" hangingPunct="0">
              <a:spcBef>
                <a:spcPct val="20000"/>
              </a:spcBef>
              <a:spcAft>
                <a:spcPct val="0"/>
              </a:spcAft>
              <a:buChar char="–"/>
              <a:defRPr sz="1600" b="1">
                <a:solidFill>
                  <a:schemeClr val="tx1"/>
                </a:solidFill>
                <a:latin typeface="Lucida Sans" pitchFamily="34" charset="0"/>
              </a:defRPr>
            </a:lvl6pPr>
            <a:lvl7pPr marL="2971800" indent="-228600" algn="ctr" eaLnBrk="0" fontAlgn="base" hangingPunct="0">
              <a:spcBef>
                <a:spcPct val="20000"/>
              </a:spcBef>
              <a:spcAft>
                <a:spcPct val="0"/>
              </a:spcAft>
              <a:buChar char="–"/>
              <a:defRPr sz="1600" b="1">
                <a:solidFill>
                  <a:schemeClr val="tx1"/>
                </a:solidFill>
                <a:latin typeface="Lucida Sans" pitchFamily="34" charset="0"/>
              </a:defRPr>
            </a:lvl7pPr>
            <a:lvl8pPr marL="3429000" indent="-228600" algn="ctr" eaLnBrk="0" fontAlgn="base" hangingPunct="0">
              <a:spcBef>
                <a:spcPct val="20000"/>
              </a:spcBef>
              <a:spcAft>
                <a:spcPct val="0"/>
              </a:spcAft>
              <a:buChar char="–"/>
              <a:defRPr sz="1600" b="1">
                <a:solidFill>
                  <a:schemeClr val="tx1"/>
                </a:solidFill>
                <a:latin typeface="Lucida Sans" pitchFamily="34" charset="0"/>
              </a:defRPr>
            </a:lvl8pPr>
            <a:lvl9pPr marL="3886200" indent="-228600" algn="ctr" eaLnBrk="0" fontAlgn="base" hangingPunct="0">
              <a:spcBef>
                <a:spcPct val="20000"/>
              </a:spcBef>
              <a:spcAft>
                <a:spcPct val="0"/>
              </a:spcAft>
              <a:buChar char="–"/>
              <a:defRPr sz="1600" b="1">
                <a:solidFill>
                  <a:schemeClr val="tx1"/>
                </a:solidFill>
                <a:latin typeface="Lucida Sans" pitchFamily="34" charset="0"/>
              </a:defRPr>
            </a:lvl9pPr>
          </a:lstStyle>
          <a:p>
            <a:pPr eaLnBrk="1" hangingPunct="1">
              <a:buFontTx/>
              <a:buNone/>
            </a:pPr>
            <a:r>
              <a:rPr lang="en-US" altLang="en-US" sz="2400" dirty="0" err="1"/>
              <a:t>BinOp</a:t>
            </a:r>
            <a:r>
              <a:rPr lang="en-US" altLang="en-US" sz="2400" dirty="0"/>
              <a:t>-Add</a:t>
            </a:r>
          </a:p>
        </p:txBody>
      </p:sp>
    </p:spTree>
    <p:extLst>
      <p:ext uri="{BB962C8B-B14F-4D97-AF65-F5344CB8AC3E}">
        <p14:creationId xmlns:p14="http://schemas.microsoft.com/office/powerpoint/2010/main" val="2779153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3300"/>
          </a:solidFill>
          <a:prstDash val="solid"/>
          <a:round/>
          <a:headEnd type="stealth" w="med" len="med"/>
          <a:tailEnd type="stealth" w="med" len="med"/>
        </a:ln>
        <a:effectLst/>
      </a:spPr>
      <a:bodyPr vert="horz" wrap="none" lIns="91440" tIns="45720" rIns="91440" bIns="45720" numCol="1" anchor="ctr"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Lucida Sans" pitchFamily="34" charset="0"/>
          </a:defRPr>
        </a:defPPr>
      </a:lstStyle>
    </a:spDef>
    <a:lnDef>
      <a:spPr bwMode="auto">
        <a:xfrm>
          <a:off x="0" y="0"/>
          <a:ext cx="1" cy="1"/>
        </a:xfrm>
        <a:custGeom>
          <a:avLst/>
          <a:gdLst/>
          <a:ahLst/>
          <a:cxnLst/>
          <a:rect l="0" t="0" r="0" b="0"/>
          <a:pathLst/>
        </a:custGeom>
        <a:noFill/>
        <a:ln w="28575" cap="flat" cmpd="sng" algn="ctr">
          <a:solidFill>
            <a:srgbClr val="993300"/>
          </a:solidFill>
          <a:prstDash val="solid"/>
          <a:round/>
          <a:headEnd type="stealth" w="med" len="med"/>
          <a:tailEnd type="stealth" w="med" len="med"/>
        </a:ln>
        <a:effectLst/>
      </a:spPr>
      <a:bodyPr vert="horz" wrap="none" lIns="91440" tIns="45720" rIns="91440" bIns="45720" numCol="1" anchor="ctr"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Blip>
            <a:blip xmlns:r="http://schemas.openxmlformats.org/officeDocument/2006/relationships" r:embed="rId1"/>
          </a:buBlip>
          <a:tabLst/>
          <a:defRPr kumimoji="0" lang="en-US" sz="1800" b="1" i="0" u="none" strike="noStrike" cap="none" normalizeH="0" baseline="0" smtClean="0">
            <a:ln>
              <a:noFill/>
            </a:ln>
            <a:solidFill>
              <a:schemeClr val="tx1"/>
            </a:solidFill>
            <a:effectLst/>
            <a:latin typeface="Lucida Sans"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73148</TotalTime>
  <Words>4624</Words>
  <Application>Microsoft Office PowerPoint</Application>
  <PresentationFormat>On-screen Show (4:3)</PresentationFormat>
  <Paragraphs>529</Paragraphs>
  <Slides>59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Equation</vt:lpstr>
      <vt:lpstr>Static Analysis</vt:lpstr>
      <vt:lpstr>Static Analysis Is Considered More Difficult</vt:lpstr>
      <vt:lpstr>Intuition</vt:lpstr>
      <vt:lpstr>Analysis: Compute Data Dependence Statically</vt:lpstr>
      <vt:lpstr>Configuration</vt:lpstr>
      <vt:lpstr>Abstract Semantics</vt:lpstr>
      <vt:lpstr>Abstract Semantics</vt:lpstr>
      <vt:lpstr>Configuration</vt:lpstr>
      <vt:lpstr>Abstract Semantics</vt:lpstr>
      <vt:lpstr>Abstract Semantics</vt:lpstr>
      <vt:lpstr>An Example</vt:lpstr>
      <vt:lpstr>Two Importance Properties</vt:lpstr>
      <vt:lpstr>Property One: Termination</vt:lpstr>
      <vt:lpstr>Property Two: Soundness</vt:lpstr>
      <vt:lpstr>Property Two: Soundness Proof</vt:lpstr>
      <vt:lpstr>Abstract Semantics</vt:lpstr>
      <vt:lpstr>Property Two: Soundness Proof</vt:lpstr>
      <vt:lpstr>Way to Improve Our Previous Algorithm</vt:lpstr>
      <vt:lpstr>Configuration</vt:lpstr>
      <vt:lpstr>Abstract Semantics</vt:lpstr>
      <vt:lpstr>Abstract Semantics</vt:lpstr>
      <vt:lpstr>Abstract Semantics</vt:lpstr>
      <vt:lpstr>An Example</vt:lpstr>
      <vt:lpstr>Termination and Soundness</vt:lpstr>
      <vt:lpstr>Alias Analysis</vt:lpstr>
      <vt:lpstr>Heap Language</vt:lpstr>
      <vt:lpstr>Configuration</vt:lpstr>
      <vt:lpstr>Abstract Semantics</vt:lpstr>
      <vt:lpstr>Abstract Semantics</vt:lpstr>
      <vt:lpstr>Abstract Semantics</vt:lpstr>
      <vt:lpstr>Abstract Semantics</vt:lpstr>
      <vt:lpstr>Example</vt:lpstr>
      <vt:lpstr>A More Efficient Alias Analysis</vt:lpstr>
      <vt:lpstr>Analysis Rules</vt:lpstr>
      <vt:lpstr>Example</vt:lpstr>
      <vt:lpstr>Flow Sensitive and Flow Insensitive Analysis</vt:lpstr>
      <vt:lpstr>Context Sensitive and Context Insensitive Analysis</vt:lpstr>
      <vt:lpstr>Semantics</vt:lpstr>
      <vt:lpstr>Semantics Rules</vt:lpstr>
      <vt:lpstr>Context Sensitivity in Alias Analysis</vt:lpstr>
      <vt:lpstr>Alias Analysis Rules with Functions</vt:lpstr>
      <vt:lpstr>Context Sensitive Alias Analysis</vt:lpstr>
      <vt:lpstr>Context Sensitive Alias Analysis</vt:lpstr>
      <vt:lpstr>Example</vt:lpstr>
      <vt:lpstr>Context Sensitivity in Flow Sensitive Static Dependence Analysis</vt:lpstr>
      <vt:lpstr>Traditional Data Flow Analysis Framework</vt:lpstr>
      <vt:lpstr>Two important ingredients of data flow analysis</vt:lpstr>
      <vt:lpstr>Reaching Definition Analysis</vt:lpstr>
      <vt:lpstr>Example for Computing Dependences</vt:lpstr>
      <vt:lpstr>Again, two important properties</vt:lpstr>
      <vt:lpstr>Semi-lattice</vt:lpstr>
      <vt:lpstr>Semi-lattices for previous examples</vt:lpstr>
      <vt:lpstr>Lost of Precision by Directly Computing Aggregate Information </vt:lpstr>
      <vt:lpstr>Is the Following Analysis Distributive</vt:lpstr>
      <vt:lpstr>Summary </vt:lpstr>
      <vt:lpstr>Static Analysis in Software Security</vt:lpstr>
      <vt:lpstr>In-class Exercise 1</vt:lpstr>
      <vt:lpstr>In-class Exercise 2</vt:lpstr>
      <vt:lpstr>Discussion</vt:lpstr>
    </vt:vector>
  </TitlesOfParts>
  <Company>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HP Customer</dc:creator>
  <cp:lastModifiedBy>Zhang</cp:lastModifiedBy>
  <cp:revision>677</cp:revision>
  <cp:lastPrinted>2017-03-01T17:27:06Z</cp:lastPrinted>
  <dcterms:created xsi:type="dcterms:W3CDTF">2000-01-05T04:54:48Z</dcterms:created>
  <dcterms:modified xsi:type="dcterms:W3CDTF">2017-06-03T08:29:03Z</dcterms:modified>
</cp:coreProperties>
</file>