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442" r:id="rId3"/>
    <p:sldId id="369" r:id="rId4"/>
    <p:sldId id="396" r:id="rId5"/>
    <p:sldId id="421" r:id="rId6"/>
    <p:sldId id="422" r:id="rId7"/>
    <p:sldId id="399" r:id="rId8"/>
    <p:sldId id="401" r:id="rId9"/>
    <p:sldId id="402" r:id="rId10"/>
    <p:sldId id="423" r:id="rId11"/>
    <p:sldId id="424" r:id="rId12"/>
    <p:sldId id="406" r:id="rId13"/>
    <p:sldId id="407" r:id="rId14"/>
    <p:sldId id="425" r:id="rId15"/>
    <p:sldId id="426" r:id="rId16"/>
    <p:sldId id="400" r:id="rId17"/>
    <p:sldId id="410" r:id="rId18"/>
    <p:sldId id="413" r:id="rId19"/>
    <p:sldId id="411" r:id="rId20"/>
    <p:sldId id="412" r:id="rId21"/>
    <p:sldId id="427" r:id="rId22"/>
    <p:sldId id="428" r:id="rId23"/>
    <p:sldId id="417" r:id="rId24"/>
    <p:sldId id="429" r:id="rId25"/>
    <p:sldId id="430" r:id="rId26"/>
    <p:sldId id="431" r:id="rId27"/>
    <p:sldId id="432" r:id="rId28"/>
    <p:sldId id="433" r:id="rId29"/>
    <p:sldId id="438" r:id="rId30"/>
    <p:sldId id="434" r:id="rId31"/>
    <p:sldId id="435" r:id="rId32"/>
    <p:sldId id="436" r:id="rId33"/>
    <p:sldId id="437" r:id="rId34"/>
    <p:sldId id="443" r:id="rId35"/>
    <p:sldId id="440" r:id="rId36"/>
    <p:sldId id="441" r:id="rId37"/>
    <p:sldId id="444" r:id="rId38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20000"/>
      </a:spcBef>
      <a:spcAft>
        <a:spcPct val="0"/>
      </a:spcAft>
      <a:buChar char="–"/>
      <a:defRPr sz="1600" b="1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buChar char="–"/>
      <a:defRPr sz="1600" b="1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buChar char="–"/>
      <a:defRPr sz="1600" b="1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buChar char="–"/>
      <a:defRPr sz="1600" b="1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buChar char="–"/>
      <a:defRPr sz="1600" b="1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Lucida San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6767FF"/>
    <a:srgbClr val="6699FF"/>
    <a:srgbClr val="951103"/>
    <a:srgbClr val="FF9933"/>
    <a:srgbClr val="CC3300"/>
    <a:srgbClr val="F8F8F8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15" autoAdjust="0"/>
    <p:restoredTop sz="80784" autoAdjust="0"/>
  </p:normalViewPr>
  <p:slideViewPr>
    <p:cSldViewPr>
      <p:cViewPr varScale="1">
        <p:scale>
          <a:sx n="55" d="100"/>
          <a:sy n="55" d="100"/>
        </p:scale>
        <p:origin x="-1315" y="-7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3053"/>
    </p:cViewPr>
  </p:sorterViewPr>
  <p:notesViewPr>
    <p:cSldViewPr>
      <p:cViewPr varScale="1">
        <p:scale>
          <a:sx n="55" d="100"/>
          <a:sy n="55" d="100"/>
        </p:scale>
        <p:origin x="-1860" y="-102"/>
      </p:cViewPr>
      <p:guideLst>
        <p:guide orient="horz" pos="3023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7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buFontTx/>
              <a:buNone/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buFontTx/>
              <a:buNone/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buFontTx/>
              <a:buNone/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buFontTx/>
              <a:buNone/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0EDF1A11-E394-4B89-92DC-CCD4F6A8ADA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19456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buFontTx/>
              <a:buNone/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buFontTx/>
              <a:buNone/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0475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buFontTx/>
              <a:buNone/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buFontTx/>
              <a:buNone/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4932C66-239B-496E-B4AC-3354D5DD9D0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99873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BCA06D1-B0E7-4E87-ABC2-CCDA25ACEE92}" type="slidenum">
              <a:rPr lang="zh-CN" altLang="en-US"/>
              <a:pPr algn="r" eaLnBrk="1" hangingPunct="1">
                <a:spcBef>
                  <a:spcPct val="0"/>
                </a:spcBef>
              </a:pPr>
              <a:t>1</a:t>
            </a:fld>
            <a:endParaRPr lang="en-US" altLang="zh-CN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C6A9C61-0F42-4FB2-B697-E335F1F21403}" type="slidenum">
              <a:rPr lang="zh-CN" altLang="en-US"/>
              <a:pPr algn="r" eaLnBrk="1" hangingPunct="1">
                <a:spcBef>
                  <a:spcPct val="0"/>
                </a:spcBef>
              </a:pPr>
              <a:t>17</a:t>
            </a:fld>
            <a:endParaRPr lang="en-US" altLang="zh-CN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87A7FAD-3399-4A58-AF6E-430ED9B2A75D}" type="datetime4">
              <a:rPr lang="zh-CN" altLang="en-US"/>
              <a:pPr>
                <a:defRPr/>
              </a:pPr>
              <a:t>2017年6月3日星期六</a:t>
            </a:fld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19B17D-7201-4889-92C6-8F27003D9C9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CS510  S o f t w a r e   </a:t>
            </a:r>
            <a:r>
              <a:rPr lang="en-US" err="1"/>
              <a:t>E</a:t>
            </a:r>
            <a:r>
              <a:rPr lang="en-US"/>
              <a:t> n g </a:t>
            </a:r>
            <a:r>
              <a:rPr lang="en-US" err="1"/>
              <a:t>i</a:t>
            </a:r>
            <a:r>
              <a:rPr lang="en-US"/>
              <a:t> n e </a:t>
            </a:r>
            <a:r>
              <a:rPr lang="en-US" err="1"/>
              <a:t>e</a:t>
            </a:r>
            <a:r>
              <a:rPr lang="en-US"/>
              <a:t> r </a:t>
            </a:r>
            <a:r>
              <a:rPr lang="en-US" err="1"/>
              <a:t>i</a:t>
            </a:r>
            <a:r>
              <a:rPr lang="en-US"/>
              <a:t> n g</a:t>
            </a:r>
          </a:p>
        </p:txBody>
      </p:sp>
    </p:spTree>
    <p:extLst>
      <p:ext uri="{BB962C8B-B14F-4D97-AF65-F5344CB8AC3E}">
        <p14:creationId xmlns:p14="http://schemas.microsoft.com/office/powerpoint/2010/main" val="1490688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1"/>
          <p:cNvSpPr>
            <a:spLocks noGrp="1"/>
          </p:cNvSpPr>
          <p:nvPr/>
        </p:nvSpPr>
        <p:spPr bwMode="auto">
          <a:xfrm>
            <a:off x="6553200" y="6400800"/>
            <a:ext cx="2286000" cy="304800"/>
          </a:xfrm>
          <a:custGeom>
            <a:avLst/>
            <a:gdLst/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fld id="{FBF0C6C5-EE05-40E8-92C9-608C2D858D01}" type="slidenum">
              <a:rPr lang="zh-CN" altLang="en-US" sz="1400" b="0" smtClean="0">
                <a:latin typeface="Times New Roman" pitchFamily="18" charset="0"/>
                <a:ea typeface="宋体" charset="-122"/>
              </a:rPr>
              <a:pPr algn="r" eaLnBrk="1" hangingPunct="1">
                <a:spcBef>
                  <a:spcPct val="0"/>
                </a:spcBef>
                <a:buFontTx/>
                <a:buNone/>
                <a:defRPr/>
              </a:pPr>
              <a:t>‹#›</a:t>
            </a:fld>
            <a:endParaRPr lang="en-US" altLang="zh-CN" sz="1400" b="0" smtClean="0">
              <a:latin typeface="Times New Roman" pitchFamily="18" charset="0"/>
              <a:ea typeface="宋体" charset="-122"/>
            </a:endParaRPr>
          </a:p>
        </p:txBody>
      </p:sp>
      <p:sp>
        <p:nvSpPr>
          <p:cNvPr id="5" name="Footer Placeholder 12"/>
          <p:cNvSpPr>
            <a:spLocks noGrp="1"/>
          </p:cNvSpPr>
          <p:nvPr/>
        </p:nvSpPr>
        <p:spPr bwMode="auto">
          <a:xfrm rot="5400000">
            <a:off x="-1790700" y="3390900"/>
            <a:ext cx="4191000" cy="304800"/>
          </a:xfrm>
          <a:custGeom>
            <a:avLst/>
            <a:gdLst>
              <a:gd name="T0" fmla="*/ 4191000 w 21600"/>
              <a:gd name="T1" fmla="*/ 152400 h 21600"/>
              <a:gd name="T2" fmla="*/ 2095500 w 21600"/>
              <a:gd name="T3" fmla="*/ 304800 h 21600"/>
              <a:gd name="T4" fmla="*/ 0 w 21600"/>
              <a:gd name="T5" fmla="*/ 152400 h 21600"/>
              <a:gd name="T6" fmla="*/ 2095500 w 21600"/>
              <a:gd name="T7" fmla="*/ 0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bg1"/>
                </a:solidFill>
                <a:latin typeface="Times New Roman" pitchFamily="18" charset="0"/>
              </a:rPr>
              <a:t>CS510    S o f t w a r e   E n g i n e e r i n 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6C092F-8A4E-4EFD-8030-9A8666C6D676}" type="datetime4">
              <a:rPr lang="zh-CN" altLang="en-US"/>
              <a:pPr>
                <a:defRPr/>
              </a:pPr>
              <a:t>2017年6月3日星期六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63327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9C2889-0C9C-45E7-89C8-18C972C7A4EE}" type="datetime4">
              <a:rPr lang="zh-CN" altLang="en-US"/>
              <a:pPr>
                <a:defRPr/>
              </a:pPr>
              <a:t>2017年6月3日星期六</a:t>
            </a:fld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9533D9-5737-43B2-AAEF-8F8BDF2DB8A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CS510   S o f t w a r e   </a:t>
            </a:r>
            <a:r>
              <a:rPr lang="en-US" err="1"/>
              <a:t>E</a:t>
            </a:r>
            <a:r>
              <a:rPr lang="en-US"/>
              <a:t> n g </a:t>
            </a:r>
            <a:r>
              <a:rPr lang="en-US" err="1"/>
              <a:t>i</a:t>
            </a:r>
            <a:r>
              <a:rPr lang="en-US"/>
              <a:t> n e </a:t>
            </a:r>
            <a:r>
              <a:rPr lang="en-US" err="1"/>
              <a:t>e</a:t>
            </a:r>
            <a:r>
              <a:rPr lang="en-US"/>
              <a:t> r </a:t>
            </a:r>
            <a:r>
              <a:rPr lang="en-US" err="1"/>
              <a:t>i</a:t>
            </a:r>
            <a:r>
              <a:rPr lang="en-US"/>
              <a:t> n g</a:t>
            </a:r>
          </a:p>
        </p:txBody>
      </p:sp>
    </p:spTree>
    <p:extLst>
      <p:ext uri="{BB962C8B-B14F-4D97-AF65-F5344CB8AC3E}">
        <p14:creationId xmlns:p14="http://schemas.microsoft.com/office/powerpoint/2010/main" val="1591494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371600"/>
            <a:ext cx="41148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1148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7825A27-A35E-4B98-A166-C73FB843585B}" type="datetime4">
              <a:rPr lang="zh-CN" altLang="en-US"/>
              <a:pPr>
                <a:defRPr/>
              </a:pPr>
              <a:t>2017年6月3日星期六</a:t>
            </a:fld>
            <a:endParaRPr lang="en-US" altLang="zh-CN"/>
          </a:p>
        </p:txBody>
      </p:sp>
      <p:sp>
        <p:nvSpPr>
          <p:cNvPr id="6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36035CF-4C8E-43B8-926E-3B4CA4A360D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7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CS510    S o f t w a r e   E n g i n e e r i n g</a:t>
            </a:r>
          </a:p>
        </p:txBody>
      </p:sp>
    </p:spTree>
    <p:extLst>
      <p:ext uri="{BB962C8B-B14F-4D97-AF65-F5344CB8AC3E}">
        <p14:creationId xmlns:p14="http://schemas.microsoft.com/office/powerpoint/2010/main" val="428899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8086FA0-0D08-4678-ABDF-83255E89A5F0}" type="datetime4">
              <a:rPr lang="zh-CN" altLang="en-US"/>
              <a:pPr>
                <a:defRPr/>
              </a:pPr>
              <a:t>2017年6月3日星期六</a:t>
            </a:fld>
            <a:endParaRPr lang="en-US" altLang="zh-C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3903A7-1FC4-4615-9B2B-145FD3BEE22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 b j e c t   O r i e n t e d   S o f t w a r e   E n g i n e e r i n g</a:t>
            </a:r>
          </a:p>
        </p:txBody>
      </p:sp>
    </p:spTree>
    <p:extLst>
      <p:ext uri="{BB962C8B-B14F-4D97-AF65-F5344CB8AC3E}">
        <p14:creationId xmlns:p14="http://schemas.microsoft.com/office/powerpoint/2010/main" val="312367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DFC357A-D265-4BAC-A4B9-472931D4DB70}" type="datetime4">
              <a:rPr lang="zh-CN" altLang="en-US"/>
              <a:pPr>
                <a:defRPr/>
              </a:pPr>
              <a:t>2017年6月3日星期六</a:t>
            </a:fld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79E37D1-CF5C-402E-BDB0-B541E9710A2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 b j e c t   O r i e n t e d   S o f t w a r e   E n g i n e e r i n g</a:t>
            </a:r>
          </a:p>
        </p:txBody>
      </p:sp>
    </p:spTree>
    <p:extLst>
      <p:ext uri="{BB962C8B-B14F-4D97-AF65-F5344CB8AC3E}">
        <p14:creationId xmlns:p14="http://schemas.microsoft.com/office/powerpoint/2010/main" val="4737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47FC72-07D6-459A-B085-267476180106}" type="datetime4">
              <a:rPr lang="zh-CN" altLang="en-US"/>
              <a:pPr>
                <a:defRPr/>
              </a:pPr>
              <a:t>2017年6月3日星期六</a:t>
            </a:fld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6FA4131-7654-497E-A9C0-041B5A223F2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 b j e c t   O r i e n t e d   S o f t w a r e   E n g i n e e r i n g</a:t>
            </a:r>
          </a:p>
        </p:txBody>
      </p:sp>
    </p:spTree>
    <p:extLst>
      <p:ext uri="{BB962C8B-B14F-4D97-AF65-F5344CB8AC3E}">
        <p14:creationId xmlns:p14="http://schemas.microsoft.com/office/powerpoint/2010/main" val="173766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FCB7690-6458-43AE-8602-836811C1845A}" type="datetime4">
              <a:rPr lang="zh-CN" altLang="en-US"/>
              <a:pPr>
                <a:defRPr/>
              </a:pPr>
              <a:t>2017年6月3日星期六</a:t>
            </a:fld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1CB4FB8-2960-47D4-99CE-1E0BB65B9F3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 b j e c t   O r i e n t e d   S o f t w a r e   E n g i n e e r i n g</a:t>
            </a:r>
          </a:p>
        </p:txBody>
      </p:sp>
    </p:spTree>
    <p:extLst>
      <p:ext uri="{BB962C8B-B14F-4D97-AF65-F5344CB8AC3E}">
        <p14:creationId xmlns:p14="http://schemas.microsoft.com/office/powerpoint/2010/main" val="1009594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304800"/>
            <a:ext cx="20955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04800"/>
            <a:ext cx="61341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66DD0D-83CA-4736-968B-242DF6502F5D}" type="datetime4">
              <a:rPr lang="zh-CN" altLang="en-US"/>
              <a:pPr>
                <a:defRPr/>
              </a:pPr>
              <a:t>2017年6月3日星期六</a:t>
            </a:fld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C7F52F-BFD3-448B-BD7B-C4A296F82FE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 b j e c t   O r i e n t e d   S o f t w a r e   E n g i n e e r i n g</a:t>
            </a:r>
          </a:p>
        </p:txBody>
      </p:sp>
    </p:spTree>
    <p:extLst>
      <p:ext uri="{BB962C8B-B14F-4D97-AF65-F5344CB8AC3E}">
        <p14:creationId xmlns:p14="http://schemas.microsoft.com/office/powerpoint/2010/main" val="607808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04800"/>
            <a:ext cx="838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371600"/>
            <a:ext cx="83820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4008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400" b="0" smtClean="0">
                <a:latin typeface="Times New Roman" pitchFamily="18" charset="0"/>
                <a:ea typeface="宋体" charset="-122"/>
              </a:defRPr>
            </a:lvl1pPr>
          </a:lstStyle>
          <a:p>
            <a:pPr>
              <a:defRPr/>
            </a:pPr>
            <a:fld id="{88A1ECE9-2209-4639-92BE-3243F8BDE06A}" type="datetime4">
              <a:rPr lang="zh-CN" altLang="en-US"/>
              <a:pPr>
                <a:defRPr/>
              </a:pPr>
              <a:t>2017年6月3日星期六</a:t>
            </a:fld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28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smtClean="0">
                <a:latin typeface="Times New Roman" pitchFamily="18" charset="0"/>
                <a:ea typeface="宋体" charset="-122"/>
              </a:defRPr>
            </a:lvl1pPr>
          </a:lstStyle>
          <a:p>
            <a:pPr>
              <a:defRPr/>
            </a:pPr>
            <a:fld id="{A3151C52-7405-4C2A-9DB2-DED87333944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2" name="Line 7"/>
          <p:cNvSpPr>
            <a:spLocks noChangeShapeType="1"/>
          </p:cNvSpPr>
          <p:nvPr userDrawn="1"/>
        </p:nvSpPr>
        <p:spPr bwMode="auto">
          <a:xfrm>
            <a:off x="1143000" y="1066800"/>
            <a:ext cx="7239000" cy="0"/>
          </a:xfrm>
          <a:prstGeom prst="line">
            <a:avLst/>
          </a:prstGeom>
          <a:noFill/>
          <a:ln w="76200">
            <a:solidFill>
              <a:srgbClr val="6767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rot="5400000">
            <a:off x="-1790700" y="3390900"/>
            <a:ext cx="419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CS510    S o f t w a r e   </a:t>
            </a:r>
            <a:r>
              <a:rPr lang="en-US" err="1"/>
              <a:t>E</a:t>
            </a:r>
            <a:r>
              <a:rPr lang="en-US"/>
              <a:t> n g </a:t>
            </a:r>
            <a:r>
              <a:rPr lang="en-US" err="1"/>
              <a:t>i</a:t>
            </a:r>
            <a:r>
              <a:rPr lang="en-US"/>
              <a:t> n e </a:t>
            </a:r>
            <a:r>
              <a:rPr lang="en-US" err="1"/>
              <a:t>e</a:t>
            </a:r>
            <a:r>
              <a:rPr lang="en-US"/>
              <a:t> r </a:t>
            </a:r>
            <a:r>
              <a:rPr lang="en-US" err="1"/>
              <a:t>i</a:t>
            </a:r>
            <a:r>
              <a:rPr lang="en-US"/>
              <a:t> n 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Blip>
          <a:blip r:embed="rId11"/>
        </a:buBlip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2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17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mtClean="0">
                <a:ea typeface="宋体" charset="-122"/>
              </a:rPr>
              <a:t>Program Semantics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mtClean="0">
                <a:ea typeface="宋体" charset="-122"/>
              </a:rPr>
              <a:t>Xiangyu Zhang</a:t>
            </a:r>
          </a:p>
          <a:p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Semantics Rules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09801" y="1524000"/>
                <a:ext cx="2773902" cy="972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 smtClean="0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𝜶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]⟼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𝒄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]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&lt;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𝒄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&gt;→&lt;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1" y="1524000"/>
                <a:ext cx="2773902" cy="972446"/>
              </a:xfrm>
              <a:prstGeom prst="rect">
                <a:avLst/>
              </a:prstGeom>
              <a:blipFill rotWithShape="1">
                <a:blip r:embed="rId2"/>
                <a:stretch>
                  <a:fillRect l="-22637" r="-18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5715000" y="1752600"/>
            <a:ext cx="2971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 err="1"/>
              <a:t>Const</a:t>
            </a:r>
            <a:r>
              <a:rPr lang="en-US" altLang="en-US" sz="2400" dirty="0"/>
              <a:t>-Assign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828800" y="2971800"/>
                <a:ext cx="2773902" cy="1000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 smtClean="0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𝜶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]⟼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800" i="1" smtClean="0">
                              <a:latin typeface="Cambria Math"/>
                              <a:ea typeface="Cambria Math"/>
                            </a:rPr>
                            <m:t>𝜶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𝒚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]]]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&lt;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𝒚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&gt;→&lt;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971800"/>
                <a:ext cx="2773902" cy="1000659"/>
              </a:xfrm>
              <a:prstGeom prst="rect">
                <a:avLst/>
              </a:prstGeom>
              <a:blipFill rotWithShape="1">
                <a:blip r:embed="rId3"/>
                <a:stretch>
                  <a:fillRect l="-23077" r="-18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5486400" y="3310420"/>
            <a:ext cx="2971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/>
              <a:t>Copy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828800" y="4495800"/>
                <a:ext cx="2773902" cy="14335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eqArrPr>
                            <m:e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[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𝒚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]</m:t>
                                  </m:r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    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𝒃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[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𝒛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]</m:t>
                                  </m:r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    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𝒄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𝒃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 smtClean="0">
                                      <a:latin typeface="Cambria Math"/>
                                      <a:ea typeface="Cambria Math"/>
                                    </a:rPr>
                                    <m:t>𝜹</m:t>
                                  </m:r>
                                </m:e>
                                <m:sup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[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𝜶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[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]⟼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𝒄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]</m:t>
                              </m:r>
                            </m:e>
                          </m:eqArr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&lt;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𝒚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𝒛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&gt;→&lt;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4495800"/>
                <a:ext cx="2773902" cy="1433534"/>
              </a:xfrm>
              <a:prstGeom prst="rect">
                <a:avLst/>
              </a:prstGeom>
              <a:blipFill rotWithShape="1">
                <a:blip r:embed="rId4"/>
                <a:stretch>
                  <a:fillRect l="-56044" r="-520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6019800" y="5147253"/>
            <a:ext cx="297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 err="1"/>
              <a:t>BinOp</a:t>
            </a:r>
            <a:r>
              <a:rPr lang="en-US" altLang="en-US" sz="2400" dirty="0"/>
              <a:t>-Add</a:t>
            </a:r>
          </a:p>
        </p:txBody>
      </p:sp>
    </p:spTree>
    <p:extLst>
      <p:ext uri="{BB962C8B-B14F-4D97-AF65-F5344CB8AC3E}">
        <p14:creationId xmlns:p14="http://schemas.microsoft.com/office/powerpoint/2010/main" val="1767798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Semantics Rules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09801" y="1524000"/>
                <a:ext cx="2773902" cy="1012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 smtClean="0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𝜹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𝜶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𝒙</m:t>
                                  </m:r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⟼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</m:e>
                          </m:d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   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𝒂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𝜶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800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𝒚</m:t>
                              </m:r>
                            </m:e>
                          </m:d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&lt;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=&amp;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𝒚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&gt;→&lt;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1" y="1524000"/>
                <a:ext cx="2773902" cy="1012778"/>
              </a:xfrm>
              <a:prstGeom prst="rect">
                <a:avLst/>
              </a:prstGeom>
              <a:blipFill rotWithShape="1">
                <a:blip r:embed="rId2"/>
                <a:stretch>
                  <a:fillRect l="-31209" r="-26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5715000" y="1752600"/>
            <a:ext cx="2971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 err="1" smtClean="0"/>
              <a:t>Addr</a:t>
            </a:r>
            <a:r>
              <a:rPr lang="en-US" altLang="en-US" sz="2400" dirty="0" smtClean="0"/>
              <a:t>-Of</a:t>
            </a:r>
            <a:endParaRPr lang="en-US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828800" y="2971800"/>
                <a:ext cx="2773902" cy="1000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 smtClean="0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𝜶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800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]⟼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800" i="1" smtClean="0">
                              <a:latin typeface="Cambria Math"/>
                              <a:ea typeface="Cambria Math"/>
                            </a:rPr>
                            <m:t>𝜶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𝒚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]]]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&lt;(∗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)=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𝒚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&gt;→&lt;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971800"/>
                <a:ext cx="2773902" cy="1000659"/>
              </a:xfrm>
              <a:prstGeom prst="rect">
                <a:avLst/>
              </a:prstGeom>
              <a:blipFill rotWithShape="1">
                <a:blip r:embed="rId3"/>
                <a:stretch>
                  <a:fillRect l="-32967" r="-287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5486400" y="3310420"/>
            <a:ext cx="2971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 err="1" smtClean="0"/>
              <a:t>Ptr</a:t>
            </a:r>
            <a:r>
              <a:rPr lang="en-US" altLang="en-US" sz="2400" dirty="0" smtClean="0"/>
              <a:t>-Write</a:t>
            </a:r>
            <a:endParaRPr lang="en-US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856509" y="4614380"/>
                <a:ext cx="2773902" cy="1000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 smtClean="0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𝜶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800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⟼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800" i="1" smtClean="0">
                              <a:latin typeface="Cambria Math"/>
                              <a:ea typeface="Cambria Math"/>
                            </a:rPr>
                            <m:t>𝜶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𝒚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]]]]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&lt;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=∗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𝒚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&gt;→&lt;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6509" y="4614380"/>
                <a:ext cx="2773902" cy="1000659"/>
              </a:xfrm>
              <a:prstGeom prst="rect">
                <a:avLst/>
              </a:prstGeom>
              <a:blipFill rotWithShape="1">
                <a:blip r:embed="rId4"/>
                <a:stretch>
                  <a:fillRect l="-27033" r="-226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5514109" y="4953000"/>
            <a:ext cx="2971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 err="1" smtClean="0"/>
              <a:t>Ptr</a:t>
            </a:r>
            <a:r>
              <a:rPr lang="en-US" altLang="en-US" sz="2400" dirty="0" smtClean="0"/>
              <a:t>-Read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10815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CN" smtClean="0">
                <a:ea typeface="宋体" charset="-122"/>
              </a:rPr>
              <a:t>Extend the Language with Heap</a:t>
            </a: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1676400" y="1524000"/>
            <a:ext cx="6019800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algn="l" eaLnBrk="1" hangingPunct="1">
              <a:buFontTx/>
              <a:buNone/>
            </a:pPr>
            <a:r>
              <a:rPr lang="en-US" altLang="en-US" dirty="0"/>
              <a:t>Program P     ::= s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Statement s  ::= s1; s2 | x= y | x = y op z | x= c |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	          x= &amp;y |  (*x)=y | x=(*y) | x=</a:t>
            </a:r>
            <a:r>
              <a:rPr lang="en-US" altLang="en-US" dirty="0" err="1"/>
              <a:t>malloc</a:t>
            </a:r>
            <a:r>
              <a:rPr lang="en-US" altLang="en-US" dirty="0"/>
              <a:t> (y)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                        if (x)  s1 else s2  |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                        while (x)  s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Operation op :: = + | - | * | / | &gt; | &lt; | …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Value  c   :: = 0 | 1  | 2 … | true | false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Address a :: = 0 | 1 | 2…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Variable x, x1, x2, x3</a:t>
            </a:r>
          </a:p>
          <a:p>
            <a:pPr algn="l" eaLnBrk="1" hangingPunct="1">
              <a:buFontTx/>
              <a:buNone/>
            </a:pPr>
            <a:endParaRPr lang="en-US" altLang="en-US" dirty="0"/>
          </a:p>
          <a:p>
            <a:pPr algn="l" eaLnBrk="1" hangingPunct="1">
              <a:buFontTx/>
              <a:buNone/>
            </a:pPr>
            <a:r>
              <a:rPr lang="en-US" altLang="en-US" dirty="0"/>
              <a:t>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Configuration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t="-1000" r="-873"/>
            </a:stretch>
          </a:blipFill>
          <a:extLst/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Semantics Rules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09801" y="1524000"/>
                <a:ext cx="2773902" cy="9943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 smtClean="0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𝜶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]⟼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𝒄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]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&lt;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𝒄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&gt;→&lt;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1" y="1524000"/>
                <a:ext cx="2773902" cy="994375"/>
              </a:xfrm>
              <a:prstGeom prst="rect">
                <a:avLst/>
              </a:prstGeom>
              <a:blipFill rotWithShape="1">
                <a:blip r:embed="rId2"/>
                <a:stretch>
                  <a:fillRect l="-35165" r="-305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5715000" y="1752600"/>
            <a:ext cx="2971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 err="1"/>
              <a:t>Const</a:t>
            </a:r>
            <a:r>
              <a:rPr lang="en-US" altLang="en-US" sz="2400" dirty="0"/>
              <a:t>-Assign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828800" y="2971800"/>
                <a:ext cx="2773902" cy="1000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 smtClean="0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𝜶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]⟼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800" i="1" smtClean="0">
                              <a:latin typeface="Cambria Math"/>
                              <a:ea typeface="Cambria Math"/>
                            </a:rPr>
                            <m:t>𝜶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𝒚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]]]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&lt;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𝒚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&gt;→&lt;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971800"/>
                <a:ext cx="2773902" cy="1000659"/>
              </a:xfrm>
              <a:prstGeom prst="rect">
                <a:avLst/>
              </a:prstGeom>
              <a:blipFill rotWithShape="1">
                <a:blip r:embed="rId3"/>
                <a:stretch>
                  <a:fillRect l="-35604" r="-3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5486400" y="3310420"/>
            <a:ext cx="2971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/>
              <a:t>Copy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828800" y="4495800"/>
                <a:ext cx="2773902" cy="14335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eqArrPr>
                            <m:e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[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𝒚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]</m:t>
                                  </m:r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    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𝒃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[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𝒛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]</m:t>
                                  </m:r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    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𝒄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𝒃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 smtClean="0">
                                      <a:latin typeface="Cambria Math"/>
                                      <a:ea typeface="Cambria Math"/>
                                    </a:rPr>
                                    <m:t>𝜹</m:t>
                                  </m:r>
                                </m:e>
                                <m:sup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[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𝜶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[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]⟼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𝒄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]</m:t>
                              </m:r>
                            </m:e>
                          </m:eqArr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&lt;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𝒚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𝒛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&gt;→&lt;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4495800"/>
                <a:ext cx="2773902" cy="1433534"/>
              </a:xfrm>
              <a:prstGeom prst="rect">
                <a:avLst/>
              </a:prstGeom>
              <a:blipFill rotWithShape="1">
                <a:blip r:embed="rId4"/>
                <a:stretch>
                  <a:fillRect l="-56044" r="-520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6019800" y="5147253"/>
            <a:ext cx="297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 err="1"/>
              <a:t>BinOp</a:t>
            </a:r>
            <a:r>
              <a:rPr lang="en-US" altLang="en-US" sz="2400" dirty="0"/>
              <a:t>-Add</a:t>
            </a:r>
          </a:p>
        </p:txBody>
      </p:sp>
    </p:spTree>
    <p:extLst>
      <p:ext uri="{BB962C8B-B14F-4D97-AF65-F5344CB8AC3E}">
        <p14:creationId xmlns:p14="http://schemas.microsoft.com/office/powerpoint/2010/main" val="176186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Semantics Rules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09801" y="1524000"/>
                <a:ext cx="2773902" cy="1012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 smtClean="0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𝜹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𝜶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𝒙</m:t>
                                  </m:r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⟼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</m:e>
                          </m:d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   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𝒂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𝜶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800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𝒚</m:t>
                              </m:r>
                            </m:e>
                          </m:d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&lt;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=&amp;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𝒚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&gt;→&lt;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1" y="1524000"/>
                <a:ext cx="2773902" cy="1012778"/>
              </a:xfrm>
              <a:prstGeom prst="rect">
                <a:avLst/>
              </a:prstGeom>
              <a:blipFill rotWithShape="1">
                <a:blip r:embed="rId2"/>
                <a:stretch>
                  <a:fillRect l="-40000" r="-35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5715000" y="1752600"/>
            <a:ext cx="2971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 err="1" smtClean="0"/>
              <a:t>Addr</a:t>
            </a:r>
            <a:r>
              <a:rPr lang="en-US" altLang="en-US" sz="2400" dirty="0" smtClean="0"/>
              <a:t>-Of</a:t>
            </a:r>
            <a:endParaRPr lang="en-US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828800" y="2971800"/>
                <a:ext cx="2773902" cy="1000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 smtClean="0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𝜶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800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]⟼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800" i="1" smtClean="0">
                              <a:latin typeface="Cambria Math"/>
                              <a:ea typeface="Cambria Math"/>
                            </a:rPr>
                            <m:t>𝜶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𝒚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]]]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&lt;</m:t>
                          </m:r>
                          <m:d>
                            <m:dPr>
                              <m:ctrlPr>
                                <a:rPr lang="en-US" sz="28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latin typeface="Cambria Math"/>
                                </a:rPr>
                                <m:t>∗</m:t>
                              </m:r>
                              <m:r>
                                <a:rPr lang="en-US" sz="2800" b="1" i="1" smtClean="0">
                                  <a:latin typeface="Cambria Math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28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𝒚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&gt;→&lt;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971800"/>
                <a:ext cx="2773902" cy="1000659"/>
              </a:xfrm>
              <a:prstGeom prst="rect">
                <a:avLst/>
              </a:prstGeom>
              <a:blipFill rotWithShape="1">
                <a:blip r:embed="rId3"/>
                <a:stretch>
                  <a:fillRect l="-45495" r="-410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5486400" y="3310420"/>
            <a:ext cx="2971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 err="1" smtClean="0"/>
              <a:t>Ptr</a:t>
            </a:r>
            <a:r>
              <a:rPr lang="en-US" altLang="en-US" sz="2400" dirty="0" smtClean="0"/>
              <a:t>-Write</a:t>
            </a:r>
            <a:endParaRPr lang="en-US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362200" y="5726446"/>
                <a:ext cx="2773902" cy="10553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 smtClean="0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𝜹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𝜶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𝒙</m:t>
                                  </m:r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⟼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𝜸</m:t>
                              </m:r>
                            </m:e>
                          </m:d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      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′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800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𝜶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𝒚</m:t>
                                  </m:r>
                                </m:e>
                              </m:d>
                            </m:e>
                          </m:d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&lt;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𝒎𝒂𝒍𝒍𝒐𝒄</m:t>
                          </m:r>
                          <m:d>
                            <m:dPr>
                              <m:ctrlPr>
                                <a:rPr lang="en-US" sz="28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latin typeface="Cambria Math"/>
                                </a:rPr>
                                <m:t>𝒚</m:t>
                              </m:r>
                            </m:e>
                          </m:d>
                          <m:r>
                            <a:rPr lang="en-US" sz="2800" b="1" i="1" smtClean="0">
                              <a:latin typeface="Cambria Math"/>
                            </a:rPr>
                            <m:t>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&gt;→&lt;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′&gt;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5726446"/>
                <a:ext cx="2773902" cy="1055354"/>
              </a:xfrm>
              <a:prstGeom prst="rect">
                <a:avLst/>
              </a:prstGeom>
              <a:blipFill rotWithShape="1">
                <a:blip r:embed="rId4"/>
                <a:stretch>
                  <a:fillRect l="-64176" r="-6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6019800" y="6065066"/>
            <a:ext cx="2971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 err="1" smtClean="0"/>
              <a:t>Malloc</a:t>
            </a:r>
            <a:endParaRPr lang="en-US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892643" y="4267200"/>
                <a:ext cx="2773902" cy="10553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 smtClean="0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𝜶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800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⟼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800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800" i="1" smtClean="0">
                                  <a:latin typeface="Cambria Math"/>
                                  <a:ea typeface="Cambria Math"/>
                                </a:rPr>
                                <m:t>𝜶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𝒚</m:t>
                                  </m:r>
                                </m:e>
                              </m:d>
                            </m:e>
                          </m:d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]]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&lt;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=∗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𝒚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&gt;→&lt;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2643" y="4267200"/>
                <a:ext cx="2773902" cy="1055354"/>
              </a:xfrm>
              <a:prstGeom prst="rect">
                <a:avLst/>
              </a:prstGeom>
              <a:blipFill rotWithShape="1">
                <a:blip r:embed="rId5"/>
                <a:stretch>
                  <a:fillRect l="-38158" r="-339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7"/>
          <p:cNvSpPr txBox="1">
            <a:spLocks noChangeArrowheads="1"/>
          </p:cNvSpPr>
          <p:nvPr/>
        </p:nvSpPr>
        <p:spPr bwMode="auto">
          <a:xfrm>
            <a:off x="5550243" y="4605820"/>
            <a:ext cx="2971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 err="1" smtClean="0"/>
              <a:t>Ptr</a:t>
            </a:r>
            <a:r>
              <a:rPr lang="en-US" altLang="en-US" sz="2400" dirty="0" smtClean="0"/>
              <a:t>-Read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5605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CN" smtClean="0">
                <a:ea typeface="宋体" charset="-122"/>
              </a:rPr>
              <a:t>Extend the Language with Functions</a:t>
            </a:r>
          </a:p>
        </p:txBody>
      </p:sp>
      <p:sp>
        <p:nvSpPr>
          <p:cNvPr id="26627" name="TextBox 2"/>
          <p:cNvSpPr txBox="1">
            <a:spLocks noChangeArrowheads="1"/>
          </p:cNvSpPr>
          <p:nvPr/>
        </p:nvSpPr>
        <p:spPr bwMode="auto">
          <a:xfrm>
            <a:off x="1676400" y="1524000"/>
            <a:ext cx="6019800" cy="388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algn="l" eaLnBrk="1" hangingPunct="1">
              <a:buFontTx/>
              <a:buNone/>
            </a:pPr>
            <a:r>
              <a:rPr lang="en-US" altLang="en-US" dirty="0"/>
              <a:t>Program P     ::=  </a:t>
            </a:r>
            <a:r>
              <a:rPr lang="en-US" altLang="en-US" dirty="0" err="1"/>
              <a:t>fd</a:t>
            </a:r>
            <a:r>
              <a:rPr lang="en-US" altLang="en-US" dirty="0"/>
              <a:t>; s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Function f     :: = M(y) { s }</a:t>
            </a:r>
          </a:p>
          <a:p>
            <a:pPr algn="l" eaLnBrk="1" hangingPunct="1">
              <a:buFontTx/>
              <a:buNone/>
            </a:pPr>
            <a:r>
              <a:rPr lang="en-US" altLang="en-US" dirty="0" err="1"/>
              <a:t>FuncDef</a:t>
            </a:r>
            <a:r>
              <a:rPr lang="en-US" altLang="en-US" dirty="0"/>
              <a:t>  </a:t>
            </a:r>
            <a:r>
              <a:rPr lang="en-US" altLang="en-US" dirty="0" err="1"/>
              <a:t>fd</a:t>
            </a:r>
            <a:r>
              <a:rPr lang="en-US" altLang="en-US" dirty="0"/>
              <a:t>   :: = </a:t>
            </a:r>
            <a:r>
              <a:rPr lang="en-US" altLang="en-US" dirty="0" smtClean="0"/>
              <a:t>f | </a:t>
            </a:r>
            <a:r>
              <a:rPr lang="en-US" altLang="en-US" dirty="0" err="1" smtClean="0"/>
              <a:t>fd</a:t>
            </a:r>
            <a:r>
              <a:rPr lang="en-US" altLang="en-US" dirty="0" smtClean="0"/>
              <a:t>; f </a:t>
            </a:r>
            <a:endParaRPr lang="en-US" altLang="en-US" dirty="0"/>
          </a:p>
          <a:p>
            <a:pPr algn="l" eaLnBrk="1" hangingPunct="1">
              <a:buFontTx/>
              <a:buNone/>
            </a:pPr>
            <a:r>
              <a:rPr lang="en-US" altLang="en-US" dirty="0" err="1"/>
              <a:t>FuncId</a:t>
            </a:r>
            <a:r>
              <a:rPr lang="en-US" altLang="en-US" dirty="0"/>
              <a:t>	 M, M1, M2, …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Statement s  ::= s1; s2 | x= y | x = y op z | x= c |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                        if (x)  s1 else s2  |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                        while (x)  s  | call(M, x)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Operation op :: = + | - | * | / | &gt; | &lt; | …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Value  c   :: = 0 | 1  | 2 … | true | false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Variable x, x1, x2, x3</a:t>
            </a:r>
          </a:p>
          <a:p>
            <a:pPr algn="l" eaLnBrk="1" hangingPunct="1">
              <a:buFontTx/>
              <a:buNone/>
            </a:pPr>
            <a:endParaRPr lang="en-US" altLang="en-US" dirty="0"/>
          </a:p>
          <a:p>
            <a:pPr algn="l" eaLnBrk="1" hangingPunct="1">
              <a:buFontTx/>
              <a:buNone/>
            </a:pPr>
            <a:endParaRPr lang="en-US" altLang="en-US" dirty="0"/>
          </a:p>
          <a:p>
            <a:pPr algn="l" eaLnBrk="1" hangingPunct="1">
              <a:buFontTx/>
              <a:buNone/>
            </a:pPr>
            <a:r>
              <a:rPr lang="en-US" altLang="en-US" dirty="0"/>
              <a:t>       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mtClean="0">
                <a:ea typeface="宋体" charset="-122"/>
              </a:rPr>
              <a:t>Formalizing Dynamic Analysis</a:t>
            </a:r>
          </a:p>
        </p:txBody>
      </p:sp>
      <p:sp>
        <p:nvSpPr>
          <p:cNvPr id="27651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charset="-122"/>
              </a:rPr>
              <a:t>A Dynamic Checker for Heap Overflow</a:t>
            </a:r>
            <a:endParaRPr lang="en-US" altLang="en-US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Check if a heap access dereferences an address beyond the allocated buffer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pPr marL="457200" lvl="1" indent="0">
              <a:buFontTx/>
              <a:buNone/>
            </a:pPr>
            <a:endParaRPr lang="en-US" altLang="en-US" smtClean="0"/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2646363" y="2517775"/>
            <a:ext cx="3276600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algn="l" eaLnBrk="1" hangingPunct="1">
              <a:buFontTx/>
              <a:buNone/>
            </a:pPr>
            <a:r>
              <a:rPr lang="en-US" altLang="en-US" dirty="0"/>
              <a:t>p=</a:t>
            </a:r>
            <a:r>
              <a:rPr lang="en-US" altLang="en-US" dirty="0" err="1"/>
              <a:t>malloc</a:t>
            </a:r>
            <a:r>
              <a:rPr lang="en-US" altLang="en-US" dirty="0"/>
              <a:t> (10);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x=p+2;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q=x+9;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(*q)=…</a:t>
            </a:r>
          </a:p>
          <a:p>
            <a:pPr algn="l" eaLnBrk="1" hangingPunct="1">
              <a:buFontTx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CN" smtClean="0">
                <a:ea typeface="宋体" charset="-122"/>
              </a:rPr>
              <a:t>Heap Language</a:t>
            </a:r>
          </a:p>
        </p:txBody>
      </p:sp>
      <p:sp>
        <p:nvSpPr>
          <p:cNvPr id="29699" name="TextBox 2"/>
          <p:cNvSpPr txBox="1">
            <a:spLocks noChangeArrowheads="1"/>
          </p:cNvSpPr>
          <p:nvPr/>
        </p:nvSpPr>
        <p:spPr bwMode="auto">
          <a:xfrm>
            <a:off x="1676400" y="1524000"/>
            <a:ext cx="6019800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algn="l" eaLnBrk="1" hangingPunct="1">
              <a:buFontTx/>
              <a:buNone/>
            </a:pPr>
            <a:r>
              <a:rPr lang="en-US" altLang="en-US"/>
              <a:t>Program P     ::= s</a:t>
            </a:r>
          </a:p>
          <a:p>
            <a:pPr algn="l" eaLnBrk="1" hangingPunct="1">
              <a:buFontTx/>
              <a:buNone/>
            </a:pPr>
            <a:r>
              <a:rPr lang="en-US" altLang="en-US"/>
              <a:t>Statement s  ::= s1; s2 | x= y | x = y op z | x= c |</a:t>
            </a:r>
          </a:p>
          <a:p>
            <a:pPr algn="l" eaLnBrk="1" hangingPunct="1">
              <a:buFontTx/>
              <a:buNone/>
            </a:pPr>
            <a:r>
              <a:rPr lang="en-US" altLang="en-US"/>
              <a:t>	          x= &amp;y |  (*x)=y | x=*y | x=malloc (y)</a:t>
            </a:r>
          </a:p>
          <a:p>
            <a:pPr algn="l" eaLnBrk="1" hangingPunct="1">
              <a:buFontTx/>
              <a:buNone/>
            </a:pPr>
            <a:r>
              <a:rPr lang="en-US" altLang="en-US"/>
              <a:t>                        if (x)  s1 else s2  |</a:t>
            </a:r>
          </a:p>
          <a:p>
            <a:pPr algn="l" eaLnBrk="1" hangingPunct="1">
              <a:buFontTx/>
              <a:buNone/>
            </a:pPr>
            <a:r>
              <a:rPr lang="en-US" altLang="en-US"/>
              <a:t>                        while (x)  s</a:t>
            </a:r>
          </a:p>
          <a:p>
            <a:pPr algn="l" eaLnBrk="1" hangingPunct="1">
              <a:buFontTx/>
              <a:buNone/>
            </a:pPr>
            <a:r>
              <a:rPr lang="en-US" altLang="en-US"/>
              <a:t>Operation op :: = + | - | * | / | &gt; | &lt; | …</a:t>
            </a:r>
          </a:p>
          <a:p>
            <a:pPr algn="l" eaLnBrk="1" hangingPunct="1">
              <a:buFontTx/>
              <a:buNone/>
            </a:pPr>
            <a:r>
              <a:rPr lang="en-US" altLang="en-US"/>
              <a:t>Value  c   :: = 0 | 1  | 2 … | true | false</a:t>
            </a:r>
          </a:p>
          <a:p>
            <a:pPr algn="l" eaLnBrk="1" hangingPunct="1">
              <a:buFontTx/>
              <a:buNone/>
            </a:pPr>
            <a:r>
              <a:rPr lang="en-US" altLang="en-US"/>
              <a:t>Address a :: = 0 | 1 | 2…</a:t>
            </a:r>
          </a:p>
          <a:p>
            <a:pPr algn="l" eaLnBrk="1" hangingPunct="1">
              <a:buFontTx/>
              <a:buNone/>
            </a:pPr>
            <a:r>
              <a:rPr lang="en-US" altLang="en-US"/>
              <a:t>Variable x, x1, x2, x3</a:t>
            </a:r>
          </a:p>
          <a:p>
            <a:pPr algn="l" eaLnBrk="1" hangingPunct="1">
              <a:buFontTx/>
              <a:buNone/>
            </a:pPr>
            <a:endParaRPr lang="en-US" altLang="en-US"/>
          </a:p>
          <a:p>
            <a:pPr algn="l" eaLnBrk="1" hangingPunct="1">
              <a:buFontTx/>
              <a:buNone/>
            </a:pPr>
            <a:r>
              <a:rPr lang="en-US" altLang="en-US"/>
              <a:t>      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Formalization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Analysis != hacking</a:t>
            </a:r>
          </a:p>
          <a:p>
            <a:pPr lvl="1"/>
            <a:r>
              <a:rPr lang="en-US" dirty="0" smtClean="0"/>
              <a:t>Corner cases haven’t been considered</a:t>
            </a:r>
          </a:p>
          <a:p>
            <a:pPr lvl="1"/>
            <a:r>
              <a:rPr lang="en-US" dirty="0" smtClean="0"/>
              <a:t>Work-</a:t>
            </a:r>
            <a:r>
              <a:rPr lang="en-US" dirty="0" err="1" smtClean="0"/>
              <a:t>arounds</a:t>
            </a:r>
            <a:endParaRPr lang="en-US" dirty="0" smtClean="0"/>
          </a:p>
          <a:p>
            <a:pPr lvl="1"/>
            <a:r>
              <a:rPr lang="en-US" dirty="0" smtClean="0"/>
              <a:t>Approximate implementation</a:t>
            </a:r>
          </a:p>
          <a:p>
            <a:r>
              <a:rPr lang="en-US" dirty="0" smtClean="0"/>
              <a:t>Ideally, soundness and completeness</a:t>
            </a:r>
          </a:p>
          <a:p>
            <a:pPr lvl="1"/>
            <a:r>
              <a:rPr lang="en-US" dirty="0" smtClean="0"/>
              <a:t>Soundness – what you implement achieves the goal</a:t>
            </a:r>
          </a:p>
          <a:p>
            <a:pPr lvl="1"/>
            <a:r>
              <a:rPr lang="en-US" dirty="0" smtClean="0"/>
              <a:t>Completeness – you have everything considered</a:t>
            </a:r>
          </a:p>
          <a:p>
            <a:r>
              <a:rPr lang="en-US" dirty="0" smtClean="0"/>
              <a:t>In practice, soundness and completeness cannot be achieved</a:t>
            </a:r>
          </a:p>
          <a:p>
            <a:pPr lvl="1"/>
            <a:r>
              <a:rPr lang="en-US" dirty="0" smtClean="0"/>
              <a:t>Clean-up your thoughts before coding</a:t>
            </a:r>
          </a:p>
          <a:p>
            <a:pPr lvl="1"/>
            <a:r>
              <a:rPr lang="en-US" dirty="0" smtClean="0"/>
              <a:t>Expose problems earlier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0301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 Plausible Solution - Configuration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t="-1000" r="-873"/>
            </a:stretch>
          </a:blipFill>
          <a:extLst/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Semantics Rules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90800" y="4333340"/>
                <a:ext cx="2773902" cy="1758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 smtClean="0">
                                      <a:latin typeface="Cambria Math"/>
                                      <a:ea typeface="Cambria Math"/>
                                    </a:rPr>
                                    <m:t>𝜹</m:t>
                                  </m:r>
                                </m:e>
                                <m:sup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𝜹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  <m:t>𝜶</m:t>
                                      </m:r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sz="2800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800" b="1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𝒙</m:t>
                                          </m:r>
                                        </m:e>
                                      </m:d>
                                    </m:e>
                                  </m:d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⟼</m:t>
                                  </m:r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𝜹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i="1" smtClean="0">
                                          <a:latin typeface="Cambria Math"/>
                                          <a:ea typeface="Cambria Math"/>
                                        </a:rPr>
                                        <m:t>𝜶</m:t>
                                      </m:r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sz="2800" b="1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800" b="1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𝒚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𝑯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𝒙</m:t>
                                  </m:r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=&lt;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𝒊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&gt;</m:t>
                              </m:r>
                            </m:e>
                            <m:e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  <m:t>𝒙</m:t>
                                      </m:r>
                                    </m:e>
                                  </m:d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𝒊</m:t>
                              </m:r>
                            </m:e>
                          </m:eqArr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&lt;</m:t>
                          </m:r>
                          <m:d>
                            <m:dPr>
                              <m:ctrlPr>
                                <a:rPr lang="en-US" sz="28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latin typeface="Cambria Math"/>
                                </a:rPr>
                                <m:t>∗</m:t>
                              </m:r>
                              <m:r>
                                <a:rPr lang="en-US" sz="2800" b="1" i="1" smtClean="0">
                                  <a:latin typeface="Cambria Math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28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𝒚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𝑯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&gt;→&lt;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𝑯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4333340"/>
                <a:ext cx="2773902" cy="1758943"/>
              </a:xfrm>
              <a:prstGeom prst="rect">
                <a:avLst/>
              </a:prstGeom>
              <a:blipFill rotWithShape="1">
                <a:blip r:embed="rId2"/>
                <a:stretch>
                  <a:fillRect l="-72527" r="-6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6930737" y="5260857"/>
            <a:ext cx="2971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 err="1" smtClean="0"/>
              <a:t>Ptr</a:t>
            </a:r>
            <a:r>
              <a:rPr lang="en-US" altLang="en-US" sz="2400" dirty="0" smtClean="0"/>
              <a:t>-Write</a:t>
            </a:r>
            <a:endParaRPr lang="en-US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286000" y="1337780"/>
                <a:ext cx="2773902" cy="1603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 smtClean="0">
                                      <a:latin typeface="Cambria Math"/>
                                      <a:ea typeface="Cambria Math"/>
                                    </a:rPr>
                                    <m:t>𝜹</m:t>
                                  </m:r>
                                </m:e>
                                <m:sup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b="1" i="1" smtClean="0">
                                          <a:latin typeface="Cambria Math"/>
                                          <a:ea typeface="Cambria Math"/>
                                        </a:rPr>
                                        <m:t>𝒙</m:t>
                                      </m:r>
                                    </m:e>
                                  </m:d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⟼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𝜸</m:t>
                                  </m:r>
                                </m:e>
                              </m:d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      </m:t>
                              </m:r>
                              <m:sSup>
                                <m:sSupPr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𝜸</m:t>
                                  </m:r>
                                </m:e>
                                <m:sup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𝜸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b="1" i="1" smtClean="0">
                                          <a:latin typeface="Cambria Math"/>
                                          <a:ea typeface="Cambria Math"/>
                                        </a:rPr>
                                        <m:t>𝒚</m:t>
                                      </m:r>
                                    </m:e>
                                  </m:d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     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𝑯</m:t>
                                  </m:r>
                                </m:e>
                                <m:sup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𝑯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[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⟼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𝜸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, 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  <m:t>𝒚</m:t>
                                      </m:r>
                                    </m:e>
                                  </m:d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&gt;]</m:t>
                              </m:r>
                            </m:e>
                          </m:eqArr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&lt;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𝒎𝒂𝒍𝒍𝒐𝒄</m:t>
                          </m:r>
                          <m:d>
                            <m:dPr>
                              <m:ctrlPr>
                                <a:rPr lang="en-US" sz="28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latin typeface="Cambria Math"/>
                                </a:rPr>
                                <m:t>𝒚</m:t>
                              </m:r>
                            </m:e>
                          </m:d>
                          <m:r>
                            <a:rPr lang="en-US" sz="2800" b="1" i="1" smtClean="0">
                              <a:latin typeface="Cambria Math"/>
                            </a:rPr>
                            <m:t>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𝑯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&gt;→&lt;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𝜸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𝑯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′&gt;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1337780"/>
                <a:ext cx="2773902" cy="1603581"/>
              </a:xfrm>
              <a:prstGeom prst="rect">
                <a:avLst/>
              </a:prstGeom>
              <a:blipFill rotWithShape="1">
                <a:blip r:embed="rId3"/>
                <a:stretch>
                  <a:fillRect l="-80879" r="-7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7"/>
          <p:cNvSpPr txBox="1">
            <a:spLocks noChangeArrowheads="1"/>
          </p:cNvSpPr>
          <p:nvPr/>
        </p:nvSpPr>
        <p:spPr bwMode="auto">
          <a:xfrm>
            <a:off x="6937664" y="2138363"/>
            <a:ext cx="2971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 err="1" smtClean="0"/>
              <a:t>Malloc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290212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Semantics Rules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90800" y="2051057"/>
                <a:ext cx="2773902" cy="1758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 smtClean="0">
                                      <a:latin typeface="Cambria Math"/>
                                      <a:ea typeface="Cambria Math"/>
                                    </a:rPr>
                                    <m:t>𝜹</m:t>
                                  </m:r>
                                </m:e>
                                <m:sup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𝜹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  <m:t>𝜶</m:t>
                                      </m:r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sz="2800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800" b="1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𝒙</m:t>
                                          </m:r>
                                        </m:e>
                                      </m:d>
                                    </m:e>
                                  </m:d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⟼</m:t>
                                  </m:r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𝜹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i="1" smtClean="0">
                                          <a:latin typeface="Cambria Math"/>
                                          <a:ea typeface="Cambria Math"/>
                                        </a:rPr>
                                        <m:t>𝜶</m:t>
                                      </m:r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sz="2800" b="1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800" b="1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𝒚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𝑯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𝒙</m:t>
                                  </m:r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=&lt;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𝒊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&gt;</m:t>
                              </m:r>
                            </m:e>
                            <m:e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𝒊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 ≤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  <m:t>𝒙</m:t>
                                      </m:r>
                                    </m:e>
                                  </m:d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   </m:t>
                              </m:r>
                              <m:nary>
                                <m:naryPr>
                                  <m:chr m:val="⋁"/>
                                  <m:subHide m:val="on"/>
                                  <m:supHide m:val="on"/>
                                  <m:ctrlPr>
                                    <a:rPr lang="en-US" sz="280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  </m:t>
                                  </m:r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𝜹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  <m:t>𝜶</m:t>
                                      </m:r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sz="2800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800" i="1">
                                              <a:latin typeface="Cambria Math"/>
                                              <a:ea typeface="Cambria Math"/>
                                            </a:rPr>
                                            <m:t>𝒙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</m:nary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</m:e>
                          </m:eqArr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&lt;</m:t>
                          </m:r>
                          <m:d>
                            <m:dPr>
                              <m:ctrlPr>
                                <a:rPr lang="en-US" sz="28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latin typeface="Cambria Math"/>
                                </a:rPr>
                                <m:t>∗</m:t>
                              </m:r>
                              <m:r>
                                <a:rPr lang="en-US" sz="2800" b="1" i="1" smtClean="0">
                                  <a:latin typeface="Cambria Math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28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𝒚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𝑯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&gt;→&lt;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𝒆𝒙𝒄𝒆𝒑𝒕𝒊𝒐𝒏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𝑯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051057"/>
                <a:ext cx="2773902" cy="1758943"/>
              </a:xfrm>
              <a:prstGeom prst="rect">
                <a:avLst/>
              </a:prstGeom>
              <a:blipFill rotWithShape="1">
                <a:blip r:embed="rId2"/>
                <a:stretch>
                  <a:fillRect l="-87912" r="-839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6172200" y="4038600"/>
            <a:ext cx="2971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 err="1" smtClean="0"/>
              <a:t>Ptr</a:t>
            </a:r>
            <a:r>
              <a:rPr lang="en-US" altLang="en-US" sz="2400" dirty="0" smtClean="0"/>
              <a:t>-Write-</a:t>
            </a:r>
            <a:r>
              <a:rPr lang="en-US" altLang="en-US" sz="2400" dirty="0" err="1" smtClean="0"/>
              <a:t>Excp</a:t>
            </a:r>
            <a:endParaRPr lang="en-US" alt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27" y="4876800"/>
            <a:ext cx="883920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90710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Another Solution - Configuration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t="-1000" r="-873"/>
            </a:stretch>
          </a:blipFill>
          <a:extLst/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Semantics Rules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09801" y="1524000"/>
                <a:ext cx="2773902" cy="9943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 smtClean="0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𝜶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]⟼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𝒄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]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&lt;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𝒄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𝑯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&gt;→&lt;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𝑯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1" y="1524000"/>
                <a:ext cx="2773902" cy="994375"/>
              </a:xfrm>
              <a:prstGeom prst="rect">
                <a:avLst/>
              </a:prstGeom>
              <a:blipFill rotWithShape="1">
                <a:blip r:embed="rId2"/>
                <a:stretch>
                  <a:fillRect l="-49890" r="-4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5715000" y="1752600"/>
            <a:ext cx="2971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 err="1"/>
              <a:t>Const</a:t>
            </a:r>
            <a:r>
              <a:rPr lang="en-US" altLang="en-US" sz="2400" dirty="0"/>
              <a:t>-Assign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667000" y="2971800"/>
                <a:ext cx="2773902" cy="105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 smtClean="0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𝜹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  <m:t>𝜶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4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1" i="1" smtClean="0">
                                      <a:latin typeface="Cambria Math"/>
                                      <a:ea typeface="Cambria Math"/>
                                    </a:rPr>
                                    <m:t>𝒙</m:t>
                                  </m:r>
                                </m:e>
                              </m:d>
                              <m: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  <m:t>⟼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4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 smtClean="0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400" b="1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b="1" i="1" smtClean="0">
                                          <a:latin typeface="Cambria Math"/>
                                          <a:ea typeface="Cambria Math"/>
                                        </a:rPr>
                                        <m:t>𝒚</m:t>
                                      </m:r>
                                    </m:e>
                                  </m:d>
                                </m:e>
                              </m:d>
                            </m:e>
                          </m:d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  <m:t>𝑯</m:t>
                              </m:r>
                            </m:e>
                            <m:sup>
                              <m: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𝑯</m:t>
                          </m:r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𝜶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⟼</m:t>
                          </m:r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𝑯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𝜶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4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/>
                                      <a:ea typeface="Cambria Math"/>
                                    </a:rPr>
                                    <m:t>𝒚</m:t>
                                  </m:r>
                                </m:e>
                              </m:d>
                            </m:e>
                          </m:d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]</m:t>
                          </m:r>
                        </m:num>
                        <m:den>
                          <m:r>
                            <a:rPr lang="en-US" sz="2400" b="1" i="1" smtClean="0">
                              <a:latin typeface="Cambria Math"/>
                            </a:rPr>
                            <m:t>&lt;</m:t>
                          </m:r>
                          <m:r>
                            <a:rPr lang="en-US" sz="2400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sz="24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2400" b="1" i="1" smtClean="0">
                              <a:latin typeface="Cambria Math"/>
                            </a:rPr>
                            <m:t>𝒚</m:t>
                          </m:r>
                          <m:r>
                            <a:rPr lang="en-US" sz="2400" b="1" i="1" smtClean="0">
                              <a:latin typeface="Cambria Math"/>
                            </a:rPr>
                            <m:t>;</m:t>
                          </m:r>
                          <m:r>
                            <a:rPr lang="en-US" sz="24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4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𝑯</m:t>
                          </m:r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&gt;→&lt;</m:t>
                          </m:r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𝑯</m:t>
                          </m:r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′&gt;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2971800"/>
                <a:ext cx="2773902" cy="1050865"/>
              </a:xfrm>
              <a:prstGeom prst="rect">
                <a:avLst/>
              </a:prstGeom>
              <a:blipFill rotWithShape="1">
                <a:blip r:embed="rId3"/>
                <a:stretch>
                  <a:fillRect l="-72967" r="-690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6781800" y="3541401"/>
            <a:ext cx="2971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/>
              <a:t>Copy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133600" y="4495800"/>
                <a:ext cx="2773902" cy="18954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eqArrPr>
                            <m:e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[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𝒚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]</m:t>
                                  </m:r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    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𝒃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[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𝒛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]</m:t>
                                  </m:r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    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𝒄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𝒃</m:t>
                              </m:r>
                            </m:e>
                            <m:e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𝑯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[</m:t>
                              </m:r>
                              <m:sSup>
                                <m:sSupPr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[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𝒛</m:t>
                                  </m:r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]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]= &lt;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𝒂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,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𝒊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&gt;  </m:t>
                                  </m:r>
                                  <m:r>
                                    <a:rPr lang="en-US" sz="2800" i="1" smtClean="0">
                                      <a:latin typeface="Cambria Math"/>
                                      <a:ea typeface="Cambria Math"/>
                                    </a:rPr>
                                    <m:t>𝜹</m:t>
                                  </m:r>
                                </m:e>
                                <m:sup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[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𝜶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[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]⟼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𝒄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]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𝑯</m:t>
                                  </m:r>
                                </m:e>
                                <m:sup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𝑯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[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𝜶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[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]⟼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𝒊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&gt;]</m:t>
                              </m:r>
                            </m:e>
                          </m:eqArr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&lt;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𝒚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𝒛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𝑯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&gt;→&lt;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𝑯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′&gt;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495800"/>
                <a:ext cx="2773902" cy="1895455"/>
              </a:xfrm>
              <a:prstGeom prst="rect">
                <a:avLst/>
              </a:prstGeom>
              <a:blipFill rotWithShape="1">
                <a:blip r:embed="rId4"/>
                <a:stretch>
                  <a:fillRect l="-63077" r="-58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6324600" y="5147253"/>
            <a:ext cx="297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 err="1" smtClean="0"/>
              <a:t>Pnt</a:t>
            </a:r>
            <a:r>
              <a:rPr lang="en-US" altLang="en-US" sz="2400" dirty="0" smtClean="0"/>
              <a:t>-Add-z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109197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Semantics Rules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133600" y="1143000"/>
                <a:ext cx="2773902" cy="18954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eqArrPr>
                            <m:e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[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𝒚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]</m:t>
                                  </m:r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    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𝒃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[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𝒛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]</m:t>
                                  </m:r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    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𝒄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𝒃</m:t>
                              </m:r>
                            </m:e>
                            <m:e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𝑯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[</m:t>
                              </m:r>
                              <m:sSup>
                                <m:sSupPr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[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𝒚</m:t>
                                  </m:r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]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]= &lt;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𝒂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,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𝒊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&gt;  </m:t>
                                  </m:r>
                                  <m:r>
                                    <a:rPr lang="en-US" sz="2800" i="1" smtClean="0">
                                      <a:latin typeface="Cambria Math"/>
                                      <a:ea typeface="Cambria Math"/>
                                    </a:rPr>
                                    <m:t>𝜹</m:t>
                                  </m:r>
                                </m:e>
                                <m:sup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[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𝜶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[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]⟼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𝒄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]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𝑯</m:t>
                                  </m:r>
                                </m:e>
                                <m:sup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𝑯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[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𝜶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[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]⟼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𝒊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&gt;]</m:t>
                              </m:r>
                            </m:e>
                          </m:eqArr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&lt;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𝒚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𝒛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𝑯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&gt;→&lt;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𝑯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′&gt;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1143000"/>
                <a:ext cx="2773902" cy="1895455"/>
              </a:xfrm>
              <a:prstGeom prst="rect">
                <a:avLst/>
              </a:prstGeom>
              <a:blipFill rotWithShape="1">
                <a:blip r:embed="rId2"/>
                <a:stretch>
                  <a:fillRect l="-63077" r="-58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6324600" y="1946853"/>
            <a:ext cx="297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 err="1" smtClean="0"/>
              <a:t>Pnt</a:t>
            </a:r>
            <a:r>
              <a:rPr lang="en-US" altLang="en-US" sz="2400" dirty="0" smtClean="0"/>
              <a:t>-Add-y</a:t>
            </a:r>
            <a:endParaRPr lang="en-US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112818" y="3438545"/>
                <a:ext cx="2773902" cy="1981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eqArrPr>
                            <m:e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[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𝒚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]</m:t>
                                  </m:r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    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𝒃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[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𝒛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]</m:t>
                                  </m:r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    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𝒄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𝒃</m:t>
                              </m:r>
                            </m:e>
                            <m:e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𝑯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[</m:t>
                              </m:r>
                              <m:sSup>
                                <m:sSupPr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[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𝒚</m:t>
                                  </m:r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]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]=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𝒖𝒏𝒅𝒆𝒇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     </m:t>
                                  </m:r>
                                  <m:r>
                                    <a:rPr lang="en-US" sz="2800" i="1" smtClean="0">
                                      <a:latin typeface="Cambria Math"/>
                                      <a:ea typeface="Cambria Math"/>
                                    </a:rPr>
                                    <m:t>𝜹</m:t>
                                  </m:r>
                                </m:e>
                                <m:sup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[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𝜶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[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]⟼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𝒄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]</m:t>
                              </m:r>
                            </m:e>
                            <m:e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𝑯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b="1" i="1" smtClean="0">
                                          <a:latin typeface="Cambria Math"/>
                                          <a:ea typeface="Cambria Math"/>
                                        </a:rPr>
                                        <m:t>𝒛</m:t>
                                      </m:r>
                                    </m:e>
                                  </m:d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𝒖𝒏𝒅𝒆𝒇</m:t>
                              </m:r>
                            </m:e>
                          </m:eqArr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&lt;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𝒚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𝒛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𝑯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&gt;→&lt;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𝑯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2818" y="3438545"/>
                <a:ext cx="2773902" cy="1981761"/>
              </a:xfrm>
              <a:prstGeom prst="rect">
                <a:avLst/>
              </a:prstGeom>
              <a:blipFill rotWithShape="1">
                <a:blip r:embed="rId3"/>
                <a:stretch>
                  <a:fillRect l="-61538" r="-5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303818" y="4262438"/>
            <a:ext cx="297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 err="1" smtClean="0"/>
              <a:t>NonPnt</a:t>
            </a:r>
            <a:r>
              <a:rPr lang="en-US" altLang="en-US" sz="2400" dirty="0" smtClean="0"/>
              <a:t>-Add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806325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Semantics Rules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90800" y="4333340"/>
                <a:ext cx="2773902" cy="23071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 smtClean="0">
                                      <a:latin typeface="Cambria Math"/>
                                      <a:ea typeface="Cambria Math"/>
                                    </a:rPr>
                                    <m:t>𝜹</m:t>
                                  </m:r>
                                </m:e>
                                <m:sup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𝜹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  <m:t>𝜶</m:t>
                                      </m:r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sz="2800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800" b="1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𝒙</m:t>
                                          </m:r>
                                        </m:e>
                                      </m:d>
                                    </m:e>
                                  </m:d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⟼</m:t>
                                  </m:r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𝜹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i="1" smtClean="0">
                                          <a:latin typeface="Cambria Math"/>
                                          <a:ea typeface="Cambria Math"/>
                                        </a:rPr>
                                        <m:t>𝜶</m:t>
                                      </m:r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sz="2800" b="1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800" b="1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𝒚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𝑯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𝜹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  <m:t>𝜶</m:t>
                                      </m:r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sz="2800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800" b="1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𝒙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=&lt;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𝒊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&gt;</m:t>
                              </m:r>
                            </m:e>
                            <m:e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  <m:t>𝒙</m:t>
                                      </m:r>
                                    </m:e>
                                  </m:d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𝒊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𝑯</m:t>
                                  </m:r>
                                </m:e>
                                <m:sup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𝑯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[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  <m:t>𝒙</m:t>
                                      </m:r>
                                    </m:e>
                                  </m:d>
                                </m:e>
                              </m:d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⟼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𝑯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[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  <m:t>𝒚</m:t>
                                      </m:r>
                                    </m:e>
                                  </m:d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]</m:t>
                                  </m:r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]</m:t>
                              </m:r>
                            </m:e>
                          </m:eqArr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&lt;</m:t>
                          </m:r>
                          <m:d>
                            <m:dPr>
                              <m:ctrlPr>
                                <a:rPr lang="en-US" sz="28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latin typeface="Cambria Math"/>
                                </a:rPr>
                                <m:t>∗</m:t>
                              </m:r>
                              <m:r>
                                <a:rPr lang="en-US" sz="2800" b="1" i="1" smtClean="0">
                                  <a:latin typeface="Cambria Math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28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𝒚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𝑯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&gt;→&lt;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𝑯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′&gt;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4333340"/>
                <a:ext cx="2773902" cy="2307170"/>
              </a:xfrm>
              <a:prstGeom prst="rect">
                <a:avLst/>
              </a:prstGeom>
              <a:blipFill rotWithShape="1">
                <a:blip r:embed="rId2"/>
                <a:stretch>
                  <a:fillRect l="-90989" r="-86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6934200" y="5260857"/>
            <a:ext cx="2971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 err="1" smtClean="0"/>
              <a:t>Ptr</a:t>
            </a:r>
            <a:r>
              <a:rPr lang="en-US" altLang="en-US" sz="2400" dirty="0" smtClean="0"/>
              <a:t>-Write</a:t>
            </a:r>
            <a:endParaRPr lang="en-US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286000" y="1337780"/>
                <a:ext cx="2773902" cy="1603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 smtClean="0">
                                      <a:latin typeface="Cambria Math"/>
                                      <a:ea typeface="Cambria Math"/>
                                    </a:rPr>
                                    <m:t>𝜹</m:t>
                                  </m:r>
                                </m:e>
                                <m:sup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b="1" i="1" smtClean="0">
                                          <a:latin typeface="Cambria Math"/>
                                          <a:ea typeface="Cambria Math"/>
                                        </a:rPr>
                                        <m:t>𝒙</m:t>
                                      </m:r>
                                    </m:e>
                                  </m:d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⟼</m:t>
                                  </m:r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𝜸</m:t>
                                  </m:r>
                                </m:e>
                              </m:d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      </m:t>
                              </m:r>
                              <m:sSup>
                                <m:sSupPr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𝜸</m:t>
                                  </m:r>
                                </m:e>
                                <m:sup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𝜸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b="1" i="1" smtClean="0">
                                          <a:latin typeface="Cambria Math"/>
                                          <a:ea typeface="Cambria Math"/>
                                        </a:rPr>
                                        <m:t>𝒚</m:t>
                                      </m:r>
                                    </m:e>
                                  </m:d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     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𝑯</m:t>
                                  </m:r>
                                </m:e>
                                <m:sup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𝑯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[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b="1" i="1" smtClean="0">
                                          <a:latin typeface="Cambria Math"/>
                                          <a:ea typeface="Cambria Math"/>
                                        </a:rPr>
                                        <m:t>𝒙</m:t>
                                      </m:r>
                                    </m:e>
                                  </m:d>
                                </m:e>
                              </m:d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⟼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𝜸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, 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  <m:t>𝒚</m:t>
                                      </m:r>
                                    </m:e>
                                  </m:d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&gt;]</m:t>
                              </m:r>
                            </m:e>
                          </m:eqArr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&lt;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𝒎𝒂𝒍𝒍𝒐𝒄</m:t>
                          </m:r>
                          <m:d>
                            <m:dPr>
                              <m:ctrlPr>
                                <a:rPr lang="en-US" sz="28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latin typeface="Cambria Math"/>
                                </a:rPr>
                                <m:t>𝒚</m:t>
                              </m:r>
                            </m:e>
                          </m:d>
                          <m:r>
                            <a:rPr lang="en-US" sz="2800" b="1" i="1" smtClean="0">
                              <a:latin typeface="Cambria Math"/>
                            </a:rPr>
                            <m:t>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𝑯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&gt;→&lt;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𝜸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𝑯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′&gt;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1337780"/>
                <a:ext cx="2773902" cy="1603581"/>
              </a:xfrm>
              <a:prstGeom prst="rect">
                <a:avLst/>
              </a:prstGeom>
              <a:blipFill rotWithShape="1">
                <a:blip r:embed="rId3"/>
                <a:stretch>
                  <a:fillRect l="-80879" r="-7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7"/>
          <p:cNvSpPr txBox="1">
            <a:spLocks noChangeArrowheads="1"/>
          </p:cNvSpPr>
          <p:nvPr/>
        </p:nvSpPr>
        <p:spPr bwMode="auto">
          <a:xfrm>
            <a:off x="6937664" y="2138363"/>
            <a:ext cx="2971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 err="1" smtClean="0"/>
              <a:t>Malloc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149343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Revisit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646363" y="2057400"/>
            <a:ext cx="3276600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algn="l" eaLnBrk="1" hangingPunct="1">
              <a:buFontTx/>
              <a:buNone/>
            </a:pPr>
            <a:r>
              <a:rPr lang="en-US" altLang="en-US" dirty="0"/>
              <a:t>p=</a:t>
            </a:r>
            <a:r>
              <a:rPr lang="en-US" altLang="en-US" dirty="0" err="1"/>
              <a:t>malloc</a:t>
            </a:r>
            <a:r>
              <a:rPr lang="en-US" altLang="en-US" dirty="0"/>
              <a:t> (10);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x=p+2;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q=x+9;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(*q)=…</a:t>
            </a:r>
          </a:p>
          <a:p>
            <a:pPr algn="l" eaLnBrk="1" hangingPunct="1"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18925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Soundness Proof</a:t>
            </a:r>
            <a:endParaRPr lang="en-US" altLang="en-US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For each memory access, if the address exceeds the  bound of the corresponding buffer, the execution must terminate with an exception.</a:t>
            </a:r>
          </a:p>
          <a:p>
            <a:pPr lvl="1"/>
            <a:r>
              <a:rPr lang="en-US" altLang="en-US" dirty="0" smtClean="0"/>
              <a:t>Prove by induction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pPr marL="457200" lvl="1" indent="0"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81244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Exercise: Enhance </a:t>
            </a:r>
            <a:r>
              <a:rPr lang="en-US" dirty="0" smtClean="0"/>
              <a:t>the Analysis to Detect Dangling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CN" smtClean="0">
                <a:ea typeface="宋体" charset="-122"/>
              </a:rPr>
              <a:t>Language</a:t>
            </a:r>
          </a:p>
        </p:txBody>
      </p:sp>
      <p:sp>
        <p:nvSpPr>
          <p:cNvPr id="12291" name="TextBox 2"/>
          <p:cNvSpPr txBox="1">
            <a:spLocks noChangeArrowheads="1"/>
          </p:cNvSpPr>
          <p:nvPr/>
        </p:nvSpPr>
        <p:spPr bwMode="auto">
          <a:xfrm>
            <a:off x="1676400" y="1524000"/>
            <a:ext cx="6019800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algn="l" eaLnBrk="1" hangingPunct="1">
              <a:buFontTx/>
              <a:buNone/>
            </a:pPr>
            <a:r>
              <a:rPr lang="en-US" altLang="en-US" dirty="0"/>
              <a:t>Program P     ::= s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Statement s  ::= s1; s2 | x= y | x = y op z | x= c |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                        if (x)  s1 else s2  |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                        while (x)  s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Operation op :: = + | - | * | / | &gt; | &lt; | …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Value  c   :: = 0 | 1  | 2 … | true | false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Variable x, x1, x2, x3</a:t>
            </a:r>
          </a:p>
          <a:p>
            <a:pPr algn="l" eaLnBrk="1" hangingPunct="1">
              <a:buFontTx/>
              <a:buNone/>
            </a:pPr>
            <a:endParaRPr lang="en-US" altLang="en-US" dirty="0"/>
          </a:p>
          <a:p>
            <a:pPr algn="l" eaLnBrk="1" hangingPunct="1">
              <a:buFontTx/>
              <a:buNone/>
            </a:pPr>
            <a:endParaRPr lang="en-US" altLang="en-US" dirty="0"/>
          </a:p>
          <a:p>
            <a:pPr algn="l" eaLnBrk="1" hangingPunct="1">
              <a:buFontTx/>
              <a:buNone/>
            </a:pPr>
            <a:r>
              <a:rPr lang="en-US" altLang="en-US" dirty="0"/>
              <a:t>        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In-class Exercise: Dynamic </a:t>
            </a:r>
            <a:r>
              <a:rPr lang="en-US" altLang="zh-CN" dirty="0" smtClean="0">
                <a:ea typeface="宋体" charset="-122"/>
              </a:rPr>
              <a:t>Data Dependence Detection</a:t>
            </a:r>
            <a:endParaRPr lang="en-US" altLang="en-US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We aim to detect data dependence on the fly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pPr marL="457200" lvl="1" indent="0"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97793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CN" smtClean="0">
                <a:ea typeface="宋体" charset="-122"/>
              </a:rPr>
              <a:t>Heap Language</a:t>
            </a:r>
          </a:p>
        </p:txBody>
      </p:sp>
      <p:sp>
        <p:nvSpPr>
          <p:cNvPr id="29699" name="TextBox 2"/>
          <p:cNvSpPr txBox="1">
            <a:spLocks noChangeArrowheads="1"/>
          </p:cNvSpPr>
          <p:nvPr/>
        </p:nvSpPr>
        <p:spPr bwMode="auto">
          <a:xfrm>
            <a:off x="1676400" y="1524000"/>
            <a:ext cx="6019800" cy="358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algn="l" eaLnBrk="1" hangingPunct="1">
              <a:buFontTx/>
              <a:buNone/>
            </a:pPr>
            <a:r>
              <a:rPr lang="en-US" altLang="en-US" dirty="0"/>
              <a:t>Program P     ::= s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Statement s  ::= s1; s2 | </a:t>
            </a:r>
            <a:r>
              <a:rPr lang="en-US" altLang="en-US" dirty="0" smtClean="0"/>
              <a:t>x=</a:t>
            </a:r>
            <a:r>
              <a:rPr lang="en-US" altLang="en-US" baseline="30000" dirty="0" smtClean="0"/>
              <a:t>L </a:t>
            </a:r>
            <a:r>
              <a:rPr lang="en-US" altLang="en-US" dirty="0" smtClean="0"/>
              <a:t>y </a:t>
            </a:r>
            <a:r>
              <a:rPr lang="en-US" altLang="en-US" dirty="0"/>
              <a:t>| x </a:t>
            </a:r>
            <a:r>
              <a:rPr lang="en-US" altLang="en-US" dirty="0" smtClean="0"/>
              <a:t>=</a:t>
            </a:r>
            <a:r>
              <a:rPr lang="en-US" altLang="en-US" baseline="30000" dirty="0"/>
              <a:t>L</a:t>
            </a:r>
            <a:r>
              <a:rPr lang="en-US" altLang="en-US" dirty="0" smtClean="0"/>
              <a:t> </a:t>
            </a:r>
            <a:r>
              <a:rPr lang="en-US" altLang="en-US" dirty="0"/>
              <a:t>y op z | </a:t>
            </a:r>
            <a:r>
              <a:rPr lang="en-US" altLang="en-US" dirty="0" smtClean="0"/>
              <a:t>x=</a:t>
            </a:r>
            <a:r>
              <a:rPr lang="en-US" altLang="en-US" baseline="30000" dirty="0"/>
              <a:t>L</a:t>
            </a:r>
            <a:r>
              <a:rPr lang="en-US" altLang="en-US" dirty="0" smtClean="0"/>
              <a:t> </a:t>
            </a:r>
            <a:r>
              <a:rPr lang="en-US" altLang="en-US" dirty="0"/>
              <a:t>c |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	          </a:t>
            </a:r>
            <a:r>
              <a:rPr lang="en-US" altLang="en-US" dirty="0" smtClean="0"/>
              <a:t>x=</a:t>
            </a:r>
            <a:r>
              <a:rPr lang="en-US" altLang="en-US" baseline="30000" dirty="0"/>
              <a:t>L</a:t>
            </a:r>
            <a:r>
              <a:rPr lang="en-US" altLang="en-US" dirty="0" smtClean="0"/>
              <a:t> </a:t>
            </a:r>
            <a:r>
              <a:rPr lang="en-US" altLang="en-US" dirty="0"/>
              <a:t>&amp;y |  (*x</a:t>
            </a:r>
            <a:r>
              <a:rPr lang="en-US" altLang="en-US" dirty="0" smtClean="0"/>
              <a:t>)=</a:t>
            </a:r>
            <a:r>
              <a:rPr lang="en-US" altLang="en-US" baseline="30000" dirty="0" smtClean="0"/>
              <a:t>L </a:t>
            </a:r>
            <a:r>
              <a:rPr lang="en-US" altLang="en-US" dirty="0" smtClean="0"/>
              <a:t>y </a:t>
            </a:r>
            <a:r>
              <a:rPr lang="en-US" altLang="en-US" dirty="0"/>
              <a:t>| </a:t>
            </a:r>
            <a:r>
              <a:rPr lang="en-US" altLang="en-US" dirty="0" smtClean="0"/>
              <a:t>x=</a:t>
            </a:r>
            <a:r>
              <a:rPr lang="en-US" altLang="en-US" baseline="30000" dirty="0" smtClean="0"/>
              <a:t>L  </a:t>
            </a:r>
            <a:r>
              <a:rPr lang="en-US" altLang="en-US" dirty="0" smtClean="0"/>
              <a:t>*y </a:t>
            </a:r>
            <a:r>
              <a:rPr lang="en-US" altLang="en-US" dirty="0"/>
              <a:t>| </a:t>
            </a:r>
            <a:r>
              <a:rPr lang="en-US" altLang="en-US" dirty="0" smtClean="0"/>
              <a:t>x=</a:t>
            </a:r>
            <a:r>
              <a:rPr lang="en-US" altLang="en-US" baseline="30000" dirty="0" smtClean="0"/>
              <a:t>L </a:t>
            </a:r>
            <a:r>
              <a:rPr lang="en-US" altLang="en-US" dirty="0" err="1" smtClean="0"/>
              <a:t>malloc</a:t>
            </a:r>
            <a:r>
              <a:rPr lang="en-US" altLang="en-US" dirty="0" smtClean="0"/>
              <a:t> </a:t>
            </a:r>
            <a:r>
              <a:rPr lang="en-US" altLang="en-US" dirty="0"/>
              <a:t>(y)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                        if (</a:t>
            </a:r>
            <a:r>
              <a:rPr lang="en-US" altLang="en-US" dirty="0" err="1" smtClean="0"/>
              <a:t>x</a:t>
            </a:r>
            <a:r>
              <a:rPr lang="en-US" altLang="en-US" baseline="30000" dirty="0" err="1"/>
              <a:t>L</a:t>
            </a:r>
            <a:r>
              <a:rPr lang="en-US" altLang="en-US" dirty="0" smtClean="0"/>
              <a:t>)  </a:t>
            </a:r>
            <a:r>
              <a:rPr lang="en-US" altLang="en-US" dirty="0"/>
              <a:t>s1 else s2  |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                        while (</a:t>
            </a:r>
            <a:r>
              <a:rPr lang="en-US" altLang="en-US" dirty="0" err="1" smtClean="0"/>
              <a:t>x</a:t>
            </a:r>
            <a:r>
              <a:rPr lang="en-US" altLang="en-US" baseline="30000" dirty="0" err="1"/>
              <a:t>L</a:t>
            </a:r>
            <a:r>
              <a:rPr lang="en-US" altLang="en-US" dirty="0" smtClean="0"/>
              <a:t>)  </a:t>
            </a:r>
            <a:r>
              <a:rPr lang="en-US" altLang="en-US" dirty="0"/>
              <a:t>s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Operation op :: = + | - | * | / | &gt; | &lt; | …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Value  c   :: = 0 | 1  | 2 … | true | false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Address a :: = 0 | 1 | 2…</a:t>
            </a:r>
          </a:p>
          <a:p>
            <a:pPr algn="l" eaLnBrk="1" hangingPunct="1">
              <a:buFontTx/>
              <a:buNone/>
            </a:pPr>
            <a:r>
              <a:rPr lang="en-US" altLang="en-US" dirty="0"/>
              <a:t>Variable x, x1, x2, </a:t>
            </a:r>
            <a:r>
              <a:rPr lang="en-US" altLang="en-US" dirty="0" smtClean="0"/>
              <a:t>x3</a:t>
            </a:r>
          </a:p>
          <a:p>
            <a:pPr algn="l" eaLnBrk="1" hangingPunct="1"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</a:rPr>
              <a:t>Label L, L1, L2,…</a:t>
            </a:r>
            <a:endParaRPr lang="en-US" altLang="en-US" dirty="0">
              <a:solidFill>
                <a:srgbClr val="FF0000"/>
              </a:solidFill>
            </a:endParaRPr>
          </a:p>
          <a:p>
            <a:pPr algn="l" eaLnBrk="1" hangingPunct="1">
              <a:buFontTx/>
              <a:buNone/>
            </a:pPr>
            <a:endParaRPr lang="en-US" altLang="en-US" dirty="0"/>
          </a:p>
          <a:p>
            <a:pPr algn="l" eaLnBrk="1" hangingPunct="1">
              <a:buFontTx/>
              <a:buNone/>
            </a:pPr>
            <a:r>
              <a:rPr lang="en-US" altLang="en-US" dirty="0"/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15520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Configuration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&lt;</m:t>
                    </m:r>
                    <m:r>
                      <a:rPr lang="en-US" b="0" i="1" smtClean="0">
                        <a:latin typeface="Cambria Math"/>
                      </a:rPr>
                      <m:t>𝑠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𝛿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𝛾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𝐶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𝐷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&gt;→&lt;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𝑠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,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𝛿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′</m:t>
                        </m:r>
                      </m:sup>
                    </m:sSup>
                    <m:r>
                      <a:rPr lang="en-US" i="1">
                        <a:latin typeface="Cambria Math"/>
                        <a:ea typeface="Cambria Math"/>
                      </a:rPr>
                      <m:t>,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𝛾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′</m:t>
                        </m:r>
                      </m:sup>
                    </m:sSup>
                    <m:r>
                      <a:rPr lang="en-US" i="1">
                        <a:latin typeface="Cambria Math"/>
                        <a:ea typeface="Cambria Math"/>
                      </a:rPr>
                      <m:t>,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𝐶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𝐷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′,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′&gt;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lvl="1"/>
                <a:r>
                  <a:rPr lang="en-US" b="0" dirty="0" smtClean="0">
                    <a:ea typeface="Cambria Math"/>
                  </a:rPr>
                  <a:t>Counter C: Label -&gt; </a:t>
                </a:r>
                <a:r>
                  <a:rPr lang="en-US" b="0" dirty="0" err="1" smtClean="0">
                    <a:ea typeface="Cambria Math"/>
                  </a:rPr>
                  <a:t>Int</a:t>
                </a:r>
                <a:endParaRPr lang="en-US" b="0" dirty="0" smtClean="0">
                  <a:ea typeface="Cambria Math"/>
                </a:endParaRPr>
              </a:p>
              <a:p>
                <a:pPr lvl="1"/>
                <a:r>
                  <a:rPr lang="en-US" dirty="0" smtClean="0"/>
                  <a:t>Definition D: Address -&gt; Label </a:t>
                </a:r>
                <a:r>
                  <a:rPr lang="en-US" dirty="0" smtClean="0">
                    <a:ea typeface="Cambria Math"/>
                    <a:sym typeface="Webdings"/>
                  </a:rPr>
                  <a:t> </a:t>
                </a:r>
                <a:r>
                  <a:rPr lang="en-US" dirty="0" err="1" smtClean="0">
                    <a:ea typeface="Cambria Math"/>
                    <a:sym typeface="Webdings"/>
                  </a:rPr>
                  <a:t>Int</a:t>
                </a:r>
                <a:endParaRPr lang="en-US" dirty="0" smtClean="0">
                  <a:ea typeface="Cambria Math"/>
                  <a:sym typeface="Webdings"/>
                </a:endParaRPr>
              </a:p>
              <a:p>
                <a:pPr lvl="1"/>
                <a:r>
                  <a:rPr lang="en-US" dirty="0" smtClean="0">
                    <a:ea typeface="Cambria Math"/>
                    <a:sym typeface="Webdings"/>
                  </a:rPr>
                  <a:t>Dependences X: P (</a:t>
                </a:r>
                <a:r>
                  <a:rPr lang="en-US" dirty="0"/>
                  <a:t>Label </a:t>
                </a:r>
                <a:r>
                  <a:rPr lang="en-US" dirty="0">
                    <a:ea typeface="Cambria Math"/>
                    <a:sym typeface="Webdings"/>
                  </a:rPr>
                  <a:t> </a:t>
                </a:r>
                <a:r>
                  <a:rPr lang="en-US" dirty="0" err="1" smtClean="0">
                    <a:ea typeface="Cambria Math"/>
                    <a:sym typeface="Webdings"/>
                  </a:rPr>
                  <a:t>Int</a:t>
                </a:r>
                <a:r>
                  <a:rPr lang="en-US" dirty="0"/>
                  <a:t> </a:t>
                </a:r>
                <a:r>
                  <a:rPr lang="en-US" dirty="0">
                    <a:ea typeface="Cambria Math"/>
                    <a:sym typeface="Webdings"/>
                  </a:rPr>
                  <a:t> </a:t>
                </a:r>
                <a:r>
                  <a:rPr lang="en-US" dirty="0" smtClean="0"/>
                  <a:t>Label </a:t>
                </a:r>
                <a:r>
                  <a:rPr lang="en-US" dirty="0">
                    <a:ea typeface="Cambria Math"/>
                    <a:sym typeface="Webdings"/>
                  </a:rPr>
                  <a:t> </a:t>
                </a:r>
                <a:r>
                  <a:rPr lang="en-US" dirty="0" err="1" smtClean="0">
                    <a:ea typeface="Cambria Math"/>
                    <a:sym typeface="Webdings"/>
                  </a:rPr>
                  <a:t>Int</a:t>
                </a:r>
                <a:r>
                  <a:rPr lang="en-US" dirty="0" smtClean="0">
                    <a:ea typeface="Cambria Math"/>
                    <a:sym typeface="Webdings"/>
                  </a:rPr>
                  <a:t>)</a:t>
                </a: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731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Semantics Rules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429000" y="2971800"/>
                <a:ext cx="2773902" cy="15207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24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 smtClean="0">
                                      <a:latin typeface="Cambria Math"/>
                                      <a:ea typeface="Cambria Math"/>
                                    </a:rPr>
                                    <m:t>𝜹</m:t>
                                  </m:r>
                                </m:e>
                                <m:sup>
                                  <m:r>
                                    <a:rPr lang="en-US" sz="2400" b="1" i="1" smtClean="0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4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/>
                                      <a:ea typeface="Cambria Math"/>
                                    </a:rPr>
                                    <m:t>𝜹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4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  <a:ea typeface="Cambria Math"/>
                                        </a:rPr>
                                        <m:t>𝜶</m:t>
                                      </m:r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sz="2400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400" b="1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𝒙</m:t>
                                          </m:r>
                                        </m:e>
                                      </m:d>
                                    </m:e>
                                  </m:d>
                                  <m:r>
                                    <a:rPr lang="en-US" sz="2400" b="1" i="1" smtClean="0">
                                      <a:latin typeface="Cambria Math"/>
                                      <a:ea typeface="Cambria Math"/>
                                    </a:rPr>
                                    <m:t>⟼</m:t>
                                  </m:r>
                                  <m:r>
                                    <a:rPr lang="en-US" sz="2400" i="1">
                                      <a:latin typeface="Cambria Math"/>
                                      <a:ea typeface="Cambria Math"/>
                                    </a:rPr>
                                    <m:t>𝜹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4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 smtClean="0">
                                          <a:latin typeface="Cambria Math"/>
                                          <a:ea typeface="Cambria Math"/>
                                        </a:rPr>
                                        <m:t>𝜶</m:t>
                                      </m:r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sz="2400" b="1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400" b="1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𝒚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</m:d>
                              <m: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  <m:t>    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/>
                                      <a:ea typeface="Cambria Math"/>
                                    </a:rPr>
                                    <m:t>𝑪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𝑪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[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𝑳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⟼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𝑪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4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/>
                                      <a:ea typeface="Cambria Math"/>
                                    </a:rPr>
                                    <m:t>𝑳</m:t>
                                  </m:r>
                                </m:e>
                              </m:d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𝟏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]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  <m:t>𝑫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𝑫</m:t>
                              </m:r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[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4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4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  <a:ea typeface="Cambria Math"/>
                                        </a:rPr>
                                        <m:t>𝒙</m:t>
                                      </m:r>
                                    </m:e>
                                  </m:d>
                                </m:e>
                              </m:d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⟼&lt;</m:t>
                              </m:r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𝑳</m:t>
                              </m:r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𝑪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  <m:t>𝑳</m:t>
                                  </m:r>
                                </m:e>
                              </m:d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&gt;]     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  <m:t>𝑿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𝑿</m:t>
                              </m:r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∪&lt;</m:t>
                              </m:r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𝑳</m:t>
                              </m:r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𝑪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  <m:t>𝑳</m:t>
                                  </m:r>
                                </m:e>
                              </m:d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𝑫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18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i="1">
                                          <a:latin typeface="Cambria Math"/>
                                          <a:ea typeface="Cambria Math"/>
                                        </a:rPr>
                                        <m:t>𝒚</m:t>
                                      </m:r>
                                    </m:e>
                                  </m:d>
                                </m:e>
                              </m:d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&gt;∪&lt;</m:t>
                              </m:r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𝑳</m:t>
                              </m:r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𝑪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  <m:t>𝑳</m:t>
                                  </m:r>
                                </m:e>
                              </m:d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𝑫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18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b="1" i="1" smtClean="0">
                                          <a:latin typeface="Cambria Math"/>
                                          <a:ea typeface="Cambria Math"/>
                                        </a:rPr>
                                        <m:t>𝒙</m:t>
                                      </m:r>
                                    </m:e>
                                  </m:d>
                                </m:e>
                              </m:d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&gt;</m:t>
                              </m:r>
                            </m:e>
                          </m:eqArr>
                        </m:num>
                        <m:den>
                          <m:r>
                            <a:rPr lang="en-US" sz="2400" b="1" i="1" smtClean="0">
                              <a:latin typeface="Cambria Math"/>
                            </a:rPr>
                            <m:t>&lt;</m:t>
                          </m:r>
                          <m:d>
                            <m:dPr>
                              <m:ctrlPr>
                                <a:rPr lang="en-US" sz="24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latin typeface="Cambria Math"/>
                                </a:rPr>
                                <m:t>∗</m:t>
                              </m:r>
                              <m:r>
                                <a:rPr lang="en-US" sz="2400" b="1" i="1" smtClean="0">
                                  <a:latin typeface="Cambria Math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24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800" i="1" baseline="30000">
                              <a:latin typeface="Cambria Math"/>
                            </a:rPr>
                            <m:t>𝑳</m:t>
                          </m:r>
                          <m:r>
                            <a:rPr lang="en-US" sz="2400" b="1" i="1" smtClean="0">
                              <a:latin typeface="Cambria Math"/>
                            </a:rPr>
                            <m:t>𝒚</m:t>
                          </m:r>
                          <m:r>
                            <a:rPr lang="en-US" sz="2400" b="1" i="1" smtClean="0">
                              <a:latin typeface="Cambria Math"/>
                            </a:rPr>
                            <m:t>;</m:t>
                          </m:r>
                          <m:r>
                            <a:rPr lang="en-US" sz="24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4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𝑪</m:t>
                          </m:r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𝑫</m:t>
                          </m:r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𝑿</m:t>
                          </m:r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&gt;→&lt;</m:t>
                          </m:r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  <m:t>𝑪</m:t>
                              </m:r>
                            </m:e>
                            <m:sup>
                              <m: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  <m:t>𝑫</m:t>
                              </m:r>
                            </m:e>
                            <m:sup>
                              <m: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𝑿</m:t>
                          </m:r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′&gt;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2971800"/>
                <a:ext cx="2773902" cy="1520737"/>
              </a:xfrm>
              <a:prstGeom prst="rect">
                <a:avLst/>
              </a:prstGeom>
              <a:blipFill rotWithShape="1">
                <a:blip r:embed="rId2"/>
                <a:stretch>
                  <a:fillRect l="-107033" r="-10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6629400" y="4492537"/>
            <a:ext cx="2971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 err="1" smtClean="0"/>
              <a:t>Ptr</a:t>
            </a:r>
            <a:r>
              <a:rPr lang="en-US" altLang="en-US" sz="2400" dirty="0" smtClean="0"/>
              <a:t>-Write</a:t>
            </a:r>
            <a:endParaRPr lang="en-US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636298" y="1219200"/>
                <a:ext cx="2773902" cy="12827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20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 smtClean="0">
                                      <a:latin typeface="Cambria Math"/>
                                      <a:ea typeface="Cambria Math"/>
                                    </a:rPr>
                                    <m:t>𝜹</m:t>
                                  </m:r>
                                </m:e>
                                <m:sup>
                                  <m:r>
                                    <a:rPr lang="en-US" sz="2000" b="1" i="1" smtClean="0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0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1" i="1" smtClean="0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000" b="1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1" i="1" smtClean="0">
                                          <a:latin typeface="Cambria Math"/>
                                          <a:ea typeface="Cambria Math"/>
                                        </a:rPr>
                                        <m:t>𝒙</m:t>
                                      </m:r>
                                    </m:e>
                                  </m:d>
                                  <m:r>
                                    <a:rPr lang="en-US" sz="2000" b="1" i="1" smtClean="0">
                                      <a:latin typeface="Cambria Math"/>
                                      <a:ea typeface="Cambria Math"/>
                                    </a:rPr>
                                    <m:t>⟼</m:t>
                                  </m:r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𝜹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0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 smtClean="0">
                                          <a:latin typeface="Cambria Math"/>
                                          <a:ea typeface="Cambria Math"/>
                                        </a:rPr>
                                        <m:t>𝜶</m:t>
                                      </m:r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sz="2000" b="1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000" b="1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𝒚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</m:d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    </m:t>
                              </m:r>
                              <m:sSup>
                                <m:sSupPr>
                                  <m:ctrlPr>
                                    <a:rPr lang="en-US" sz="20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1" i="1" smtClean="0">
                                      <a:latin typeface="Cambria Math"/>
                                      <a:ea typeface="Cambria Math"/>
                                    </a:rPr>
                                    <m:t>𝑪</m:t>
                                  </m:r>
                                </m:e>
                                <m:sup>
                                  <m:r>
                                    <a:rPr lang="en-US" sz="2000" b="1" i="1" smtClean="0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𝑪</m:t>
                              </m:r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[</m:t>
                              </m:r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𝑳</m:t>
                              </m:r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⟼</m:t>
                              </m:r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𝑪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0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1" i="1" smtClean="0">
                                      <a:latin typeface="Cambria Math"/>
                                      <a:ea typeface="Cambria Math"/>
                                    </a:rPr>
                                    <m:t>𝑳</m:t>
                                  </m:r>
                                </m:e>
                              </m:d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𝟏</m:t>
                              </m:r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]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20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1" i="1" smtClean="0">
                                      <a:latin typeface="Cambria Math"/>
                                      <a:ea typeface="Cambria Math"/>
                                    </a:rPr>
                                    <m:t>𝑫</m:t>
                                  </m:r>
                                </m:e>
                                <m:sup>
                                  <m:r>
                                    <a:rPr lang="en-US" sz="2000" b="1" i="1" smtClean="0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𝑫</m:t>
                              </m:r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[</m:t>
                              </m:r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𝜶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𝒙</m:t>
                                  </m:r>
                                </m:e>
                              </m:d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⟼</m:t>
                              </m:r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𝑳</m:t>
                              </m:r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𝑪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0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1" i="1" smtClean="0">
                                      <a:latin typeface="Cambria Math"/>
                                      <a:ea typeface="Cambria Math"/>
                                    </a:rPr>
                                    <m:t>𝑳</m:t>
                                  </m:r>
                                </m:e>
                              </m:d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&gt;]     </m:t>
                              </m:r>
                              <m:sSup>
                                <m:sSupPr>
                                  <m:ctrlPr>
                                    <a:rPr lang="en-US" sz="20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1" i="1" smtClean="0">
                                      <a:latin typeface="Cambria Math"/>
                                      <a:ea typeface="Cambria Math"/>
                                    </a:rPr>
                                    <m:t>𝑿</m:t>
                                  </m:r>
                                </m:e>
                                <m:sup>
                                  <m:r>
                                    <a:rPr lang="en-US" sz="2000" b="1" i="1" smtClean="0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𝑿</m:t>
                              </m:r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∪&lt;</m:t>
                              </m:r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𝑳</m:t>
                              </m:r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𝑪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0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1" i="1" smtClean="0">
                                      <a:latin typeface="Cambria Math"/>
                                      <a:ea typeface="Cambria Math"/>
                                    </a:rPr>
                                    <m:t>𝑳</m:t>
                                  </m:r>
                                </m:e>
                              </m:d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𝑫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0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0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1" i="1" smtClean="0">
                                          <a:latin typeface="Cambria Math"/>
                                          <a:ea typeface="Cambria Math"/>
                                        </a:rPr>
                                        <m:t>𝒚</m:t>
                                      </m:r>
                                    </m:e>
                                  </m:d>
                                </m:e>
                              </m:d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&gt;</m:t>
                              </m:r>
                            </m:e>
                          </m:eqArr>
                        </m:num>
                        <m:den>
                          <m:r>
                            <a:rPr lang="en-US" sz="2000" b="1" i="1" smtClean="0">
                              <a:latin typeface="Cambria Math"/>
                            </a:rPr>
                            <m:t>&lt;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2000" b="1" i="1" baseline="30000" smtClean="0">
                              <a:latin typeface="Cambria Math"/>
                            </a:rPr>
                            <m:t>𝑳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𝒚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;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𝑪</m:t>
                          </m:r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𝑫</m:t>
                          </m:r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𝑿</m:t>
                          </m:r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&gt;→&lt;</m:t>
                          </m:r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𝑪</m:t>
                              </m:r>
                            </m:e>
                            <m:sup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𝑫</m:t>
                              </m:r>
                            </m:e>
                            <m:sup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𝑿</m:t>
                          </m:r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′&gt;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298" y="1219200"/>
                <a:ext cx="2773902" cy="1282787"/>
              </a:xfrm>
              <a:prstGeom prst="rect">
                <a:avLst/>
              </a:prstGeom>
              <a:blipFill rotWithShape="1">
                <a:blip r:embed="rId3"/>
                <a:stretch>
                  <a:fillRect l="-69298" r="-6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7"/>
          <p:cNvSpPr txBox="1">
            <a:spLocks noChangeArrowheads="1"/>
          </p:cNvSpPr>
          <p:nvPr/>
        </p:nvSpPr>
        <p:spPr bwMode="auto">
          <a:xfrm>
            <a:off x="6553200" y="1905000"/>
            <a:ext cx="2971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/>
              <a:t>Copy</a:t>
            </a:r>
          </a:p>
        </p:txBody>
      </p:sp>
    </p:spTree>
    <p:extLst>
      <p:ext uri="{BB962C8B-B14F-4D97-AF65-F5344CB8AC3E}">
        <p14:creationId xmlns:p14="http://schemas.microsoft.com/office/powerpoint/2010/main" val="33885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Exercise: Logging and Replay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827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In-class </a:t>
            </a:r>
            <a:r>
              <a:rPr lang="en-US" altLang="zh-CN" dirty="0" smtClean="0">
                <a:ea typeface="宋体" charset="-122"/>
              </a:rPr>
              <a:t>Exercise: </a:t>
            </a:r>
            <a:r>
              <a:rPr lang="en-US" altLang="zh-CN" dirty="0" smtClean="0">
                <a:ea typeface="宋体" charset="-122"/>
              </a:rPr>
              <a:t>Dynamic </a:t>
            </a:r>
            <a:r>
              <a:rPr lang="en-US" altLang="zh-CN" dirty="0" smtClean="0">
                <a:ea typeface="宋体" charset="-122"/>
              </a:rPr>
              <a:t>Control Dependence Detection</a:t>
            </a:r>
            <a:endParaRPr lang="en-US" altLang="en-US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We aim to detect dynamic control dependence on the fly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pPr marL="457200" lvl="1" indent="0"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9279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In-class Exercise (hard): Dual </a:t>
            </a:r>
            <a:r>
              <a:rPr lang="en-US" altLang="zh-CN" dirty="0" smtClean="0">
                <a:ea typeface="宋体" charset="-122"/>
              </a:rPr>
              <a:t>Execution Semantics</a:t>
            </a:r>
            <a:endParaRPr lang="en-US" altLang="en-US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How to align two executions with slightly different inputs?</a:t>
            </a:r>
          </a:p>
          <a:p>
            <a:pPr lvl="1"/>
            <a:r>
              <a:rPr lang="en-US" altLang="en-US" dirty="0" smtClean="0"/>
              <a:t>Critical for </a:t>
            </a:r>
            <a:r>
              <a:rPr lang="en-US" altLang="en-US" dirty="0" smtClean="0"/>
              <a:t>explaining behavior differences (i.e., trace comparison)</a:t>
            </a:r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pPr marL="457200" lvl="1" indent="0"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4903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Did you formulate your dynamic analysis in your projects?</a:t>
            </a:r>
          </a:p>
          <a:p>
            <a:endParaRPr lang="en-US" dirty="0"/>
          </a:p>
          <a:p>
            <a:r>
              <a:rPr lang="en-US" dirty="0" smtClean="0"/>
              <a:t>With what you have learned, can you formulate it now?</a:t>
            </a:r>
          </a:p>
          <a:p>
            <a:endParaRPr lang="en-US" dirty="0"/>
          </a:p>
          <a:p>
            <a:r>
              <a:rPr lang="en-US" dirty="0" smtClean="0"/>
              <a:t>What properties do you want to prove regarding your analysis?</a:t>
            </a:r>
          </a:p>
          <a:p>
            <a:endParaRPr lang="en-US" dirty="0"/>
          </a:p>
          <a:p>
            <a:r>
              <a:rPr lang="en-US" dirty="0" smtClean="0"/>
              <a:t>Can you prove them now with </a:t>
            </a:r>
            <a:r>
              <a:rPr lang="en-US" smtClean="0"/>
              <a:t>your formalism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278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Configuration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t="-1000"/>
            </a:stretch>
          </a:blipFill>
          <a:extLst/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Semantics Rules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09801" y="1524000"/>
                <a:ext cx="2773902" cy="972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 smtClean="0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⟼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𝒄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]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&lt;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𝒄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&gt;→&lt;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1" y="1524000"/>
                <a:ext cx="2773902" cy="972446"/>
              </a:xfrm>
              <a:prstGeom prst="rect">
                <a:avLst/>
              </a:prstGeom>
              <a:blipFill rotWithShape="1">
                <a:blip r:embed="rId2"/>
                <a:stretch>
                  <a:fillRect l="-22637" r="-18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5715000" y="1752600"/>
            <a:ext cx="2971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 err="1"/>
              <a:t>Const</a:t>
            </a:r>
            <a:r>
              <a:rPr lang="en-US" altLang="en-US" sz="2400" dirty="0"/>
              <a:t>-Assign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828800" y="2971800"/>
                <a:ext cx="2773902" cy="1000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 smtClean="0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⟼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𝒚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]]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&lt;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𝒚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&gt;→&lt;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971800"/>
                <a:ext cx="2773902" cy="1000659"/>
              </a:xfrm>
              <a:prstGeom prst="rect">
                <a:avLst/>
              </a:prstGeom>
              <a:blipFill rotWithShape="1">
                <a:blip r:embed="rId3"/>
                <a:stretch>
                  <a:fillRect l="-23077" r="-18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5486400" y="3310420"/>
            <a:ext cx="2971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/>
              <a:t>Copy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828800" y="4495800"/>
                <a:ext cx="2773902" cy="14335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eqArrPr>
                            <m:e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𝒚</m:t>
                                  </m:r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    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𝒃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𝒛</m:t>
                                  </m:r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    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𝒄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𝒃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 smtClean="0">
                                      <a:latin typeface="Cambria Math"/>
                                      <a:ea typeface="Cambria Math"/>
                                    </a:rPr>
                                    <m:t>𝜹</m:t>
                                  </m:r>
                                </m:e>
                                <m:sup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[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⟼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𝒄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]</m:t>
                              </m:r>
                            </m:e>
                          </m:eqArr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&lt;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𝒚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𝒛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&gt;→&lt;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4495800"/>
                <a:ext cx="2773902" cy="1433534"/>
              </a:xfrm>
              <a:prstGeom prst="rect">
                <a:avLst/>
              </a:prstGeom>
              <a:blipFill rotWithShape="1">
                <a:blip r:embed="rId4"/>
                <a:stretch>
                  <a:fillRect l="-38681" r="-3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6019800" y="5147253"/>
            <a:ext cx="297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 err="1"/>
              <a:t>BinOp</a:t>
            </a:r>
            <a:r>
              <a:rPr lang="en-US" altLang="en-US" sz="2400" dirty="0"/>
              <a:t>-Add</a:t>
            </a:r>
          </a:p>
        </p:txBody>
      </p:sp>
    </p:spTree>
    <p:extLst>
      <p:ext uri="{BB962C8B-B14F-4D97-AF65-F5344CB8AC3E}">
        <p14:creationId xmlns:p14="http://schemas.microsoft.com/office/powerpoint/2010/main" val="1969793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Semantics Rules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09801" y="1524000"/>
                <a:ext cx="2773902" cy="10049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𝜹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𝒕𝒓𝒖𝒆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&lt;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𝒊𝒇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8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latin typeface="Cambria Math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2800" b="1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𝒆𝒍𝒔𝒆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&gt;→&lt;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;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1" y="1524000"/>
                <a:ext cx="2773902" cy="1004955"/>
              </a:xfrm>
              <a:prstGeom prst="rect">
                <a:avLst/>
              </a:prstGeom>
              <a:blipFill rotWithShape="1">
                <a:blip r:embed="rId2"/>
                <a:stretch>
                  <a:fillRect l="-62418" r="-58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5715000" y="1752600"/>
            <a:ext cx="2971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 smtClean="0"/>
              <a:t>If-T</a:t>
            </a:r>
            <a:endParaRPr lang="en-US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438400" y="4495800"/>
                <a:ext cx="2773902" cy="14877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/>
                        <m:den>
                          <m:eqArr>
                            <m:eqArrPr>
                              <m:ctrlPr>
                                <a:rPr lang="en-US" sz="2800" b="1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sz="2800" b="1" i="1" smtClean="0">
                                  <a:latin typeface="Cambria Math"/>
                                </a:rPr>
                                <m:t>&lt;</m:t>
                              </m:r>
                              <m:r>
                                <a:rPr lang="en-US" sz="2800" b="1" i="1" smtClean="0">
                                  <a:latin typeface="Cambria Math"/>
                                </a:rPr>
                                <m:t>𝒘𝒉𝒊𝒍𝒆</m:t>
                              </m:r>
                              <m:r>
                                <a:rPr lang="en-US" sz="2800" b="1" i="1" smtClean="0">
                                  <a:latin typeface="Cambria Math"/>
                                </a:rPr>
                                <m:t> </m:t>
                              </m:r>
                              <m:d>
                                <m:dPr>
                                  <m:ctrlPr>
                                    <a:rPr lang="en-US" sz="2800" b="1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 smtClean="0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</a:rPr>
                                <m:t>𝒔</m:t>
                              </m:r>
                              <m:r>
                                <a:rPr lang="en-US" sz="2800" b="1" i="1" smtClean="0"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2800" b="1" i="1" smtClean="0">
                                  <a:latin typeface="Cambria Math"/>
                                </a:rPr>
                                <m:t>;</m:t>
                              </m:r>
                              <m:r>
                                <a:rPr lang="en-US" sz="2800" b="1" i="1" smtClean="0">
                                  <a:latin typeface="Cambria Math"/>
                                </a:rPr>
                                <m:t>𝒔</m:t>
                              </m:r>
                              <m:r>
                                <a:rPr lang="en-US" sz="2800" b="1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&gt;→</m:t>
                              </m:r>
                            </m:e>
                            <m:e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𝒊𝒇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d>
                                <m:dPr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𝒙</m:t>
                                  </m:r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𝒔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𝟏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;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𝒘𝒉𝒊𝒍𝒆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d>
                                <m:dPr>
                                  <m:ctrlP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 smtClean="0">
                                      <a:latin typeface="Cambria Math"/>
                                      <a:ea typeface="Cambria Math"/>
                                    </a:rPr>
                                    <m:t>𝒙</m:t>
                                  </m:r>
                                </m:e>
                              </m:d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𝒔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𝟏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𝒆𝒍𝒔𝒆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𝒔𝒌𝒊𝒑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;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𝒔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&gt;</m:t>
                              </m:r>
                            </m:e>
                          </m:eqAr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495800"/>
                <a:ext cx="2773902" cy="1487780"/>
              </a:xfrm>
              <a:prstGeom prst="rect">
                <a:avLst/>
              </a:prstGeom>
              <a:blipFill rotWithShape="1">
                <a:blip r:embed="rId3"/>
                <a:stretch>
                  <a:fillRect l="-70110" r="-6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6629400" y="5147253"/>
            <a:ext cx="297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 smtClean="0"/>
              <a:t>While</a:t>
            </a:r>
            <a:endParaRPr lang="en-US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209801" y="2895600"/>
                <a:ext cx="2773902" cy="10049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𝜹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𝒇𝒂𝒍𝒔𝒆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&lt;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𝒊𝒇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8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latin typeface="Cambria Math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2800" b="1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𝒆𝒍𝒔𝒆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;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&gt;→&lt;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;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𝜹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&gt;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1" y="2895600"/>
                <a:ext cx="2773902" cy="1004955"/>
              </a:xfrm>
              <a:prstGeom prst="rect">
                <a:avLst/>
              </a:prstGeom>
              <a:blipFill rotWithShape="1">
                <a:blip r:embed="rId4"/>
                <a:stretch>
                  <a:fillRect l="-62418" r="-58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5715000" y="3124200"/>
            <a:ext cx="2971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 smtClean="0"/>
              <a:t>If-F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51186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smtClean="0"/>
              <a:t>i=0;</a:t>
            </a:r>
          </a:p>
          <a:p>
            <a:pPr marL="0" indent="0">
              <a:buFontTx/>
              <a:buNone/>
            </a:pPr>
            <a:r>
              <a:rPr lang="en-US" altLang="en-US" smtClean="0"/>
              <a:t>sum=0;</a:t>
            </a:r>
          </a:p>
          <a:p>
            <a:pPr marL="0" indent="0">
              <a:buFontTx/>
              <a:buNone/>
            </a:pPr>
            <a:r>
              <a:rPr lang="en-US" altLang="en-US" smtClean="0"/>
              <a:t>N=2;</a:t>
            </a:r>
          </a:p>
          <a:p>
            <a:pPr marL="0" indent="0">
              <a:buFontTx/>
              <a:buNone/>
            </a:pPr>
            <a:r>
              <a:rPr lang="en-US" altLang="en-US" smtClean="0"/>
              <a:t>while (i&lt;N) {</a:t>
            </a:r>
          </a:p>
          <a:p>
            <a:pPr marL="0" indent="0">
              <a:buFontTx/>
              <a:buNone/>
            </a:pPr>
            <a:r>
              <a:rPr lang="en-US" altLang="en-US" smtClean="0"/>
              <a:t>    sum=sum+i;</a:t>
            </a:r>
          </a:p>
          <a:p>
            <a:pPr marL="0" indent="0">
              <a:buFontTx/>
              <a:buNone/>
            </a:pPr>
            <a:r>
              <a:rPr lang="en-US" altLang="en-US" smtClean="0"/>
              <a:t>    i=i+1;</a:t>
            </a:r>
          </a:p>
          <a:p>
            <a:pPr marL="0" indent="0">
              <a:buFontTx/>
              <a:buNone/>
            </a:pPr>
            <a:r>
              <a:rPr lang="en-US" altLang="en-US" smtClean="0"/>
              <a:t>}</a:t>
            </a:r>
          </a:p>
          <a:p>
            <a:pPr marL="0" indent="0"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CN" smtClean="0">
                <a:ea typeface="宋体" charset="-122"/>
              </a:rPr>
              <a:t>Extend the Language with Pointers</a:t>
            </a:r>
          </a:p>
        </p:txBody>
      </p:sp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1676400" y="1524000"/>
            <a:ext cx="6019800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algn="l" eaLnBrk="1" hangingPunct="1">
              <a:buFontTx/>
              <a:buNone/>
            </a:pPr>
            <a:r>
              <a:rPr lang="en-US" altLang="en-US"/>
              <a:t>Program P     ::= s</a:t>
            </a:r>
          </a:p>
          <a:p>
            <a:pPr algn="l" eaLnBrk="1" hangingPunct="1">
              <a:buFontTx/>
              <a:buNone/>
            </a:pPr>
            <a:r>
              <a:rPr lang="en-US" altLang="en-US"/>
              <a:t>Statement s  ::= s1; s2 | x= y | x = y op z | x= c |</a:t>
            </a:r>
          </a:p>
          <a:p>
            <a:pPr algn="l" eaLnBrk="1" hangingPunct="1">
              <a:buFontTx/>
              <a:buNone/>
            </a:pPr>
            <a:r>
              <a:rPr lang="en-US" altLang="en-US"/>
              <a:t>	          x= &amp;y |  (*x)=y | x= (*y)</a:t>
            </a:r>
          </a:p>
          <a:p>
            <a:pPr algn="l" eaLnBrk="1" hangingPunct="1">
              <a:buFontTx/>
              <a:buNone/>
            </a:pPr>
            <a:r>
              <a:rPr lang="en-US" altLang="en-US"/>
              <a:t>                        if (x)  s1 else s2  |</a:t>
            </a:r>
          </a:p>
          <a:p>
            <a:pPr algn="l" eaLnBrk="1" hangingPunct="1">
              <a:buFontTx/>
              <a:buNone/>
            </a:pPr>
            <a:r>
              <a:rPr lang="en-US" altLang="en-US"/>
              <a:t>                        while (x)  s</a:t>
            </a:r>
          </a:p>
          <a:p>
            <a:pPr algn="l" eaLnBrk="1" hangingPunct="1">
              <a:buFontTx/>
              <a:buNone/>
            </a:pPr>
            <a:r>
              <a:rPr lang="en-US" altLang="en-US"/>
              <a:t>Operation op :: = + | - | * | / | &gt; | &lt; | …</a:t>
            </a:r>
          </a:p>
          <a:p>
            <a:pPr algn="l" eaLnBrk="1" hangingPunct="1">
              <a:buFontTx/>
              <a:buNone/>
            </a:pPr>
            <a:r>
              <a:rPr lang="en-US" altLang="en-US"/>
              <a:t>Value  c   :: = 0 | 1  | 2 … | true | false</a:t>
            </a:r>
          </a:p>
          <a:p>
            <a:pPr algn="l" eaLnBrk="1" hangingPunct="1">
              <a:buFontTx/>
              <a:buNone/>
            </a:pPr>
            <a:r>
              <a:rPr lang="en-US" altLang="en-US"/>
              <a:t>Address a :: = 0 | 1 | 2…</a:t>
            </a:r>
          </a:p>
          <a:p>
            <a:pPr algn="l" eaLnBrk="1" hangingPunct="1">
              <a:buFontTx/>
              <a:buNone/>
            </a:pPr>
            <a:r>
              <a:rPr lang="en-US" altLang="en-US"/>
              <a:t>Variable x, x1, x2, x3</a:t>
            </a:r>
          </a:p>
          <a:p>
            <a:pPr algn="l" eaLnBrk="1" hangingPunct="1">
              <a:buFontTx/>
              <a:buNone/>
            </a:pPr>
            <a:endParaRPr lang="en-US" altLang="en-US"/>
          </a:p>
          <a:p>
            <a:pPr algn="l" eaLnBrk="1" hangingPunct="1">
              <a:buFontTx/>
              <a:buNone/>
            </a:pPr>
            <a:r>
              <a:rPr lang="en-US" altLang="en-US"/>
              <a:t>      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Configuration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t="-1000" r="-873"/>
            </a:stretch>
          </a:blipFill>
          <a:extLst/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rgbClr val="993300"/>
          </a:solidFill>
          <a:prstDash val="solid"/>
          <a:round/>
          <a:headEnd type="stealth" w="med" len="med"/>
          <a:tailEnd type="stealth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742950" marR="0" indent="-28575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rgbClr val="993300"/>
          </a:solidFill>
          <a:prstDash val="solid"/>
          <a:round/>
          <a:headEnd type="stealth" w="med" len="med"/>
          <a:tailEnd type="stealth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742950" marR="0" indent="-28575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57105</TotalTime>
  <Words>2141</Words>
  <Application>Microsoft Office PowerPoint</Application>
  <PresentationFormat>On-screen Show (4:3)</PresentationFormat>
  <Paragraphs>232</Paragraphs>
  <Slides>37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Default Design</vt:lpstr>
      <vt:lpstr>Program Semantics</vt:lpstr>
      <vt:lpstr>Why Formalization</vt:lpstr>
      <vt:lpstr>Language</vt:lpstr>
      <vt:lpstr>Configuration</vt:lpstr>
      <vt:lpstr>Semantics Rules</vt:lpstr>
      <vt:lpstr>Semantics Rules</vt:lpstr>
      <vt:lpstr>Example</vt:lpstr>
      <vt:lpstr>Extend the Language with Pointers</vt:lpstr>
      <vt:lpstr>Configuration</vt:lpstr>
      <vt:lpstr>Semantics Rules</vt:lpstr>
      <vt:lpstr>Semantics Rules</vt:lpstr>
      <vt:lpstr>Extend the Language with Heap</vt:lpstr>
      <vt:lpstr>Configuration</vt:lpstr>
      <vt:lpstr>Semantics Rules</vt:lpstr>
      <vt:lpstr>Semantics Rules</vt:lpstr>
      <vt:lpstr>Extend the Language with Functions</vt:lpstr>
      <vt:lpstr>Formalizing Dynamic Analysis</vt:lpstr>
      <vt:lpstr>A Dynamic Checker for Heap Overflow</vt:lpstr>
      <vt:lpstr>Heap Language</vt:lpstr>
      <vt:lpstr>A Plausible Solution - Configuration</vt:lpstr>
      <vt:lpstr>Semantics Rules</vt:lpstr>
      <vt:lpstr>Semantics Rules</vt:lpstr>
      <vt:lpstr>Another Solution - Configuration</vt:lpstr>
      <vt:lpstr>Semantics Rules</vt:lpstr>
      <vt:lpstr>Semantics Rules</vt:lpstr>
      <vt:lpstr>Semantics Rules</vt:lpstr>
      <vt:lpstr>Example Revisit</vt:lpstr>
      <vt:lpstr>Soundness Proof</vt:lpstr>
      <vt:lpstr>In-class Exercise: Enhance the Analysis to Detect Dangling Pointers</vt:lpstr>
      <vt:lpstr>In-class Exercise: Dynamic Data Dependence Detection</vt:lpstr>
      <vt:lpstr>Heap Language</vt:lpstr>
      <vt:lpstr>Configuration</vt:lpstr>
      <vt:lpstr>Semantics Rules</vt:lpstr>
      <vt:lpstr>In-class Exercise: Logging and Replay Semantics</vt:lpstr>
      <vt:lpstr>In-class Exercise: Dynamic Control Dependence Detection</vt:lpstr>
      <vt:lpstr>In-class Exercise (hard): Dual Execution Semantics</vt:lpstr>
      <vt:lpstr>Discussion</vt:lpstr>
    </vt:vector>
  </TitlesOfParts>
  <Company>pu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</dc:title>
  <dc:creator>HP Customer</dc:creator>
  <cp:lastModifiedBy>Zhang</cp:lastModifiedBy>
  <cp:revision>589</cp:revision>
  <dcterms:created xsi:type="dcterms:W3CDTF">2000-01-05T04:54:48Z</dcterms:created>
  <dcterms:modified xsi:type="dcterms:W3CDTF">2017-06-03T07:10:09Z</dcterms:modified>
</cp:coreProperties>
</file>