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</p:sldMasterIdLst>
  <p:notesMasterIdLst>
    <p:notesMasterId r:id="rId34"/>
  </p:notesMasterIdLst>
  <p:sldIdLst>
    <p:sldId id="256" r:id="rId13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1" r:id="rId28"/>
    <p:sldId id="272" r:id="rId29"/>
    <p:sldId id="273" r:id="rId30"/>
    <p:sldId id="274" r:id="rId31"/>
    <p:sldId id="275" r:id="rId32"/>
    <p:sldId id="276" r:id="rId33"/>
  </p:sldIdLst>
  <p:sldSz cx="9144000" cy="6858000" type="screen4x3"/>
  <p:notesSz cx="7099300" cy="10234613"/>
  <p:defaultTextStyle>
    <a:defPPr>
      <a:defRPr lang="en-GB"/>
    </a:defPPr>
    <a:lvl1pPr algn="ctr" defTabSz="457200" rtl="0" fontAlgn="base">
      <a:lnSpc>
        <a:spcPct val="60000"/>
      </a:lnSpc>
      <a:spcBef>
        <a:spcPts val="1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600"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ctr" defTabSz="457200" rtl="0" fontAlgn="base">
      <a:lnSpc>
        <a:spcPct val="60000"/>
      </a:lnSpc>
      <a:spcBef>
        <a:spcPts val="1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600"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ctr" defTabSz="457200" rtl="0" fontAlgn="base">
      <a:lnSpc>
        <a:spcPct val="60000"/>
      </a:lnSpc>
      <a:spcBef>
        <a:spcPts val="1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600"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ctr" defTabSz="457200" rtl="0" fontAlgn="base">
      <a:lnSpc>
        <a:spcPct val="60000"/>
      </a:lnSpc>
      <a:spcBef>
        <a:spcPts val="1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600"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ctr" defTabSz="457200" rtl="0" fontAlgn="base">
      <a:lnSpc>
        <a:spcPct val="60000"/>
      </a:lnSpc>
      <a:spcBef>
        <a:spcPts val="1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600"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20" y="-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slide" Target="slides/slide2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slide" Target="slides/slide20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slide" Target="slides/slide1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AutoShape 1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024313" y="0"/>
            <a:ext cx="3074987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6763"/>
            <a:ext cx="5116513" cy="3836987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150" y="4862513"/>
            <a:ext cx="5205413" cy="460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0160" tIns="55080" rIns="110160" bIns="55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0" y="9721850"/>
            <a:ext cx="3074988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24313" y="9721850"/>
            <a:ext cx="3073400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0160" tIns="55080" rIns="110160" bIns="55080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宋体" charset="-122"/>
              </a:defRPr>
            </a:lvl1pPr>
          </a:lstStyle>
          <a:p>
            <a:fld id="{60CFE6B7-B008-4B0A-9DA8-C470CD6808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56857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DB98660-750F-4E77-9CB5-ED27BB47586B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4024313" y="9721850"/>
            <a:ext cx="3074987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0160" tIns="55080" rIns="110160" bIns="5508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106C8E0F-D933-4E5E-AB74-2C79BBC6E8BE}" type="slidenum">
              <a:rPr lang="en-US" altLang="en-US" sz="1300">
                <a:latin typeface="Times New Roman" pitchFamily="18" charset="0"/>
                <a:ea typeface="宋体" charset="-122"/>
              </a:rPr>
              <a:pPr algn="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300">
              <a:latin typeface="Times New Roman" pitchFamily="18" charset="0"/>
              <a:ea typeface="宋体" charset="-122"/>
            </a:endParaRPr>
          </a:p>
        </p:txBody>
      </p:sp>
      <p:sp>
        <p:nvSpPr>
          <p:cNvPr id="3686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46150" y="4862513"/>
            <a:ext cx="5207000" cy="46053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altLang="en-US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4C06F61-6491-42B4-AE67-5C48C6861C03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4024313" y="9721850"/>
            <a:ext cx="3074987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0160" tIns="55080" rIns="110160" bIns="5508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5873321B-7538-4574-934E-886641B5EFBD}" type="slidenum">
              <a:rPr lang="en-US" altLang="en-US" sz="1300">
                <a:latin typeface="Times New Roman" pitchFamily="18" charset="0"/>
                <a:ea typeface="宋体" charset="-122"/>
              </a:rPr>
              <a:pPr algn="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300">
              <a:latin typeface="Times New Roman" pitchFamily="18" charset="0"/>
              <a:ea typeface="宋体" charset="-122"/>
            </a:endParaRPr>
          </a:p>
        </p:txBody>
      </p:sp>
      <p:sp>
        <p:nvSpPr>
          <p:cNvPr id="4608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46150" y="4862513"/>
            <a:ext cx="5207000" cy="46053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altLang="en-US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53F99DD-87D5-4EDB-B413-1C4E491436D3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4024313" y="9721850"/>
            <a:ext cx="3074987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0160" tIns="55080" rIns="110160" bIns="5508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BE34E25D-5140-41EE-AC39-79C1A5AC83CA}" type="slidenum">
              <a:rPr lang="en-US" altLang="en-US" sz="1300">
                <a:latin typeface="Times New Roman" pitchFamily="18" charset="0"/>
                <a:ea typeface="宋体" charset="-122"/>
              </a:rPr>
              <a:pPr algn="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300">
              <a:latin typeface="Times New Roman" pitchFamily="18" charset="0"/>
              <a:ea typeface="宋体" charset="-122"/>
            </a:endParaRPr>
          </a:p>
        </p:txBody>
      </p:sp>
      <p:sp>
        <p:nvSpPr>
          <p:cNvPr id="4710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7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46150" y="4862513"/>
            <a:ext cx="5207000" cy="46053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0160" tIns="55080" rIns="110160" bIns="55080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ea typeface="宋体" charset="-122"/>
              </a:rPr>
              <a:t>In dynamic slicing, or profiling, it is is the right place to dump the traces and graphs to external storage.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9C2360C-6EAA-4C55-88B2-162741357B81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4024313" y="9721850"/>
            <a:ext cx="3074987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0160" tIns="55080" rIns="110160" bIns="5508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1F2583EC-8D7D-45A5-BC6F-60D2CC5B3E5C}" type="slidenum">
              <a:rPr lang="en-US" altLang="en-US" sz="1300">
                <a:latin typeface="Times New Roman" pitchFamily="18" charset="0"/>
                <a:ea typeface="宋体" charset="-122"/>
              </a:rPr>
              <a:pPr algn="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300">
              <a:latin typeface="Times New Roman" pitchFamily="18" charset="0"/>
              <a:ea typeface="宋体" charset="-122"/>
            </a:endParaRPr>
          </a:p>
        </p:txBody>
      </p:sp>
      <p:sp>
        <p:nvSpPr>
          <p:cNvPr id="481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46150" y="4862513"/>
            <a:ext cx="5207000" cy="46053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altLang="en-US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61D618C-73E6-4AC9-A77B-4A58D0425A8B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4024313" y="9721850"/>
            <a:ext cx="3074987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0160" tIns="55080" rIns="110160" bIns="5508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D6F1B591-F03C-4810-804E-CE6800B1C0F9}" type="slidenum">
              <a:rPr lang="en-US" altLang="en-US" sz="1300">
                <a:latin typeface="Times New Roman" pitchFamily="18" charset="0"/>
                <a:ea typeface="宋体" charset="-122"/>
              </a:rPr>
              <a:pPr algn="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300">
              <a:latin typeface="Times New Roman" pitchFamily="18" charset="0"/>
              <a:ea typeface="宋体" charset="-122"/>
            </a:endParaRPr>
          </a:p>
        </p:txBody>
      </p:sp>
      <p:sp>
        <p:nvSpPr>
          <p:cNvPr id="4915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46150" y="4862513"/>
            <a:ext cx="5207000" cy="46053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altLang="en-US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2659C89-1F1A-452B-9CFE-785369942F22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4024313" y="9721850"/>
            <a:ext cx="3074987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0160" tIns="55080" rIns="110160" bIns="5508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C8F5027F-AF4C-4263-84B4-13F03AF07828}" type="slidenum">
              <a:rPr lang="en-US" altLang="en-US" sz="1300">
                <a:latin typeface="Times New Roman" pitchFamily="18" charset="0"/>
                <a:ea typeface="宋体" charset="-122"/>
              </a:rPr>
              <a:pPr algn="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1300">
              <a:latin typeface="Times New Roman" pitchFamily="18" charset="0"/>
              <a:ea typeface="宋体" charset="-122"/>
            </a:endParaRPr>
          </a:p>
        </p:txBody>
      </p:sp>
      <p:sp>
        <p:nvSpPr>
          <p:cNvPr id="5017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7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46150" y="4862513"/>
            <a:ext cx="5207000" cy="46053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altLang="en-US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D4CEF73-AA32-4A2E-9093-50A39F748503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46150" y="4862513"/>
            <a:ext cx="5207000" cy="46053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3CD9F3D-E8AB-4C2A-8B04-A422916C88B9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4024313" y="9721850"/>
            <a:ext cx="3074987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0160" tIns="55080" rIns="110160" bIns="5508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1B4EDBD5-EAD4-4E5B-81C0-6AEE64B7104D}" type="slidenum">
              <a:rPr lang="en-US" altLang="en-US" sz="1300">
                <a:latin typeface="Times New Roman" pitchFamily="18" charset="0"/>
                <a:ea typeface="宋体" charset="-122"/>
              </a:rPr>
              <a:pPr algn="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en-US" sz="1300">
              <a:latin typeface="Times New Roman" pitchFamily="18" charset="0"/>
              <a:ea typeface="宋体" charset="-122"/>
            </a:endParaRPr>
          </a:p>
        </p:txBody>
      </p:sp>
      <p:sp>
        <p:nvSpPr>
          <p:cNvPr id="5222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46150" y="4862513"/>
            <a:ext cx="5207000" cy="46053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altLang="en-US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3D964EF-0D66-4FBE-8E05-BC2D7F2EC842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4024313" y="9721850"/>
            <a:ext cx="3074987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0160" tIns="55080" rIns="110160" bIns="5508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70DFC260-5E52-4CB7-8ACD-2F15A8FE6D35}" type="slidenum">
              <a:rPr lang="en-US" altLang="en-US" sz="1300">
                <a:latin typeface="Times New Roman" pitchFamily="18" charset="0"/>
                <a:ea typeface="宋体" charset="-122"/>
              </a:rPr>
              <a:pPr algn="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en-US" sz="1300">
              <a:latin typeface="Times New Roman" pitchFamily="18" charset="0"/>
              <a:ea typeface="宋体" charset="-122"/>
            </a:endParaRPr>
          </a:p>
        </p:txBody>
      </p:sp>
      <p:sp>
        <p:nvSpPr>
          <p:cNvPr id="5325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46150" y="4862513"/>
            <a:ext cx="5207000" cy="46053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altLang="en-US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C6D1966-28AA-4D89-92A6-9645FCD6A69F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4024313" y="9721850"/>
            <a:ext cx="3074987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0160" tIns="55080" rIns="110160" bIns="5508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DA8DBC93-5DB0-4098-AD08-DCE1A40A0474}" type="slidenum">
              <a:rPr lang="en-US" altLang="en-US" sz="1300">
                <a:latin typeface="Times New Roman" pitchFamily="18" charset="0"/>
                <a:ea typeface="宋体" charset="-122"/>
              </a:rPr>
              <a:pPr algn="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en-US" sz="1300">
              <a:latin typeface="Times New Roman" pitchFamily="18" charset="0"/>
              <a:ea typeface="宋体" charset="-122"/>
            </a:endParaRPr>
          </a:p>
        </p:txBody>
      </p:sp>
      <p:sp>
        <p:nvSpPr>
          <p:cNvPr id="5427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46150" y="4862513"/>
            <a:ext cx="5207000" cy="46053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altLang="en-US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CB916CF-A064-42D1-9F39-7D4288242356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4024313" y="9721850"/>
            <a:ext cx="3074987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0160" tIns="55080" rIns="110160" bIns="5508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DDC27DD6-E917-4646-ACB8-B61455306F3F}" type="slidenum">
              <a:rPr lang="en-US" altLang="en-US" sz="1300">
                <a:latin typeface="Times New Roman" pitchFamily="18" charset="0"/>
                <a:ea typeface="宋体" charset="-122"/>
              </a:rPr>
              <a:pPr algn="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en-US" sz="1300">
              <a:latin typeface="Times New Roman" pitchFamily="18" charset="0"/>
              <a:ea typeface="宋体" charset="-122"/>
            </a:endParaRPr>
          </a:p>
        </p:txBody>
      </p:sp>
      <p:sp>
        <p:nvSpPr>
          <p:cNvPr id="5529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46150" y="4862513"/>
            <a:ext cx="5207000" cy="46053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altLang="en-US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73B0A8C-C6AE-48AC-A145-FF62ED91A1E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4024313" y="9721850"/>
            <a:ext cx="3074987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0160" tIns="55080" rIns="110160" bIns="5508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5BCFDD1B-81AB-41F2-8A87-BF3AA4AAE727}" type="slidenum">
              <a:rPr lang="en-US" altLang="en-US" sz="1300">
                <a:latin typeface="Times New Roman" pitchFamily="18" charset="0"/>
                <a:ea typeface="宋体" charset="-122"/>
              </a:rPr>
              <a:pPr algn="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300">
              <a:latin typeface="Times New Roman" pitchFamily="18" charset="0"/>
              <a:ea typeface="宋体" charset="-122"/>
            </a:endParaRPr>
          </a:p>
        </p:txBody>
      </p:sp>
      <p:sp>
        <p:nvSpPr>
          <p:cNvPr id="3789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46150" y="4862513"/>
            <a:ext cx="5207000" cy="46053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altLang="en-US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CF5AB87-503B-4725-B9FF-92C07738230A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4024313" y="9721850"/>
            <a:ext cx="3074987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0160" tIns="55080" rIns="110160" bIns="5508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A66383FC-DD52-41A6-9583-EBC25A713873}" type="slidenum">
              <a:rPr lang="en-US" altLang="en-US" sz="1300">
                <a:latin typeface="Times New Roman" pitchFamily="18" charset="0"/>
                <a:ea typeface="宋体" charset="-122"/>
              </a:rPr>
              <a:pPr algn="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n-US" altLang="en-US" sz="1300">
              <a:latin typeface="Times New Roman" pitchFamily="18" charset="0"/>
              <a:ea typeface="宋体" charset="-122"/>
            </a:endParaRPr>
          </a:p>
        </p:txBody>
      </p:sp>
      <p:sp>
        <p:nvSpPr>
          <p:cNvPr id="5632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46150" y="4862513"/>
            <a:ext cx="5207000" cy="46053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altLang="en-US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157CD9B-B174-4289-A0A4-304D885C6E28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4024313" y="9721850"/>
            <a:ext cx="3074987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0160" tIns="55080" rIns="110160" bIns="5508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AEF48C08-FE43-4917-B31F-2FA7187FCAA9}" type="slidenum">
              <a:rPr lang="en-US" altLang="en-US" sz="1300">
                <a:latin typeface="Times New Roman" pitchFamily="18" charset="0"/>
                <a:ea typeface="宋体" charset="-122"/>
              </a:rPr>
              <a:pPr algn="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n-US" altLang="en-US" sz="1300">
              <a:latin typeface="Times New Roman" pitchFamily="18" charset="0"/>
              <a:ea typeface="宋体" charset="-122"/>
            </a:endParaRPr>
          </a:p>
        </p:txBody>
      </p:sp>
      <p:sp>
        <p:nvSpPr>
          <p:cNvPr id="5734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46150" y="4862513"/>
            <a:ext cx="5207000" cy="46053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altLang="en-US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B6519F2-20C5-4102-8A87-AC81C9603772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4024313" y="9721850"/>
            <a:ext cx="3074987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0160" tIns="55080" rIns="110160" bIns="5508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4C18B867-1ADF-4FDE-BF06-66BBE261A20A}" type="slidenum">
              <a:rPr lang="en-US" altLang="en-US" sz="1300">
                <a:latin typeface="Times New Roman" pitchFamily="18" charset="0"/>
                <a:ea typeface="宋体" charset="-122"/>
              </a:rPr>
              <a:pPr algn="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300">
              <a:latin typeface="Times New Roman" pitchFamily="18" charset="0"/>
              <a:ea typeface="宋体" charset="-122"/>
            </a:endParaRPr>
          </a:p>
        </p:txBody>
      </p:sp>
      <p:sp>
        <p:nvSpPr>
          <p:cNvPr id="3891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46150" y="4862513"/>
            <a:ext cx="5207000" cy="46053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0160" tIns="55080" rIns="110160" bIns="55080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ea typeface="宋体" charset="-122"/>
              </a:rPr>
              <a:t>Reduced instruction set.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A1438E7-35E7-4B66-AB9E-58CA567FB1F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4024313" y="9721850"/>
            <a:ext cx="3074987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0160" tIns="55080" rIns="110160" bIns="5508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5298CC61-7299-4378-A460-545D06E76979}" type="slidenum">
              <a:rPr lang="en-US" altLang="en-US" sz="1300">
                <a:latin typeface="Times New Roman" pitchFamily="18" charset="0"/>
                <a:ea typeface="宋体" charset="-122"/>
              </a:rPr>
              <a:pPr algn="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300">
              <a:latin typeface="Times New Roman" pitchFamily="18" charset="0"/>
              <a:ea typeface="宋体" charset="-122"/>
            </a:endParaRPr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4024313" y="9721850"/>
            <a:ext cx="3074987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0160" tIns="55080" rIns="110160" bIns="5508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029E68FA-78D3-430C-A9C6-CE358F8AB274}" type="slidenum">
              <a:rPr lang="en-US" altLang="en-US" sz="1300">
                <a:latin typeface="Times New Roman" pitchFamily="18" charset="0"/>
                <a:ea typeface="宋体" charset="-122"/>
              </a:rPr>
              <a:pPr algn="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300">
              <a:latin typeface="Times New Roman" pitchFamily="18" charset="0"/>
              <a:ea typeface="宋体" charset="-122"/>
            </a:endParaRPr>
          </a:p>
        </p:txBody>
      </p:sp>
      <p:sp>
        <p:nvSpPr>
          <p:cNvPr id="399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46150" y="4862513"/>
            <a:ext cx="5207000" cy="46053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altLang="en-US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1DE33C3-C87F-4DB4-92DD-98E834D6644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4024313" y="9721850"/>
            <a:ext cx="3074987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0160" tIns="55080" rIns="110160" bIns="5508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E56FB893-17BE-4FDE-96B1-E055C04E0986}" type="slidenum">
              <a:rPr lang="en-US" altLang="en-US" sz="1300">
                <a:latin typeface="Times New Roman" pitchFamily="18" charset="0"/>
                <a:ea typeface="宋体" charset="-122"/>
              </a:rPr>
              <a:pPr algn="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300">
              <a:latin typeface="Times New Roman" pitchFamily="18" charset="0"/>
              <a:ea typeface="宋体" charset="-122"/>
            </a:endParaRPr>
          </a:p>
        </p:txBody>
      </p:sp>
      <p:sp>
        <p:nvSpPr>
          <p:cNvPr id="4096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46150" y="4862513"/>
            <a:ext cx="5207000" cy="46053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altLang="en-US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45B8555-00F8-4572-A1A3-14D45FC150AF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4024313" y="9721850"/>
            <a:ext cx="3074987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0160" tIns="55080" rIns="110160" bIns="5508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5D71AAD4-9063-4366-88F4-5D309538B85E}" type="slidenum">
              <a:rPr lang="en-US" altLang="en-US" sz="1300">
                <a:latin typeface="Times New Roman" pitchFamily="18" charset="0"/>
                <a:ea typeface="宋体" charset="-122"/>
              </a:rPr>
              <a:pPr algn="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300">
              <a:latin typeface="Times New Roman" pitchFamily="18" charset="0"/>
              <a:ea typeface="宋体" charset="-122"/>
            </a:endParaRPr>
          </a:p>
        </p:txBody>
      </p:sp>
      <p:sp>
        <p:nvSpPr>
          <p:cNvPr id="4198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7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46150" y="4862513"/>
            <a:ext cx="5207000" cy="46053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0160" tIns="55080" rIns="110160" bIns="55080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ea typeface="宋体" charset="-122"/>
              </a:rPr>
              <a:t>Virtual space shared by valgrind and the application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8832418-5B0B-43D5-9875-5FCB653AD86B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4024313" y="9721850"/>
            <a:ext cx="3074987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0160" tIns="55080" rIns="110160" bIns="5508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0903C7CC-1DFE-4303-B73E-B5E48AE4FA30}" type="slidenum">
              <a:rPr lang="en-US" altLang="en-US" sz="1300">
                <a:latin typeface="Times New Roman" pitchFamily="18" charset="0"/>
                <a:ea typeface="宋体" charset="-122"/>
              </a:rPr>
              <a:pPr algn="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300">
              <a:latin typeface="Times New Roman" pitchFamily="18" charset="0"/>
              <a:ea typeface="宋体" charset="-122"/>
            </a:endParaRPr>
          </a:p>
        </p:txBody>
      </p:sp>
      <p:sp>
        <p:nvSpPr>
          <p:cNvPr id="4301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1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46150" y="4862513"/>
            <a:ext cx="5207000" cy="46053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0160" tIns="55080" rIns="110160" bIns="55080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ea typeface="宋体" charset="-122"/>
              </a:rPr>
              <a:t>Virtual space shared by valgrind and the application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4E5FA50-7C43-4AB5-B0A7-BAF6A48C363C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4024313" y="9721850"/>
            <a:ext cx="3074987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0160" tIns="55080" rIns="110160" bIns="5508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0BC7F44D-9D46-473C-BBEE-91ECC9CFE181}" type="slidenum">
              <a:rPr lang="en-US" altLang="en-US" sz="1300">
                <a:latin typeface="Times New Roman" pitchFamily="18" charset="0"/>
                <a:ea typeface="宋体" charset="-122"/>
              </a:rPr>
              <a:pPr algn="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300">
              <a:latin typeface="Times New Roman" pitchFamily="18" charset="0"/>
              <a:ea typeface="宋体" charset="-122"/>
            </a:endParaRPr>
          </a:p>
        </p:txBody>
      </p:sp>
      <p:sp>
        <p:nvSpPr>
          <p:cNvPr id="4403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46150" y="4862513"/>
            <a:ext cx="5207000" cy="46053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0160" tIns="55080" rIns="110160" bIns="55080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ea typeface="宋体" charset="-122"/>
              </a:rPr>
              <a:t>Virtual space shared by valgrind and the application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FFD4C84-0934-45A8-A95E-77073E813B96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4024313" y="9721850"/>
            <a:ext cx="3074987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0160" tIns="55080" rIns="110160" bIns="5508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83C018D7-83E4-414F-9D19-98C2AEB25330}" type="slidenum">
              <a:rPr lang="en-US" altLang="en-US" sz="1300">
                <a:latin typeface="Times New Roman" pitchFamily="18" charset="0"/>
                <a:ea typeface="宋体" charset="-122"/>
              </a:rPr>
              <a:pPr algn="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300">
              <a:latin typeface="Times New Roman" pitchFamily="18" charset="0"/>
              <a:ea typeface="宋体" charset="-122"/>
            </a:endParaRPr>
          </a:p>
        </p:txBody>
      </p:sp>
      <p:sp>
        <p:nvSpPr>
          <p:cNvPr id="4505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46150" y="4862513"/>
            <a:ext cx="5207000" cy="46053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0160" tIns="55080" rIns="110160" bIns="55080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ea typeface="宋体" charset="-122"/>
              </a:rPr>
              <a:t>In dynamic slicing, or profiling, it is is the right place to dump the traces and graphs to external storage.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56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4971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8375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6982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64921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790950" cy="4589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19200"/>
            <a:ext cx="3792538" cy="4589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82510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2647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0451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389173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436171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5620134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06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74625"/>
            <a:ext cx="1941513" cy="5634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74625"/>
            <a:ext cx="5676900" cy="5634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64042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74625"/>
            <a:ext cx="1941513" cy="5634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74625"/>
            <a:ext cx="5676900" cy="5634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23524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1571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3032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7893717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790950" cy="4589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19200"/>
            <a:ext cx="3792538" cy="4589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423150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77180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7365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8966975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9552147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729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403053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01054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74625"/>
            <a:ext cx="1941513" cy="5634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74625"/>
            <a:ext cx="5676900" cy="5634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41852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42124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63475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232228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790950" cy="4589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19200"/>
            <a:ext cx="3792538" cy="4589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874353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930617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07418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383786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806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229278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9353589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43018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74625"/>
            <a:ext cx="1941513" cy="5634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74625"/>
            <a:ext cx="5676900" cy="5634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95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559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790950" cy="4589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19200"/>
            <a:ext cx="3792538" cy="4589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985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6847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51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40862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42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711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62889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964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74625"/>
            <a:ext cx="1941513" cy="5634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74625"/>
            <a:ext cx="5676900" cy="5634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2040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5226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36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32194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790950" cy="4589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19200"/>
            <a:ext cx="3792538" cy="4589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9586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6775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3797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5741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721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16336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1289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992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74625"/>
            <a:ext cx="1941513" cy="5634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74625"/>
            <a:ext cx="5676900" cy="5634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15674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197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962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545417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790950" cy="4589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19200"/>
            <a:ext cx="3792538" cy="4589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67886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895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88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790950" cy="4589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19200"/>
            <a:ext cx="3792538" cy="4589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4944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734212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258685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413483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70483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74625"/>
            <a:ext cx="1941513" cy="5634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74625"/>
            <a:ext cx="5676900" cy="5634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8733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1643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80697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778253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790950" cy="4589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19200"/>
            <a:ext cx="3792538" cy="4589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08291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412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266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27938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70745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133590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849317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3732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74625"/>
            <a:ext cx="1941513" cy="5634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74625"/>
            <a:ext cx="5676900" cy="5634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56857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7017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4489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224523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790950" cy="4589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19200"/>
            <a:ext cx="3792538" cy="4589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33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40707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45016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470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977483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140969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058412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68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74625"/>
            <a:ext cx="1941513" cy="5634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74625"/>
            <a:ext cx="5676900" cy="5634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8576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43411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0424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9458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805067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790950" cy="4589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19200"/>
            <a:ext cx="3792538" cy="4589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67482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03037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87344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034143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632021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674520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5069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74625"/>
            <a:ext cx="1941513" cy="5634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74625"/>
            <a:ext cx="5676900" cy="5634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5653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3363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056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23341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947460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790950" cy="4589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19200"/>
            <a:ext cx="3792538" cy="4589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18928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98616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864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685893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316872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851296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05799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74625"/>
            <a:ext cx="1941513" cy="5634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74625"/>
            <a:ext cx="5676900" cy="5634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561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9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456436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1380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228988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790950" cy="4589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19200"/>
            <a:ext cx="3792538" cy="4589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20456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0079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5274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8724240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137805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2822295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2288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74625"/>
            <a:ext cx="1941513" cy="5634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74625"/>
            <a:ext cx="5676900" cy="5634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095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74625"/>
            <a:ext cx="7770813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80" tIns="45720" rIns="9108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35888" cy="458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80" tIns="45720" rIns="9108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95400" y="6324600"/>
            <a:ext cx="62484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5pPr>
      <a:lvl6pPr marL="25146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6pPr>
      <a:lvl7pPr marL="29718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7pPr>
      <a:lvl8pPr marL="34290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8pPr>
      <a:lvl9pPr marL="38862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lnSpc>
          <a:spcPct val="90000"/>
        </a:lnSpc>
        <a:spcBef>
          <a:spcPts val="1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6633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6600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lnSpc>
          <a:spcPct val="90000"/>
        </a:lnSpc>
        <a:spcBef>
          <a:spcPts val="2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3pPr>
      <a:lvl4pPr marL="16002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4pPr>
      <a:lvl5pPr marL="20574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5pPr>
      <a:lvl6pPr marL="25146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6pPr>
      <a:lvl7pPr marL="29718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7pPr>
      <a:lvl8pPr marL="34290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8pPr>
      <a:lvl9pPr marL="38862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295400" y="6324600"/>
            <a:ext cx="62484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74625"/>
            <a:ext cx="7770813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80" tIns="45720" rIns="9108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35888" cy="458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80" tIns="45720" rIns="9108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5pPr>
      <a:lvl6pPr marL="25146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6pPr>
      <a:lvl7pPr marL="29718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7pPr>
      <a:lvl8pPr marL="34290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8pPr>
      <a:lvl9pPr marL="38862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lnSpc>
          <a:spcPct val="90000"/>
        </a:lnSpc>
        <a:spcBef>
          <a:spcPts val="1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6633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6600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lnSpc>
          <a:spcPct val="90000"/>
        </a:lnSpc>
        <a:spcBef>
          <a:spcPts val="2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3pPr>
      <a:lvl4pPr marL="16002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4pPr>
      <a:lvl5pPr marL="20574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5pPr>
      <a:lvl6pPr marL="25146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6pPr>
      <a:lvl7pPr marL="29718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7pPr>
      <a:lvl8pPr marL="34290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8pPr>
      <a:lvl9pPr marL="38862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295400" y="6324600"/>
            <a:ext cx="62484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74625"/>
            <a:ext cx="7770813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80" tIns="45720" rIns="9108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35888" cy="458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80" tIns="45720" rIns="9108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5pPr>
      <a:lvl6pPr marL="25146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6pPr>
      <a:lvl7pPr marL="29718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7pPr>
      <a:lvl8pPr marL="34290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8pPr>
      <a:lvl9pPr marL="38862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lnSpc>
          <a:spcPct val="90000"/>
        </a:lnSpc>
        <a:spcBef>
          <a:spcPts val="1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6633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6600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lnSpc>
          <a:spcPct val="90000"/>
        </a:lnSpc>
        <a:spcBef>
          <a:spcPts val="2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3pPr>
      <a:lvl4pPr marL="16002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4pPr>
      <a:lvl5pPr marL="20574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5pPr>
      <a:lvl6pPr marL="25146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6pPr>
      <a:lvl7pPr marL="29718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7pPr>
      <a:lvl8pPr marL="34290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8pPr>
      <a:lvl9pPr marL="38862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295400" y="6324600"/>
            <a:ext cx="62484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74625"/>
            <a:ext cx="7770813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80" tIns="45720" rIns="9108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35888" cy="458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80" tIns="45720" rIns="9108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5pPr>
      <a:lvl6pPr marL="25146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6pPr>
      <a:lvl7pPr marL="29718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7pPr>
      <a:lvl8pPr marL="34290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8pPr>
      <a:lvl9pPr marL="38862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lnSpc>
          <a:spcPct val="90000"/>
        </a:lnSpc>
        <a:spcBef>
          <a:spcPts val="1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6633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6600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lnSpc>
          <a:spcPct val="90000"/>
        </a:lnSpc>
        <a:spcBef>
          <a:spcPts val="2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3pPr>
      <a:lvl4pPr marL="16002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4pPr>
      <a:lvl5pPr marL="20574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5pPr>
      <a:lvl6pPr marL="25146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6pPr>
      <a:lvl7pPr marL="29718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7pPr>
      <a:lvl8pPr marL="34290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8pPr>
      <a:lvl9pPr marL="38862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295400" y="6324600"/>
            <a:ext cx="62484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74625"/>
            <a:ext cx="7770813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80" tIns="45720" rIns="9108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35888" cy="458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80" tIns="45720" rIns="9108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5pPr>
      <a:lvl6pPr marL="25146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6pPr>
      <a:lvl7pPr marL="29718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7pPr>
      <a:lvl8pPr marL="34290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8pPr>
      <a:lvl9pPr marL="38862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lnSpc>
          <a:spcPct val="90000"/>
        </a:lnSpc>
        <a:spcBef>
          <a:spcPts val="1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6633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6600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lnSpc>
          <a:spcPct val="90000"/>
        </a:lnSpc>
        <a:spcBef>
          <a:spcPts val="2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3pPr>
      <a:lvl4pPr marL="16002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4pPr>
      <a:lvl5pPr marL="20574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5pPr>
      <a:lvl6pPr marL="25146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6pPr>
      <a:lvl7pPr marL="29718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7pPr>
      <a:lvl8pPr marL="34290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8pPr>
      <a:lvl9pPr marL="38862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295400" y="6324600"/>
            <a:ext cx="62484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74625"/>
            <a:ext cx="7770813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80" tIns="45720" rIns="9108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35888" cy="458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80" tIns="45720" rIns="9108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5pPr>
      <a:lvl6pPr marL="25146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6pPr>
      <a:lvl7pPr marL="29718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7pPr>
      <a:lvl8pPr marL="34290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8pPr>
      <a:lvl9pPr marL="38862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lnSpc>
          <a:spcPct val="90000"/>
        </a:lnSpc>
        <a:spcBef>
          <a:spcPts val="1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6633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6600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lnSpc>
          <a:spcPct val="90000"/>
        </a:lnSpc>
        <a:spcBef>
          <a:spcPts val="2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3pPr>
      <a:lvl4pPr marL="16002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4pPr>
      <a:lvl5pPr marL="20574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5pPr>
      <a:lvl6pPr marL="25146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6pPr>
      <a:lvl7pPr marL="29718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7pPr>
      <a:lvl8pPr marL="34290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8pPr>
      <a:lvl9pPr marL="38862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295400" y="6324600"/>
            <a:ext cx="62484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74625"/>
            <a:ext cx="7770813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80" tIns="45720" rIns="9108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35888" cy="458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80" tIns="45720" rIns="9108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5pPr>
      <a:lvl6pPr marL="25146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6pPr>
      <a:lvl7pPr marL="29718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7pPr>
      <a:lvl8pPr marL="34290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8pPr>
      <a:lvl9pPr marL="38862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lnSpc>
          <a:spcPct val="90000"/>
        </a:lnSpc>
        <a:spcBef>
          <a:spcPts val="1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6633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6600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lnSpc>
          <a:spcPct val="90000"/>
        </a:lnSpc>
        <a:spcBef>
          <a:spcPts val="2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3pPr>
      <a:lvl4pPr marL="16002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4pPr>
      <a:lvl5pPr marL="20574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5pPr>
      <a:lvl6pPr marL="25146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6pPr>
      <a:lvl7pPr marL="29718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7pPr>
      <a:lvl8pPr marL="34290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8pPr>
      <a:lvl9pPr marL="38862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295400" y="6324600"/>
            <a:ext cx="62484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74625"/>
            <a:ext cx="7770813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80" tIns="45720" rIns="9108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35888" cy="458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80" tIns="45720" rIns="9108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5pPr>
      <a:lvl6pPr marL="25146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6pPr>
      <a:lvl7pPr marL="29718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7pPr>
      <a:lvl8pPr marL="34290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8pPr>
      <a:lvl9pPr marL="38862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lnSpc>
          <a:spcPct val="90000"/>
        </a:lnSpc>
        <a:spcBef>
          <a:spcPts val="1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6633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6600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lnSpc>
          <a:spcPct val="90000"/>
        </a:lnSpc>
        <a:spcBef>
          <a:spcPts val="2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3pPr>
      <a:lvl4pPr marL="16002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4pPr>
      <a:lvl5pPr marL="20574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5pPr>
      <a:lvl6pPr marL="25146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6pPr>
      <a:lvl7pPr marL="29718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7pPr>
      <a:lvl8pPr marL="34290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8pPr>
      <a:lvl9pPr marL="38862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295400" y="6324600"/>
            <a:ext cx="62484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74625"/>
            <a:ext cx="7770813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80" tIns="45720" rIns="9108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35888" cy="458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80" tIns="45720" rIns="9108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5pPr>
      <a:lvl6pPr marL="25146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6pPr>
      <a:lvl7pPr marL="29718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7pPr>
      <a:lvl8pPr marL="34290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8pPr>
      <a:lvl9pPr marL="38862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lnSpc>
          <a:spcPct val="90000"/>
        </a:lnSpc>
        <a:spcBef>
          <a:spcPts val="1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6633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6600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lnSpc>
          <a:spcPct val="90000"/>
        </a:lnSpc>
        <a:spcBef>
          <a:spcPts val="2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3pPr>
      <a:lvl4pPr marL="16002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4pPr>
      <a:lvl5pPr marL="20574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5pPr>
      <a:lvl6pPr marL="25146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6pPr>
      <a:lvl7pPr marL="29718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7pPr>
      <a:lvl8pPr marL="34290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8pPr>
      <a:lvl9pPr marL="38862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295400" y="6324600"/>
            <a:ext cx="62484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74625"/>
            <a:ext cx="7770813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80" tIns="45720" rIns="9108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35888" cy="458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80" tIns="45720" rIns="9108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5pPr>
      <a:lvl6pPr marL="25146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6pPr>
      <a:lvl7pPr marL="29718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7pPr>
      <a:lvl8pPr marL="34290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8pPr>
      <a:lvl9pPr marL="38862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lnSpc>
          <a:spcPct val="90000"/>
        </a:lnSpc>
        <a:spcBef>
          <a:spcPts val="1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6633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6600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lnSpc>
          <a:spcPct val="90000"/>
        </a:lnSpc>
        <a:spcBef>
          <a:spcPts val="2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3pPr>
      <a:lvl4pPr marL="16002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4pPr>
      <a:lvl5pPr marL="20574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5pPr>
      <a:lvl6pPr marL="25146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6pPr>
      <a:lvl7pPr marL="29718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7pPr>
      <a:lvl8pPr marL="34290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8pPr>
      <a:lvl9pPr marL="38862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295400" y="6324600"/>
            <a:ext cx="62484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74625"/>
            <a:ext cx="7770813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80" tIns="45720" rIns="9108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35888" cy="458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80" tIns="45720" rIns="9108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5pPr>
      <a:lvl6pPr marL="25146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6pPr>
      <a:lvl7pPr marL="29718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7pPr>
      <a:lvl8pPr marL="34290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8pPr>
      <a:lvl9pPr marL="38862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lnSpc>
          <a:spcPct val="90000"/>
        </a:lnSpc>
        <a:spcBef>
          <a:spcPts val="1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6633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6600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lnSpc>
          <a:spcPct val="90000"/>
        </a:lnSpc>
        <a:spcBef>
          <a:spcPts val="2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3pPr>
      <a:lvl4pPr marL="16002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4pPr>
      <a:lvl5pPr marL="20574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5pPr>
      <a:lvl6pPr marL="25146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6pPr>
      <a:lvl7pPr marL="29718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7pPr>
      <a:lvl8pPr marL="34290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8pPr>
      <a:lvl9pPr marL="38862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295400" y="6324600"/>
            <a:ext cx="62484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74625"/>
            <a:ext cx="7770813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80" tIns="45720" rIns="9108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35888" cy="458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80" tIns="45720" rIns="9108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5pPr>
      <a:lvl6pPr marL="25146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6pPr>
      <a:lvl7pPr marL="29718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7pPr>
      <a:lvl8pPr marL="34290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8pPr>
      <a:lvl9pPr marL="38862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 b="1">
          <a:solidFill>
            <a:srgbClr val="FFFFFF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lnSpc>
          <a:spcPct val="90000"/>
        </a:lnSpc>
        <a:spcBef>
          <a:spcPts val="1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6633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6600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lnSpc>
          <a:spcPct val="90000"/>
        </a:lnSpc>
        <a:spcBef>
          <a:spcPts val="2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3pPr>
      <a:lvl4pPr marL="16002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4pPr>
      <a:lvl5pPr marL="20574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5pPr>
      <a:lvl6pPr marL="25146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6pPr>
      <a:lvl7pPr marL="29718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7pPr>
      <a:lvl8pPr marL="34290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8pPr>
      <a:lvl9pPr marL="3886200" indent="-228600" algn="l" defTabSz="457200" rtl="0" eaLnBrk="0" fontAlgn="base" hangingPunct="0">
        <a:lnSpc>
          <a:spcPct val="90000"/>
        </a:lnSpc>
        <a:spcBef>
          <a:spcPts val="1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Times New Roman" pitchFamily="18" charset="0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323850" y="2924175"/>
            <a:ext cx="8569325" cy="10795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080" rIns="91080" anchor="ctr"/>
          <a:lstStyle>
            <a:lvl1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900" b="1">
                <a:solidFill>
                  <a:srgbClr val="FFFFFF"/>
                </a:solidFill>
                <a:ea typeface="宋体" charset="-122"/>
              </a:rPr>
              <a:t>Implement A Dynamic Information                    Flow System in Valgrind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685800" y="174625"/>
            <a:ext cx="7772400" cy="58737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080" rIns="91080" anchor="ctr"/>
          <a:lstStyle>
            <a:lvl1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900" b="1">
                <a:solidFill>
                  <a:srgbClr val="FFFFFF"/>
                </a:solidFill>
                <a:ea typeface="宋体" charset="-122"/>
              </a:rPr>
              <a:t>Initialization</a:t>
            </a: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39763" y="914400"/>
            <a:ext cx="8412162" cy="50292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/>
            <a:r>
              <a:rPr lang="en-US" altLang="en-US" sz="1300">
                <a:latin typeface="Source Code Pro" charset="0"/>
              </a:rPr>
              <a:t>VG_DETERMINE_INTERFACE_VERSION(ta_pre_clo_init)</a:t>
            </a:r>
          </a:p>
          <a:p>
            <a:pPr algn="l"/>
            <a:endParaRPr lang="en-US" altLang="en-US" sz="1300">
              <a:latin typeface="Source Code Pro" charset="0"/>
            </a:endParaRPr>
          </a:p>
          <a:p>
            <a:pPr algn="l"/>
            <a:r>
              <a:rPr lang="en-US" altLang="en-US" sz="1300" b="1">
                <a:solidFill>
                  <a:srgbClr val="7F0055"/>
                </a:solidFill>
                <a:latin typeface="Source Code Pro" charset="0"/>
              </a:rPr>
              <a:t>static</a:t>
            </a:r>
            <a:r>
              <a:rPr lang="en-US" altLang="en-US" sz="1300">
                <a:latin typeface="Source Code Pro" charset="0"/>
              </a:rPr>
              <a:t> </a:t>
            </a:r>
            <a:r>
              <a:rPr lang="en-US" altLang="en-US" sz="1300" b="1">
                <a:solidFill>
                  <a:srgbClr val="7F0055"/>
                </a:solidFill>
                <a:latin typeface="Source Code Pro" charset="0"/>
              </a:rPr>
              <a:t>void</a:t>
            </a:r>
            <a:r>
              <a:rPr lang="en-US" altLang="en-US" sz="1300">
                <a:latin typeface="Source Code Pro" charset="0"/>
              </a:rPr>
              <a:t> </a:t>
            </a:r>
            <a:r>
              <a:rPr lang="en-US" altLang="en-US" sz="1300" b="1" u="sng">
                <a:latin typeface="Source Code Pro" charset="0"/>
              </a:rPr>
              <a:t>ta_pre_clo_init</a:t>
            </a:r>
            <a:r>
              <a:rPr lang="en-US" altLang="en-US" sz="1300">
                <a:latin typeface="Source Code Pro" charset="0"/>
              </a:rPr>
              <a:t>(</a:t>
            </a:r>
            <a:r>
              <a:rPr lang="en-US" altLang="en-US" sz="1300" b="1">
                <a:solidFill>
                  <a:srgbClr val="7F0055"/>
                </a:solidFill>
                <a:latin typeface="Source Code Pro" charset="0"/>
              </a:rPr>
              <a:t>void</a:t>
            </a:r>
            <a:r>
              <a:rPr lang="en-US" altLang="en-US" sz="1300">
                <a:latin typeface="Source Code Pro" charset="0"/>
              </a:rPr>
              <a:t>)</a:t>
            </a:r>
          </a:p>
          <a:p>
            <a:pPr algn="l"/>
            <a:r>
              <a:rPr lang="en-US" altLang="en-US" sz="1300">
                <a:latin typeface="Source Code Pro" charset="0"/>
              </a:rPr>
              <a:t>{</a:t>
            </a:r>
          </a:p>
          <a:p>
            <a:pPr algn="l"/>
            <a:r>
              <a:rPr lang="en-US" altLang="en-US" sz="1300">
                <a:latin typeface="Source Code Pro" charset="0"/>
              </a:rPr>
              <a:t>	VG_(details_name)            (</a:t>
            </a:r>
            <a:r>
              <a:rPr lang="en-US" altLang="en-US" sz="1300">
                <a:solidFill>
                  <a:srgbClr val="2A00FF"/>
                </a:solidFill>
                <a:latin typeface="Source Code Pro" charset="0"/>
              </a:rPr>
              <a:t>"Taint analysis"</a:t>
            </a:r>
            <a:r>
              <a:rPr lang="en-US" altLang="en-US" sz="1300">
                <a:latin typeface="Source Code Pro" charset="0"/>
              </a:rPr>
              <a:t>);</a:t>
            </a:r>
          </a:p>
          <a:p>
            <a:pPr algn="l"/>
            <a:r>
              <a:rPr lang="en-US" altLang="en-US" sz="1300">
                <a:latin typeface="Source Code Pro" charset="0"/>
              </a:rPr>
              <a:t>	VG_(details_version)         (NULL);</a:t>
            </a:r>
          </a:p>
          <a:p>
            <a:pPr algn="l"/>
            <a:r>
              <a:rPr lang="en-US" altLang="en-US" sz="1300">
                <a:latin typeface="Source Code Pro" charset="0"/>
              </a:rPr>
              <a:t>	VG_(</a:t>
            </a:r>
            <a:r>
              <a:rPr lang="en-US" altLang="en-US" sz="1300" u="sng">
                <a:latin typeface="Source Code Pro" charset="0"/>
              </a:rPr>
              <a:t>details_description</a:t>
            </a:r>
            <a:r>
              <a:rPr lang="en-US" altLang="en-US" sz="1300">
                <a:latin typeface="Source Code Pro" charset="0"/>
              </a:rPr>
              <a:t>)     (</a:t>
            </a:r>
            <a:r>
              <a:rPr lang="en-US" altLang="en-US" sz="1300">
                <a:solidFill>
                  <a:srgbClr val="2A00FF"/>
                </a:solidFill>
                <a:latin typeface="Source Code Pro" charset="0"/>
              </a:rPr>
              <a:t>"the minimal Valgrind tool"</a:t>
            </a:r>
            <a:r>
              <a:rPr lang="en-US" altLang="en-US" sz="1300">
                <a:latin typeface="Source Code Pro" charset="0"/>
              </a:rPr>
              <a:t>);</a:t>
            </a:r>
          </a:p>
          <a:p>
            <a:pPr algn="l"/>
            <a:r>
              <a:rPr lang="en-US" altLang="en-US" sz="1300">
                <a:latin typeface="Source Code Pro" charset="0"/>
              </a:rPr>
              <a:t>	...</a:t>
            </a:r>
          </a:p>
          <a:p>
            <a:pPr algn="l"/>
            <a:r>
              <a:rPr lang="en-US" altLang="en-US" sz="1300">
                <a:latin typeface="Source Code Pro" charset="0"/>
              </a:rPr>
              <a:t>	VG_(details_bug_reports_to)  (VG_BUGS_TO);</a:t>
            </a:r>
          </a:p>
          <a:p>
            <a:pPr algn="l"/>
            <a:endParaRPr lang="en-US" altLang="en-US" sz="1300">
              <a:latin typeface="Source Code Pro" charset="0"/>
            </a:endParaRPr>
          </a:p>
          <a:p>
            <a:pPr algn="l"/>
            <a:r>
              <a:rPr lang="en-US" altLang="en-US" sz="1300">
                <a:latin typeface="Source Code Pro" charset="0"/>
              </a:rPr>
              <a:t>	VG_(basic_tool_funcs)        (ta_post_clo_init,</a:t>
            </a:r>
          </a:p>
          <a:p>
            <a:pPr algn="l"/>
            <a:r>
              <a:rPr lang="en-US" altLang="en-US" sz="1300">
                <a:latin typeface="Source Code Pro" charset="0"/>
              </a:rPr>
              <a:t>				  ta_instrument,</a:t>
            </a:r>
          </a:p>
          <a:p>
            <a:pPr algn="l"/>
            <a:r>
              <a:rPr lang="en-US" altLang="en-US" sz="1300">
                <a:latin typeface="Source Code Pro" charset="0"/>
              </a:rPr>
              <a:t>				  ta_fini);</a:t>
            </a:r>
          </a:p>
          <a:p>
            <a:pPr algn="l"/>
            <a:endParaRPr lang="en-US" altLang="en-US" sz="1300">
              <a:latin typeface="Source Code Pro" charset="0"/>
            </a:endParaRPr>
          </a:p>
          <a:p>
            <a:pPr algn="l"/>
            <a:r>
              <a:rPr lang="en-US" altLang="en-US" sz="1300">
                <a:latin typeface="Source Code Pro" charset="0"/>
              </a:rPr>
              <a:t>	VG_(needs_syscall_wrapper)(ta_pre_call, ta_post_call);</a:t>
            </a:r>
          </a:p>
          <a:p>
            <a:pPr algn="l"/>
            <a:endParaRPr lang="en-US" altLang="en-US" sz="1300">
              <a:latin typeface="Source Code Pro" charset="0"/>
            </a:endParaRPr>
          </a:p>
          <a:p>
            <a:pPr algn="l"/>
            <a:r>
              <a:rPr lang="en-US" altLang="en-US" sz="1300">
                <a:latin typeface="Source Code Pro" charset="0"/>
              </a:rPr>
              <a:t>	//Abstract memory definition and initialization</a:t>
            </a:r>
          </a:p>
          <a:p>
            <a:pPr algn="l"/>
            <a:r>
              <a:rPr lang="en-US" altLang="en-US" sz="1300">
                <a:latin typeface="Source Code Pro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685800" y="174625"/>
            <a:ext cx="7772400" cy="58737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080" rIns="91080" anchor="ctr"/>
          <a:lstStyle>
            <a:lvl1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900" b="1">
                <a:solidFill>
                  <a:srgbClr val="FFFFFF"/>
                </a:solidFill>
                <a:ea typeface="宋体" charset="-122"/>
              </a:rPr>
              <a:t>Finalization</a:t>
            </a: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685800" y="1219200"/>
            <a:ext cx="7737475" cy="459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755650" y="2060575"/>
            <a:ext cx="6911975" cy="1531938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/>
            <a:r>
              <a:rPr lang="sv-SE" altLang="en-US" sz="1300" b="1">
                <a:solidFill>
                  <a:srgbClr val="7F0055"/>
                </a:solidFill>
                <a:latin typeface="Source Code Pro" charset="0"/>
              </a:rPr>
              <a:t>static</a:t>
            </a:r>
            <a:r>
              <a:rPr lang="sv-SE" altLang="en-US" sz="1300">
                <a:latin typeface="Source Code Pro" charset="0"/>
              </a:rPr>
              <a:t> </a:t>
            </a:r>
            <a:r>
              <a:rPr lang="sv-SE" altLang="en-US" sz="1300" b="1">
                <a:solidFill>
                  <a:srgbClr val="7F0055"/>
                </a:solidFill>
                <a:latin typeface="Source Code Pro" charset="0"/>
              </a:rPr>
              <a:t>void</a:t>
            </a:r>
            <a:r>
              <a:rPr lang="sv-SE" altLang="en-US" sz="1300">
                <a:latin typeface="Source Code Pro" charset="0"/>
              </a:rPr>
              <a:t> </a:t>
            </a:r>
            <a:r>
              <a:rPr lang="sv-SE" altLang="en-US" sz="1300" b="1" u="sng">
                <a:latin typeface="Source Code Pro" charset="0"/>
              </a:rPr>
              <a:t>ta_fini</a:t>
            </a:r>
            <a:r>
              <a:rPr lang="sv-SE" altLang="en-US" sz="1300">
                <a:latin typeface="Source Code Pro" charset="0"/>
              </a:rPr>
              <a:t>(Int exitcode)</a:t>
            </a:r>
          </a:p>
          <a:p>
            <a:pPr algn="l"/>
            <a:r>
              <a:rPr lang="sv-SE" altLang="en-US" sz="1800">
                <a:latin typeface="Source Code Pro" charset="0"/>
                <a:ea typeface="宋体" charset="-122"/>
              </a:rPr>
              <a:t>{</a:t>
            </a:r>
          </a:p>
          <a:p>
            <a:pPr algn="l"/>
            <a:r>
              <a:rPr lang="sv-SE" altLang="en-US" sz="1300">
                <a:latin typeface="Source Code Pro" charset="0"/>
                <a:ea typeface="宋体" charset="-122"/>
              </a:rPr>
              <a:t>	//Reporting Statistics/collected information if needed</a:t>
            </a:r>
          </a:p>
          <a:p>
            <a:pPr algn="l"/>
            <a:r>
              <a:rPr lang="sv-SE" altLang="en-US" sz="1300">
                <a:latin typeface="Source Code Pro" charset="0"/>
                <a:ea typeface="宋体" charset="-122"/>
              </a:rPr>
              <a:t>	//Clean up allocated memory</a:t>
            </a:r>
          </a:p>
          <a:p>
            <a:pPr algn="l"/>
            <a:endParaRPr lang="sv-SE" altLang="en-US" sz="1300">
              <a:latin typeface="Source Code Pro" charset="0"/>
              <a:ea typeface="宋体" charset="-122"/>
            </a:endParaRPr>
          </a:p>
          <a:p>
            <a:pPr algn="l"/>
            <a:r>
              <a:rPr lang="sv-SE" altLang="en-US" sz="1800">
                <a:latin typeface="Source Code Pro" charset="0"/>
                <a:ea typeface="宋体" charset="-122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685800" y="174625"/>
            <a:ext cx="7772400" cy="58737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080" rIns="91080" anchor="ctr"/>
          <a:lstStyle>
            <a:lvl1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900" b="1">
                <a:solidFill>
                  <a:srgbClr val="FFFFFF"/>
                </a:solidFill>
                <a:ea typeface="宋体" charset="-122"/>
              </a:rPr>
              <a:t>Instrumentation &amp; Runtime</a:t>
            </a: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95288" y="836613"/>
            <a:ext cx="5545137" cy="554831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/>
            <a:r>
              <a:rPr lang="en-US" altLang="en-US" sz="1300" b="1" u="sng" dirty="0">
                <a:solidFill>
                  <a:srgbClr val="7F0055"/>
                </a:solidFill>
                <a:latin typeface="Source Code Pro" charset="0"/>
              </a:rPr>
              <a:t>static</a:t>
            </a:r>
            <a:r>
              <a:rPr lang="en-US" altLang="en-US" sz="1300" u="sng" dirty="0">
                <a:latin typeface="Source Code Pro" charset="0"/>
              </a:rPr>
              <a:t> IRSB</a:t>
            </a:r>
            <a:r>
              <a:rPr lang="en-US" altLang="en-US" sz="1300" dirty="0">
                <a:latin typeface="Source Code Pro" charset="0"/>
              </a:rPr>
              <a:t>* </a:t>
            </a:r>
            <a:r>
              <a:rPr lang="en-US" altLang="en-US" sz="1300" b="1" u="sng" dirty="0" err="1">
                <a:latin typeface="Source Code Pro" charset="0"/>
              </a:rPr>
              <a:t>ta_instrument</a:t>
            </a:r>
            <a:r>
              <a:rPr lang="en-US" altLang="en-US" sz="1300" dirty="0">
                <a:latin typeface="Source Code Pro" charset="0"/>
              </a:rPr>
              <a:t> ( </a:t>
            </a:r>
            <a:r>
              <a:rPr lang="en-US" altLang="en-US" sz="1300" dirty="0" err="1">
                <a:latin typeface="Source Code Pro" charset="0"/>
              </a:rPr>
              <a:t>VgCallbackClosure</a:t>
            </a:r>
            <a:r>
              <a:rPr lang="en-US" altLang="en-US" sz="1300" dirty="0">
                <a:latin typeface="Source Code Pro" charset="0"/>
              </a:rPr>
              <a:t>* 			closure,</a:t>
            </a:r>
          </a:p>
          <a:p>
            <a:pPr algn="l"/>
            <a:r>
              <a:rPr lang="en-US" altLang="en-US" sz="1300" dirty="0">
                <a:latin typeface="Source Code Pro" charset="0"/>
                <a:ea typeface="宋体" charset="-122"/>
              </a:rPr>
              <a:t>			IRSB* </a:t>
            </a:r>
            <a:r>
              <a:rPr lang="en-US" altLang="en-US" sz="1300" dirty="0" err="1">
                <a:latin typeface="Source Code Pro" charset="0"/>
                <a:ea typeface="宋体" charset="-122"/>
              </a:rPr>
              <a:t>sbIn</a:t>
            </a:r>
            <a:r>
              <a:rPr lang="en-US" altLang="en-US" sz="1300" dirty="0">
                <a:latin typeface="Source Code Pro" charset="0"/>
                <a:ea typeface="宋体" charset="-122"/>
              </a:rPr>
              <a:t>,</a:t>
            </a:r>
          </a:p>
          <a:p>
            <a:pPr algn="l"/>
            <a:r>
              <a:rPr lang="en-US" altLang="en-US" sz="1300" dirty="0">
                <a:latin typeface="Source Code Pro" charset="0"/>
                <a:ea typeface="宋体" charset="-122"/>
              </a:rPr>
              <a:t>                             …)</a:t>
            </a:r>
          </a:p>
          <a:p>
            <a:pPr algn="l"/>
            <a:r>
              <a:rPr lang="en-US" altLang="en-US" sz="1300" dirty="0">
                <a:latin typeface="Source Code Pro" charset="0"/>
                <a:ea typeface="宋体" charset="-122"/>
              </a:rPr>
              <a:t>{</a:t>
            </a:r>
          </a:p>
          <a:p>
            <a:pPr algn="l"/>
            <a:r>
              <a:rPr lang="en-US" altLang="en-US" sz="1300" dirty="0">
                <a:latin typeface="Source Code Pro" charset="0"/>
                <a:ea typeface="宋体" charset="-122"/>
              </a:rPr>
              <a:t>        …</a:t>
            </a:r>
          </a:p>
          <a:p>
            <a:pPr algn="l"/>
            <a:r>
              <a:rPr lang="en-US" altLang="en-US" sz="1300" dirty="0">
                <a:latin typeface="Source Code Pro" charset="0"/>
                <a:ea typeface="宋体" charset="-122"/>
              </a:rPr>
              <a:t>        IRSB* </a:t>
            </a:r>
            <a:r>
              <a:rPr lang="en-US" altLang="en-US" sz="1300" dirty="0" err="1">
                <a:latin typeface="Source Code Pro" charset="0"/>
                <a:ea typeface="宋体" charset="-122"/>
              </a:rPr>
              <a:t>sbOut</a:t>
            </a:r>
            <a:r>
              <a:rPr lang="en-US" altLang="en-US" sz="1300" dirty="0">
                <a:latin typeface="Source Code Pro" charset="0"/>
                <a:ea typeface="宋体" charset="-122"/>
              </a:rPr>
              <a:t>  = </a:t>
            </a:r>
            <a:r>
              <a:rPr lang="en-US" altLang="en-US" sz="1300" dirty="0" err="1">
                <a:latin typeface="Source Code Pro" charset="0"/>
                <a:ea typeface="宋体" charset="-122"/>
              </a:rPr>
              <a:t>deepCopyIRSBExceptStmts</a:t>
            </a:r>
            <a:r>
              <a:rPr lang="en-US" altLang="en-US" sz="1300" dirty="0">
                <a:latin typeface="Source Code Pro" charset="0"/>
                <a:ea typeface="宋体" charset="-122"/>
              </a:rPr>
              <a:t>(</a:t>
            </a:r>
            <a:r>
              <a:rPr lang="en-US" altLang="en-US" sz="1300" dirty="0" err="1">
                <a:latin typeface="Source Code Pro" charset="0"/>
                <a:ea typeface="宋体" charset="-122"/>
              </a:rPr>
              <a:t>sbIn</a:t>
            </a:r>
            <a:r>
              <a:rPr lang="en-US" altLang="en-US" sz="1300" dirty="0">
                <a:latin typeface="Source Code Pro" charset="0"/>
                <a:ea typeface="宋体" charset="-122"/>
              </a:rPr>
              <a:t>);</a:t>
            </a:r>
          </a:p>
          <a:p>
            <a:pPr algn="l"/>
            <a:r>
              <a:rPr lang="en-US" altLang="en-US" sz="1300" dirty="0">
                <a:latin typeface="Source Code Pro" charset="0"/>
                <a:ea typeface="宋体" charset="-122"/>
              </a:rPr>
              <a:t>        …</a:t>
            </a:r>
          </a:p>
          <a:p>
            <a:pPr algn="l"/>
            <a:r>
              <a:rPr lang="en-US" altLang="en-US" sz="1300" dirty="0">
                <a:latin typeface="Source Code Pro" charset="0"/>
              </a:rPr>
              <a:t>        </a:t>
            </a:r>
            <a:r>
              <a:rPr lang="en-US" altLang="en-US" sz="1300" b="1" dirty="0">
                <a:solidFill>
                  <a:srgbClr val="7F0055"/>
                </a:solidFill>
                <a:latin typeface="Source Code Pro" charset="0"/>
              </a:rPr>
              <a:t>for</a:t>
            </a:r>
            <a:r>
              <a:rPr lang="en-US" altLang="en-US" sz="1300" dirty="0">
                <a:latin typeface="Source Code Pro" charset="0"/>
              </a:rPr>
              <a:t> (i = 0; i &lt; </a:t>
            </a:r>
            <a:r>
              <a:rPr lang="en-US" altLang="en-US" sz="1300" dirty="0" err="1">
                <a:latin typeface="Source Code Pro" charset="0"/>
              </a:rPr>
              <a:t>sbIn</a:t>
            </a:r>
            <a:r>
              <a:rPr lang="en-US" altLang="en-US" sz="1300" dirty="0">
                <a:latin typeface="Source Code Pro" charset="0"/>
              </a:rPr>
              <a:t>-&gt;</a:t>
            </a:r>
            <a:r>
              <a:rPr lang="en-US" altLang="en-US" sz="1300" dirty="0" err="1">
                <a:latin typeface="Source Code Pro" charset="0"/>
              </a:rPr>
              <a:t>stmts_used</a:t>
            </a:r>
            <a:r>
              <a:rPr lang="en-US" altLang="en-US" sz="1300" dirty="0">
                <a:latin typeface="Source Code Pro" charset="0"/>
              </a:rPr>
              <a:t>; i++) {</a:t>
            </a:r>
          </a:p>
          <a:p>
            <a:pPr algn="l"/>
            <a:r>
              <a:rPr lang="en-US" altLang="en-US" sz="1300" dirty="0">
                <a:latin typeface="Source Code Pro" charset="0"/>
                <a:ea typeface="宋体" charset="-122"/>
              </a:rPr>
              <a:t>      	</a:t>
            </a:r>
            <a:r>
              <a:rPr lang="en-US" altLang="en-US" sz="1300" dirty="0" err="1">
                <a:latin typeface="Source Code Pro" charset="0"/>
                <a:ea typeface="宋体" charset="-122"/>
              </a:rPr>
              <a:t>IRStmt</a:t>
            </a:r>
            <a:r>
              <a:rPr lang="en-US" altLang="en-US" sz="1300" dirty="0">
                <a:latin typeface="Source Code Pro" charset="0"/>
                <a:ea typeface="宋体" charset="-122"/>
              </a:rPr>
              <a:t>* </a:t>
            </a:r>
            <a:r>
              <a:rPr lang="en-US" altLang="en-US" sz="1300" dirty="0" err="1">
                <a:latin typeface="Source Code Pro" charset="0"/>
                <a:ea typeface="宋体" charset="-122"/>
              </a:rPr>
              <a:t>st</a:t>
            </a:r>
            <a:r>
              <a:rPr lang="en-US" altLang="en-US" sz="1300" dirty="0">
                <a:latin typeface="Source Code Pro" charset="0"/>
                <a:ea typeface="宋体" charset="-122"/>
              </a:rPr>
              <a:t> = </a:t>
            </a:r>
            <a:r>
              <a:rPr lang="en-US" altLang="en-US" sz="1300" dirty="0" err="1">
                <a:latin typeface="Source Code Pro" charset="0"/>
                <a:ea typeface="宋体" charset="-122"/>
              </a:rPr>
              <a:t>sbIn</a:t>
            </a:r>
            <a:r>
              <a:rPr lang="en-US" altLang="en-US" sz="1300" dirty="0">
                <a:latin typeface="Source Code Pro" charset="0"/>
                <a:ea typeface="宋体" charset="-122"/>
              </a:rPr>
              <a:t>-&gt;</a:t>
            </a:r>
            <a:r>
              <a:rPr lang="en-US" altLang="en-US" sz="1300" dirty="0" err="1">
                <a:latin typeface="Source Code Pro" charset="0"/>
                <a:ea typeface="宋体" charset="-122"/>
              </a:rPr>
              <a:t>stmts</a:t>
            </a:r>
            <a:r>
              <a:rPr lang="en-US" altLang="en-US" sz="1300" dirty="0">
                <a:latin typeface="Source Code Pro" charset="0"/>
                <a:ea typeface="宋体" charset="-122"/>
              </a:rPr>
              <a:t>[i];</a:t>
            </a:r>
          </a:p>
          <a:p>
            <a:pPr algn="l"/>
            <a:r>
              <a:rPr lang="en-US" altLang="en-US" sz="1300" dirty="0">
                <a:latin typeface="Source Code Pro" charset="0"/>
              </a:rPr>
              <a:t>	</a:t>
            </a:r>
            <a:r>
              <a:rPr lang="en-US" altLang="en-US" sz="1300" dirty="0" smtClean="0">
                <a:latin typeface="Source Code Pro" charset="0"/>
              </a:rPr>
              <a:t>	</a:t>
            </a:r>
            <a:r>
              <a:rPr lang="en-US" altLang="en-US" sz="1300" b="1" dirty="0" smtClean="0">
                <a:solidFill>
                  <a:srgbClr val="7F0055"/>
                </a:solidFill>
                <a:latin typeface="Source Code Pro" charset="0"/>
              </a:rPr>
              <a:t>if</a:t>
            </a:r>
            <a:r>
              <a:rPr lang="en-US" altLang="en-US" sz="1300" dirty="0">
                <a:latin typeface="Source Code Pro" charset="0"/>
              </a:rPr>
              <a:t>(!</a:t>
            </a:r>
            <a:r>
              <a:rPr lang="en-US" altLang="en-US" sz="1300" dirty="0" err="1">
                <a:latin typeface="Source Code Pro" charset="0"/>
              </a:rPr>
              <a:t>st</a:t>
            </a:r>
            <a:r>
              <a:rPr lang="en-US" altLang="en-US" sz="1300" dirty="0">
                <a:latin typeface="Source Code Pro" charset="0"/>
              </a:rPr>
              <a:t>) </a:t>
            </a:r>
            <a:r>
              <a:rPr lang="en-US" altLang="en-US" sz="1300" b="1" dirty="0">
                <a:solidFill>
                  <a:srgbClr val="7F0055"/>
                </a:solidFill>
                <a:latin typeface="Source Code Pro" charset="0"/>
              </a:rPr>
              <a:t>continue</a:t>
            </a:r>
            <a:r>
              <a:rPr lang="en-US" altLang="en-US" sz="1300" dirty="0">
                <a:latin typeface="Source Code Pro" charset="0"/>
              </a:rPr>
              <a:t>;</a:t>
            </a:r>
          </a:p>
          <a:p>
            <a:pPr algn="l"/>
            <a:r>
              <a:rPr lang="en-US" altLang="en-US" sz="1300" dirty="0" smtClean="0">
                <a:latin typeface="Source Code Pro" charset="0"/>
              </a:rPr>
              <a:t>	</a:t>
            </a:r>
            <a:r>
              <a:rPr lang="en-US" altLang="en-US" sz="1300" dirty="0">
                <a:latin typeface="Source Code Pro" charset="0"/>
              </a:rPr>
              <a:t>	</a:t>
            </a:r>
            <a:r>
              <a:rPr lang="en-US" altLang="en-US" sz="1300" b="1" dirty="0">
                <a:solidFill>
                  <a:srgbClr val="7F0055"/>
                </a:solidFill>
                <a:latin typeface="Source Code Pro" charset="0"/>
              </a:rPr>
              <a:t>switch</a:t>
            </a:r>
            <a:r>
              <a:rPr lang="en-US" altLang="en-US" sz="1300" dirty="0">
                <a:latin typeface="Source Code Pro" charset="0"/>
              </a:rPr>
              <a:t> (</a:t>
            </a:r>
            <a:r>
              <a:rPr lang="en-US" altLang="en-US" sz="1300" dirty="0" err="1">
                <a:latin typeface="Source Code Pro" charset="0"/>
              </a:rPr>
              <a:t>st</a:t>
            </a:r>
            <a:r>
              <a:rPr lang="en-US" altLang="en-US" sz="1300" dirty="0">
                <a:latin typeface="Source Code Pro" charset="0"/>
              </a:rPr>
              <a:t>-&gt;tag) {</a:t>
            </a:r>
          </a:p>
          <a:p>
            <a:pPr algn="l"/>
            <a:r>
              <a:rPr lang="en-US" altLang="en-US" sz="1300" dirty="0">
                <a:latin typeface="Source Code Pro" charset="0"/>
              </a:rPr>
              <a:t>               </a:t>
            </a:r>
            <a:r>
              <a:rPr lang="en-US" altLang="en-US" sz="1300" dirty="0" smtClean="0">
                <a:latin typeface="Source Code Pro" charset="0"/>
              </a:rPr>
              <a:t>	       </a:t>
            </a:r>
            <a:r>
              <a:rPr lang="en-US" altLang="en-US" sz="1300" b="1" dirty="0" smtClean="0">
                <a:solidFill>
                  <a:srgbClr val="7F0055"/>
                </a:solidFill>
                <a:latin typeface="Source Code Pro" charset="0"/>
              </a:rPr>
              <a:t>case</a:t>
            </a:r>
            <a:r>
              <a:rPr lang="en-US" altLang="en-US" sz="1300" dirty="0" smtClean="0">
                <a:latin typeface="Source Code Pro" charset="0"/>
              </a:rPr>
              <a:t> </a:t>
            </a:r>
            <a:r>
              <a:rPr lang="en-US" altLang="en-US" sz="1300" dirty="0" err="1">
                <a:latin typeface="Source Code Pro" charset="0"/>
              </a:rPr>
              <a:t>Ist_Put</a:t>
            </a:r>
            <a:r>
              <a:rPr lang="en-US" altLang="en-US" sz="1300" dirty="0">
                <a:latin typeface="Source Code Pro" charset="0"/>
              </a:rPr>
              <a:t>:</a:t>
            </a:r>
          </a:p>
          <a:p>
            <a:pPr algn="l"/>
            <a:r>
              <a:rPr lang="en-US" altLang="en-US" sz="1300" dirty="0">
                <a:latin typeface="Source Code Pro" charset="0"/>
                <a:ea typeface="宋体" charset="-122"/>
              </a:rPr>
              <a:t>                              	…</a:t>
            </a:r>
          </a:p>
          <a:p>
            <a:pPr algn="l"/>
            <a:r>
              <a:rPr lang="en-US" altLang="en-US" sz="1300" dirty="0">
                <a:latin typeface="Source Code Pro" charset="0"/>
              </a:rPr>
              <a:t>         	      </a:t>
            </a:r>
            <a:r>
              <a:rPr lang="en-US" altLang="en-US" sz="1300" b="1" dirty="0">
                <a:solidFill>
                  <a:srgbClr val="7F0055"/>
                </a:solidFill>
                <a:latin typeface="Source Code Pro" charset="0"/>
              </a:rPr>
              <a:t>case</a:t>
            </a:r>
            <a:r>
              <a:rPr lang="en-US" altLang="en-US" sz="1300" dirty="0">
                <a:latin typeface="Source Code Pro" charset="0"/>
              </a:rPr>
              <a:t> </a:t>
            </a:r>
            <a:r>
              <a:rPr lang="en-US" altLang="en-US" sz="1300" dirty="0" err="1">
                <a:latin typeface="Source Code Pro" charset="0"/>
              </a:rPr>
              <a:t>Ist_Store</a:t>
            </a:r>
            <a:r>
              <a:rPr lang="en-US" altLang="en-US" sz="1300" dirty="0">
                <a:latin typeface="Source Code Pro" charset="0"/>
              </a:rPr>
              <a:t>:</a:t>
            </a:r>
          </a:p>
          <a:p>
            <a:pPr algn="l"/>
            <a:r>
              <a:rPr lang="en-US" altLang="en-US" sz="1300" dirty="0">
                <a:latin typeface="Source Code Pro" charset="0"/>
                <a:ea typeface="宋体" charset="-122"/>
              </a:rPr>
              <a:t>	</a:t>
            </a:r>
            <a:r>
              <a:rPr lang="en-US" altLang="en-US" sz="1300" dirty="0" smtClean="0">
                <a:latin typeface="Source Code Pro" charset="0"/>
                <a:ea typeface="宋体" charset="-122"/>
              </a:rPr>
              <a:t>  </a:t>
            </a:r>
            <a:r>
              <a:rPr lang="en-US" altLang="en-US" sz="1300" dirty="0">
                <a:latin typeface="Source Code Pro" charset="0"/>
                <a:ea typeface="宋体" charset="-122"/>
              </a:rPr>
              <a:t>	</a:t>
            </a:r>
            <a:r>
              <a:rPr lang="en-US" altLang="en-US" sz="1300" dirty="0" smtClean="0">
                <a:latin typeface="Source Code Pro" charset="0"/>
                <a:ea typeface="宋体" charset="-122"/>
              </a:rPr>
              <a:t>           …</a:t>
            </a:r>
            <a:endParaRPr lang="en-US" altLang="en-US" sz="1300" dirty="0">
              <a:latin typeface="Source Code Pro" charset="0"/>
              <a:ea typeface="宋体" charset="-122"/>
            </a:endParaRPr>
          </a:p>
          <a:p>
            <a:pPr algn="l"/>
            <a:r>
              <a:rPr lang="en-US" altLang="en-US" sz="1300" dirty="0" smtClean="0">
                <a:latin typeface="Source Code Pro" charset="0"/>
              </a:rPr>
              <a:t> </a:t>
            </a:r>
            <a:r>
              <a:rPr lang="en-US" altLang="en-US" sz="1300" dirty="0">
                <a:latin typeface="Source Code Pro" charset="0"/>
              </a:rPr>
              <a:t>	      </a:t>
            </a:r>
            <a:r>
              <a:rPr lang="en-US" altLang="en-US" sz="1300" b="1" dirty="0">
                <a:solidFill>
                  <a:srgbClr val="7F0055"/>
                </a:solidFill>
                <a:latin typeface="Source Code Pro" charset="0"/>
              </a:rPr>
              <a:t>case</a:t>
            </a:r>
            <a:r>
              <a:rPr lang="en-US" altLang="en-US" sz="1300" dirty="0">
                <a:latin typeface="Source Code Pro" charset="0"/>
              </a:rPr>
              <a:t> </a:t>
            </a:r>
            <a:r>
              <a:rPr lang="en-US" altLang="en-US" sz="1300" dirty="0" err="1">
                <a:latin typeface="Source Code Pro" charset="0"/>
              </a:rPr>
              <a:t>Ist_PutI</a:t>
            </a:r>
            <a:r>
              <a:rPr lang="en-US" altLang="en-US" sz="1300" dirty="0">
                <a:latin typeface="Source Code Pro" charset="0"/>
              </a:rPr>
              <a:t>:</a:t>
            </a:r>
          </a:p>
          <a:p>
            <a:pPr algn="l"/>
            <a:r>
              <a:rPr lang="en-US" altLang="en-US" sz="1300" dirty="0">
                <a:latin typeface="Source Code Pro" charset="0"/>
                <a:ea typeface="宋体" charset="-122"/>
              </a:rPr>
              <a:t>		</a:t>
            </a:r>
            <a:r>
              <a:rPr lang="en-US" altLang="en-US" sz="1300" dirty="0" smtClean="0">
                <a:latin typeface="Source Code Pro" charset="0"/>
                <a:ea typeface="宋体" charset="-122"/>
              </a:rPr>
              <a:t>           …</a:t>
            </a:r>
            <a:endParaRPr lang="en-US" altLang="en-US" sz="1300" dirty="0">
              <a:latin typeface="Source Code Pro" charset="0"/>
              <a:ea typeface="宋体" charset="-122"/>
            </a:endParaRPr>
          </a:p>
          <a:p>
            <a:pPr algn="l"/>
            <a:r>
              <a:rPr lang="en-US" altLang="en-US" sz="1300" dirty="0">
                <a:latin typeface="Source Code Pro" charset="0"/>
              </a:rPr>
              <a:t>	      </a:t>
            </a:r>
            <a:r>
              <a:rPr lang="en-US" altLang="en-US" sz="1300" dirty="0" smtClean="0">
                <a:latin typeface="Source Code Pro" charset="0"/>
              </a:rPr>
              <a:t>	      </a:t>
            </a:r>
            <a:r>
              <a:rPr lang="en-US" altLang="en-US" sz="1300" b="1" dirty="0" smtClean="0">
                <a:solidFill>
                  <a:srgbClr val="7F0055"/>
                </a:solidFill>
                <a:latin typeface="Source Code Pro" charset="0"/>
              </a:rPr>
              <a:t>case</a:t>
            </a:r>
            <a:r>
              <a:rPr lang="en-US" altLang="en-US" sz="1300" dirty="0" smtClean="0">
                <a:latin typeface="Source Code Pro" charset="0"/>
              </a:rPr>
              <a:t> </a:t>
            </a:r>
            <a:r>
              <a:rPr lang="en-US" altLang="en-US" sz="1300" dirty="0" err="1">
                <a:latin typeface="Source Code Pro" charset="0"/>
              </a:rPr>
              <a:t>Ist_WrTmp</a:t>
            </a:r>
            <a:r>
              <a:rPr lang="en-US" altLang="en-US" sz="1300" dirty="0">
                <a:latin typeface="Source Code Pro" charset="0"/>
              </a:rPr>
              <a:t>:	</a:t>
            </a:r>
          </a:p>
          <a:p>
            <a:pPr algn="l"/>
            <a:r>
              <a:rPr lang="en-US" altLang="en-US" sz="1300" dirty="0">
                <a:latin typeface="Source Code Pro" charset="0"/>
                <a:ea typeface="宋体" charset="-122"/>
              </a:rPr>
              <a:t>	      	</a:t>
            </a:r>
            <a:r>
              <a:rPr lang="en-US" altLang="en-US" sz="1300" dirty="0" smtClean="0">
                <a:latin typeface="Source Code Pro" charset="0"/>
                <a:ea typeface="宋体" charset="-122"/>
              </a:rPr>
              <a:t>           …</a:t>
            </a:r>
            <a:endParaRPr lang="en-US" altLang="en-US" sz="1300" dirty="0">
              <a:latin typeface="Source Code Pro" charset="0"/>
              <a:ea typeface="宋体" charset="-122"/>
            </a:endParaRPr>
          </a:p>
          <a:p>
            <a:pPr algn="l"/>
            <a:r>
              <a:rPr lang="en-US" altLang="en-US" sz="1300" b="1" dirty="0">
                <a:solidFill>
                  <a:srgbClr val="7F0055"/>
                </a:solidFill>
                <a:latin typeface="Source Code Pro" charset="0"/>
                <a:ea typeface="宋体" charset="-122"/>
              </a:rPr>
              <a:t> </a:t>
            </a:r>
            <a:r>
              <a:rPr lang="en-US" altLang="en-US" sz="1300" b="1" dirty="0" smtClean="0">
                <a:solidFill>
                  <a:srgbClr val="7F0055"/>
                </a:solidFill>
                <a:latin typeface="Source Code Pro" charset="0"/>
                <a:ea typeface="宋体" charset="-122"/>
              </a:rPr>
              <a:t>                         </a:t>
            </a:r>
            <a:r>
              <a:rPr lang="en-US" altLang="en-US" sz="1300" b="1" dirty="0" smtClean="0">
                <a:solidFill>
                  <a:srgbClr val="7F0055"/>
                </a:solidFill>
                <a:latin typeface="Source Code Pro" charset="0"/>
              </a:rPr>
              <a:t>default</a:t>
            </a:r>
            <a:r>
              <a:rPr lang="en-US" altLang="en-US" sz="1300" dirty="0">
                <a:latin typeface="Source Code Pro" charset="0"/>
              </a:rPr>
              <a:t>: </a:t>
            </a:r>
            <a:r>
              <a:rPr lang="en-US" altLang="en-US" sz="1300" dirty="0" err="1">
                <a:latin typeface="Source Code Pro" charset="0"/>
              </a:rPr>
              <a:t>addStmtToIRSB</a:t>
            </a:r>
            <a:r>
              <a:rPr lang="en-US" altLang="en-US" sz="1300" dirty="0">
                <a:latin typeface="Source Code Pro" charset="0"/>
              </a:rPr>
              <a:t>(</a:t>
            </a:r>
            <a:r>
              <a:rPr lang="en-US" altLang="en-US" sz="1300" dirty="0" err="1">
                <a:latin typeface="Source Code Pro" charset="0"/>
              </a:rPr>
              <a:t>sbOut</a:t>
            </a:r>
            <a:r>
              <a:rPr lang="en-US" altLang="en-US" sz="1300" dirty="0">
                <a:latin typeface="Source Code Pro" charset="0"/>
              </a:rPr>
              <a:t>, </a:t>
            </a:r>
            <a:r>
              <a:rPr lang="en-US" altLang="en-US" sz="1300" dirty="0" err="1">
                <a:latin typeface="Source Code Pro" charset="0"/>
              </a:rPr>
              <a:t>st</a:t>
            </a:r>
            <a:r>
              <a:rPr lang="en-US" altLang="en-US" sz="1300" dirty="0">
                <a:latin typeface="Source Code Pro" charset="0"/>
              </a:rPr>
              <a:t>);</a:t>
            </a:r>
          </a:p>
          <a:p>
            <a:pPr algn="l"/>
            <a:r>
              <a:rPr lang="en-US" altLang="en-US" sz="1300" dirty="0">
                <a:latin typeface="Source Code Pro" charset="0"/>
              </a:rPr>
              <a:t>       </a:t>
            </a:r>
            <a:r>
              <a:rPr lang="en-US" altLang="en-US" sz="1300" b="1" dirty="0">
                <a:solidFill>
                  <a:srgbClr val="7F0055"/>
                </a:solidFill>
                <a:latin typeface="Source Code Pro" charset="0"/>
              </a:rPr>
              <a:t>return</a:t>
            </a:r>
            <a:r>
              <a:rPr lang="en-US" altLang="en-US" sz="1300" dirty="0">
                <a:latin typeface="Source Code Pro" charset="0"/>
              </a:rPr>
              <a:t> </a:t>
            </a:r>
            <a:r>
              <a:rPr lang="en-US" altLang="en-US" sz="1300" dirty="0" err="1">
                <a:latin typeface="Source Code Pro" charset="0"/>
              </a:rPr>
              <a:t>sbOut</a:t>
            </a:r>
            <a:r>
              <a:rPr lang="en-US" altLang="en-US" sz="1300" dirty="0">
                <a:latin typeface="Source Code Pro" charset="0"/>
              </a:rPr>
              <a:t>;</a:t>
            </a:r>
          </a:p>
          <a:p>
            <a:pPr algn="l"/>
            <a:r>
              <a:rPr lang="en-US" altLang="en-US" sz="1300" dirty="0">
                <a:latin typeface="Source Code Pro" charset="0"/>
                <a:ea typeface="宋体" charset="-122"/>
              </a:rPr>
              <a:t>}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073150" y="2560638"/>
            <a:ext cx="4321175" cy="3238500"/>
          </a:xfrm>
          <a:prstGeom prst="rect">
            <a:avLst/>
          </a:prstGeom>
          <a:noFill/>
          <a:ln w="38160" cap="sq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940425" y="1916113"/>
            <a:ext cx="3095625" cy="119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  <a:buClrTx/>
              <a:buFontTx/>
              <a:buNone/>
            </a:pPr>
            <a:r>
              <a:rPr lang="en-US" altLang="en-US"/>
              <a:t>* Please consult the following header file for details of the valgrind VEX instructions:</a:t>
            </a:r>
          </a:p>
          <a:p>
            <a:pPr algn="l">
              <a:lnSpc>
                <a:spcPct val="100000"/>
              </a:lnSpc>
              <a:buClrTx/>
              <a:buFontTx/>
              <a:buNone/>
            </a:pPr>
            <a:r>
              <a:rPr lang="en-US" altLang="en-US"/>
              <a:t>&lt;Valgrind&gt;/VEX/pub/libvex_ir.h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685800" y="174625"/>
            <a:ext cx="7772400" cy="58737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080" rIns="91080" anchor="ctr"/>
          <a:lstStyle>
            <a:lvl1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900" b="1">
                <a:solidFill>
                  <a:srgbClr val="FFFFFF"/>
                </a:solidFill>
                <a:ea typeface="宋体" charset="-122"/>
              </a:rPr>
              <a:t>Ist_IMark</a:t>
            </a: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457200" y="2193925"/>
            <a:ext cx="8137525" cy="2668588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/>
            <a:r>
              <a:rPr lang="en-US" altLang="en-US" sz="1300" b="1">
                <a:solidFill>
                  <a:srgbClr val="7F0055"/>
                </a:solidFill>
                <a:latin typeface="Source Code Pro" charset="0"/>
              </a:rPr>
              <a:t>case</a:t>
            </a:r>
            <a:r>
              <a:rPr lang="en-US" altLang="en-US" sz="1300">
                <a:latin typeface="Source Code Pro" charset="0"/>
              </a:rPr>
              <a:t> Ist_IMark: //Specifies the beginning of a machine instruction</a:t>
            </a:r>
          </a:p>
          <a:p>
            <a:pPr algn="l"/>
            <a:r>
              <a:rPr lang="en-US" altLang="en-US" sz="1300">
                <a:solidFill>
                  <a:srgbClr val="3F7F5F"/>
                </a:solidFill>
                <a:latin typeface="Source Code Pro" charset="0"/>
              </a:rPr>
              <a:t>// Start tracing in main</a:t>
            </a:r>
          </a:p>
          <a:p>
            <a:pPr algn="l"/>
            <a:r>
              <a:rPr lang="en-US" altLang="en-US" sz="1300">
                <a:solidFill>
                  <a:srgbClr val="3F7F5F"/>
                </a:solidFill>
                <a:latin typeface="Source Code Pro" charset="0"/>
              </a:rPr>
              <a:t>//VG_(printf)("Ist_IMark\n");</a:t>
            </a:r>
          </a:p>
          <a:p>
            <a:pPr algn="l"/>
            <a:r>
              <a:rPr lang="en-US" altLang="en-US" sz="1300" b="1">
                <a:solidFill>
                  <a:srgbClr val="7F0055"/>
                </a:solidFill>
                <a:latin typeface="Source Code Pro" charset="0"/>
              </a:rPr>
              <a:t>if</a:t>
            </a:r>
            <a:r>
              <a:rPr lang="en-US" altLang="en-US" sz="1300">
                <a:latin typeface="Source Code Pro" charset="0"/>
              </a:rPr>
              <a:t> (VG_(get_fnname_if_entry)(st-&gt;Ist.IMark.addr, fnname, </a:t>
            </a:r>
            <a:r>
              <a:rPr lang="en-US" altLang="en-US" sz="1300" b="1">
                <a:solidFill>
                  <a:srgbClr val="7F0055"/>
                </a:solidFill>
                <a:latin typeface="Source Code Pro" charset="0"/>
              </a:rPr>
              <a:t>sizeof</a:t>
            </a:r>
            <a:r>
              <a:rPr lang="en-US" altLang="en-US" sz="1300">
                <a:latin typeface="Source Code Pro" charset="0"/>
              </a:rPr>
              <a:t>(fnname))) {</a:t>
            </a:r>
          </a:p>
          <a:p>
            <a:pPr algn="l"/>
            <a:r>
              <a:rPr lang="en-US" altLang="en-US" sz="1300">
                <a:latin typeface="Source Code Pro" charset="0"/>
              </a:rPr>
              <a:t>	</a:t>
            </a:r>
            <a:r>
              <a:rPr lang="en-US" altLang="en-US" sz="1300" b="1">
                <a:solidFill>
                  <a:srgbClr val="7F0055"/>
                </a:solidFill>
                <a:latin typeface="Source Code Pro" charset="0"/>
              </a:rPr>
              <a:t>if</a:t>
            </a:r>
            <a:r>
              <a:rPr lang="en-US" altLang="en-US" sz="1300">
                <a:latin typeface="Source Code Pro" charset="0"/>
              </a:rPr>
              <a:t>(VG_(strcmp)(fnname, </a:t>
            </a:r>
            <a:r>
              <a:rPr lang="en-US" altLang="en-US" sz="1300">
                <a:solidFill>
                  <a:srgbClr val="2A00FF"/>
                </a:solidFill>
                <a:latin typeface="Source Code Pro" charset="0"/>
              </a:rPr>
              <a:t>"main"</a:t>
            </a:r>
            <a:r>
              <a:rPr lang="en-US" altLang="en-US" sz="1300">
                <a:latin typeface="Source Code Pro" charset="0"/>
              </a:rPr>
              <a:t>) == 0) {</a:t>
            </a:r>
          </a:p>
          <a:p>
            <a:pPr algn="l"/>
            <a:r>
              <a:rPr lang="en-US" altLang="en-US" sz="1300">
                <a:latin typeface="Source Code Pro" charset="0"/>
              </a:rPr>
              <a:t>		trace = True;</a:t>
            </a:r>
          </a:p>
          <a:p>
            <a:pPr algn="l"/>
            <a:r>
              <a:rPr lang="en-US" altLang="en-US" sz="1300">
                <a:latin typeface="Source Code Pro" charset="0"/>
              </a:rPr>
              <a:t>	}</a:t>
            </a:r>
          </a:p>
          <a:p>
            <a:pPr algn="l"/>
            <a:r>
              <a:rPr lang="en-US" altLang="en-US" sz="1300">
                <a:latin typeface="Source Code Pro" charset="0"/>
              </a:rPr>
              <a:t>	</a:t>
            </a:r>
            <a:r>
              <a:rPr lang="en-US" altLang="en-US" sz="1300" b="1">
                <a:solidFill>
                  <a:srgbClr val="7F0055"/>
                </a:solidFill>
                <a:latin typeface="Source Code Pro" charset="0"/>
              </a:rPr>
              <a:t>else</a:t>
            </a:r>
            <a:r>
              <a:rPr lang="en-US" altLang="en-US" sz="1300">
                <a:latin typeface="Source Code Pro" charset="0"/>
              </a:rPr>
              <a:t> </a:t>
            </a:r>
            <a:r>
              <a:rPr lang="en-US" altLang="en-US" sz="1300" b="1">
                <a:solidFill>
                  <a:srgbClr val="7F0055"/>
                </a:solidFill>
                <a:latin typeface="Source Code Pro" charset="0"/>
              </a:rPr>
              <a:t>if</a:t>
            </a:r>
            <a:r>
              <a:rPr lang="en-US" altLang="en-US" sz="1300">
                <a:latin typeface="Source Code Pro" charset="0"/>
              </a:rPr>
              <a:t>(VG_(strcmp)(fnname, </a:t>
            </a:r>
            <a:r>
              <a:rPr lang="en-US" altLang="en-US" sz="1300">
                <a:solidFill>
                  <a:srgbClr val="2A00FF"/>
                </a:solidFill>
                <a:latin typeface="Source Code Pro" charset="0"/>
              </a:rPr>
              <a:t>"exit"</a:t>
            </a:r>
            <a:r>
              <a:rPr lang="en-US" altLang="en-US" sz="1300">
                <a:latin typeface="Source Code Pro" charset="0"/>
              </a:rPr>
              <a:t>) == 0) {</a:t>
            </a:r>
          </a:p>
          <a:p>
            <a:pPr algn="l"/>
            <a:r>
              <a:rPr lang="en-US" altLang="en-US" sz="1300">
                <a:latin typeface="Source Code Pro" charset="0"/>
              </a:rPr>
              <a:t>		trace = False;</a:t>
            </a:r>
          </a:p>
          <a:p>
            <a:pPr algn="l"/>
            <a:r>
              <a:rPr lang="en-US" altLang="en-US" sz="1300">
                <a:latin typeface="Source Code Pro" charset="0"/>
              </a:rPr>
              <a:t>	}</a:t>
            </a:r>
          </a:p>
          <a:p>
            <a:pPr algn="l"/>
            <a:r>
              <a:rPr lang="en-US" altLang="en-US" sz="1300">
                <a:latin typeface="Source Code Pro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685800" y="174625"/>
            <a:ext cx="7772400" cy="58737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080" rIns="91080" anchor="ctr"/>
          <a:lstStyle>
            <a:lvl1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900" b="1">
                <a:solidFill>
                  <a:srgbClr val="FFFFFF"/>
                </a:solidFill>
                <a:ea typeface="宋体" charset="-122"/>
              </a:rPr>
              <a:t>Instrumentation &amp; Runtime - Ist_Put</a:t>
            </a: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549275" y="944563"/>
            <a:ext cx="8137525" cy="4398513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>
              <a:spcBef>
                <a:spcPts val="1288"/>
              </a:spcBef>
              <a:spcAft>
                <a:spcPts val="288"/>
              </a:spcAft>
            </a:pPr>
            <a:r>
              <a:rPr lang="en-US" altLang="en-US" sz="1300" b="1" dirty="0">
                <a:solidFill>
                  <a:srgbClr val="7F0055"/>
                </a:solidFill>
                <a:latin typeface="Source Code Pro" charset="0"/>
              </a:rPr>
              <a:t>case</a:t>
            </a:r>
            <a:r>
              <a:rPr lang="en-US" altLang="en-US" sz="1300" dirty="0">
                <a:latin typeface="Source Code Pro" charset="0"/>
              </a:rPr>
              <a:t> </a:t>
            </a:r>
            <a:r>
              <a:rPr lang="en-US" altLang="en-US" sz="1300" dirty="0" err="1">
                <a:latin typeface="Source Code Pro" charset="0"/>
              </a:rPr>
              <a:t>Ist_Put</a:t>
            </a:r>
            <a:r>
              <a:rPr lang="en-US" altLang="en-US" sz="1300" dirty="0">
                <a:latin typeface="Source Code Pro" charset="0"/>
              </a:rPr>
              <a:t>: //puts value of temporary variable or constant into the register. </a:t>
            </a:r>
          </a:p>
          <a:p>
            <a:pPr algn="l">
              <a:spcBef>
                <a:spcPts val="1288"/>
              </a:spcBef>
              <a:spcAft>
                <a:spcPts val="288"/>
              </a:spcAft>
            </a:pPr>
            <a:r>
              <a:rPr lang="en-US" altLang="en-US" sz="1300" dirty="0" smtClean="0">
                <a:latin typeface="Source Code Pro" charset="0"/>
              </a:rPr>
              <a:t>	    //</a:t>
            </a:r>
            <a:r>
              <a:rPr lang="en-US" altLang="en-US" sz="1300" dirty="0">
                <a:latin typeface="Source Code Pro" charset="0"/>
              </a:rPr>
              <a:t>Write into a guest register, at a fixed offset in the guest state.</a:t>
            </a:r>
          </a:p>
          <a:p>
            <a:pPr algn="l">
              <a:spcBef>
                <a:spcPts val="1288"/>
              </a:spcBef>
              <a:spcAft>
                <a:spcPts val="288"/>
              </a:spcAft>
            </a:pPr>
            <a:r>
              <a:rPr lang="en-US" altLang="en-US" sz="1300" b="1" dirty="0" smtClean="0">
                <a:solidFill>
                  <a:srgbClr val="7F0055"/>
                </a:solidFill>
                <a:latin typeface="Source Code Pro" charset="0"/>
              </a:rPr>
              <a:t>	    if</a:t>
            </a:r>
            <a:r>
              <a:rPr lang="en-US" altLang="en-US" sz="1300" dirty="0" smtClean="0">
                <a:latin typeface="Source Code Pro" charset="0"/>
              </a:rPr>
              <a:t>(trace</a:t>
            </a:r>
            <a:r>
              <a:rPr lang="en-US" altLang="en-US" sz="1300" dirty="0">
                <a:latin typeface="Source Code Pro" charset="0"/>
              </a:rPr>
              <a:t>) { //to start tainting from main()</a:t>
            </a:r>
          </a:p>
          <a:p>
            <a:pPr algn="l">
              <a:spcBef>
                <a:spcPts val="1288"/>
              </a:spcBef>
              <a:spcAft>
                <a:spcPts val="288"/>
              </a:spcAft>
            </a:pPr>
            <a:r>
              <a:rPr lang="en-US" altLang="en-US" sz="1300" dirty="0">
                <a:latin typeface="Source Code Pro" charset="0"/>
                <a:ea typeface="宋体" charset="-122"/>
              </a:rPr>
              <a:t>	</a:t>
            </a:r>
            <a:r>
              <a:rPr lang="en-US" altLang="en-US" sz="1300" dirty="0" smtClean="0">
                <a:latin typeface="Source Code Pro" charset="0"/>
                <a:ea typeface="宋体" charset="-122"/>
              </a:rPr>
              <a:t>	offset </a:t>
            </a:r>
            <a:r>
              <a:rPr lang="en-US" altLang="en-US" sz="1300" dirty="0">
                <a:latin typeface="Source Code Pro" charset="0"/>
                <a:ea typeface="宋体" charset="-122"/>
              </a:rPr>
              <a:t>= </a:t>
            </a:r>
            <a:r>
              <a:rPr lang="en-US" altLang="en-US" sz="1300" dirty="0" err="1">
                <a:latin typeface="Source Code Pro" charset="0"/>
                <a:ea typeface="宋体" charset="-122"/>
              </a:rPr>
              <a:t>st</a:t>
            </a:r>
            <a:r>
              <a:rPr lang="en-US" altLang="en-US" sz="1300" dirty="0">
                <a:latin typeface="Source Code Pro" charset="0"/>
                <a:ea typeface="宋体" charset="-122"/>
              </a:rPr>
              <a:t>-&gt;</a:t>
            </a:r>
            <a:r>
              <a:rPr lang="en-US" altLang="en-US" sz="1300" dirty="0" err="1">
                <a:latin typeface="Source Code Pro" charset="0"/>
                <a:ea typeface="宋体" charset="-122"/>
              </a:rPr>
              <a:t>Ist.Put.offset</a:t>
            </a:r>
            <a:r>
              <a:rPr lang="en-US" altLang="en-US" sz="1300" dirty="0">
                <a:latin typeface="Source Code Pro" charset="0"/>
                <a:ea typeface="宋体" charset="-122"/>
              </a:rPr>
              <a:t>; // Look at: &lt;</a:t>
            </a:r>
            <a:r>
              <a:rPr lang="en-US" altLang="en-US" sz="1300" dirty="0" err="1">
                <a:latin typeface="Source Code Pro" charset="0"/>
                <a:ea typeface="宋体" charset="-122"/>
              </a:rPr>
              <a:t>Valgrind</a:t>
            </a:r>
            <a:r>
              <a:rPr lang="en-US" altLang="en-US" sz="1300" dirty="0">
                <a:latin typeface="Source Code Pro" charset="0"/>
                <a:ea typeface="宋体" charset="-122"/>
              </a:rPr>
              <a:t>&gt;/VEX/pub/</a:t>
            </a:r>
            <a:r>
              <a:rPr lang="en-US" altLang="en-US" sz="1300" dirty="0" err="1">
                <a:latin typeface="Source Code Pro" charset="0"/>
                <a:ea typeface="宋体" charset="-122"/>
              </a:rPr>
              <a:t>libvex_ir.h</a:t>
            </a:r>
            <a:endParaRPr lang="en-US" altLang="en-US" sz="1300" dirty="0">
              <a:latin typeface="Source Code Pro" charset="0"/>
              <a:ea typeface="宋体" charset="-122"/>
            </a:endParaRPr>
          </a:p>
          <a:p>
            <a:pPr algn="l">
              <a:spcBef>
                <a:spcPts val="1288"/>
              </a:spcBef>
              <a:spcAft>
                <a:spcPts val="288"/>
              </a:spcAft>
            </a:pPr>
            <a:r>
              <a:rPr lang="en-US" altLang="en-US" sz="1300" dirty="0" smtClean="0">
                <a:latin typeface="Source Code Pro" charset="0"/>
                <a:ea typeface="宋体" charset="-122"/>
              </a:rPr>
              <a:t>	</a:t>
            </a:r>
            <a:r>
              <a:rPr lang="en-US" altLang="en-US" sz="1300" dirty="0">
                <a:latin typeface="Source Code Pro" charset="0"/>
                <a:ea typeface="宋体" charset="-122"/>
              </a:rPr>
              <a:t>	data = </a:t>
            </a:r>
            <a:r>
              <a:rPr lang="en-US" altLang="en-US" sz="1300" dirty="0" err="1">
                <a:latin typeface="Source Code Pro" charset="0"/>
                <a:ea typeface="宋体" charset="-122"/>
              </a:rPr>
              <a:t>st</a:t>
            </a:r>
            <a:r>
              <a:rPr lang="en-US" altLang="en-US" sz="1300" dirty="0">
                <a:latin typeface="Source Code Pro" charset="0"/>
                <a:ea typeface="宋体" charset="-122"/>
              </a:rPr>
              <a:t>-&gt;</a:t>
            </a:r>
            <a:r>
              <a:rPr lang="en-US" altLang="en-US" sz="1300" dirty="0" err="1">
                <a:latin typeface="Source Code Pro" charset="0"/>
                <a:ea typeface="宋体" charset="-122"/>
              </a:rPr>
              <a:t>Ist.Put.data</a:t>
            </a:r>
            <a:r>
              <a:rPr lang="en-US" altLang="en-US" sz="1300" dirty="0">
                <a:latin typeface="Source Code Pro" charset="0"/>
                <a:ea typeface="宋体" charset="-122"/>
              </a:rPr>
              <a:t>; </a:t>
            </a:r>
          </a:p>
          <a:p>
            <a:pPr algn="l">
              <a:spcBef>
                <a:spcPts val="1288"/>
              </a:spcBef>
              <a:spcAft>
                <a:spcPts val="288"/>
              </a:spcAft>
            </a:pPr>
            <a:r>
              <a:rPr lang="en-US" altLang="en-US" sz="1300" dirty="0" smtClean="0">
                <a:latin typeface="Source Code Pro" charset="0"/>
              </a:rPr>
              <a:t>  </a:t>
            </a:r>
            <a:r>
              <a:rPr lang="en-US" altLang="en-US" sz="1300" dirty="0">
                <a:latin typeface="Source Code Pro" charset="0"/>
              </a:rPr>
              <a:t>	</a:t>
            </a:r>
            <a:r>
              <a:rPr lang="en-US" altLang="en-US" sz="1300" dirty="0">
                <a:solidFill>
                  <a:srgbClr val="3F7F5F"/>
                </a:solidFill>
                <a:latin typeface="Source Code Pro" charset="0"/>
              </a:rPr>
              <a:t>//VG_(</a:t>
            </a:r>
            <a:r>
              <a:rPr lang="en-US" altLang="en-US" sz="1300" dirty="0" err="1">
                <a:solidFill>
                  <a:srgbClr val="3F7F5F"/>
                </a:solidFill>
                <a:latin typeface="Source Code Pro" charset="0"/>
              </a:rPr>
              <a:t>printf</a:t>
            </a:r>
            <a:r>
              <a:rPr lang="en-US" altLang="en-US" sz="1300" dirty="0">
                <a:solidFill>
                  <a:srgbClr val="3F7F5F"/>
                </a:solidFill>
                <a:latin typeface="Source Code Pro" charset="0"/>
              </a:rPr>
              <a:t>)("</a:t>
            </a:r>
            <a:r>
              <a:rPr lang="en-US" altLang="en-US" sz="1300" dirty="0" err="1">
                <a:solidFill>
                  <a:srgbClr val="3F7F5F"/>
                </a:solidFill>
                <a:latin typeface="Source Code Pro" charset="0"/>
              </a:rPr>
              <a:t>Ist_Put</a:t>
            </a:r>
            <a:r>
              <a:rPr lang="en-US" altLang="en-US" sz="1300" dirty="0">
                <a:solidFill>
                  <a:srgbClr val="3F7F5F"/>
                </a:solidFill>
                <a:latin typeface="Source Code Pro" charset="0"/>
              </a:rPr>
              <a:t> offset %d data %d\n", offset, data);</a:t>
            </a:r>
          </a:p>
          <a:p>
            <a:pPr algn="l">
              <a:lnSpc>
                <a:spcPct val="100000"/>
              </a:lnSpc>
              <a:spcBef>
                <a:spcPts val="1563"/>
              </a:spcBef>
              <a:spcAft>
                <a:spcPts val="575"/>
              </a:spcAft>
            </a:pPr>
            <a:r>
              <a:rPr lang="en-US" altLang="en-US" sz="1300" dirty="0">
                <a:latin typeface="Source Code Pro" charset="0"/>
                <a:ea typeface="宋体" charset="-122"/>
              </a:rPr>
              <a:t>	</a:t>
            </a:r>
            <a:r>
              <a:rPr lang="en-US" altLang="en-US" sz="1300" dirty="0" smtClean="0">
                <a:latin typeface="Source Code Pro" charset="0"/>
                <a:ea typeface="宋体" charset="-122"/>
              </a:rPr>
              <a:t>	</a:t>
            </a:r>
            <a:r>
              <a:rPr lang="en-US" altLang="en-US" sz="1300" dirty="0" err="1" smtClean="0">
                <a:latin typeface="Source Code Pro" charset="0"/>
                <a:ea typeface="宋体" charset="-122"/>
              </a:rPr>
              <a:t>argv</a:t>
            </a:r>
            <a:r>
              <a:rPr lang="en-US" altLang="en-US" sz="1300" dirty="0" smtClean="0">
                <a:latin typeface="Source Code Pro" charset="0"/>
                <a:ea typeface="宋体" charset="-122"/>
              </a:rPr>
              <a:t> </a:t>
            </a:r>
            <a:r>
              <a:rPr lang="en-US" altLang="en-US" sz="1300" dirty="0">
                <a:latin typeface="Source Code Pro" charset="0"/>
                <a:ea typeface="宋体" charset="-122"/>
              </a:rPr>
              <a:t>= mkIRExprVec_2( </a:t>
            </a:r>
            <a:r>
              <a:rPr lang="en-US" altLang="en-US" sz="1300" dirty="0" err="1">
                <a:latin typeface="Source Code Pro" charset="0"/>
                <a:ea typeface="宋体" charset="-122"/>
              </a:rPr>
              <a:t>mkIRExpr_HWord</a:t>
            </a:r>
            <a:r>
              <a:rPr lang="en-US" altLang="en-US" sz="1300" dirty="0">
                <a:latin typeface="Source Code Pro" charset="0"/>
                <a:ea typeface="宋体" charset="-122"/>
              </a:rPr>
              <a:t>((</a:t>
            </a:r>
            <a:r>
              <a:rPr lang="en-US" altLang="en-US" sz="1300" dirty="0" err="1">
                <a:latin typeface="Source Code Pro" charset="0"/>
                <a:ea typeface="宋体" charset="-122"/>
              </a:rPr>
              <a:t>HWord</a:t>
            </a:r>
            <a:r>
              <a:rPr lang="en-US" altLang="en-US" sz="1300" dirty="0">
                <a:latin typeface="Source Code Pro" charset="0"/>
                <a:ea typeface="宋体" charset="-122"/>
              </a:rPr>
              <a:t>)offset), </a:t>
            </a:r>
            <a:r>
              <a:rPr lang="en-US" altLang="en-US" sz="1300" dirty="0" err="1">
                <a:latin typeface="Source Code Pro" charset="0"/>
                <a:ea typeface="宋体" charset="-122"/>
              </a:rPr>
              <a:t>mkIRExpr_HWord</a:t>
            </a:r>
            <a:r>
              <a:rPr lang="en-US" altLang="en-US" sz="1300" dirty="0">
                <a:latin typeface="Source Code Pro" charset="0"/>
                <a:ea typeface="宋体" charset="-122"/>
              </a:rPr>
              <a:t>( (</a:t>
            </a:r>
            <a:r>
              <a:rPr lang="en-US" altLang="en-US" sz="1300" dirty="0" err="1">
                <a:latin typeface="Source Code Pro" charset="0"/>
                <a:ea typeface="宋体" charset="-122"/>
              </a:rPr>
              <a:t>HWord</a:t>
            </a:r>
            <a:r>
              <a:rPr lang="en-US" altLang="en-US" sz="1300" dirty="0">
                <a:latin typeface="Source Code Pro" charset="0"/>
                <a:ea typeface="宋体" charset="-122"/>
              </a:rPr>
              <a:t>) (data-&gt;tag == </a:t>
            </a:r>
            <a:r>
              <a:rPr lang="en-US" altLang="en-US" sz="1300" dirty="0" err="1">
                <a:latin typeface="Source Code Pro" charset="0"/>
                <a:ea typeface="宋体" charset="-122"/>
              </a:rPr>
              <a:t>Iex_RdTmp</a:t>
            </a:r>
            <a:r>
              <a:rPr lang="en-US" altLang="en-US" sz="1300" dirty="0">
                <a:latin typeface="Source Code Pro" charset="0"/>
                <a:ea typeface="宋体" charset="-122"/>
              </a:rPr>
              <a:t>)?(data-&gt;</a:t>
            </a:r>
            <a:r>
              <a:rPr lang="en-US" altLang="en-US" sz="1300" dirty="0" err="1">
                <a:latin typeface="Source Code Pro" charset="0"/>
                <a:ea typeface="宋体" charset="-122"/>
              </a:rPr>
              <a:t>Iex.RdTmp.tmp</a:t>
            </a:r>
            <a:r>
              <a:rPr lang="en-US" altLang="en-US" sz="1300" dirty="0">
                <a:latin typeface="Source Code Pro" charset="0"/>
                <a:ea typeface="宋体" charset="-122"/>
              </a:rPr>
              <a:t>):-1));</a:t>
            </a:r>
          </a:p>
          <a:p>
            <a:pPr algn="l">
              <a:lnSpc>
                <a:spcPct val="100000"/>
              </a:lnSpc>
              <a:spcBef>
                <a:spcPts val="1288"/>
              </a:spcBef>
              <a:spcAft>
                <a:spcPts val="288"/>
              </a:spcAft>
            </a:pPr>
            <a:r>
              <a:rPr lang="en-US" altLang="en-US" sz="1300" dirty="0" smtClean="0">
                <a:latin typeface="Source Code Pro" charset="0"/>
              </a:rPr>
              <a:t>	</a:t>
            </a:r>
            <a:r>
              <a:rPr lang="en-US" altLang="en-US" sz="1300" dirty="0">
                <a:latin typeface="Source Code Pro" charset="0"/>
              </a:rPr>
              <a:t>	dirty = unsafeIRDirty_0_N( 2, </a:t>
            </a:r>
            <a:r>
              <a:rPr lang="en-US" altLang="en-US" sz="1300" dirty="0">
                <a:solidFill>
                  <a:srgbClr val="2A00FF"/>
                </a:solidFill>
                <a:latin typeface="Source Code Pro" charset="0"/>
              </a:rPr>
              <a:t>"</a:t>
            </a:r>
            <a:r>
              <a:rPr lang="en-US" altLang="en-US" sz="1300" dirty="0" err="1">
                <a:solidFill>
                  <a:srgbClr val="2A00FF"/>
                </a:solidFill>
                <a:latin typeface="Source Code Pro" charset="0"/>
              </a:rPr>
              <a:t>ta_put</a:t>
            </a:r>
            <a:r>
              <a:rPr lang="en-US" altLang="en-US" sz="1300" dirty="0">
                <a:solidFill>
                  <a:srgbClr val="2A00FF"/>
                </a:solidFill>
                <a:latin typeface="Source Code Pro" charset="0"/>
              </a:rPr>
              <a:t>"</a:t>
            </a:r>
            <a:r>
              <a:rPr lang="en-US" altLang="en-US" sz="1300" dirty="0">
                <a:latin typeface="Source Code Pro" charset="0"/>
              </a:rPr>
              <a:t>, VG_(</a:t>
            </a:r>
            <a:r>
              <a:rPr lang="en-US" altLang="en-US" sz="1300" dirty="0" err="1">
                <a:latin typeface="Source Code Pro" charset="0"/>
              </a:rPr>
              <a:t>fnptr_to_fnentry</a:t>
            </a:r>
            <a:r>
              <a:rPr lang="en-US" altLang="en-US" sz="1300" dirty="0">
                <a:latin typeface="Source Code Pro" charset="0"/>
              </a:rPr>
              <a:t>)(</a:t>
            </a:r>
            <a:r>
              <a:rPr lang="en-US" altLang="en-US" sz="1300" dirty="0" err="1">
                <a:latin typeface="Source Code Pro" charset="0"/>
              </a:rPr>
              <a:t>ta_put</a:t>
            </a:r>
            <a:r>
              <a:rPr lang="en-US" altLang="en-US" sz="1300" dirty="0">
                <a:latin typeface="Source Code Pro" charset="0"/>
              </a:rPr>
              <a:t>),</a:t>
            </a:r>
            <a:r>
              <a:rPr lang="en-US" altLang="en-US" sz="1300" dirty="0" err="1">
                <a:latin typeface="Source Code Pro" charset="0"/>
              </a:rPr>
              <a:t>argv</a:t>
            </a:r>
            <a:r>
              <a:rPr lang="en-US" altLang="en-US" sz="1300" dirty="0">
                <a:latin typeface="Source Code Pro" charset="0"/>
              </a:rPr>
              <a:t> ); //constructing dirty helper calls</a:t>
            </a:r>
          </a:p>
          <a:p>
            <a:pPr algn="l">
              <a:spcBef>
                <a:spcPts val="1288"/>
              </a:spcBef>
              <a:spcAft>
                <a:spcPts val="288"/>
              </a:spcAft>
            </a:pPr>
            <a:r>
              <a:rPr lang="en-US" altLang="en-US" sz="1300" dirty="0" smtClean="0">
                <a:latin typeface="Source Code Pro" charset="0"/>
                <a:ea typeface="宋体" charset="-122"/>
              </a:rPr>
              <a:t>	</a:t>
            </a:r>
            <a:r>
              <a:rPr lang="en-US" altLang="en-US" sz="1300" dirty="0">
                <a:latin typeface="Source Code Pro" charset="0"/>
                <a:ea typeface="宋体" charset="-122"/>
              </a:rPr>
              <a:t>	</a:t>
            </a:r>
            <a:r>
              <a:rPr lang="en-US" altLang="en-US" sz="1300" dirty="0" err="1">
                <a:latin typeface="Source Code Pro" charset="0"/>
                <a:ea typeface="宋体" charset="-122"/>
              </a:rPr>
              <a:t>addStmtToIRSB</a:t>
            </a:r>
            <a:r>
              <a:rPr lang="en-US" altLang="en-US" sz="1300" dirty="0">
                <a:latin typeface="Source Code Pro" charset="0"/>
                <a:ea typeface="宋体" charset="-122"/>
              </a:rPr>
              <a:t>( </a:t>
            </a:r>
            <a:r>
              <a:rPr lang="en-US" altLang="en-US" sz="1300" dirty="0" err="1">
                <a:latin typeface="Source Code Pro" charset="0"/>
                <a:ea typeface="宋体" charset="-122"/>
              </a:rPr>
              <a:t>sbOut</a:t>
            </a:r>
            <a:r>
              <a:rPr lang="en-US" altLang="en-US" sz="1300" dirty="0">
                <a:latin typeface="Source Code Pro" charset="0"/>
                <a:ea typeface="宋体" charset="-122"/>
              </a:rPr>
              <a:t>, </a:t>
            </a:r>
            <a:r>
              <a:rPr lang="en-US" altLang="en-US" sz="1300" dirty="0" err="1">
                <a:latin typeface="Source Code Pro" charset="0"/>
                <a:ea typeface="宋体" charset="-122"/>
              </a:rPr>
              <a:t>IRStmt_Dirty</a:t>
            </a:r>
            <a:r>
              <a:rPr lang="en-US" altLang="en-US" sz="1300" dirty="0">
                <a:latin typeface="Source Code Pro" charset="0"/>
                <a:ea typeface="宋体" charset="-122"/>
              </a:rPr>
              <a:t>(dirty) );</a:t>
            </a:r>
          </a:p>
          <a:p>
            <a:pPr algn="l">
              <a:spcBef>
                <a:spcPts val="1288"/>
              </a:spcBef>
              <a:spcAft>
                <a:spcPts val="288"/>
              </a:spcAft>
            </a:pPr>
            <a:r>
              <a:rPr lang="en-US" altLang="en-US" sz="1300" dirty="0" smtClean="0">
                <a:latin typeface="Source Code Pro" charset="0"/>
                <a:ea typeface="宋体" charset="-122"/>
              </a:rPr>
              <a:t>     }</a:t>
            </a:r>
            <a:endParaRPr lang="en-US" altLang="en-US" sz="1300" dirty="0">
              <a:latin typeface="Source Code Pro" charset="0"/>
              <a:ea typeface="宋体" charset="-122"/>
            </a:endParaRPr>
          </a:p>
          <a:p>
            <a:pPr algn="l">
              <a:spcBef>
                <a:spcPts val="1288"/>
              </a:spcBef>
              <a:spcAft>
                <a:spcPts val="288"/>
              </a:spcAft>
            </a:pPr>
            <a:r>
              <a:rPr lang="en-US" altLang="en-US" sz="1300" dirty="0" smtClean="0">
                <a:latin typeface="Source Code Pro" charset="0"/>
                <a:ea typeface="宋体" charset="-122"/>
              </a:rPr>
              <a:t>     </a:t>
            </a:r>
            <a:r>
              <a:rPr lang="en-US" altLang="en-US" sz="1300" dirty="0" err="1" smtClean="0">
                <a:latin typeface="Source Code Pro" charset="0"/>
                <a:ea typeface="宋体" charset="-122"/>
              </a:rPr>
              <a:t>addStmtToIRSB</a:t>
            </a:r>
            <a:r>
              <a:rPr lang="en-US" altLang="en-US" sz="1300" dirty="0">
                <a:latin typeface="Source Code Pro" charset="0"/>
                <a:ea typeface="宋体" charset="-122"/>
              </a:rPr>
              <a:t>( </a:t>
            </a:r>
            <a:r>
              <a:rPr lang="en-US" altLang="en-US" sz="1300" dirty="0" err="1">
                <a:latin typeface="Source Code Pro" charset="0"/>
                <a:ea typeface="宋体" charset="-122"/>
              </a:rPr>
              <a:t>sbOut</a:t>
            </a:r>
            <a:r>
              <a:rPr lang="en-US" altLang="en-US" sz="1300" dirty="0">
                <a:latin typeface="Source Code Pro" charset="0"/>
                <a:ea typeface="宋体" charset="-122"/>
              </a:rPr>
              <a:t>, </a:t>
            </a:r>
            <a:r>
              <a:rPr lang="en-US" altLang="en-US" sz="1300" dirty="0" err="1">
                <a:latin typeface="Source Code Pro" charset="0"/>
                <a:ea typeface="宋体" charset="-122"/>
              </a:rPr>
              <a:t>st</a:t>
            </a:r>
            <a:r>
              <a:rPr lang="en-US" altLang="en-US" sz="1300" dirty="0">
                <a:latin typeface="Source Code Pro" charset="0"/>
                <a:ea typeface="宋体" charset="-122"/>
              </a:rPr>
              <a:t> );</a:t>
            </a:r>
          </a:p>
          <a:p>
            <a:pPr algn="l"/>
            <a:r>
              <a:rPr lang="en-US" altLang="en-US" sz="1300" b="1" dirty="0">
                <a:solidFill>
                  <a:srgbClr val="7F0055"/>
                </a:solidFill>
                <a:latin typeface="Source Code Pro" charset="0"/>
              </a:rPr>
              <a:t>break</a:t>
            </a:r>
            <a:r>
              <a:rPr lang="en-US" altLang="en-US" sz="1300" dirty="0">
                <a:latin typeface="Source Code Pro" charset="0"/>
              </a:rPr>
              <a:t>;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457200" y="5303838"/>
            <a:ext cx="8229600" cy="1436687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/>
            <a:r>
              <a:rPr lang="en-US" altLang="en-US" sz="1300" b="1" dirty="0">
                <a:solidFill>
                  <a:srgbClr val="7F0055"/>
                </a:solidFill>
                <a:latin typeface="Source Code Pro" charset="0"/>
              </a:rPr>
              <a:t>static</a:t>
            </a:r>
            <a:r>
              <a:rPr lang="en-US" altLang="en-US" sz="1300" dirty="0">
                <a:latin typeface="Source Code Pro" charset="0"/>
              </a:rPr>
              <a:t> VG_REGPARM(2) </a:t>
            </a:r>
            <a:r>
              <a:rPr lang="en-US" altLang="en-US" sz="1300" b="1" dirty="0">
                <a:solidFill>
                  <a:srgbClr val="7F0055"/>
                </a:solidFill>
                <a:latin typeface="Source Code Pro" charset="0"/>
              </a:rPr>
              <a:t>void</a:t>
            </a:r>
            <a:r>
              <a:rPr lang="en-US" altLang="en-US" sz="1300" dirty="0">
                <a:latin typeface="Source Code Pro" charset="0"/>
              </a:rPr>
              <a:t> </a:t>
            </a:r>
            <a:r>
              <a:rPr lang="en-US" altLang="en-US" sz="1300" dirty="0" err="1">
                <a:latin typeface="Source Code Pro" charset="0"/>
              </a:rPr>
              <a:t>ta_put</a:t>
            </a:r>
            <a:r>
              <a:rPr lang="en-US" altLang="en-US" sz="1300" dirty="0">
                <a:latin typeface="Source Code Pro" charset="0"/>
              </a:rPr>
              <a:t>(</a:t>
            </a:r>
            <a:r>
              <a:rPr lang="en-US" altLang="en-US" sz="1300" dirty="0" err="1">
                <a:latin typeface="Source Code Pro" charset="0"/>
              </a:rPr>
              <a:t>Int</a:t>
            </a:r>
            <a:r>
              <a:rPr lang="en-US" altLang="en-US" sz="1300" dirty="0">
                <a:latin typeface="Source Code Pro" charset="0"/>
              </a:rPr>
              <a:t> offset, </a:t>
            </a:r>
            <a:r>
              <a:rPr lang="en-US" altLang="en-US" sz="1300" dirty="0" err="1">
                <a:latin typeface="Source Code Pro" charset="0"/>
              </a:rPr>
              <a:t>Int</a:t>
            </a:r>
            <a:r>
              <a:rPr lang="en-US" altLang="en-US" sz="1300" dirty="0">
                <a:latin typeface="Source Code Pro" charset="0"/>
              </a:rPr>
              <a:t> </a:t>
            </a:r>
            <a:r>
              <a:rPr lang="en-US" altLang="en-US" sz="1300" dirty="0" err="1">
                <a:latin typeface="Source Code Pro" charset="0"/>
              </a:rPr>
              <a:t>tmp</a:t>
            </a:r>
            <a:r>
              <a:rPr lang="en-US" altLang="en-US" sz="1300" dirty="0">
                <a:latin typeface="Source Code Pro" charset="0"/>
              </a:rPr>
              <a:t>) {</a:t>
            </a:r>
          </a:p>
          <a:p>
            <a:pPr algn="l"/>
            <a:r>
              <a:rPr lang="en-US" altLang="en-US" sz="1300" dirty="0" smtClean="0">
                <a:solidFill>
                  <a:srgbClr val="3F7F5F"/>
                </a:solidFill>
                <a:latin typeface="Source Code Pro" charset="0"/>
              </a:rPr>
              <a:t>    //</a:t>
            </a:r>
            <a:r>
              <a:rPr lang="en-US" altLang="en-US" sz="1300" dirty="0">
                <a:solidFill>
                  <a:srgbClr val="3F7F5F"/>
                </a:solidFill>
                <a:latin typeface="Source Code Pro" charset="0"/>
              </a:rPr>
              <a:t>VG_(</a:t>
            </a:r>
            <a:r>
              <a:rPr lang="en-US" altLang="en-US" sz="1300" dirty="0" err="1">
                <a:solidFill>
                  <a:srgbClr val="3F7F5F"/>
                </a:solidFill>
                <a:latin typeface="Source Code Pro" charset="0"/>
              </a:rPr>
              <a:t>printf</a:t>
            </a:r>
            <a:r>
              <a:rPr lang="en-US" altLang="en-US" sz="1300" dirty="0">
                <a:solidFill>
                  <a:srgbClr val="3F7F5F"/>
                </a:solidFill>
                <a:latin typeface="Source Code Pro" charset="0"/>
              </a:rPr>
              <a:t>)("</a:t>
            </a:r>
            <a:r>
              <a:rPr lang="en-US" altLang="en-US" sz="1300" dirty="0" err="1">
                <a:solidFill>
                  <a:srgbClr val="3F7F5F"/>
                </a:solidFill>
                <a:latin typeface="Source Code Pro" charset="0"/>
              </a:rPr>
              <a:t>ta_put</a:t>
            </a:r>
            <a:r>
              <a:rPr lang="en-US" altLang="en-US" sz="1300" dirty="0">
                <a:solidFill>
                  <a:srgbClr val="3F7F5F"/>
                </a:solidFill>
                <a:latin typeface="Source Code Pro" charset="0"/>
              </a:rPr>
              <a:t> %d %d\n", offset, </a:t>
            </a:r>
            <a:r>
              <a:rPr lang="en-US" altLang="en-US" sz="1300" dirty="0" err="1">
                <a:solidFill>
                  <a:srgbClr val="3F7F5F"/>
                </a:solidFill>
                <a:latin typeface="Source Code Pro" charset="0"/>
              </a:rPr>
              <a:t>tmp</a:t>
            </a:r>
            <a:r>
              <a:rPr lang="en-US" altLang="en-US" sz="1300" dirty="0">
                <a:solidFill>
                  <a:srgbClr val="3F7F5F"/>
                </a:solidFill>
                <a:latin typeface="Source Code Pro" charset="0"/>
              </a:rPr>
              <a:t>);</a:t>
            </a:r>
          </a:p>
          <a:p>
            <a:pPr algn="l"/>
            <a:r>
              <a:rPr lang="en-US" altLang="en-US" sz="1300" dirty="0" smtClean="0">
                <a:latin typeface="Source Code Pro" charset="0"/>
              </a:rPr>
              <a:t>    </a:t>
            </a:r>
            <a:r>
              <a:rPr lang="en-US" altLang="en-US" sz="1300" dirty="0" err="1" smtClean="0">
                <a:latin typeface="Source Code Pro" charset="0"/>
              </a:rPr>
              <a:t>ThreadId</a:t>
            </a:r>
            <a:r>
              <a:rPr lang="en-US" altLang="en-US" sz="1300" dirty="0" smtClean="0">
                <a:latin typeface="Source Code Pro" charset="0"/>
              </a:rPr>
              <a:t> </a:t>
            </a:r>
            <a:r>
              <a:rPr lang="en-US" altLang="en-US" sz="1300" dirty="0" err="1">
                <a:latin typeface="Source Code Pro" charset="0"/>
              </a:rPr>
              <a:t>tid</a:t>
            </a:r>
            <a:r>
              <a:rPr lang="en-US" altLang="en-US" sz="1300" dirty="0">
                <a:latin typeface="Source Code Pro" charset="0"/>
              </a:rPr>
              <a:t> = VG_(</a:t>
            </a:r>
            <a:r>
              <a:rPr lang="en-US" altLang="en-US" sz="1300" dirty="0" err="1">
                <a:latin typeface="Source Code Pro" charset="0"/>
              </a:rPr>
              <a:t>get_running_tid</a:t>
            </a:r>
            <a:r>
              <a:rPr lang="en-US" altLang="en-US" sz="1300" dirty="0">
                <a:latin typeface="Source Code Pro" charset="0"/>
              </a:rPr>
              <a:t>)();</a:t>
            </a:r>
          </a:p>
          <a:p>
            <a:pPr algn="l"/>
            <a:r>
              <a:rPr lang="en-US" altLang="en-US" sz="1300" dirty="0" smtClean="0">
                <a:latin typeface="Source Code Pro" charset="0"/>
              </a:rPr>
              <a:t>    </a:t>
            </a:r>
            <a:r>
              <a:rPr lang="en-US" altLang="en-US" sz="1300" dirty="0" err="1" smtClean="0">
                <a:latin typeface="Source Code Pro" charset="0"/>
              </a:rPr>
              <a:t>Bool</a:t>
            </a:r>
            <a:r>
              <a:rPr lang="en-US" altLang="en-US" sz="1300" dirty="0" smtClean="0">
                <a:latin typeface="Source Code Pro" charset="0"/>
              </a:rPr>
              <a:t> </a:t>
            </a:r>
            <a:r>
              <a:rPr lang="en-US" altLang="en-US" sz="1300" dirty="0" err="1">
                <a:latin typeface="Source Code Pro" charset="0"/>
              </a:rPr>
              <a:t>shadow_reg</a:t>
            </a:r>
            <a:r>
              <a:rPr lang="en-US" altLang="en-US" sz="1300" dirty="0">
                <a:latin typeface="Source Code Pro" charset="0"/>
              </a:rPr>
              <a:t> = </a:t>
            </a:r>
            <a:r>
              <a:rPr lang="en-US" altLang="en-US" sz="1300" u="sng" dirty="0" err="1">
                <a:latin typeface="Source Code Pro" charset="0"/>
              </a:rPr>
              <a:t>get_shadow_temp</a:t>
            </a:r>
            <a:r>
              <a:rPr lang="en-US" altLang="en-US" sz="1300" dirty="0">
                <a:latin typeface="Source Code Pro" charset="0"/>
              </a:rPr>
              <a:t>(</a:t>
            </a:r>
            <a:r>
              <a:rPr lang="en-US" altLang="en-US" sz="1300" dirty="0" err="1">
                <a:latin typeface="Source Code Pro" charset="0"/>
              </a:rPr>
              <a:t>tmp</a:t>
            </a:r>
            <a:r>
              <a:rPr lang="en-US" altLang="en-US" sz="1300" dirty="0">
                <a:latin typeface="Source Code Pro" charset="0"/>
              </a:rPr>
              <a:t>); //If </a:t>
            </a:r>
            <a:r>
              <a:rPr lang="en-US" altLang="en-US" sz="1300" dirty="0" err="1">
                <a:latin typeface="Source Code Pro" charset="0"/>
              </a:rPr>
              <a:t>tmp</a:t>
            </a:r>
            <a:r>
              <a:rPr lang="en-US" altLang="en-US" sz="1300" dirty="0">
                <a:latin typeface="Source Code Pro" charset="0"/>
              </a:rPr>
              <a:t> is tainted then propagate</a:t>
            </a:r>
          </a:p>
          <a:p>
            <a:pPr algn="l"/>
            <a:r>
              <a:rPr lang="en-US" altLang="en-US" sz="1300" dirty="0" smtClean="0">
                <a:latin typeface="Source Code Pro" charset="0"/>
              </a:rPr>
              <a:t>    VG</a:t>
            </a:r>
            <a:r>
              <a:rPr lang="en-US" altLang="en-US" sz="1300" dirty="0">
                <a:latin typeface="Source Code Pro" charset="0"/>
              </a:rPr>
              <a:t>_(</a:t>
            </a:r>
            <a:r>
              <a:rPr lang="en-US" altLang="en-US" sz="1300" dirty="0" err="1">
                <a:latin typeface="Source Code Pro" charset="0"/>
              </a:rPr>
              <a:t>set_shadow_regs_area</a:t>
            </a:r>
            <a:r>
              <a:rPr lang="en-US" altLang="en-US" sz="1300" dirty="0">
                <a:latin typeface="Source Code Pro" charset="0"/>
              </a:rPr>
              <a:t>) ( </a:t>
            </a:r>
            <a:r>
              <a:rPr lang="en-US" altLang="en-US" sz="1300" dirty="0" err="1">
                <a:latin typeface="Source Code Pro" charset="0"/>
              </a:rPr>
              <a:t>tid</a:t>
            </a:r>
            <a:r>
              <a:rPr lang="en-US" altLang="en-US" sz="1300" dirty="0">
                <a:latin typeface="Source Code Pro" charset="0"/>
              </a:rPr>
              <a:t>, 1, offset, 1, &amp;</a:t>
            </a:r>
            <a:r>
              <a:rPr lang="en-US" altLang="en-US" sz="1300" dirty="0" err="1">
                <a:latin typeface="Source Code Pro" charset="0"/>
              </a:rPr>
              <a:t>shadow_reg</a:t>
            </a:r>
            <a:r>
              <a:rPr lang="en-US" altLang="en-US" sz="1300" dirty="0">
                <a:latin typeface="Source Code Pro" charset="0"/>
              </a:rPr>
              <a:t>); </a:t>
            </a:r>
          </a:p>
          <a:p>
            <a:pPr algn="l"/>
            <a:r>
              <a:rPr lang="en-US" altLang="en-US" sz="1300" dirty="0">
                <a:latin typeface="Source Code Pro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71438" y="111125"/>
            <a:ext cx="8707437" cy="703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/>
            <a:r>
              <a:rPr lang="en-US" altLang="en-US" sz="1200" b="1" dirty="0">
                <a:solidFill>
                  <a:srgbClr val="7F0055"/>
                </a:solidFill>
                <a:latin typeface="Source Code Pro" charset="0"/>
              </a:rPr>
              <a:t>case</a:t>
            </a:r>
            <a:r>
              <a:rPr lang="en-US" altLang="en-US" sz="1200" dirty="0">
                <a:latin typeface="Source Code Pro" charset="0"/>
              </a:rPr>
              <a:t> </a:t>
            </a:r>
            <a:r>
              <a:rPr lang="en-US" altLang="en-US" sz="1200" dirty="0" err="1">
                <a:latin typeface="Source Code Pro" charset="0"/>
              </a:rPr>
              <a:t>Ist_WrTmp</a:t>
            </a:r>
            <a:r>
              <a:rPr lang="en-US" altLang="en-US" sz="1200" dirty="0">
                <a:latin typeface="Source Code Pro" charset="0"/>
              </a:rPr>
              <a:t>: </a:t>
            </a:r>
            <a:r>
              <a:rPr lang="en-US" altLang="en-US" sz="1200" dirty="0">
                <a:solidFill>
                  <a:srgbClr val="3F7F5F"/>
                </a:solidFill>
                <a:latin typeface="Source Code Pro" charset="0"/>
              </a:rPr>
              <a:t>//Assign a value to a temporary.</a:t>
            </a:r>
          </a:p>
          <a:p>
            <a:pPr algn="l"/>
            <a:r>
              <a:rPr lang="en-US" altLang="en-US" sz="1200" dirty="0" err="1">
                <a:latin typeface="Source Code Pro" charset="0"/>
              </a:rPr>
              <a:t>tmp</a:t>
            </a:r>
            <a:r>
              <a:rPr lang="en-US" altLang="en-US" sz="1200" dirty="0">
                <a:latin typeface="Source Code Pro" charset="0"/>
              </a:rPr>
              <a:t> = </a:t>
            </a:r>
            <a:r>
              <a:rPr lang="en-US" altLang="en-US" sz="1200" dirty="0" err="1">
                <a:latin typeface="Source Code Pro" charset="0"/>
              </a:rPr>
              <a:t>st</a:t>
            </a:r>
            <a:r>
              <a:rPr lang="en-US" altLang="en-US" sz="1200" dirty="0">
                <a:latin typeface="Source Code Pro" charset="0"/>
              </a:rPr>
              <a:t>-&gt;</a:t>
            </a:r>
            <a:r>
              <a:rPr lang="en-US" altLang="en-US" sz="1200" dirty="0" err="1">
                <a:latin typeface="Source Code Pro" charset="0"/>
              </a:rPr>
              <a:t>Ist.WrTmp.tmp</a:t>
            </a:r>
            <a:r>
              <a:rPr lang="en-US" altLang="en-US" sz="1200" dirty="0">
                <a:latin typeface="Source Code Pro" charset="0"/>
              </a:rPr>
              <a:t>;</a:t>
            </a:r>
          </a:p>
          <a:p>
            <a:pPr algn="l"/>
            <a:r>
              <a:rPr lang="en-US" altLang="en-US" sz="1200" dirty="0">
                <a:latin typeface="Source Code Pro" charset="0"/>
              </a:rPr>
              <a:t>data = </a:t>
            </a:r>
            <a:r>
              <a:rPr lang="en-US" altLang="en-US" sz="1200" dirty="0" err="1">
                <a:latin typeface="Source Code Pro" charset="0"/>
              </a:rPr>
              <a:t>st</a:t>
            </a:r>
            <a:r>
              <a:rPr lang="en-US" altLang="en-US" sz="1200" dirty="0">
                <a:latin typeface="Source Code Pro" charset="0"/>
              </a:rPr>
              <a:t>-&gt;</a:t>
            </a:r>
            <a:r>
              <a:rPr lang="en-US" altLang="en-US" sz="1200" dirty="0" err="1">
                <a:latin typeface="Source Code Pro" charset="0"/>
              </a:rPr>
              <a:t>Ist.WrTmp.data</a:t>
            </a:r>
            <a:r>
              <a:rPr lang="en-US" altLang="en-US" sz="1200" dirty="0">
                <a:latin typeface="Source Code Pro" charset="0"/>
              </a:rPr>
              <a:t>;</a:t>
            </a:r>
          </a:p>
          <a:p>
            <a:pPr algn="l"/>
            <a:r>
              <a:rPr lang="en-US" altLang="en-US" sz="1200" dirty="0">
                <a:solidFill>
                  <a:srgbClr val="3F7F5F"/>
                </a:solidFill>
                <a:latin typeface="Source Code Pro" charset="0"/>
              </a:rPr>
              <a:t>//VG_(</a:t>
            </a:r>
            <a:r>
              <a:rPr lang="en-US" altLang="en-US" sz="1200" dirty="0" err="1">
                <a:solidFill>
                  <a:srgbClr val="3F7F5F"/>
                </a:solidFill>
                <a:latin typeface="Source Code Pro" charset="0"/>
              </a:rPr>
              <a:t>printf</a:t>
            </a:r>
            <a:r>
              <a:rPr lang="en-US" altLang="en-US" sz="1200" dirty="0">
                <a:solidFill>
                  <a:srgbClr val="3F7F5F"/>
                </a:solidFill>
                <a:latin typeface="Source Code Pro" charset="0"/>
              </a:rPr>
              <a:t>)("</a:t>
            </a:r>
            <a:r>
              <a:rPr lang="en-US" altLang="en-US" sz="1200" dirty="0" err="1">
                <a:solidFill>
                  <a:srgbClr val="3F7F5F"/>
                </a:solidFill>
                <a:latin typeface="Source Code Pro" charset="0"/>
              </a:rPr>
              <a:t>Ist_WrTmp</a:t>
            </a:r>
            <a:r>
              <a:rPr lang="en-US" altLang="en-US" sz="1200" dirty="0">
                <a:solidFill>
                  <a:srgbClr val="3F7F5F"/>
                </a:solidFill>
                <a:latin typeface="Source Code Pro" charset="0"/>
              </a:rPr>
              <a:t> </a:t>
            </a:r>
            <a:r>
              <a:rPr lang="en-US" altLang="en-US" sz="1200" dirty="0" err="1">
                <a:solidFill>
                  <a:srgbClr val="3F7F5F"/>
                </a:solidFill>
                <a:latin typeface="Source Code Pro" charset="0"/>
              </a:rPr>
              <a:t>tmp</a:t>
            </a:r>
            <a:r>
              <a:rPr lang="en-US" altLang="en-US" sz="1200" dirty="0">
                <a:solidFill>
                  <a:srgbClr val="3F7F5F"/>
                </a:solidFill>
                <a:latin typeface="Source Code Pro" charset="0"/>
              </a:rPr>
              <a:t> %d </a:t>
            </a:r>
            <a:r>
              <a:rPr lang="en-US" altLang="en-US" sz="1200" dirty="0" err="1">
                <a:solidFill>
                  <a:srgbClr val="3F7F5F"/>
                </a:solidFill>
                <a:latin typeface="Source Code Pro" charset="0"/>
              </a:rPr>
              <a:t>datw</a:t>
            </a:r>
            <a:r>
              <a:rPr lang="en-US" altLang="en-US" sz="1200" dirty="0">
                <a:solidFill>
                  <a:srgbClr val="3F7F5F"/>
                </a:solidFill>
                <a:latin typeface="Source Code Pro" charset="0"/>
              </a:rPr>
              <a:t> %x\n", </a:t>
            </a:r>
            <a:r>
              <a:rPr lang="en-US" altLang="en-US" sz="1200" dirty="0" err="1">
                <a:solidFill>
                  <a:srgbClr val="3F7F5F"/>
                </a:solidFill>
                <a:latin typeface="Source Code Pro" charset="0"/>
              </a:rPr>
              <a:t>tmp</a:t>
            </a:r>
            <a:r>
              <a:rPr lang="en-US" altLang="en-US" sz="1200" dirty="0">
                <a:solidFill>
                  <a:srgbClr val="3F7F5F"/>
                </a:solidFill>
                <a:latin typeface="Source Code Pro" charset="0"/>
              </a:rPr>
              <a:t>, data);</a:t>
            </a:r>
          </a:p>
          <a:p>
            <a:pPr algn="l"/>
            <a:endParaRPr lang="en-US" altLang="en-US" sz="1200" dirty="0">
              <a:latin typeface="Source Code Pro" charset="0"/>
            </a:endParaRPr>
          </a:p>
          <a:p>
            <a:pPr algn="l"/>
            <a:r>
              <a:rPr lang="en-US" altLang="en-US" sz="1200" dirty="0">
                <a:latin typeface="Source Code Pro" charset="0"/>
              </a:rPr>
              <a:t>	</a:t>
            </a:r>
            <a:r>
              <a:rPr lang="en-US" altLang="en-US" sz="1200" b="1" dirty="0">
                <a:solidFill>
                  <a:srgbClr val="7F0055"/>
                </a:solidFill>
                <a:latin typeface="Source Code Pro" charset="0"/>
              </a:rPr>
              <a:t>switch</a:t>
            </a:r>
            <a:r>
              <a:rPr lang="en-US" altLang="en-US" sz="1200" dirty="0">
                <a:latin typeface="Source Code Pro" charset="0"/>
              </a:rPr>
              <a:t>(data-&gt;tag) {</a:t>
            </a:r>
          </a:p>
          <a:p>
            <a:pPr algn="l"/>
            <a:r>
              <a:rPr lang="en-US" altLang="en-US" sz="1200" dirty="0">
                <a:latin typeface="Source Code Pro" charset="0"/>
              </a:rPr>
              <a:t>		</a:t>
            </a:r>
            <a:r>
              <a:rPr lang="en-US" altLang="en-US" sz="1200" b="1" dirty="0">
                <a:solidFill>
                  <a:srgbClr val="7F0055"/>
                </a:solidFill>
                <a:latin typeface="Source Code Pro" charset="0"/>
              </a:rPr>
              <a:t>case</a:t>
            </a:r>
            <a:r>
              <a:rPr lang="en-US" altLang="en-US" sz="1200" dirty="0">
                <a:latin typeface="Source Code Pro" charset="0"/>
              </a:rPr>
              <a:t> </a:t>
            </a:r>
            <a:r>
              <a:rPr lang="en-US" altLang="en-US" sz="1200" dirty="0" err="1">
                <a:latin typeface="Source Code Pro" charset="0"/>
              </a:rPr>
              <a:t>Iex_RdTmp</a:t>
            </a:r>
            <a:r>
              <a:rPr lang="en-US" altLang="en-US" sz="1200" dirty="0">
                <a:latin typeface="Source Code Pro" charset="0"/>
              </a:rPr>
              <a:t>:</a:t>
            </a:r>
          </a:p>
          <a:p>
            <a:pPr algn="l"/>
            <a:r>
              <a:rPr lang="en-US" altLang="en-US" sz="1200" dirty="0">
                <a:latin typeface="Source Code Pro" charset="0"/>
              </a:rPr>
              <a:t>		</a:t>
            </a:r>
            <a:r>
              <a:rPr lang="en-US" altLang="en-US" sz="1200" dirty="0" smtClean="0">
                <a:latin typeface="Source Code Pro" charset="0"/>
              </a:rPr>
              <a:t>    </a:t>
            </a:r>
            <a:r>
              <a:rPr lang="en-US" altLang="en-US" sz="1200" dirty="0" err="1" smtClean="0">
                <a:latin typeface="Source Code Pro" charset="0"/>
              </a:rPr>
              <a:t>argv</a:t>
            </a:r>
            <a:r>
              <a:rPr lang="en-US" altLang="en-US" sz="1200" dirty="0" smtClean="0">
                <a:latin typeface="Source Code Pro" charset="0"/>
              </a:rPr>
              <a:t> </a:t>
            </a:r>
            <a:r>
              <a:rPr lang="en-US" altLang="en-US" sz="1200" dirty="0">
                <a:latin typeface="Source Code Pro" charset="0"/>
              </a:rPr>
              <a:t>= mkIRExprVec_2( </a:t>
            </a:r>
            <a:r>
              <a:rPr lang="en-US" altLang="en-US" sz="1200" dirty="0" err="1">
                <a:latin typeface="Source Code Pro" charset="0"/>
              </a:rPr>
              <a:t>mkIRExpr_HWord</a:t>
            </a:r>
            <a:r>
              <a:rPr lang="en-US" altLang="en-US" sz="1200" dirty="0">
                <a:latin typeface="Source Code Pro" charset="0"/>
              </a:rPr>
              <a:t>((</a:t>
            </a:r>
            <a:r>
              <a:rPr lang="en-US" altLang="en-US" sz="1200" dirty="0" err="1">
                <a:latin typeface="Source Code Pro" charset="0"/>
              </a:rPr>
              <a:t>HWord</a:t>
            </a:r>
            <a:r>
              <a:rPr lang="en-US" altLang="en-US" sz="1200" dirty="0">
                <a:latin typeface="Source Code Pro" charset="0"/>
              </a:rPr>
              <a:t>)</a:t>
            </a:r>
            <a:r>
              <a:rPr lang="en-US" altLang="en-US" sz="1200" dirty="0" err="1">
                <a:latin typeface="Source Code Pro" charset="0"/>
              </a:rPr>
              <a:t>tmp</a:t>
            </a:r>
            <a:r>
              <a:rPr lang="en-US" altLang="en-US" sz="1200" dirty="0">
                <a:latin typeface="Source Code Pro" charset="0"/>
              </a:rPr>
              <a:t>), </a:t>
            </a:r>
            <a:r>
              <a:rPr lang="en-US" altLang="en-US" sz="1200" dirty="0" err="1">
                <a:latin typeface="Source Code Pro" charset="0"/>
              </a:rPr>
              <a:t>mkIRExpr_HWord</a:t>
            </a:r>
            <a:r>
              <a:rPr lang="en-US" altLang="en-US" sz="1200" dirty="0">
                <a:latin typeface="Source Code Pro" charset="0"/>
              </a:rPr>
              <a:t>( (</a:t>
            </a:r>
            <a:r>
              <a:rPr lang="en-US" altLang="en-US" sz="1200" dirty="0" err="1">
                <a:latin typeface="Source Code Pro" charset="0"/>
              </a:rPr>
              <a:t>HWord</a:t>
            </a:r>
            <a:r>
              <a:rPr lang="en-US" altLang="en-US" sz="1200" dirty="0">
                <a:latin typeface="Source Code Pro" charset="0"/>
              </a:rPr>
              <a:t>)data-&gt;</a:t>
            </a:r>
            <a:r>
              <a:rPr lang="en-US" altLang="en-US" sz="1200" dirty="0" err="1">
                <a:latin typeface="Source Code Pro" charset="0"/>
              </a:rPr>
              <a:t>Iex.RdTmp.tmp</a:t>
            </a:r>
            <a:r>
              <a:rPr lang="en-US" altLang="en-US" sz="1200" dirty="0">
                <a:latin typeface="Source Code Pro" charset="0"/>
              </a:rPr>
              <a:t>));</a:t>
            </a:r>
          </a:p>
          <a:p>
            <a:pPr algn="l"/>
            <a:r>
              <a:rPr lang="en-US" altLang="en-US" sz="1200" dirty="0">
                <a:latin typeface="Source Code Pro" charset="0"/>
              </a:rPr>
              <a:t>		</a:t>
            </a:r>
            <a:r>
              <a:rPr lang="en-US" altLang="en-US" sz="1200" dirty="0" smtClean="0">
                <a:latin typeface="Source Code Pro" charset="0"/>
              </a:rPr>
              <a:t>    dirty </a:t>
            </a:r>
            <a:r>
              <a:rPr lang="en-US" altLang="en-US" sz="1200" dirty="0">
                <a:latin typeface="Source Code Pro" charset="0"/>
              </a:rPr>
              <a:t>= unsafeIRDirty_0_N( 2, </a:t>
            </a:r>
            <a:r>
              <a:rPr lang="en-US" altLang="en-US" sz="1200" dirty="0">
                <a:solidFill>
                  <a:srgbClr val="2A00FF"/>
                </a:solidFill>
                <a:latin typeface="Source Code Pro" charset="0"/>
              </a:rPr>
              <a:t>"</a:t>
            </a:r>
            <a:r>
              <a:rPr lang="en-US" altLang="en-US" sz="1200" dirty="0" err="1" smtClean="0">
                <a:solidFill>
                  <a:srgbClr val="2A00FF"/>
                </a:solidFill>
                <a:latin typeface="Source Code Pro" charset="0"/>
              </a:rPr>
              <a:t>ta_wrtmp_rdtmp</a:t>
            </a:r>
            <a:r>
              <a:rPr lang="en-US" altLang="en-US" sz="1200" dirty="0" smtClean="0">
                <a:solidFill>
                  <a:srgbClr val="2A00FF"/>
                </a:solidFill>
                <a:latin typeface="Source Code Pro" charset="0"/>
              </a:rPr>
              <a:t>"</a:t>
            </a:r>
            <a:r>
              <a:rPr lang="en-US" altLang="en-US" sz="1200" dirty="0" smtClean="0">
                <a:latin typeface="Source Code Pro" charset="0"/>
              </a:rPr>
              <a:t>, </a:t>
            </a:r>
            <a:r>
              <a:rPr lang="en-US" altLang="en-US" sz="1200" dirty="0">
                <a:latin typeface="Source Code Pro" charset="0"/>
              </a:rPr>
              <a:t>VG_(</a:t>
            </a:r>
            <a:r>
              <a:rPr lang="en-US" altLang="en-US" sz="1200" dirty="0" err="1">
                <a:latin typeface="Source Code Pro" charset="0"/>
              </a:rPr>
              <a:t>fnptr_to_fnentry</a:t>
            </a:r>
            <a:r>
              <a:rPr lang="en-US" altLang="en-US" sz="1200" dirty="0">
                <a:latin typeface="Source Code Pro" charset="0"/>
              </a:rPr>
              <a:t>)(</a:t>
            </a:r>
            <a:r>
              <a:rPr lang="en-US" altLang="en-US" sz="1200" dirty="0" err="1">
                <a:latin typeface="Source Code Pro" charset="0"/>
              </a:rPr>
              <a:t>ta_wrtmp_rdtmp</a:t>
            </a:r>
            <a:r>
              <a:rPr lang="en-US" altLang="en-US" sz="1200" dirty="0">
                <a:latin typeface="Source Code Pro" charset="0"/>
              </a:rPr>
              <a:t>), </a:t>
            </a:r>
            <a:r>
              <a:rPr lang="en-US" altLang="en-US" sz="1200" dirty="0" err="1">
                <a:latin typeface="Source Code Pro" charset="0"/>
              </a:rPr>
              <a:t>argv</a:t>
            </a:r>
            <a:r>
              <a:rPr lang="en-US" altLang="en-US" sz="1200" dirty="0">
                <a:latin typeface="Source Code Pro" charset="0"/>
              </a:rPr>
              <a:t> );</a:t>
            </a:r>
          </a:p>
          <a:p>
            <a:pPr algn="l"/>
            <a:r>
              <a:rPr lang="en-US" altLang="en-US" sz="1200" dirty="0">
                <a:latin typeface="Source Code Pro" charset="0"/>
              </a:rPr>
              <a:t>		</a:t>
            </a:r>
            <a:r>
              <a:rPr lang="en-US" altLang="en-US" sz="1200" dirty="0" smtClean="0">
                <a:latin typeface="Source Code Pro" charset="0"/>
              </a:rPr>
              <a:t>    </a:t>
            </a:r>
            <a:r>
              <a:rPr lang="en-US" altLang="en-US" sz="1200" dirty="0" err="1" smtClean="0">
                <a:latin typeface="Source Code Pro" charset="0"/>
              </a:rPr>
              <a:t>addStmtToIRSB</a:t>
            </a:r>
            <a:r>
              <a:rPr lang="en-US" altLang="en-US" sz="1200" dirty="0">
                <a:latin typeface="Source Code Pro" charset="0"/>
              </a:rPr>
              <a:t>( </a:t>
            </a:r>
            <a:r>
              <a:rPr lang="en-US" altLang="en-US" sz="1200" dirty="0" err="1">
                <a:latin typeface="Source Code Pro" charset="0"/>
              </a:rPr>
              <a:t>sbOut</a:t>
            </a:r>
            <a:r>
              <a:rPr lang="en-US" altLang="en-US" sz="1200" dirty="0">
                <a:latin typeface="Source Code Pro" charset="0"/>
              </a:rPr>
              <a:t>, </a:t>
            </a:r>
            <a:r>
              <a:rPr lang="en-US" altLang="en-US" sz="1200" dirty="0" err="1">
                <a:latin typeface="Source Code Pro" charset="0"/>
              </a:rPr>
              <a:t>IRStmt_Dirty</a:t>
            </a:r>
            <a:r>
              <a:rPr lang="en-US" altLang="en-US" sz="1200" dirty="0">
                <a:latin typeface="Source Code Pro" charset="0"/>
              </a:rPr>
              <a:t>(dirty) );</a:t>
            </a:r>
          </a:p>
          <a:p>
            <a:pPr algn="l"/>
            <a:r>
              <a:rPr lang="en-US" altLang="en-US" sz="1200" dirty="0">
                <a:latin typeface="Source Code Pro" charset="0"/>
              </a:rPr>
              <a:t>		</a:t>
            </a:r>
            <a:r>
              <a:rPr lang="en-US" altLang="en-US" sz="1200" dirty="0" smtClean="0">
                <a:latin typeface="Source Code Pro" charset="0"/>
              </a:rPr>
              <a:t>    </a:t>
            </a:r>
            <a:r>
              <a:rPr lang="en-US" altLang="en-US" sz="1200" b="1" dirty="0" smtClean="0">
                <a:solidFill>
                  <a:srgbClr val="7F0055"/>
                </a:solidFill>
                <a:latin typeface="Source Code Pro" charset="0"/>
              </a:rPr>
              <a:t>break</a:t>
            </a:r>
            <a:r>
              <a:rPr lang="en-US" altLang="en-US" sz="1200" dirty="0">
                <a:latin typeface="Source Code Pro" charset="0"/>
              </a:rPr>
              <a:t>;</a:t>
            </a:r>
          </a:p>
          <a:p>
            <a:pPr algn="l"/>
            <a:r>
              <a:rPr lang="en-US" altLang="en-US" sz="1200" dirty="0">
                <a:latin typeface="Source Code Pro" charset="0"/>
              </a:rPr>
              <a:t>		</a:t>
            </a:r>
            <a:r>
              <a:rPr lang="en-US" altLang="en-US" sz="1200" b="1" dirty="0">
                <a:solidFill>
                  <a:srgbClr val="7F0055"/>
                </a:solidFill>
                <a:latin typeface="Source Code Pro" charset="0"/>
              </a:rPr>
              <a:t>case</a:t>
            </a:r>
            <a:r>
              <a:rPr lang="en-US" altLang="en-US" sz="1200" dirty="0">
                <a:latin typeface="Source Code Pro" charset="0"/>
              </a:rPr>
              <a:t> </a:t>
            </a:r>
            <a:r>
              <a:rPr lang="en-US" altLang="en-US" sz="1200" dirty="0" err="1">
                <a:latin typeface="Source Code Pro" charset="0"/>
              </a:rPr>
              <a:t>Iex_Const</a:t>
            </a:r>
            <a:r>
              <a:rPr lang="en-US" altLang="en-US" sz="1200" dirty="0">
                <a:latin typeface="Source Code Pro" charset="0"/>
              </a:rPr>
              <a:t>:</a:t>
            </a:r>
          </a:p>
          <a:p>
            <a:pPr algn="l"/>
            <a:r>
              <a:rPr lang="en-US" altLang="en-US" sz="1200" dirty="0">
                <a:latin typeface="Source Code Pro" charset="0"/>
              </a:rPr>
              <a:t>		...</a:t>
            </a:r>
          </a:p>
          <a:p>
            <a:pPr algn="l"/>
            <a:r>
              <a:rPr lang="en-US" altLang="en-US" sz="1200" dirty="0">
                <a:latin typeface="Source Code Pro" charset="0"/>
              </a:rPr>
              <a:t>		</a:t>
            </a:r>
            <a:r>
              <a:rPr lang="en-US" altLang="en-US" sz="1200" b="1" dirty="0">
                <a:solidFill>
                  <a:srgbClr val="7F0055"/>
                </a:solidFill>
                <a:latin typeface="Source Code Pro" charset="0"/>
              </a:rPr>
              <a:t>case</a:t>
            </a:r>
            <a:r>
              <a:rPr lang="en-US" altLang="en-US" sz="1200" dirty="0">
                <a:latin typeface="Source Code Pro" charset="0"/>
              </a:rPr>
              <a:t> </a:t>
            </a:r>
            <a:r>
              <a:rPr lang="en-US" altLang="en-US" sz="1200" dirty="0" err="1">
                <a:latin typeface="Source Code Pro" charset="0"/>
              </a:rPr>
              <a:t>Iex_Load</a:t>
            </a:r>
            <a:r>
              <a:rPr lang="en-US" altLang="en-US" sz="1200" dirty="0">
                <a:latin typeface="Source Code Pro" charset="0"/>
              </a:rPr>
              <a:t>:</a:t>
            </a:r>
          </a:p>
          <a:p>
            <a:pPr algn="l"/>
            <a:r>
              <a:rPr lang="en-US" altLang="en-US" sz="1200" dirty="0">
                <a:latin typeface="Source Code Pro" charset="0"/>
              </a:rPr>
              <a:t>		...</a:t>
            </a:r>
          </a:p>
          <a:p>
            <a:pPr algn="l"/>
            <a:r>
              <a:rPr lang="en-US" altLang="en-US" sz="1200" dirty="0">
                <a:latin typeface="Source Code Pro" charset="0"/>
              </a:rPr>
              <a:t>		</a:t>
            </a:r>
            <a:r>
              <a:rPr lang="en-US" altLang="en-US" sz="1200" b="1" dirty="0">
                <a:solidFill>
                  <a:srgbClr val="7F0055"/>
                </a:solidFill>
                <a:latin typeface="Source Code Pro" charset="0"/>
              </a:rPr>
              <a:t>case</a:t>
            </a:r>
            <a:r>
              <a:rPr lang="en-US" altLang="en-US" sz="1200" dirty="0">
                <a:latin typeface="Source Code Pro" charset="0"/>
              </a:rPr>
              <a:t> </a:t>
            </a:r>
            <a:r>
              <a:rPr lang="en-US" altLang="en-US" sz="1200" dirty="0" err="1">
                <a:latin typeface="Source Code Pro" charset="0"/>
              </a:rPr>
              <a:t>Iex_Get</a:t>
            </a:r>
            <a:r>
              <a:rPr lang="en-US" altLang="en-US" sz="1200" dirty="0">
                <a:latin typeface="Source Code Pro" charset="0"/>
              </a:rPr>
              <a:t>:</a:t>
            </a:r>
          </a:p>
          <a:p>
            <a:pPr algn="l"/>
            <a:r>
              <a:rPr lang="en-US" altLang="en-US" sz="1200" dirty="0">
                <a:latin typeface="Source Code Pro" charset="0"/>
              </a:rPr>
              <a:t>		...</a:t>
            </a:r>
          </a:p>
          <a:p>
            <a:pPr algn="l"/>
            <a:r>
              <a:rPr lang="en-US" altLang="en-US" sz="1200" dirty="0">
                <a:latin typeface="Source Code Pro" charset="0"/>
              </a:rPr>
              <a:t>		</a:t>
            </a:r>
            <a:r>
              <a:rPr lang="en-US" altLang="en-US" sz="1200" b="1" dirty="0">
                <a:solidFill>
                  <a:srgbClr val="7F0055"/>
                </a:solidFill>
                <a:latin typeface="Source Code Pro" charset="0"/>
              </a:rPr>
              <a:t>case</a:t>
            </a:r>
            <a:r>
              <a:rPr lang="en-US" altLang="en-US" sz="1200" dirty="0">
                <a:latin typeface="Source Code Pro" charset="0"/>
              </a:rPr>
              <a:t> </a:t>
            </a:r>
            <a:r>
              <a:rPr lang="en-US" altLang="en-US" sz="1200" dirty="0" err="1">
                <a:latin typeface="Source Code Pro" charset="0"/>
              </a:rPr>
              <a:t>Iex_Binop</a:t>
            </a:r>
            <a:r>
              <a:rPr lang="en-US" altLang="en-US" sz="1200" dirty="0">
                <a:latin typeface="Source Code Pro" charset="0"/>
              </a:rPr>
              <a:t>:</a:t>
            </a:r>
          </a:p>
          <a:p>
            <a:pPr algn="l"/>
            <a:r>
              <a:rPr lang="en-US" altLang="en-US" sz="1200" dirty="0">
                <a:latin typeface="Source Code Pro" charset="0"/>
              </a:rPr>
              <a:t>		</a:t>
            </a:r>
            <a:r>
              <a:rPr lang="en-US" altLang="en-US" sz="1200" dirty="0" smtClean="0">
                <a:latin typeface="Source Code Pro" charset="0"/>
              </a:rPr>
              <a:t>   arg1 </a:t>
            </a:r>
            <a:r>
              <a:rPr lang="en-US" altLang="en-US" sz="1200" dirty="0">
                <a:latin typeface="Source Code Pro" charset="0"/>
              </a:rPr>
              <a:t>= data-&gt;Iex.Binop.arg1;</a:t>
            </a:r>
          </a:p>
          <a:p>
            <a:pPr algn="l"/>
            <a:r>
              <a:rPr lang="en-US" altLang="en-US" sz="1200" dirty="0">
                <a:latin typeface="Source Code Pro" charset="0"/>
              </a:rPr>
              <a:t>		</a:t>
            </a:r>
            <a:r>
              <a:rPr lang="en-US" altLang="en-US" sz="1200" dirty="0" smtClean="0">
                <a:latin typeface="Source Code Pro" charset="0"/>
              </a:rPr>
              <a:t>   arg2 </a:t>
            </a:r>
            <a:r>
              <a:rPr lang="en-US" altLang="en-US" sz="1200" dirty="0">
                <a:latin typeface="Source Code Pro" charset="0"/>
              </a:rPr>
              <a:t>= data-&gt;Iex.Binop.arg2;</a:t>
            </a:r>
          </a:p>
          <a:p>
            <a:pPr algn="l"/>
            <a:r>
              <a:rPr lang="en-US" altLang="en-US" sz="1200" dirty="0">
                <a:latin typeface="Source Code Pro" charset="0"/>
              </a:rPr>
              <a:t>		</a:t>
            </a:r>
            <a:r>
              <a:rPr lang="en-US" altLang="en-US" sz="1200" dirty="0" smtClean="0">
                <a:latin typeface="Source Code Pro" charset="0"/>
              </a:rPr>
              <a:t>   </a:t>
            </a:r>
            <a:r>
              <a:rPr lang="en-US" altLang="en-US" sz="1200" dirty="0" err="1" smtClean="0">
                <a:latin typeface="Source Code Pro" charset="0"/>
              </a:rPr>
              <a:t>argv</a:t>
            </a:r>
            <a:r>
              <a:rPr lang="en-US" altLang="en-US" sz="1200" dirty="0" smtClean="0">
                <a:latin typeface="Source Code Pro" charset="0"/>
              </a:rPr>
              <a:t> </a:t>
            </a:r>
            <a:r>
              <a:rPr lang="en-US" altLang="en-US" sz="1200" dirty="0">
                <a:latin typeface="Source Code Pro" charset="0"/>
              </a:rPr>
              <a:t>= mkIRExprVec_3( ...);</a:t>
            </a:r>
          </a:p>
          <a:p>
            <a:pPr algn="l"/>
            <a:r>
              <a:rPr lang="en-US" altLang="en-US" sz="1200" dirty="0">
                <a:latin typeface="Source Code Pro" charset="0"/>
              </a:rPr>
              <a:t>		</a:t>
            </a:r>
            <a:r>
              <a:rPr lang="en-US" altLang="en-US" sz="1200" dirty="0" smtClean="0">
                <a:latin typeface="Source Code Pro" charset="0"/>
              </a:rPr>
              <a:t>   dirty </a:t>
            </a:r>
            <a:r>
              <a:rPr lang="en-US" altLang="en-US" sz="1200" dirty="0">
                <a:latin typeface="Source Code Pro" charset="0"/>
              </a:rPr>
              <a:t>= unsafeIRDirty_0_N( ..., </a:t>
            </a:r>
            <a:r>
              <a:rPr lang="en-US" altLang="en-US" sz="1200" dirty="0">
                <a:solidFill>
                  <a:srgbClr val="2A00FF"/>
                </a:solidFill>
                <a:latin typeface="Source Code Pro" charset="0"/>
              </a:rPr>
              <a:t>"</a:t>
            </a:r>
            <a:r>
              <a:rPr lang="en-US" altLang="en-US" sz="1200" dirty="0" err="1">
                <a:solidFill>
                  <a:srgbClr val="2A00FF"/>
                </a:solidFill>
                <a:latin typeface="Source Code Pro" charset="0"/>
              </a:rPr>
              <a:t>ta_wrtmp_binop</a:t>
            </a:r>
            <a:r>
              <a:rPr lang="en-US" altLang="en-US" sz="1200" dirty="0">
                <a:solidFill>
                  <a:srgbClr val="2A00FF"/>
                </a:solidFill>
                <a:latin typeface="Source Code Pro" charset="0"/>
              </a:rPr>
              <a:t>"</a:t>
            </a:r>
            <a:r>
              <a:rPr lang="en-US" altLang="en-US" sz="1200" dirty="0">
                <a:latin typeface="Source Code Pro" charset="0"/>
              </a:rPr>
              <a:t>, ... );</a:t>
            </a:r>
          </a:p>
          <a:p>
            <a:pPr algn="l"/>
            <a:r>
              <a:rPr lang="en-US" altLang="en-US" sz="1200" dirty="0">
                <a:latin typeface="Source Code Pro" charset="0"/>
              </a:rPr>
              <a:t>		</a:t>
            </a:r>
            <a:r>
              <a:rPr lang="en-US" altLang="en-US" sz="1200" dirty="0" smtClean="0">
                <a:latin typeface="Source Code Pro" charset="0"/>
              </a:rPr>
              <a:t>   </a:t>
            </a:r>
            <a:r>
              <a:rPr lang="en-US" altLang="en-US" sz="1200" dirty="0" err="1" smtClean="0">
                <a:latin typeface="Source Code Pro" charset="0"/>
              </a:rPr>
              <a:t>addStmtToIRSB</a:t>
            </a:r>
            <a:r>
              <a:rPr lang="en-US" altLang="en-US" sz="1200" dirty="0">
                <a:latin typeface="Source Code Pro" charset="0"/>
              </a:rPr>
              <a:t>( </a:t>
            </a:r>
            <a:r>
              <a:rPr lang="en-US" altLang="en-US" sz="1200" dirty="0" err="1">
                <a:latin typeface="Source Code Pro" charset="0"/>
              </a:rPr>
              <a:t>sbOut</a:t>
            </a:r>
            <a:r>
              <a:rPr lang="en-US" altLang="en-US" sz="1200" dirty="0">
                <a:latin typeface="Source Code Pro" charset="0"/>
              </a:rPr>
              <a:t>, </a:t>
            </a:r>
            <a:r>
              <a:rPr lang="en-US" altLang="en-US" sz="1200" dirty="0" err="1">
                <a:latin typeface="Source Code Pro" charset="0"/>
              </a:rPr>
              <a:t>IRStmt_Dirty</a:t>
            </a:r>
            <a:r>
              <a:rPr lang="en-US" altLang="en-US" sz="1200" dirty="0">
                <a:latin typeface="Source Code Pro" charset="0"/>
              </a:rPr>
              <a:t>(dirty) );</a:t>
            </a:r>
          </a:p>
          <a:p>
            <a:pPr algn="l"/>
            <a:r>
              <a:rPr lang="en-US" altLang="en-US" sz="1200" dirty="0">
                <a:latin typeface="Source Code Pro" charset="0"/>
              </a:rPr>
              <a:t>		</a:t>
            </a:r>
            <a:r>
              <a:rPr lang="en-US" altLang="en-US" sz="1200" dirty="0" smtClean="0">
                <a:latin typeface="Source Code Pro" charset="0"/>
              </a:rPr>
              <a:t>   </a:t>
            </a:r>
            <a:r>
              <a:rPr lang="en-US" altLang="en-US" sz="1200" b="1" dirty="0" smtClean="0">
                <a:solidFill>
                  <a:srgbClr val="7F0055"/>
                </a:solidFill>
                <a:latin typeface="Source Code Pro" charset="0"/>
              </a:rPr>
              <a:t>break</a:t>
            </a:r>
            <a:r>
              <a:rPr lang="en-US" altLang="en-US" sz="1200" dirty="0">
                <a:latin typeface="Source Code Pro" charset="0"/>
              </a:rPr>
              <a:t>;</a:t>
            </a:r>
          </a:p>
          <a:p>
            <a:pPr algn="l"/>
            <a:r>
              <a:rPr lang="en-US" altLang="en-US" sz="1200" dirty="0">
                <a:latin typeface="Source Code Pro" charset="0"/>
              </a:rPr>
              <a:t>		</a:t>
            </a:r>
            <a:r>
              <a:rPr lang="en-US" altLang="en-US" sz="1200" b="1" dirty="0">
                <a:solidFill>
                  <a:srgbClr val="7F0055"/>
                </a:solidFill>
                <a:latin typeface="Source Code Pro" charset="0"/>
              </a:rPr>
              <a:t>case</a:t>
            </a:r>
            <a:r>
              <a:rPr lang="en-US" altLang="en-US" sz="1200" dirty="0">
                <a:latin typeface="Source Code Pro" charset="0"/>
              </a:rPr>
              <a:t> </a:t>
            </a:r>
            <a:r>
              <a:rPr lang="en-US" altLang="en-US" sz="1200" dirty="0" err="1">
                <a:latin typeface="Source Code Pro" charset="0"/>
              </a:rPr>
              <a:t>Iex_Triop</a:t>
            </a:r>
            <a:r>
              <a:rPr lang="en-US" altLang="en-US" sz="1200" dirty="0">
                <a:latin typeface="Source Code Pro" charset="0"/>
              </a:rPr>
              <a:t>:</a:t>
            </a:r>
          </a:p>
          <a:p>
            <a:pPr algn="l"/>
            <a:r>
              <a:rPr lang="en-US" altLang="en-US" sz="1200" dirty="0">
                <a:latin typeface="Source Code Pro" charset="0"/>
              </a:rPr>
              <a:t>		...</a:t>
            </a:r>
          </a:p>
          <a:p>
            <a:pPr algn="l"/>
            <a:endParaRPr lang="en-US" altLang="en-US" sz="1200" dirty="0">
              <a:latin typeface="Source Code Pro" charset="0"/>
            </a:endParaRPr>
          </a:p>
          <a:p>
            <a:pPr algn="l"/>
            <a:r>
              <a:rPr lang="en-US" altLang="en-US" sz="1200" dirty="0">
                <a:latin typeface="Source Code Pro" charset="0"/>
              </a:rPr>
              <a:t>}</a:t>
            </a:r>
          </a:p>
          <a:p>
            <a:pPr algn="l"/>
            <a:endParaRPr lang="en-US" altLang="en-US" sz="1200" dirty="0">
              <a:latin typeface="Source Code Pr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685800" y="174625"/>
            <a:ext cx="7772400" cy="58737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080" rIns="91080" anchor="ctr"/>
          <a:lstStyle>
            <a:lvl1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900" b="1">
                <a:solidFill>
                  <a:srgbClr val="FFFFFF"/>
                </a:solidFill>
                <a:ea typeface="宋体" charset="-122"/>
              </a:rPr>
              <a:t>Instrumentation &amp; Runtime – SYS CALLs</a:t>
            </a: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69900" y="2373313"/>
            <a:ext cx="8001000" cy="3151187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/>
            <a:r>
              <a:rPr lang="en-US" altLang="en-US" sz="1300" b="1">
                <a:solidFill>
                  <a:srgbClr val="7F0055"/>
                </a:solidFill>
                <a:latin typeface="Source Code Pro" charset="0"/>
              </a:rPr>
              <a:t>static</a:t>
            </a:r>
            <a:r>
              <a:rPr lang="en-US" altLang="en-US" sz="1300">
                <a:latin typeface="Source Code Pro" charset="0"/>
              </a:rPr>
              <a:t> </a:t>
            </a:r>
            <a:r>
              <a:rPr lang="en-US" altLang="en-US" sz="1300" b="1">
                <a:solidFill>
                  <a:srgbClr val="7F0055"/>
                </a:solidFill>
                <a:latin typeface="Source Code Pro" charset="0"/>
              </a:rPr>
              <a:t>void</a:t>
            </a:r>
            <a:r>
              <a:rPr lang="en-US" altLang="en-US" sz="1300">
                <a:latin typeface="Source Code Pro" charset="0"/>
              </a:rPr>
              <a:t> ta_post_call(ThreadId id, UInt syscallno, UWord* args, UInt nargs){</a:t>
            </a:r>
          </a:p>
          <a:p>
            <a:pPr algn="l"/>
            <a:r>
              <a:rPr lang="en-US" altLang="en-US" sz="1300">
                <a:latin typeface="Source Code Pro" charset="0"/>
              </a:rPr>
              <a:t>	</a:t>
            </a:r>
            <a:r>
              <a:rPr lang="en-US" altLang="en-US" sz="1300" b="1">
                <a:solidFill>
                  <a:srgbClr val="7F0055"/>
                </a:solidFill>
                <a:latin typeface="Source Code Pro" charset="0"/>
              </a:rPr>
              <a:t>if</a:t>
            </a:r>
            <a:r>
              <a:rPr lang="en-US" altLang="en-US" sz="1300">
                <a:latin typeface="Source Code Pro" charset="0"/>
              </a:rPr>
              <a:t>(trace){</a:t>
            </a:r>
          </a:p>
          <a:p>
            <a:pPr algn="l"/>
            <a:r>
              <a:rPr lang="en-US" altLang="en-US" sz="1300">
                <a:latin typeface="Source Code Pro" charset="0"/>
              </a:rPr>
              <a:t>		</a:t>
            </a:r>
            <a:r>
              <a:rPr lang="en-US" altLang="en-US" sz="1300" b="1">
                <a:solidFill>
                  <a:srgbClr val="7F0055"/>
                </a:solidFill>
                <a:latin typeface="Source Code Pro" charset="0"/>
              </a:rPr>
              <a:t>if</a:t>
            </a:r>
            <a:r>
              <a:rPr lang="en-US" altLang="en-US" sz="1300">
                <a:latin typeface="Source Code Pro" charset="0"/>
              </a:rPr>
              <a:t>(syscallno == __NR_read){</a:t>
            </a:r>
          </a:p>
          <a:p>
            <a:pPr algn="l"/>
            <a:r>
              <a:rPr lang="en-US" altLang="en-US" sz="1300">
                <a:latin typeface="Source Code Pro" charset="0"/>
              </a:rPr>
              <a:t>			</a:t>
            </a:r>
            <a:r>
              <a:rPr lang="en-US" altLang="en-US" sz="1300">
                <a:solidFill>
                  <a:srgbClr val="3F7F5F"/>
                </a:solidFill>
                <a:latin typeface="Source Code Pro" charset="0"/>
              </a:rPr>
              <a:t>// Read system call</a:t>
            </a:r>
          </a:p>
          <a:p>
            <a:pPr algn="l"/>
            <a:r>
              <a:rPr lang="en-US" altLang="en-US" sz="1300">
                <a:latin typeface="Source Code Pro" charset="0"/>
              </a:rPr>
              <a:t>			VG_(printf)(</a:t>
            </a:r>
            <a:r>
              <a:rPr lang="en-US" altLang="en-US" sz="1300">
                <a:solidFill>
                  <a:srgbClr val="2A00FF"/>
                </a:solidFill>
                <a:latin typeface="Source Code Pro" charset="0"/>
              </a:rPr>
              <a:t>"read %x %d\r\n"</a:t>
            </a:r>
            <a:r>
              <a:rPr lang="en-US" altLang="en-US" sz="1300">
                <a:latin typeface="Source Code Pro" charset="0"/>
              </a:rPr>
              <a:t>, args[1], args[2]);</a:t>
            </a:r>
          </a:p>
          <a:p>
            <a:pPr algn="l"/>
            <a:r>
              <a:rPr lang="en-US" altLang="en-US" sz="1300">
                <a:latin typeface="Source Code Pro" charset="0"/>
                <a:ea typeface="宋体" charset="-122"/>
              </a:rPr>
              <a:t>			Int i;</a:t>
            </a:r>
          </a:p>
          <a:p>
            <a:pPr algn="l"/>
            <a:r>
              <a:rPr lang="en-US" altLang="en-US" sz="1300">
                <a:latin typeface="Source Code Pro" charset="0"/>
              </a:rPr>
              <a:t>			</a:t>
            </a:r>
            <a:r>
              <a:rPr lang="en-US" altLang="en-US" sz="1300" b="1">
                <a:solidFill>
                  <a:srgbClr val="7F0055"/>
                </a:solidFill>
                <a:latin typeface="Source Code Pro" charset="0"/>
              </a:rPr>
              <a:t>for</a:t>
            </a:r>
            <a:r>
              <a:rPr lang="en-US" altLang="en-US" sz="1300">
                <a:latin typeface="Source Code Pro" charset="0"/>
              </a:rPr>
              <a:t>(i=0; i&lt; args[2]; i++){</a:t>
            </a:r>
          </a:p>
          <a:p>
            <a:pPr algn="l"/>
            <a:r>
              <a:rPr lang="en-US" altLang="en-US" sz="1300">
                <a:latin typeface="Source Code Pro" charset="0"/>
                <a:ea typeface="宋体" charset="-122"/>
              </a:rPr>
              <a:t>				set_shadow_mem(args[1]+i, True);</a:t>
            </a:r>
          </a:p>
          <a:p>
            <a:pPr algn="l"/>
            <a:r>
              <a:rPr lang="en-US" altLang="en-US" sz="1300">
                <a:latin typeface="Source Code Pro" charset="0"/>
                <a:ea typeface="宋体" charset="-122"/>
              </a:rPr>
              <a:t>			}</a:t>
            </a:r>
          </a:p>
          <a:p>
            <a:pPr algn="l"/>
            <a:r>
              <a:rPr lang="en-US" altLang="en-US" sz="1300">
                <a:latin typeface="Source Code Pro" charset="0"/>
                <a:ea typeface="宋体" charset="-122"/>
              </a:rPr>
              <a:t>		}</a:t>
            </a:r>
          </a:p>
          <a:p>
            <a:pPr algn="l"/>
            <a:r>
              <a:rPr lang="en-US" altLang="en-US" sz="1300">
                <a:latin typeface="Source Code Pro" charset="0"/>
                <a:ea typeface="宋体" charset="-122"/>
              </a:rPr>
              <a:t>	}</a:t>
            </a:r>
          </a:p>
          <a:p>
            <a:pPr algn="l"/>
            <a:r>
              <a:rPr lang="en-US" altLang="en-US" sz="1300">
                <a:latin typeface="Source Code Pro" charset="0"/>
                <a:ea typeface="宋体" charset="-122"/>
              </a:rPr>
              <a:t>}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549275" y="1189038"/>
            <a:ext cx="7954963" cy="127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/>
            <a:r>
              <a:rPr lang="en-US" altLang="en-US" sz="1300">
                <a:latin typeface="Source Code Pro" charset="0"/>
              </a:rPr>
              <a:t>VG_(needs_syscall_wrapper)(ta_pre_call, ta_post_call); //to be notified</a:t>
            </a:r>
          </a:p>
          <a:p>
            <a:pPr algn="l">
              <a:spcBef>
                <a:spcPts val="1500"/>
              </a:spcBef>
            </a:pPr>
            <a:endParaRPr lang="en-US" altLang="en-US" sz="1800">
              <a:ea typeface="宋体" charset="-122"/>
            </a:endParaRPr>
          </a:p>
          <a:p>
            <a:pPr algn="l">
              <a:spcBef>
                <a:spcPts val="1500"/>
              </a:spcBef>
            </a:pPr>
            <a:endParaRPr lang="en-US" altLang="en-US" sz="1800">
              <a:ea typeface="宋体" charset="-122"/>
            </a:endParaRPr>
          </a:p>
          <a:p>
            <a:pPr algn="l">
              <a:spcBef>
                <a:spcPts val="1500"/>
              </a:spcBef>
            </a:pPr>
            <a:endParaRPr lang="en-US" altLang="en-US" sz="1800">
              <a:ea typeface="宋体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685800" y="174625"/>
            <a:ext cx="7772400" cy="58737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080" rIns="91080" anchor="ctr"/>
          <a:lstStyle>
            <a:lvl1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900" b="1">
                <a:solidFill>
                  <a:srgbClr val="FFFFFF"/>
                </a:solidFill>
                <a:ea typeface="宋体" charset="-122"/>
              </a:rPr>
              <a:t>Instrumentation &amp; Runtime - CALL</a:t>
            </a: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549275" y="1085850"/>
            <a:ext cx="7954963" cy="1931988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/>
            <a:r>
              <a:rPr lang="en-US" altLang="en-US" sz="1300" b="1">
                <a:solidFill>
                  <a:srgbClr val="7F0055"/>
                </a:solidFill>
                <a:latin typeface="Source Code Pro" charset="0"/>
              </a:rPr>
              <a:t>static</a:t>
            </a:r>
            <a:r>
              <a:rPr lang="en-US" altLang="en-US" sz="1300">
                <a:latin typeface="Source Code Pro" charset="0"/>
              </a:rPr>
              <a:t> VG_REGPARM(3) </a:t>
            </a:r>
          </a:p>
          <a:p>
            <a:pPr algn="l"/>
            <a:r>
              <a:rPr lang="en-US" altLang="en-US" sz="1300" b="1">
                <a:solidFill>
                  <a:srgbClr val="7F0055"/>
                </a:solidFill>
                <a:latin typeface="Source Code Pro" charset="0"/>
              </a:rPr>
              <a:t>void</a:t>
            </a:r>
            <a:r>
              <a:rPr lang="en-US" altLang="en-US" sz="1300">
                <a:latin typeface="Source Code Pro" charset="0"/>
              </a:rPr>
              <a:t> RT_Exit(OpAddr* guard1, HWord guard2, Addr dst) {</a:t>
            </a:r>
          </a:p>
          <a:p>
            <a:pPr algn="l"/>
            <a:r>
              <a:rPr lang="en-US" altLang="en-US" sz="1300">
                <a:latin typeface="Source Code Pro" charset="0"/>
              </a:rPr>
              <a:t>  </a:t>
            </a:r>
            <a:r>
              <a:rPr lang="en-US" altLang="en-US" sz="1300">
                <a:solidFill>
                  <a:srgbClr val="3F7F5F"/>
                </a:solidFill>
                <a:latin typeface="Source Code Pro" charset="0"/>
              </a:rPr>
              <a:t>// do not need to check taint types since taint bits </a:t>
            </a:r>
          </a:p>
          <a:p>
            <a:pPr algn="l"/>
            <a:r>
              <a:rPr lang="en-US" altLang="en-US" sz="1300">
                <a:latin typeface="Source Code Pro" charset="0"/>
              </a:rPr>
              <a:t>  </a:t>
            </a:r>
            <a:r>
              <a:rPr lang="en-US" altLang="en-US" sz="1300">
                <a:solidFill>
                  <a:srgbClr val="3F7F5F"/>
                </a:solidFill>
                <a:latin typeface="Source Code Pro" charset="0"/>
              </a:rPr>
              <a:t>// subset taint type</a:t>
            </a:r>
          </a:p>
          <a:p>
            <a:pPr algn="l"/>
            <a:r>
              <a:rPr lang="en-US" altLang="en-US" sz="1300">
                <a:latin typeface="Source Code Pro" charset="0"/>
              </a:rPr>
              <a:t>  </a:t>
            </a:r>
            <a:r>
              <a:rPr lang="en-US" altLang="en-US" sz="1300" b="1">
                <a:solidFill>
                  <a:srgbClr val="7F0055"/>
                </a:solidFill>
                <a:latin typeface="Source Code Pro" charset="0"/>
              </a:rPr>
              <a:t>if</a:t>
            </a:r>
            <a:r>
              <a:rPr lang="en-US" altLang="en-US" sz="1300">
                <a:latin typeface="Source Code Pro" charset="0"/>
              </a:rPr>
              <a:t> (get_shadow_mem(dst)) {</a:t>
            </a:r>
          </a:p>
          <a:p>
            <a:pPr algn="l"/>
            <a:r>
              <a:rPr lang="en-US" altLang="en-US" sz="1300">
                <a:latin typeface="Source Code Pro" charset="0"/>
              </a:rPr>
              <a:t>    VG_(printf)(</a:t>
            </a:r>
            <a:r>
              <a:rPr lang="en-US" altLang="en-US" sz="1300">
                <a:solidFill>
                  <a:srgbClr val="2A00FF"/>
                </a:solidFill>
                <a:latin typeface="Source Code Pro" charset="0"/>
              </a:rPr>
              <a:t>"Call address tainted.\n"</a:t>
            </a:r>
            <a:r>
              <a:rPr lang="en-US" altLang="en-US" sz="1300">
                <a:latin typeface="Source Code Pro" charset="0"/>
              </a:rPr>
              <a:t>);</a:t>
            </a:r>
          </a:p>
          <a:p>
            <a:pPr algn="l"/>
            <a:r>
              <a:rPr lang="en-US" altLang="en-US" sz="1300">
                <a:latin typeface="Source Code Pro" charset="0"/>
                <a:ea typeface="宋体" charset="-122"/>
              </a:rPr>
              <a:t>    VG_(exit)(1);</a:t>
            </a:r>
          </a:p>
          <a:p>
            <a:pPr algn="l"/>
            <a:r>
              <a:rPr lang="en-US" altLang="en-US" sz="1300">
                <a:latin typeface="Source Code Pro" charset="0"/>
                <a:ea typeface="宋体" charset="-122"/>
              </a:rPr>
              <a:t>  }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928688" y="3602038"/>
            <a:ext cx="5472112" cy="51276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>
              <a:buClrTx/>
              <a:buFontTx/>
              <a:buNone/>
            </a:pPr>
            <a:endParaRPr lang="en-US" altLang="en-US" b="1">
              <a:solidFill>
                <a:srgbClr val="FF3300"/>
              </a:solidFill>
              <a:ea typeface="宋体" charset="-122"/>
            </a:endParaRPr>
          </a:p>
          <a:p>
            <a:pPr algn="l">
              <a:buClrTx/>
              <a:buFontTx/>
              <a:buNone/>
            </a:pPr>
            <a:r>
              <a:rPr lang="en-US" altLang="en-US">
                <a:solidFill>
                  <a:srgbClr val="FF3300"/>
                </a:solidFill>
                <a:ea typeface="宋体" charset="-122"/>
              </a:rPr>
              <a:t>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685800" y="174625"/>
            <a:ext cx="7772400" cy="58737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080" rIns="91080" anchor="ctr"/>
          <a:lstStyle>
            <a:lvl1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900" b="1">
                <a:solidFill>
                  <a:srgbClr val="FFFFFF"/>
                </a:solidFill>
                <a:ea typeface="宋体" charset="-122"/>
              </a:rPr>
              <a:t>Done! </a:t>
            </a: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685800" y="1219200"/>
            <a:ext cx="7737475" cy="459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080" rIns="91080"/>
          <a:lstStyle>
            <a:lvl1pPr marL="442913" indent="-442913">
              <a:tabLst>
                <a:tab pos="900113" algn="l"/>
                <a:tab pos="1803400" algn="l"/>
                <a:tab pos="2706688" algn="l"/>
                <a:tab pos="3609975" algn="l"/>
                <a:tab pos="4513263" algn="l"/>
                <a:tab pos="5416550" algn="l"/>
                <a:tab pos="6319838" algn="l"/>
                <a:tab pos="7223125" algn="l"/>
                <a:tab pos="8126413" algn="l"/>
                <a:tab pos="9029700" algn="l"/>
                <a:tab pos="9932988" algn="l"/>
                <a:tab pos="10836275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900113" algn="l"/>
                <a:tab pos="1803400" algn="l"/>
                <a:tab pos="2706688" algn="l"/>
                <a:tab pos="3609975" algn="l"/>
                <a:tab pos="4513263" algn="l"/>
                <a:tab pos="5416550" algn="l"/>
                <a:tab pos="6319838" algn="l"/>
                <a:tab pos="7223125" algn="l"/>
                <a:tab pos="8126413" algn="l"/>
                <a:tab pos="9029700" algn="l"/>
                <a:tab pos="9932988" algn="l"/>
                <a:tab pos="10836275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900113" algn="l"/>
                <a:tab pos="1803400" algn="l"/>
                <a:tab pos="2706688" algn="l"/>
                <a:tab pos="3609975" algn="l"/>
                <a:tab pos="4513263" algn="l"/>
                <a:tab pos="5416550" algn="l"/>
                <a:tab pos="6319838" algn="l"/>
                <a:tab pos="7223125" algn="l"/>
                <a:tab pos="8126413" algn="l"/>
                <a:tab pos="9029700" algn="l"/>
                <a:tab pos="9932988" algn="l"/>
                <a:tab pos="10836275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900113" algn="l"/>
                <a:tab pos="1803400" algn="l"/>
                <a:tab pos="2706688" algn="l"/>
                <a:tab pos="3609975" algn="l"/>
                <a:tab pos="4513263" algn="l"/>
                <a:tab pos="5416550" algn="l"/>
                <a:tab pos="6319838" algn="l"/>
                <a:tab pos="7223125" algn="l"/>
                <a:tab pos="8126413" algn="l"/>
                <a:tab pos="9029700" algn="l"/>
                <a:tab pos="9932988" algn="l"/>
                <a:tab pos="10836275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900113" algn="l"/>
                <a:tab pos="1803400" algn="l"/>
                <a:tab pos="2706688" algn="l"/>
                <a:tab pos="3609975" algn="l"/>
                <a:tab pos="4513263" algn="l"/>
                <a:tab pos="5416550" algn="l"/>
                <a:tab pos="6319838" algn="l"/>
                <a:tab pos="7223125" algn="l"/>
                <a:tab pos="8126413" algn="l"/>
                <a:tab pos="9029700" algn="l"/>
                <a:tab pos="9932988" algn="l"/>
                <a:tab pos="10836275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00113" algn="l"/>
                <a:tab pos="1803400" algn="l"/>
                <a:tab pos="2706688" algn="l"/>
                <a:tab pos="3609975" algn="l"/>
                <a:tab pos="4513263" algn="l"/>
                <a:tab pos="5416550" algn="l"/>
                <a:tab pos="6319838" algn="l"/>
                <a:tab pos="7223125" algn="l"/>
                <a:tab pos="8126413" algn="l"/>
                <a:tab pos="9029700" algn="l"/>
                <a:tab pos="9932988" algn="l"/>
                <a:tab pos="10836275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00113" algn="l"/>
                <a:tab pos="1803400" algn="l"/>
                <a:tab pos="2706688" algn="l"/>
                <a:tab pos="3609975" algn="l"/>
                <a:tab pos="4513263" algn="l"/>
                <a:tab pos="5416550" algn="l"/>
                <a:tab pos="6319838" algn="l"/>
                <a:tab pos="7223125" algn="l"/>
                <a:tab pos="8126413" algn="l"/>
                <a:tab pos="9029700" algn="l"/>
                <a:tab pos="9932988" algn="l"/>
                <a:tab pos="10836275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00113" algn="l"/>
                <a:tab pos="1803400" algn="l"/>
                <a:tab pos="2706688" algn="l"/>
                <a:tab pos="3609975" algn="l"/>
                <a:tab pos="4513263" algn="l"/>
                <a:tab pos="5416550" algn="l"/>
                <a:tab pos="6319838" algn="l"/>
                <a:tab pos="7223125" algn="l"/>
                <a:tab pos="8126413" algn="l"/>
                <a:tab pos="9029700" algn="l"/>
                <a:tab pos="9932988" algn="l"/>
                <a:tab pos="10836275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00113" algn="l"/>
                <a:tab pos="1803400" algn="l"/>
                <a:tab pos="2706688" algn="l"/>
                <a:tab pos="3609975" algn="l"/>
                <a:tab pos="4513263" algn="l"/>
                <a:tab pos="5416550" algn="l"/>
                <a:tab pos="6319838" algn="l"/>
                <a:tab pos="7223125" algn="l"/>
                <a:tab pos="8126413" algn="l"/>
                <a:tab pos="9029700" algn="l"/>
                <a:tab pos="9932988" algn="l"/>
                <a:tab pos="10836275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0" hangingPunct="0">
              <a:lnSpc>
                <a:spcPct val="90000"/>
              </a:lnSpc>
              <a:spcBef>
                <a:spcPts val="1500"/>
              </a:spcBef>
              <a:buClr>
                <a:srgbClr val="0000CC"/>
              </a:buClr>
              <a:buSzPct val="75000"/>
              <a:buFont typeface="Wingdings" pitchFamily="2" charset="2"/>
              <a:buChar char=""/>
            </a:pPr>
            <a:r>
              <a:rPr lang="en-US" altLang="en-US" sz="2400">
                <a:solidFill>
                  <a:srgbClr val="663300"/>
                </a:solidFill>
                <a:ea typeface="宋体" charset="-122"/>
              </a:rPr>
              <a:t>Let us run it through a buffer overflow exploit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619250" y="2133600"/>
            <a:ext cx="2087563" cy="2147888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>
              <a:buClrTx/>
              <a:buFontTx/>
              <a:buNone/>
            </a:pPr>
            <a:r>
              <a:rPr lang="sv-SE" altLang="en-US"/>
              <a:t>void (* F) ();</a:t>
            </a:r>
          </a:p>
          <a:p>
            <a:pPr algn="l">
              <a:buClrTx/>
              <a:buFontTx/>
              <a:buNone/>
            </a:pPr>
            <a:r>
              <a:rPr lang="sv-SE" altLang="en-US"/>
              <a:t>char A[2];</a:t>
            </a:r>
          </a:p>
          <a:p>
            <a:pPr algn="l">
              <a:buClrTx/>
              <a:buFontTx/>
              <a:buNone/>
            </a:pPr>
            <a:r>
              <a:rPr lang="sv-SE" altLang="en-US"/>
              <a:t>...</a:t>
            </a:r>
          </a:p>
          <a:p>
            <a:pPr algn="l">
              <a:buClrTx/>
              <a:buFontTx/>
              <a:buNone/>
            </a:pPr>
            <a:r>
              <a:rPr lang="sv-SE" altLang="en-US"/>
              <a:t>read(B, 256);</a:t>
            </a:r>
          </a:p>
          <a:p>
            <a:pPr algn="l">
              <a:buClrTx/>
              <a:buFontTx/>
              <a:buNone/>
            </a:pPr>
            <a:r>
              <a:rPr lang="sv-SE" altLang="en-US"/>
              <a:t>i=2;</a:t>
            </a:r>
          </a:p>
          <a:p>
            <a:pPr algn="l">
              <a:buClrTx/>
              <a:buFontTx/>
              <a:buNone/>
            </a:pPr>
            <a:r>
              <a:rPr lang="sv-SE" altLang="en-US"/>
              <a:t>A[i]=B[i];</a:t>
            </a:r>
          </a:p>
          <a:p>
            <a:pPr algn="l">
              <a:buClrTx/>
              <a:buFontTx/>
              <a:buNone/>
            </a:pPr>
            <a:r>
              <a:rPr lang="sv-SE" altLang="en-US"/>
              <a:t>...</a:t>
            </a:r>
          </a:p>
          <a:p>
            <a:pPr algn="l">
              <a:buClrTx/>
              <a:buFontTx/>
              <a:buNone/>
            </a:pPr>
            <a:r>
              <a:rPr lang="sv-SE" altLang="en-US"/>
              <a:t>(*F) ();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685800" y="174625"/>
            <a:ext cx="7772400" cy="58737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555875" y="908050"/>
            <a:ext cx="1944688" cy="5418138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>
              <a:buClrTx/>
              <a:buFontTx/>
              <a:buNone/>
            </a:pPr>
            <a:endParaRPr lang="sv-SE" altLang="en-US"/>
          </a:p>
          <a:p>
            <a:pPr algn="l">
              <a:buClrTx/>
              <a:buFontTx/>
              <a:buNone/>
            </a:pPr>
            <a:endParaRPr lang="sv-SE" altLang="en-US"/>
          </a:p>
          <a:p>
            <a:pPr algn="l">
              <a:buClrTx/>
              <a:buFontTx/>
              <a:buNone/>
            </a:pPr>
            <a:r>
              <a:rPr lang="sv-SE" altLang="en-US"/>
              <a:t>...</a:t>
            </a:r>
          </a:p>
          <a:p>
            <a:pPr algn="l">
              <a:buClrTx/>
              <a:buFontTx/>
              <a:buNone/>
            </a:pPr>
            <a:r>
              <a:rPr lang="sv-SE" altLang="en-US"/>
              <a:t>MOV &amp;B, r1</a:t>
            </a:r>
          </a:p>
          <a:p>
            <a:pPr algn="l">
              <a:buClrTx/>
              <a:buFontTx/>
              <a:buNone/>
            </a:pPr>
            <a:r>
              <a:rPr lang="sv-SE" altLang="en-US"/>
              <a:t>MOV 256, r2</a:t>
            </a:r>
          </a:p>
          <a:p>
            <a:pPr algn="l">
              <a:buClrTx/>
              <a:buFontTx/>
              <a:buNone/>
            </a:pPr>
            <a:r>
              <a:rPr lang="sv-SE" altLang="en-US"/>
              <a:t>SYS_Read r1, r2</a:t>
            </a:r>
          </a:p>
          <a:p>
            <a:pPr algn="l">
              <a:buClrTx/>
              <a:buFontTx/>
              <a:buNone/>
            </a:pPr>
            <a:r>
              <a:rPr lang="sv-SE" altLang="en-US"/>
              <a:t>...</a:t>
            </a:r>
          </a:p>
          <a:p>
            <a:pPr algn="l">
              <a:buClrTx/>
              <a:buFontTx/>
              <a:buNone/>
            </a:pPr>
            <a:r>
              <a:rPr lang="sv-SE" altLang="en-US"/>
              <a:t>MOV 2, r1</a:t>
            </a:r>
          </a:p>
          <a:p>
            <a:pPr algn="l">
              <a:buClrTx/>
              <a:buFontTx/>
              <a:buNone/>
            </a:pPr>
            <a:r>
              <a:rPr lang="sv-SE" altLang="en-US"/>
              <a:t>ST r1, [&amp;i]</a:t>
            </a:r>
          </a:p>
          <a:p>
            <a:pPr algn="l">
              <a:buClrTx/>
              <a:buFontTx/>
              <a:buNone/>
            </a:pPr>
            <a:r>
              <a:rPr lang="sv-SE" altLang="en-US"/>
              <a:t>...</a:t>
            </a:r>
          </a:p>
          <a:p>
            <a:pPr algn="l">
              <a:buClrTx/>
              <a:buFontTx/>
              <a:buNone/>
            </a:pPr>
            <a:r>
              <a:rPr lang="sv-SE" altLang="en-US"/>
              <a:t>LD [&amp;i], r1</a:t>
            </a:r>
          </a:p>
          <a:p>
            <a:pPr algn="l">
              <a:buClrTx/>
              <a:buFontTx/>
              <a:buNone/>
            </a:pPr>
            <a:r>
              <a:rPr lang="sv-SE" altLang="en-US"/>
              <a:t>MOV &amp;B, r2</a:t>
            </a:r>
          </a:p>
          <a:p>
            <a:pPr algn="l">
              <a:buClrTx/>
              <a:buFontTx/>
              <a:buNone/>
            </a:pPr>
            <a:r>
              <a:rPr lang="sv-SE" altLang="en-US"/>
              <a:t>ADD r1, r2</a:t>
            </a:r>
          </a:p>
          <a:p>
            <a:pPr algn="l">
              <a:buClrTx/>
              <a:buFontTx/>
              <a:buNone/>
            </a:pPr>
            <a:r>
              <a:rPr lang="sv-SE" altLang="en-US"/>
              <a:t>LD [r2], r2</a:t>
            </a:r>
          </a:p>
          <a:p>
            <a:pPr algn="l">
              <a:buClrTx/>
              <a:buFontTx/>
              <a:buNone/>
            </a:pPr>
            <a:r>
              <a:rPr lang="sv-SE" altLang="en-US"/>
              <a:t>MOV &amp;A, r3</a:t>
            </a:r>
          </a:p>
          <a:p>
            <a:pPr algn="l">
              <a:buClrTx/>
              <a:buFontTx/>
              <a:buNone/>
            </a:pPr>
            <a:r>
              <a:rPr lang="sv-SE" altLang="en-US"/>
              <a:t>ADD r1, r3</a:t>
            </a:r>
          </a:p>
          <a:p>
            <a:pPr algn="l">
              <a:buClrTx/>
              <a:buFontTx/>
              <a:buNone/>
            </a:pPr>
            <a:r>
              <a:rPr lang="sv-SE" altLang="en-US"/>
              <a:t>ST r2, [r3]</a:t>
            </a:r>
          </a:p>
          <a:p>
            <a:pPr algn="l">
              <a:buClrTx/>
              <a:buFontTx/>
              <a:buNone/>
            </a:pPr>
            <a:r>
              <a:rPr lang="sv-SE" altLang="en-US"/>
              <a:t>...</a:t>
            </a:r>
          </a:p>
          <a:p>
            <a:pPr algn="l">
              <a:buClrTx/>
              <a:buFontTx/>
              <a:buNone/>
            </a:pPr>
            <a:r>
              <a:rPr lang="sv-SE" altLang="en-US"/>
              <a:t>MOV F, r1</a:t>
            </a:r>
          </a:p>
          <a:p>
            <a:pPr algn="l">
              <a:buClrTx/>
              <a:buFontTx/>
              <a:buNone/>
            </a:pPr>
            <a:r>
              <a:rPr lang="sv-SE" altLang="en-US"/>
              <a:t>CALL r1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684213" y="908050"/>
            <a:ext cx="1511300" cy="5145088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>
              <a:buClrTx/>
              <a:buFontTx/>
              <a:buNone/>
            </a:pPr>
            <a:r>
              <a:rPr lang="sv-SE" altLang="en-US"/>
              <a:t>void (* F) ();</a:t>
            </a:r>
          </a:p>
          <a:p>
            <a:pPr algn="l">
              <a:buClrTx/>
              <a:buFontTx/>
              <a:buNone/>
            </a:pPr>
            <a:r>
              <a:rPr lang="sv-SE" altLang="en-US"/>
              <a:t>char A[2];</a:t>
            </a:r>
          </a:p>
          <a:p>
            <a:pPr algn="l">
              <a:buClrTx/>
              <a:buFontTx/>
              <a:buNone/>
            </a:pPr>
            <a:r>
              <a:rPr lang="sv-SE" altLang="en-US"/>
              <a:t>...</a:t>
            </a:r>
          </a:p>
          <a:p>
            <a:pPr algn="l">
              <a:buClrTx/>
              <a:buFontTx/>
              <a:buNone/>
            </a:pPr>
            <a:r>
              <a:rPr lang="sv-SE" altLang="en-US"/>
              <a:t>read(B, 256);</a:t>
            </a:r>
          </a:p>
          <a:p>
            <a:pPr algn="l">
              <a:buClrTx/>
              <a:buFontTx/>
              <a:buNone/>
            </a:pPr>
            <a:endParaRPr lang="sv-SE" altLang="en-US"/>
          </a:p>
          <a:p>
            <a:pPr algn="l">
              <a:buClrTx/>
              <a:buFontTx/>
              <a:buNone/>
            </a:pPr>
            <a:r>
              <a:rPr lang="sv-SE" altLang="en-US"/>
              <a:t>...</a:t>
            </a:r>
          </a:p>
          <a:p>
            <a:pPr algn="l">
              <a:buClrTx/>
              <a:buFontTx/>
              <a:buNone/>
            </a:pPr>
            <a:endParaRPr lang="sv-SE" altLang="en-US"/>
          </a:p>
          <a:p>
            <a:pPr algn="l">
              <a:buClrTx/>
              <a:buFontTx/>
              <a:buNone/>
            </a:pPr>
            <a:r>
              <a:rPr lang="sv-SE" altLang="en-US"/>
              <a:t>i=2;</a:t>
            </a:r>
          </a:p>
          <a:p>
            <a:pPr algn="l">
              <a:buClrTx/>
              <a:buFontTx/>
              <a:buNone/>
            </a:pPr>
            <a:r>
              <a:rPr lang="sv-SE" altLang="en-US"/>
              <a:t>...</a:t>
            </a:r>
          </a:p>
          <a:p>
            <a:pPr algn="l">
              <a:buClrTx/>
              <a:buFontTx/>
              <a:buNone/>
            </a:pPr>
            <a:endParaRPr lang="sv-SE" altLang="en-US"/>
          </a:p>
          <a:p>
            <a:pPr algn="l">
              <a:buClrTx/>
              <a:buFontTx/>
              <a:buNone/>
            </a:pPr>
            <a:r>
              <a:rPr lang="sv-SE" altLang="en-US"/>
              <a:t>A[i]=B[i];</a:t>
            </a:r>
          </a:p>
          <a:p>
            <a:pPr algn="l">
              <a:buClrTx/>
              <a:buFontTx/>
              <a:buNone/>
            </a:pPr>
            <a:r>
              <a:rPr lang="sv-SE" altLang="en-US"/>
              <a:t>...</a:t>
            </a:r>
          </a:p>
          <a:p>
            <a:pPr algn="l">
              <a:buClrTx/>
              <a:buFontTx/>
              <a:buNone/>
            </a:pPr>
            <a:endParaRPr lang="sv-SE" altLang="en-US"/>
          </a:p>
          <a:p>
            <a:pPr algn="l">
              <a:buClrTx/>
              <a:buFontTx/>
              <a:buNone/>
            </a:pPr>
            <a:endParaRPr lang="sv-SE" altLang="en-US"/>
          </a:p>
          <a:p>
            <a:pPr algn="l">
              <a:buClrTx/>
              <a:buFontTx/>
              <a:buNone/>
            </a:pPr>
            <a:endParaRPr lang="sv-SE" altLang="en-US"/>
          </a:p>
          <a:p>
            <a:pPr algn="l">
              <a:buClrTx/>
              <a:buFontTx/>
              <a:buNone/>
            </a:pPr>
            <a:endParaRPr lang="sv-SE" altLang="en-US"/>
          </a:p>
          <a:p>
            <a:pPr algn="l">
              <a:buClrTx/>
              <a:buFontTx/>
              <a:buNone/>
            </a:pPr>
            <a:endParaRPr lang="sv-SE" altLang="en-US"/>
          </a:p>
          <a:p>
            <a:pPr algn="l">
              <a:buClrTx/>
              <a:buFontTx/>
              <a:buNone/>
            </a:pPr>
            <a:endParaRPr lang="sv-SE" altLang="en-US"/>
          </a:p>
          <a:p>
            <a:pPr algn="l">
              <a:buClrTx/>
              <a:buFontTx/>
              <a:buNone/>
            </a:pPr>
            <a:r>
              <a:rPr lang="sv-SE" altLang="en-US"/>
              <a:t>(*F) ();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5867400" y="1341438"/>
            <a:ext cx="863600" cy="3382962"/>
          </a:xfrm>
          <a:prstGeom prst="rect">
            <a:avLst/>
          </a:prstGeom>
          <a:solidFill>
            <a:srgbClr val="CCECFF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CCEC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5219700" y="909638"/>
            <a:ext cx="20891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1250"/>
              </a:spcBef>
              <a:buClrTx/>
              <a:buFontTx/>
              <a:buNone/>
            </a:pPr>
            <a:r>
              <a:rPr lang="en-US" altLang="en-US" sz="2000">
                <a:ea typeface="宋体" charset="-122"/>
              </a:rPr>
              <a:t>Virtual Space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7812088" y="1341438"/>
            <a:ext cx="863600" cy="3311525"/>
          </a:xfrm>
          <a:prstGeom prst="rect">
            <a:avLst/>
          </a:prstGeom>
          <a:solidFill>
            <a:srgbClr val="919191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91919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7270750" y="909638"/>
            <a:ext cx="20891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1250"/>
              </a:spcBef>
              <a:buClrTx/>
              <a:buFontTx/>
              <a:buNone/>
            </a:pPr>
            <a:r>
              <a:rPr lang="en-US" altLang="en-US" sz="2000">
                <a:ea typeface="宋体" charset="-122"/>
              </a:rPr>
              <a:t>Shadow Space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5868988" y="2205038"/>
            <a:ext cx="863600" cy="287337"/>
          </a:xfrm>
          <a:prstGeom prst="rect">
            <a:avLst/>
          </a:prstGeom>
          <a:solidFill>
            <a:srgbClr val="0000FF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0000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5867400" y="2565400"/>
            <a:ext cx="863600" cy="287338"/>
          </a:xfrm>
          <a:prstGeom prst="rect">
            <a:avLst/>
          </a:prstGeom>
          <a:solidFill>
            <a:srgbClr val="0000FF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0000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5867400" y="2924175"/>
            <a:ext cx="863600" cy="287338"/>
          </a:xfrm>
          <a:prstGeom prst="rect">
            <a:avLst/>
          </a:prstGeom>
          <a:solidFill>
            <a:srgbClr val="0000FF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0000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5867400" y="3573463"/>
            <a:ext cx="863600" cy="935037"/>
          </a:xfrm>
          <a:prstGeom prst="rect">
            <a:avLst/>
          </a:prstGeom>
          <a:solidFill>
            <a:srgbClr val="0000FF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0000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5292725" y="2205038"/>
            <a:ext cx="576263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1125"/>
              </a:spcBef>
              <a:buClrTx/>
              <a:buFontTx/>
              <a:buNone/>
            </a:pPr>
            <a:r>
              <a:rPr lang="en-US" altLang="en-US" sz="1800" b="1">
                <a:ea typeface="宋体" charset="-122"/>
              </a:rPr>
              <a:t>F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5148263" y="2595563"/>
            <a:ext cx="647700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1125"/>
              </a:spcBef>
              <a:buClrTx/>
              <a:buFontTx/>
              <a:buNone/>
            </a:pPr>
            <a:r>
              <a:rPr lang="en-US" altLang="en-US" sz="1800" b="1">
                <a:ea typeface="宋体" charset="-122"/>
              </a:rPr>
              <a:t>A[1]</a:t>
            </a: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5148263" y="2955925"/>
            <a:ext cx="647700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1125"/>
              </a:spcBef>
              <a:buClrTx/>
              <a:buFontTx/>
              <a:buNone/>
            </a:pPr>
            <a:r>
              <a:rPr lang="en-US" altLang="en-US" sz="1800" b="1">
                <a:ea typeface="宋体" charset="-122"/>
              </a:rPr>
              <a:t>A[0]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5292725" y="4365625"/>
            <a:ext cx="576263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1125"/>
              </a:spcBef>
              <a:buClrTx/>
              <a:buFontTx/>
              <a:buNone/>
            </a:pPr>
            <a:r>
              <a:rPr lang="en-US" altLang="en-US" sz="1800" b="1">
                <a:ea typeface="宋体" charset="-122"/>
              </a:rPr>
              <a:t>B</a:t>
            </a:r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7812088" y="2205038"/>
            <a:ext cx="863600" cy="287337"/>
          </a:xfrm>
          <a:prstGeom prst="rect">
            <a:avLst/>
          </a:prstGeom>
          <a:solidFill>
            <a:srgbClr val="0000FF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0000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7812088" y="2565400"/>
            <a:ext cx="863600" cy="287338"/>
          </a:xfrm>
          <a:prstGeom prst="rect">
            <a:avLst/>
          </a:prstGeom>
          <a:solidFill>
            <a:srgbClr val="0000FF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0000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7812088" y="2924175"/>
            <a:ext cx="863600" cy="287338"/>
          </a:xfrm>
          <a:prstGeom prst="rect">
            <a:avLst/>
          </a:prstGeom>
          <a:solidFill>
            <a:srgbClr val="0000FF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0000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2787" name="Rectangle 19"/>
          <p:cNvSpPr>
            <a:spLocks noChangeArrowheads="1"/>
          </p:cNvSpPr>
          <p:nvPr/>
        </p:nvSpPr>
        <p:spPr bwMode="auto">
          <a:xfrm>
            <a:off x="7812088" y="3573463"/>
            <a:ext cx="863600" cy="935037"/>
          </a:xfrm>
          <a:prstGeom prst="rect">
            <a:avLst/>
          </a:prstGeom>
          <a:solidFill>
            <a:srgbClr val="0000FF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0000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2788" name="Rectangle 20"/>
          <p:cNvSpPr>
            <a:spLocks noChangeArrowheads="1"/>
          </p:cNvSpPr>
          <p:nvPr/>
        </p:nvSpPr>
        <p:spPr bwMode="auto">
          <a:xfrm>
            <a:off x="7812088" y="4870450"/>
            <a:ext cx="863600" cy="287338"/>
          </a:xfrm>
          <a:prstGeom prst="rect">
            <a:avLst/>
          </a:prstGeom>
          <a:solidFill>
            <a:srgbClr val="0000FF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0000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2789" name="Rectangle 21"/>
          <p:cNvSpPr>
            <a:spLocks noChangeArrowheads="1"/>
          </p:cNvSpPr>
          <p:nvPr/>
        </p:nvSpPr>
        <p:spPr bwMode="auto">
          <a:xfrm>
            <a:off x="7812088" y="5230813"/>
            <a:ext cx="863600" cy="287337"/>
          </a:xfrm>
          <a:prstGeom prst="rect">
            <a:avLst/>
          </a:prstGeom>
          <a:solidFill>
            <a:srgbClr val="0000FF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0000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2790" name="Rectangle 22"/>
          <p:cNvSpPr>
            <a:spLocks noChangeArrowheads="1"/>
          </p:cNvSpPr>
          <p:nvPr/>
        </p:nvSpPr>
        <p:spPr bwMode="auto">
          <a:xfrm>
            <a:off x="7812088" y="5589588"/>
            <a:ext cx="863600" cy="287337"/>
          </a:xfrm>
          <a:prstGeom prst="rect">
            <a:avLst/>
          </a:prstGeom>
          <a:solidFill>
            <a:srgbClr val="0000FF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0000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7164388" y="4827588"/>
            <a:ext cx="576262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1125"/>
              </a:spcBef>
              <a:buClrTx/>
              <a:buFontTx/>
              <a:buNone/>
            </a:pPr>
            <a:r>
              <a:rPr lang="en-US" altLang="en-US" sz="1800" b="1">
                <a:ea typeface="宋体" charset="-122"/>
              </a:rPr>
              <a:t>r1</a:t>
            </a: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7164388" y="5229225"/>
            <a:ext cx="647700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1125"/>
              </a:spcBef>
              <a:buClrTx/>
              <a:buFontTx/>
              <a:buNone/>
            </a:pPr>
            <a:r>
              <a:rPr lang="en-US" altLang="en-US" sz="1800" b="1">
                <a:ea typeface="宋体" charset="-122"/>
              </a:rPr>
              <a:t>r2</a:t>
            </a: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7164388" y="5589588"/>
            <a:ext cx="647700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1125"/>
              </a:spcBef>
              <a:buClrTx/>
              <a:buFontTx/>
              <a:buNone/>
            </a:pPr>
            <a:r>
              <a:rPr lang="en-US" altLang="en-US" sz="1800" b="1">
                <a:ea typeface="宋体" charset="-122"/>
              </a:rPr>
              <a:t>r3</a:t>
            </a:r>
          </a:p>
        </p:txBody>
      </p:sp>
      <p:sp>
        <p:nvSpPr>
          <p:cNvPr id="32794" name="Rectangle 26"/>
          <p:cNvSpPr>
            <a:spLocks noChangeArrowheads="1"/>
          </p:cNvSpPr>
          <p:nvPr/>
        </p:nvSpPr>
        <p:spPr bwMode="auto">
          <a:xfrm>
            <a:off x="2555875" y="1628775"/>
            <a:ext cx="1728788" cy="287338"/>
          </a:xfrm>
          <a:prstGeom prst="rect">
            <a:avLst/>
          </a:prstGeom>
          <a:noFill/>
          <a:ln w="28440" cap="sq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2555875" y="1916113"/>
            <a:ext cx="1728788" cy="287337"/>
          </a:xfrm>
          <a:prstGeom prst="rect">
            <a:avLst/>
          </a:prstGeom>
          <a:noFill/>
          <a:ln w="28440" cap="sq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6" name="Rectangle 28"/>
          <p:cNvSpPr>
            <a:spLocks noChangeArrowheads="1"/>
          </p:cNvSpPr>
          <p:nvPr/>
        </p:nvSpPr>
        <p:spPr bwMode="auto">
          <a:xfrm>
            <a:off x="2555875" y="2205038"/>
            <a:ext cx="1728788" cy="287337"/>
          </a:xfrm>
          <a:prstGeom prst="rect">
            <a:avLst/>
          </a:prstGeom>
          <a:noFill/>
          <a:ln w="28440" cap="sq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7740650" y="3538538"/>
            <a:ext cx="1008063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>
                <a:solidFill>
                  <a:srgbClr val="FFFFFF"/>
                </a:solidFill>
                <a:ea typeface="宋体" charset="-122"/>
              </a:rPr>
              <a:t>1</a:t>
            </a:r>
          </a:p>
          <a:p>
            <a:pPr>
              <a:buClrTx/>
              <a:buFontTx/>
              <a:buNone/>
            </a:pPr>
            <a:r>
              <a:rPr lang="en-US" altLang="en-US" b="1">
                <a:solidFill>
                  <a:srgbClr val="FFFFFF"/>
                </a:solidFill>
                <a:ea typeface="宋体" charset="-122"/>
              </a:rPr>
              <a:t>1</a:t>
            </a:r>
          </a:p>
          <a:p>
            <a:pPr>
              <a:buClrTx/>
              <a:buFontTx/>
              <a:buNone/>
            </a:pPr>
            <a:r>
              <a:rPr lang="en-US" altLang="en-US" b="1">
                <a:solidFill>
                  <a:srgbClr val="FFFFFF"/>
                </a:solidFill>
                <a:ea typeface="宋体" charset="-122"/>
              </a:rPr>
              <a:t>…</a:t>
            </a:r>
          </a:p>
          <a:p>
            <a:pPr>
              <a:buClrTx/>
              <a:buFontTx/>
              <a:buNone/>
            </a:pPr>
            <a:r>
              <a:rPr lang="en-US" altLang="en-US" b="1">
                <a:solidFill>
                  <a:srgbClr val="FFFFFF"/>
                </a:solidFill>
                <a:ea typeface="宋体" charset="-122"/>
              </a:rPr>
              <a:t>1</a:t>
            </a:r>
          </a:p>
        </p:txBody>
      </p:sp>
      <p:sp>
        <p:nvSpPr>
          <p:cNvPr id="32798" name="Rectangle 30"/>
          <p:cNvSpPr>
            <a:spLocks noChangeArrowheads="1"/>
          </p:cNvSpPr>
          <p:nvPr/>
        </p:nvSpPr>
        <p:spPr bwMode="auto">
          <a:xfrm>
            <a:off x="2555875" y="2708275"/>
            <a:ext cx="1728788" cy="287338"/>
          </a:xfrm>
          <a:prstGeom prst="rect">
            <a:avLst/>
          </a:prstGeom>
          <a:noFill/>
          <a:ln w="28440" cap="sq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9" name="Rectangle 31"/>
          <p:cNvSpPr>
            <a:spLocks noChangeArrowheads="1"/>
          </p:cNvSpPr>
          <p:nvPr/>
        </p:nvSpPr>
        <p:spPr bwMode="auto">
          <a:xfrm>
            <a:off x="2555875" y="2997200"/>
            <a:ext cx="1728788" cy="287338"/>
          </a:xfrm>
          <a:prstGeom prst="rect">
            <a:avLst/>
          </a:prstGeom>
          <a:noFill/>
          <a:ln w="28440" cap="sq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0" name="Rectangle 32"/>
          <p:cNvSpPr>
            <a:spLocks noChangeArrowheads="1"/>
          </p:cNvSpPr>
          <p:nvPr/>
        </p:nvSpPr>
        <p:spPr bwMode="auto">
          <a:xfrm>
            <a:off x="7812088" y="1628775"/>
            <a:ext cx="863600" cy="287338"/>
          </a:xfrm>
          <a:prstGeom prst="rect">
            <a:avLst/>
          </a:prstGeom>
          <a:solidFill>
            <a:srgbClr val="0000FF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0000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2801" name="Rectangle 33"/>
          <p:cNvSpPr>
            <a:spLocks noChangeArrowheads="1"/>
          </p:cNvSpPr>
          <p:nvPr/>
        </p:nvSpPr>
        <p:spPr bwMode="auto">
          <a:xfrm>
            <a:off x="5867400" y="1628775"/>
            <a:ext cx="863600" cy="287338"/>
          </a:xfrm>
          <a:prstGeom prst="rect">
            <a:avLst/>
          </a:prstGeom>
          <a:solidFill>
            <a:srgbClr val="0000FF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0000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2802" name="Text Box 34"/>
          <p:cNvSpPr txBox="1">
            <a:spLocks noChangeArrowheads="1"/>
          </p:cNvSpPr>
          <p:nvPr/>
        </p:nvSpPr>
        <p:spPr bwMode="auto">
          <a:xfrm>
            <a:off x="5292725" y="1628775"/>
            <a:ext cx="576263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1125"/>
              </a:spcBef>
              <a:buClrTx/>
              <a:buFontTx/>
              <a:buNone/>
            </a:pPr>
            <a:r>
              <a:rPr lang="en-US" altLang="en-US" sz="1800" b="1">
                <a:ea typeface="宋体" charset="-122"/>
              </a:rPr>
              <a:t>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94" grpId="0" animBg="1"/>
      <p:bldP spid="32794" grpId="1" animBg="1"/>
      <p:bldP spid="32795" grpId="0" animBg="1"/>
      <p:bldP spid="32795" grpId="1" animBg="1"/>
      <p:bldP spid="32796" grpId="0" animBg="1"/>
      <p:bldP spid="32796" grpId="1" animBg="1"/>
      <p:bldP spid="32798" grpId="0" animBg="1"/>
      <p:bldP spid="32798" grpId="1" animBg="1"/>
      <p:bldP spid="3279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685800" y="174625"/>
            <a:ext cx="7772400" cy="58737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080" rIns="91080" anchor="ctr"/>
          <a:lstStyle>
            <a:lvl1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900" b="1">
                <a:solidFill>
                  <a:srgbClr val="FFFFFF"/>
                </a:solidFill>
                <a:ea typeface="宋体" charset="-122"/>
              </a:rPr>
              <a:t>Information Flow System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85800" y="1219200"/>
            <a:ext cx="7737475" cy="486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080" rIns="91080"/>
          <a:lstStyle>
            <a:lvl1pPr marL="442913" indent="-442913">
              <a:tabLst>
                <a:tab pos="900113" algn="l"/>
                <a:tab pos="1803400" algn="l"/>
                <a:tab pos="2706688" algn="l"/>
                <a:tab pos="3609975" algn="l"/>
                <a:tab pos="4513263" algn="l"/>
                <a:tab pos="5416550" algn="l"/>
                <a:tab pos="6319838" algn="l"/>
                <a:tab pos="7223125" algn="l"/>
                <a:tab pos="8126413" algn="l"/>
                <a:tab pos="9029700" algn="l"/>
                <a:tab pos="9932988" algn="l"/>
                <a:tab pos="10836275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31838" indent="-369888">
              <a:tabLst>
                <a:tab pos="900113" algn="l"/>
                <a:tab pos="1803400" algn="l"/>
                <a:tab pos="2706688" algn="l"/>
                <a:tab pos="3609975" algn="l"/>
                <a:tab pos="4513263" algn="l"/>
                <a:tab pos="5416550" algn="l"/>
                <a:tab pos="6319838" algn="l"/>
                <a:tab pos="7223125" algn="l"/>
                <a:tab pos="8126413" algn="l"/>
                <a:tab pos="9029700" algn="l"/>
                <a:tab pos="9932988" algn="l"/>
                <a:tab pos="10836275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998538" indent="-331788">
              <a:tabLst>
                <a:tab pos="900113" algn="l"/>
                <a:tab pos="1803400" algn="l"/>
                <a:tab pos="2706688" algn="l"/>
                <a:tab pos="3609975" algn="l"/>
                <a:tab pos="4513263" algn="l"/>
                <a:tab pos="5416550" algn="l"/>
                <a:tab pos="6319838" algn="l"/>
                <a:tab pos="7223125" algn="l"/>
                <a:tab pos="8126413" algn="l"/>
                <a:tab pos="9029700" algn="l"/>
                <a:tab pos="9932988" algn="l"/>
                <a:tab pos="10836275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900113" algn="l"/>
                <a:tab pos="1803400" algn="l"/>
                <a:tab pos="2706688" algn="l"/>
                <a:tab pos="3609975" algn="l"/>
                <a:tab pos="4513263" algn="l"/>
                <a:tab pos="5416550" algn="l"/>
                <a:tab pos="6319838" algn="l"/>
                <a:tab pos="7223125" algn="l"/>
                <a:tab pos="8126413" algn="l"/>
                <a:tab pos="9029700" algn="l"/>
                <a:tab pos="9932988" algn="l"/>
                <a:tab pos="10836275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900113" algn="l"/>
                <a:tab pos="1803400" algn="l"/>
                <a:tab pos="2706688" algn="l"/>
                <a:tab pos="3609975" algn="l"/>
                <a:tab pos="4513263" algn="l"/>
                <a:tab pos="5416550" algn="l"/>
                <a:tab pos="6319838" algn="l"/>
                <a:tab pos="7223125" algn="l"/>
                <a:tab pos="8126413" algn="l"/>
                <a:tab pos="9029700" algn="l"/>
                <a:tab pos="9932988" algn="l"/>
                <a:tab pos="10836275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00113" algn="l"/>
                <a:tab pos="1803400" algn="l"/>
                <a:tab pos="2706688" algn="l"/>
                <a:tab pos="3609975" algn="l"/>
                <a:tab pos="4513263" algn="l"/>
                <a:tab pos="5416550" algn="l"/>
                <a:tab pos="6319838" algn="l"/>
                <a:tab pos="7223125" algn="l"/>
                <a:tab pos="8126413" algn="l"/>
                <a:tab pos="9029700" algn="l"/>
                <a:tab pos="9932988" algn="l"/>
                <a:tab pos="10836275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00113" algn="l"/>
                <a:tab pos="1803400" algn="l"/>
                <a:tab pos="2706688" algn="l"/>
                <a:tab pos="3609975" algn="l"/>
                <a:tab pos="4513263" algn="l"/>
                <a:tab pos="5416550" algn="l"/>
                <a:tab pos="6319838" algn="l"/>
                <a:tab pos="7223125" algn="l"/>
                <a:tab pos="8126413" algn="l"/>
                <a:tab pos="9029700" algn="l"/>
                <a:tab pos="9932988" algn="l"/>
                <a:tab pos="10836275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00113" algn="l"/>
                <a:tab pos="1803400" algn="l"/>
                <a:tab pos="2706688" algn="l"/>
                <a:tab pos="3609975" algn="l"/>
                <a:tab pos="4513263" algn="l"/>
                <a:tab pos="5416550" algn="l"/>
                <a:tab pos="6319838" algn="l"/>
                <a:tab pos="7223125" algn="l"/>
                <a:tab pos="8126413" algn="l"/>
                <a:tab pos="9029700" algn="l"/>
                <a:tab pos="9932988" algn="l"/>
                <a:tab pos="10836275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00113" algn="l"/>
                <a:tab pos="1803400" algn="l"/>
                <a:tab pos="2706688" algn="l"/>
                <a:tab pos="3609975" algn="l"/>
                <a:tab pos="4513263" algn="l"/>
                <a:tab pos="5416550" algn="l"/>
                <a:tab pos="6319838" algn="l"/>
                <a:tab pos="7223125" algn="l"/>
                <a:tab pos="8126413" algn="l"/>
                <a:tab pos="9029700" algn="l"/>
                <a:tab pos="9932988" algn="l"/>
                <a:tab pos="10836275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0" hangingPunct="0">
              <a:lnSpc>
                <a:spcPct val="90000"/>
              </a:lnSpc>
              <a:spcBef>
                <a:spcPts val="1500"/>
              </a:spcBef>
              <a:buClr>
                <a:srgbClr val="0000CC"/>
              </a:buClr>
              <a:buSzPct val="75000"/>
              <a:buFont typeface="Wingdings" pitchFamily="2" charset="2"/>
              <a:buChar char=""/>
            </a:pPr>
            <a:r>
              <a:rPr lang="en-US" altLang="en-US" sz="2400">
                <a:solidFill>
                  <a:srgbClr val="663300"/>
                </a:solidFill>
                <a:ea typeface="宋体" charset="-122"/>
              </a:rPr>
              <a:t>Dynamic Instrumentation</a:t>
            </a:r>
          </a:p>
          <a:p>
            <a:pPr lvl="1" algn="l" eaLnBrk="0" hangingPunct="0">
              <a:lnSpc>
                <a:spcPct val="90000"/>
              </a:lnSpc>
              <a:spcBef>
                <a:spcPts val="500"/>
              </a:spcBef>
              <a:buClr>
                <a:srgbClr val="0000CC"/>
              </a:buClr>
              <a:buSzPct val="90000"/>
              <a:buFont typeface="Arial" charset="0"/>
              <a:buChar char="•"/>
            </a:pPr>
            <a:r>
              <a:rPr lang="en-US" altLang="en-US" sz="2000">
                <a:solidFill>
                  <a:srgbClr val="006600"/>
                </a:solidFill>
                <a:ea typeface="宋体" charset="-122"/>
              </a:rPr>
              <a:t>Difference from hooking</a:t>
            </a:r>
          </a:p>
          <a:p>
            <a:pPr algn="l" eaLnBrk="0" hangingPunct="0">
              <a:lnSpc>
                <a:spcPct val="90000"/>
              </a:lnSpc>
              <a:spcBef>
                <a:spcPts val="1500"/>
              </a:spcBef>
              <a:buClr>
                <a:srgbClr val="0000CC"/>
              </a:buClr>
              <a:buSzPct val="75000"/>
              <a:buFont typeface="Wingdings" pitchFamily="2" charset="2"/>
              <a:buChar char=""/>
            </a:pPr>
            <a:r>
              <a:rPr lang="en-US" altLang="en-US" sz="2400">
                <a:solidFill>
                  <a:srgbClr val="663300"/>
                </a:solidFill>
                <a:ea typeface="宋体" charset="-122"/>
              </a:rPr>
              <a:t>What is IFS</a:t>
            </a:r>
          </a:p>
          <a:p>
            <a:pPr lvl="1" algn="l" eaLnBrk="0" hangingPunct="0">
              <a:lnSpc>
                <a:spcPct val="90000"/>
              </a:lnSpc>
              <a:spcBef>
                <a:spcPts val="500"/>
              </a:spcBef>
              <a:buClr>
                <a:srgbClr val="0000CC"/>
              </a:buClr>
              <a:buSzPct val="90000"/>
              <a:buFont typeface="Arial" charset="0"/>
              <a:buChar char="•"/>
            </a:pPr>
            <a:r>
              <a:rPr lang="en-US" altLang="en-US" sz="2000">
                <a:solidFill>
                  <a:srgbClr val="006600"/>
                </a:solidFill>
                <a:ea typeface="宋体" charset="-122"/>
              </a:rPr>
              <a:t>A dynamic system that tracks the propagation of information.</a:t>
            </a:r>
          </a:p>
          <a:p>
            <a:pPr lvl="2" algn="l" eaLnBrk="0" hangingPunct="0">
              <a:lnSpc>
                <a:spcPct val="90000"/>
              </a:lnSpc>
              <a:spcBef>
                <a:spcPts val="225"/>
              </a:spcBef>
              <a:buClr>
                <a:srgbClr val="0000CC"/>
              </a:buClr>
              <a:buSzPct val="75000"/>
              <a:buFont typeface="Wingdings" pitchFamily="2" charset="2"/>
              <a:buChar char=""/>
            </a:pPr>
            <a:r>
              <a:rPr lang="en-US" altLang="en-US" sz="1800">
                <a:latin typeface="Times New Roman" pitchFamily="18" charset="0"/>
                <a:ea typeface="宋体" charset="-122"/>
              </a:rPr>
              <a:t>E.g. a value is secret, what are the set of values in other places that are also secret.</a:t>
            </a:r>
          </a:p>
          <a:p>
            <a:pPr algn="l" eaLnBrk="0" hangingPunct="0">
              <a:lnSpc>
                <a:spcPct val="90000"/>
              </a:lnSpc>
              <a:spcBef>
                <a:spcPts val="1500"/>
              </a:spcBef>
              <a:buClr>
                <a:srgbClr val="0000CC"/>
              </a:buClr>
              <a:buSzPct val="75000"/>
              <a:buFont typeface="Wingdings" pitchFamily="2" charset="2"/>
              <a:buChar char=""/>
            </a:pPr>
            <a:r>
              <a:rPr lang="en-US" altLang="en-US" sz="2400">
                <a:solidFill>
                  <a:srgbClr val="663300"/>
                </a:solidFill>
                <a:ea typeface="宋体" charset="-122"/>
              </a:rPr>
              <a:t>IFS is important</a:t>
            </a:r>
          </a:p>
          <a:p>
            <a:pPr lvl="1" algn="l" eaLnBrk="0" hangingPunct="0">
              <a:lnSpc>
                <a:spcPct val="90000"/>
              </a:lnSpc>
              <a:spcBef>
                <a:spcPts val="500"/>
              </a:spcBef>
              <a:buClr>
                <a:srgbClr val="0000CC"/>
              </a:buClr>
              <a:buSzPct val="90000"/>
              <a:buFont typeface="Arial" charset="0"/>
              <a:buChar char="•"/>
            </a:pPr>
            <a:r>
              <a:rPr lang="en-US" altLang="en-US" sz="2000">
                <a:solidFill>
                  <a:srgbClr val="006600"/>
                </a:solidFill>
                <a:ea typeface="宋体" charset="-122"/>
              </a:rPr>
              <a:t>Confidentiality at runtime = IFS</a:t>
            </a:r>
          </a:p>
          <a:p>
            <a:pPr lvl="1" algn="l" eaLnBrk="0" hangingPunct="0">
              <a:lnSpc>
                <a:spcPct val="90000"/>
              </a:lnSpc>
              <a:spcBef>
                <a:spcPts val="500"/>
              </a:spcBef>
              <a:buClr>
                <a:srgbClr val="0000CC"/>
              </a:buClr>
              <a:buSzPct val="90000"/>
              <a:buFont typeface="Arial" charset="0"/>
              <a:buChar char="•"/>
            </a:pPr>
            <a:r>
              <a:rPr lang="en-US" altLang="en-US" sz="2000">
                <a:solidFill>
                  <a:srgbClr val="006600"/>
                </a:solidFill>
                <a:ea typeface="宋体" charset="-122"/>
              </a:rPr>
              <a:t>Taint analysis = IFS</a:t>
            </a:r>
          </a:p>
          <a:p>
            <a:pPr lvl="1" algn="l" eaLnBrk="0" hangingPunct="0">
              <a:lnSpc>
                <a:spcPct val="90000"/>
              </a:lnSpc>
              <a:spcBef>
                <a:spcPts val="500"/>
              </a:spcBef>
              <a:buClr>
                <a:srgbClr val="0000CC"/>
              </a:buClr>
              <a:buSzPct val="90000"/>
              <a:buFont typeface="Arial" charset="0"/>
              <a:buChar char="•"/>
            </a:pPr>
            <a:r>
              <a:rPr lang="en-US" altLang="en-US" sz="2000">
                <a:solidFill>
                  <a:srgbClr val="006600"/>
                </a:solidFill>
                <a:ea typeface="宋体" charset="-122"/>
              </a:rPr>
              <a:t>Memory reference errors detection = IFS</a:t>
            </a:r>
          </a:p>
          <a:p>
            <a:pPr lvl="1" algn="l" eaLnBrk="0" hangingPunct="0">
              <a:lnSpc>
                <a:spcPct val="90000"/>
              </a:lnSpc>
              <a:spcBef>
                <a:spcPts val="500"/>
              </a:spcBef>
              <a:buClr>
                <a:srgbClr val="0000CC"/>
              </a:buClr>
              <a:buSzPct val="90000"/>
              <a:buFont typeface="Arial" charset="0"/>
              <a:buChar char="•"/>
            </a:pPr>
            <a:r>
              <a:rPr lang="en-US" altLang="en-US" sz="2000">
                <a:solidFill>
                  <a:srgbClr val="006600"/>
                </a:solidFill>
                <a:ea typeface="宋体" charset="-122"/>
              </a:rPr>
              <a:t>Data lineage system = IFS</a:t>
            </a:r>
          </a:p>
          <a:p>
            <a:pPr lvl="1" algn="l" eaLnBrk="0" hangingPunct="0">
              <a:lnSpc>
                <a:spcPct val="90000"/>
              </a:lnSpc>
              <a:spcBef>
                <a:spcPts val="500"/>
              </a:spcBef>
              <a:buClr>
                <a:srgbClr val="0000CC"/>
              </a:buClr>
              <a:buSzPct val="90000"/>
              <a:buFont typeface="Arial" charset="0"/>
              <a:buChar char="•"/>
            </a:pPr>
            <a:r>
              <a:rPr lang="en-US" altLang="en-US" sz="2000">
                <a:solidFill>
                  <a:srgbClr val="006600"/>
                </a:solidFill>
                <a:ea typeface="宋体" charset="-122"/>
              </a:rPr>
              <a:t>Data dependence detection in dynamic slicing = IFS</a:t>
            </a:r>
          </a:p>
          <a:p>
            <a:pPr algn="l" eaLnBrk="0" hangingPunct="0">
              <a:lnSpc>
                <a:spcPct val="90000"/>
              </a:lnSpc>
              <a:spcBef>
                <a:spcPts val="1500"/>
              </a:spcBef>
              <a:buClr>
                <a:srgbClr val="0000CC"/>
              </a:buClr>
              <a:buSzPct val="75000"/>
              <a:buFont typeface="Wingdings" pitchFamily="2" charset="2"/>
              <a:buChar char=""/>
            </a:pPr>
            <a:r>
              <a:rPr lang="en-US" altLang="en-US" sz="2400">
                <a:solidFill>
                  <a:srgbClr val="663300"/>
                </a:solidFill>
                <a:ea typeface="宋体" charset="-122"/>
              </a:rPr>
              <a:t>An IFS implemented on Valgrind.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685800" y="174625"/>
            <a:ext cx="7772400" cy="58737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2555875" y="908050"/>
            <a:ext cx="1944688" cy="5418138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>
              <a:buClrTx/>
              <a:buFontTx/>
              <a:buNone/>
            </a:pPr>
            <a:endParaRPr lang="sv-SE" altLang="en-US"/>
          </a:p>
          <a:p>
            <a:pPr algn="l">
              <a:buClrTx/>
              <a:buFontTx/>
              <a:buNone/>
            </a:pPr>
            <a:endParaRPr lang="sv-SE" altLang="en-US"/>
          </a:p>
          <a:p>
            <a:pPr algn="l">
              <a:buClrTx/>
              <a:buFontTx/>
              <a:buNone/>
            </a:pPr>
            <a:r>
              <a:rPr lang="sv-SE" altLang="en-US"/>
              <a:t>...</a:t>
            </a:r>
          </a:p>
          <a:p>
            <a:pPr algn="l">
              <a:buClrTx/>
              <a:buFontTx/>
              <a:buNone/>
            </a:pPr>
            <a:r>
              <a:rPr lang="sv-SE" altLang="en-US"/>
              <a:t>MOV &amp;B, r1</a:t>
            </a:r>
          </a:p>
          <a:p>
            <a:pPr algn="l">
              <a:buClrTx/>
              <a:buFontTx/>
              <a:buNone/>
            </a:pPr>
            <a:r>
              <a:rPr lang="sv-SE" altLang="en-US"/>
              <a:t>MOV 256, r2</a:t>
            </a:r>
          </a:p>
          <a:p>
            <a:pPr algn="l">
              <a:buClrTx/>
              <a:buFontTx/>
              <a:buNone/>
            </a:pPr>
            <a:r>
              <a:rPr lang="sv-SE" altLang="en-US"/>
              <a:t>SYS_Read r1, r2</a:t>
            </a:r>
          </a:p>
          <a:p>
            <a:pPr algn="l">
              <a:buClrTx/>
              <a:buFontTx/>
              <a:buNone/>
            </a:pPr>
            <a:r>
              <a:rPr lang="sv-SE" altLang="en-US"/>
              <a:t>...</a:t>
            </a:r>
          </a:p>
          <a:p>
            <a:pPr algn="l">
              <a:buClrTx/>
              <a:buFontTx/>
              <a:buNone/>
            </a:pPr>
            <a:r>
              <a:rPr lang="sv-SE" altLang="en-US"/>
              <a:t>MOV 2, r1</a:t>
            </a:r>
          </a:p>
          <a:p>
            <a:pPr algn="l">
              <a:buClrTx/>
              <a:buFontTx/>
              <a:buNone/>
            </a:pPr>
            <a:r>
              <a:rPr lang="sv-SE" altLang="en-US"/>
              <a:t>ST r1, [&amp;i]</a:t>
            </a:r>
          </a:p>
          <a:p>
            <a:pPr algn="l">
              <a:buClrTx/>
              <a:buFontTx/>
              <a:buNone/>
            </a:pPr>
            <a:r>
              <a:rPr lang="sv-SE" altLang="en-US"/>
              <a:t>...</a:t>
            </a:r>
          </a:p>
          <a:p>
            <a:pPr algn="l">
              <a:buClrTx/>
              <a:buFontTx/>
              <a:buNone/>
            </a:pPr>
            <a:r>
              <a:rPr lang="sv-SE" altLang="en-US"/>
              <a:t>LD [&amp;i], r1</a:t>
            </a:r>
          </a:p>
          <a:p>
            <a:pPr algn="l">
              <a:buClrTx/>
              <a:buFontTx/>
              <a:buNone/>
            </a:pPr>
            <a:r>
              <a:rPr lang="sv-SE" altLang="en-US"/>
              <a:t>MOV &amp;B, r2</a:t>
            </a:r>
          </a:p>
          <a:p>
            <a:pPr algn="l">
              <a:buClrTx/>
              <a:buFontTx/>
              <a:buNone/>
            </a:pPr>
            <a:r>
              <a:rPr lang="sv-SE" altLang="en-US"/>
              <a:t>ADD r1, r2</a:t>
            </a:r>
          </a:p>
          <a:p>
            <a:pPr algn="l">
              <a:buClrTx/>
              <a:buFontTx/>
              <a:buNone/>
            </a:pPr>
            <a:r>
              <a:rPr lang="sv-SE" altLang="en-US"/>
              <a:t>LD [r2], r2</a:t>
            </a:r>
          </a:p>
          <a:p>
            <a:pPr algn="l">
              <a:buClrTx/>
              <a:buFontTx/>
              <a:buNone/>
            </a:pPr>
            <a:r>
              <a:rPr lang="sv-SE" altLang="en-US"/>
              <a:t>MOV &amp;A, r3</a:t>
            </a:r>
          </a:p>
          <a:p>
            <a:pPr algn="l">
              <a:buClrTx/>
              <a:buFontTx/>
              <a:buNone/>
            </a:pPr>
            <a:r>
              <a:rPr lang="sv-SE" altLang="en-US"/>
              <a:t>ADD r1, r3</a:t>
            </a:r>
          </a:p>
          <a:p>
            <a:pPr algn="l">
              <a:buClrTx/>
              <a:buFontTx/>
              <a:buNone/>
            </a:pPr>
            <a:r>
              <a:rPr lang="sv-SE" altLang="en-US"/>
              <a:t>ST r2, [r3]</a:t>
            </a:r>
          </a:p>
          <a:p>
            <a:pPr algn="l">
              <a:buClrTx/>
              <a:buFontTx/>
              <a:buNone/>
            </a:pPr>
            <a:r>
              <a:rPr lang="sv-SE" altLang="en-US"/>
              <a:t>...</a:t>
            </a:r>
          </a:p>
          <a:p>
            <a:pPr algn="l">
              <a:buClrTx/>
              <a:buFontTx/>
              <a:buNone/>
            </a:pPr>
            <a:r>
              <a:rPr lang="sv-SE" altLang="en-US"/>
              <a:t>MOV F, r1</a:t>
            </a:r>
          </a:p>
          <a:p>
            <a:pPr algn="l">
              <a:buClrTx/>
              <a:buFontTx/>
              <a:buNone/>
            </a:pPr>
            <a:r>
              <a:rPr lang="sv-SE" altLang="en-US"/>
              <a:t>CALL r1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684213" y="908050"/>
            <a:ext cx="1511300" cy="5145088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>
              <a:buClrTx/>
              <a:buFontTx/>
              <a:buNone/>
            </a:pPr>
            <a:r>
              <a:rPr lang="sv-SE" altLang="en-US"/>
              <a:t>void (* F) ();</a:t>
            </a:r>
          </a:p>
          <a:p>
            <a:pPr algn="l">
              <a:buClrTx/>
              <a:buFontTx/>
              <a:buNone/>
            </a:pPr>
            <a:r>
              <a:rPr lang="sv-SE" altLang="en-US"/>
              <a:t>char A[2];</a:t>
            </a:r>
          </a:p>
          <a:p>
            <a:pPr algn="l">
              <a:buClrTx/>
              <a:buFontTx/>
              <a:buNone/>
            </a:pPr>
            <a:r>
              <a:rPr lang="sv-SE" altLang="en-US"/>
              <a:t>...</a:t>
            </a:r>
          </a:p>
          <a:p>
            <a:pPr algn="l">
              <a:buClrTx/>
              <a:buFontTx/>
              <a:buNone/>
            </a:pPr>
            <a:r>
              <a:rPr lang="sv-SE" altLang="en-US"/>
              <a:t>read(B, 256);</a:t>
            </a:r>
          </a:p>
          <a:p>
            <a:pPr algn="l">
              <a:buClrTx/>
              <a:buFontTx/>
              <a:buNone/>
            </a:pPr>
            <a:endParaRPr lang="sv-SE" altLang="en-US"/>
          </a:p>
          <a:p>
            <a:pPr algn="l">
              <a:buClrTx/>
              <a:buFontTx/>
              <a:buNone/>
            </a:pPr>
            <a:r>
              <a:rPr lang="sv-SE" altLang="en-US"/>
              <a:t>...</a:t>
            </a:r>
          </a:p>
          <a:p>
            <a:pPr algn="l">
              <a:buClrTx/>
              <a:buFontTx/>
              <a:buNone/>
            </a:pPr>
            <a:endParaRPr lang="sv-SE" altLang="en-US"/>
          </a:p>
          <a:p>
            <a:pPr algn="l">
              <a:buClrTx/>
              <a:buFontTx/>
              <a:buNone/>
            </a:pPr>
            <a:r>
              <a:rPr lang="sv-SE" altLang="en-US"/>
              <a:t>i=2;</a:t>
            </a:r>
          </a:p>
          <a:p>
            <a:pPr algn="l">
              <a:buClrTx/>
              <a:buFontTx/>
              <a:buNone/>
            </a:pPr>
            <a:r>
              <a:rPr lang="sv-SE" altLang="en-US"/>
              <a:t>...</a:t>
            </a:r>
          </a:p>
          <a:p>
            <a:pPr algn="l">
              <a:buClrTx/>
              <a:buFontTx/>
              <a:buNone/>
            </a:pPr>
            <a:endParaRPr lang="sv-SE" altLang="en-US"/>
          </a:p>
          <a:p>
            <a:pPr algn="l">
              <a:buClrTx/>
              <a:buFontTx/>
              <a:buNone/>
            </a:pPr>
            <a:r>
              <a:rPr lang="sv-SE" altLang="en-US"/>
              <a:t>A[i]=B[i];</a:t>
            </a:r>
          </a:p>
          <a:p>
            <a:pPr algn="l">
              <a:buClrTx/>
              <a:buFontTx/>
              <a:buNone/>
            </a:pPr>
            <a:r>
              <a:rPr lang="sv-SE" altLang="en-US"/>
              <a:t>...</a:t>
            </a:r>
          </a:p>
          <a:p>
            <a:pPr algn="l">
              <a:buClrTx/>
              <a:buFontTx/>
              <a:buNone/>
            </a:pPr>
            <a:endParaRPr lang="sv-SE" altLang="en-US"/>
          </a:p>
          <a:p>
            <a:pPr algn="l">
              <a:buClrTx/>
              <a:buFontTx/>
              <a:buNone/>
            </a:pPr>
            <a:endParaRPr lang="sv-SE" altLang="en-US"/>
          </a:p>
          <a:p>
            <a:pPr algn="l">
              <a:buClrTx/>
              <a:buFontTx/>
              <a:buNone/>
            </a:pPr>
            <a:endParaRPr lang="sv-SE" altLang="en-US"/>
          </a:p>
          <a:p>
            <a:pPr algn="l">
              <a:buClrTx/>
              <a:buFontTx/>
              <a:buNone/>
            </a:pPr>
            <a:endParaRPr lang="sv-SE" altLang="en-US"/>
          </a:p>
          <a:p>
            <a:pPr algn="l">
              <a:buClrTx/>
              <a:buFontTx/>
              <a:buNone/>
            </a:pPr>
            <a:endParaRPr lang="sv-SE" altLang="en-US"/>
          </a:p>
          <a:p>
            <a:pPr algn="l">
              <a:buClrTx/>
              <a:buFontTx/>
              <a:buNone/>
            </a:pPr>
            <a:endParaRPr lang="sv-SE" altLang="en-US"/>
          </a:p>
          <a:p>
            <a:pPr algn="l">
              <a:buClrTx/>
              <a:buFontTx/>
              <a:buNone/>
            </a:pPr>
            <a:r>
              <a:rPr lang="sv-SE" altLang="en-US"/>
              <a:t>(*F) ();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5867400" y="1341438"/>
            <a:ext cx="863600" cy="3382962"/>
          </a:xfrm>
          <a:prstGeom prst="rect">
            <a:avLst/>
          </a:prstGeom>
          <a:solidFill>
            <a:srgbClr val="CCECFF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CCEC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5219700" y="909638"/>
            <a:ext cx="20891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1250"/>
              </a:spcBef>
              <a:buClrTx/>
              <a:buFontTx/>
              <a:buNone/>
            </a:pPr>
            <a:r>
              <a:rPr lang="en-US" altLang="en-US" sz="2000">
                <a:ea typeface="宋体" charset="-122"/>
              </a:rPr>
              <a:t>Virtual Space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7812088" y="1341438"/>
            <a:ext cx="863600" cy="3382962"/>
          </a:xfrm>
          <a:prstGeom prst="rect">
            <a:avLst/>
          </a:prstGeom>
          <a:solidFill>
            <a:srgbClr val="919191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91919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7270750" y="909638"/>
            <a:ext cx="20891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1250"/>
              </a:spcBef>
              <a:buClrTx/>
              <a:buFontTx/>
              <a:buNone/>
            </a:pPr>
            <a:r>
              <a:rPr lang="en-US" altLang="en-US" sz="2000">
                <a:ea typeface="宋体" charset="-122"/>
              </a:rPr>
              <a:t>Shadow Space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5868988" y="2205038"/>
            <a:ext cx="863600" cy="287337"/>
          </a:xfrm>
          <a:prstGeom prst="rect">
            <a:avLst/>
          </a:prstGeom>
          <a:solidFill>
            <a:srgbClr val="0000FF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0000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5867400" y="2565400"/>
            <a:ext cx="863600" cy="287338"/>
          </a:xfrm>
          <a:prstGeom prst="rect">
            <a:avLst/>
          </a:prstGeom>
          <a:solidFill>
            <a:srgbClr val="0000FF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0000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5867400" y="2924175"/>
            <a:ext cx="863600" cy="287338"/>
          </a:xfrm>
          <a:prstGeom prst="rect">
            <a:avLst/>
          </a:prstGeom>
          <a:solidFill>
            <a:srgbClr val="0000FF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0000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5867400" y="3573463"/>
            <a:ext cx="863600" cy="935037"/>
          </a:xfrm>
          <a:prstGeom prst="rect">
            <a:avLst/>
          </a:prstGeom>
          <a:solidFill>
            <a:srgbClr val="0000FF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0000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5292725" y="2205038"/>
            <a:ext cx="576263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1125"/>
              </a:spcBef>
              <a:buClrTx/>
              <a:buFontTx/>
              <a:buNone/>
            </a:pPr>
            <a:r>
              <a:rPr lang="en-US" altLang="en-US" sz="1800" b="1">
                <a:ea typeface="宋体" charset="-122"/>
              </a:rPr>
              <a:t>F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5148263" y="2595563"/>
            <a:ext cx="647700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1125"/>
              </a:spcBef>
              <a:buClrTx/>
              <a:buFontTx/>
              <a:buNone/>
            </a:pPr>
            <a:r>
              <a:rPr lang="en-US" altLang="en-US" sz="1800" b="1">
                <a:ea typeface="宋体" charset="-122"/>
              </a:rPr>
              <a:t>A[1]</a:t>
            </a: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5148263" y="2955925"/>
            <a:ext cx="647700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1125"/>
              </a:spcBef>
              <a:buClrTx/>
              <a:buFontTx/>
              <a:buNone/>
            </a:pPr>
            <a:r>
              <a:rPr lang="en-US" altLang="en-US" sz="1800" b="1">
                <a:ea typeface="宋体" charset="-122"/>
              </a:rPr>
              <a:t>A[0]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5292725" y="4365625"/>
            <a:ext cx="576263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1125"/>
              </a:spcBef>
              <a:buClrTx/>
              <a:buFontTx/>
              <a:buNone/>
            </a:pPr>
            <a:r>
              <a:rPr lang="en-US" altLang="en-US" sz="1800" b="1">
                <a:ea typeface="宋体" charset="-122"/>
              </a:rPr>
              <a:t>B</a:t>
            </a: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7812088" y="2205038"/>
            <a:ext cx="863600" cy="287337"/>
          </a:xfrm>
          <a:prstGeom prst="rect">
            <a:avLst/>
          </a:prstGeom>
          <a:solidFill>
            <a:srgbClr val="0000FF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0000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7812088" y="2565400"/>
            <a:ext cx="863600" cy="287338"/>
          </a:xfrm>
          <a:prstGeom prst="rect">
            <a:avLst/>
          </a:prstGeom>
          <a:solidFill>
            <a:srgbClr val="0000FF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0000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7812088" y="2924175"/>
            <a:ext cx="863600" cy="287338"/>
          </a:xfrm>
          <a:prstGeom prst="rect">
            <a:avLst/>
          </a:prstGeom>
          <a:solidFill>
            <a:srgbClr val="0000FF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0000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7812088" y="3573463"/>
            <a:ext cx="863600" cy="935037"/>
          </a:xfrm>
          <a:prstGeom prst="rect">
            <a:avLst/>
          </a:prstGeom>
          <a:solidFill>
            <a:srgbClr val="0000FF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0000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7812088" y="4870450"/>
            <a:ext cx="863600" cy="287338"/>
          </a:xfrm>
          <a:prstGeom prst="rect">
            <a:avLst/>
          </a:prstGeom>
          <a:solidFill>
            <a:srgbClr val="0000FF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0000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7812088" y="5230813"/>
            <a:ext cx="863600" cy="287337"/>
          </a:xfrm>
          <a:prstGeom prst="rect">
            <a:avLst/>
          </a:prstGeom>
          <a:solidFill>
            <a:srgbClr val="0000FF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0000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7812088" y="5589588"/>
            <a:ext cx="863600" cy="287337"/>
          </a:xfrm>
          <a:prstGeom prst="rect">
            <a:avLst/>
          </a:prstGeom>
          <a:solidFill>
            <a:srgbClr val="0000FF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0000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7164388" y="4827588"/>
            <a:ext cx="576262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1125"/>
              </a:spcBef>
              <a:buClrTx/>
              <a:buFontTx/>
              <a:buNone/>
            </a:pPr>
            <a:r>
              <a:rPr lang="en-US" altLang="en-US" sz="1800" b="1">
                <a:ea typeface="宋体" charset="-122"/>
              </a:rPr>
              <a:t>r1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7164388" y="5229225"/>
            <a:ext cx="647700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1125"/>
              </a:spcBef>
              <a:buClrTx/>
              <a:buFontTx/>
              <a:buNone/>
            </a:pPr>
            <a:r>
              <a:rPr lang="en-US" altLang="en-US" sz="1800" b="1">
                <a:ea typeface="宋体" charset="-122"/>
              </a:rPr>
              <a:t>r2</a:t>
            </a: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7164388" y="5589588"/>
            <a:ext cx="647700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1125"/>
              </a:spcBef>
              <a:buClrTx/>
              <a:buFontTx/>
              <a:buNone/>
            </a:pPr>
            <a:r>
              <a:rPr lang="en-US" altLang="en-US" sz="1800" b="1">
                <a:ea typeface="宋体" charset="-122"/>
              </a:rPr>
              <a:t>r3</a:t>
            </a:r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7740650" y="3538538"/>
            <a:ext cx="1008063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>
                <a:solidFill>
                  <a:srgbClr val="FFFFFF"/>
                </a:solidFill>
                <a:ea typeface="宋体" charset="-122"/>
              </a:rPr>
              <a:t>1</a:t>
            </a:r>
          </a:p>
          <a:p>
            <a:pPr>
              <a:buClrTx/>
              <a:buFontTx/>
              <a:buNone/>
            </a:pPr>
            <a:r>
              <a:rPr lang="en-US" altLang="en-US" b="1">
                <a:solidFill>
                  <a:srgbClr val="FFFFFF"/>
                </a:solidFill>
                <a:ea typeface="宋体" charset="-122"/>
              </a:rPr>
              <a:t>1</a:t>
            </a:r>
          </a:p>
          <a:p>
            <a:pPr>
              <a:buClrTx/>
              <a:buFontTx/>
              <a:buNone/>
            </a:pPr>
            <a:r>
              <a:rPr lang="en-US" altLang="en-US" b="1">
                <a:solidFill>
                  <a:srgbClr val="FFFFFF"/>
                </a:solidFill>
                <a:ea typeface="宋体" charset="-122"/>
              </a:rPr>
              <a:t>…</a:t>
            </a:r>
          </a:p>
          <a:p>
            <a:pPr>
              <a:buClrTx/>
              <a:buFontTx/>
              <a:buNone/>
            </a:pPr>
            <a:r>
              <a:rPr lang="en-US" altLang="en-US" b="1">
                <a:solidFill>
                  <a:srgbClr val="FFFFFF"/>
                </a:solidFill>
                <a:ea typeface="宋体" charset="-122"/>
              </a:rPr>
              <a:t>1</a:t>
            </a:r>
          </a:p>
        </p:txBody>
      </p:sp>
      <p:sp>
        <p:nvSpPr>
          <p:cNvPr id="33819" name="Rectangle 27"/>
          <p:cNvSpPr>
            <a:spLocks noChangeArrowheads="1"/>
          </p:cNvSpPr>
          <p:nvPr/>
        </p:nvSpPr>
        <p:spPr bwMode="auto">
          <a:xfrm>
            <a:off x="7812088" y="1628775"/>
            <a:ext cx="863600" cy="287338"/>
          </a:xfrm>
          <a:prstGeom prst="rect">
            <a:avLst/>
          </a:prstGeom>
          <a:solidFill>
            <a:srgbClr val="0000FF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0000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3820" name="Rectangle 28"/>
          <p:cNvSpPr>
            <a:spLocks noChangeArrowheads="1"/>
          </p:cNvSpPr>
          <p:nvPr/>
        </p:nvSpPr>
        <p:spPr bwMode="auto">
          <a:xfrm>
            <a:off x="5867400" y="1628775"/>
            <a:ext cx="863600" cy="287338"/>
          </a:xfrm>
          <a:prstGeom prst="rect">
            <a:avLst/>
          </a:prstGeom>
          <a:solidFill>
            <a:srgbClr val="0000FF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0000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5292725" y="1628775"/>
            <a:ext cx="576263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1125"/>
              </a:spcBef>
              <a:buClrTx/>
              <a:buFontTx/>
              <a:buNone/>
            </a:pPr>
            <a:r>
              <a:rPr lang="en-US" altLang="en-US" sz="1800" b="1">
                <a:ea typeface="宋体" charset="-122"/>
              </a:rPr>
              <a:t>i</a:t>
            </a:r>
          </a:p>
        </p:txBody>
      </p:sp>
      <p:sp>
        <p:nvSpPr>
          <p:cNvPr id="33822" name="Rectangle 30"/>
          <p:cNvSpPr>
            <a:spLocks noChangeArrowheads="1"/>
          </p:cNvSpPr>
          <p:nvPr/>
        </p:nvSpPr>
        <p:spPr bwMode="auto">
          <a:xfrm>
            <a:off x="2555875" y="3500438"/>
            <a:ext cx="1728788" cy="287337"/>
          </a:xfrm>
          <a:prstGeom prst="rect">
            <a:avLst/>
          </a:prstGeom>
          <a:noFill/>
          <a:ln w="28440" cap="sq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2555875" y="3789363"/>
            <a:ext cx="1728788" cy="287337"/>
          </a:xfrm>
          <a:prstGeom prst="rect">
            <a:avLst/>
          </a:prstGeom>
          <a:noFill/>
          <a:ln w="28440" cap="sq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2555875" y="4076700"/>
            <a:ext cx="1728788" cy="287338"/>
          </a:xfrm>
          <a:prstGeom prst="rect">
            <a:avLst/>
          </a:prstGeom>
          <a:noFill/>
          <a:ln w="28440" cap="sq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5" name="Rectangle 33"/>
          <p:cNvSpPr>
            <a:spLocks noChangeArrowheads="1"/>
          </p:cNvSpPr>
          <p:nvPr/>
        </p:nvSpPr>
        <p:spPr bwMode="auto">
          <a:xfrm>
            <a:off x="2555875" y="4365625"/>
            <a:ext cx="1728788" cy="287338"/>
          </a:xfrm>
          <a:prstGeom prst="rect">
            <a:avLst/>
          </a:prstGeom>
          <a:noFill/>
          <a:ln w="28440" cap="sq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6" name="Text Box 34"/>
          <p:cNvSpPr txBox="1">
            <a:spLocks noChangeArrowheads="1"/>
          </p:cNvSpPr>
          <p:nvPr/>
        </p:nvSpPr>
        <p:spPr bwMode="auto">
          <a:xfrm>
            <a:off x="7956550" y="5229225"/>
            <a:ext cx="5048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>
                <a:solidFill>
                  <a:srgbClr val="FFFFFF"/>
                </a:solidFill>
                <a:ea typeface="宋体" charset="-122"/>
              </a:rPr>
              <a:t>1</a:t>
            </a:r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2555875" y="4652963"/>
            <a:ext cx="1728788" cy="287337"/>
          </a:xfrm>
          <a:prstGeom prst="rect">
            <a:avLst/>
          </a:prstGeom>
          <a:noFill/>
          <a:ln w="28440" cap="sq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8" name="Rectangle 36"/>
          <p:cNvSpPr>
            <a:spLocks noChangeArrowheads="1"/>
          </p:cNvSpPr>
          <p:nvPr/>
        </p:nvSpPr>
        <p:spPr bwMode="auto">
          <a:xfrm>
            <a:off x="2555875" y="4941888"/>
            <a:ext cx="1728788" cy="287337"/>
          </a:xfrm>
          <a:prstGeom prst="rect">
            <a:avLst/>
          </a:prstGeom>
          <a:noFill/>
          <a:ln w="28440" cap="sq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9" name="Rectangle 37"/>
          <p:cNvSpPr>
            <a:spLocks noChangeArrowheads="1"/>
          </p:cNvSpPr>
          <p:nvPr/>
        </p:nvSpPr>
        <p:spPr bwMode="auto">
          <a:xfrm>
            <a:off x="2555875" y="5229225"/>
            <a:ext cx="1728788" cy="287338"/>
          </a:xfrm>
          <a:prstGeom prst="rect">
            <a:avLst/>
          </a:prstGeom>
          <a:noFill/>
          <a:ln w="28440" cap="sq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30" name="Text Box 38"/>
          <p:cNvSpPr txBox="1">
            <a:spLocks noChangeArrowheads="1"/>
          </p:cNvSpPr>
          <p:nvPr/>
        </p:nvSpPr>
        <p:spPr bwMode="auto">
          <a:xfrm>
            <a:off x="7956550" y="2205038"/>
            <a:ext cx="5048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>
                <a:solidFill>
                  <a:srgbClr val="FFFFFF"/>
                </a:solidFill>
                <a:ea typeface="宋体" charset="-122"/>
              </a:rPr>
              <a:t>1</a:t>
            </a:r>
          </a:p>
        </p:txBody>
      </p:sp>
      <p:sp>
        <p:nvSpPr>
          <p:cNvPr id="33831" name="Oval 39"/>
          <p:cNvSpPr>
            <a:spLocks noChangeArrowheads="1"/>
          </p:cNvSpPr>
          <p:nvPr/>
        </p:nvSpPr>
        <p:spPr bwMode="auto">
          <a:xfrm>
            <a:off x="7885113" y="1989138"/>
            <a:ext cx="647700" cy="576262"/>
          </a:xfrm>
          <a:prstGeom prst="ellipse">
            <a:avLst/>
          </a:prstGeom>
          <a:noFill/>
          <a:ln w="38160" cap="sq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22" grpId="0" animBg="1"/>
      <p:bldP spid="33822" grpId="1" animBg="1"/>
      <p:bldP spid="33823" grpId="0" animBg="1"/>
      <p:bldP spid="33823" grpId="1" animBg="1"/>
      <p:bldP spid="33824" grpId="0" animBg="1"/>
      <p:bldP spid="33824" grpId="1" animBg="1"/>
      <p:bldP spid="33825" grpId="0" animBg="1"/>
      <p:bldP spid="33825" grpId="1" animBg="1"/>
      <p:bldP spid="33827" grpId="0" animBg="1"/>
      <p:bldP spid="33827" grpId="1" animBg="1"/>
      <p:bldP spid="33828" grpId="0" animBg="1"/>
      <p:bldP spid="33828" grpId="1" animBg="1"/>
      <p:bldP spid="33829" grpId="0" animBg="1"/>
      <p:bldP spid="3383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685800" y="174625"/>
            <a:ext cx="7772400" cy="58737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2555875" y="908050"/>
            <a:ext cx="1944688" cy="5418138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>
              <a:buClrTx/>
              <a:buFontTx/>
              <a:buNone/>
            </a:pPr>
            <a:endParaRPr lang="sv-SE" altLang="en-US"/>
          </a:p>
          <a:p>
            <a:pPr algn="l">
              <a:buClrTx/>
              <a:buFontTx/>
              <a:buNone/>
            </a:pPr>
            <a:endParaRPr lang="sv-SE" altLang="en-US"/>
          </a:p>
          <a:p>
            <a:pPr algn="l">
              <a:buClrTx/>
              <a:buFontTx/>
              <a:buNone/>
            </a:pPr>
            <a:r>
              <a:rPr lang="sv-SE" altLang="en-US"/>
              <a:t>...</a:t>
            </a:r>
          </a:p>
          <a:p>
            <a:pPr algn="l">
              <a:buClrTx/>
              <a:buFontTx/>
              <a:buNone/>
            </a:pPr>
            <a:r>
              <a:rPr lang="sv-SE" altLang="en-US"/>
              <a:t>MOV &amp;B, r1</a:t>
            </a:r>
          </a:p>
          <a:p>
            <a:pPr algn="l">
              <a:buClrTx/>
              <a:buFontTx/>
              <a:buNone/>
            </a:pPr>
            <a:r>
              <a:rPr lang="sv-SE" altLang="en-US"/>
              <a:t>MOV 256, r2</a:t>
            </a:r>
          </a:p>
          <a:p>
            <a:pPr algn="l">
              <a:buClrTx/>
              <a:buFontTx/>
              <a:buNone/>
            </a:pPr>
            <a:r>
              <a:rPr lang="sv-SE" altLang="en-US"/>
              <a:t>SYS_Read r1, r2</a:t>
            </a:r>
          </a:p>
          <a:p>
            <a:pPr algn="l">
              <a:buClrTx/>
              <a:buFontTx/>
              <a:buNone/>
            </a:pPr>
            <a:r>
              <a:rPr lang="sv-SE" altLang="en-US"/>
              <a:t>...</a:t>
            </a:r>
          </a:p>
          <a:p>
            <a:pPr algn="l">
              <a:buClrTx/>
              <a:buFontTx/>
              <a:buNone/>
            </a:pPr>
            <a:r>
              <a:rPr lang="sv-SE" altLang="en-US"/>
              <a:t>MOV 2, r1</a:t>
            </a:r>
          </a:p>
          <a:p>
            <a:pPr algn="l">
              <a:buClrTx/>
              <a:buFontTx/>
              <a:buNone/>
            </a:pPr>
            <a:r>
              <a:rPr lang="sv-SE" altLang="en-US"/>
              <a:t>ST r1, [&amp;i]</a:t>
            </a:r>
          </a:p>
          <a:p>
            <a:pPr algn="l">
              <a:buClrTx/>
              <a:buFontTx/>
              <a:buNone/>
            </a:pPr>
            <a:r>
              <a:rPr lang="sv-SE" altLang="en-US"/>
              <a:t>...</a:t>
            </a:r>
          </a:p>
          <a:p>
            <a:pPr algn="l">
              <a:buClrTx/>
              <a:buFontTx/>
              <a:buNone/>
            </a:pPr>
            <a:r>
              <a:rPr lang="sv-SE" altLang="en-US"/>
              <a:t>LD [&amp;i], r1</a:t>
            </a:r>
          </a:p>
          <a:p>
            <a:pPr algn="l">
              <a:buClrTx/>
              <a:buFontTx/>
              <a:buNone/>
            </a:pPr>
            <a:r>
              <a:rPr lang="sv-SE" altLang="en-US"/>
              <a:t>MOV &amp;B, r2</a:t>
            </a:r>
          </a:p>
          <a:p>
            <a:pPr algn="l">
              <a:buClrTx/>
              <a:buFontTx/>
              <a:buNone/>
            </a:pPr>
            <a:r>
              <a:rPr lang="sv-SE" altLang="en-US"/>
              <a:t>ADD r1, r2</a:t>
            </a:r>
          </a:p>
          <a:p>
            <a:pPr algn="l">
              <a:buClrTx/>
              <a:buFontTx/>
              <a:buNone/>
            </a:pPr>
            <a:r>
              <a:rPr lang="sv-SE" altLang="en-US"/>
              <a:t>LD [r2], r2</a:t>
            </a:r>
          </a:p>
          <a:p>
            <a:pPr algn="l">
              <a:buClrTx/>
              <a:buFontTx/>
              <a:buNone/>
            </a:pPr>
            <a:r>
              <a:rPr lang="sv-SE" altLang="en-US"/>
              <a:t>MOV &amp;A, r3</a:t>
            </a:r>
          </a:p>
          <a:p>
            <a:pPr algn="l">
              <a:buClrTx/>
              <a:buFontTx/>
              <a:buNone/>
            </a:pPr>
            <a:r>
              <a:rPr lang="sv-SE" altLang="en-US"/>
              <a:t>ADD r1, r3</a:t>
            </a:r>
          </a:p>
          <a:p>
            <a:pPr algn="l">
              <a:buClrTx/>
              <a:buFontTx/>
              <a:buNone/>
            </a:pPr>
            <a:r>
              <a:rPr lang="sv-SE" altLang="en-US"/>
              <a:t>ST r2, [r3]</a:t>
            </a:r>
          </a:p>
          <a:p>
            <a:pPr algn="l">
              <a:buClrTx/>
              <a:buFontTx/>
              <a:buNone/>
            </a:pPr>
            <a:r>
              <a:rPr lang="sv-SE" altLang="en-US"/>
              <a:t>...</a:t>
            </a:r>
          </a:p>
          <a:p>
            <a:pPr algn="l">
              <a:buClrTx/>
              <a:buFontTx/>
              <a:buNone/>
            </a:pPr>
            <a:r>
              <a:rPr lang="sv-SE" altLang="en-US"/>
              <a:t>MOV F, r1</a:t>
            </a:r>
          </a:p>
          <a:p>
            <a:pPr algn="l">
              <a:buClrTx/>
              <a:buFontTx/>
              <a:buNone/>
            </a:pPr>
            <a:r>
              <a:rPr lang="sv-SE" altLang="en-US"/>
              <a:t>CALL r1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684213" y="908050"/>
            <a:ext cx="1511300" cy="5145088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>
              <a:buClrTx/>
              <a:buFontTx/>
              <a:buNone/>
            </a:pPr>
            <a:r>
              <a:rPr lang="sv-SE" altLang="en-US"/>
              <a:t>void (* F) ();</a:t>
            </a:r>
          </a:p>
          <a:p>
            <a:pPr algn="l">
              <a:buClrTx/>
              <a:buFontTx/>
              <a:buNone/>
            </a:pPr>
            <a:r>
              <a:rPr lang="sv-SE" altLang="en-US"/>
              <a:t>char A[2];</a:t>
            </a:r>
          </a:p>
          <a:p>
            <a:pPr algn="l">
              <a:buClrTx/>
              <a:buFontTx/>
              <a:buNone/>
            </a:pPr>
            <a:r>
              <a:rPr lang="sv-SE" altLang="en-US"/>
              <a:t>...</a:t>
            </a:r>
          </a:p>
          <a:p>
            <a:pPr algn="l">
              <a:buClrTx/>
              <a:buFontTx/>
              <a:buNone/>
            </a:pPr>
            <a:r>
              <a:rPr lang="sv-SE" altLang="en-US"/>
              <a:t>read(B, 256);</a:t>
            </a:r>
          </a:p>
          <a:p>
            <a:pPr algn="l">
              <a:buClrTx/>
              <a:buFontTx/>
              <a:buNone/>
            </a:pPr>
            <a:endParaRPr lang="sv-SE" altLang="en-US"/>
          </a:p>
          <a:p>
            <a:pPr algn="l">
              <a:buClrTx/>
              <a:buFontTx/>
              <a:buNone/>
            </a:pPr>
            <a:r>
              <a:rPr lang="sv-SE" altLang="en-US"/>
              <a:t>...</a:t>
            </a:r>
          </a:p>
          <a:p>
            <a:pPr algn="l">
              <a:buClrTx/>
              <a:buFontTx/>
              <a:buNone/>
            </a:pPr>
            <a:endParaRPr lang="sv-SE" altLang="en-US"/>
          </a:p>
          <a:p>
            <a:pPr algn="l">
              <a:buClrTx/>
              <a:buFontTx/>
              <a:buNone/>
            </a:pPr>
            <a:r>
              <a:rPr lang="sv-SE" altLang="en-US"/>
              <a:t>i=2;</a:t>
            </a:r>
          </a:p>
          <a:p>
            <a:pPr algn="l">
              <a:buClrTx/>
              <a:buFontTx/>
              <a:buNone/>
            </a:pPr>
            <a:r>
              <a:rPr lang="sv-SE" altLang="en-US"/>
              <a:t>...</a:t>
            </a:r>
          </a:p>
          <a:p>
            <a:pPr algn="l">
              <a:buClrTx/>
              <a:buFontTx/>
              <a:buNone/>
            </a:pPr>
            <a:endParaRPr lang="sv-SE" altLang="en-US"/>
          </a:p>
          <a:p>
            <a:pPr algn="l">
              <a:buClrTx/>
              <a:buFontTx/>
              <a:buNone/>
            </a:pPr>
            <a:r>
              <a:rPr lang="sv-SE" altLang="en-US"/>
              <a:t>A[i]=B[i];</a:t>
            </a:r>
          </a:p>
          <a:p>
            <a:pPr algn="l">
              <a:buClrTx/>
              <a:buFontTx/>
              <a:buNone/>
            </a:pPr>
            <a:r>
              <a:rPr lang="sv-SE" altLang="en-US"/>
              <a:t>...</a:t>
            </a:r>
          </a:p>
          <a:p>
            <a:pPr algn="l">
              <a:buClrTx/>
              <a:buFontTx/>
              <a:buNone/>
            </a:pPr>
            <a:endParaRPr lang="sv-SE" altLang="en-US"/>
          </a:p>
          <a:p>
            <a:pPr algn="l">
              <a:buClrTx/>
              <a:buFontTx/>
              <a:buNone/>
            </a:pPr>
            <a:endParaRPr lang="sv-SE" altLang="en-US"/>
          </a:p>
          <a:p>
            <a:pPr algn="l">
              <a:buClrTx/>
              <a:buFontTx/>
              <a:buNone/>
            </a:pPr>
            <a:endParaRPr lang="sv-SE" altLang="en-US"/>
          </a:p>
          <a:p>
            <a:pPr algn="l">
              <a:buClrTx/>
              <a:buFontTx/>
              <a:buNone/>
            </a:pPr>
            <a:endParaRPr lang="sv-SE" altLang="en-US"/>
          </a:p>
          <a:p>
            <a:pPr algn="l">
              <a:buClrTx/>
              <a:buFontTx/>
              <a:buNone/>
            </a:pPr>
            <a:endParaRPr lang="sv-SE" altLang="en-US"/>
          </a:p>
          <a:p>
            <a:pPr algn="l">
              <a:buClrTx/>
              <a:buFontTx/>
              <a:buNone/>
            </a:pPr>
            <a:endParaRPr lang="sv-SE" altLang="en-US"/>
          </a:p>
          <a:p>
            <a:pPr algn="l">
              <a:buClrTx/>
              <a:buFontTx/>
              <a:buNone/>
            </a:pPr>
            <a:r>
              <a:rPr lang="sv-SE" altLang="en-US"/>
              <a:t>(*F) ();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5867400" y="1341438"/>
            <a:ext cx="863600" cy="3382962"/>
          </a:xfrm>
          <a:prstGeom prst="rect">
            <a:avLst/>
          </a:prstGeom>
          <a:solidFill>
            <a:srgbClr val="CCECFF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CCEC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5219700" y="909638"/>
            <a:ext cx="20891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1250"/>
              </a:spcBef>
              <a:buClrTx/>
              <a:buFontTx/>
              <a:buNone/>
            </a:pPr>
            <a:r>
              <a:rPr lang="en-US" altLang="en-US" sz="2000">
                <a:ea typeface="宋体" charset="-122"/>
              </a:rPr>
              <a:t>Virtual Space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7812088" y="1341438"/>
            <a:ext cx="863600" cy="3382962"/>
          </a:xfrm>
          <a:prstGeom prst="rect">
            <a:avLst/>
          </a:prstGeom>
          <a:solidFill>
            <a:srgbClr val="919191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91919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7270750" y="909638"/>
            <a:ext cx="20891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1250"/>
              </a:spcBef>
              <a:buClrTx/>
              <a:buFontTx/>
              <a:buNone/>
            </a:pPr>
            <a:r>
              <a:rPr lang="en-US" altLang="en-US" sz="2000">
                <a:ea typeface="宋体" charset="-122"/>
              </a:rPr>
              <a:t>Shadow Space</a:t>
            </a: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5868988" y="2205038"/>
            <a:ext cx="863600" cy="287337"/>
          </a:xfrm>
          <a:prstGeom prst="rect">
            <a:avLst/>
          </a:prstGeom>
          <a:solidFill>
            <a:srgbClr val="0000FF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0000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5867400" y="2565400"/>
            <a:ext cx="863600" cy="287338"/>
          </a:xfrm>
          <a:prstGeom prst="rect">
            <a:avLst/>
          </a:prstGeom>
          <a:solidFill>
            <a:srgbClr val="0000FF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0000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5867400" y="2924175"/>
            <a:ext cx="863600" cy="287338"/>
          </a:xfrm>
          <a:prstGeom prst="rect">
            <a:avLst/>
          </a:prstGeom>
          <a:solidFill>
            <a:srgbClr val="0000FF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0000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5867400" y="3573463"/>
            <a:ext cx="863600" cy="935037"/>
          </a:xfrm>
          <a:prstGeom prst="rect">
            <a:avLst/>
          </a:prstGeom>
          <a:solidFill>
            <a:srgbClr val="0000FF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0000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5292725" y="2205038"/>
            <a:ext cx="576263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1125"/>
              </a:spcBef>
              <a:buClrTx/>
              <a:buFontTx/>
              <a:buNone/>
            </a:pPr>
            <a:r>
              <a:rPr lang="en-US" altLang="en-US" sz="1800" b="1">
                <a:ea typeface="宋体" charset="-122"/>
              </a:rPr>
              <a:t>F</a:t>
            </a: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5148263" y="2595563"/>
            <a:ext cx="647700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1125"/>
              </a:spcBef>
              <a:buClrTx/>
              <a:buFontTx/>
              <a:buNone/>
            </a:pPr>
            <a:r>
              <a:rPr lang="en-US" altLang="en-US" sz="1800" b="1">
                <a:ea typeface="宋体" charset="-122"/>
              </a:rPr>
              <a:t>A[1]</a:t>
            </a: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5148263" y="2955925"/>
            <a:ext cx="647700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1125"/>
              </a:spcBef>
              <a:buClrTx/>
              <a:buFontTx/>
              <a:buNone/>
            </a:pPr>
            <a:r>
              <a:rPr lang="en-US" altLang="en-US" sz="1800" b="1">
                <a:ea typeface="宋体" charset="-122"/>
              </a:rPr>
              <a:t>A[0]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5292725" y="4365625"/>
            <a:ext cx="576263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1125"/>
              </a:spcBef>
              <a:buClrTx/>
              <a:buFontTx/>
              <a:buNone/>
            </a:pPr>
            <a:r>
              <a:rPr lang="en-US" altLang="en-US" sz="1800" b="1">
                <a:ea typeface="宋体" charset="-122"/>
              </a:rPr>
              <a:t>B</a:t>
            </a: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7812088" y="2205038"/>
            <a:ext cx="863600" cy="287337"/>
          </a:xfrm>
          <a:prstGeom prst="rect">
            <a:avLst/>
          </a:prstGeom>
          <a:solidFill>
            <a:srgbClr val="0000FF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0000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7812088" y="2565400"/>
            <a:ext cx="863600" cy="287338"/>
          </a:xfrm>
          <a:prstGeom prst="rect">
            <a:avLst/>
          </a:prstGeom>
          <a:solidFill>
            <a:srgbClr val="0000FF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0000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7812088" y="2924175"/>
            <a:ext cx="863600" cy="287338"/>
          </a:xfrm>
          <a:prstGeom prst="rect">
            <a:avLst/>
          </a:prstGeom>
          <a:solidFill>
            <a:srgbClr val="0000FF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0000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4835" name="Rectangle 19"/>
          <p:cNvSpPr>
            <a:spLocks noChangeArrowheads="1"/>
          </p:cNvSpPr>
          <p:nvPr/>
        </p:nvSpPr>
        <p:spPr bwMode="auto">
          <a:xfrm>
            <a:off x="7812088" y="3573463"/>
            <a:ext cx="863600" cy="935037"/>
          </a:xfrm>
          <a:prstGeom prst="rect">
            <a:avLst/>
          </a:prstGeom>
          <a:solidFill>
            <a:srgbClr val="0000FF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0000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4836" name="Rectangle 20"/>
          <p:cNvSpPr>
            <a:spLocks noChangeArrowheads="1"/>
          </p:cNvSpPr>
          <p:nvPr/>
        </p:nvSpPr>
        <p:spPr bwMode="auto">
          <a:xfrm>
            <a:off x="7812088" y="4870450"/>
            <a:ext cx="863600" cy="287338"/>
          </a:xfrm>
          <a:prstGeom prst="rect">
            <a:avLst/>
          </a:prstGeom>
          <a:solidFill>
            <a:srgbClr val="0000FF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0000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7812088" y="5230813"/>
            <a:ext cx="863600" cy="287337"/>
          </a:xfrm>
          <a:prstGeom prst="rect">
            <a:avLst/>
          </a:prstGeom>
          <a:solidFill>
            <a:srgbClr val="0000FF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0000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7812088" y="5589588"/>
            <a:ext cx="863600" cy="287337"/>
          </a:xfrm>
          <a:prstGeom prst="rect">
            <a:avLst/>
          </a:prstGeom>
          <a:solidFill>
            <a:srgbClr val="0000FF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0000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7164388" y="4827588"/>
            <a:ext cx="576262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1125"/>
              </a:spcBef>
              <a:buClrTx/>
              <a:buFontTx/>
              <a:buNone/>
            </a:pPr>
            <a:r>
              <a:rPr lang="en-US" altLang="en-US" sz="1800" b="1">
                <a:ea typeface="宋体" charset="-122"/>
              </a:rPr>
              <a:t>r1</a:t>
            </a:r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7164388" y="5229225"/>
            <a:ext cx="647700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1125"/>
              </a:spcBef>
              <a:buClrTx/>
              <a:buFontTx/>
              <a:buNone/>
            </a:pPr>
            <a:r>
              <a:rPr lang="en-US" altLang="en-US" sz="1800" b="1">
                <a:ea typeface="宋体" charset="-122"/>
              </a:rPr>
              <a:t>r2</a:t>
            </a:r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7164388" y="5589588"/>
            <a:ext cx="647700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1125"/>
              </a:spcBef>
              <a:buClrTx/>
              <a:buFontTx/>
              <a:buNone/>
            </a:pPr>
            <a:r>
              <a:rPr lang="en-US" altLang="en-US" sz="1800" b="1">
                <a:ea typeface="宋体" charset="-122"/>
              </a:rPr>
              <a:t>r3</a:t>
            </a:r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7740650" y="3538538"/>
            <a:ext cx="1008063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>
                <a:solidFill>
                  <a:srgbClr val="FFFFFF"/>
                </a:solidFill>
                <a:ea typeface="宋体" charset="-122"/>
              </a:rPr>
              <a:t>1</a:t>
            </a:r>
          </a:p>
          <a:p>
            <a:pPr>
              <a:buClrTx/>
              <a:buFontTx/>
              <a:buNone/>
            </a:pPr>
            <a:r>
              <a:rPr lang="en-US" altLang="en-US" b="1">
                <a:solidFill>
                  <a:srgbClr val="FFFFFF"/>
                </a:solidFill>
                <a:ea typeface="宋体" charset="-122"/>
              </a:rPr>
              <a:t>1</a:t>
            </a:r>
          </a:p>
          <a:p>
            <a:pPr>
              <a:buClrTx/>
              <a:buFontTx/>
              <a:buNone/>
            </a:pPr>
            <a:r>
              <a:rPr lang="en-US" altLang="en-US" b="1">
                <a:solidFill>
                  <a:srgbClr val="FFFFFF"/>
                </a:solidFill>
                <a:ea typeface="宋体" charset="-122"/>
              </a:rPr>
              <a:t>…</a:t>
            </a:r>
          </a:p>
          <a:p>
            <a:pPr>
              <a:buClrTx/>
              <a:buFontTx/>
              <a:buNone/>
            </a:pPr>
            <a:r>
              <a:rPr lang="en-US" altLang="en-US" b="1">
                <a:solidFill>
                  <a:srgbClr val="FFFFFF"/>
                </a:solidFill>
                <a:ea typeface="宋体" charset="-122"/>
              </a:rPr>
              <a:t>1</a:t>
            </a:r>
          </a:p>
        </p:txBody>
      </p:sp>
      <p:sp>
        <p:nvSpPr>
          <p:cNvPr id="34843" name="Rectangle 27"/>
          <p:cNvSpPr>
            <a:spLocks noChangeArrowheads="1"/>
          </p:cNvSpPr>
          <p:nvPr/>
        </p:nvSpPr>
        <p:spPr bwMode="auto">
          <a:xfrm>
            <a:off x="7812088" y="1628775"/>
            <a:ext cx="863600" cy="287338"/>
          </a:xfrm>
          <a:prstGeom prst="rect">
            <a:avLst/>
          </a:prstGeom>
          <a:solidFill>
            <a:srgbClr val="0000FF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0000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4844" name="Rectangle 28"/>
          <p:cNvSpPr>
            <a:spLocks noChangeArrowheads="1"/>
          </p:cNvSpPr>
          <p:nvPr/>
        </p:nvSpPr>
        <p:spPr bwMode="auto">
          <a:xfrm>
            <a:off x="5867400" y="1628775"/>
            <a:ext cx="863600" cy="287338"/>
          </a:xfrm>
          <a:prstGeom prst="rect">
            <a:avLst/>
          </a:prstGeom>
          <a:solidFill>
            <a:srgbClr val="0000FF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0000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4845" name="Text Box 29"/>
          <p:cNvSpPr txBox="1">
            <a:spLocks noChangeArrowheads="1"/>
          </p:cNvSpPr>
          <p:nvPr/>
        </p:nvSpPr>
        <p:spPr bwMode="auto">
          <a:xfrm>
            <a:off x="5292725" y="1628775"/>
            <a:ext cx="576263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1125"/>
              </a:spcBef>
              <a:buClrTx/>
              <a:buFontTx/>
              <a:buNone/>
            </a:pPr>
            <a:r>
              <a:rPr lang="en-US" altLang="en-US" sz="1800" b="1">
                <a:ea typeface="宋体" charset="-122"/>
              </a:rPr>
              <a:t>i</a:t>
            </a:r>
          </a:p>
        </p:txBody>
      </p:sp>
      <p:sp>
        <p:nvSpPr>
          <p:cNvPr id="34846" name="Text Box 30"/>
          <p:cNvSpPr txBox="1">
            <a:spLocks noChangeArrowheads="1"/>
          </p:cNvSpPr>
          <p:nvPr/>
        </p:nvSpPr>
        <p:spPr bwMode="auto">
          <a:xfrm>
            <a:off x="7956550" y="5229225"/>
            <a:ext cx="5048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>
                <a:solidFill>
                  <a:srgbClr val="FFFFFF"/>
                </a:solidFill>
                <a:ea typeface="宋体" charset="-122"/>
              </a:rPr>
              <a:t>1</a:t>
            </a:r>
          </a:p>
        </p:txBody>
      </p:sp>
      <p:sp>
        <p:nvSpPr>
          <p:cNvPr id="34847" name="Text Box 31"/>
          <p:cNvSpPr txBox="1">
            <a:spLocks noChangeArrowheads="1"/>
          </p:cNvSpPr>
          <p:nvPr/>
        </p:nvSpPr>
        <p:spPr bwMode="auto">
          <a:xfrm>
            <a:off x="7956550" y="2205038"/>
            <a:ext cx="5048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>
                <a:solidFill>
                  <a:srgbClr val="FFFFFF"/>
                </a:solidFill>
                <a:ea typeface="宋体" charset="-122"/>
              </a:rPr>
              <a:t>1</a:t>
            </a:r>
          </a:p>
        </p:txBody>
      </p:sp>
      <p:sp>
        <p:nvSpPr>
          <p:cNvPr id="34848" name="Rectangle 32"/>
          <p:cNvSpPr>
            <a:spLocks noChangeArrowheads="1"/>
          </p:cNvSpPr>
          <p:nvPr/>
        </p:nvSpPr>
        <p:spPr bwMode="auto">
          <a:xfrm>
            <a:off x="2555875" y="5661025"/>
            <a:ext cx="1728788" cy="287338"/>
          </a:xfrm>
          <a:prstGeom prst="rect">
            <a:avLst/>
          </a:prstGeom>
          <a:noFill/>
          <a:ln w="28440" cap="sq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9" name="Rectangle 33"/>
          <p:cNvSpPr>
            <a:spLocks noChangeArrowheads="1"/>
          </p:cNvSpPr>
          <p:nvPr/>
        </p:nvSpPr>
        <p:spPr bwMode="auto">
          <a:xfrm>
            <a:off x="2555875" y="5949950"/>
            <a:ext cx="1728788" cy="287338"/>
          </a:xfrm>
          <a:prstGeom prst="rect">
            <a:avLst/>
          </a:prstGeom>
          <a:noFill/>
          <a:ln w="28440" cap="sq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50" name="Text Box 34"/>
          <p:cNvSpPr txBox="1">
            <a:spLocks noChangeArrowheads="1"/>
          </p:cNvSpPr>
          <p:nvPr/>
        </p:nvSpPr>
        <p:spPr bwMode="auto">
          <a:xfrm>
            <a:off x="7956550" y="4868863"/>
            <a:ext cx="5048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>
                <a:solidFill>
                  <a:srgbClr val="FFFFFF"/>
                </a:solidFill>
                <a:ea typeface="宋体" charset="-122"/>
              </a:rPr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48" grpId="0" animBg="1"/>
      <p:bldP spid="34848" grpId="1" animBg="1"/>
      <p:bldP spid="348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685800" y="174625"/>
            <a:ext cx="7772400" cy="58737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080" rIns="91080" anchor="ctr"/>
          <a:lstStyle>
            <a:lvl1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900" b="1">
                <a:solidFill>
                  <a:srgbClr val="FFFFFF"/>
                </a:solidFill>
                <a:ea typeface="宋体" charset="-122"/>
              </a:rPr>
              <a:t>Language and Abstract Model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85800" y="1219200"/>
            <a:ext cx="7737475" cy="459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080" rIns="91080"/>
          <a:lstStyle>
            <a:lvl1pPr marL="442913" indent="-442913">
              <a:tabLst>
                <a:tab pos="900113" algn="l"/>
                <a:tab pos="1803400" algn="l"/>
                <a:tab pos="2706688" algn="l"/>
                <a:tab pos="3609975" algn="l"/>
                <a:tab pos="4513263" algn="l"/>
                <a:tab pos="5416550" algn="l"/>
                <a:tab pos="6319838" algn="l"/>
                <a:tab pos="7223125" algn="l"/>
                <a:tab pos="8126413" algn="l"/>
                <a:tab pos="9029700" algn="l"/>
                <a:tab pos="9932988" algn="l"/>
                <a:tab pos="10836275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31838" indent="-369888">
              <a:tabLst>
                <a:tab pos="900113" algn="l"/>
                <a:tab pos="1803400" algn="l"/>
                <a:tab pos="2706688" algn="l"/>
                <a:tab pos="3609975" algn="l"/>
                <a:tab pos="4513263" algn="l"/>
                <a:tab pos="5416550" algn="l"/>
                <a:tab pos="6319838" algn="l"/>
                <a:tab pos="7223125" algn="l"/>
                <a:tab pos="8126413" algn="l"/>
                <a:tab pos="9029700" algn="l"/>
                <a:tab pos="9932988" algn="l"/>
                <a:tab pos="10836275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998538" indent="-331788">
              <a:tabLst>
                <a:tab pos="900113" algn="l"/>
                <a:tab pos="1803400" algn="l"/>
                <a:tab pos="2706688" algn="l"/>
                <a:tab pos="3609975" algn="l"/>
                <a:tab pos="4513263" algn="l"/>
                <a:tab pos="5416550" algn="l"/>
                <a:tab pos="6319838" algn="l"/>
                <a:tab pos="7223125" algn="l"/>
                <a:tab pos="8126413" algn="l"/>
                <a:tab pos="9029700" algn="l"/>
                <a:tab pos="9932988" algn="l"/>
                <a:tab pos="10836275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900113" algn="l"/>
                <a:tab pos="1803400" algn="l"/>
                <a:tab pos="2706688" algn="l"/>
                <a:tab pos="3609975" algn="l"/>
                <a:tab pos="4513263" algn="l"/>
                <a:tab pos="5416550" algn="l"/>
                <a:tab pos="6319838" algn="l"/>
                <a:tab pos="7223125" algn="l"/>
                <a:tab pos="8126413" algn="l"/>
                <a:tab pos="9029700" algn="l"/>
                <a:tab pos="9932988" algn="l"/>
                <a:tab pos="10836275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900113" algn="l"/>
                <a:tab pos="1803400" algn="l"/>
                <a:tab pos="2706688" algn="l"/>
                <a:tab pos="3609975" algn="l"/>
                <a:tab pos="4513263" algn="l"/>
                <a:tab pos="5416550" algn="l"/>
                <a:tab pos="6319838" algn="l"/>
                <a:tab pos="7223125" algn="l"/>
                <a:tab pos="8126413" algn="l"/>
                <a:tab pos="9029700" algn="l"/>
                <a:tab pos="9932988" algn="l"/>
                <a:tab pos="10836275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00113" algn="l"/>
                <a:tab pos="1803400" algn="l"/>
                <a:tab pos="2706688" algn="l"/>
                <a:tab pos="3609975" algn="l"/>
                <a:tab pos="4513263" algn="l"/>
                <a:tab pos="5416550" algn="l"/>
                <a:tab pos="6319838" algn="l"/>
                <a:tab pos="7223125" algn="l"/>
                <a:tab pos="8126413" algn="l"/>
                <a:tab pos="9029700" algn="l"/>
                <a:tab pos="9932988" algn="l"/>
                <a:tab pos="10836275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00113" algn="l"/>
                <a:tab pos="1803400" algn="l"/>
                <a:tab pos="2706688" algn="l"/>
                <a:tab pos="3609975" algn="l"/>
                <a:tab pos="4513263" algn="l"/>
                <a:tab pos="5416550" algn="l"/>
                <a:tab pos="6319838" algn="l"/>
                <a:tab pos="7223125" algn="l"/>
                <a:tab pos="8126413" algn="l"/>
                <a:tab pos="9029700" algn="l"/>
                <a:tab pos="9932988" algn="l"/>
                <a:tab pos="10836275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00113" algn="l"/>
                <a:tab pos="1803400" algn="l"/>
                <a:tab pos="2706688" algn="l"/>
                <a:tab pos="3609975" algn="l"/>
                <a:tab pos="4513263" algn="l"/>
                <a:tab pos="5416550" algn="l"/>
                <a:tab pos="6319838" algn="l"/>
                <a:tab pos="7223125" algn="l"/>
                <a:tab pos="8126413" algn="l"/>
                <a:tab pos="9029700" algn="l"/>
                <a:tab pos="9932988" algn="l"/>
                <a:tab pos="10836275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00113" algn="l"/>
                <a:tab pos="1803400" algn="l"/>
                <a:tab pos="2706688" algn="l"/>
                <a:tab pos="3609975" algn="l"/>
                <a:tab pos="4513263" algn="l"/>
                <a:tab pos="5416550" algn="l"/>
                <a:tab pos="6319838" algn="l"/>
                <a:tab pos="7223125" algn="l"/>
                <a:tab pos="8126413" algn="l"/>
                <a:tab pos="9029700" algn="l"/>
                <a:tab pos="9932988" algn="l"/>
                <a:tab pos="10836275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0" hangingPunct="0">
              <a:lnSpc>
                <a:spcPct val="90000"/>
              </a:lnSpc>
              <a:spcBef>
                <a:spcPts val="1500"/>
              </a:spcBef>
              <a:buClr>
                <a:srgbClr val="0000CC"/>
              </a:buClr>
              <a:buSzPct val="75000"/>
              <a:buFont typeface="Wingdings" pitchFamily="2" charset="2"/>
              <a:buChar char=""/>
            </a:pPr>
            <a:r>
              <a:rPr lang="en-US" altLang="en-US" sz="2400">
                <a:solidFill>
                  <a:srgbClr val="663300"/>
                </a:solidFill>
                <a:ea typeface="宋体" charset="-122"/>
              </a:rPr>
              <a:t>Valgrind is in essence a virtual machine that uses:</a:t>
            </a:r>
          </a:p>
          <a:p>
            <a:pPr lvl="1" algn="l" eaLnBrk="0" hangingPunct="0">
              <a:lnSpc>
                <a:spcPct val="90000"/>
              </a:lnSpc>
              <a:spcBef>
                <a:spcPts val="500"/>
              </a:spcBef>
              <a:buClr>
                <a:srgbClr val="0000CC"/>
              </a:buClr>
              <a:buSzPct val="90000"/>
              <a:buFont typeface="Arial" charset="0"/>
              <a:buChar char="•"/>
            </a:pPr>
            <a:r>
              <a:rPr lang="en-US" altLang="en-US" sz="2000">
                <a:solidFill>
                  <a:srgbClr val="006600"/>
                </a:solidFill>
                <a:ea typeface="宋体" charset="-122"/>
              </a:rPr>
              <a:t>just-in-time (JIT) compilation </a:t>
            </a:r>
          </a:p>
          <a:p>
            <a:pPr lvl="1" algn="l" eaLnBrk="0" hangingPunct="0">
              <a:lnSpc>
                <a:spcPct val="90000"/>
              </a:lnSpc>
              <a:spcBef>
                <a:spcPts val="500"/>
              </a:spcBef>
              <a:buClr>
                <a:srgbClr val="0000CC"/>
              </a:buClr>
              <a:buSzPct val="90000"/>
              <a:buFont typeface="Arial" charset="0"/>
              <a:buChar char="•"/>
            </a:pPr>
            <a:r>
              <a:rPr lang="en-US" altLang="en-US" sz="2000">
                <a:solidFill>
                  <a:srgbClr val="006600"/>
                </a:solidFill>
                <a:ea typeface="宋体" charset="-122"/>
              </a:rPr>
              <a:t>dynamic recompilation</a:t>
            </a:r>
          </a:p>
          <a:p>
            <a:pPr algn="l" eaLnBrk="0" hangingPunct="0">
              <a:lnSpc>
                <a:spcPct val="90000"/>
              </a:lnSpc>
              <a:spcBef>
                <a:spcPts val="1500"/>
              </a:spcBef>
              <a:buClr>
                <a:srgbClr val="0000CC"/>
              </a:buClr>
              <a:buSzPct val="75000"/>
              <a:buFont typeface="Wingdings" pitchFamily="2" charset="2"/>
              <a:buChar char=""/>
            </a:pPr>
            <a:r>
              <a:rPr lang="en-US" altLang="en-US" sz="2400">
                <a:solidFill>
                  <a:srgbClr val="663300"/>
                </a:solidFill>
                <a:ea typeface="宋体" charset="-122"/>
              </a:rPr>
              <a:t>Intermediate Representation (VEX IR)</a:t>
            </a:r>
          </a:p>
          <a:p>
            <a:pPr lvl="1" algn="l" eaLnBrk="0" hangingPunct="0">
              <a:lnSpc>
                <a:spcPct val="90000"/>
              </a:lnSpc>
              <a:spcBef>
                <a:spcPts val="500"/>
              </a:spcBef>
              <a:buClr>
                <a:srgbClr val="0000CC"/>
              </a:buClr>
              <a:buSzPct val="90000"/>
              <a:buFont typeface="Arial" charset="0"/>
              <a:buChar char="•"/>
            </a:pPr>
            <a:r>
              <a:rPr lang="en-US" altLang="en-US" sz="2000">
                <a:solidFill>
                  <a:srgbClr val="006600"/>
                </a:solidFill>
                <a:ea typeface="宋体" charset="-122"/>
              </a:rPr>
              <a:t>RISC Based</a:t>
            </a:r>
          </a:p>
          <a:p>
            <a:pPr algn="l" eaLnBrk="0" hangingPunct="0">
              <a:lnSpc>
                <a:spcPct val="90000"/>
              </a:lnSpc>
              <a:spcBef>
                <a:spcPts val="1500"/>
              </a:spcBef>
              <a:buClr>
                <a:srgbClr val="0000CC"/>
              </a:buClr>
              <a:buSzPct val="75000"/>
              <a:buFont typeface="Wingdings" pitchFamily="2" charset="2"/>
              <a:buChar char=""/>
            </a:pPr>
            <a:r>
              <a:rPr lang="en-US" altLang="en-US" sz="2400">
                <a:solidFill>
                  <a:srgbClr val="663300"/>
                </a:solidFill>
                <a:ea typeface="宋体" charset="-122"/>
              </a:rPr>
              <a:t>Abstract state</a:t>
            </a:r>
          </a:p>
          <a:p>
            <a:pPr lvl="1" algn="l" eaLnBrk="0" hangingPunct="0">
              <a:lnSpc>
                <a:spcPct val="90000"/>
              </a:lnSpc>
              <a:spcBef>
                <a:spcPts val="500"/>
              </a:spcBef>
              <a:buClr>
                <a:srgbClr val="0000CC"/>
              </a:buClr>
              <a:buSzPct val="90000"/>
              <a:buFont typeface="Arial" charset="0"/>
              <a:buChar char="•"/>
            </a:pPr>
            <a:r>
              <a:rPr lang="en-US" altLang="en-US" sz="2000">
                <a:solidFill>
                  <a:srgbClr val="006600"/>
                </a:solidFill>
                <a:ea typeface="宋体" charset="-122"/>
              </a:rPr>
              <a:t>One bit/byte, the security bit (taint bit).</a:t>
            </a:r>
          </a:p>
          <a:p>
            <a:pPr lvl="2" algn="l" eaLnBrk="0" hangingPunct="0">
              <a:lnSpc>
                <a:spcPct val="90000"/>
              </a:lnSpc>
              <a:spcBef>
                <a:spcPts val="225"/>
              </a:spcBef>
              <a:buClr>
                <a:srgbClr val="0000CC"/>
              </a:buClr>
              <a:buSzPct val="75000"/>
              <a:buFont typeface="Wingdings" pitchFamily="2" charset="2"/>
              <a:buChar char=""/>
            </a:pPr>
            <a:r>
              <a:rPr lang="en-US" altLang="en-US" sz="1800">
                <a:latin typeface="Times New Roman" pitchFamily="18" charset="0"/>
                <a:ea typeface="宋体" charset="-122"/>
              </a:rPr>
              <a:t>For each variable (each memory location), we maintain one bit information.</a:t>
            </a:r>
          </a:p>
          <a:p>
            <a:pPr lvl="1" algn="l" eaLnBrk="0" hangingPunct="0">
              <a:lnSpc>
                <a:spcPct val="90000"/>
              </a:lnSpc>
              <a:spcBef>
                <a:spcPts val="500"/>
              </a:spcBef>
              <a:buClr>
                <a:srgbClr val="0000CC"/>
              </a:buClr>
              <a:buSzPct val="90000"/>
              <a:buFont typeface="Arial" charset="0"/>
              <a:buChar char="•"/>
            </a:pPr>
            <a:r>
              <a:rPr lang="en-US" altLang="en-US" sz="2000">
                <a:solidFill>
                  <a:srgbClr val="006600"/>
                </a:solidFill>
                <a:ea typeface="宋体" charset="-122"/>
              </a:rPr>
              <a:t>Prevent call at tainted value.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685800" y="174625"/>
            <a:ext cx="7772400" cy="58737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080" rIns="91080" anchor="ctr"/>
          <a:lstStyle>
            <a:lvl1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900" b="1">
                <a:solidFill>
                  <a:srgbClr val="FFFFFF"/>
                </a:solidFill>
                <a:ea typeface="宋体" charset="-122"/>
              </a:rPr>
              <a:t>Valgrind Infrastructure</a:t>
            </a: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2636838"/>
            <a:ext cx="936625" cy="1008062"/>
          </a:xfrm>
          <a:prstGeom prst="rect">
            <a:avLst/>
          </a:prstGeom>
          <a:solidFill>
            <a:srgbClr val="C0C0C0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flatTx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rgbClr val="FFFFFF"/>
                </a:solidFill>
                <a:ea typeface="宋体" charset="-122"/>
              </a:rPr>
              <a:t>Binary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rgbClr val="FFFFFF"/>
                </a:solidFill>
                <a:ea typeface="宋体" charset="-122"/>
              </a:rPr>
              <a:t>Code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692275" y="1019175"/>
            <a:ext cx="3600450" cy="4714875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670050" y="1412875"/>
            <a:ext cx="25415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1250"/>
              </a:spcBef>
              <a:buClrTx/>
              <a:buFontTx/>
              <a:buNone/>
            </a:pPr>
            <a:r>
              <a:rPr lang="en-US" altLang="en-US" sz="2000" b="1">
                <a:solidFill>
                  <a:srgbClr val="0066FF"/>
                </a:solidFill>
                <a:ea typeface="宋体" charset="-122"/>
              </a:rPr>
              <a:t>VALGRIND  CORE</a:t>
            </a: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1692275" y="2636838"/>
            <a:ext cx="1439863" cy="936625"/>
          </a:xfrm>
          <a:prstGeom prst="ellipse">
            <a:avLst/>
          </a:prstGeom>
          <a:blipFill dpi="0" rotWithShape="0">
            <a:blip r:embed="rId3"/>
            <a:srcRect/>
            <a:stretch>
              <a:fillRect/>
            </a:stretch>
          </a:blip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B2B2B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flatTx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rgbClr val="0066FF"/>
                </a:solidFill>
                <a:ea typeface="宋体" charset="-122"/>
              </a:rPr>
              <a:t>Dispatcher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3730625" y="1773238"/>
            <a:ext cx="1417638" cy="646112"/>
          </a:xfrm>
          <a:prstGeom prst="rect">
            <a:avLst/>
          </a:prstGeom>
          <a:blipFill dpi="0" rotWithShape="0">
            <a:blip r:embed="rId4"/>
            <a:srcRect/>
            <a:stretch>
              <a:fillRect/>
            </a:stretch>
          </a:blip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B2B2B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flatTx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rgbClr val="0066FF"/>
                </a:solidFill>
                <a:ea typeface="宋体" charset="-122"/>
              </a:rPr>
              <a:t>BB Decoder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3708400" y="2781300"/>
            <a:ext cx="1439863" cy="646113"/>
          </a:xfrm>
          <a:prstGeom prst="rect">
            <a:avLst/>
          </a:prstGeom>
          <a:blipFill dpi="0" rotWithShape="0">
            <a:blip r:embed="rId5"/>
            <a:srcRect/>
            <a:stretch>
              <a:fillRect/>
            </a:stretch>
          </a:blip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B2B2B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flatTx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rgbClr val="0066FF"/>
                </a:solidFill>
                <a:ea typeface="宋体" charset="-122"/>
              </a:rPr>
              <a:t>BB Compiler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3419475" y="4076700"/>
            <a:ext cx="1728788" cy="1296988"/>
          </a:xfrm>
          <a:prstGeom prst="rect">
            <a:avLst/>
          </a:prstGeom>
          <a:blipFill dpi="0" rotWithShape="0">
            <a:blip r:embed="rId6"/>
            <a:srcRect/>
            <a:stretch>
              <a:fillRect/>
            </a:stretch>
          </a:blip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3365500" y="4260850"/>
            <a:ext cx="17462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Bef>
                <a:spcPts val="1500"/>
              </a:spcBef>
              <a:buClrTx/>
              <a:buFontTx/>
              <a:buNone/>
            </a:pPr>
            <a:r>
              <a:rPr lang="en-US" altLang="en-US" sz="2400">
                <a:solidFill>
                  <a:srgbClr val="0066FF"/>
                </a:solidFill>
                <a:latin typeface="Comic Sans MS" pitchFamily="66" charset="0"/>
                <a:ea typeface="宋体" charset="-122"/>
              </a:rPr>
              <a:t>Trampoline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6300788" y="3429000"/>
            <a:ext cx="2843212" cy="208756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6011863" y="1125538"/>
            <a:ext cx="2952750" cy="358775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6516688" y="1196975"/>
            <a:ext cx="19431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1250"/>
              </a:spcBef>
              <a:buClrTx/>
              <a:buFontTx/>
              <a:buNone/>
            </a:pPr>
            <a:r>
              <a:rPr lang="en-US" altLang="en-US" sz="2000">
                <a:ea typeface="宋体" charset="-122"/>
              </a:rPr>
              <a:t>Tool 1</a:t>
            </a: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6011863" y="1989138"/>
            <a:ext cx="2952750" cy="358775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6516688" y="2060575"/>
            <a:ext cx="19431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1250"/>
              </a:spcBef>
              <a:buClrTx/>
              <a:buFontTx/>
              <a:buNone/>
            </a:pPr>
            <a:r>
              <a:rPr lang="en-US" altLang="en-US" sz="2000">
                <a:ea typeface="宋体" charset="-122"/>
              </a:rPr>
              <a:t>Tool 2</a:t>
            </a: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6588125" y="4724400"/>
            <a:ext cx="2303463" cy="431800"/>
          </a:xfrm>
          <a:prstGeom prst="rect">
            <a:avLst/>
          </a:prstGeom>
          <a:solidFill>
            <a:srgbClr val="618FFD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618FFD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flatTx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rgbClr val="FFFFFF"/>
                </a:solidFill>
                <a:ea typeface="宋体" charset="-122"/>
              </a:rPr>
              <a:t>Runtime</a:t>
            </a: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6588125" y="3933825"/>
            <a:ext cx="2303463" cy="431800"/>
          </a:xfrm>
          <a:prstGeom prst="rect">
            <a:avLst/>
          </a:prstGeom>
          <a:solidFill>
            <a:srgbClr val="618FFD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618FFD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flatTx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rgbClr val="FFFFFF"/>
                </a:solidFill>
                <a:ea typeface="宋体" charset="-122"/>
              </a:rPr>
              <a:t>Instrumenter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6516688" y="3500438"/>
            <a:ext cx="19431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1250"/>
              </a:spcBef>
              <a:buClrTx/>
              <a:buFontTx/>
              <a:buNone/>
            </a:pPr>
            <a:r>
              <a:rPr lang="en-US" altLang="en-US" sz="2000">
                <a:ea typeface="宋体" charset="-122"/>
              </a:rPr>
              <a:t>Tool n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6516688" y="2781300"/>
            <a:ext cx="19431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1250"/>
              </a:spcBef>
              <a:buClrTx/>
              <a:buFontTx/>
              <a:buNone/>
            </a:pPr>
            <a:r>
              <a:rPr lang="en-US" altLang="en-US" sz="2000">
                <a:ea typeface="宋体" charset="-122"/>
              </a:rPr>
              <a:t>……</a:t>
            </a:r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0" y="4508500"/>
            <a:ext cx="936625" cy="504825"/>
          </a:xfrm>
          <a:prstGeom prst="rect">
            <a:avLst/>
          </a:prstGeom>
          <a:solidFill>
            <a:srgbClr val="C0C0C0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flatTx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rgbClr val="FFFFFF"/>
                </a:solidFill>
                <a:ea typeface="宋体" charset="-122"/>
              </a:rPr>
              <a:t>Input</a:t>
            </a:r>
          </a:p>
        </p:txBody>
      </p:sp>
      <p:sp>
        <p:nvSpPr>
          <p:cNvPr id="17428" name="AutoShape 20"/>
          <p:cNvSpPr>
            <a:spLocks noChangeArrowheads="1"/>
          </p:cNvSpPr>
          <p:nvPr/>
        </p:nvSpPr>
        <p:spPr bwMode="auto">
          <a:xfrm>
            <a:off x="1042988" y="2997200"/>
            <a:ext cx="649287" cy="366713"/>
          </a:xfrm>
          <a:prstGeom prst="rightArrow">
            <a:avLst>
              <a:gd name="adj1" fmla="val 50000"/>
              <a:gd name="adj2" fmla="val 44264"/>
            </a:avLst>
          </a:prstGeom>
          <a:solidFill>
            <a:srgbClr val="618F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9" name="AutoShape 21"/>
          <p:cNvSpPr>
            <a:spLocks noChangeArrowheads="1"/>
          </p:cNvSpPr>
          <p:nvPr/>
        </p:nvSpPr>
        <p:spPr bwMode="auto">
          <a:xfrm>
            <a:off x="1042988" y="4581525"/>
            <a:ext cx="2305050" cy="215900"/>
          </a:xfrm>
          <a:prstGeom prst="rightArrow">
            <a:avLst>
              <a:gd name="adj1" fmla="val 49787"/>
              <a:gd name="adj2" fmla="val 129798"/>
            </a:avLst>
          </a:prstGeom>
          <a:solidFill>
            <a:srgbClr val="618F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AutoShape 22"/>
          <p:cNvSpPr>
            <a:spLocks noChangeArrowheads="1"/>
          </p:cNvSpPr>
          <p:nvPr/>
        </p:nvSpPr>
        <p:spPr bwMode="auto">
          <a:xfrm>
            <a:off x="5364163" y="4868863"/>
            <a:ext cx="1152525" cy="215900"/>
          </a:xfrm>
          <a:prstGeom prst="rightArrow">
            <a:avLst>
              <a:gd name="adj1" fmla="val 49787"/>
              <a:gd name="adj2" fmla="val 64899"/>
            </a:avLst>
          </a:prstGeom>
          <a:solidFill>
            <a:srgbClr val="618F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1" name="AutoShape 23"/>
          <p:cNvSpPr>
            <a:spLocks noChangeArrowheads="1"/>
          </p:cNvSpPr>
          <p:nvPr/>
        </p:nvSpPr>
        <p:spPr bwMode="auto">
          <a:xfrm rot="19320000">
            <a:off x="2917825" y="2279650"/>
            <a:ext cx="714375" cy="215900"/>
          </a:xfrm>
          <a:prstGeom prst="rightArrow">
            <a:avLst>
              <a:gd name="adj1" fmla="val 50000"/>
              <a:gd name="adj2" fmla="val 82721"/>
            </a:avLst>
          </a:prstGeom>
          <a:solidFill>
            <a:srgbClr val="618F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2" name="AutoShape 24"/>
          <p:cNvSpPr>
            <a:spLocks noChangeArrowheads="1"/>
          </p:cNvSpPr>
          <p:nvPr/>
        </p:nvSpPr>
        <p:spPr bwMode="auto">
          <a:xfrm rot="5400000">
            <a:off x="4217987" y="3570288"/>
            <a:ext cx="538163" cy="255588"/>
          </a:xfrm>
          <a:prstGeom prst="rightArrow">
            <a:avLst>
              <a:gd name="adj1" fmla="val 50000"/>
              <a:gd name="adj2" fmla="val 52640"/>
            </a:avLst>
          </a:prstGeom>
          <a:solidFill>
            <a:srgbClr val="618F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3" name="AutoShape 25"/>
          <p:cNvSpPr>
            <a:spLocks noChangeArrowheads="1"/>
          </p:cNvSpPr>
          <p:nvPr/>
        </p:nvSpPr>
        <p:spPr bwMode="auto">
          <a:xfrm rot="2340000">
            <a:off x="2876550" y="3579813"/>
            <a:ext cx="936625" cy="215900"/>
          </a:xfrm>
          <a:prstGeom prst="rightArrow">
            <a:avLst>
              <a:gd name="adj1" fmla="val 50000"/>
              <a:gd name="adj2" fmla="val 108456"/>
            </a:avLst>
          </a:prstGeom>
          <a:solidFill>
            <a:srgbClr val="618F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34" name="AutoShape 26"/>
          <p:cNvCxnSpPr>
            <a:cxnSpLocks noChangeShapeType="1"/>
            <a:stCxn id="17414" idx="3"/>
            <a:endCxn id="17424" idx="1"/>
          </p:cNvCxnSpPr>
          <p:nvPr/>
        </p:nvCxnSpPr>
        <p:spPr bwMode="auto">
          <a:xfrm>
            <a:off x="5148263" y="2095500"/>
            <a:ext cx="1439862" cy="2054225"/>
          </a:xfrm>
          <a:prstGeom prst="bentConnector3">
            <a:avLst>
              <a:gd name="adj1" fmla="val 50000"/>
            </a:avLst>
          </a:prstGeom>
          <a:noFill/>
          <a:ln w="76320" cap="sq">
            <a:solidFill>
              <a:srgbClr val="618FFD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35" name="AutoShape 27"/>
          <p:cNvCxnSpPr>
            <a:cxnSpLocks noChangeShapeType="1"/>
            <a:stCxn id="17416" idx="2"/>
            <a:endCxn id="17413" idx="4"/>
          </p:cNvCxnSpPr>
          <p:nvPr/>
        </p:nvCxnSpPr>
        <p:spPr bwMode="auto">
          <a:xfrm flipH="1" flipV="1">
            <a:off x="614363" y="3573463"/>
            <a:ext cx="1800225" cy="1871662"/>
          </a:xfrm>
          <a:prstGeom prst="bentConnector3">
            <a:avLst>
              <a:gd name="adj1" fmla="val 50000"/>
            </a:avLst>
          </a:prstGeom>
          <a:noFill/>
          <a:ln w="76320" cap="sq">
            <a:solidFill>
              <a:srgbClr val="618FFD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36" name="AutoShape 28"/>
          <p:cNvCxnSpPr>
            <a:cxnSpLocks noChangeShapeType="1"/>
            <a:stCxn id="17424" idx="2"/>
            <a:endCxn id="17415" idx="3"/>
          </p:cNvCxnSpPr>
          <p:nvPr/>
        </p:nvCxnSpPr>
        <p:spPr bwMode="auto">
          <a:xfrm flipH="1" flipV="1">
            <a:off x="3889375" y="3103563"/>
            <a:ext cx="1260475" cy="2590800"/>
          </a:xfrm>
          <a:prstGeom prst="bentConnector3">
            <a:avLst>
              <a:gd name="adj1" fmla="val 50000"/>
            </a:avLst>
          </a:prstGeom>
          <a:noFill/>
          <a:ln w="76320" cap="sq">
            <a:solidFill>
              <a:srgbClr val="618FFD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12023725" y="909638"/>
            <a:ext cx="1655763" cy="1057275"/>
          </a:xfrm>
          <a:prstGeom prst="rect">
            <a:avLst/>
          </a:prstGeom>
          <a:solidFill>
            <a:srgbClr val="CCFFCC"/>
          </a:solidFill>
          <a:ln w="1584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>
              <a:buClrTx/>
              <a:buFontTx/>
              <a:buNone/>
            </a:pPr>
            <a:r>
              <a:rPr lang="en-US" altLang="en-US">
                <a:ea typeface="宋体" charset="-122"/>
              </a:rPr>
              <a:t>1: do {</a:t>
            </a:r>
          </a:p>
          <a:p>
            <a:pPr algn="l">
              <a:buClrTx/>
              <a:buFontTx/>
              <a:buNone/>
            </a:pPr>
            <a:r>
              <a:rPr lang="en-US" altLang="en-US">
                <a:ea typeface="宋体" charset="-122"/>
              </a:rPr>
              <a:t>2:     i=i+1;</a:t>
            </a:r>
          </a:p>
          <a:p>
            <a:pPr algn="l">
              <a:buClrTx/>
              <a:buFontTx/>
              <a:buNone/>
            </a:pPr>
            <a:r>
              <a:rPr lang="en-US" altLang="en-US">
                <a:ea typeface="宋体" charset="-122"/>
              </a:rPr>
              <a:t>3:     s1;</a:t>
            </a:r>
          </a:p>
          <a:p>
            <a:pPr algn="l">
              <a:buClrTx/>
              <a:buFontTx/>
              <a:buNone/>
            </a:pPr>
            <a:r>
              <a:rPr lang="en-US" altLang="en-US">
                <a:ea typeface="宋体" charset="-122"/>
              </a:rPr>
              <a:t>4:  } while (i&lt;2)</a:t>
            </a: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6084888" y="6021388"/>
            <a:ext cx="1511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1250"/>
              </a:spcBef>
              <a:buClrTx/>
              <a:buFontTx/>
              <a:buNone/>
            </a:pPr>
            <a:r>
              <a:rPr lang="en-US" altLang="en-US" sz="2000">
                <a:ea typeface="宋体" charset="-122"/>
              </a:rPr>
              <a:t>OUTPUT: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685800" y="174625"/>
            <a:ext cx="7772400" cy="58737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080" rIns="91080" anchor="ctr"/>
          <a:lstStyle>
            <a:lvl1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900" b="1">
                <a:solidFill>
                  <a:srgbClr val="FFFFFF"/>
                </a:solidFill>
                <a:ea typeface="宋体" charset="-122"/>
              </a:rPr>
              <a:t>Implement A New Tool In Valgrind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685800" y="1219200"/>
            <a:ext cx="7737475" cy="542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080" rIns="91080"/>
          <a:lstStyle>
            <a:lvl1pPr marL="442913" indent="-442913">
              <a:tabLst>
                <a:tab pos="900113" algn="l"/>
                <a:tab pos="1803400" algn="l"/>
                <a:tab pos="2706688" algn="l"/>
                <a:tab pos="3609975" algn="l"/>
                <a:tab pos="4513263" algn="l"/>
                <a:tab pos="5416550" algn="l"/>
                <a:tab pos="6319838" algn="l"/>
                <a:tab pos="7223125" algn="l"/>
                <a:tab pos="8126413" algn="l"/>
                <a:tab pos="9029700" algn="l"/>
                <a:tab pos="9932988" algn="l"/>
                <a:tab pos="10836275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31838" indent="-369888">
              <a:tabLst>
                <a:tab pos="900113" algn="l"/>
                <a:tab pos="1803400" algn="l"/>
                <a:tab pos="2706688" algn="l"/>
                <a:tab pos="3609975" algn="l"/>
                <a:tab pos="4513263" algn="l"/>
                <a:tab pos="5416550" algn="l"/>
                <a:tab pos="6319838" algn="l"/>
                <a:tab pos="7223125" algn="l"/>
                <a:tab pos="8126413" algn="l"/>
                <a:tab pos="9029700" algn="l"/>
                <a:tab pos="9932988" algn="l"/>
                <a:tab pos="10836275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998538" indent="-331788">
              <a:tabLst>
                <a:tab pos="900113" algn="l"/>
                <a:tab pos="1803400" algn="l"/>
                <a:tab pos="2706688" algn="l"/>
                <a:tab pos="3609975" algn="l"/>
                <a:tab pos="4513263" algn="l"/>
                <a:tab pos="5416550" algn="l"/>
                <a:tab pos="6319838" algn="l"/>
                <a:tab pos="7223125" algn="l"/>
                <a:tab pos="8126413" algn="l"/>
                <a:tab pos="9029700" algn="l"/>
                <a:tab pos="9932988" algn="l"/>
                <a:tab pos="10836275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900113" algn="l"/>
                <a:tab pos="1803400" algn="l"/>
                <a:tab pos="2706688" algn="l"/>
                <a:tab pos="3609975" algn="l"/>
                <a:tab pos="4513263" algn="l"/>
                <a:tab pos="5416550" algn="l"/>
                <a:tab pos="6319838" algn="l"/>
                <a:tab pos="7223125" algn="l"/>
                <a:tab pos="8126413" algn="l"/>
                <a:tab pos="9029700" algn="l"/>
                <a:tab pos="9932988" algn="l"/>
                <a:tab pos="10836275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900113" algn="l"/>
                <a:tab pos="1803400" algn="l"/>
                <a:tab pos="2706688" algn="l"/>
                <a:tab pos="3609975" algn="l"/>
                <a:tab pos="4513263" algn="l"/>
                <a:tab pos="5416550" algn="l"/>
                <a:tab pos="6319838" algn="l"/>
                <a:tab pos="7223125" algn="l"/>
                <a:tab pos="8126413" algn="l"/>
                <a:tab pos="9029700" algn="l"/>
                <a:tab pos="9932988" algn="l"/>
                <a:tab pos="10836275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00113" algn="l"/>
                <a:tab pos="1803400" algn="l"/>
                <a:tab pos="2706688" algn="l"/>
                <a:tab pos="3609975" algn="l"/>
                <a:tab pos="4513263" algn="l"/>
                <a:tab pos="5416550" algn="l"/>
                <a:tab pos="6319838" algn="l"/>
                <a:tab pos="7223125" algn="l"/>
                <a:tab pos="8126413" algn="l"/>
                <a:tab pos="9029700" algn="l"/>
                <a:tab pos="9932988" algn="l"/>
                <a:tab pos="10836275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00113" algn="l"/>
                <a:tab pos="1803400" algn="l"/>
                <a:tab pos="2706688" algn="l"/>
                <a:tab pos="3609975" algn="l"/>
                <a:tab pos="4513263" algn="l"/>
                <a:tab pos="5416550" algn="l"/>
                <a:tab pos="6319838" algn="l"/>
                <a:tab pos="7223125" algn="l"/>
                <a:tab pos="8126413" algn="l"/>
                <a:tab pos="9029700" algn="l"/>
                <a:tab pos="9932988" algn="l"/>
                <a:tab pos="10836275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00113" algn="l"/>
                <a:tab pos="1803400" algn="l"/>
                <a:tab pos="2706688" algn="l"/>
                <a:tab pos="3609975" algn="l"/>
                <a:tab pos="4513263" algn="l"/>
                <a:tab pos="5416550" algn="l"/>
                <a:tab pos="6319838" algn="l"/>
                <a:tab pos="7223125" algn="l"/>
                <a:tab pos="8126413" algn="l"/>
                <a:tab pos="9029700" algn="l"/>
                <a:tab pos="9932988" algn="l"/>
                <a:tab pos="10836275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00113" algn="l"/>
                <a:tab pos="1803400" algn="l"/>
                <a:tab pos="2706688" algn="l"/>
                <a:tab pos="3609975" algn="l"/>
                <a:tab pos="4513263" algn="l"/>
                <a:tab pos="5416550" algn="l"/>
                <a:tab pos="6319838" algn="l"/>
                <a:tab pos="7223125" algn="l"/>
                <a:tab pos="8126413" algn="l"/>
                <a:tab pos="9029700" algn="l"/>
                <a:tab pos="9932988" algn="l"/>
                <a:tab pos="10836275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0" hangingPunct="0">
              <a:lnSpc>
                <a:spcPct val="80000"/>
              </a:lnSpc>
              <a:spcBef>
                <a:spcPts val="1500"/>
              </a:spcBef>
              <a:buClr>
                <a:srgbClr val="0000CC"/>
              </a:buClr>
              <a:buSzPct val="75000"/>
              <a:buFont typeface="Wingdings" pitchFamily="2" charset="2"/>
              <a:buChar char=""/>
            </a:pPr>
            <a:r>
              <a:rPr lang="en-US" altLang="en-US" sz="2400">
                <a:solidFill>
                  <a:srgbClr val="663300"/>
                </a:solidFill>
                <a:ea typeface="宋体" charset="-122"/>
              </a:rPr>
              <a:t>Use a template</a:t>
            </a:r>
          </a:p>
          <a:p>
            <a:pPr lvl="1" algn="l" eaLnBrk="0" hangingPunct="0">
              <a:lnSpc>
                <a:spcPct val="80000"/>
              </a:lnSpc>
              <a:spcBef>
                <a:spcPts val="500"/>
              </a:spcBef>
              <a:buClr>
                <a:srgbClr val="0000CC"/>
              </a:buClr>
              <a:buSzPct val="90000"/>
              <a:buFont typeface="Arial" charset="0"/>
              <a:buChar char="•"/>
            </a:pPr>
            <a:r>
              <a:rPr lang="en-US" altLang="en-US" sz="2000">
                <a:solidFill>
                  <a:srgbClr val="006600"/>
                </a:solidFill>
                <a:ea typeface="宋体" charset="-122"/>
              </a:rPr>
              <a:t>The tool lackey is a good candidate</a:t>
            </a:r>
          </a:p>
          <a:p>
            <a:pPr lvl="1" algn="l" eaLnBrk="0" hangingPunct="0">
              <a:lnSpc>
                <a:spcPct val="80000"/>
              </a:lnSpc>
              <a:spcBef>
                <a:spcPts val="500"/>
              </a:spcBef>
              <a:buClr>
                <a:srgbClr val="0000CC"/>
              </a:buClr>
              <a:buSzPct val="90000"/>
              <a:buFont typeface="Arial" charset="0"/>
              <a:buChar char="•"/>
            </a:pPr>
            <a:r>
              <a:rPr lang="en-US" altLang="en-US" sz="2000">
                <a:solidFill>
                  <a:srgbClr val="006600"/>
                </a:solidFill>
                <a:ea typeface="宋体" charset="-122"/>
              </a:rPr>
              <a:t>Two parts to fill in</a:t>
            </a:r>
          </a:p>
          <a:p>
            <a:pPr lvl="2" algn="l" eaLnBrk="0" hangingPunct="0">
              <a:lnSpc>
                <a:spcPct val="80000"/>
              </a:lnSpc>
              <a:spcBef>
                <a:spcPts val="225"/>
              </a:spcBef>
              <a:buClr>
                <a:srgbClr val="0000CC"/>
              </a:buClr>
              <a:buSzPct val="75000"/>
              <a:buFont typeface="Wingdings" pitchFamily="2" charset="2"/>
              <a:buChar char=""/>
            </a:pPr>
            <a:r>
              <a:rPr lang="en-US" altLang="en-US" sz="1800">
                <a:latin typeface="Times New Roman" pitchFamily="18" charset="0"/>
                <a:ea typeface="宋体" charset="-122"/>
              </a:rPr>
              <a:t>Instrumenter</a:t>
            </a:r>
          </a:p>
          <a:p>
            <a:pPr lvl="2" algn="l" eaLnBrk="0" hangingPunct="0">
              <a:lnSpc>
                <a:spcPct val="80000"/>
              </a:lnSpc>
              <a:spcBef>
                <a:spcPts val="225"/>
              </a:spcBef>
              <a:buClr>
                <a:srgbClr val="0000CC"/>
              </a:buClr>
              <a:buSzPct val="75000"/>
              <a:buFont typeface="Wingdings" pitchFamily="2" charset="2"/>
              <a:buChar char=""/>
            </a:pPr>
            <a:r>
              <a:rPr lang="en-US" altLang="en-US" sz="1800">
                <a:latin typeface="Times New Roman" pitchFamily="18" charset="0"/>
                <a:ea typeface="宋体" charset="-122"/>
              </a:rPr>
              <a:t>Runtime</a:t>
            </a:r>
          </a:p>
          <a:p>
            <a:pPr algn="l" eaLnBrk="0" hangingPunct="0">
              <a:lnSpc>
                <a:spcPct val="80000"/>
              </a:lnSpc>
              <a:spcBef>
                <a:spcPts val="1500"/>
              </a:spcBef>
              <a:buClr>
                <a:srgbClr val="0000CC"/>
              </a:buClr>
              <a:buSzPct val="75000"/>
              <a:buFont typeface="Wingdings" pitchFamily="2" charset="2"/>
              <a:buChar char=""/>
            </a:pPr>
            <a:r>
              <a:rPr lang="en-US" altLang="en-US" sz="2400">
                <a:solidFill>
                  <a:srgbClr val="663300"/>
                </a:solidFill>
                <a:ea typeface="宋体" charset="-122"/>
              </a:rPr>
              <a:t>Instrumenter</a:t>
            </a:r>
          </a:p>
          <a:p>
            <a:pPr lvl="1" algn="l" eaLnBrk="0" hangingPunct="0">
              <a:lnSpc>
                <a:spcPct val="80000"/>
              </a:lnSpc>
              <a:spcBef>
                <a:spcPts val="500"/>
              </a:spcBef>
              <a:buClr>
                <a:srgbClr val="0000CC"/>
              </a:buClr>
              <a:buSzPct val="90000"/>
              <a:buFont typeface="Arial" charset="0"/>
              <a:buChar char="•"/>
            </a:pPr>
            <a:r>
              <a:rPr lang="en-US" altLang="en-US" sz="2000">
                <a:solidFill>
                  <a:srgbClr val="006600"/>
                </a:solidFill>
                <a:ea typeface="宋体" charset="-122"/>
              </a:rPr>
              <a:t>Initialization</a:t>
            </a:r>
          </a:p>
          <a:p>
            <a:pPr lvl="1" algn="l" eaLnBrk="0" hangingPunct="0">
              <a:lnSpc>
                <a:spcPct val="80000"/>
              </a:lnSpc>
              <a:spcBef>
                <a:spcPts val="500"/>
              </a:spcBef>
              <a:buClr>
                <a:srgbClr val="0000CC"/>
              </a:buClr>
              <a:buSzPct val="90000"/>
              <a:buFont typeface="Arial" charset="0"/>
              <a:buChar char="•"/>
            </a:pPr>
            <a:r>
              <a:rPr lang="en-US" altLang="en-US" sz="2000">
                <a:solidFill>
                  <a:srgbClr val="006600"/>
                </a:solidFill>
                <a:ea typeface="宋体" charset="-122"/>
              </a:rPr>
              <a:t>Instrumentation</a:t>
            </a:r>
          </a:p>
          <a:p>
            <a:pPr lvl="1" algn="l" eaLnBrk="0" hangingPunct="0">
              <a:lnSpc>
                <a:spcPct val="80000"/>
              </a:lnSpc>
              <a:spcBef>
                <a:spcPts val="500"/>
              </a:spcBef>
              <a:buClr>
                <a:srgbClr val="0000CC"/>
              </a:buClr>
              <a:buSzPct val="90000"/>
              <a:buFont typeface="Arial" charset="0"/>
              <a:buChar char="•"/>
            </a:pPr>
            <a:r>
              <a:rPr lang="en-US" altLang="en-US" sz="2000">
                <a:solidFill>
                  <a:srgbClr val="006600"/>
                </a:solidFill>
                <a:ea typeface="宋体" charset="-122"/>
              </a:rPr>
              <a:t>Finalization</a:t>
            </a:r>
          </a:p>
          <a:p>
            <a:pPr lvl="1" algn="l" eaLnBrk="0" hangingPunct="0">
              <a:lnSpc>
                <a:spcPct val="80000"/>
              </a:lnSpc>
              <a:spcBef>
                <a:spcPts val="500"/>
              </a:spcBef>
              <a:buClr>
                <a:srgbClr val="0000CC"/>
              </a:buClr>
              <a:buSzPct val="90000"/>
              <a:buFont typeface="Arial" charset="0"/>
              <a:buChar char="•"/>
            </a:pPr>
            <a:r>
              <a:rPr lang="en-US" altLang="en-US" sz="2000">
                <a:solidFill>
                  <a:srgbClr val="006600"/>
                </a:solidFill>
                <a:ea typeface="宋体" charset="-122"/>
              </a:rPr>
              <a:t>System calls interception</a:t>
            </a:r>
          </a:p>
          <a:p>
            <a:pPr algn="l" eaLnBrk="0" hangingPunct="0">
              <a:lnSpc>
                <a:spcPct val="80000"/>
              </a:lnSpc>
              <a:spcBef>
                <a:spcPts val="1500"/>
              </a:spcBef>
              <a:buClr>
                <a:srgbClr val="0000CC"/>
              </a:buClr>
              <a:buSzPct val="75000"/>
              <a:buFont typeface="Wingdings" pitchFamily="2" charset="2"/>
              <a:buChar char=""/>
            </a:pPr>
            <a:r>
              <a:rPr lang="en-US" altLang="en-US" sz="2400">
                <a:solidFill>
                  <a:srgbClr val="663300"/>
                </a:solidFill>
                <a:ea typeface="宋体" charset="-122"/>
              </a:rPr>
              <a:t>Runtime</a:t>
            </a:r>
          </a:p>
          <a:p>
            <a:pPr lvl="1" algn="l" eaLnBrk="0" hangingPunct="0">
              <a:lnSpc>
                <a:spcPct val="80000"/>
              </a:lnSpc>
              <a:spcBef>
                <a:spcPts val="500"/>
              </a:spcBef>
              <a:buClr>
                <a:srgbClr val="0000CC"/>
              </a:buClr>
              <a:buSzPct val="90000"/>
              <a:buFont typeface="Arial" charset="0"/>
              <a:buChar char="•"/>
            </a:pPr>
            <a:r>
              <a:rPr lang="en-US" altLang="en-US" sz="2000">
                <a:solidFill>
                  <a:srgbClr val="006600"/>
                </a:solidFill>
                <a:ea typeface="宋体" charset="-122"/>
              </a:rPr>
              <a:t>Transfer functions</a:t>
            </a:r>
          </a:p>
          <a:p>
            <a:pPr lvl="1" algn="l" eaLnBrk="0" hangingPunct="0">
              <a:lnSpc>
                <a:spcPct val="80000"/>
              </a:lnSpc>
              <a:spcBef>
                <a:spcPts val="500"/>
              </a:spcBef>
              <a:buClr>
                <a:srgbClr val="0000CC"/>
              </a:buClr>
              <a:buSzPct val="90000"/>
              <a:buFont typeface="Arial" charset="0"/>
              <a:buChar char="•"/>
            </a:pPr>
            <a:r>
              <a:rPr lang="en-US" altLang="en-US" sz="2000">
                <a:solidFill>
                  <a:srgbClr val="006600"/>
                </a:solidFill>
                <a:ea typeface="宋体" charset="-122"/>
              </a:rPr>
              <a:t>Memory management for abstract state</a:t>
            </a:r>
          </a:p>
          <a:p>
            <a:pPr lvl="1" algn="l" eaLnBrk="0" hangingPunct="0">
              <a:lnSpc>
                <a:spcPct val="80000"/>
              </a:lnSpc>
              <a:spcBef>
                <a:spcPts val="500"/>
              </a:spcBef>
              <a:buClr>
                <a:srgbClr val="0000CC"/>
              </a:buClr>
              <a:buSzPct val="90000"/>
              <a:buFont typeface="Arial" charset="0"/>
              <a:buNone/>
            </a:pPr>
            <a:endParaRPr lang="en-US" altLang="en-US" sz="2000">
              <a:solidFill>
                <a:srgbClr val="006600"/>
              </a:solidFill>
              <a:ea typeface="宋体" charset="-122"/>
            </a:endParaRPr>
          </a:p>
          <a:p>
            <a:pPr lvl="1" algn="l" eaLnBrk="0" hangingPunct="0">
              <a:lnSpc>
                <a:spcPct val="80000"/>
              </a:lnSpc>
              <a:spcBef>
                <a:spcPts val="500"/>
              </a:spcBef>
              <a:buClr>
                <a:srgbClr val="0000CC"/>
              </a:buClr>
              <a:buSzPct val="90000"/>
              <a:buFont typeface="Arial" charset="0"/>
              <a:buNone/>
            </a:pPr>
            <a:endParaRPr lang="en-US" altLang="en-US" sz="2000">
              <a:solidFill>
                <a:srgbClr val="006600"/>
              </a:solidFill>
              <a:ea typeface="宋体" charset="-122"/>
            </a:endParaRPr>
          </a:p>
          <a:p>
            <a:pPr algn="l" eaLnBrk="0" hangingPunct="0">
              <a:lnSpc>
                <a:spcPct val="80000"/>
              </a:lnSpc>
              <a:spcBef>
                <a:spcPts val="1500"/>
              </a:spcBef>
              <a:buClr>
                <a:srgbClr val="0000CC"/>
              </a:buClr>
              <a:buSzPct val="75000"/>
              <a:buFont typeface="Wingdings" pitchFamily="2" charset="2"/>
              <a:buNone/>
            </a:pPr>
            <a:endParaRPr lang="en-US" altLang="en-US" sz="2400">
              <a:solidFill>
                <a:srgbClr val="663300"/>
              </a:solidFill>
              <a:ea typeface="宋体" charset="-122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5976938" y="1844675"/>
            <a:ext cx="2843212" cy="208756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264275" y="3140075"/>
            <a:ext cx="2303463" cy="431800"/>
          </a:xfrm>
          <a:prstGeom prst="rect">
            <a:avLst/>
          </a:prstGeom>
          <a:solidFill>
            <a:srgbClr val="618FFD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618FFD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flatTx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rgbClr val="FFFFFF"/>
                </a:solidFill>
                <a:ea typeface="宋体" charset="-122"/>
              </a:rPr>
              <a:t>Runtime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6264275" y="2349500"/>
            <a:ext cx="2303463" cy="431800"/>
          </a:xfrm>
          <a:prstGeom prst="rect">
            <a:avLst/>
          </a:prstGeom>
          <a:solidFill>
            <a:srgbClr val="618FFD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618FFD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flatTx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rgbClr val="FFFFFF"/>
                </a:solidFill>
                <a:ea typeface="宋体" charset="-122"/>
              </a:rPr>
              <a:t>Instrumenter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6192838" y="1916113"/>
            <a:ext cx="19431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1250"/>
              </a:spcBef>
              <a:buClrTx/>
              <a:buFontTx/>
              <a:buNone/>
            </a:pPr>
            <a:r>
              <a:rPr lang="en-US" altLang="en-US" sz="2000">
                <a:ea typeface="宋体" charset="-122"/>
              </a:rPr>
              <a:t>Tool 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685800" y="174625"/>
            <a:ext cx="7772400" cy="58737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080" rIns="91080" anchor="ctr"/>
          <a:lstStyle>
            <a:lvl1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900" b="1">
                <a:solidFill>
                  <a:srgbClr val="FFFFFF"/>
                </a:solidFill>
                <a:ea typeface="宋体" charset="-122"/>
              </a:rPr>
              <a:t>How to Store Abstract State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92075" y="985838"/>
            <a:ext cx="4479925" cy="459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080" rIns="91080"/>
          <a:lstStyle>
            <a:lvl1pPr marL="442913" indent="-442913">
              <a:tabLst>
                <a:tab pos="900113" algn="l"/>
                <a:tab pos="1803400" algn="l"/>
                <a:tab pos="2706688" algn="l"/>
                <a:tab pos="3609975" algn="l"/>
                <a:tab pos="4513263" algn="l"/>
                <a:tab pos="5416550" algn="l"/>
                <a:tab pos="6319838" algn="l"/>
                <a:tab pos="7223125" algn="l"/>
                <a:tab pos="8126413" algn="l"/>
                <a:tab pos="9029700" algn="l"/>
                <a:tab pos="9932988" algn="l"/>
                <a:tab pos="10836275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31838" indent="-369888">
              <a:tabLst>
                <a:tab pos="900113" algn="l"/>
                <a:tab pos="1803400" algn="l"/>
                <a:tab pos="2706688" algn="l"/>
                <a:tab pos="3609975" algn="l"/>
                <a:tab pos="4513263" algn="l"/>
                <a:tab pos="5416550" algn="l"/>
                <a:tab pos="6319838" algn="l"/>
                <a:tab pos="7223125" algn="l"/>
                <a:tab pos="8126413" algn="l"/>
                <a:tab pos="9029700" algn="l"/>
                <a:tab pos="9932988" algn="l"/>
                <a:tab pos="10836275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998538" indent="-331788">
              <a:tabLst>
                <a:tab pos="900113" algn="l"/>
                <a:tab pos="1803400" algn="l"/>
                <a:tab pos="2706688" algn="l"/>
                <a:tab pos="3609975" algn="l"/>
                <a:tab pos="4513263" algn="l"/>
                <a:tab pos="5416550" algn="l"/>
                <a:tab pos="6319838" algn="l"/>
                <a:tab pos="7223125" algn="l"/>
                <a:tab pos="8126413" algn="l"/>
                <a:tab pos="9029700" algn="l"/>
                <a:tab pos="9932988" algn="l"/>
                <a:tab pos="10836275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900113" algn="l"/>
                <a:tab pos="1803400" algn="l"/>
                <a:tab pos="2706688" algn="l"/>
                <a:tab pos="3609975" algn="l"/>
                <a:tab pos="4513263" algn="l"/>
                <a:tab pos="5416550" algn="l"/>
                <a:tab pos="6319838" algn="l"/>
                <a:tab pos="7223125" algn="l"/>
                <a:tab pos="8126413" algn="l"/>
                <a:tab pos="9029700" algn="l"/>
                <a:tab pos="9932988" algn="l"/>
                <a:tab pos="10836275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900113" algn="l"/>
                <a:tab pos="1803400" algn="l"/>
                <a:tab pos="2706688" algn="l"/>
                <a:tab pos="3609975" algn="l"/>
                <a:tab pos="4513263" algn="l"/>
                <a:tab pos="5416550" algn="l"/>
                <a:tab pos="6319838" algn="l"/>
                <a:tab pos="7223125" algn="l"/>
                <a:tab pos="8126413" algn="l"/>
                <a:tab pos="9029700" algn="l"/>
                <a:tab pos="9932988" algn="l"/>
                <a:tab pos="10836275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00113" algn="l"/>
                <a:tab pos="1803400" algn="l"/>
                <a:tab pos="2706688" algn="l"/>
                <a:tab pos="3609975" algn="l"/>
                <a:tab pos="4513263" algn="l"/>
                <a:tab pos="5416550" algn="l"/>
                <a:tab pos="6319838" algn="l"/>
                <a:tab pos="7223125" algn="l"/>
                <a:tab pos="8126413" algn="l"/>
                <a:tab pos="9029700" algn="l"/>
                <a:tab pos="9932988" algn="l"/>
                <a:tab pos="10836275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00113" algn="l"/>
                <a:tab pos="1803400" algn="l"/>
                <a:tab pos="2706688" algn="l"/>
                <a:tab pos="3609975" algn="l"/>
                <a:tab pos="4513263" algn="l"/>
                <a:tab pos="5416550" algn="l"/>
                <a:tab pos="6319838" algn="l"/>
                <a:tab pos="7223125" algn="l"/>
                <a:tab pos="8126413" algn="l"/>
                <a:tab pos="9029700" algn="l"/>
                <a:tab pos="9932988" algn="l"/>
                <a:tab pos="10836275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00113" algn="l"/>
                <a:tab pos="1803400" algn="l"/>
                <a:tab pos="2706688" algn="l"/>
                <a:tab pos="3609975" algn="l"/>
                <a:tab pos="4513263" algn="l"/>
                <a:tab pos="5416550" algn="l"/>
                <a:tab pos="6319838" algn="l"/>
                <a:tab pos="7223125" algn="l"/>
                <a:tab pos="8126413" algn="l"/>
                <a:tab pos="9029700" algn="l"/>
                <a:tab pos="9932988" algn="l"/>
                <a:tab pos="10836275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00113" algn="l"/>
                <a:tab pos="1803400" algn="l"/>
                <a:tab pos="2706688" algn="l"/>
                <a:tab pos="3609975" algn="l"/>
                <a:tab pos="4513263" algn="l"/>
                <a:tab pos="5416550" algn="l"/>
                <a:tab pos="6319838" algn="l"/>
                <a:tab pos="7223125" algn="l"/>
                <a:tab pos="8126413" algn="l"/>
                <a:tab pos="9029700" algn="l"/>
                <a:tab pos="9932988" algn="l"/>
                <a:tab pos="10836275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0" hangingPunct="0">
              <a:lnSpc>
                <a:spcPct val="90000"/>
              </a:lnSpc>
              <a:spcBef>
                <a:spcPts val="1500"/>
              </a:spcBef>
              <a:buClr>
                <a:srgbClr val="0000CC"/>
              </a:buClr>
              <a:buSzPct val="75000"/>
              <a:buFont typeface="Wingdings" pitchFamily="2" charset="2"/>
              <a:buChar char=""/>
            </a:pPr>
            <a:r>
              <a:rPr lang="en-US" altLang="en-US" sz="2400">
                <a:solidFill>
                  <a:srgbClr val="663300"/>
                </a:solidFill>
                <a:ea typeface="宋体" charset="-122"/>
              </a:rPr>
              <a:t>Shadow memory</a:t>
            </a:r>
          </a:p>
          <a:p>
            <a:pPr lvl="1" algn="l" eaLnBrk="0" hangingPunct="0">
              <a:lnSpc>
                <a:spcPct val="90000"/>
              </a:lnSpc>
              <a:spcBef>
                <a:spcPts val="500"/>
              </a:spcBef>
              <a:buClr>
                <a:srgbClr val="0000CC"/>
              </a:buClr>
              <a:buSzPct val="90000"/>
              <a:buFont typeface="Arial" charset="0"/>
              <a:buChar char="•"/>
            </a:pPr>
            <a:r>
              <a:rPr lang="en-US" altLang="en-US" sz="2000">
                <a:solidFill>
                  <a:srgbClr val="006600"/>
                </a:solidFill>
                <a:ea typeface="宋体" charset="-122"/>
              </a:rPr>
              <a:t>Three types of shadow memory (for mapping)</a:t>
            </a:r>
          </a:p>
          <a:p>
            <a:pPr lvl="2" algn="l" eaLnBrk="0" hangingPunct="0">
              <a:lnSpc>
                <a:spcPct val="90000"/>
              </a:lnSpc>
              <a:spcBef>
                <a:spcPts val="225"/>
              </a:spcBef>
              <a:buClr>
                <a:srgbClr val="0000CC"/>
              </a:buClr>
              <a:buSzPct val="75000"/>
              <a:buFont typeface="Wingdings" pitchFamily="2" charset="2"/>
              <a:buChar char=""/>
            </a:pPr>
            <a:r>
              <a:rPr lang="en-US" altLang="en-US" sz="1800">
                <a:latin typeface="Times New Roman" pitchFamily="18" charset="0"/>
                <a:ea typeface="宋体" charset="-122"/>
              </a:rPr>
              <a:t>Mem. Addr </a:t>
            </a:r>
            <a:r>
              <a:rPr lang="en-US" altLang="en-US" sz="1800">
                <a:latin typeface="Wingdings" pitchFamily="2" charset="2"/>
                <a:ea typeface="宋体" charset="-122"/>
              </a:rPr>
              <a:t></a:t>
            </a:r>
            <a:r>
              <a:rPr lang="en-US" altLang="en-US" sz="1800">
                <a:latin typeface="Times New Roman" pitchFamily="18" charset="0"/>
                <a:ea typeface="宋体" charset="-122"/>
              </a:rPr>
              <a:t> Abstract State</a:t>
            </a:r>
          </a:p>
          <a:p>
            <a:pPr lvl="2" algn="l" eaLnBrk="0" hangingPunct="0">
              <a:lnSpc>
                <a:spcPct val="90000"/>
              </a:lnSpc>
              <a:spcBef>
                <a:spcPts val="225"/>
              </a:spcBef>
              <a:buClr>
                <a:srgbClr val="0000CC"/>
              </a:buClr>
              <a:buSzPct val="75000"/>
              <a:buFont typeface="Wingdings" pitchFamily="2" charset="2"/>
              <a:buChar char=""/>
            </a:pPr>
            <a:r>
              <a:rPr lang="en-US" altLang="en-US" sz="1800">
                <a:latin typeface="Times New Roman" pitchFamily="18" charset="0"/>
                <a:ea typeface="宋体" charset="-122"/>
              </a:rPr>
              <a:t>Registers </a:t>
            </a:r>
            <a:r>
              <a:rPr lang="en-US" altLang="en-US" sz="1800">
                <a:latin typeface="Wingdings" pitchFamily="2" charset="2"/>
                <a:ea typeface="宋体" charset="-122"/>
              </a:rPr>
              <a:t></a:t>
            </a:r>
            <a:r>
              <a:rPr lang="en-US" altLang="en-US" sz="1800">
                <a:latin typeface="Times New Roman" pitchFamily="18" charset="0"/>
                <a:ea typeface="宋体" charset="-122"/>
              </a:rPr>
              <a:t> Abstract State</a:t>
            </a:r>
          </a:p>
          <a:p>
            <a:pPr lvl="2" algn="l" eaLnBrk="0" hangingPunct="0">
              <a:lnSpc>
                <a:spcPct val="90000"/>
              </a:lnSpc>
              <a:spcBef>
                <a:spcPts val="225"/>
              </a:spcBef>
              <a:buClr>
                <a:srgbClr val="0000CC"/>
              </a:buClr>
              <a:buSzPct val="75000"/>
              <a:buFont typeface="Wingdings" pitchFamily="2" charset="2"/>
              <a:buChar char=""/>
            </a:pPr>
            <a:r>
              <a:rPr lang="en-US" altLang="en-US" sz="1800">
                <a:latin typeface="Times New Roman" pitchFamily="18" charset="0"/>
                <a:ea typeface="宋体" charset="-122"/>
              </a:rPr>
              <a:t>Temp </a:t>
            </a:r>
            <a:r>
              <a:rPr lang="en-US" altLang="en-US" sz="1800">
                <a:latin typeface="Wingdings" pitchFamily="2" charset="2"/>
                <a:ea typeface="宋体" charset="-122"/>
              </a:rPr>
              <a:t></a:t>
            </a:r>
            <a:r>
              <a:rPr lang="en-US" altLang="en-US" sz="1800">
                <a:latin typeface="Times New Roman" pitchFamily="18" charset="0"/>
                <a:ea typeface="宋体" charset="-122"/>
              </a:rPr>
              <a:t> Abstract State</a:t>
            </a:r>
          </a:p>
          <a:p>
            <a:pPr lvl="1" algn="l" eaLnBrk="0" hangingPunct="0">
              <a:lnSpc>
                <a:spcPct val="90000"/>
              </a:lnSpc>
              <a:spcBef>
                <a:spcPts val="500"/>
              </a:spcBef>
              <a:buClr>
                <a:srgbClr val="0000CC"/>
              </a:buClr>
              <a:buSzPct val="90000"/>
              <a:buFont typeface="Arial" charset="0"/>
              <a:buChar char="•"/>
            </a:pPr>
            <a:r>
              <a:rPr lang="en-US" altLang="en-US" sz="2000">
                <a:solidFill>
                  <a:srgbClr val="006600"/>
                </a:solidFill>
                <a:ea typeface="宋体" charset="-122"/>
              </a:rPr>
              <a:t>Registers can be handled by Valgrind utilities</a:t>
            </a:r>
          </a:p>
          <a:p>
            <a:pPr algn="l" eaLnBrk="0" hangingPunct="0">
              <a:lnSpc>
                <a:spcPct val="90000"/>
              </a:lnSpc>
              <a:spcBef>
                <a:spcPts val="1500"/>
              </a:spcBef>
              <a:buClr>
                <a:srgbClr val="0000CC"/>
              </a:buClr>
              <a:buSzPct val="75000"/>
              <a:buFont typeface="Wingdings" pitchFamily="2" charset="2"/>
              <a:buNone/>
            </a:pPr>
            <a:endParaRPr lang="en-US" altLang="en-US" sz="2400">
              <a:solidFill>
                <a:srgbClr val="663300"/>
              </a:solidFill>
              <a:ea typeface="宋体" charset="-122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832475" y="1700213"/>
            <a:ext cx="863600" cy="3744912"/>
          </a:xfrm>
          <a:prstGeom prst="rect">
            <a:avLst/>
          </a:prstGeom>
          <a:solidFill>
            <a:srgbClr val="CCECFF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CCEC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184775" y="1268413"/>
            <a:ext cx="20891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1250"/>
              </a:spcBef>
              <a:buClrTx/>
              <a:buFontTx/>
              <a:buNone/>
            </a:pPr>
            <a:r>
              <a:rPr lang="en-US" altLang="en-US" sz="2000">
                <a:ea typeface="宋体" charset="-122"/>
              </a:rPr>
              <a:t>Virtual Space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5832475" y="3644900"/>
            <a:ext cx="863600" cy="503238"/>
          </a:xfrm>
          <a:prstGeom prst="rect">
            <a:avLst/>
          </a:prstGeom>
          <a:solidFill>
            <a:srgbClr val="919191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91919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7777163" y="1700213"/>
            <a:ext cx="863600" cy="3744912"/>
          </a:xfrm>
          <a:prstGeom prst="rect">
            <a:avLst/>
          </a:prstGeom>
          <a:solidFill>
            <a:srgbClr val="919191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91919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 flipV="1">
            <a:off x="6697663" y="1698625"/>
            <a:ext cx="1943100" cy="1876425"/>
          </a:xfrm>
          <a:prstGeom prst="line">
            <a:avLst/>
          </a:prstGeom>
          <a:noFill/>
          <a:ln w="1584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6697663" y="4149725"/>
            <a:ext cx="1943100" cy="1223963"/>
          </a:xfrm>
          <a:prstGeom prst="line">
            <a:avLst/>
          </a:prstGeom>
          <a:noFill/>
          <a:ln w="1584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5832475" y="4149725"/>
            <a:ext cx="1944688" cy="1295400"/>
          </a:xfrm>
          <a:prstGeom prst="line">
            <a:avLst/>
          </a:prstGeom>
          <a:noFill/>
          <a:ln w="1584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7235825" y="1268413"/>
            <a:ext cx="20891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1250"/>
              </a:spcBef>
              <a:buClrTx/>
              <a:buFontTx/>
              <a:buNone/>
            </a:pPr>
            <a:r>
              <a:rPr lang="en-US" altLang="en-US" sz="2000">
                <a:ea typeface="宋体" charset="-122"/>
              </a:rPr>
              <a:t>Shadow Space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4465638" y="2852738"/>
            <a:ext cx="863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1250"/>
              </a:spcBef>
              <a:buClrTx/>
              <a:buFontTx/>
              <a:buNone/>
            </a:pPr>
            <a:r>
              <a:rPr lang="en-US" altLang="en-US" sz="2000">
                <a:ea typeface="宋体" charset="-122"/>
              </a:rPr>
              <a:t>[addr]</a:t>
            </a:r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5257800" y="2997200"/>
            <a:ext cx="574675" cy="1588"/>
          </a:xfrm>
          <a:prstGeom prst="line">
            <a:avLst/>
          </a:prstGeom>
          <a:noFill/>
          <a:ln w="1584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5832475" y="2852738"/>
            <a:ext cx="863600" cy="360362"/>
          </a:xfrm>
          <a:prstGeom prst="rect">
            <a:avLst/>
          </a:prstGeom>
          <a:solidFill>
            <a:srgbClr val="0000FF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0000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flatTx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rgbClr val="FFFFFF"/>
                </a:solidFill>
                <a:ea typeface="宋体" charset="-122"/>
              </a:rPr>
              <a:t>val</a:t>
            </a: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7777163" y="2852738"/>
            <a:ext cx="863600" cy="360362"/>
          </a:xfrm>
          <a:prstGeom prst="rect">
            <a:avLst/>
          </a:prstGeom>
          <a:solidFill>
            <a:srgbClr val="0000FF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0000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flatTx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rgbClr val="FFFFFF"/>
                </a:solidFill>
                <a:ea typeface="宋体" charset="-122"/>
              </a:rPr>
              <a:t>abs</a:t>
            </a:r>
          </a:p>
        </p:txBody>
      </p:sp>
      <p:cxnSp>
        <p:nvCxnSpPr>
          <p:cNvPr id="19471" name="AutoShape 15"/>
          <p:cNvCxnSpPr>
            <a:cxnSpLocks noChangeShapeType="1"/>
          </p:cNvCxnSpPr>
          <p:nvPr/>
        </p:nvCxnSpPr>
        <p:spPr bwMode="auto">
          <a:xfrm flipV="1">
            <a:off x="5149850" y="2990850"/>
            <a:ext cx="2627313" cy="80881"/>
          </a:xfrm>
          <a:prstGeom prst="bentConnector3">
            <a:avLst>
              <a:gd name="adj1" fmla="val 79831"/>
            </a:avLst>
          </a:prstGeom>
          <a:noFill/>
          <a:ln w="1584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9472" name="Line 16"/>
          <p:cNvSpPr>
            <a:spLocks noChangeShapeType="1"/>
          </p:cNvSpPr>
          <p:nvPr/>
        </p:nvSpPr>
        <p:spPr bwMode="auto">
          <a:xfrm flipV="1">
            <a:off x="5832475" y="1698625"/>
            <a:ext cx="1944688" cy="1947863"/>
          </a:xfrm>
          <a:prstGeom prst="line">
            <a:avLst/>
          </a:prstGeom>
          <a:noFill/>
          <a:ln w="1584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92075" y="4175125"/>
            <a:ext cx="5303838" cy="1049338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just">
              <a:lnSpc>
                <a:spcPct val="100000"/>
              </a:lnSpc>
              <a:spcBef>
                <a:spcPts val="1288"/>
              </a:spcBef>
              <a:spcAft>
                <a:spcPts val="288"/>
              </a:spcAft>
            </a:pPr>
            <a:r>
              <a:rPr lang="en-US" altLang="en-US" sz="1300">
                <a:latin typeface="Source Code Pro" charset="0"/>
              </a:rPr>
              <a:t>table = (Bool**)VG_(malloc)(</a:t>
            </a:r>
            <a:r>
              <a:rPr lang="en-US" altLang="en-US" sz="1300">
                <a:solidFill>
                  <a:srgbClr val="2A00FF"/>
                </a:solidFill>
                <a:latin typeface="Source Code Pro" charset="0"/>
              </a:rPr>
              <a:t>"Memory shadow"</a:t>
            </a:r>
            <a:r>
              <a:rPr lang="en-US" altLang="en-US" sz="1300">
                <a:latin typeface="Source Code Pro" charset="0"/>
              </a:rPr>
              <a:t>, 0xFFFF * </a:t>
            </a:r>
            <a:r>
              <a:rPr lang="en-US" altLang="en-US" sz="1300" b="1">
                <a:solidFill>
                  <a:srgbClr val="7F0055"/>
                </a:solidFill>
                <a:latin typeface="Source Code Pro" charset="0"/>
              </a:rPr>
              <a:t>sizeof</a:t>
            </a:r>
            <a:r>
              <a:rPr lang="en-US" altLang="en-US" sz="1300">
                <a:latin typeface="Source Code Pro" charset="0"/>
              </a:rPr>
              <a:t>(Bool*));</a:t>
            </a:r>
          </a:p>
          <a:p>
            <a:pPr algn="just">
              <a:lnSpc>
                <a:spcPct val="100000"/>
              </a:lnSpc>
            </a:pPr>
            <a:r>
              <a:rPr lang="en-US" altLang="en-US" sz="1300">
                <a:latin typeface="Source Code Pro" charset="0"/>
              </a:rPr>
              <a:t>tempshadow = (Bool*)VG_(malloc)(</a:t>
            </a:r>
            <a:r>
              <a:rPr lang="en-US" altLang="en-US" sz="1300">
                <a:solidFill>
                  <a:srgbClr val="2A00FF"/>
                </a:solidFill>
                <a:latin typeface="Source Code Pro" charset="0"/>
              </a:rPr>
              <a:t>"Temp shadow"</a:t>
            </a:r>
            <a:r>
              <a:rPr lang="en-US" altLang="en-US" sz="1300">
                <a:latin typeface="Source Code Pro" charset="0"/>
              </a:rPr>
              <a:t> , 0xFFFF * </a:t>
            </a:r>
            <a:r>
              <a:rPr lang="en-US" altLang="en-US" sz="1300" b="1">
                <a:solidFill>
                  <a:srgbClr val="7F0055"/>
                </a:solidFill>
                <a:latin typeface="Source Code Pro" charset="0"/>
              </a:rPr>
              <a:t>sizeof</a:t>
            </a:r>
            <a:r>
              <a:rPr lang="en-US" altLang="en-US" sz="1300">
                <a:latin typeface="Source Code Pro" charset="0"/>
              </a:rPr>
              <a:t>(Bool)); //64K limits for temp vars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nimBg="1"/>
      <p:bldP spid="19462" grpId="0" animBg="1"/>
      <p:bldP spid="19463" grpId="0" animBg="1"/>
      <p:bldP spid="19464" grpId="0" animBg="1"/>
      <p:bldP spid="19465" grpId="0" animBg="1"/>
      <p:bldP spid="19468" grpId="0" animBg="1"/>
      <p:bldP spid="1947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685800" y="174625"/>
            <a:ext cx="7772400" cy="58737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080" rIns="91080" anchor="ctr"/>
          <a:lstStyle>
            <a:lvl1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900" b="1">
                <a:solidFill>
                  <a:srgbClr val="FFFFFF"/>
                </a:solidFill>
                <a:ea typeface="宋体" charset="-122"/>
              </a:rPr>
              <a:t>How to Store Abstract State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760413" y="4076700"/>
            <a:ext cx="7431087" cy="22923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just">
              <a:lnSpc>
                <a:spcPct val="100000"/>
              </a:lnSpc>
              <a:spcBef>
                <a:spcPts val="1288"/>
              </a:spcBef>
              <a:spcAft>
                <a:spcPts val="288"/>
              </a:spcAft>
            </a:pPr>
            <a:r>
              <a:rPr lang="en-US" altLang="en-US" sz="1300">
                <a:latin typeface="Source Code Pro" charset="0"/>
              </a:rPr>
              <a:t>table = (Bool**)VG_(malloc)(</a:t>
            </a:r>
            <a:r>
              <a:rPr lang="en-US" altLang="en-US" sz="1300">
                <a:solidFill>
                  <a:srgbClr val="2A00FF"/>
                </a:solidFill>
                <a:latin typeface="Source Code Pro" charset="0"/>
              </a:rPr>
              <a:t>"Memory shadow"</a:t>
            </a:r>
            <a:r>
              <a:rPr lang="en-US" altLang="en-US" sz="1300">
                <a:latin typeface="Source Code Pro" charset="0"/>
              </a:rPr>
              <a:t>, 0xFFFF * </a:t>
            </a:r>
            <a:r>
              <a:rPr lang="en-US" altLang="en-US" sz="1300" b="1">
                <a:solidFill>
                  <a:srgbClr val="7F0055"/>
                </a:solidFill>
                <a:latin typeface="Source Code Pro" charset="0"/>
              </a:rPr>
              <a:t>sizeof</a:t>
            </a:r>
            <a:r>
              <a:rPr lang="en-US" altLang="en-US" sz="1300">
                <a:latin typeface="Source Code Pro" charset="0"/>
              </a:rPr>
              <a:t>(Bool*));</a:t>
            </a:r>
          </a:p>
          <a:p>
            <a:pPr algn="just">
              <a:lnSpc>
                <a:spcPct val="100000"/>
              </a:lnSpc>
            </a:pPr>
            <a:r>
              <a:rPr lang="en-US" altLang="en-US" sz="1300">
                <a:latin typeface="Source Code Pro" charset="0"/>
              </a:rPr>
              <a:t>tempshadow = (Bool*)VG_(malloc)(</a:t>
            </a:r>
            <a:r>
              <a:rPr lang="en-US" altLang="en-US" sz="1300">
                <a:solidFill>
                  <a:srgbClr val="2A00FF"/>
                </a:solidFill>
                <a:latin typeface="Source Code Pro" charset="0"/>
              </a:rPr>
              <a:t>"Temp shadow"</a:t>
            </a:r>
            <a:r>
              <a:rPr lang="en-US" altLang="en-US" sz="1300">
                <a:latin typeface="Source Code Pro" charset="0"/>
              </a:rPr>
              <a:t> , 0xFFFF * </a:t>
            </a:r>
            <a:r>
              <a:rPr lang="en-US" altLang="en-US" sz="1300" b="1">
                <a:solidFill>
                  <a:srgbClr val="7F0055"/>
                </a:solidFill>
                <a:latin typeface="Source Code Pro" charset="0"/>
              </a:rPr>
              <a:t>sizeof</a:t>
            </a:r>
            <a:r>
              <a:rPr lang="en-US" altLang="en-US" sz="1300">
                <a:latin typeface="Source Code Pro" charset="0"/>
              </a:rPr>
              <a:t>(Bool));</a:t>
            </a:r>
          </a:p>
          <a:p>
            <a:pPr algn="just">
              <a:lnSpc>
                <a:spcPct val="100000"/>
              </a:lnSpc>
            </a:pPr>
            <a:endParaRPr lang="en-US" altLang="en-US" sz="1300">
              <a:latin typeface="Source Code Pro" charset="0"/>
            </a:endParaRPr>
          </a:p>
          <a:p>
            <a:pPr algn="l"/>
            <a:r>
              <a:rPr lang="en-US" altLang="en-US" sz="1300" b="1">
                <a:latin typeface="Source Code Pro" charset="0"/>
              </a:rPr>
              <a:t>	</a:t>
            </a:r>
            <a:r>
              <a:rPr lang="en-US" altLang="en-US" sz="1300" b="1">
                <a:solidFill>
                  <a:srgbClr val="7F0055"/>
                </a:solidFill>
                <a:latin typeface="Source Code Pro" charset="0"/>
              </a:rPr>
              <a:t>for</a:t>
            </a:r>
            <a:r>
              <a:rPr lang="en-US" altLang="en-US" sz="1300">
                <a:latin typeface="Source Code Pro" charset="0"/>
              </a:rPr>
              <a:t>(i=0; i&lt;0xFFFF; i++){ //initialization</a:t>
            </a:r>
          </a:p>
          <a:p>
            <a:pPr algn="l"/>
            <a:r>
              <a:rPr lang="en-US" altLang="en-US" sz="1300">
                <a:latin typeface="Source Code Pro" charset="0"/>
              </a:rPr>
              <a:t>		table[i] = NULL;</a:t>
            </a:r>
          </a:p>
          <a:p>
            <a:pPr algn="l"/>
            <a:r>
              <a:rPr lang="en-US" altLang="en-US" sz="1300">
                <a:latin typeface="Source Code Pro" charset="0"/>
              </a:rPr>
              <a:t>		tempshadow[i] = False;</a:t>
            </a:r>
          </a:p>
          <a:p>
            <a:pPr algn="l"/>
            <a:r>
              <a:rPr lang="en-US" altLang="en-US" sz="1300">
                <a:latin typeface="Source Code Pro" charset="0"/>
              </a:rPr>
              <a:t>	}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74663" y="938213"/>
            <a:ext cx="7847012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9144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  <a:buClrTx/>
              <a:buFontTx/>
              <a:buNone/>
            </a:pPr>
            <a:r>
              <a:rPr lang="en-US" altLang="en-US" dirty="0" err="1"/>
              <a:t>Valgrind</a:t>
            </a:r>
            <a:r>
              <a:rPr lang="en-US" altLang="en-US" dirty="0"/>
              <a:t> provides API for </a:t>
            </a:r>
            <a:r>
              <a:rPr lang="en-US" altLang="en-US" i="1" u="sng" dirty="0"/>
              <a:t>shadow registers</a:t>
            </a:r>
            <a:r>
              <a:rPr lang="en-US" altLang="en-US" dirty="0"/>
              <a:t>. </a:t>
            </a:r>
          </a:p>
          <a:p>
            <a:pPr lvl="1" indent="0" algn="l">
              <a:lnSpc>
                <a:spcPct val="100000"/>
              </a:lnSpc>
              <a:buFont typeface="Arial" charset="0"/>
              <a:buChar char="•"/>
            </a:pPr>
            <a:r>
              <a:rPr lang="en-US" altLang="en-US" dirty="0"/>
              <a:t>VG (get shadow </a:t>
            </a:r>
            <a:r>
              <a:rPr lang="en-US" altLang="en-US" dirty="0" err="1"/>
              <a:t>regs</a:t>
            </a:r>
            <a:r>
              <a:rPr lang="en-US" altLang="en-US" dirty="0"/>
              <a:t> area) 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638" y="825500"/>
            <a:ext cx="4076700" cy="319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685800" y="174625"/>
            <a:ext cx="7772400" cy="58737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080" rIns="91080" anchor="ctr"/>
          <a:lstStyle>
            <a:lvl1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900" b="1" dirty="0" err="1">
                <a:solidFill>
                  <a:srgbClr val="FFFFFF"/>
                </a:solidFill>
                <a:ea typeface="宋体" charset="-122"/>
              </a:rPr>
              <a:t>Acccessing</a:t>
            </a:r>
            <a:r>
              <a:rPr lang="en-US" altLang="en-US" sz="2900" b="1" dirty="0">
                <a:solidFill>
                  <a:srgbClr val="FFFFFF"/>
                </a:solidFill>
                <a:ea typeface="宋体" charset="-122"/>
              </a:rPr>
              <a:t> Shadow </a:t>
            </a:r>
            <a:r>
              <a:rPr lang="en-US" altLang="en-US" sz="2900" b="1" dirty="0" smtClean="0">
                <a:solidFill>
                  <a:srgbClr val="FFFFFF"/>
                </a:solidFill>
                <a:ea typeface="宋体" charset="-122"/>
              </a:rPr>
              <a:t>Memory</a:t>
            </a:r>
            <a:endParaRPr lang="en-US" altLang="en-US" sz="2900" b="1" dirty="0">
              <a:solidFill>
                <a:srgbClr val="FFFFFF"/>
              </a:solidFill>
              <a:ea typeface="宋体" charset="-122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457200" y="889000"/>
            <a:ext cx="8412163" cy="5849938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/>
            <a:r>
              <a:rPr lang="en-US" altLang="en-US" sz="1300" b="1" dirty="0">
                <a:solidFill>
                  <a:srgbClr val="7F0055"/>
                </a:solidFill>
                <a:latin typeface="Source Code Pro" charset="0"/>
              </a:rPr>
              <a:t>static</a:t>
            </a:r>
            <a:r>
              <a:rPr lang="en-US" altLang="en-US" sz="1300" dirty="0">
                <a:latin typeface="Source Code Pro" charset="0"/>
              </a:rPr>
              <a:t> </a:t>
            </a:r>
            <a:r>
              <a:rPr lang="en-US" altLang="en-US" sz="1300" dirty="0" err="1">
                <a:latin typeface="Source Code Pro" charset="0"/>
              </a:rPr>
              <a:t>Bool</a:t>
            </a:r>
            <a:r>
              <a:rPr lang="en-US" altLang="en-US" sz="1300" dirty="0">
                <a:latin typeface="Source Code Pro" charset="0"/>
              </a:rPr>
              <a:t> </a:t>
            </a:r>
            <a:r>
              <a:rPr lang="en-US" altLang="en-US" sz="1300" b="1" u="sng" dirty="0" err="1">
                <a:latin typeface="Source Code Pro" charset="0"/>
              </a:rPr>
              <a:t>get_shadow_mem</a:t>
            </a:r>
            <a:r>
              <a:rPr lang="en-US" altLang="en-US" sz="1300" dirty="0">
                <a:latin typeface="Source Code Pro" charset="0"/>
              </a:rPr>
              <a:t>(</a:t>
            </a:r>
            <a:r>
              <a:rPr lang="en-US" altLang="en-US" sz="1300" dirty="0" err="1">
                <a:latin typeface="Source Code Pro" charset="0"/>
              </a:rPr>
              <a:t>Addr</a:t>
            </a:r>
            <a:r>
              <a:rPr lang="en-US" altLang="en-US" sz="1300" dirty="0">
                <a:latin typeface="Source Code Pro" charset="0"/>
              </a:rPr>
              <a:t> </a:t>
            </a:r>
            <a:r>
              <a:rPr lang="en-US" altLang="en-US" sz="1300" dirty="0" err="1">
                <a:latin typeface="Source Code Pro" charset="0"/>
              </a:rPr>
              <a:t>addr</a:t>
            </a:r>
            <a:r>
              <a:rPr lang="en-US" altLang="en-US" sz="1300" dirty="0">
                <a:latin typeface="Source Code Pro" charset="0"/>
              </a:rPr>
              <a:t>){</a:t>
            </a:r>
          </a:p>
          <a:p>
            <a:pPr algn="l"/>
            <a:r>
              <a:rPr lang="en-US" altLang="en-US" sz="1400" dirty="0">
                <a:latin typeface="Source Code Pro" charset="0"/>
                <a:ea typeface="宋体" charset="-122"/>
              </a:rPr>
              <a:t>	</a:t>
            </a:r>
            <a:r>
              <a:rPr lang="en-US" altLang="en-US" sz="1400" dirty="0" smtClean="0">
                <a:latin typeface="Source Code Pro" charset="0"/>
                <a:ea typeface="宋体" charset="-122"/>
              </a:rPr>
              <a:t>   </a:t>
            </a:r>
            <a:r>
              <a:rPr lang="en-US" altLang="en-US" sz="1400" dirty="0" err="1" smtClean="0">
                <a:latin typeface="Source Code Pro" charset="0"/>
                <a:ea typeface="宋体" charset="-122"/>
              </a:rPr>
              <a:t>Int</a:t>
            </a:r>
            <a:r>
              <a:rPr lang="en-US" altLang="en-US" sz="1400" dirty="0" smtClean="0">
                <a:latin typeface="Source Code Pro" charset="0"/>
                <a:ea typeface="宋体" charset="-122"/>
              </a:rPr>
              <a:t> </a:t>
            </a:r>
            <a:r>
              <a:rPr lang="en-US" altLang="en-US" sz="1400" dirty="0">
                <a:latin typeface="Source Code Pro" charset="0"/>
                <a:ea typeface="宋体" charset="-122"/>
              </a:rPr>
              <a:t>up = (((</a:t>
            </a:r>
            <a:r>
              <a:rPr lang="en-US" altLang="en-US" sz="1400" dirty="0" err="1">
                <a:latin typeface="Source Code Pro" charset="0"/>
                <a:ea typeface="宋体" charset="-122"/>
              </a:rPr>
              <a:t>addr</a:t>
            </a:r>
            <a:r>
              <a:rPr lang="en-US" altLang="en-US" sz="1400" dirty="0">
                <a:latin typeface="Source Code Pro" charset="0"/>
                <a:ea typeface="宋体" charset="-122"/>
              </a:rPr>
              <a:t>)&amp;(0xFFFF0000)) &gt;&gt; 16);</a:t>
            </a:r>
          </a:p>
          <a:p>
            <a:pPr algn="l"/>
            <a:r>
              <a:rPr lang="en-US" altLang="en-US" sz="1400" dirty="0" smtClean="0">
                <a:latin typeface="Source Code Pro" charset="0"/>
                <a:ea typeface="宋体" charset="-122"/>
              </a:rPr>
              <a:t>  </a:t>
            </a:r>
            <a:r>
              <a:rPr lang="en-US" altLang="en-US" sz="1400" dirty="0">
                <a:latin typeface="Source Code Pro" charset="0"/>
                <a:ea typeface="宋体" charset="-122"/>
              </a:rPr>
              <a:t> </a:t>
            </a:r>
            <a:r>
              <a:rPr lang="en-US" altLang="en-US" sz="1400" dirty="0" err="1" smtClean="0">
                <a:latin typeface="Source Code Pro" charset="0"/>
                <a:ea typeface="宋体" charset="-122"/>
              </a:rPr>
              <a:t>Bool</a:t>
            </a:r>
            <a:r>
              <a:rPr lang="en-US" altLang="en-US" sz="1400" dirty="0">
                <a:latin typeface="Source Code Pro" charset="0"/>
                <a:ea typeface="宋体" charset="-122"/>
              </a:rPr>
              <a:t>* lookup = table[up];</a:t>
            </a:r>
          </a:p>
          <a:p>
            <a:pPr algn="l"/>
            <a:r>
              <a:rPr lang="en-US" altLang="en-US" sz="1300" dirty="0">
                <a:latin typeface="Source Code Pro" charset="0"/>
              </a:rPr>
              <a:t>	</a:t>
            </a:r>
            <a:r>
              <a:rPr lang="en-US" altLang="en-US" sz="1300" dirty="0" smtClean="0">
                <a:latin typeface="Source Code Pro" charset="0"/>
              </a:rPr>
              <a:t>   </a:t>
            </a:r>
            <a:r>
              <a:rPr lang="en-US" altLang="en-US" sz="1300" b="1" dirty="0" smtClean="0">
                <a:solidFill>
                  <a:srgbClr val="7F0055"/>
                </a:solidFill>
                <a:latin typeface="Source Code Pro" charset="0"/>
              </a:rPr>
              <a:t>if</a:t>
            </a:r>
            <a:r>
              <a:rPr lang="en-US" altLang="en-US" sz="1300" dirty="0" smtClean="0">
                <a:latin typeface="Source Code Pro" charset="0"/>
              </a:rPr>
              <a:t>(lookup </a:t>
            </a:r>
            <a:r>
              <a:rPr lang="en-US" altLang="en-US" sz="1300" dirty="0">
                <a:latin typeface="Source Code Pro" charset="0"/>
              </a:rPr>
              <a:t>== NULL)</a:t>
            </a:r>
          </a:p>
          <a:p>
            <a:pPr algn="l"/>
            <a:r>
              <a:rPr lang="en-US" altLang="en-US" sz="1300" dirty="0">
                <a:latin typeface="Source Code Pro" charset="0"/>
              </a:rPr>
              <a:t>		</a:t>
            </a:r>
            <a:r>
              <a:rPr lang="en-US" altLang="en-US" sz="1300" b="1" dirty="0">
                <a:solidFill>
                  <a:srgbClr val="7F0055"/>
                </a:solidFill>
                <a:latin typeface="Source Code Pro" charset="0"/>
              </a:rPr>
              <a:t>return</a:t>
            </a:r>
            <a:r>
              <a:rPr lang="en-US" altLang="en-US" sz="1300" dirty="0">
                <a:latin typeface="Source Code Pro" charset="0"/>
              </a:rPr>
              <a:t> False;</a:t>
            </a:r>
          </a:p>
          <a:p>
            <a:pPr algn="l"/>
            <a:r>
              <a:rPr lang="en-US" altLang="en-US" sz="1300" dirty="0">
                <a:latin typeface="Source Code Pro" charset="0"/>
              </a:rPr>
              <a:t>	</a:t>
            </a:r>
            <a:r>
              <a:rPr lang="en-US" altLang="en-US" sz="1300" dirty="0" smtClean="0">
                <a:latin typeface="Source Code Pro" charset="0"/>
              </a:rPr>
              <a:t>   </a:t>
            </a:r>
            <a:r>
              <a:rPr lang="en-US" altLang="en-US" sz="1300" b="1" dirty="0" smtClean="0">
                <a:solidFill>
                  <a:srgbClr val="7F0055"/>
                </a:solidFill>
                <a:latin typeface="Source Code Pro" charset="0"/>
              </a:rPr>
              <a:t>else</a:t>
            </a:r>
            <a:r>
              <a:rPr lang="en-US" altLang="en-US" sz="1300" dirty="0">
                <a:latin typeface="Source Code Pro" charset="0"/>
              </a:rPr>
              <a:t>{</a:t>
            </a:r>
          </a:p>
          <a:p>
            <a:pPr algn="l"/>
            <a:r>
              <a:rPr lang="en-US" altLang="en-US" sz="1400" dirty="0">
                <a:latin typeface="Source Code Pro" charset="0"/>
                <a:ea typeface="宋体" charset="-122"/>
              </a:rPr>
              <a:t>		</a:t>
            </a:r>
            <a:r>
              <a:rPr lang="en-US" altLang="en-US" sz="1400" dirty="0" err="1">
                <a:latin typeface="Source Code Pro" charset="0"/>
                <a:ea typeface="宋体" charset="-122"/>
              </a:rPr>
              <a:t>Int</a:t>
            </a:r>
            <a:r>
              <a:rPr lang="en-US" altLang="en-US" sz="1400" dirty="0">
                <a:latin typeface="Source Code Pro" charset="0"/>
                <a:ea typeface="宋体" charset="-122"/>
              </a:rPr>
              <a:t> low = (</a:t>
            </a:r>
            <a:r>
              <a:rPr lang="en-US" altLang="en-US" sz="1400" dirty="0" err="1">
                <a:latin typeface="Source Code Pro" charset="0"/>
                <a:ea typeface="宋体" charset="-122"/>
              </a:rPr>
              <a:t>addr</a:t>
            </a:r>
            <a:r>
              <a:rPr lang="en-US" altLang="en-US" sz="1400" dirty="0">
                <a:latin typeface="Source Code Pro" charset="0"/>
                <a:ea typeface="宋体" charset="-122"/>
              </a:rPr>
              <a:t>)&amp;(0x0000FFFF);</a:t>
            </a:r>
          </a:p>
          <a:p>
            <a:pPr algn="l"/>
            <a:r>
              <a:rPr lang="en-US" altLang="en-US" sz="1300" dirty="0">
                <a:latin typeface="Source Code Pro" charset="0"/>
              </a:rPr>
              <a:t>		</a:t>
            </a:r>
            <a:r>
              <a:rPr lang="en-US" altLang="en-US" sz="1300" b="1" dirty="0">
                <a:solidFill>
                  <a:srgbClr val="7F0055"/>
                </a:solidFill>
                <a:latin typeface="Source Code Pro" charset="0"/>
              </a:rPr>
              <a:t>return</a:t>
            </a:r>
            <a:r>
              <a:rPr lang="en-US" altLang="en-US" sz="1300" dirty="0">
                <a:latin typeface="Source Code Pro" charset="0"/>
              </a:rPr>
              <a:t> lookup[low];</a:t>
            </a:r>
          </a:p>
          <a:p>
            <a:pPr algn="l"/>
            <a:r>
              <a:rPr lang="en-US" altLang="en-US" sz="1400" dirty="0">
                <a:latin typeface="Source Code Pro" charset="0"/>
                <a:ea typeface="宋体" charset="-122"/>
              </a:rPr>
              <a:t>	</a:t>
            </a:r>
            <a:r>
              <a:rPr lang="en-US" altLang="en-US" sz="1400" dirty="0" smtClean="0">
                <a:latin typeface="Source Code Pro" charset="0"/>
                <a:ea typeface="宋体" charset="-122"/>
              </a:rPr>
              <a:t>   }</a:t>
            </a:r>
            <a:endParaRPr lang="en-US" altLang="en-US" sz="1400" dirty="0">
              <a:latin typeface="Source Code Pro" charset="0"/>
              <a:ea typeface="宋体" charset="-122"/>
            </a:endParaRPr>
          </a:p>
          <a:p>
            <a:pPr algn="l"/>
            <a:r>
              <a:rPr lang="en-US" altLang="en-US" sz="1400" dirty="0">
                <a:latin typeface="Source Code Pro" charset="0"/>
                <a:ea typeface="宋体" charset="-122"/>
              </a:rPr>
              <a:t>}</a:t>
            </a:r>
          </a:p>
          <a:p>
            <a:pPr algn="l"/>
            <a:endParaRPr lang="en-US" altLang="en-US" sz="1400" dirty="0">
              <a:latin typeface="Source Code Pro" charset="0"/>
              <a:ea typeface="宋体" charset="-122"/>
            </a:endParaRPr>
          </a:p>
          <a:p>
            <a:pPr algn="l"/>
            <a:r>
              <a:rPr lang="en-US" altLang="en-US" sz="1300" b="1" dirty="0">
                <a:solidFill>
                  <a:srgbClr val="7F0055"/>
                </a:solidFill>
                <a:latin typeface="Source Code Pro" charset="0"/>
              </a:rPr>
              <a:t>static</a:t>
            </a:r>
            <a:r>
              <a:rPr lang="en-US" altLang="en-US" sz="1300" dirty="0">
                <a:latin typeface="Source Code Pro" charset="0"/>
              </a:rPr>
              <a:t> </a:t>
            </a:r>
            <a:r>
              <a:rPr lang="en-US" altLang="en-US" sz="1300" b="1" dirty="0">
                <a:solidFill>
                  <a:srgbClr val="7F0055"/>
                </a:solidFill>
                <a:latin typeface="Source Code Pro" charset="0"/>
              </a:rPr>
              <a:t>void</a:t>
            </a:r>
            <a:r>
              <a:rPr lang="en-US" altLang="en-US" sz="1300" dirty="0">
                <a:latin typeface="Source Code Pro" charset="0"/>
              </a:rPr>
              <a:t> </a:t>
            </a:r>
            <a:r>
              <a:rPr lang="en-US" altLang="en-US" sz="1300" b="1" u="sng" dirty="0" err="1">
                <a:latin typeface="Source Code Pro" charset="0"/>
              </a:rPr>
              <a:t>set_shadow_mem</a:t>
            </a:r>
            <a:r>
              <a:rPr lang="en-US" altLang="en-US" sz="1300" dirty="0">
                <a:latin typeface="Source Code Pro" charset="0"/>
              </a:rPr>
              <a:t>(</a:t>
            </a:r>
            <a:r>
              <a:rPr lang="en-US" altLang="en-US" sz="1300" dirty="0" err="1">
                <a:latin typeface="Source Code Pro" charset="0"/>
              </a:rPr>
              <a:t>Addr</a:t>
            </a:r>
            <a:r>
              <a:rPr lang="en-US" altLang="en-US" sz="1300" dirty="0">
                <a:latin typeface="Source Code Pro" charset="0"/>
              </a:rPr>
              <a:t> </a:t>
            </a:r>
            <a:r>
              <a:rPr lang="en-US" altLang="en-US" sz="1300" dirty="0" err="1">
                <a:latin typeface="Source Code Pro" charset="0"/>
              </a:rPr>
              <a:t>addr</a:t>
            </a:r>
            <a:r>
              <a:rPr lang="en-US" altLang="en-US" sz="1300" dirty="0">
                <a:latin typeface="Source Code Pro" charset="0"/>
              </a:rPr>
              <a:t>, </a:t>
            </a:r>
            <a:r>
              <a:rPr lang="en-US" altLang="en-US" sz="1300" dirty="0" err="1">
                <a:latin typeface="Source Code Pro" charset="0"/>
              </a:rPr>
              <a:t>Bool</a:t>
            </a:r>
            <a:r>
              <a:rPr lang="en-US" altLang="en-US" sz="1300" dirty="0">
                <a:latin typeface="Source Code Pro" charset="0"/>
              </a:rPr>
              <a:t> value){</a:t>
            </a:r>
          </a:p>
          <a:p>
            <a:pPr algn="l"/>
            <a:r>
              <a:rPr lang="en-US" altLang="en-US" sz="1300" dirty="0" smtClean="0">
                <a:latin typeface="Source Code Pro" charset="0"/>
              </a:rPr>
              <a:t>  </a:t>
            </a:r>
            <a:r>
              <a:rPr lang="en-US" altLang="en-US" sz="1300" dirty="0">
                <a:latin typeface="Source Code Pro" charset="0"/>
              </a:rPr>
              <a:t> </a:t>
            </a:r>
            <a:r>
              <a:rPr lang="en-US" altLang="en-US" sz="1300" dirty="0" smtClean="0">
                <a:solidFill>
                  <a:srgbClr val="3F7F5F"/>
                </a:solidFill>
                <a:latin typeface="Source Code Pro" charset="0"/>
              </a:rPr>
              <a:t>//</a:t>
            </a:r>
            <a:r>
              <a:rPr lang="en-US" altLang="en-US" sz="1300" dirty="0">
                <a:solidFill>
                  <a:srgbClr val="3F7F5F"/>
                </a:solidFill>
                <a:latin typeface="Source Code Pro" charset="0"/>
              </a:rPr>
              <a:t>VG_(</a:t>
            </a:r>
            <a:r>
              <a:rPr lang="en-US" altLang="en-US" sz="1300" dirty="0" err="1">
                <a:solidFill>
                  <a:srgbClr val="3F7F5F"/>
                </a:solidFill>
                <a:latin typeface="Source Code Pro" charset="0"/>
              </a:rPr>
              <a:t>printf</a:t>
            </a:r>
            <a:r>
              <a:rPr lang="en-US" altLang="en-US" sz="1300" dirty="0">
                <a:solidFill>
                  <a:srgbClr val="3F7F5F"/>
                </a:solidFill>
                <a:latin typeface="Source Code Pro" charset="0"/>
              </a:rPr>
              <a:t>)("</a:t>
            </a:r>
            <a:r>
              <a:rPr lang="en-US" altLang="en-US" sz="1300" dirty="0" err="1">
                <a:solidFill>
                  <a:srgbClr val="3F7F5F"/>
                </a:solidFill>
                <a:latin typeface="Source Code Pro" charset="0"/>
              </a:rPr>
              <a:t>set_shadow_mem</a:t>
            </a:r>
            <a:r>
              <a:rPr lang="en-US" altLang="en-US" sz="1300" dirty="0">
                <a:solidFill>
                  <a:srgbClr val="3F7F5F"/>
                </a:solidFill>
                <a:latin typeface="Source Code Pro" charset="0"/>
              </a:rPr>
              <a:t> %x %d \n" , </a:t>
            </a:r>
            <a:r>
              <a:rPr lang="en-US" altLang="en-US" sz="1300" dirty="0" err="1">
                <a:solidFill>
                  <a:srgbClr val="3F7F5F"/>
                </a:solidFill>
                <a:latin typeface="Source Code Pro" charset="0"/>
              </a:rPr>
              <a:t>addr</a:t>
            </a:r>
            <a:r>
              <a:rPr lang="en-US" altLang="en-US" sz="1300" dirty="0">
                <a:solidFill>
                  <a:srgbClr val="3F7F5F"/>
                </a:solidFill>
                <a:latin typeface="Source Code Pro" charset="0"/>
              </a:rPr>
              <a:t>, value);</a:t>
            </a:r>
          </a:p>
          <a:p>
            <a:pPr algn="l"/>
            <a:r>
              <a:rPr lang="en-US" altLang="en-US" sz="1400" dirty="0">
                <a:latin typeface="Source Code Pro" charset="0"/>
                <a:ea typeface="宋体" charset="-122"/>
              </a:rPr>
              <a:t>	</a:t>
            </a:r>
            <a:r>
              <a:rPr lang="en-US" altLang="en-US" sz="1400" dirty="0" smtClean="0">
                <a:latin typeface="Source Code Pro" charset="0"/>
                <a:ea typeface="宋体" charset="-122"/>
              </a:rPr>
              <a:t>   </a:t>
            </a:r>
            <a:r>
              <a:rPr lang="en-US" altLang="en-US" sz="1400" dirty="0" err="1" smtClean="0">
                <a:latin typeface="Source Code Pro" charset="0"/>
                <a:ea typeface="宋体" charset="-122"/>
              </a:rPr>
              <a:t>Int</a:t>
            </a:r>
            <a:r>
              <a:rPr lang="en-US" altLang="en-US" sz="1400" dirty="0" smtClean="0">
                <a:latin typeface="Source Code Pro" charset="0"/>
                <a:ea typeface="宋体" charset="-122"/>
              </a:rPr>
              <a:t> </a:t>
            </a:r>
            <a:r>
              <a:rPr lang="en-US" altLang="en-US" sz="1400" dirty="0">
                <a:latin typeface="Source Code Pro" charset="0"/>
                <a:ea typeface="宋体" charset="-122"/>
              </a:rPr>
              <a:t>up = (((</a:t>
            </a:r>
            <a:r>
              <a:rPr lang="en-US" altLang="en-US" sz="1400" dirty="0" err="1">
                <a:latin typeface="Source Code Pro" charset="0"/>
                <a:ea typeface="宋体" charset="-122"/>
              </a:rPr>
              <a:t>addr</a:t>
            </a:r>
            <a:r>
              <a:rPr lang="en-US" altLang="en-US" sz="1400" dirty="0">
                <a:latin typeface="Source Code Pro" charset="0"/>
                <a:ea typeface="宋体" charset="-122"/>
              </a:rPr>
              <a:t>)&amp;(0xFFFF0000)) &gt;&gt; 16); //first level of indirection</a:t>
            </a:r>
          </a:p>
          <a:p>
            <a:pPr algn="l"/>
            <a:r>
              <a:rPr lang="en-US" altLang="en-US" sz="1400" dirty="0" smtClean="0">
                <a:latin typeface="Source Code Pro" charset="0"/>
                <a:ea typeface="宋体" charset="-122"/>
              </a:rPr>
              <a:t>  </a:t>
            </a:r>
            <a:r>
              <a:rPr lang="en-US" altLang="en-US" sz="1400" dirty="0">
                <a:latin typeface="Source Code Pro" charset="0"/>
                <a:ea typeface="宋体" charset="-122"/>
              </a:rPr>
              <a:t> </a:t>
            </a:r>
            <a:r>
              <a:rPr lang="en-US" altLang="en-US" sz="1400" dirty="0" err="1" smtClean="0">
                <a:latin typeface="Source Code Pro" charset="0"/>
                <a:ea typeface="宋体" charset="-122"/>
              </a:rPr>
              <a:t>Bool</a:t>
            </a:r>
            <a:r>
              <a:rPr lang="en-US" altLang="en-US" sz="1400" dirty="0">
                <a:latin typeface="Source Code Pro" charset="0"/>
                <a:ea typeface="宋体" charset="-122"/>
              </a:rPr>
              <a:t>* lookup = table[up];</a:t>
            </a:r>
          </a:p>
          <a:p>
            <a:pPr algn="l"/>
            <a:r>
              <a:rPr lang="en-US" altLang="en-US" sz="1300" dirty="0">
                <a:latin typeface="Source Code Pro" charset="0"/>
              </a:rPr>
              <a:t>	</a:t>
            </a:r>
            <a:r>
              <a:rPr lang="en-US" altLang="en-US" sz="1300" dirty="0" smtClean="0">
                <a:latin typeface="Source Code Pro" charset="0"/>
              </a:rPr>
              <a:t>   </a:t>
            </a:r>
            <a:r>
              <a:rPr lang="en-US" altLang="en-US" sz="1300" b="1" dirty="0" smtClean="0">
                <a:solidFill>
                  <a:srgbClr val="7F0055"/>
                </a:solidFill>
                <a:latin typeface="Source Code Pro" charset="0"/>
              </a:rPr>
              <a:t>if</a:t>
            </a:r>
            <a:r>
              <a:rPr lang="en-US" altLang="en-US" sz="1300" dirty="0" smtClean="0">
                <a:latin typeface="Source Code Pro" charset="0"/>
              </a:rPr>
              <a:t>(lookup </a:t>
            </a:r>
            <a:r>
              <a:rPr lang="en-US" altLang="en-US" sz="1300" dirty="0">
                <a:latin typeface="Source Code Pro" charset="0"/>
              </a:rPr>
              <a:t>== NULL){ //on-demand allocation!</a:t>
            </a:r>
          </a:p>
          <a:p>
            <a:pPr algn="l"/>
            <a:r>
              <a:rPr lang="en-US" altLang="en-US" sz="1300" dirty="0">
                <a:latin typeface="Source Code Pro" charset="0"/>
              </a:rPr>
              <a:t>	  </a:t>
            </a:r>
            <a:r>
              <a:rPr lang="en-US" altLang="en-US" sz="1300" dirty="0" smtClean="0">
                <a:latin typeface="Source Code Pro" charset="0"/>
              </a:rPr>
              <a:t>    table[up</a:t>
            </a:r>
            <a:r>
              <a:rPr lang="en-US" altLang="en-US" sz="1300" dirty="0">
                <a:latin typeface="Source Code Pro" charset="0"/>
              </a:rPr>
              <a:t>] = (</a:t>
            </a:r>
            <a:r>
              <a:rPr lang="en-US" altLang="en-US" sz="1300" dirty="0" err="1">
                <a:latin typeface="Source Code Pro" charset="0"/>
              </a:rPr>
              <a:t>Bool</a:t>
            </a:r>
            <a:r>
              <a:rPr lang="en-US" altLang="en-US" sz="1300" dirty="0">
                <a:latin typeface="Source Code Pro" charset="0"/>
              </a:rPr>
              <a:t>*)VG_(</a:t>
            </a:r>
            <a:r>
              <a:rPr lang="en-US" altLang="en-US" sz="1300" b="1" dirty="0" err="1">
                <a:solidFill>
                  <a:srgbClr val="642880"/>
                </a:solidFill>
                <a:latin typeface="Source Code Pro" charset="0"/>
              </a:rPr>
              <a:t>malloc</a:t>
            </a:r>
            <a:r>
              <a:rPr lang="en-US" altLang="en-US" sz="1300" dirty="0">
                <a:latin typeface="Source Code Pro" charset="0"/>
              </a:rPr>
              <a:t>)(</a:t>
            </a:r>
            <a:r>
              <a:rPr lang="en-US" altLang="en-US" sz="1300" dirty="0">
                <a:solidFill>
                  <a:srgbClr val="2A00FF"/>
                </a:solidFill>
                <a:latin typeface="Source Code Pro" charset="0"/>
              </a:rPr>
              <a:t>"Memory shadow"</a:t>
            </a:r>
            <a:r>
              <a:rPr lang="en-US" altLang="en-US" sz="1300" dirty="0">
                <a:latin typeface="Source Code Pro" charset="0"/>
              </a:rPr>
              <a:t>, 0xFFFF * </a:t>
            </a:r>
            <a:r>
              <a:rPr lang="en-US" altLang="en-US" sz="1300" b="1" dirty="0" err="1">
                <a:solidFill>
                  <a:srgbClr val="7F0055"/>
                </a:solidFill>
                <a:latin typeface="Source Code Pro" charset="0"/>
              </a:rPr>
              <a:t>sizeof</a:t>
            </a:r>
            <a:r>
              <a:rPr lang="en-US" altLang="en-US" sz="1300" dirty="0">
                <a:latin typeface="Source Code Pro" charset="0"/>
              </a:rPr>
              <a:t>(</a:t>
            </a:r>
            <a:r>
              <a:rPr lang="en-US" altLang="en-US" sz="1300" dirty="0" err="1">
                <a:latin typeface="Source Code Pro" charset="0"/>
              </a:rPr>
              <a:t>Bool</a:t>
            </a:r>
            <a:r>
              <a:rPr lang="en-US" altLang="en-US" sz="1300" dirty="0">
                <a:latin typeface="Source Code Pro" charset="0"/>
              </a:rPr>
              <a:t>));</a:t>
            </a:r>
          </a:p>
          <a:p>
            <a:pPr algn="l"/>
            <a:r>
              <a:rPr lang="en-US" altLang="en-US" sz="1400" dirty="0">
                <a:latin typeface="Source Code Pro" charset="0"/>
                <a:ea typeface="宋体" charset="-122"/>
              </a:rPr>
              <a:t>	</a:t>
            </a:r>
            <a:r>
              <a:rPr lang="en-US" altLang="en-US" sz="1400" dirty="0" smtClean="0">
                <a:latin typeface="Source Code Pro" charset="0"/>
                <a:ea typeface="宋体" charset="-122"/>
              </a:rPr>
              <a:t>   }</a:t>
            </a:r>
            <a:endParaRPr lang="en-US" altLang="en-US" sz="1400" dirty="0">
              <a:latin typeface="Source Code Pro" charset="0"/>
              <a:ea typeface="宋体" charset="-122"/>
            </a:endParaRPr>
          </a:p>
          <a:p>
            <a:pPr algn="l"/>
            <a:r>
              <a:rPr lang="en-US" altLang="en-US" sz="1300" dirty="0" smtClean="0">
                <a:latin typeface="Source Code Pro" charset="0"/>
              </a:rPr>
              <a:t>  </a:t>
            </a:r>
            <a:r>
              <a:rPr lang="en-US" altLang="en-US" sz="1300" dirty="0">
                <a:latin typeface="Source Code Pro" charset="0"/>
              </a:rPr>
              <a:t> </a:t>
            </a:r>
            <a:r>
              <a:rPr lang="en-US" altLang="en-US" sz="1300" b="1" dirty="0" smtClean="0">
                <a:solidFill>
                  <a:srgbClr val="7F0055"/>
                </a:solidFill>
                <a:latin typeface="Source Code Pro" charset="0"/>
              </a:rPr>
              <a:t>else</a:t>
            </a:r>
            <a:r>
              <a:rPr lang="en-US" altLang="en-US" sz="1300" dirty="0">
                <a:latin typeface="Source Code Pro" charset="0"/>
              </a:rPr>
              <a:t>{</a:t>
            </a:r>
          </a:p>
          <a:p>
            <a:pPr algn="l"/>
            <a:r>
              <a:rPr lang="en-US" altLang="en-US" sz="1400" dirty="0">
                <a:latin typeface="Source Code Pro" charset="0"/>
                <a:ea typeface="宋体" charset="-122"/>
              </a:rPr>
              <a:t>		</a:t>
            </a:r>
            <a:r>
              <a:rPr lang="en-US" altLang="en-US" sz="1400" dirty="0" err="1">
                <a:latin typeface="Source Code Pro" charset="0"/>
                <a:ea typeface="宋体" charset="-122"/>
              </a:rPr>
              <a:t>Int</a:t>
            </a:r>
            <a:r>
              <a:rPr lang="en-US" altLang="en-US" sz="1400" dirty="0">
                <a:latin typeface="Source Code Pro" charset="0"/>
                <a:ea typeface="宋体" charset="-122"/>
              </a:rPr>
              <a:t> low = (</a:t>
            </a:r>
            <a:r>
              <a:rPr lang="en-US" altLang="en-US" sz="1400" dirty="0" err="1">
                <a:latin typeface="Source Code Pro" charset="0"/>
                <a:ea typeface="宋体" charset="-122"/>
              </a:rPr>
              <a:t>addr</a:t>
            </a:r>
            <a:r>
              <a:rPr lang="en-US" altLang="en-US" sz="1400" dirty="0">
                <a:latin typeface="Source Code Pro" charset="0"/>
                <a:ea typeface="宋体" charset="-122"/>
              </a:rPr>
              <a:t>)&amp;(0x0000FFFF);</a:t>
            </a:r>
          </a:p>
          <a:p>
            <a:pPr algn="l"/>
            <a:r>
              <a:rPr lang="en-US" altLang="en-US" sz="1400" dirty="0">
                <a:latin typeface="Source Code Pro" charset="0"/>
                <a:ea typeface="宋体" charset="-122"/>
              </a:rPr>
              <a:t>		lookup[low] = value;</a:t>
            </a:r>
          </a:p>
          <a:p>
            <a:pPr algn="l"/>
            <a:r>
              <a:rPr lang="en-US" altLang="en-US" sz="1400" dirty="0">
                <a:latin typeface="Source Code Pro" charset="0"/>
                <a:ea typeface="宋体" charset="-122"/>
              </a:rPr>
              <a:t>	</a:t>
            </a:r>
            <a:r>
              <a:rPr lang="en-US" altLang="en-US" sz="1400" dirty="0" smtClean="0">
                <a:latin typeface="Source Code Pro" charset="0"/>
                <a:ea typeface="宋体" charset="-122"/>
              </a:rPr>
              <a:t>   }</a:t>
            </a:r>
            <a:endParaRPr lang="en-US" altLang="en-US" sz="1400" dirty="0">
              <a:latin typeface="Source Code Pro" charset="0"/>
              <a:ea typeface="宋体" charset="-122"/>
            </a:endParaRPr>
          </a:p>
          <a:p>
            <a:pPr algn="l"/>
            <a:r>
              <a:rPr lang="en-US" altLang="en-US" sz="1400" dirty="0">
                <a:latin typeface="Source Code Pro" charset="0"/>
                <a:ea typeface="宋体" charset="-122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685800" y="174625"/>
            <a:ext cx="7772400" cy="58737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080" rIns="91080" anchor="ctr"/>
          <a:lstStyle>
            <a:lvl1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1700" algn="l"/>
                <a:tab pos="1804988" algn="l"/>
                <a:tab pos="2708275" algn="l"/>
                <a:tab pos="3611563" algn="l"/>
                <a:tab pos="4514850" algn="l"/>
                <a:tab pos="5418138" algn="l"/>
                <a:tab pos="6321425" algn="l"/>
                <a:tab pos="7224713" algn="l"/>
                <a:tab pos="8128000" algn="l"/>
                <a:tab pos="9031288" algn="l"/>
                <a:tab pos="9934575" algn="l"/>
                <a:tab pos="10837863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900" b="1">
                <a:solidFill>
                  <a:srgbClr val="FFFFFF"/>
                </a:solidFill>
                <a:ea typeface="宋体" charset="-122"/>
              </a:rPr>
              <a:t>Accessing Shadow Memory for Temp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685800" y="1219200"/>
            <a:ext cx="7737475" cy="459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755650" y="2060575"/>
            <a:ext cx="6911975" cy="1712136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57200" fontAlgn="base">
              <a:lnSpc>
                <a:spcPct val="6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/>
            <a:r>
              <a:rPr lang="sv-SE" altLang="en-US" sz="1300" b="1" dirty="0">
                <a:solidFill>
                  <a:srgbClr val="7F0055"/>
                </a:solidFill>
                <a:latin typeface="Source Code Pro" charset="0"/>
              </a:rPr>
              <a:t>static</a:t>
            </a:r>
            <a:r>
              <a:rPr lang="sv-SE" altLang="en-US" sz="1300" dirty="0">
                <a:latin typeface="Source Code Pro" charset="0"/>
              </a:rPr>
              <a:t> Bool get_shadow_temp(IRTemp temp){</a:t>
            </a:r>
          </a:p>
          <a:p>
            <a:pPr algn="l"/>
            <a:r>
              <a:rPr lang="sv-SE" altLang="en-US" sz="1300" dirty="0">
                <a:latin typeface="Source Code Pro" charset="0"/>
              </a:rPr>
              <a:t>	</a:t>
            </a:r>
            <a:r>
              <a:rPr lang="sv-SE" altLang="en-US" sz="1300" dirty="0" smtClean="0">
                <a:latin typeface="Source Code Pro" charset="0"/>
              </a:rPr>
              <a:t>    </a:t>
            </a:r>
            <a:r>
              <a:rPr lang="sv-SE" altLang="en-US" sz="1300" b="1" dirty="0" smtClean="0">
                <a:solidFill>
                  <a:srgbClr val="7F0055"/>
                </a:solidFill>
                <a:latin typeface="Source Code Pro" charset="0"/>
              </a:rPr>
              <a:t>return</a:t>
            </a:r>
            <a:r>
              <a:rPr lang="sv-SE" altLang="en-US" sz="1300" dirty="0" smtClean="0">
                <a:latin typeface="Source Code Pro" charset="0"/>
              </a:rPr>
              <a:t> </a:t>
            </a:r>
            <a:r>
              <a:rPr lang="sv-SE" altLang="en-US" sz="1300" dirty="0">
                <a:latin typeface="Source Code Pro" charset="0"/>
              </a:rPr>
              <a:t>(temp==-1)?False:tempshadow[temp];</a:t>
            </a:r>
          </a:p>
          <a:p>
            <a:pPr algn="l"/>
            <a:r>
              <a:rPr lang="sv-SE" altLang="en-US" sz="1300" dirty="0">
                <a:latin typeface="Source Code Pro" charset="0"/>
              </a:rPr>
              <a:t>}</a:t>
            </a:r>
          </a:p>
          <a:p>
            <a:pPr algn="l"/>
            <a:endParaRPr lang="sv-SE" altLang="en-US" sz="1300" dirty="0">
              <a:latin typeface="Source Code Pro" charset="0"/>
            </a:endParaRPr>
          </a:p>
          <a:p>
            <a:pPr algn="l"/>
            <a:r>
              <a:rPr lang="sv-SE" altLang="en-US" sz="1300" b="1" dirty="0">
                <a:solidFill>
                  <a:srgbClr val="7F0055"/>
                </a:solidFill>
                <a:latin typeface="Source Code Pro" charset="0"/>
              </a:rPr>
              <a:t>static</a:t>
            </a:r>
            <a:r>
              <a:rPr lang="sv-SE" altLang="en-US" sz="1300" dirty="0">
                <a:latin typeface="Source Code Pro" charset="0"/>
              </a:rPr>
              <a:t> </a:t>
            </a:r>
            <a:r>
              <a:rPr lang="sv-SE" altLang="en-US" sz="1300" b="1" dirty="0">
                <a:solidFill>
                  <a:srgbClr val="7F0055"/>
                </a:solidFill>
                <a:latin typeface="Source Code Pro" charset="0"/>
              </a:rPr>
              <a:t>void</a:t>
            </a:r>
            <a:r>
              <a:rPr lang="sv-SE" altLang="en-US" sz="1300" dirty="0">
                <a:latin typeface="Source Code Pro" charset="0"/>
              </a:rPr>
              <a:t> set_shadow_temp(IRTemp temp, Bool value){</a:t>
            </a:r>
          </a:p>
          <a:p>
            <a:pPr algn="l"/>
            <a:r>
              <a:rPr lang="sv-SE" altLang="en-US" sz="1300" dirty="0">
                <a:latin typeface="Source Code Pro" charset="0"/>
              </a:rPr>
              <a:t>	</a:t>
            </a:r>
            <a:r>
              <a:rPr lang="sv-SE" altLang="en-US" sz="1300" dirty="0" smtClean="0">
                <a:latin typeface="Source Code Pro" charset="0"/>
              </a:rPr>
              <a:t>   tempshadow[temp</a:t>
            </a:r>
            <a:r>
              <a:rPr lang="sv-SE" altLang="en-US" sz="1300" dirty="0">
                <a:latin typeface="Source Code Pro" charset="0"/>
              </a:rPr>
              <a:t>] = value;</a:t>
            </a:r>
          </a:p>
          <a:p>
            <a:pPr algn="l"/>
            <a:r>
              <a:rPr lang="sv-SE" altLang="en-US" sz="1300" dirty="0">
                <a:latin typeface="Source Code Pro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6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6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6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6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6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6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6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6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6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6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6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6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6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6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6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6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6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6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6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6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6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6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6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6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43173</TotalTime>
  <Words>1183</Words>
  <Application>Microsoft Office PowerPoint</Application>
  <PresentationFormat>On-screen Show (4:3)</PresentationFormat>
  <Paragraphs>476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12</vt:i4>
      </vt:variant>
      <vt:variant>
        <vt:lpstr>Slide Titles</vt:lpstr>
      </vt:variant>
      <vt:variant>
        <vt:i4>21</vt:i4>
      </vt:variant>
    </vt:vector>
  </HeadingPairs>
  <TitlesOfParts>
    <vt:vector size="33" baseType="lpstr"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Sriraman Tallam</dc:creator>
  <cp:lastModifiedBy>Zhang</cp:lastModifiedBy>
  <cp:revision>660</cp:revision>
  <cp:lastPrinted>2004-03-31T23:05:39Z</cp:lastPrinted>
  <dcterms:created xsi:type="dcterms:W3CDTF">2002-12-31T04:40:25Z</dcterms:created>
  <dcterms:modified xsi:type="dcterms:W3CDTF">2017-06-05T23:17:58Z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ackColor">
    <vt:i4>15132390</vt:i4>
  </property>
  <property fmtid="{D5CDD505-2E9C-101B-9397-08002B2CF9AE}" pid="3" name="ButtonType">
    <vt:i4>1</vt:i4>
  </property>
  <property fmtid="{D5CDD505-2E9C-101B-9397-08002B2CF9AE}" pid="4" name="Compression">
    <vt:i4>100</vt:i4>
  </property>
  <property fmtid="{D5CDD505-2E9C-101B-9397-08002B2CF9AE}" pid="5" name="DownloadIEButton">
    <vt:bool>false</vt:bool>
  </property>
  <property fmtid="{D5CDD505-2E9C-101B-9397-08002B2CF9AE}" pid="6" name="DownloadOriginal">
    <vt:bool>false</vt:bool>
  </property>
  <property fmtid="{D5CDD505-2E9C-101B-9397-08002B2CF9AE}" pid="7" name="GraphicType">
    <vt:i4>1</vt:i4>
  </property>
  <property fmtid="{D5CDD505-2E9C-101B-9397-08002B2CF9AE}" pid="8" name="LinkColor">
    <vt:i4>16711782</vt:i4>
  </property>
  <property fmtid="{D5CDD505-2E9C-101B-9397-08002B2CF9AE}" pid="9" name="NavBtnPos">
    <vt:i4>1</vt:i4>
  </property>
  <property fmtid="{D5CDD505-2E9C-101B-9397-08002B2CF9AE}" pid="10" name="OutputDir">
    <vt:lpwstr>C:\DOCUME~1\Sriraman\My Documents</vt:lpwstr>
  </property>
  <property fmtid="{D5CDD505-2E9C-101B-9397-08002B2CF9AE}" pid="11" name="ScreenSize">
    <vt:i4>1</vt:i4>
  </property>
  <property fmtid="{D5CDD505-2E9C-101B-9397-08002B2CF9AE}" pid="12" name="ScreenUsage">
    <vt:i4>3</vt:i4>
  </property>
  <property fmtid="{D5CDD505-2E9C-101B-9397-08002B2CF9AE}" pid="13" name="ShowNotes">
    <vt:bool>false</vt:bool>
  </property>
  <property fmtid="{D5CDD505-2E9C-101B-9397-08002B2CF9AE}" pid="14" name="TemplateType">
    <vt:i4>1</vt:i4>
  </property>
  <property fmtid="{D5CDD505-2E9C-101B-9397-08002B2CF9AE}" pid="15" name="TextColor">
    <vt:i4>0</vt:i4>
  </property>
  <property fmtid="{D5CDD505-2E9C-101B-9397-08002B2CF9AE}" pid="16" name="TransparentButton">
    <vt:i4>0</vt:i4>
  </property>
  <property fmtid="{D5CDD505-2E9C-101B-9397-08002B2CF9AE}" pid="17" name="UseBrowserColor">
    <vt:bool>true</vt:bool>
  </property>
  <property fmtid="{D5CDD505-2E9C-101B-9397-08002B2CF9AE}" pid="18" name="VisitedColor">
    <vt:i4>10040268</vt:i4>
  </property>
</Properties>
</file>