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</p:sldMasterIdLst>
  <p:notesMasterIdLst>
    <p:notesMasterId r:id="rId34"/>
  </p:notes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</p:sldIdLst>
  <p:sldSz cx="9144000" cy="6858000" type="screen4x3"/>
  <p:notesSz cx="7099300" cy="10234613"/>
  <p:defaultTextStyle>
    <a:defPPr>
      <a:defRPr lang="en-GB"/>
    </a:defPPr>
    <a:lvl1pPr algn="ctr" defTabSz="457200" rtl="0" fontAlgn="base">
      <a:lnSpc>
        <a:spcPct val="60000"/>
      </a:lnSpc>
      <a:spcBef>
        <a:spcPts val="1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600" kern="12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ctr" defTabSz="457200" rtl="0" fontAlgn="base">
      <a:lnSpc>
        <a:spcPct val="60000"/>
      </a:lnSpc>
      <a:spcBef>
        <a:spcPts val="1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600" kern="12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ctr" defTabSz="457200" rtl="0" fontAlgn="base">
      <a:lnSpc>
        <a:spcPct val="60000"/>
      </a:lnSpc>
      <a:spcBef>
        <a:spcPts val="1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600" kern="12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ctr" defTabSz="457200" rtl="0" fontAlgn="base">
      <a:lnSpc>
        <a:spcPct val="60000"/>
      </a:lnSpc>
      <a:spcBef>
        <a:spcPts val="1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600" kern="12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ctr" defTabSz="457200" rtl="0" fontAlgn="base">
      <a:lnSpc>
        <a:spcPct val="60000"/>
      </a:lnSpc>
      <a:spcBef>
        <a:spcPts val="1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600" kern="12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024313" y="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6513" cy="38369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150" y="4862513"/>
            <a:ext cx="5205413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0160" tIns="55080" rIns="110160" bIns="55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0" y="972185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4313" y="9721850"/>
            <a:ext cx="307340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0160" tIns="55080" rIns="110160" bIns="5508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ea typeface="宋体" charset="-122"/>
              </a:defRPr>
            </a:lvl1pPr>
          </a:lstStyle>
          <a:p>
            <a:fld id="{60CFE6B7-B008-4B0A-9DA8-C470CD68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6857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B98660-750F-4E77-9CB5-ED27BB47586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06C8E0F-D933-4E5E-AB74-2C79BBC6E8BE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368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C06F61-6491-42B4-AE67-5C48C6861C0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5873321B-7538-4574-934E-886641B5EFBD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4608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3F99DD-87D5-4EDB-B413-1C4E491436D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E34E25D-5140-41EE-AC39-79C1A5AC83CA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471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ea typeface="宋体" charset="-122"/>
              </a:rPr>
              <a:t>In dynamic slicing, or profiling, it is is the right place to dump the traces and graphs to external storage.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C2360C-6EAA-4C55-88B2-162741357B8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F2583EC-8D7D-45A5-BC6F-60D2CC5B3E5C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481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1D618C-73E6-4AC9-A77B-4A58D0425A8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D6F1B591-F03C-4810-804E-CE6800B1C0F9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491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659C89-1F1A-452B-9CFE-785369942F2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8F5027F-AF4C-4263-84B4-13F03AF07828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5017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4CEF73-AA32-4A2E-9093-50A39F74850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3CD9F3D-E8AB-4C2A-8B04-A422916C88B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B4EDBD5-EAD4-4E5B-81C0-6AEE64B7104D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522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964EF-0D66-4FBE-8E05-BC2D7F2EC84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70DFC260-5E52-4CB7-8ACD-2F15A8FE6D35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532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C6D1966-28AA-4D89-92A6-9645FCD6A69F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DA8DBC93-5DB0-4098-AD08-DCE1A40A0474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542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B916CF-A064-42D1-9F39-7D4288242356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DDC27DD6-E917-4646-ACB8-B61455306F3F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552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3B0A8C-C6AE-48AC-A145-FF62ED91A1E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5BCFDD1B-81AB-41F2-8A87-BF3AA4AAE727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378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F5AB87-503B-4725-B9FF-92C07738230A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A66383FC-DD52-41A6-9583-EBC25A713873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5632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157CD9B-B174-4289-A0A4-304D885C6E2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AEF48C08-FE43-4917-B31F-2FA7187FCAA9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5734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B6519F2-20C5-4102-8A87-AC81C960377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4C18B867-1ADF-4FDE-BF06-66BBE261A20A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389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ea typeface="宋体" charset="-122"/>
              </a:rPr>
              <a:t>Reduced instruction set.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1438E7-35E7-4B66-AB9E-58CA567FB1F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5298CC61-7299-4378-A460-545D06E76979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029E68FA-78D3-430C-A9C6-CE358F8AB274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39939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DE33C3-C87F-4DB4-92DD-98E834D6644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56FB893-17BE-4FDE-96B1-E055C04E0986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4096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en-US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5B8555-00F8-4572-A1A3-14D45FC150A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5D71AAD4-9063-4366-88F4-5D309538B85E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419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ea typeface="宋体" charset="-122"/>
              </a:rPr>
              <a:t>Virtual space shared by valgrind and the application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832418-5B0B-43D5-9875-5FCB653AD86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0903C7CC-1DFE-4303-B73E-B5E48AE4FA30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430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ea typeface="宋体" charset="-122"/>
              </a:rPr>
              <a:t>Virtual space shared by valgrind and the application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E5FA50-7C43-4AB5-B0A7-BAF6A48C363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0BC7F44D-9D46-473C-BBEE-91ECC9CFE181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4403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ea typeface="宋体" charset="-122"/>
              </a:rPr>
              <a:t>Virtual space shared by valgrind and the application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FD4C84-0934-45A8-A95E-77073E813B9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83C018D7-83E4-414F-9D19-98C2AEB25330}" type="slidenum">
              <a:rPr lang="en-US" altLang="en-US" sz="1300">
                <a:latin typeface="Times New Roman" pitchFamily="18" charset="0"/>
                <a:ea typeface="宋体" charset="-122"/>
              </a:rPr>
              <a:pPr algn="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300">
              <a:latin typeface="Times New Roman" pitchFamily="18" charset="0"/>
              <a:ea typeface="宋体" charset="-122"/>
            </a:endParaRPr>
          </a:p>
        </p:txBody>
      </p:sp>
      <p:sp>
        <p:nvSpPr>
          <p:cNvPr id="4505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10160" tIns="55080" rIns="110160" bIns="55080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ea typeface="宋体" charset="-122"/>
              </a:rPr>
              <a:t>In dynamic slicing, or profiling, it is is the right place to dump the traces and graphs to external storage.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5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4971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8375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982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64921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8251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2647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0451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389173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436171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562013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06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4042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2352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157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3032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789371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2315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7718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7365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96697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955214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729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0305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0105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4185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4212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6347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222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7435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306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0741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83786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806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2927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935358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4301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95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55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98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84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5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4086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42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71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62889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964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040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22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3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32194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586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775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797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574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721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16336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289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992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567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197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962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54541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788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895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8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494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73421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25868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41348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048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73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164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069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778253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829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1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26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793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7074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33590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849317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373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6857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701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4489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224523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3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0707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5016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470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97748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140969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058412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68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857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3411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042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945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805067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7482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3037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734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034143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32021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674520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5069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565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3363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5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23341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94746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8928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98616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864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685893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316872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851296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5799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561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456436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1380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228988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790950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792538" cy="4589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0456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0079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5274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872424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137805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282229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288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634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634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9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295400" y="6324600"/>
            <a:ext cx="6248400" cy="76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35888" cy="45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66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5pPr>
      <a:lvl6pPr marL="25146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6pPr>
      <a:lvl7pPr marL="29718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7pPr>
      <a:lvl8pPr marL="34290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8pPr>
      <a:lvl9pPr marL="3886200" indent="-228600" algn="l" defTabSz="457200" rtl="0" eaLnBrk="0" fontAlgn="base" hangingPunct="0">
        <a:lnSpc>
          <a:spcPct val="90000"/>
        </a:lnSpc>
        <a:spcBef>
          <a:spcPts val="11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323850" y="2924175"/>
            <a:ext cx="8569325" cy="10795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Implement A Dynamic Information                    Flow System in Valgrind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Initialization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39763" y="914400"/>
            <a:ext cx="8412162" cy="50292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300">
                <a:latin typeface="Source Code Pro" charset="0"/>
              </a:rPr>
              <a:t>VG_DETERMINE_INTERFACE_VERSION(ta_pre_clo_init)</a:t>
            </a:r>
          </a:p>
          <a:p>
            <a:pPr algn="l"/>
            <a:endParaRPr lang="en-US" altLang="en-US" sz="1300">
              <a:latin typeface="Source Code Pro" charset="0"/>
            </a:endParaRPr>
          </a:p>
          <a:p>
            <a:pPr algn="l"/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static</a:t>
            </a:r>
            <a:r>
              <a:rPr lang="en-US" altLang="en-US" sz="1300">
                <a:latin typeface="Source Code Pro" charset="0"/>
              </a:rPr>
              <a:t> 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void</a:t>
            </a:r>
            <a:r>
              <a:rPr lang="en-US" altLang="en-US" sz="1300">
                <a:latin typeface="Source Code Pro" charset="0"/>
              </a:rPr>
              <a:t> </a:t>
            </a:r>
            <a:r>
              <a:rPr lang="en-US" altLang="en-US" sz="1300" b="1" u="sng">
                <a:latin typeface="Source Code Pro" charset="0"/>
              </a:rPr>
              <a:t>ta_pre_clo_init</a:t>
            </a:r>
            <a:r>
              <a:rPr lang="en-US" altLang="en-US" sz="1300">
                <a:latin typeface="Source Code Pro" charset="0"/>
              </a:rPr>
              <a:t>(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void</a:t>
            </a:r>
            <a:r>
              <a:rPr lang="en-US" altLang="en-US" sz="1300">
                <a:latin typeface="Source Code Pro" charset="0"/>
              </a:rPr>
              <a:t>)</a:t>
            </a:r>
          </a:p>
          <a:p>
            <a:pPr algn="l"/>
            <a:r>
              <a:rPr lang="en-US" altLang="en-US" sz="1300">
                <a:latin typeface="Source Code Pro" charset="0"/>
              </a:rPr>
              <a:t>{</a:t>
            </a:r>
          </a:p>
          <a:p>
            <a:pPr algn="l"/>
            <a:r>
              <a:rPr lang="en-US" altLang="en-US" sz="1300">
                <a:latin typeface="Source Code Pro" charset="0"/>
              </a:rPr>
              <a:t>	VG_(details_name)            (</a:t>
            </a:r>
            <a:r>
              <a:rPr lang="en-US" altLang="en-US" sz="1300">
                <a:solidFill>
                  <a:srgbClr val="2A00FF"/>
                </a:solidFill>
                <a:latin typeface="Source Code Pro" charset="0"/>
              </a:rPr>
              <a:t>"Taint analysis"</a:t>
            </a:r>
            <a:r>
              <a:rPr lang="en-US" altLang="en-US" sz="1300">
                <a:latin typeface="Source Code Pro" charset="0"/>
              </a:rPr>
              <a:t>);</a:t>
            </a:r>
          </a:p>
          <a:p>
            <a:pPr algn="l"/>
            <a:r>
              <a:rPr lang="en-US" altLang="en-US" sz="1300">
                <a:latin typeface="Source Code Pro" charset="0"/>
              </a:rPr>
              <a:t>	VG_(details_version)         (NULL);</a:t>
            </a:r>
          </a:p>
          <a:p>
            <a:pPr algn="l"/>
            <a:r>
              <a:rPr lang="en-US" altLang="en-US" sz="1300">
                <a:latin typeface="Source Code Pro" charset="0"/>
              </a:rPr>
              <a:t>	VG_(</a:t>
            </a:r>
            <a:r>
              <a:rPr lang="en-US" altLang="en-US" sz="1300" u="sng">
                <a:latin typeface="Source Code Pro" charset="0"/>
              </a:rPr>
              <a:t>details_description</a:t>
            </a:r>
            <a:r>
              <a:rPr lang="en-US" altLang="en-US" sz="1300">
                <a:latin typeface="Source Code Pro" charset="0"/>
              </a:rPr>
              <a:t>)     (</a:t>
            </a:r>
            <a:r>
              <a:rPr lang="en-US" altLang="en-US" sz="1300">
                <a:solidFill>
                  <a:srgbClr val="2A00FF"/>
                </a:solidFill>
                <a:latin typeface="Source Code Pro" charset="0"/>
              </a:rPr>
              <a:t>"the minimal Valgrind tool"</a:t>
            </a:r>
            <a:r>
              <a:rPr lang="en-US" altLang="en-US" sz="1300">
                <a:latin typeface="Source Code Pro" charset="0"/>
              </a:rPr>
              <a:t>);</a:t>
            </a:r>
          </a:p>
          <a:p>
            <a:pPr algn="l"/>
            <a:r>
              <a:rPr lang="en-US" altLang="en-US" sz="1300">
                <a:latin typeface="Source Code Pro" charset="0"/>
              </a:rPr>
              <a:t>	...</a:t>
            </a:r>
          </a:p>
          <a:p>
            <a:pPr algn="l"/>
            <a:r>
              <a:rPr lang="en-US" altLang="en-US" sz="1300">
                <a:latin typeface="Source Code Pro" charset="0"/>
              </a:rPr>
              <a:t>	VG_(details_bug_reports_to)  (VG_BUGS_TO);</a:t>
            </a:r>
          </a:p>
          <a:p>
            <a:pPr algn="l"/>
            <a:endParaRPr lang="en-US" altLang="en-US" sz="1300">
              <a:latin typeface="Source Code Pro" charset="0"/>
            </a:endParaRPr>
          </a:p>
          <a:p>
            <a:pPr algn="l"/>
            <a:r>
              <a:rPr lang="en-US" altLang="en-US" sz="1300">
                <a:latin typeface="Source Code Pro" charset="0"/>
              </a:rPr>
              <a:t>	VG_(basic_tool_funcs)        (ta_post_clo_init,</a:t>
            </a:r>
          </a:p>
          <a:p>
            <a:pPr algn="l"/>
            <a:r>
              <a:rPr lang="en-US" altLang="en-US" sz="1300">
                <a:latin typeface="Source Code Pro" charset="0"/>
              </a:rPr>
              <a:t>				  ta_instrument,</a:t>
            </a:r>
          </a:p>
          <a:p>
            <a:pPr algn="l"/>
            <a:r>
              <a:rPr lang="en-US" altLang="en-US" sz="1300">
                <a:latin typeface="Source Code Pro" charset="0"/>
              </a:rPr>
              <a:t>				  ta_fini);</a:t>
            </a:r>
          </a:p>
          <a:p>
            <a:pPr algn="l"/>
            <a:endParaRPr lang="en-US" altLang="en-US" sz="1300">
              <a:latin typeface="Source Code Pro" charset="0"/>
            </a:endParaRPr>
          </a:p>
          <a:p>
            <a:pPr algn="l"/>
            <a:r>
              <a:rPr lang="en-US" altLang="en-US" sz="1300">
                <a:latin typeface="Source Code Pro" charset="0"/>
              </a:rPr>
              <a:t>	VG_(needs_syscall_wrapper)(ta_pre_call, ta_post_call);</a:t>
            </a:r>
          </a:p>
          <a:p>
            <a:pPr algn="l"/>
            <a:endParaRPr lang="en-US" altLang="en-US" sz="1300">
              <a:latin typeface="Source Code Pro" charset="0"/>
            </a:endParaRPr>
          </a:p>
          <a:p>
            <a:pPr algn="l"/>
            <a:r>
              <a:rPr lang="en-US" altLang="en-US" sz="1300">
                <a:latin typeface="Source Code Pro" charset="0"/>
              </a:rPr>
              <a:t>	//Abstract memory definition and initialization</a:t>
            </a:r>
          </a:p>
          <a:p>
            <a:pPr algn="l"/>
            <a:r>
              <a:rPr lang="en-US" altLang="en-US" sz="1300">
                <a:latin typeface="Source Code Pro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Finalization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5800" y="1219200"/>
            <a:ext cx="7737475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55650" y="2060575"/>
            <a:ext cx="6911975" cy="153193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sv-SE" altLang="en-US" sz="1300" b="1">
                <a:solidFill>
                  <a:srgbClr val="7F0055"/>
                </a:solidFill>
                <a:latin typeface="Source Code Pro" charset="0"/>
              </a:rPr>
              <a:t>static</a:t>
            </a:r>
            <a:r>
              <a:rPr lang="sv-SE" altLang="en-US" sz="1300">
                <a:latin typeface="Source Code Pro" charset="0"/>
              </a:rPr>
              <a:t> </a:t>
            </a:r>
            <a:r>
              <a:rPr lang="sv-SE" altLang="en-US" sz="1300" b="1">
                <a:solidFill>
                  <a:srgbClr val="7F0055"/>
                </a:solidFill>
                <a:latin typeface="Source Code Pro" charset="0"/>
              </a:rPr>
              <a:t>void</a:t>
            </a:r>
            <a:r>
              <a:rPr lang="sv-SE" altLang="en-US" sz="1300">
                <a:latin typeface="Source Code Pro" charset="0"/>
              </a:rPr>
              <a:t> </a:t>
            </a:r>
            <a:r>
              <a:rPr lang="sv-SE" altLang="en-US" sz="1300" b="1" u="sng">
                <a:latin typeface="Source Code Pro" charset="0"/>
              </a:rPr>
              <a:t>ta_fini</a:t>
            </a:r>
            <a:r>
              <a:rPr lang="sv-SE" altLang="en-US" sz="1300">
                <a:latin typeface="Source Code Pro" charset="0"/>
              </a:rPr>
              <a:t>(Int exitcode)</a:t>
            </a:r>
          </a:p>
          <a:p>
            <a:pPr algn="l"/>
            <a:r>
              <a:rPr lang="sv-SE" altLang="en-US" sz="1800">
                <a:latin typeface="Source Code Pro" charset="0"/>
                <a:ea typeface="宋体" charset="-122"/>
              </a:rPr>
              <a:t>{</a:t>
            </a:r>
          </a:p>
          <a:p>
            <a:pPr algn="l"/>
            <a:r>
              <a:rPr lang="sv-SE" altLang="en-US" sz="1300">
                <a:latin typeface="Source Code Pro" charset="0"/>
                <a:ea typeface="宋体" charset="-122"/>
              </a:rPr>
              <a:t>	//Reporting Statistics/collected information if needed</a:t>
            </a:r>
          </a:p>
          <a:p>
            <a:pPr algn="l"/>
            <a:r>
              <a:rPr lang="sv-SE" altLang="en-US" sz="1300">
                <a:latin typeface="Source Code Pro" charset="0"/>
                <a:ea typeface="宋体" charset="-122"/>
              </a:rPr>
              <a:t>	//Clean up allocated memory</a:t>
            </a:r>
          </a:p>
          <a:p>
            <a:pPr algn="l"/>
            <a:endParaRPr lang="sv-SE" altLang="en-US" sz="1300">
              <a:latin typeface="Source Code Pro" charset="0"/>
              <a:ea typeface="宋体" charset="-122"/>
            </a:endParaRPr>
          </a:p>
          <a:p>
            <a:pPr algn="l"/>
            <a:r>
              <a:rPr lang="sv-SE" altLang="en-US" sz="1800">
                <a:latin typeface="Source Code Pro" charset="0"/>
                <a:ea typeface="宋体" charset="-122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Instrumentation &amp; Runtime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95288" y="836613"/>
            <a:ext cx="5545137" cy="554831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300" b="1" u="sng" dirty="0">
                <a:solidFill>
                  <a:srgbClr val="7F0055"/>
                </a:solidFill>
                <a:latin typeface="Source Code Pro" charset="0"/>
              </a:rPr>
              <a:t>static</a:t>
            </a:r>
            <a:r>
              <a:rPr lang="en-US" altLang="en-US" sz="1300" u="sng" dirty="0">
                <a:latin typeface="Source Code Pro" charset="0"/>
              </a:rPr>
              <a:t> IRSB</a:t>
            </a:r>
            <a:r>
              <a:rPr lang="en-US" altLang="en-US" sz="1300" dirty="0">
                <a:latin typeface="Source Code Pro" charset="0"/>
              </a:rPr>
              <a:t>* </a:t>
            </a:r>
            <a:r>
              <a:rPr lang="en-US" altLang="en-US" sz="1300" b="1" u="sng" dirty="0" err="1">
                <a:latin typeface="Source Code Pro" charset="0"/>
              </a:rPr>
              <a:t>ta_instrument</a:t>
            </a:r>
            <a:r>
              <a:rPr lang="en-US" altLang="en-US" sz="1300" dirty="0">
                <a:latin typeface="Source Code Pro" charset="0"/>
              </a:rPr>
              <a:t> ( </a:t>
            </a:r>
            <a:r>
              <a:rPr lang="en-US" altLang="en-US" sz="1300" dirty="0" err="1">
                <a:latin typeface="Source Code Pro" charset="0"/>
              </a:rPr>
              <a:t>VgCallbackClosure</a:t>
            </a:r>
            <a:r>
              <a:rPr lang="en-US" altLang="en-US" sz="1300" dirty="0">
                <a:latin typeface="Source Code Pro" charset="0"/>
              </a:rPr>
              <a:t>* 			closure,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			IRSB*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sbIn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,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                             …)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{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        …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        IRSB*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sbOut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  =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deepCopyIRSBExceptStmts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(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sbIn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);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        …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        </a:t>
            </a:r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for</a:t>
            </a:r>
            <a:r>
              <a:rPr lang="en-US" altLang="en-US" sz="1300" dirty="0">
                <a:latin typeface="Source Code Pro" charset="0"/>
              </a:rPr>
              <a:t> (i = 0; i &lt; </a:t>
            </a:r>
            <a:r>
              <a:rPr lang="en-US" altLang="en-US" sz="1300" dirty="0" err="1">
                <a:latin typeface="Source Code Pro" charset="0"/>
              </a:rPr>
              <a:t>sbIn</a:t>
            </a:r>
            <a:r>
              <a:rPr lang="en-US" altLang="en-US" sz="1300" dirty="0">
                <a:latin typeface="Source Code Pro" charset="0"/>
              </a:rPr>
              <a:t>-&gt;</a:t>
            </a:r>
            <a:r>
              <a:rPr lang="en-US" altLang="en-US" sz="1300" dirty="0" err="1">
                <a:latin typeface="Source Code Pro" charset="0"/>
              </a:rPr>
              <a:t>stmts_used</a:t>
            </a:r>
            <a:r>
              <a:rPr lang="en-US" altLang="en-US" sz="1300" dirty="0">
                <a:latin typeface="Source Code Pro" charset="0"/>
              </a:rPr>
              <a:t>; i++) {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      	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IRStmt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*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st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 =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sbIn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-&gt;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stmts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[i];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	</a:t>
            </a:r>
            <a:r>
              <a:rPr lang="en-US" altLang="en-US" sz="1300" dirty="0" smtClean="0">
                <a:latin typeface="Source Code Pro" charset="0"/>
              </a:rPr>
              <a:t>	</a:t>
            </a:r>
            <a:r>
              <a:rPr lang="en-US" altLang="en-US" sz="1300" b="1" dirty="0" smtClean="0">
                <a:solidFill>
                  <a:srgbClr val="7F0055"/>
                </a:solidFill>
                <a:latin typeface="Source Code Pro" charset="0"/>
              </a:rPr>
              <a:t>if</a:t>
            </a:r>
            <a:r>
              <a:rPr lang="en-US" altLang="en-US" sz="1300" dirty="0">
                <a:latin typeface="Source Code Pro" charset="0"/>
              </a:rPr>
              <a:t>(!</a:t>
            </a:r>
            <a:r>
              <a:rPr lang="en-US" altLang="en-US" sz="1300" dirty="0" err="1">
                <a:latin typeface="Source Code Pro" charset="0"/>
              </a:rPr>
              <a:t>st</a:t>
            </a:r>
            <a:r>
              <a:rPr lang="en-US" altLang="en-US" sz="1300" dirty="0">
                <a:latin typeface="Source Code Pro" charset="0"/>
              </a:rPr>
              <a:t>) </a:t>
            </a:r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continue</a:t>
            </a:r>
            <a:r>
              <a:rPr lang="en-US" altLang="en-US" sz="1300" dirty="0">
                <a:latin typeface="Source Code Pro" charset="0"/>
              </a:rPr>
              <a:t>;</a:t>
            </a:r>
          </a:p>
          <a:p>
            <a:pPr algn="l"/>
            <a:r>
              <a:rPr lang="en-US" altLang="en-US" sz="1300" dirty="0" smtClean="0">
                <a:latin typeface="Source Code Pro" charset="0"/>
              </a:rPr>
              <a:t>	</a:t>
            </a:r>
            <a:r>
              <a:rPr lang="en-US" altLang="en-US" sz="1300" dirty="0">
                <a:latin typeface="Source Code Pro" charset="0"/>
              </a:rPr>
              <a:t>	</a:t>
            </a:r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switch</a:t>
            </a:r>
            <a:r>
              <a:rPr lang="en-US" altLang="en-US" sz="1300" dirty="0">
                <a:latin typeface="Source Code Pro" charset="0"/>
              </a:rPr>
              <a:t> (</a:t>
            </a:r>
            <a:r>
              <a:rPr lang="en-US" altLang="en-US" sz="1300" dirty="0" err="1">
                <a:latin typeface="Source Code Pro" charset="0"/>
              </a:rPr>
              <a:t>st</a:t>
            </a:r>
            <a:r>
              <a:rPr lang="en-US" altLang="en-US" sz="1300" dirty="0">
                <a:latin typeface="Source Code Pro" charset="0"/>
              </a:rPr>
              <a:t>-&gt;tag) {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               </a:t>
            </a:r>
            <a:r>
              <a:rPr lang="en-US" altLang="en-US" sz="1300" dirty="0" smtClean="0">
                <a:latin typeface="Source Code Pro" charset="0"/>
              </a:rPr>
              <a:t>	       </a:t>
            </a:r>
            <a:r>
              <a:rPr lang="en-US" altLang="en-US" sz="1300" b="1" dirty="0" smtClean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300" dirty="0" smtClean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Ist_Put</a:t>
            </a:r>
            <a:r>
              <a:rPr lang="en-US" altLang="en-US" sz="1300" dirty="0">
                <a:latin typeface="Source Code Pro" charset="0"/>
              </a:rPr>
              <a:t>: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                              	…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         	      </a:t>
            </a:r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Ist_Store</a:t>
            </a:r>
            <a:r>
              <a:rPr lang="en-US" altLang="en-US" sz="1300" dirty="0">
                <a:latin typeface="Source Code Pro" charset="0"/>
              </a:rPr>
              <a:t>: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	</a:t>
            </a:r>
            <a:r>
              <a:rPr lang="en-US" altLang="en-US" sz="1300" dirty="0" smtClean="0">
                <a:latin typeface="Source Code Pro" charset="0"/>
                <a:ea typeface="宋体" charset="-122"/>
              </a:rPr>
              <a:t>  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	</a:t>
            </a:r>
            <a:r>
              <a:rPr lang="en-US" altLang="en-US" sz="1300" dirty="0" smtClean="0">
                <a:latin typeface="Source Code Pro" charset="0"/>
                <a:ea typeface="宋体" charset="-122"/>
              </a:rPr>
              <a:t>           …</a:t>
            </a:r>
            <a:endParaRPr lang="en-US" altLang="en-US" sz="1300" dirty="0">
              <a:latin typeface="Source Code Pro" charset="0"/>
              <a:ea typeface="宋体" charset="-122"/>
            </a:endParaRPr>
          </a:p>
          <a:p>
            <a:pPr algn="l"/>
            <a:r>
              <a:rPr lang="en-US" altLang="en-US" sz="1300" dirty="0" smtClean="0">
                <a:latin typeface="Source Code Pro" charset="0"/>
              </a:rPr>
              <a:t> </a:t>
            </a:r>
            <a:r>
              <a:rPr lang="en-US" altLang="en-US" sz="1300" dirty="0">
                <a:latin typeface="Source Code Pro" charset="0"/>
              </a:rPr>
              <a:t>	      </a:t>
            </a:r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Ist_PutI</a:t>
            </a:r>
            <a:r>
              <a:rPr lang="en-US" altLang="en-US" sz="1300" dirty="0">
                <a:latin typeface="Source Code Pro" charset="0"/>
              </a:rPr>
              <a:t>: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		</a:t>
            </a:r>
            <a:r>
              <a:rPr lang="en-US" altLang="en-US" sz="1300" dirty="0" smtClean="0">
                <a:latin typeface="Source Code Pro" charset="0"/>
                <a:ea typeface="宋体" charset="-122"/>
              </a:rPr>
              <a:t>           …</a:t>
            </a:r>
            <a:endParaRPr lang="en-US" altLang="en-US" sz="1300" dirty="0">
              <a:latin typeface="Source Code Pro" charset="0"/>
              <a:ea typeface="宋体" charset="-122"/>
            </a:endParaRPr>
          </a:p>
          <a:p>
            <a:pPr algn="l"/>
            <a:r>
              <a:rPr lang="en-US" altLang="en-US" sz="1300" dirty="0">
                <a:latin typeface="Source Code Pro" charset="0"/>
              </a:rPr>
              <a:t>	      </a:t>
            </a:r>
            <a:r>
              <a:rPr lang="en-US" altLang="en-US" sz="1300" dirty="0" smtClean="0">
                <a:latin typeface="Source Code Pro" charset="0"/>
              </a:rPr>
              <a:t>	      </a:t>
            </a:r>
            <a:r>
              <a:rPr lang="en-US" altLang="en-US" sz="1300" b="1" dirty="0" smtClean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300" dirty="0" smtClean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Ist_WrTmp</a:t>
            </a:r>
            <a:r>
              <a:rPr lang="en-US" altLang="en-US" sz="1300" dirty="0">
                <a:latin typeface="Source Code Pro" charset="0"/>
              </a:rPr>
              <a:t>:	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	      	</a:t>
            </a:r>
            <a:r>
              <a:rPr lang="en-US" altLang="en-US" sz="1300" dirty="0" smtClean="0">
                <a:latin typeface="Source Code Pro" charset="0"/>
                <a:ea typeface="宋体" charset="-122"/>
              </a:rPr>
              <a:t>           …</a:t>
            </a:r>
            <a:endParaRPr lang="en-US" altLang="en-US" sz="1300" dirty="0">
              <a:latin typeface="Source Code Pro" charset="0"/>
              <a:ea typeface="宋体" charset="-122"/>
            </a:endParaRPr>
          </a:p>
          <a:p>
            <a:pPr algn="l"/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  <a:ea typeface="宋体" charset="-122"/>
              </a:rPr>
              <a:t> </a:t>
            </a:r>
            <a:r>
              <a:rPr lang="en-US" altLang="en-US" sz="1300" b="1" dirty="0" smtClean="0">
                <a:solidFill>
                  <a:srgbClr val="7F0055"/>
                </a:solidFill>
                <a:latin typeface="Source Code Pro" charset="0"/>
                <a:ea typeface="宋体" charset="-122"/>
              </a:rPr>
              <a:t>                         </a:t>
            </a:r>
            <a:r>
              <a:rPr lang="en-US" altLang="en-US" sz="1300" b="1" dirty="0" smtClean="0">
                <a:solidFill>
                  <a:srgbClr val="7F0055"/>
                </a:solidFill>
                <a:latin typeface="Source Code Pro" charset="0"/>
              </a:rPr>
              <a:t>default</a:t>
            </a:r>
            <a:r>
              <a:rPr lang="en-US" altLang="en-US" sz="1300" dirty="0">
                <a:latin typeface="Source Code Pro" charset="0"/>
              </a:rPr>
              <a:t>: </a:t>
            </a:r>
            <a:r>
              <a:rPr lang="en-US" altLang="en-US" sz="1300" dirty="0" err="1">
                <a:latin typeface="Source Code Pro" charset="0"/>
              </a:rPr>
              <a:t>addStmtToIRSB</a:t>
            </a:r>
            <a:r>
              <a:rPr lang="en-US" altLang="en-US" sz="1300" dirty="0">
                <a:latin typeface="Source Code Pro" charset="0"/>
              </a:rPr>
              <a:t>(</a:t>
            </a:r>
            <a:r>
              <a:rPr lang="en-US" altLang="en-US" sz="1300" dirty="0" err="1">
                <a:latin typeface="Source Code Pro" charset="0"/>
              </a:rPr>
              <a:t>sbOut</a:t>
            </a:r>
            <a:r>
              <a:rPr lang="en-US" altLang="en-US" sz="1300" dirty="0">
                <a:latin typeface="Source Code Pro" charset="0"/>
              </a:rPr>
              <a:t>, </a:t>
            </a:r>
            <a:r>
              <a:rPr lang="en-US" altLang="en-US" sz="1300" dirty="0" err="1">
                <a:latin typeface="Source Code Pro" charset="0"/>
              </a:rPr>
              <a:t>st</a:t>
            </a:r>
            <a:r>
              <a:rPr lang="en-US" altLang="en-US" sz="1300" dirty="0">
                <a:latin typeface="Source Code Pro" charset="0"/>
              </a:rPr>
              <a:t>);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       </a:t>
            </a:r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return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sbOut</a:t>
            </a:r>
            <a:r>
              <a:rPr lang="en-US" altLang="en-US" sz="1300" dirty="0">
                <a:latin typeface="Source Code Pro" charset="0"/>
              </a:rPr>
              <a:t>;</a:t>
            </a:r>
          </a:p>
          <a:p>
            <a:pPr algn="l"/>
            <a:r>
              <a:rPr lang="en-US" altLang="en-US" sz="1300" dirty="0">
                <a:latin typeface="Source Code Pro" charset="0"/>
                <a:ea typeface="宋体" charset="-122"/>
              </a:rPr>
              <a:t>}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073150" y="2560638"/>
            <a:ext cx="4321175" cy="3238500"/>
          </a:xfrm>
          <a:prstGeom prst="rect">
            <a:avLst/>
          </a:prstGeom>
          <a:noFill/>
          <a:ln w="3816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940425" y="1916113"/>
            <a:ext cx="3095625" cy="119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  <a:buClrTx/>
              <a:buFontTx/>
              <a:buNone/>
            </a:pPr>
            <a:r>
              <a:rPr lang="en-US" altLang="en-US"/>
              <a:t>* Please consult the following header file for details of the valgrind VEX instructions:</a:t>
            </a:r>
          </a:p>
          <a:p>
            <a:pPr algn="l">
              <a:lnSpc>
                <a:spcPct val="100000"/>
              </a:lnSpc>
              <a:buClrTx/>
              <a:buFontTx/>
              <a:buNone/>
            </a:pPr>
            <a:r>
              <a:rPr lang="en-US" altLang="en-US"/>
              <a:t>&lt;Valgrind&gt;/VEX/pub/libvex_ir.h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Ist_IMark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57200" y="2193925"/>
            <a:ext cx="8137525" cy="26685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300">
                <a:latin typeface="Source Code Pro" charset="0"/>
              </a:rPr>
              <a:t> Ist_IMark: //Specifies the beginning of a machine instruction</a:t>
            </a:r>
          </a:p>
          <a:p>
            <a:pPr algn="l"/>
            <a:r>
              <a:rPr lang="en-US" altLang="en-US" sz="1300">
                <a:solidFill>
                  <a:srgbClr val="3F7F5F"/>
                </a:solidFill>
                <a:latin typeface="Source Code Pro" charset="0"/>
              </a:rPr>
              <a:t>// Start tracing in main</a:t>
            </a:r>
          </a:p>
          <a:p>
            <a:pPr algn="l"/>
            <a:r>
              <a:rPr lang="en-US" altLang="en-US" sz="1300">
                <a:solidFill>
                  <a:srgbClr val="3F7F5F"/>
                </a:solidFill>
                <a:latin typeface="Source Code Pro" charset="0"/>
              </a:rPr>
              <a:t>//VG_(printf)("Ist_IMark\n");</a:t>
            </a:r>
          </a:p>
          <a:p>
            <a:pPr algn="l"/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if</a:t>
            </a:r>
            <a:r>
              <a:rPr lang="en-US" altLang="en-US" sz="1300">
                <a:latin typeface="Source Code Pro" charset="0"/>
              </a:rPr>
              <a:t> (VG_(get_fnname_if_entry)(st-&gt;Ist.IMark.addr, fnname, 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sizeof</a:t>
            </a:r>
            <a:r>
              <a:rPr lang="en-US" altLang="en-US" sz="1300">
                <a:latin typeface="Source Code Pro" charset="0"/>
              </a:rPr>
              <a:t>(fnname))) {</a:t>
            </a:r>
          </a:p>
          <a:p>
            <a:pPr algn="l"/>
            <a:r>
              <a:rPr lang="en-US" altLang="en-US" sz="1300">
                <a:latin typeface="Source Code Pro" charset="0"/>
              </a:rPr>
              <a:t>	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if</a:t>
            </a:r>
            <a:r>
              <a:rPr lang="en-US" altLang="en-US" sz="1300">
                <a:latin typeface="Source Code Pro" charset="0"/>
              </a:rPr>
              <a:t>(VG_(strcmp)(fnname, </a:t>
            </a:r>
            <a:r>
              <a:rPr lang="en-US" altLang="en-US" sz="1300">
                <a:solidFill>
                  <a:srgbClr val="2A00FF"/>
                </a:solidFill>
                <a:latin typeface="Source Code Pro" charset="0"/>
              </a:rPr>
              <a:t>"main"</a:t>
            </a:r>
            <a:r>
              <a:rPr lang="en-US" altLang="en-US" sz="1300">
                <a:latin typeface="Source Code Pro" charset="0"/>
              </a:rPr>
              <a:t>) == 0) {</a:t>
            </a:r>
          </a:p>
          <a:p>
            <a:pPr algn="l"/>
            <a:r>
              <a:rPr lang="en-US" altLang="en-US" sz="1300">
                <a:latin typeface="Source Code Pro" charset="0"/>
              </a:rPr>
              <a:t>		trace = True;</a:t>
            </a:r>
          </a:p>
          <a:p>
            <a:pPr algn="l"/>
            <a:r>
              <a:rPr lang="en-US" altLang="en-US" sz="1300">
                <a:latin typeface="Source Code Pro" charset="0"/>
              </a:rPr>
              <a:t>	}</a:t>
            </a:r>
          </a:p>
          <a:p>
            <a:pPr algn="l"/>
            <a:r>
              <a:rPr lang="en-US" altLang="en-US" sz="1300">
                <a:latin typeface="Source Code Pro" charset="0"/>
              </a:rPr>
              <a:t>	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else</a:t>
            </a:r>
            <a:r>
              <a:rPr lang="en-US" altLang="en-US" sz="1300">
                <a:latin typeface="Source Code Pro" charset="0"/>
              </a:rPr>
              <a:t> 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if</a:t>
            </a:r>
            <a:r>
              <a:rPr lang="en-US" altLang="en-US" sz="1300">
                <a:latin typeface="Source Code Pro" charset="0"/>
              </a:rPr>
              <a:t>(VG_(strcmp)(fnname, </a:t>
            </a:r>
            <a:r>
              <a:rPr lang="en-US" altLang="en-US" sz="1300">
                <a:solidFill>
                  <a:srgbClr val="2A00FF"/>
                </a:solidFill>
                <a:latin typeface="Source Code Pro" charset="0"/>
              </a:rPr>
              <a:t>"exit"</a:t>
            </a:r>
            <a:r>
              <a:rPr lang="en-US" altLang="en-US" sz="1300">
                <a:latin typeface="Source Code Pro" charset="0"/>
              </a:rPr>
              <a:t>) == 0) {</a:t>
            </a:r>
          </a:p>
          <a:p>
            <a:pPr algn="l"/>
            <a:r>
              <a:rPr lang="en-US" altLang="en-US" sz="1300">
                <a:latin typeface="Source Code Pro" charset="0"/>
              </a:rPr>
              <a:t>		trace = False;</a:t>
            </a:r>
          </a:p>
          <a:p>
            <a:pPr algn="l"/>
            <a:r>
              <a:rPr lang="en-US" altLang="en-US" sz="1300">
                <a:latin typeface="Source Code Pro" charset="0"/>
              </a:rPr>
              <a:t>	}</a:t>
            </a:r>
          </a:p>
          <a:p>
            <a:pPr algn="l"/>
            <a:r>
              <a:rPr lang="en-US" altLang="en-US" sz="1300">
                <a:latin typeface="Source Code Pro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Instrumentation &amp; Runtime - Ist_Put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549275" y="944563"/>
            <a:ext cx="8137525" cy="439851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spcBef>
                <a:spcPts val="1288"/>
              </a:spcBef>
              <a:spcAft>
                <a:spcPts val="288"/>
              </a:spcAft>
            </a:pPr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Ist_Put</a:t>
            </a:r>
            <a:r>
              <a:rPr lang="en-US" altLang="en-US" sz="1300" dirty="0">
                <a:latin typeface="Source Code Pro" charset="0"/>
              </a:rPr>
              <a:t>: //puts value of temporary variable or constant into the register. </a:t>
            </a:r>
          </a:p>
          <a:p>
            <a:pPr algn="l">
              <a:spcBef>
                <a:spcPts val="1288"/>
              </a:spcBef>
              <a:spcAft>
                <a:spcPts val="288"/>
              </a:spcAft>
            </a:pPr>
            <a:r>
              <a:rPr lang="en-US" altLang="en-US" sz="1300" dirty="0" smtClean="0">
                <a:latin typeface="Source Code Pro" charset="0"/>
              </a:rPr>
              <a:t>	    //</a:t>
            </a:r>
            <a:r>
              <a:rPr lang="en-US" altLang="en-US" sz="1300" dirty="0">
                <a:latin typeface="Source Code Pro" charset="0"/>
              </a:rPr>
              <a:t>Write into a guest register, at a fixed offset in the guest state.</a:t>
            </a:r>
          </a:p>
          <a:p>
            <a:pPr algn="l">
              <a:spcBef>
                <a:spcPts val="1288"/>
              </a:spcBef>
              <a:spcAft>
                <a:spcPts val="288"/>
              </a:spcAft>
            </a:pPr>
            <a:r>
              <a:rPr lang="en-US" altLang="en-US" sz="1300" b="1" dirty="0" smtClean="0">
                <a:solidFill>
                  <a:srgbClr val="7F0055"/>
                </a:solidFill>
                <a:latin typeface="Source Code Pro" charset="0"/>
              </a:rPr>
              <a:t>	    if</a:t>
            </a:r>
            <a:r>
              <a:rPr lang="en-US" altLang="en-US" sz="1300" dirty="0" smtClean="0">
                <a:latin typeface="Source Code Pro" charset="0"/>
              </a:rPr>
              <a:t>(trace</a:t>
            </a:r>
            <a:r>
              <a:rPr lang="en-US" altLang="en-US" sz="1300" dirty="0">
                <a:latin typeface="Source Code Pro" charset="0"/>
              </a:rPr>
              <a:t>) { //to start tainting from main()</a:t>
            </a:r>
          </a:p>
          <a:p>
            <a:pPr algn="l">
              <a:spcBef>
                <a:spcPts val="1288"/>
              </a:spcBef>
              <a:spcAft>
                <a:spcPts val="288"/>
              </a:spcAft>
            </a:pPr>
            <a:r>
              <a:rPr lang="en-US" altLang="en-US" sz="1300" dirty="0">
                <a:latin typeface="Source Code Pro" charset="0"/>
                <a:ea typeface="宋体" charset="-122"/>
              </a:rPr>
              <a:t>	</a:t>
            </a:r>
            <a:r>
              <a:rPr lang="en-US" altLang="en-US" sz="1300" dirty="0" smtClean="0">
                <a:latin typeface="Source Code Pro" charset="0"/>
                <a:ea typeface="宋体" charset="-122"/>
              </a:rPr>
              <a:t>	offset 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=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st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-&gt;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Ist.Put.offset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; // Look at: &lt;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Valgrind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&gt;/VEX/pub/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libvex_ir.h</a:t>
            </a:r>
            <a:endParaRPr lang="en-US" altLang="en-US" sz="1300" dirty="0">
              <a:latin typeface="Source Code Pro" charset="0"/>
              <a:ea typeface="宋体" charset="-122"/>
            </a:endParaRPr>
          </a:p>
          <a:p>
            <a:pPr algn="l">
              <a:spcBef>
                <a:spcPts val="1288"/>
              </a:spcBef>
              <a:spcAft>
                <a:spcPts val="288"/>
              </a:spcAft>
            </a:pPr>
            <a:r>
              <a:rPr lang="en-US" altLang="en-US" sz="1300" dirty="0" smtClean="0">
                <a:latin typeface="Source Code Pro" charset="0"/>
                <a:ea typeface="宋体" charset="-122"/>
              </a:rPr>
              <a:t>	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	data =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st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-&gt;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Ist.Put.data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; </a:t>
            </a:r>
          </a:p>
          <a:p>
            <a:pPr algn="l">
              <a:spcBef>
                <a:spcPts val="1288"/>
              </a:spcBef>
              <a:spcAft>
                <a:spcPts val="288"/>
              </a:spcAft>
            </a:pPr>
            <a:r>
              <a:rPr lang="en-US" altLang="en-US" sz="1300" dirty="0" smtClean="0">
                <a:latin typeface="Source Code Pro" charset="0"/>
              </a:rPr>
              <a:t>  </a:t>
            </a:r>
            <a:r>
              <a:rPr lang="en-US" altLang="en-US" sz="1300" dirty="0">
                <a:latin typeface="Source Code Pro" charset="0"/>
              </a:rPr>
              <a:t>	</a:t>
            </a:r>
            <a:r>
              <a:rPr lang="en-US" altLang="en-US" sz="1300" dirty="0">
                <a:solidFill>
                  <a:srgbClr val="3F7F5F"/>
                </a:solidFill>
                <a:latin typeface="Source Code Pro" charset="0"/>
              </a:rPr>
              <a:t>//VG_(</a:t>
            </a:r>
            <a:r>
              <a:rPr lang="en-US" altLang="en-US" sz="1300" dirty="0" err="1">
                <a:solidFill>
                  <a:srgbClr val="3F7F5F"/>
                </a:solidFill>
                <a:latin typeface="Source Code Pro" charset="0"/>
              </a:rPr>
              <a:t>printf</a:t>
            </a:r>
            <a:r>
              <a:rPr lang="en-US" altLang="en-US" sz="1300" dirty="0">
                <a:solidFill>
                  <a:srgbClr val="3F7F5F"/>
                </a:solidFill>
                <a:latin typeface="Source Code Pro" charset="0"/>
              </a:rPr>
              <a:t>)("</a:t>
            </a:r>
            <a:r>
              <a:rPr lang="en-US" altLang="en-US" sz="1300" dirty="0" err="1">
                <a:solidFill>
                  <a:srgbClr val="3F7F5F"/>
                </a:solidFill>
                <a:latin typeface="Source Code Pro" charset="0"/>
              </a:rPr>
              <a:t>Ist_Put</a:t>
            </a:r>
            <a:r>
              <a:rPr lang="en-US" altLang="en-US" sz="1300" dirty="0">
                <a:solidFill>
                  <a:srgbClr val="3F7F5F"/>
                </a:solidFill>
                <a:latin typeface="Source Code Pro" charset="0"/>
              </a:rPr>
              <a:t> offset %d data %d\n", offset, data);</a:t>
            </a:r>
          </a:p>
          <a:p>
            <a:pPr algn="l">
              <a:lnSpc>
                <a:spcPct val="100000"/>
              </a:lnSpc>
              <a:spcBef>
                <a:spcPts val="1563"/>
              </a:spcBef>
              <a:spcAft>
                <a:spcPts val="575"/>
              </a:spcAft>
            </a:pPr>
            <a:r>
              <a:rPr lang="en-US" altLang="en-US" sz="1300" dirty="0">
                <a:latin typeface="Source Code Pro" charset="0"/>
                <a:ea typeface="宋体" charset="-122"/>
              </a:rPr>
              <a:t>	</a:t>
            </a:r>
            <a:r>
              <a:rPr lang="en-US" altLang="en-US" sz="1300" dirty="0" smtClean="0">
                <a:latin typeface="Source Code Pro" charset="0"/>
                <a:ea typeface="宋体" charset="-122"/>
              </a:rPr>
              <a:t>	</a:t>
            </a:r>
            <a:r>
              <a:rPr lang="en-US" altLang="en-US" sz="1300" dirty="0" err="1" smtClean="0">
                <a:latin typeface="Source Code Pro" charset="0"/>
                <a:ea typeface="宋体" charset="-122"/>
              </a:rPr>
              <a:t>argv</a:t>
            </a:r>
            <a:r>
              <a:rPr lang="en-US" altLang="en-US" sz="1300" dirty="0" smtClean="0">
                <a:latin typeface="Source Code Pro" charset="0"/>
                <a:ea typeface="宋体" charset="-122"/>
              </a:rPr>
              <a:t> 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= mkIRExprVec_2(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mkIRExpr_HWord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((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HWord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)offset),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mkIRExpr_HWord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( (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HWord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) (data-&gt;tag ==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Iex_RdTmp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)?(data-&gt;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Iex.RdTmp.tmp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):-1));</a:t>
            </a:r>
          </a:p>
          <a:p>
            <a:pPr algn="l">
              <a:lnSpc>
                <a:spcPct val="100000"/>
              </a:lnSpc>
              <a:spcBef>
                <a:spcPts val="1288"/>
              </a:spcBef>
              <a:spcAft>
                <a:spcPts val="288"/>
              </a:spcAft>
            </a:pPr>
            <a:r>
              <a:rPr lang="en-US" altLang="en-US" sz="1300" dirty="0" smtClean="0">
                <a:latin typeface="Source Code Pro" charset="0"/>
              </a:rPr>
              <a:t>	</a:t>
            </a:r>
            <a:r>
              <a:rPr lang="en-US" altLang="en-US" sz="1300" dirty="0">
                <a:latin typeface="Source Code Pro" charset="0"/>
              </a:rPr>
              <a:t>	dirty = unsafeIRDirty_0_N( 2, </a:t>
            </a:r>
            <a:r>
              <a:rPr lang="en-US" altLang="en-US" sz="1300" dirty="0">
                <a:solidFill>
                  <a:srgbClr val="2A00FF"/>
                </a:solidFill>
                <a:latin typeface="Source Code Pro" charset="0"/>
              </a:rPr>
              <a:t>"</a:t>
            </a:r>
            <a:r>
              <a:rPr lang="en-US" altLang="en-US" sz="1300" dirty="0" err="1">
                <a:solidFill>
                  <a:srgbClr val="2A00FF"/>
                </a:solidFill>
                <a:latin typeface="Source Code Pro" charset="0"/>
              </a:rPr>
              <a:t>ta_put</a:t>
            </a:r>
            <a:r>
              <a:rPr lang="en-US" altLang="en-US" sz="1300" dirty="0">
                <a:solidFill>
                  <a:srgbClr val="2A00FF"/>
                </a:solidFill>
                <a:latin typeface="Source Code Pro" charset="0"/>
              </a:rPr>
              <a:t>"</a:t>
            </a:r>
            <a:r>
              <a:rPr lang="en-US" altLang="en-US" sz="1300" dirty="0">
                <a:latin typeface="Source Code Pro" charset="0"/>
              </a:rPr>
              <a:t>, VG_(</a:t>
            </a:r>
            <a:r>
              <a:rPr lang="en-US" altLang="en-US" sz="1300" dirty="0" err="1">
                <a:latin typeface="Source Code Pro" charset="0"/>
              </a:rPr>
              <a:t>fnptr_to_fnentry</a:t>
            </a:r>
            <a:r>
              <a:rPr lang="en-US" altLang="en-US" sz="1300" dirty="0">
                <a:latin typeface="Source Code Pro" charset="0"/>
              </a:rPr>
              <a:t>)(</a:t>
            </a:r>
            <a:r>
              <a:rPr lang="en-US" altLang="en-US" sz="1300" dirty="0" err="1">
                <a:latin typeface="Source Code Pro" charset="0"/>
              </a:rPr>
              <a:t>ta_put</a:t>
            </a:r>
            <a:r>
              <a:rPr lang="en-US" altLang="en-US" sz="1300" dirty="0">
                <a:latin typeface="Source Code Pro" charset="0"/>
              </a:rPr>
              <a:t>),</a:t>
            </a:r>
            <a:r>
              <a:rPr lang="en-US" altLang="en-US" sz="1300" dirty="0" err="1">
                <a:latin typeface="Source Code Pro" charset="0"/>
              </a:rPr>
              <a:t>argv</a:t>
            </a:r>
            <a:r>
              <a:rPr lang="en-US" altLang="en-US" sz="1300" dirty="0">
                <a:latin typeface="Source Code Pro" charset="0"/>
              </a:rPr>
              <a:t> ); //constructing dirty helper calls</a:t>
            </a:r>
          </a:p>
          <a:p>
            <a:pPr algn="l">
              <a:spcBef>
                <a:spcPts val="1288"/>
              </a:spcBef>
              <a:spcAft>
                <a:spcPts val="288"/>
              </a:spcAft>
            </a:pPr>
            <a:r>
              <a:rPr lang="en-US" altLang="en-US" sz="1300" dirty="0" smtClean="0">
                <a:latin typeface="Source Code Pro" charset="0"/>
                <a:ea typeface="宋体" charset="-122"/>
              </a:rPr>
              <a:t>	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	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addStmtToIRSB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(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sbOut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,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IRStmt_Dirty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(dirty) );</a:t>
            </a:r>
          </a:p>
          <a:p>
            <a:pPr algn="l">
              <a:spcBef>
                <a:spcPts val="1288"/>
              </a:spcBef>
              <a:spcAft>
                <a:spcPts val="288"/>
              </a:spcAft>
            </a:pPr>
            <a:r>
              <a:rPr lang="en-US" altLang="en-US" sz="1300" dirty="0" smtClean="0">
                <a:latin typeface="Source Code Pro" charset="0"/>
                <a:ea typeface="宋体" charset="-122"/>
              </a:rPr>
              <a:t>     }</a:t>
            </a:r>
            <a:endParaRPr lang="en-US" altLang="en-US" sz="1300" dirty="0">
              <a:latin typeface="Source Code Pro" charset="0"/>
              <a:ea typeface="宋体" charset="-122"/>
            </a:endParaRPr>
          </a:p>
          <a:p>
            <a:pPr algn="l">
              <a:spcBef>
                <a:spcPts val="1288"/>
              </a:spcBef>
              <a:spcAft>
                <a:spcPts val="288"/>
              </a:spcAft>
            </a:pPr>
            <a:r>
              <a:rPr lang="en-US" altLang="en-US" sz="1300" dirty="0" smtClean="0">
                <a:latin typeface="Source Code Pro" charset="0"/>
                <a:ea typeface="宋体" charset="-122"/>
              </a:rPr>
              <a:t>     </a:t>
            </a:r>
            <a:r>
              <a:rPr lang="en-US" altLang="en-US" sz="1300" dirty="0" err="1" smtClean="0">
                <a:latin typeface="Source Code Pro" charset="0"/>
                <a:ea typeface="宋体" charset="-122"/>
              </a:rPr>
              <a:t>addStmtToIRSB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(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sbOut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, </a:t>
            </a:r>
            <a:r>
              <a:rPr lang="en-US" altLang="en-US" sz="1300" dirty="0" err="1">
                <a:latin typeface="Source Code Pro" charset="0"/>
                <a:ea typeface="宋体" charset="-122"/>
              </a:rPr>
              <a:t>st</a:t>
            </a:r>
            <a:r>
              <a:rPr lang="en-US" altLang="en-US" sz="1300" dirty="0">
                <a:latin typeface="Source Code Pro" charset="0"/>
                <a:ea typeface="宋体" charset="-122"/>
              </a:rPr>
              <a:t> );</a:t>
            </a:r>
          </a:p>
          <a:p>
            <a:pPr algn="l"/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break</a:t>
            </a:r>
            <a:r>
              <a:rPr lang="en-US" altLang="en-US" sz="1300" dirty="0">
                <a:latin typeface="Source Code Pro" charset="0"/>
              </a:rPr>
              <a:t>;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57200" y="5303838"/>
            <a:ext cx="8229600" cy="143668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static</a:t>
            </a:r>
            <a:r>
              <a:rPr lang="en-US" altLang="en-US" sz="1300" dirty="0">
                <a:latin typeface="Source Code Pro" charset="0"/>
              </a:rPr>
              <a:t> VG_REGPARM(2) </a:t>
            </a:r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void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ta_put</a:t>
            </a:r>
            <a:r>
              <a:rPr lang="en-US" altLang="en-US" sz="1300" dirty="0">
                <a:latin typeface="Source Code Pro" charset="0"/>
              </a:rPr>
              <a:t>(</a:t>
            </a:r>
            <a:r>
              <a:rPr lang="en-US" altLang="en-US" sz="1300" dirty="0" err="1">
                <a:latin typeface="Source Code Pro" charset="0"/>
              </a:rPr>
              <a:t>Int</a:t>
            </a:r>
            <a:r>
              <a:rPr lang="en-US" altLang="en-US" sz="1300" dirty="0">
                <a:latin typeface="Source Code Pro" charset="0"/>
              </a:rPr>
              <a:t> offset, </a:t>
            </a:r>
            <a:r>
              <a:rPr lang="en-US" altLang="en-US" sz="1300" dirty="0" err="1">
                <a:latin typeface="Source Code Pro" charset="0"/>
              </a:rPr>
              <a:t>Int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tmp</a:t>
            </a:r>
            <a:r>
              <a:rPr lang="en-US" altLang="en-US" sz="1300" dirty="0">
                <a:latin typeface="Source Code Pro" charset="0"/>
              </a:rPr>
              <a:t>) {</a:t>
            </a:r>
          </a:p>
          <a:p>
            <a:pPr algn="l"/>
            <a:r>
              <a:rPr lang="en-US" altLang="en-US" sz="1300" dirty="0" smtClean="0">
                <a:solidFill>
                  <a:srgbClr val="3F7F5F"/>
                </a:solidFill>
                <a:latin typeface="Source Code Pro" charset="0"/>
              </a:rPr>
              <a:t>    //</a:t>
            </a:r>
            <a:r>
              <a:rPr lang="en-US" altLang="en-US" sz="1300" dirty="0">
                <a:solidFill>
                  <a:srgbClr val="3F7F5F"/>
                </a:solidFill>
                <a:latin typeface="Source Code Pro" charset="0"/>
              </a:rPr>
              <a:t>VG_(</a:t>
            </a:r>
            <a:r>
              <a:rPr lang="en-US" altLang="en-US" sz="1300" dirty="0" err="1">
                <a:solidFill>
                  <a:srgbClr val="3F7F5F"/>
                </a:solidFill>
                <a:latin typeface="Source Code Pro" charset="0"/>
              </a:rPr>
              <a:t>printf</a:t>
            </a:r>
            <a:r>
              <a:rPr lang="en-US" altLang="en-US" sz="1300" dirty="0">
                <a:solidFill>
                  <a:srgbClr val="3F7F5F"/>
                </a:solidFill>
                <a:latin typeface="Source Code Pro" charset="0"/>
              </a:rPr>
              <a:t>)("</a:t>
            </a:r>
            <a:r>
              <a:rPr lang="en-US" altLang="en-US" sz="1300" dirty="0" err="1">
                <a:solidFill>
                  <a:srgbClr val="3F7F5F"/>
                </a:solidFill>
                <a:latin typeface="Source Code Pro" charset="0"/>
              </a:rPr>
              <a:t>ta_put</a:t>
            </a:r>
            <a:r>
              <a:rPr lang="en-US" altLang="en-US" sz="1300" dirty="0">
                <a:solidFill>
                  <a:srgbClr val="3F7F5F"/>
                </a:solidFill>
                <a:latin typeface="Source Code Pro" charset="0"/>
              </a:rPr>
              <a:t> %d %d\n", offset, </a:t>
            </a:r>
            <a:r>
              <a:rPr lang="en-US" altLang="en-US" sz="1300" dirty="0" err="1">
                <a:solidFill>
                  <a:srgbClr val="3F7F5F"/>
                </a:solidFill>
                <a:latin typeface="Source Code Pro" charset="0"/>
              </a:rPr>
              <a:t>tmp</a:t>
            </a:r>
            <a:r>
              <a:rPr lang="en-US" altLang="en-US" sz="1300" dirty="0">
                <a:solidFill>
                  <a:srgbClr val="3F7F5F"/>
                </a:solidFill>
                <a:latin typeface="Source Code Pro" charset="0"/>
              </a:rPr>
              <a:t>);</a:t>
            </a:r>
          </a:p>
          <a:p>
            <a:pPr algn="l"/>
            <a:r>
              <a:rPr lang="en-US" altLang="en-US" sz="1300" dirty="0" smtClean="0">
                <a:latin typeface="Source Code Pro" charset="0"/>
              </a:rPr>
              <a:t>    </a:t>
            </a:r>
            <a:r>
              <a:rPr lang="en-US" altLang="en-US" sz="1300" dirty="0" err="1" smtClean="0">
                <a:latin typeface="Source Code Pro" charset="0"/>
              </a:rPr>
              <a:t>ThreadId</a:t>
            </a:r>
            <a:r>
              <a:rPr lang="en-US" altLang="en-US" sz="1300" dirty="0" smtClean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tid</a:t>
            </a:r>
            <a:r>
              <a:rPr lang="en-US" altLang="en-US" sz="1300" dirty="0">
                <a:latin typeface="Source Code Pro" charset="0"/>
              </a:rPr>
              <a:t> = VG_(</a:t>
            </a:r>
            <a:r>
              <a:rPr lang="en-US" altLang="en-US" sz="1300" dirty="0" err="1">
                <a:latin typeface="Source Code Pro" charset="0"/>
              </a:rPr>
              <a:t>get_running_tid</a:t>
            </a:r>
            <a:r>
              <a:rPr lang="en-US" altLang="en-US" sz="1300" dirty="0">
                <a:latin typeface="Source Code Pro" charset="0"/>
              </a:rPr>
              <a:t>)();</a:t>
            </a:r>
          </a:p>
          <a:p>
            <a:pPr algn="l"/>
            <a:r>
              <a:rPr lang="en-US" altLang="en-US" sz="1300" dirty="0" smtClean="0">
                <a:latin typeface="Source Code Pro" charset="0"/>
              </a:rPr>
              <a:t>    </a:t>
            </a:r>
            <a:r>
              <a:rPr lang="en-US" altLang="en-US" sz="1300" dirty="0" err="1" smtClean="0">
                <a:latin typeface="Source Code Pro" charset="0"/>
              </a:rPr>
              <a:t>Bool</a:t>
            </a:r>
            <a:r>
              <a:rPr lang="en-US" altLang="en-US" sz="1300" dirty="0" smtClean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shadow_reg</a:t>
            </a:r>
            <a:r>
              <a:rPr lang="en-US" altLang="en-US" sz="1300" dirty="0">
                <a:latin typeface="Source Code Pro" charset="0"/>
              </a:rPr>
              <a:t> = </a:t>
            </a:r>
            <a:r>
              <a:rPr lang="en-US" altLang="en-US" sz="1300" u="sng" dirty="0" err="1">
                <a:latin typeface="Source Code Pro" charset="0"/>
              </a:rPr>
              <a:t>get_shadow_temp</a:t>
            </a:r>
            <a:r>
              <a:rPr lang="en-US" altLang="en-US" sz="1300" dirty="0">
                <a:latin typeface="Source Code Pro" charset="0"/>
              </a:rPr>
              <a:t>(</a:t>
            </a:r>
            <a:r>
              <a:rPr lang="en-US" altLang="en-US" sz="1300" dirty="0" err="1">
                <a:latin typeface="Source Code Pro" charset="0"/>
              </a:rPr>
              <a:t>tmp</a:t>
            </a:r>
            <a:r>
              <a:rPr lang="en-US" altLang="en-US" sz="1300" dirty="0">
                <a:latin typeface="Source Code Pro" charset="0"/>
              </a:rPr>
              <a:t>); //If </a:t>
            </a:r>
            <a:r>
              <a:rPr lang="en-US" altLang="en-US" sz="1300" dirty="0" err="1">
                <a:latin typeface="Source Code Pro" charset="0"/>
              </a:rPr>
              <a:t>tmp</a:t>
            </a:r>
            <a:r>
              <a:rPr lang="en-US" altLang="en-US" sz="1300" dirty="0">
                <a:latin typeface="Source Code Pro" charset="0"/>
              </a:rPr>
              <a:t> is tainted then propagate</a:t>
            </a:r>
          </a:p>
          <a:p>
            <a:pPr algn="l"/>
            <a:r>
              <a:rPr lang="en-US" altLang="en-US" sz="1300" dirty="0" smtClean="0">
                <a:latin typeface="Source Code Pro" charset="0"/>
              </a:rPr>
              <a:t>    VG</a:t>
            </a:r>
            <a:r>
              <a:rPr lang="en-US" altLang="en-US" sz="1300" dirty="0">
                <a:latin typeface="Source Code Pro" charset="0"/>
              </a:rPr>
              <a:t>_(</a:t>
            </a:r>
            <a:r>
              <a:rPr lang="en-US" altLang="en-US" sz="1300" dirty="0" err="1">
                <a:latin typeface="Source Code Pro" charset="0"/>
              </a:rPr>
              <a:t>set_shadow_regs_area</a:t>
            </a:r>
            <a:r>
              <a:rPr lang="en-US" altLang="en-US" sz="1300" dirty="0">
                <a:latin typeface="Source Code Pro" charset="0"/>
              </a:rPr>
              <a:t>) ( </a:t>
            </a:r>
            <a:r>
              <a:rPr lang="en-US" altLang="en-US" sz="1300" dirty="0" err="1">
                <a:latin typeface="Source Code Pro" charset="0"/>
              </a:rPr>
              <a:t>tid</a:t>
            </a:r>
            <a:r>
              <a:rPr lang="en-US" altLang="en-US" sz="1300" dirty="0">
                <a:latin typeface="Source Code Pro" charset="0"/>
              </a:rPr>
              <a:t>, 1, offset, 1, &amp;</a:t>
            </a:r>
            <a:r>
              <a:rPr lang="en-US" altLang="en-US" sz="1300" dirty="0" err="1">
                <a:latin typeface="Source Code Pro" charset="0"/>
              </a:rPr>
              <a:t>shadow_reg</a:t>
            </a:r>
            <a:r>
              <a:rPr lang="en-US" altLang="en-US" sz="1300" dirty="0">
                <a:latin typeface="Source Code Pro" charset="0"/>
              </a:rPr>
              <a:t>); 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71438" y="111125"/>
            <a:ext cx="8707437" cy="703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200" b="1" dirty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200" dirty="0">
                <a:latin typeface="Source Code Pro" charset="0"/>
              </a:rPr>
              <a:t> </a:t>
            </a:r>
            <a:r>
              <a:rPr lang="en-US" altLang="en-US" sz="1200" dirty="0" err="1">
                <a:latin typeface="Source Code Pro" charset="0"/>
              </a:rPr>
              <a:t>Ist_WrTmp</a:t>
            </a:r>
            <a:r>
              <a:rPr lang="en-US" altLang="en-US" sz="1200" dirty="0">
                <a:latin typeface="Source Code Pro" charset="0"/>
              </a:rPr>
              <a:t>: </a:t>
            </a:r>
            <a:r>
              <a:rPr lang="en-US" altLang="en-US" sz="1200" dirty="0">
                <a:solidFill>
                  <a:srgbClr val="3F7F5F"/>
                </a:solidFill>
                <a:latin typeface="Source Code Pro" charset="0"/>
              </a:rPr>
              <a:t>//Assign a value to a temporary.</a:t>
            </a:r>
          </a:p>
          <a:p>
            <a:pPr algn="l"/>
            <a:r>
              <a:rPr lang="en-US" altLang="en-US" sz="1200" dirty="0" err="1">
                <a:latin typeface="Source Code Pro" charset="0"/>
              </a:rPr>
              <a:t>tmp</a:t>
            </a:r>
            <a:r>
              <a:rPr lang="en-US" altLang="en-US" sz="1200" dirty="0">
                <a:latin typeface="Source Code Pro" charset="0"/>
              </a:rPr>
              <a:t> = </a:t>
            </a:r>
            <a:r>
              <a:rPr lang="en-US" altLang="en-US" sz="1200" dirty="0" err="1">
                <a:latin typeface="Source Code Pro" charset="0"/>
              </a:rPr>
              <a:t>st</a:t>
            </a:r>
            <a:r>
              <a:rPr lang="en-US" altLang="en-US" sz="1200" dirty="0">
                <a:latin typeface="Source Code Pro" charset="0"/>
              </a:rPr>
              <a:t>-&gt;</a:t>
            </a:r>
            <a:r>
              <a:rPr lang="en-US" altLang="en-US" sz="1200" dirty="0" err="1">
                <a:latin typeface="Source Code Pro" charset="0"/>
              </a:rPr>
              <a:t>Ist.WrTmp.tmp</a:t>
            </a:r>
            <a:r>
              <a:rPr lang="en-US" altLang="en-US" sz="1200" dirty="0">
                <a:latin typeface="Source Code Pro" charset="0"/>
              </a:rPr>
              <a:t>;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data = </a:t>
            </a:r>
            <a:r>
              <a:rPr lang="en-US" altLang="en-US" sz="1200" dirty="0" err="1">
                <a:latin typeface="Source Code Pro" charset="0"/>
              </a:rPr>
              <a:t>st</a:t>
            </a:r>
            <a:r>
              <a:rPr lang="en-US" altLang="en-US" sz="1200" dirty="0">
                <a:latin typeface="Source Code Pro" charset="0"/>
              </a:rPr>
              <a:t>-&gt;</a:t>
            </a:r>
            <a:r>
              <a:rPr lang="en-US" altLang="en-US" sz="1200" dirty="0" err="1">
                <a:latin typeface="Source Code Pro" charset="0"/>
              </a:rPr>
              <a:t>Ist.WrTmp.data</a:t>
            </a:r>
            <a:r>
              <a:rPr lang="en-US" altLang="en-US" sz="1200" dirty="0">
                <a:latin typeface="Source Code Pro" charset="0"/>
              </a:rPr>
              <a:t>;</a:t>
            </a:r>
          </a:p>
          <a:p>
            <a:pPr algn="l"/>
            <a:r>
              <a:rPr lang="en-US" altLang="en-US" sz="1200" dirty="0">
                <a:solidFill>
                  <a:srgbClr val="3F7F5F"/>
                </a:solidFill>
                <a:latin typeface="Source Code Pro" charset="0"/>
              </a:rPr>
              <a:t>//VG_(</a:t>
            </a:r>
            <a:r>
              <a:rPr lang="en-US" altLang="en-US" sz="1200" dirty="0" err="1">
                <a:solidFill>
                  <a:srgbClr val="3F7F5F"/>
                </a:solidFill>
                <a:latin typeface="Source Code Pro" charset="0"/>
              </a:rPr>
              <a:t>printf</a:t>
            </a:r>
            <a:r>
              <a:rPr lang="en-US" altLang="en-US" sz="1200" dirty="0">
                <a:solidFill>
                  <a:srgbClr val="3F7F5F"/>
                </a:solidFill>
                <a:latin typeface="Source Code Pro" charset="0"/>
              </a:rPr>
              <a:t>)("</a:t>
            </a:r>
            <a:r>
              <a:rPr lang="en-US" altLang="en-US" sz="1200" dirty="0" err="1">
                <a:solidFill>
                  <a:srgbClr val="3F7F5F"/>
                </a:solidFill>
                <a:latin typeface="Source Code Pro" charset="0"/>
              </a:rPr>
              <a:t>Ist_WrTmp</a:t>
            </a:r>
            <a:r>
              <a:rPr lang="en-US" altLang="en-US" sz="1200" dirty="0">
                <a:solidFill>
                  <a:srgbClr val="3F7F5F"/>
                </a:solidFill>
                <a:latin typeface="Source Code Pro" charset="0"/>
              </a:rPr>
              <a:t> </a:t>
            </a:r>
            <a:r>
              <a:rPr lang="en-US" altLang="en-US" sz="1200" dirty="0" err="1">
                <a:solidFill>
                  <a:srgbClr val="3F7F5F"/>
                </a:solidFill>
                <a:latin typeface="Source Code Pro" charset="0"/>
              </a:rPr>
              <a:t>tmp</a:t>
            </a:r>
            <a:r>
              <a:rPr lang="en-US" altLang="en-US" sz="1200" dirty="0">
                <a:solidFill>
                  <a:srgbClr val="3F7F5F"/>
                </a:solidFill>
                <a:latin typeface="Source Code Pro" charset="0"/>
              </a:rPr>
              <a:t> %d </a:t>
            </a:r>
            <a:r>
              <a:rPr lang="en-US" altLang="en-US" sz="1200" dirty="0" err="1">
                <a:solidFill>
                  <a:srgbClr val="3F7F5F"/>
                </a:solidFill>
                <a:latin typeface="Source Code Pro" charset="0"/>
              </a:rPr>
              <a:t>datw</a:t>
            </a:r>
            <a:r>
              <a:rPr lang="en-US" altLang="en-US" sz="1200" dirty="0">
                <a:solidFill>
                  <a:srgbClr val="3F7F5F"/>
                </a:solidFill>
                <a:latin typeface="Source Code Pro" charset="0"/>
              </a:rPr>
              <a:t> %x\n", </a:t>
            </a:r>
            <a:r>
              <a:rPr lang="en-US" altLang="en-US" sz="1200" dirty="0" err="1">
                <a:solidFill>
                  <a:srgbClr val="3F7F5F"/>
                </a:solidFill>
                <a:latin typeface="Source Code Pro" charset="0"/>
              </a:rPr>
              <a:t>tmp</a:t>
            </a:r>
            <a:r>
              <a:rPr lang="en-US" altLang="en-US" sz="1200" dirty="0">
                <a:solidFill>
                  <a:srgbClr val="3F7F5F"/>
                </a:solidFill>
                <a:latin typeface="Source Code Pro" charset="0"/>
              </a:rPr>
              <a:t>, data);</a:t>
            </a:r>
          </a:p>
          <a:p>
            <a:pPr algn="l"/>
            <a:endParaRPr lang="en-US" altLang="en-US" sz="1200" dirty="0">
              <a:latin typeface="Source Code Pro" charset="0"/>
            </a:endParaRPr>
          </a:p>
          <a:p>
            <a:pPr algn="l"/>
            <a:r>
              <a:rPr lang="en-US" altLang="en-US" sz="1200" dirty="0">
                <a:latin typeface="Source Code Pro" charset="0"/>
              </a:rPr>
              <a:t>	</a:t>
            </a:r>
            <a:r>
              <a:rPr lang="en-US" altLang="en-US" sz="1200" b="1" dirty="0">
                <a:solidFill>
                  <a:srgbClr val="7F0055"/>
                </a:solidFill>
                <a:latin typeface="Source Code Pro" charset="0"/>
              </a:rPr>
              <a:t>switch</a:t>
            </a:r>
            <a:r>
              <a:rPr lang="en-US" altLang="en-US" sz="1200" dirty="0">
                <a:latin typeface="Source Code Pro" charset="0"/>
              </a:rPr>
              <a:t>(data-&gt;tag) {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b="1" dirty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200" dirty="0">
                <a:latin typeface="Source Code Pro" charset="0"/>
              </a:rPr>
              <a:t> </a:t>
            </a:r>
            <a:r>
              <a:rPr lang="en-US" altLang="en-US" sz="1200" dirty="0" err="1">
                <a:latin typeface="Source Code Pro" charset="0"/>
              </a:rPr>
              <a:t>Iex_RdTmp</a:t>
            </a:r>
            <a:r>
              <a:rPr lang="en-US" altLang="en-US" sz="1200" dirty="0">
                <a:latin typeface="Source Code Pro" charset="0"/>
              </a:rPr>
              <a:t>: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dirty="0" smtClean="0">
                <a:latin typeface="Source Code Pro" charset="0"/>
              </a:rPr>
              <a:t>    </a:t>
            </a:r>
            <a:r>
              <a:rPr lang="en-US" altLang="en-US" sz="1200" dirty="0" err="1" smtClean="0">
                <a:latin typeface="Source Code Pro" charset="0"/>
              </a:rPr>
              <a:t>argv</a:t>
            </a:r>
            <a:r>
              <a:rPr lang="en-US" altLang="en-US" sz="1200" dirty="0" smtClean="0">
                <a:latin typeface="Source Code Pro" charset="0"/>
              </a:rPr>
              <a:t> </a:t>
            </a:r>
            <a:r>
              <a:rPr lang="en-US" altLang="en-US" sz="1200" dirty="0">
                <a:latin typeface="Source Code Pro" charset="0"/>
              </a:rPr>
              <a:t>= mkIRExprVec_2( </a:t>
            </a:r>
            <a:r>
              <a:rPr lang="en-US" altLang="en-US" sz="1200" dirty="0" err="1">
                <a:latin typeface="Source Code Pro" charset="0"/>
              </a:rPr>
              <a:t>mkIRExpr_HWord</a:t>
            </a:r>
            <a:r>
              <a:rPr lang="en-US" altLang="en-US" sz="1200" dirty="0">
                <a:latin typeface="Source Code Pro" charset="0"/>
              </a:rPr>
              <a:t>((</a:t>
            </a:r>
            <a:r>
              <a:rPr lang="en-US" altLang="en-US" sz="1200" dirty="0" err="1">
                <a:latin typeface="Source Code Pro" charset="0"/>
              </a:rPr>
              <a:t>HWord</a:t>
            </a:r>
            <a:r>
              <a:rPr lang="en-US" altLang="en-US" sz="1200" dirty="0">
                <a:latin typeface="Source Code Pro" charset="0"/>
              </a:rPr>
              <a:t>)</a:t>
            </a:r>
            <a:r>
              <a:rPr lang="en-US" altLang="en-US" sz="1200" dirty="0" err="1">
                <a:latin typeface="Source Code Pro" charset="0"/>
              </a:rPr>
              <a:t>tmp</a:t>
            </a:r>
            <a:r>
              <a:rPr lang="en-US" altLang="en-US" sz="1200" dirty="0">
                <a:latin typeface="Source Code Pro" charset="0"/>
              </a:rPr>
              <a:t>), </a:t>
            </a:r>
            <a:r>
              <a:rPr lang="en-US" altLang="en-US" sz="1200" dirty="0" err="1">
                <a:latin typeface="Source Code Pro" charset="0"/>
              </a:rPr>
              <a:t>mkIRExpr_HWord</a:t>
            </a:r>
            <a:r>
              <a:rPr lang="en-US" altLang="en-US" sz="1200" dirty="0">
                <a:latin typeface="Source Code Pro" charset="0"/>
              </a:rPr>
              <a:t>( (</a:t>
            </a:r>
            <a:r>
              <a:rPr lang="en-US" altLang="en-US" sz="1200" dirty="0" err="1">
                <a:latin typeface="Source Code Pro" charset="0"/>
              </a:rPr>
              <a:t>HWord</a:t>
            </a:r>
            <a:r>
              <a:rPr lang="en-US" altLang="en-US" sz="1200" dirty="0">
                <a:latin typeface="Source Code Pro" charset="0"/>
              </a:rPr>
              <a:t>)data-&gt;</a:t>
            </a:r>
            <a:r>
              <a:rPr lang="en-US" altLang="en-US" sz="1200" dirty="0" err="1">
                <a:latin typeface="Source Code Pro" charset="0"/>
              </a:rPr>
              <a:t>Iex.RdTmp.tmp</a:t>
            </a:r>
            <a:r>
              <a:rPr lang="en-US" altLang="en-US" sz="1200" dirty="0">
                <a:latin typeface="Source Code Pro" charset="0"/>
              </a:rPr>
              <a:t>));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dirty="0" smtClean="0">
                <a:latin typeface="Source Code Pro" charset="0"/>
              </a:rPr>
              <a:t>    dirty </a:t>
            </a:r>
            <a:r>
              <a:rPr lang="en-US" altLang="en-US" sz="1200" dirty="0">
                <a:latin typeface="Source Code Pro" charset="0"/>
              </a:rPr>
              <a:t>= unsafeIRDirty_0_N( 2, </a:t>
            </a:r>
            <a:r>
              <a:rPr lang="en-US" altLang="en-US" sz="1200" dirty="0">
                <a:solidFill>
                  <a:srgbClr val="2A00FF"/>
                </a:solidFill>
                <a:latin typeface="Source Code Pro" charset="0"/>
              </a:rPr>
              <a:t>"</a:t>
            </a:r>
            <a:r>
              <a:rPr lang="en-US" altLang="en-US" sz="1200" dirty="0" err="1" smtClean="0">
                <a:solidFill>
                  <a:srgbClr val="2A00FF"/>
                </a:solidFill>
                <a:latin typeface="Source Code Pro" charset="0"/>
              </a:rPr>
              <a:t>ta_wrtmp_rdtmp</a:t>
            </a:r>
            <a:r>
              <a:rPr lang="en-US" altLang="en-US" sz="1200" dirty="0" smtClean="0">
                <a:solidFill>
                  <a:srgbClr val="2A00FF"/>
                </a:solidFill>
                <a:latin typeface="Source Code Pro" charset="0"/>
              </a:rPr>
              <a:t>"</a:t>
            </a:r>
            <a:r>
              <a:rPr lang="en-US" altLang="en-US" sz="1200" dirty="0" smtClean="0">
                <a:latin typeface="Source Code Pro" charset="0"/>
              </a:rPr>
              <a:t>, </a:t>
            </a:r>
            <a:r>
              <a:rPr lang="en-US" altLang="en-US" sz="1200" dirty="0">
                <a:latin typeface="Source Code Pro" charset="0"/>
              </a:rPr>
              <a:t>VG_(</a:t>
            </a:r>
            <a:r>
              <a:rPr lang="en-US" altLang="en-US" sz="1200" dirty="0" err="1">
                <a:latin typeface="Source Code Pro" charset="0"/>
              </a:rPr>
              <a:t>fnptr_to_fnentry</a:t>
            </a:r>
            <a:r>
              <a:rPr lang="en-US" altLang="en-US" sz="1200" dirty="0">
                <a:latin typeface="Source Code Pro" charset="0"/>
              </a:rPr>
              <a:t>)(</a:t>
            </a:r>
            <a:r>
              <a:rPr lang="en-US" altLang="en-US" sz="1200" dirty="0" err="1">
                <a:latin typeface="Source Code Pro" charset="0"/>
              </a:rPr>
              <a:t>ta_wrtmp_rdtmp</a:t>
            </a:r>
            <a:r>
              <a:rPr lang="en-US" altLang="en-US" sz="1200" dirty="0">
                <a:latin typeface="Source Code Pro" charset="0"/>
              </a:rPr>
              <a:t>), </a:t>
            </a:r>
            <a:r>
              <a:rPr lang="en-US" altLang="en-US" sz="1200" dirty="0" err="1">
                <a:latin typeface="Source Code Pro" charset="0"/>
              </a:rPr>
              <a:t>argv</a:t>
            </a:r>
            <a:r>
              <a:rPr lang="en-US" altLang="en-US" sz="1200" dirty="0">
                <a:latin typeface="Source Code Pro" charset="0"/>
              </a:rPr>
              <a:t> );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dirty="0" smtClean="0">
                <a:latin typeface="Source Code Pro" charset="0"/>
              </a:rPr>
              <a:t>    </a:t>
            </a:r>
            <a:r>
              <a:rPr lang="en-US" altLang="en-US" sz="1200" dirty="0" err="1" smtClean="0">
                <a:latin typeface="Source Code Pro" charset="0"/>
              </a:rPr>
              <a:t>addStmtToIRSB</a:t>
            </a:r>
            <a:r>
              <a:rPr lang="en-US" altLang="en-US" sz="1200" dirty="0">
                <a:latin typeface="Source Code Pro" charset="0"/>
              </a:rPr>
              <a:t>( </a:t>
            </a:r>
            <a:r>
              <a:rPr lang="en-US" altLang="en-US" sz="1200" dirty="0" err="1">
                <a:latin typeface="Source Code Pro" charset="0"/>
              </a:rPr>
              <a:t>sbOut</a:t>
            </a:r>
            <a:r>
              <a:rPr lang="en-US" altLang="en-US" sz="1200" dirty="0">
                <a:latin typeface="Source Code Pro" charset="0"/>
              </a:rPr>
              <a:t>, </a:t>
            </a:r>
            <a:r>
              <a:rPr lang="en-US" altLang="en-US" sz="1200" dirty="0" err="1">
                <a:latin typeface="Source Code Pro" charset="0"/>
              </a:rPr>
              <a:t>IRStmt_Dirty</a:t>
            </a:r>
            <a:r>
              <a:rPr lang="en-US" altLang="en-US" sz="1200" dirty="0">
                <a:latin typeface="Source Code Pro" charset="0"/>
              </a:rPr>
              <a:t>(dirty) );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dirty="0" smtClean="0">
                <a:latin typeface="Source Code Pro" charset="0"/>
              </a:rPr>
              <a:t>    </a:t>
            </a:r>
            <a:r>
              <a:rPr lang="en-US" altLang="en-US" sz="1200" b="1" dirty="0" smtClean="0">
                <a:solidFill>
                  <a:srgbClr val="7F0055"/>
                </a:solidFill>
                <a:latin typeface="Source Code Pro" charset="0"/>
              </a:rPr>
              <a:t>break</a:t>
            </a:r>
            <a:r>
              <a:rPr lang="en-US" altLang="en-US" sz="1200" dirty="0">
                <a:latin typeface="Source Code Pro" charset="0"/>
              </a:rPr>
              <a:t>;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b="1" dirty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200" dirty="0">
                <a:latin typeface="Source Code Pro" charset="0"/>
              </a:rPr>
              <a:t> </a:t>
            </a:r>
            <a:r>
              <a:rPr lang="en-US" altLang="en-US" sz="1200" dirty="0" err="1">
                <a:latin typeface="Source Code Pro" charset="0"/>
              </a:rPr>
              <a:t>Iex_Const</a:t>
            </a:r>
            <a:r>
              <a:rPr lang="en-US" altLang="en-US" sz="1200" dirty="0">
                <a:latin typeface="Source Code Pro" charset="0"/>
              </a:rPr>
              <a:t>: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...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b="1" dirty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200" dirty="0">
                <a:latin typeface="Source Code Pro" charset="0"/>
              </a:rPr>
              <a:t> </a:t>
            </a:r>
            <a:r>
              <a:rPr lang="en-US" altLang="en-US" sz="1200" dirty="0" err="1">
                <a:latin typeface="Source Code Pro" charset="0"/>
              </a:rPr>
              <a:t>Iex_Load</a:t>
            </a:r>
            <a:r>
              <a:rPr lang="en-US" altLang="en-US" sz="1200" dirty="0">
                <a:latin typeface="Source Code Pro" charset="0"/>
              </a:rPr>
              <a:t>: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...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b="1" dirty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200" dirty="0">
                <a:latin typeface="Source Code Pro" charset="0"/>
              </a:rPr>
              <a:t> </a:t>
            </a:r>
            <a:r>
              <a:rPr lang="en-US" altLang="en-US" sz="1200" dirty="0" err="1">
                <a:latin typeface="Source Code Pro" charset="0"/>
              </a:rPr>
              <a:t>Iex_Get</a:t>
            </a:r>
            <a:r>
              <a:rPr lang="en-US" altLang="en-US" sz="1200" dirty="0">
                <a:latin typeface="Source Code Pro" charset="0"/>
              </a:rPr>
              <a:t>: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...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b="1" dirty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200" dirty="0">
                <a:latin typeface="Source Code Pro" charset="0"/>
              </a:rPr>
              <a:t> </a:t>
            </a:r>
            <a:r>
              <a:rPr lang="en-US" altLang="en-US" sz="1200" dirty="0" err="1">
                <a:latin typeface="Source Code Pro" charset="0"/>
              </a:rPr>
              <a:t>Iex_Binop</a:t>
            </a:r>
            <a:r>
              <a:rPr lang="en-US" altLang="en-US" sz="1200" dirty="0">
                <a:latin typeface="Source Code Pro" charset="0"/>
              </a:rPr>
              <a:t>: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dirty="0" smtClean="0">
                <a:latin typeface="Source Code Pro" charset="0"/>
              </a:rPr>
              <a:t>   arg1 </a:t>
            </a:r>
            <a:r>
              <a:rPr lang="en-US" altLang="en-US" sz="1200" dirty="0">
                <a:latin typeface="Source Code Pro" charset="0"/>
              </a:rPr>
              <a:t>= data-&gt;Iex.Binop.arg1;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dirty="0" smtClean="0">
                <a:latin typeface="Source Code Pro" charset="0"/>
              </a:rPr>
              <a:t>   arg2 </a:t>
            </a:r>
            <a:r>
              <a:rPr lang="en-US" altLang="en-US" sz="1200" dirty="0">
                <a:latin typeface="Source Code Pro" charset="0"/>
              </a:rPr>
              <a:t>= data-&gt;Iex.Binop.arg2;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dirty="0" smtClean="0">
                <a:latin typeface="Source Code Pro" charset="0"/>
              </a:rPr>
              <a:t>   </a:t>
            </a:r>
            <a:r>
              <a:rPr lang="en-US" altLang="en-US" sz="1200" dirty="0" err="1" smtClean="0">
                <a:latin typeface="Source Code Pro" charset="0"/>
              </a:rPr>
              <a:t>argv</a:t>
            </a:r>
            <a:r>
              <a:rPr lang="en-US" altLang="en-US" sz="1200" dirty="0" smtClean="0">
                <a:latin typeface="Source Code Pro" charset="0"/>
              </a:rPr>
              <a:t> </a:t>
            </a:r>
            <a:r>
              <a:rPr lang="en-US" altLang="en-US" sz="1200" dirty="0">
                <a:latin typeface="Source Code Pro" charset="0"/>
              </a:rPr>
              <a:t>= mkIRExprVec_3( ...);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dirty="0" smtClean="0">
                <a:latin typeface="Source Code Pro" charset="0"/>
              </a:rPr>
              <a:t>   dirty </a:t>
            </a:r>
            <a:r>
              <a:rPr lang="en-US" altLang="en-US" sz="1200" dirty="0">
                <a:latin typeface="Source Code Pro" charset="0"/>
              </a:rPr>
              <a:t>= unsafeIRDirty_0_N( ..., </a:t>
            </a:r>
            <a:r>
              <a:rPr lang="en-US" altLang="en-US" sz="1200" dirty="0">
                <a:solidFill>
                  <a:srgbClr val="2A00FF"/>
                </a:solidFill>
                <a:latin typeface="Source Code Pro" charset="0"/>
              </a:rPr>
              <a:t>"</a:t>
            </a:r>
            <a:r>
              <a:rPr lang="en-US" altLang="en-US" sz="1200" dirty="0" err="1">
                <a:solidFill>
                  <a:srgbClr val="2A00FF"/>
                </a:solidFill>
                <a:latin typeface="Source Code Pro" charset="0"/>
              </a:rPr>
              <a:t>ta_wrtmp_binop</a:t>
            </a:r>
            <a:r>
              <a:rPr lang="en-US" altLang="en-US" sz="1200" dirty="0">
                <a:solidFill>
                  <a:srgbClr val="2A00FF"/>
                </a:solidFill>
                <a:latin typeface="Source Code Pro" charset="0"/>
              </a:rPr>
              <a:t>"</a:t>
            </a:r>
            <a:r>
              <a:rPr lang="en-US" altLang="en-US" sz="1200" dirty="0">
                <a:latin typeface="Source Code Pro" charset="0"/>
              </a:rPr>
              <a:t>, ... );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dirty="0" smtClean="0">
                <a:latin typeface="Source Code Pro" charset="0"/>
              </a:rPr>
              <a:t>   </a:t>
            </a:r>
            <a:r>
              <a:rPr lang="en-US" altLang="en-US" sz="1200" dirty="0" err="1" smtClean="0">
                <a:latin typeface="Source Code Pro" charset="0"/>
              </a:rPr>
              <a:t>addStmtToIRSB</a:t>
            </a:r>
            <a:r>
              <a:rPr lang="en-US" altLang="en-US" sz="1200" dirty="0">
                <a:latin typeface="Source Code Pro" charset="0"/>
              </a:rPr>
              <a:t>( </a:t>
            </a:r>
            <a:r>
              <a:rPr lang="en-US" altLang="en-US" sz="1200" dirty="0" err="1">
                <a:latin typeface="Source Code Pro" charset="0"/>
              </a:rPr>
              <a:t>sbOut</a:t>
            </a:r>
            <a:r>
              <a:rPr lang="en-US" altLang="en-US" sz="1200" dirty="0">
                <a:latin typeface="Source Code Pro" charset="0"/>
              </a:rPr>
              <a:t>, </a:t>
            </a:r>
            <a:r>
              <a:rPr lang="en-US" altLang="en-US" sz="1200" dirty="0" err="1">
                <a:latin typeface="Source Code Pro" charset="0"/>
              </a:rPr>
              <a:t>IRStmt_Dirty</a:t>
            </a:r>
            <a:r>
              <a:rPr lang="en-US" altLang="en-US" sz="1200" dirty="0">
                <a:latin typeface="Source Code Pro" charset="0"/>
              </a:rPr>
              <a:t>(dirty) );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dirty="0" smtClean="0">
                <a:latin typeface="Source Code Pro" charset="0"/>
              </a:rPr>
              <a:t>   </a:t>
            </a:r>
            <a:r>
              <a:rPr lang="en-US" altLang="en-US" sz="1200" b="1" dirty="0" smtClean="0">
                <a:solidFill>
                  <a:srgbClr val="7F0055"/>
                </a:solidFill>
                <a:latin typeface="Source Code Pro" charset="0"/>
              </a:rPr>
              <a:t>break</a:t>
            </a:r>
            <a:r>
              <a:rPr lang="en-US" altLang="en-US" sz="1200" dirty="0">
                <a:latin typeface="Source Code Pro" charset="0"/>
              </a:rPr>
              <a:t>;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</a:t>
            </a:r>
            <a:r>
              <a:rPr lang="en-US" altLang="en-US" sz="1200" b="1" dirty="0">
                <a:solidFill>
                  <a:srgbClr val="7F0055"/>
                </a:solidFill>
                <a:latin typeface="Source Code Pro" charset="0"/>
              </a:rPr>
              <a:t>case</a:t>
            </a:r>
            <a:r>
              <a:rPr lang="en-US" altLang="en-US" sz="1200" dirty="0">
                <a:latin typeface="Source Code Pro" charset="0"/>
              </a:rPr>
              <a:t> </a:t>
            </a:r>
            <a:r>
              <a:rPr lang="en-US" altLang="en-US" sz="1200" dirty="0" err="1">
                <a:latin typeface="Source Code Pro" charset="0"/>
              </a:rPr>
              <a:t>Iex_Triop</a:t>
            </a:r>
            <a:r>
              <a:rPr lang="en-US" altLang="en-US" sz="1200" dirty="0">
                <a:latin typeface="Source Code Pro" charset="0"/>
              </a:rPr>
              <a:t>:</a:t>
            </a:r>
          </a:p>
          <a:p>
            <a:pPr algn="l"/>
            <a:r>
              <a:rPr lang="en-US" altLang="en-US" sz="1200" dirty="0">
                <a:latin typeface="Source Code Pro" charset="0"/>
              </a:rPr>
              <a:t>		...</a:t>
            </a:r>
          </a:p>
          <a:p>
            <a:pPr algn="l"/>
            <a:endParaRPr lang="en-US" altLang="en-US" sz="1200" dirty="0">
              <a:latin typeface="Source Code Pro" charset="0"/>
            </a:endParaRPr>
          </a:p>
          <a:p>
            <a:pPr algn="l"/>
            <a:r>
              <a:rPr lang="en-US" altLang="en-US" sz="1200" dirty="0">
                <a:latin typeface="Source Code Pro" charset="0"/>
              </a:rPr>
              <a:t>}</a:t>
            </a:r>
          </a:p>
          <a:p>
            <a:pPr algn="l"/>
            <a:endParaRPr lang="en-US" altLang="en-US" sz="1200" dirty="0">
              <a:latin typeface="Source Code Pr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Instrumentation &amp; Runtime – SYS CALLs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69900" y="2373313"/>
            <a:ext cx="8001000" cy="3151187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static</a:t>
            </a:r>
            <a:r>
              <a:rPr lang="en-US" altLang="en-US" sz="1300">
                <a:latin typeface="Source Code Pro" charset="0"/>
              </a:rPr>
              <a:t> 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void</a:t>
            </a:r>
            <a:r>
              <a:rPr lang="en-US" altLang="en-US" sz="1300">
                <a:latin typeface="Source Code Pro" charset="0"/>
              </a:rPr>
              <a:t> ta_post_call(ThreadId id, UInt syscallno, UWord* args, UInt nargs){</a:t>
            </a:r>
          </a:p>
          <a:p>
            <a:pPr algn="l"/>
            <a:r>
              <a:rPr lang="en-US" altLang="en-US" sz="1300">
                <a:latin typeface="Source Code Pro" charset="0"/>
              </a:rPr>
              <a:t>	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if</a:t>
            </a:r>
            <a:r>
              <a:rPr lang="en-US" altLang="en-US" sz="1300">
                <a:latin typeface="Source Code Pro" charset="0"/>
              </a:rPr>
              <a:t>(trace){</a:t>
            </a:r>
          </a:p>
          <a:p>
            <a:pPr algn="l"/>
            <a:r>
              <a:rPr lang="en-US" altLang="en-US" sz="1300">
                <a:latin typeface="Source Code Pro" charset="0"/>
              </a:rPr>
              <a:t>		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if</a:t>
            </a:r>
            <a:r>
              <a:rPr lang="en-US" altLang="en-US" sz="1300">
                <a:latin typeface="Source Code Pro" charset="0"/>
              </a:rPr>
              <a:t>(syscallno == __NR_read){</a:t>
            </a:r>
          </a:p>
          <a:p>
            <a:pPr algn="l"/>
            <a:r>
              <a:rPr lang="en-US" altLang="en-US" sz="1300">
                <a:latin typeface="Source Code Pro" charset="0"/>
              </a:rPr>
              <a:t>			</a:t>
            </a:r>
            <a:r>
              <a:rPr lang="en-US" altLang="en-US" sz="1300">
                <a:solidFill>
                  <a:srgbClr val="3F7F5F"/>
                </a:solidFill>
                <a:latin typeface="Source Code Pro" charset="0"/>
              </a:rPr>
              <a:t>// Read system call</a:t>
            </a:r>
          </a:p>
          <a:p>
            <a:pPr algn="l"/>
            <a:r>
              <a:rPr lang="en-US" altLang="en-US" sz="1300">
                <a:latin typeface="Source Code Pro" charset="0"/>
              </a:rPr>
              <a:t>			VG_(printf)(</a:t>
            </a:r>
            <a:r>
              <a:rPr lang="en-US" altLang="en-US" sz="1300">
                <a:solidFill>
                  <a:srgbClr val="2A00FF"/>
                </a:solidFill>
                <a:latin typeface="Source Code Pro" charset="0"/>
              </a:rPr>
              <a:t>"read %x %d\r\n"</a:t>
            </a:r>
            <a:r>
              <a:rPr lang="en-US" altLang="en-US" sz="1300">
                <a:latin typeface="Source Code Pro" charset="0"/>
              </a:rPr>
              <a:t>, args[1], args[2]);</a:t>
            </a:r>
          </a:p>
          <a:p>
            <a:pPr algn="l"/>
            <a:r>
              <a:rPr lang="en-US" altLang="en-US" sz="1300">
                <a:latin typeface="Source Code Pro" charset="0"/>
                <a:ea typeface="宋体" charset="-122"/>
              </a:rPr>
              <a:t>			Int i;</a:t>
            </a:r>
          </a:p>
          <a:p>
            <a:pPr algn="l"/>
            <a:r>
              <a:rPr lang="en-US" altLang="en-US" sz="1300">
                <a:latin typeface="Source Code Pro" charset="0"/>
              </a:rPr>
              <a:t>			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for</a:t>
            </a:r>
            <a:r>
              <a:rPr lang="en-US" altLang="en-US" sz="1300">
                <a:latin typeface="Source Code Pro" charset="0"/>
              </a:rPr>
              <a:t>(i=0; i&lt; args[2]; i++){</a:t>
            </a:r>
          </a:p>
          <a:p>
            <a:pPr algn="l"/>
            <a:r>
              <a:rPr lang="en-US" altLang="en-US" sz="1300">
                <a:latin typeface="Source Code Pro" charset="0"/>
                <a:ea typeface="宋体" charset="-122"/>
              </a:rPr>
              <a:t>				set_shadow_mem(args[1]+i, True);</a:t>
            </a:r>
          </a:p>
          <a:p>
            <a:pPr algn="l"/>
            <a:r>
              <a:rPr lang="en-US" altLang="en-US" sz="1300">
                <a:latin typeface="Source Code Pro" charset="0"/>
                <a:ea typeface="宋体" charset="-122"/>
              </a:rPr>
              <a:t>			}</a:t>
            </a:r>
          </a:p>
          <a:p>
            <a:pPr algn="l"/>
            <a:r>
              <a:rPr lang="en-US" altLang="en-US" sz="1300">
                <a:latin typeface="Source Code Pro" charset="0"/>
                <a:ea typeface="宋体" charset="-122"/>
              </a:rPr>
              <a:t>		}</a:t>
            </a:r>
          </a:p>
          <a:p>
            <a:pPr algn="l"/>
            <a:r>
              <a:rPr lang="en-US" altLang="en-US" sz="1300">
                <a:latin typeface="Source Code Pro" charset="0"/>
                <a:ea typeface="宋体" charset="-122"/>
              </a:rPr>
              <a:t>	}</a:t>
            </a:r>
          </a:p>
          <a:p>
            <a:pPr algn="l"/>
            <a:r>
              <a:rPr lang="en-US" altLang="en-US" sz="1300">
                <a:latin typeface="Source Code Pro" charset="0"/>
                <a:ea typeface="宋体" charset="-122"/>
              </a:rPr>
              <a:t>}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49275" y="1189038"/>
            <a:ext cx="7954963" cy="127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300">
                <a:latin typeface="Source Code Pro" charset="0"/>
              </a:rPr>
              <a:t>VG_(needs_syscall_wrapper)(ta_pre_call, ta_post_call); //to be notified</a:t>
            </a:r>
          </a:p>
          <a:p>
            <a:pPr algn="l">
              <a:spcBef>
                <a:spcPts val="1500"/>
              </a:spcBef>
            </a:pPr>
            <a:endParaRPr lang="en-US" altLang="en-US" sz="1800">
              <a:ea typeface="宋体" charset="-122"/>
            </a:endParaRPr>
          </a:p>
          <a:p>
            <a:pPr algn="l">
              <a:spcBef>
                <a:spcPts val="1500"/>
              </a:spcBef>
            </a:pPr>
            <a:endParaRPr lang="en-US" altLang="en-US" sz="1800">
              <a:ea typeface="宋体" charset="-122"/>
            </a:endParaRPr>
          </a:p>
          <a:p>
            <a:pPr algn="l">
              <a:spcBef>
                <a:spcPts val="1500"/>
              </a:spcBef>
            </a:pPr>
            <a:endParaRPr lang="en-US" altLang="en-US" sz="1800">
              <a:ea typeface="宋体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Instrumentation &amp; Runtime - CALL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549275" y="1085850"/>
            <a:ext cx="7954963" cy="19319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static</a:t>
            </a:r>
            <a:r>
              <a:rPr lang="en-US" altLang="en-US" sz="1300">
                <a:latin typeface="Source Code Pro" charset="0"/>
              </a:rPr>
              <a:t> VG_REGPARM(3) </a:t>
            </a:r>
          </a:p>
          <a:p>
            <a:pPr algn="l"/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void</a:t>
            </a:r>
            <a:r>
              <a:rPr lang="en-US" altLang="en-US" sz="1300">
                <a:latin typeface="Source Code Pro" charset="0"/>
              </a:rPr>
              <a:t> RT_Exit(OpAddr* guard1, HWord guard2, Addr dst) {</a:t>
            </a:r>
          </a:p>
          <a:p>
            <a:pPr algn="l"/>
            <a:r>
              <a:rPr lang="en-US" altLang="en-US" sz="1300">
                <a:latin typeface="Source Code Pro" charset="0"/>
              </a:rPr>
              <a:t>  </a:t>
            </a:r>
            <a:r>
              <a:rPr lang="en-US" altLang="en-US" sz="1300">
                <a:solidFill>
                  <a:srgbClr val="3F7F5F"/>
                </a:solidFill>
                <a:latin typeface="Source Code Pro" charset="0"/>
              </a:rPr>
              <a:t>// do not need to check taint types since taint bits </a:t>
            </a:r>
          </a:p>
          <a:p>
            <a:pPr algn="l"/>
            <a:r>
              <a:rPr lang="en-US" altLang="en-US" sz="1300">
                <a:latin typeface="Source Code Pro" charset="0"/>
              </a:rPr>
              <a:t>  </a:t>
            </a:r>
            <a:r>
              <a:rPr lang="en-US" altLang="en-US" sz="1300">
                <a:solidFill>
                  <a:srgbClr val="3F7F5F"/>
                </a:solidFill>
                <a:latin typeface="Source Code Pro" charset="0"/>
              </a:rPr>
              <a:t>// subset taint type</a:t>
            </a:r>
          </a:p>
          <a:p>
            <a:pPr algn="l"/>
            <a:r>
              <a:rPr lang="en-US" altLang="en-US" sz="1300">
                <a:latin typeface="Source Code Pro" charset="0"/>
              </a:rPr>
              <a:t>  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if</a:t>
            </a:r>
            <a:r>
              <a:rPr lang="en-US" altLang="en-US" sz="1300">
                <a:latin typeface="Source Code Pro" charset="0"/>
              </a:rPr>
              <a:t> (get_shadow_mem(dst)) {</a:t>
            </a:r>
          </a:p>
          <a:p>
            <a:pPr algn="l"/>
            <a:r>
              <a:rPr lang="en-US" altLang="en-US" sz="1300">
                <a:latin typeface="Source Code Pro" charset="0"/>
              </a:rPr>
              <a:t>    VG_(printf)(</a:t>
            </a:r>
            <a:r>
              <a:rPr lang="en-US" altLang="en-US" sz="1300">
                <a:solidFill>
                  <a:srgbClr val="2A00FF"/>
                </a:solidFill>
                <a:latin typeface="Source Code Pro" charset="0"/>
              </a:rPr>
              <a:t>"Call address tainted.\n"</a:t>
            </a:r>
            <a:r>
              <a:rPr lang="en-US" altLang="en-US" sz="1300">
                <a:latin typeface="Source Code Pro" charset="0"/>
              </a:rPr>
              <a:t>);</a:t>
            </a:r>
          </a:p>
          <a:p>
            <a:pPr algn="l"/>
            <a:r>
              <a:rPr lang="en-US" altLang="en-US" sz="1300">
                <a:latin typeface="Source Code Pro" charset="0"/>
                <a:ea typeface="宋体" charset="-122"/>
              </a:rPr>
              <a:t>    VG_(exit)(1);</a:t>
            </a:r>
          </a:p>
          <a:p>
            <a:pPr algn="l"/>
            <a:r>
              <a:rPr lang="en-US" altLang="en-US" sz="1300">
                <a:latin typeface="Source Code Pro" charset="0"/>
                <a:ea typeface="宋体" charset="-122"/>
              </a:rPr>
              <a:t>  }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928688" y="3602038"/>
            <a:ext cx="5472112" cy="51276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buClrTx/>
              <a:buFontTx/>
              <a:buNone/>
            </a:pPr>
            <a:endParaRPr lang="en-US" altLang="en-US" b="1">
              <a:solidFill>
                <a:srgbClr val="FF3300"/>
              </a:solidFill>
              <a:ea typeface="宋体" charset="-122"/>
            </a:endParaRPr>
          </a:p>
          <a:p>
            <a:pPr algn="l">
              <a:buClrTx/>
              <a:buFontTx/>
              <a:buNone/>
            </a:pPr>
            <a:r>
              <a:rPr lang="en-US" altLang="en-US">
                <a:solidFill>
                  <a:srgbClr val="FF3300"/>
                </a:solidFill>
                <a:ea typeface="宋体" charset="-122"/>
              </a:rPr>
              <a:t>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Done! 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5800" y="1219200"/>
            <a:ext cx="7737475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/>
          <a:lstStyle>
            <a:lvl1pPr marL="442913" indent="-442913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9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Let us run it through a buffer overflow exploit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619250" y="2133600"/>
            <a:ext cx="2087563" cy="21478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buClrTx/>
              <a:buFontTx/>
              <a:buNone/>
            </a:pPr>
            <a:r>
              <a:rPr lang="sv-SE" altLang="en-US"/>
              <a:t>void (* F) ();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char A[2];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read(B, 256);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i=2;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A[i]=B[i];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(*F) ();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555875" y="908050"/>
            <a:ext cx="1944688" cy="541813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&amp;B,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256,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SYS_Read r1,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2,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ST r1, [&amp;i]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LD [&amp;i],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&amp;B,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ADD r1,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LD [r2],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&amp;A, r3</a:t>
            </a:r>
          </a:p>
          <a:p>
            <a:pPr algn="l">
              <a:buClrTx/>
              <a:buFontTx/>
              <a:buNone/>
            </a:pPr>
            <a:r>
              <a:rPr lang="sv-SE" altLang="en-US"/>
              <a:t>ADD r1, r3</a:t>
            </a:r>
          </a:p>
          <a:p>
            <a:pPr algn="l">
              <a:buClrTx/>
              <a:buFontTx/>
              <a:buNone/>
            </a:pPr>
            <a:r>
              <a:rPr lang="sv-SE" altLang="en-US"/>
              <a:t>ST r2, [r3]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F,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CALL r1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684213" y="908050"/>
            <a:ext cx="1511300" cy="51450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buClrTx/>
              <a:buFontTx/>
              <a:buNone/>
            </a:pPr>
            <a:r>
              <a:rPr lang="sv-SE" altLang="en-US"/>
              <a:t>void (* F) ();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char A[2];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read(B, 256);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i=2;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A[i]=B[i];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(*F) ();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5867400" y="1341438"/>
            <a:ext cx="863600" cy="3382962"/>
          </a:xfrm>
          <a:prstGeom prst="rect">
            <a:avLst/>
          </a:prstGeom>
          <a:solidFill>
            <a:srgbClr val="CCEC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EC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219700" y="909638"/>
            <a:ext cx="2089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Virtual Space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7812088" y="1341438"/>
            <a:ext cx="863600" cy="3311525"/>
          </a:xfrm>
          <a:prstGeom prst="rect">
            <a:avLst/>
          </a:prstGeom>
          <a:solidFill>
            <a:srgbClr val="919191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91919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70750" y="909638"/>
            <a:ext cx="2089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Shadow Space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5868988" y="2205038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5867400" y="2565400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5867400" y="29241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5867400" y="3573463"/>
            <a:ext cx="863600" cy="9350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292725" y="2205038"/>
            <a:ext cx="576263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F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5148263" y="2595563"/>
            <a:ext cx="64770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A[1]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5148263" y="2955925"/>
            <a:ext cx="64770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A[0]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5292725" y="4365625"/>
            <a:ext cx="576263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B</a:t>
            </a: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7812088" y="2205038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7812088" y="2565400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7812088" y="29241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7812088" y="3573463"/>
            <a:ext cx="863600" cy="9350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7812088" y="4870450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7812088" y="5230813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7812088" y="5589588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7164388" y="4827588"/>
            <a:ext cx="576262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r1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7164388" y="5229225"/>
            <a:ext cx="64770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r2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7164388" y="5589588"/>
            <a:ext cx="64770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r3</a:t>
            </a:r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2555875" y="1628775"/>
            <a:ext cx="1728788" cy="287338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5" name="Rectangle 27"/>
          <p:cNvSpPr>
            <a:spLocks noChangeArrowheads="1"/>
          </p:cNvSpPr>
          <p:nvPr/>
        </p:nvSpPr>
        <p:spPr bwMode="auto">
          <a:xfrm>
            <a:off x="2555875" y="1916113"/>
            <a:ext cx="1728788" cy="287337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6" name="Rectangle 28"/>
          <p:cNvSpPr>
            <a:spLocks noChangeArrowheads="1"/>
          </p:cNvSpPr>
          <p:nvPr/>
        </p:nvSpPr>
        <p:spPr bwMode="auto">
          <a:xfrm>
            <a:off x="2555875" y="2205038"/>
            <a:ext cx="1728788" cy="287337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7740650" y="3538538"/>
            <a:ext cx="1008063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…</a:t>
            </a:r>
          </a:p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</p:txBody>
      </p:sp>
      <p:sp>
        <p:nvSpPr>
          <p:cNvPr id="32798" name="Rectangle 30"/>
          <p:cNvSpPr>
            <a:spLocks noChangeArrowheads="1"/>
          </p:cNvSpPr>
          <p:nvPr/>
        </p:nvSpPr>
        <p:spPr bwMode="auto">
          <a:xfrm>
            <a:off x="2555875" y="2708275"/>
            <a:ext cx="1728788" cy="287338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9" name="Rectangle 31"/>
          <p:cNvSpPr>
            <a:spLocks noChangeArrowheads="1"/>
          </p:cNvSpPr>
          <p:nvPr/>
        </p:nvSpPr>
        <p:spPr bwMode="auto">
          <a:xfrm>
            <a:off x="2555875" y="2997200"/>
            <a:ext cx="1728788" cy="287338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0" name="Rectangle 32"/>
          <p:cNvSpPr>
            <a:spLocks noChangeArrowheads="1"/>
          </p:cNvSpPr>
          <p:nvPr/>
        </p:nvSpPr>
        <p:spPr bwMode="auto">
          <a:xfrm>
            <a:off x="7812088" y="16287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801" name="Rectangle 33"/>
          <p:cNvSpPr>
            <a:spLocks noChangeArrowheads="1"/>
          </p:cNvSpPr>
          <p:nvPr/>
        </p:nvSpPr>
        <p:spPr bwMode="auto">
          <a:xfrm>
            <a:off x="5867400" y="16287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5292725" y="1628775"/>
            <a:ext cx="576263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4" grpId="0" animBg="1"/>
      <p:bldP spid="32794" grpId="1" animBg="1"/>
      <p:bldP spid="32795" grpId="0" animBg="1"/>
      <p:bldP spid="32795" grpId="1" animBg="1"/>
      <p:bldP spid="32796" grpId="0" animBg="1"/>
      <p:bldP spid="32796" grpId="1" animBg="1"/>
      <p:bldP spid="32798" grpId="0" animBg="1"/>
      <p:bldP spid="32798" grpId="1" animBg="1"/>
      <p:bldP spid="327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Information Flow System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800" y="1219200"/>
            <a:ext cx="7737475" cy="486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/>
          <a:lstStyle>
            <a:lvl1pPr marL="442913" indent="-442913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731838" indent="-369888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998538" indent="-331788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9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Dynamic Instrumentation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Difference from hooking</a:t>
            </a:r>
          </a:p>
          <a:p>
            <a:pPr algn="l" eaLnBrk="0" hangingPunct="0">
              <a:lnSpc>
                <a:spcPct val="9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What is IFS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A dynamic system that tracks the propagation of information.</a:t>
            </a:r>
          </a:p>
          <a:p>
            <a:pPr lvl="2" algn="l" eaLnBrk="0" hangingPunct="0">
              <a:lnSpc>
                <a:spcPct val="90000"/>
              </a:lnSpc>
              <a:spcBef>
                <a:spcPts val="225"/>
              </a:spcBef>
              <a:buClr>
                <a:srgbClr val="0000CC"/>
              </a:buClr>
              <a:buSzPct val="75000"/>
              <a:buFont typeface="Wingdings" pitchFamily="2" charset="2"/>
              <a:buChar char=""/>
            </a:pPr>
            <a:r>
              <a:rPr lang="en-US" altLang="en-US" sz="1800">
                <a:latin typeface="Times New Roman" pitchFamily="18" charset="0"/>
                <a:ea typeface="宋体" charset="-122"/>
              </a:rPr>
              <a:t>E.g. a value is secret, what are the set of values in other places that are also secret.</a:t>
            </a:r>
          </a:p>
          <a:p>
            <a:pPr algn="l" eaLnBrk="0" hangingPunct="0">
              <a:lnSpc>
                <a:spcPct val="9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IFS is important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Confidentiality at runtime = IFS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Taint analysis = IFS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Memory reference errors detection = IFS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Data lineage system = IFS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Data dependence detection in dynamic slicing = IFS</a:t>
            </a:r>
          </a:p>
          <a:p>
            <a:pPr algn="l" eaLnBrk="0" hangingPunct="0">
              <a:lnSpc>
                <a:spcPct val="9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An IFS implemented on Valgrind.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555875" y="908050"/>
            <a:ext cx="1944688" cy="541813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&amp;B,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256,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SYS_Read r1,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2,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ST r1, [&amp;i]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LD [&amp;i],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&amp;B,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ADD r1,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LD [r2],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&amp;A, r3</a:t>
            </a:r>
          </a:p>
          <a:p>
            <a:pPr algn="l">
              <a:buClrTx/>
              <a:buFontTx/>
              <a:buNone/>
            </a:pPr>
            <a:r>
              <a:rPr lang="sv-SE" altLang="en-US"/>
              <a:t>ADD r1, r3</a:t>
            </a:r>
          </a:p>
          <a:p>
            <a:pPr algn="l">
              <a:buClrTx/>
              <a:buFontTx/>
              <a:buNone/>
            </a:pPr>
            <a:r>
              <a:rPr lang="sv-SE" altLang="en-US"/>
              <a:t>ST r2, [r3]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F,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CALL r1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684213" y="908050"/>
            <a:ext cx="1511300" cy="51450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buClrTx/>
              <a:buFontTx/>
              <a:buNone/>
            </a:pPr>
            <a:r>
              <a:rPr lang="sv-SE" altLang="en-US"/>
              <a:t>void (* F) ();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char A[2];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read(B, 256);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i=2;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A[i]=B[i];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(*F) ();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5867400" y="1341438"/>
            <a:ext cx="863600" cy="3382962"/>
          </a:xfrm>
          <a:prstGeom prst="rect">
            <a:avLst/>
          </a:prstGeom>
          <a:solidFill>
            <a:srgbClr val="CCEC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EC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219700" y="909638"/>
            <a:ext cx="2089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Virtual Space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7812088" y="1341438"/>
            <a:ext cx="863600" cy="3382962"/>
          </a:xfrm>
          <a:prstGeom prst="rect">
            <a:avLst/>
          </a:prstGeom>
          <a:solidFill>
            <a:srgbClr val="919191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91919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7270750" y="909638"/>
            <a:ext cx="2089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Shadow Space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868988" y="2205038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5867400" y="2565400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5867400" y="29241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5867400" y="3573463"/>
            <a:ext cx="863600" cy="9350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5292725" y="2205038"/>
            <a:ext cx="576263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F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148263" y="2595563"/>
            <a:ext cx="64770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A[1]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5148263" y="2955925"/>
            <a:ext cx="64770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A[0]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5292725" y="4365625"/>
            <a:ext cx="576263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B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7812088" y="2205038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7812088" y="2565400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7812088" y="29241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7812088" y="3573463"/>
            <a:ext cx="863600" cy="9350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7812088" y="4870450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7812088" y="5230813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7812088" y="5589588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7164388" y="4827588"/>
            <a:ext cx="576262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r1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7164388" y="5229225"/>
            <a:ext cx="64770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r2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164388" y="5589588"/>
            <a:ext cx="64770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r3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7740650" y="3538538"/>
            <a:ext cx="1008063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…</a:t>
            </a:r>
          </a:p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7812088" y="16287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20" name="Rectangle 28"/>
          <p:cNvSpPr>
            <a:spLocks noChangeArrowheads="1"/>
          </p:cNvSpPr>
          <p:nvPr/>
        </p:nvSpPr>
        <p:spPr bwMode="auto">
          <a:xfrm>
            <a:off x="5867400" y="16287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5292725" y="1628775"/>
            <a:ext cx="576263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i</a:t>
            </a:r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2555875" y="3500438"/>
            <a:ext cx="1728788" cy="287337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3" name="Rectangle 31"/>
          <p:cNvSpPr>
            <a:spLocks noChangeArrowheads="1"/>
          </p:cNvSpPr>
          <p:nvPr/>
        </p:nvSpPr>
        <p:spPr bwMode="auto">
          <a:xfrm>
            <a:off x="2555875" y="3789363"/>
            <a:ext cx="1728788" cy="287337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2555875" y="4076700"/>
            <a:ext cx="1728788" cy="287338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2555875" y="4365625"/>
            <a:ext cx="1728788" cy="287338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7956550" y="5229225"/>
            <a:ext cx="504825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2555875" y="4652963"/>
            <a:ext cx="1728788" cy="287337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2555875" y="4941888"/>
            <a:ext cx="1728788" cy="287337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Rectangle 37"/>
          <p:cNvSpPr>
            <a:spLocks noChangeArrowheads="1"/>
          </p:cNvSpPr>
          <p:nvPr/>
        </p:nvSpPr>
        <p:spPr bwMode="auto">
          <a:xfrm>
            <a:off x="2555875" y="5229225"/>
            <a:ext cx="1728788" cy="287338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7956550" y="2205038"/>
            <a:ext cx="504825" cy="23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</p:txBody>
      </p:sp>
      <p:sp>
        <p:nvSpPr>
          <p:cNvPr id="33831" name="Oval 39"/>
          <p:cNvSpPr>
            <a:spLocks noChangeArrowheads="1"/>
          </p:cNvSpPr>
          <p:nvPr/>
        </p:nvSpPr>
        <p:spPr bwMode="auto">
          <a:xfrm>
            <a:off x="7885113" y="1989138"/>
            <a:ext cx="647700" cy="576262"/>
          </a:xfrm>
          <a:prstGeom prst="ellipse">
            <a:avLst/>
          </a:prstGeom>
          <a:noFill/>
          <a:ln w="3816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2" grpId="0" animBg="1"/>
      <p:bldP spid="33822" grpId="1" animBg="1"/>
      <p:bldP spid="33823" grpId="0" animBg="1"/>
      <p:bldP spid="33823" grpId="1" animBg="1"/>
      <p:bldP spid="33824" grpId="0" animBg="1"/>
      <p:bldP spid="33824" grpId="1" animBg="1"/>
      <p:bldP spid="33825" grpId="0" animBg="1"/>
      <p:bldP spid="33825" grpId="1" animBg="1"/>
      <p:bldP spid="33827" grpId="0" animBg="1"/>
      <p:bldP spid="33827" grpId="1" animBg="1"/>
      <p:bldP spid="33828" grpId="0" animBg="1"/>
      <p:bldP spid="33828" grpId="1" animBg="1"/>
      <p:bldP spid="33829" grpId="0" animBg="1"/>
      <p:bldP spid="3383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555875" y="908050"/>
            <a:ext cx="1944688" cy="541813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&amp;B,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256,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SYS_Read r1,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2,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ST r1, [&amp;i]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LD [&amp;i],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&amp;B,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ADD r1,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LD [r2], r2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&amp;A, r3</a:t>
            </a:r>
          </a:p>
          <a:p>
            <a:pPr algn="l">
              <a:buClrTx/>
              <a:buFontTx/>
              <a:buNone/>
            </a:pPr>
            <a:r>
              <a:rPr lang="sv-SE" altLang="en-US"/>
              <a:t>ADD r1, r3</a:t>
            </a:r>
          </a:p>
          <a:p>
            <a:pPr algn="l">
              <a:buClrTx/>
              <a:buFontTx/>
              <a:buNone/>
            </a:pPr>
            <a:r>
              <a:rPr lang="sv-SE" altLang="en-US"/>
              <a:t>ST r2, [r3]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MOV F, r1</a:t>
            </a:r>
          </a:p>
          <a:p>
            <a:pPr algn="l">
              <a:buClrTx/>
              <a:buFontTx/>
              <a:buNone/>
            </a:pPr>
            <a:r>
              <a:rPr lang="sv-SE" altLang="en-US"/>
              <a:t>CALL r1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684213" y="908050"/>
            <a:ext cx="1511300" cy="514508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buClrTx/>
              <a:buFontTx/>
              <a:buNone/>
            </a:pPr>
            <a:r>
              <a:rPr lang="sv-SE" altLang="en-US"/>
              <a:t>void (* F) ();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char A[2];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r>
              <a:rPr lang="sv-SE" altLang="en-US"/>
              <a:t>read(B, 256);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i=2;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A[i]=B[i];</a:t>
            </a:r>
          </a:p>
          <a:p>
            <a:pPr algn="l">
              <a:buClrTx/>
              <a:buFontTx/>
              <a:buNone/>
            </a:pPr>
            <a:r>
              <a:rPr lang="sv-SE" altLang="en-US"/>
              <a:t>...</a:t>
            </a:r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endParaRPr lang="sv-SE" altLang="en-US"/>
          </a:p>
          <a:p>
            <a:pPr algn="l">
              <a:buClrTx/>
              <a:buFontTx/>
              <a:buNone/>
            </a:pPr>
            <a:r>
              <a:rPr lang="sv-SE" altLang="en-US"/>
              <a:t>(*F) ();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867400" y="1341438"/>
            <a:ext cx="863600" cy="3382962"/>
          </a:xfrm>
          <a:prstGeom prst="rect">
            <a:avLst/>
          </a:prstGeom>
          <a:solidFill>
            <a:srgbClr val="CCEC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EC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219700" y="909638"/>
            <a:ext cx="2089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Virtual Space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7812088" y="1341438"/>
            <a:ext cx="863600" cy="3382962"/>
          </a:xfrm>
          <a:prstGeom prst="rect">
            <a:avLst/>
          </a:prstGeom>
          <a:solidFill>
            <a:srgbClr val="919191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91919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7270750" y="909638"/>
            <a:ext cx="2089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Shadow Space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868988" y="2205038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5867400" y="2565400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5867400" y="29241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867400" y="3573463"/>
            <a:ext cx="863600" cy="9350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292725" y="2205038"/>
            <a:ext cx="576263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F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148263" y="2595563"/>
            <a:ext cx="64770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A[1]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5148263" y="2955925"/>
            <a:ext cx="64770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A[0]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5292725" y="4365625"/>
            <a:ext cx="576263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B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812088" y="2205038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7812088" y="2565400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7812088" y="29241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7812088" y="3573463"/>
            <a:ext cx="863600" cy="9350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7812088" y="4870450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812088" y="5230813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812088" y="5589588"/>
            <a:ext cx="863600" cy="287337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7164388" y="4827588"/>
            <a:ext cx="576262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r1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7164388" y="5229225"/>
            <a:ext cx="647700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r2</a:t>
            </a: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7164388" y="5589588"/>
            <a:ext cx="647700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r3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7740650" y="3538538"/>
            <a:ext cx="1008063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…</a:t>
            </a:r>
          </a:p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</p:txBody>
      </p:sp>
      <p:sp>
        <p:nvSpPr>
          <p:cNvPr id="34843" name="Rectangle 27"/>
          <p:cNvSpPr>
            <a:spLocks noChangeArrowheads="1"/>
          </p:cNvSpPr>
          <p:nvPr/>
        </p:nvSpPr>
        <p:spPr bwMode="auto">
          <a:xfrm>
            <a:off x="7812088" y="16287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5867400" y="1628775"/>
            <a:ext cx="863600" cy="287338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5292725" y="1628775"/>
            <a:ext cx="576263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125"/>
              </a:spcBef>
              <a:buClrTx/>
              <a:buFontTx/>
              <a:buNone/>
            </a:pPr>
            <a:r>
              <a:rPr lang="en-US" altLang="en-US" sz="1800" b="1">
                <a:ea typeface="宋体" charset="-122"/>
              </a:rPr>
              <a:t>i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7956550" y="5229225"/>
            <a:ext cx="504825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7956550" y="2205038"/>
            <a:ext cx="504825" cy="23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</p:txBody>
      </p: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2555875" y="5661025"/>
            <a:ext cx="1728788" cy="287338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Rectangle 33"/>
          <p:cNvSpPr>
            <a:spLocks noChangeArrowheads="1"/>
          </p:cNvSpPr>
          <p:nvPr/>
        </p:nvSpPr>
        <p:spPr bwMode="auto">
          <a:xfrm>
            <a:off x="2555875" y="5949950"/>
            <a:ext cx="1728788" cy="287338"/>
          </a:xfrm>
          <a:prstGeom prst="rect">
            <a:avLst/>
          </a:prstGeom>
          <a:noFill/>
          <a:ln w="28440" cap="sq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7956550" y="4868863"/>
            <a:ext cx="504825" cy="23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b="1">
                <a:solidFill>
                  <a:srgbClr val="FFFFFF"/>
                </a:solidFill>
                <a:ea typeface="宋体" charset="-122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8" grpId="0" animBg="1"/>
      <p:bldP spid="34848" grpId="1" animBg="1"/>
      <p:bldP spid="348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Language and Abstract Model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800" y="1219200"/>
            <a:ext cx="7737475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/>
          <a:lstStyle>
            <a:lvl1pPr marL="442913" indent="-442913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731838" indent="-369888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998538" indent="-331788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9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Valgrind is in essence a virtual machine that uses: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just-in-time (JIT) compilation 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dynamic recompilation</a:t>
            </a:r>
          </a:p>
          <a:p>
            <a:pPr algn="l" eaLnBrk="0" hangingPunct="0">
              <a:lnSpc>
                <a:spcPct val="9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Intermediate Representation (VEX IR)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RISC Based</a:t>
            </a:r>
          </a:p>
          <a:p>
            <a:pPr algn="l" eaLnBrk="0" hangingPunct="0">
              <a:lnSpc>
                <a:spcPct val="9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Abstract state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One bit/byte, the security bit (taint bit).</a:t>
            </a:r>
          </a:p>
          <a:p>
            <a:pPr lvl="2" algn="l" eaLnBrk="0" hangingPunct="0">
              <a:lnSpc>
                <a:spcPct val="90000"/>
              </a:lnSpc>
              <a:spcBef>
                <a:spcPts val="225"/>
              </a:spcBef>
              <a:buClr>
                <a:srgbClr val="0000CC"/>
              </a:buClr>
              <a:buSzPct val="75000"/>
              <a:buFont typeface="Wingdings" pitchFamily="2" charset="2"/>
              <a:buChar char=""/>
            </a:pPr>
            <a:r>
              <a:rPr lang="en-US" altLang="en-US" sz="1800">
                <a:latin typeface="Times New Roman" pitchFamily="18" charset="0"/>
                <a:ea typeface="宋体" charset="-122"/>
              </a:rPr>
              <a:t>For each variable (each memory location), we maintain one bit information.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Prevent call at tainted value.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Valgrind Infrastructure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2636838"/>
            <a:ext cx="936625" cy="1008062"/>
          </a:xfrm>
          <a:prstGeom prst="rect">
            <a:avLst/>
          </a:prstGeom>
          <a:solidFill>
            <a:srgbClr val="C0C0C0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ea typeface="宋体" charset="-122"/>
              </a:rPr>
              <a:t>Binary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ea typeface="宋体" charset="-122"/>
              </a:rPr>
              <a:t>Code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692275" y="1019175"/>
            <a:ext cx="3600450" cy="471487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670050" y="1412875"/>
            <a:ext cx="25415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0066FF"/>
                </a:solidFill>
                <a:ea typeface="宋体" charset="-122"/>
              </a:rPr>
              <a:t>VALGRIND  CORE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692275" y="2636838"/>
            <a:ext cx="1439863" cy="936625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B2B2B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66FF"/>
                </a:solidFill>
                <a:ea typeface="宋体" charset="-122"/>
              </a:rPr>
              <a:t>Dispatcher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730625" y="1773238"/>
            <a:ext cx="1417638" cy="646112"/>
          </a:xfrm>
          <a:prstGeom prst="rect">
            <a:avLst/>
          </a:prstGeom>
          <a:blipFill dpi="0" rotWithShape="0">
            <a:blip r:embed="rId4"/>
            <a:srcRect/>
            <a:stretch>
              <a:fillRect/>
            </a:stretch>
          </a:blip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B2B2B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66FF"/>
                </a:solidFill>
                <a:ea typeface="宋体" charset="-122"/>
              </a:rPr>
              <a:t>BB Decoder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708400" y="2781300"/>
            <a:ext cx="1439863" cy="646113"/>
          </a:xfrm>
          <a:prstGeom prst="rect">
            <a:avLst/>
          </a:prstGeom>
          <a:blipFill dpi="0" rotWithShape="0">
            <a:blip r:embed="rId5"/>
            <a:srcRect/>
            <a:stretch>
              <a:fillRect/>
            </a:stretch>
          </a:blip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B2B2B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66FF"/>
                </a:solidFill>
                <a:ea typeface="宋体" charset="-122"/>
              </a:rPr>
              <a:t>BB Compiler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3419475" y="4076700"/>
            <a:ext cx="1728788" cy="129698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365500" y="4260850"/>
            <a:ext cx="17462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ts val="1500"/>
              </a:spcBef>
              <a:buClrTx/>
              <a:buFontTx/>
              <a:buNone/>
            </a:pPr>
            <a:r>
              <a:rPr lang="en-US" altLang="en-US" sz="2400">
                <a:solidFill>
                  <a:srgbClr val="0066FF"/>
                </a:solidFill>
                <a:latin typeface="Comic Sans MS" pitchFamily="66" charset="0"/>
                <a:ea typeface="宋体" charset="-122"/>
              </a:rPr>
              <a:t>Trampoline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6300788" y="3429000"/>
            <a:ext cx="2843212" cy="2087563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6011863" y="1125538"/>
            <a:ext cx="2952750" cy="35877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6516688" y="1196975"/>
            <a:ext cx="19431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Tool 1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6011863" y="1989138"/>
            <a:ext cx="2952750" cy="35877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6516688" y="2060575"/>
            <a:ext cx="19431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Tool 2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6588125" y="4724400"/>
            <a:ext cx="2303463" cy="431800"/>
          </a:xfrm>
          <a:prstGeom prst="rect">
            <a:avLst/>
          </a:prstGeom>
          <a:solidFill>
            <a:srgbClr val="618FFD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618FFD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ea typeface="宋体" charset="-122"/>
              </a:rPr>
              <a:t>Runtime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588125" y="3933825"/>
            <a:ext cx="2303463" cy="431800"/>
          </a:xfrm>
          <a:prstGeom prst="rect">
            <a:avLst/>
          </a:prstGeom>
          <a:solidFill>
            <a:srgbClr val="618FFD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618FFD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ea typeface="宋体" charset="-122"/>
              </a:rPr>
              <a:t>Instrumenter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6516688" y="3500438"/>
            <a:ext cx="19431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Tool n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6516688" y="2781300"/>
            <a:ext cx="19431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……</a:t>
            </a: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0" y="4508500"/>
            <a:ext cx="936625" cy="504825"/>
          </a:xfrm>
          <a:prstGeom prst="rect">
            <a:avLst/>
          </a:prstGeom>
          <a:solidFill>
            <a:srgbClr val="C0C0C0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0C0C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ea typeface="宋体" charset="-122"/>
              </a:rPr>
              <a:t>Input</a:t>
            </a:r>
          </a:p>
        </p:txBody>
      </p:sp>
      <p:sp>
        <p:nvSpPr>
          <p:cNvPr id="17428" name="AutoShape 20"/>
          <p:cNvSpPr>
            <a:spLocks noChangeArrowheads="1"/>
          </p:cNvSpPr>
          <p:nvPr/>
        </p:nvSpPr>
        <p:spPr bwMode="auto">
          <a:xfrm>
            <a:off x="1042988" y="2997200"/>
            <a:ext cx="649287" cy="366713"/>
          </a:xfrm>
          <a:prstGeom prst="rightArrow">
            <a:avLst>
              <a:gd name="adj1" fmla="val 50000"/>
              <a:gd name="adj2" fmla="val 44264"/>
            </a:avLst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AutoShape 21"/>
          <p:cNvSpPr>
            <a:spLocks noChangeArrowheads="1"/>
          </p:cNvSpPr>
          <p:nvPr/>
        </p:nvSpPr>
        <p:spPr bwMode="auto">
          <a:xfrm>
            <a:off x="1042988" y="4581525"/>
            <a:ext cx="2305050" cy="215900"/>
          </a:xfrm>
          <a:prstGeom prst="rightArrow">
            <a:avLst>
              <a:gd name="adj1" fmla="val 49787"/>
              <a:gd name="adj2" fmla="val 129798"/>
            </a:avLst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AutoShape 22"/>
          <p:cNvSpPr>
            <a:spLocks noChangeArrowheads="1"/>
          </p:cNvSpPr>
          <p:nvPr/>
        </p:nvSpPr>
        <p:spPr bwMode="auto">
          <a:xfrm>
            <a:off x="5364163" y="4868863"/>
            <a:ext cx="1152525" cy="215900"/>
          </a:xfrm>
          <a:prstGeom prst="rightArrow">
            <a:avLst>
              <a:gd name="adj1" fmla="val 49787"/>
              <a:gd name="adj2" fmla="val 64899"/>
            </a:avLst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AutoShape 23"/>
          <p:cNvSpPr>
            <a:spLocks noChangeArrowheads="1"/>
          </p:cNvSpPr>
          <p:nvPr/>
        </p:nvSpPr>
        <p:spPr bwMode="auto">
          <a:xfrm rot="19320000">
            <a:off x="2917825" y="2279650"/>
            <a:ext cx="714375" cy="215900"/>
          </a:xfrm>
          <a:prstGeom prst="rightArrow">
            <a:avLst>
              <a:gd name="adj1" fmla="val 50000"/>
              <a:gd name="adj2" fmla="val 82721"/>
            </a:avLst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AutoShape 24"/>
          <p:cNvSpPr>
            <a:spLocks noChangeArrowheads="1"/>
          </p:cNvSpPr>
          <p:nvPr/>
        </p:nvSpPr>
        <p:spPr bwMode="auto">
          <a:xfrm rot="5400000">
            <a:off x="4217987" y="3570288"/>
            <a:ext cx="538163" cy="255588"/>
          </a:xfrm>
          <a:prstGeom prst="rightArrow">
            <a:avLst>
              <a:gd name="adj1" fmla="val 50000"/>
              <a:gd name="adj2" fmla="val 52640"/>
            </a:avLst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AutoShape 25"/>
          <p:cNvSpPr>
            <a:spLocks noChangeArrowheads="1"/>
          </p:cNvSpPr>
          <p:nvPr/>
        </p:nvSpPr>
        <p:spPr bwMode="auto">
          <a:xfrm rot="2340000">
            <a:off x="2876550" y="3579813"/>
            <a:ext cx="936625" cy="215900"/>
          </a:xfrm>
          <a:prstGeom prst="rightArrow">
            <a:avLst>
              <a:gd name="adj1" fmla="val 50000"/>
              <a:gd name="adj2" fmla="val 108456"/>
            </a:avLst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34" name="AutoShape 26"/>
          <p:cNvCxnSpPr>
            <a:cxnSpLocks noChangeShapeType="1"/>
            <a:stCxn id="17414" idx="3"/>
            <a:endCxn id="17424" idx="1"/>
          </p:cNvCxnSpPr>
          <p:nvPr/>
        </p:nvCxnSpPr>
        <p:spPr bwMode="auto">
          <a:xfrm>
            <a:off x="5148263" y="2095500"/>
            <a:ext cx="1439862" cy="2054225"/>
          </a:xfrm>
          <a:prstGeom prst="bentConnector3">
            <a:avLst>
              <a:gd name="adj1" fmla="val 50000"/>
            </a:avLst>
          </a:prstGeom>
          <a:noFill/>
          <a:ln w="76320" cap="sq">
            <a:solidFill>
              <a:srgbClr val="618FFD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435" name="AutoShape 27"/>
          <p:cNvCxnSpPr>
            <a:cxnSpLocks noChangeShapeType="1"/>
            <a:stCxn id="17416" idx="2"/>
            <a:endCxn id="17413" idx="4"/>
          </p:cNvCxnSpPr>
          <p:nvPr/>
        </p:nvCxnSpPr>
        <p:spPr bwMode="auto">
          <a:xfrm flipH="1" flipV="1">
            <a:off x="614363" y="3573463"/>
            <a:ext cx="1800225" cy="1871662"/>
          </a:xfrm>
          <a:prstGeom prst="bentConnector3">
            <a:avLst>
              <a:gd name="adj1" fmla="val 50000"/>
            </a:avLst>
          </a:prstGeom>
          <a:noFill/>
          <a:ln w="76320" cap="sq">
            <a:solidFill>
              <a:srgbClr val="618FFD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436" name="AutoShape 28"/>
          <p:cNvCxnSpPr>
            <a:cxnSpLocks noChangeShapeType="1"/>
            <a:stCxn id="17424" idx="2"/>
            <a:endCxn id="17415" idx="3"/>
          </p:cNvCxnSpPr>
          <p:nvPr/>
        </p:nvCxnSpPr>
        <p:spPr bwMode="auto">
          <a:xfrm flipH="1" flipV="1">
            <a:off x="3889375" y="3103563"/>
            <a:ext cx="1260475" cy="2590800"/>
          </a:xfrm>
          <a:prstGeom prst="bentConnector3">
            <a:avLst>
              <a:gd name="adj1" fmla="val 50000"/>
            </a:avLst>
          </a:prstGeom>
          <a:noFill/>
          <a:ln w="76320" cap="sq">
            <a:solidFill>
              <a:srgbClr val="618FFD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2023725" y="909638"/>
            <a:ext cx="1655763" cy="1057275"/>
          </a:xfrm>
          <a:prstGeom prst="rect">
            <a:avLst/>
          </a:prstGeom>
          <a:solidFill>
            <a:srgbClr val="CCFFCC"/>
          </a:solidFill>
          <a:ln w="1584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buClrTx/>
              <a:buFontTx/>
              <a:buNone/>
            </a:pPr>
            <a:r>
              <a:rPr lang="en-US" altLang="en-US">
                <a:ea typeface="宋体" charset="-122"/>
              </a:rPr>
              <a:t>1: do {</a:t>
            </a:r>
          </a:p>
          <a:p>
            <a:pPr algn="l">
              <a:buClrTx/>
              <a:buFontTx/>
              <a:buNone/>
            </a:pPr>
            <a:r>
              <a:rPr lang="en-US" altLang="en-US">
                <a:ea typeface="宋体" charset="-122"/>
              </a:rPr>
              <a:t>2:     i=i+1;</a:t>
            </a:r>
          </a:p>
          <a:p>
            <a:pPr algn="l">
              <a:buClrTx/>
              <a:buFontTx/>
              <a:buNone/>
            </a:pPr>
            <a:r>
              <a:rPr lang="en-US" altLang="en-US">
                <a:ea typeface="宋体" charset="-122"/>
              </a:rPr>
              <a:t>3:     s1;</a:t>
            </a:r>
          </a:p>
          <a:p>
            <a:pPr algn="l">
              <a:buClrTx/>
              <a:buFontTx/>
              <a:buNone/>
            </a:pPr>
            <a:r>
              <a:rPr lang="en-US" altLang="en-US">
                <a:ea typeface="宋体" charset="-122"/>
              </a:rPr>
              <a:t>4:  } while (i&lt;2)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6084888" y="6021388"/>
            <a:ext cx="1511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OUTPUT: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Implement A New Tool In Valgrind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800" y="1219200"/>
            <a:ext cx="7737475" cy="542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/>
          <a:lstStyle>
            <a:lvl1pPr marL="442913" indent="-442913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731838" indent="-369888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998538" indent="-331788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8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Use a template</a:t>
            </a:r>
          </a:p>
          <a:p>
            <a:pPr lvl="1" algn="l" eaLnBrk="0" hangingPunct="0">
              <a:lnSpc>
                <a:spcPct val="8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The tool lackey is a good candidate</a:t>
            </a:r>
          </a:p>
          <a:p>
            <a:pPr lvl="1" algn="l" eaLnBrk="0" hangingPunct="0">
              <a:lnSpc>
                <a:spcPct val="8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Two parts to fill in</a:t>
            </a:r>
          </a:p>
          <a:p>
            <a:pPr lvl="2" algn="l" eaLnBrk="0" hangingPunct="0">
              <a:lnSpc>
                <a:spcPct val="80000"/>
              </a:lnSpc>
              <a:spcBef>
                <a:spcPts val="225"/>
              </a:spcBef>
              <a:buClr>
                <a:srgbClr val="0000CC"/>
              </a:buClr>
              <a:buSzPct val="75000"/>
              <a:buFont typeface="Wingdings" pitchFamily="2" charset="2"/>
              <a:buChar char=""/>
            </a:pPr>
            <a:r>
              <a:rPr lang="en-US" altLang="en-US" sz="1800">
                <a:latin typeface="Times New Roman" pitchFamily="18" charset="0"/>
                <a:ea typeface="宋体" charset="-122"/>
              </a:rPr>
              <a:t>Instrumenter</a:t>
            </a:r>
          </a:p>
          <a:p>
            <a:pPr lvl="2" algn="l" eaLnBrk="0" hangingPunct="0">
              <a:lnSpc>
                <a:spcPct val="80000"/>
              </a:lnSpc>
              <a:spcBef>
                <a:spcPts val="225"/>
              </a:spcBef>
              <a:buClr>
                <a:srgbClr val="0000CC"/>
              </a:buClr>
              <a:buSzPct val="75000"/>
              <a:buFont typeface="Wingdings" pitchFamily="2" charset="2"/>
              <a:buChar char=""/>
            </a:pPr>
            <a:r>
              <a:rPr lang="en-US" altLang="en-US" sz="1800">
                <a:latin typeface="Times New Roman" pitchFamily="18" charset="0"/>
                <a:ea typeface="宋体" charset="-122"/>
              </a:rPr>
              <a:t>Runtime</a:t>
            </a:r>
          </a:p>
          <a:p>
            <a:pPr algn="l" eaLnBrk="0" hangingPunct="0">
              <a:lnSpc>
                <a:spcPct val="8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Instrumenter</a:t>
            </a:r>
          </a:p>
          <a:p>
            <a:pPr lvl="1" algn="l" eaLnBrk="0" hangingPunct="0">
              <a:lnSpc>
                <a:spcPct val="8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Initialization</a:t>
            </a:r>
          </a:p>
          <a:p>
            <a:pPr lvl="1" algn="l" eaLnBrk="0" hangingPunct="0">
              <a:lnSpc>
                <a:spcPct val="8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Instrumentation</a:t>
            </a:r>
          </a:p>
          <a:p>
            <a:pPr lvl="1" algn="l" eaLnBrk="0" hangingPunct="0">
              <a:lnSpc>
                <a:spcPct val="8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Finalization</a:t>
            </a:r>
          </a:p>
          <a:p>
            <a:pPr lvl="1" algn="l" eaLnBrk="0" hangingPunct="0">
              <a:lnSpc>
                <a:spcPct val="8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System calls interception</a:t>
            </a:r>
          </a:p>
          <a:p>
            <a:pPr algn="l" eaLnBrk="0" hangingPunct="0">
              <a:lnSpc>
                <a:spcPct val="8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Runtime</a:t>
            </a:r>
          </a:p>
          <a:p>
            <a:pPr lvl="1" algn="l" eaLnBrk="0" hangingPunct="0">
              <a:lnSpc>
                <a:spcPct val="8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Transfer functions</a:t>
            </a:r>
          </a:p>
          <a:p>
            <a:pPr lvl="1" algn="l" eaLnBrk="0" hangingPunct="0">
              <a:lnSpc>
                <a:spcPct val="8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Memory management for abstract state</a:t>
            </a:r>
          </a:p>
          <a:p>
            <a:pPr lvl="1" algn="l" eaLnBrk="0" hangingPunct="0">
              <a:lnSpc>
                <a:spcPct val="8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None/>
            </a:pPr>
            <a:endParaRPr lang="en-US" altLang="en-US" sz="2000">
              <a:solidFill>
                <a:srgbClr val="006600"/>
              </a:solidFill>
              <a:ea typeface="宋体" charset="-122"/>
            </a:endParaRPr>
          </a:p>
          <a:p>
            <a:pPr lvl="1" algn="l" eaLnBrk="0" hangingPunct="0">
              <a:lnSpc>
                <a:spcPct val="8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None/>
            </a:pPr>
            <a:endParaRPr lang="en-US" altLang="en-US" sz="2000">
              <a:solidFill>
                <a:srgbClr val="006600"/>
              </a:solidFill>
              <a:ea typeface="宋体" charset="-122"/>
            </a:endParaRPr>
          </a:p>
          <a:p>
            <a:pPr algn="l" eaLnBrk="0" hangingPunct="0">
              <a:lnSpc>
                <a:spcPct val="8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None/>
            </a:pPr>
            <a:endParaRPr lang="en-US" altLang="en-US" sz="2400">
              <a:solidFill>
                <a:srgbClr val="663300"/>
              </a:solidFill>
              <a:ea typeface="宋体" charset="-122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976938" y="1844675"/>
            <a:ext cx="2843212" cy="2087563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264275" y="3140075"/>
            <a:ext cx="2303463" cy="431800"/>
          </a:xfrm>
          <a:prstGeom prst="rect">
            <a:avLst/>
          </a:prstGeom>
          <a:solidFill>
            <a:srgbClr val="618FFD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618FFD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ea typeface="宋体" charset="-122"/>
              </a:rPr>
              <a:t>Runtime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264275" y="2349500"/>
            <a:ext cx="2303463" cy="431800"/>
          </a:xfrm>
          <a:prstGeom prst="rect">
            <a:avLst/>
          </a:prstGeom>
          <a:solidFill>
            <a:srgbClr val="618FFD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618FFD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ea typeface="宋体" charset="-122"/>
              </a:rPr>
              <a:t>Instrumenter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192838" y="1916113"/>
            <a:ext cx="19431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Tool 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How to Store Abstract State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92075" y="985838"/>
            <a:ext cx="4479925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/>
          <a:lstStyle>
            <a:lvl1pPr marL="442913" indent="-442913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731838" indent="-369888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998538" indent="-331788"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00113" algn="l"/>
                <a:tab pos="1803400" algn="l"/>
                <a:tab pos="2706688" algn="l"/>
                <a:tab pos="3609975" algn="l"/>
                <a:tab pos="4513263" algn="l"/>
                <a:tab pos="5416550" algn="l"/>
                <a:tab pos="6319838" algn="l"/>
                <a:tab pos="7223125" algn="l"/>
                <a:tab pos="8126413" algn="l"/>
                <a:tab pos="9029700" algn="l"/>
                <a:tab pos="9932988" algn="l"/>
                <a:tab pos="10836275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9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Char char=""/>
            </a:pPr>
            <a:r>
              <a:rPr lang="en-US" altLang="en-US" sz="2400">
                <a:solidFill>
                  <a:srgbClr val="663300"/>
                </a:solidFill>
                <a:ea typeface="宋体" charset="-122"/>
              </a:rPr>
              <a:t>Shadow memory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Three types of shadow memory (for mapping)</a:t>
            </a:r>
          </a:p>
          <a:p>
            <a:pPr lvl="2" algn="l" eaLnBrk="0" hangingPunct="0">
              <a:lnSpc>
                <a:spcPct val="90000"/>
              </a:lnSpc>
              <a:spcBef>
                <a:spcPts val="225"/>
              </a:spcBef>
              <a:buClr>
                <a:srgbClr val="0000CC"/>
              </a:buClr>
              <a:buSzPct val="75000"/>
              <a:buFont typeface="Wingdings" pitchFamily="2" charset="2"/>
              <a:buChar char=""/>
            </a:pPr>
            <a:r>
              <a:rPr lang="en-US" altLang="en-US" sz="1800">
                <a:latin typeface="Times New Roman" pitchFamily="18" charset="0"/>
                <a:ea typeface="宋体" charset="-122"/>
              </a:rPr>
              <a:t>Mem. Addr </a:t>
            </a:r>
            <a:r>
              <a:rPr lang="en-US" altLang="en-US" sz="1800">
                <a:latin typeface="Wingdings" pitchFamily="2" charset="2"/>
                <a:ea typeface="宋体" charset="-122"/>
              </a:rPr>
              <a:t></a:t>
            </a:r>
            <a:r>
              <a:rPr lang="en-US" altLang="en-US" sz="1800">
                <a:latin typeface="Times New Roman" pitchFamily="18" charset="0"/>
                <a:ea typeface="宋体" charset="-122"/>
              </a:rPr>
              <a:t> Abstract State</a:t>
            </a:r>
          </a:p>
          <a:p>
            <a:pPr lvl="2" algn="l" eaLnBrk="0" hangingPunct="0">
              <a:lnSpc>
                <a:spcPct val="90000"/>
              </a:lnSpc>
              <a:spcBef>
                <a:spcPts val="225"/>
              </a:spcBef>
              <a:buClr>
                <a:srgbClr val="0000CC"/>
              </a:buClr>
              <a:buSzPct val="75000"/>
              <a:buFont typeface="Wingdings" pitchFamily="2" charset="2"/>
              <a:buChar char=""/>
            </a:pPr>
            <a:r>
              <a:rPr lang="en-US" altLang="en-US" sz="1800">
                <a:latin typeface="Times New Roman" pitchFamily="18" charset="0"/>
                <a:ea typeface="宋体" charset="-122"/>
              </a:rPr>
              <a:t>Registers </a:t>
            </a:r>
            <a:r>
              <a:rPr lang="en-US" altLang="en-US" sz="1800">
                <a:latin typeface="Wingdings" pitchFamily="2" charset="2"/>
                <a:ea typeface="宋体" charset="-122"/>
              </a:rPr>
              <a:t></a:t>
            </a:r>
            <a:r>
              <a:rPr lang="en-US" altLang="en-US" sz="1800">
                <a:latin typeface="Times New Roman" pitchFamily="18" charset="0"/>
                <a:ea typeface="宋体" charset="-122"/>
              </a:rPr>
              <a:t> Abstract State</a:t>
            </a:r>
          </a:p>
          <a:p>
            <a:pPr lvl="2" algn="l" eaLnBrk="0" hangingPunct="0">
              <a:lnSpc>
                <a:spcPct val="90000"/>
              </a:lnSpc>
              <a:spcBef>
                <a:spcPts val="225"/>
              </a:spcBef>
              <a:buClr>
                <a:srgbClr val="0000CC"/>
              </a:buClr>
              <a:buSzPct val="75000"/>
              <a:buFont typeface="Wingdings" pitchFamily="2" charset="2"/>
              <a:buChar char=""/>
            </a:pPr>
            <a:r>
              <a:rPr lang="en-US" altLang="en-US" sz="1800">
                <a:latin typeface="Times New Roman" pitchFamily="18" charset="0"/>
                <a:ea typeface="宋体" charset="-122"/>
              </a:rPr>
              <a:t>Temp </a:t>
            </a:r>
            <a:r>
              <a:rPr lang="en-US" altLang="en-US" sz="1800">
                <a:latin typeface="Wingdings" pitchFamily="2" charset="2"/>
                <a:ea typeface="宋体" charset="-122"/>
              </a:rPr>
              <a:t></a:t>
            </a:r>
            <a:r>
              <a:rPr lang="en-US" altLang="en-US" sz="1800">
                <a:latin typeface="Times New Roman" pitchFamily="18" charset="0"/>
                <a:ea typeface="宋体" charset="-122"/>
              </a:rPr>
              <a:t> Abstract State</a:t>
            </a:r>
          </a:p>
          <a:p>
            <a:pPr lvl="1" algn="l" eaLnBrk="0" hangingPunct="0">
              <a:lnSpc>
                <a:spcPct val="90000"/>
              </a:lnSpc>
              <a:spcBef>
                <a:spcPts val="500"/>
              </a:spcBef>
              <a:buClr>
                <a:srgbClr val="0000CC"/>
              </a:buClr>
              <a:buSzPct val="90000"/>
              <a:buFont typeface="Arial" charset="0"/>
              <a:buChar char="•"/>
            </a:pPr>
            <a:r>
              <a:rPr lang="en-US" altLang="en-US" sz="2000">
                <a:solidFill>
                  <a:srgbClr val="006600"/>
                </a:solidFill>
                <a:ea typeface="宋体" charset="-122"/>
              </a:rPr>
              <a:t>Registers can be handled by Valgrind utilities</a:t>
            </a:r>
          </a:p>
          <a:p>
            <a:pPr algn="l" eaLnBrk="0" hangingPunct="0">
              <a:lnSpc>
                <a:spcPct val="90000"/>
              </a:lnSpc>
              <a:spcBef>
                <a:spcPts val="1500"/>
              </a:spcBef>
              <a:buClr>
                <a:srgbClr val="0000CC"/>
              </a:buClr>
              <a:buSzPct val="75000"/>
              <a:buFont typeface="Wingdings" pitchFamily="2" charset="2"/>
              <a:buNone/>
            </a:pPr>
            <a:endParaRPr lang="en-US" altLang="en-US" sz="2400">
              <a:solidFill>
                <a:srgbClr val="663300"/>
              </a:solidFill>
              <a:ea typeface="宋体" charset="-122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832475" y="1700213"/>
            <a:ext cx="863600" cy="3744912"/>
          </a:xfrm>
          <a:prstGeom prst="rect">
            <a:avLst/>
          </a:prstGeom>
          <a:solidFill>
            <a:srgbClr val="CCEC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CCEC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184775" y="1268413"/>
            <a:ext cx="2089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Virtual Space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832475" y="3644900"/>
            <a:ext cx="863600" cy="503238"/>
          </a:xfrm>
          <a:prstGeom prst="rect">
            <a:avLst/>
          </a:prstGeom>
          <a:solidFill>
            <a:srgbClr val="919191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91919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7777163" y="1700213"/>
            <a:ext cx="863600" cy="3744912"/>
          </a:xfrm>
          <a:prstGeom prst="rect">
            <a:avLst/>
          </a:prstGeom>
          <a:solidFill>
            <a:srgbClr val="919191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91919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V="1">
            <a:off x="6697663" y="1698625"/>
            <a:ext cx="1943100" cy="1876425"/>
          </a:xfrm>
          <a:prstGeom prst="line">
            <a:avLst/>
          </a:prstGeom>
          <a:noFill/>
          <a:ln w="1584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697663" y="4149725"/>
            <a:ext cx="1943100" cy="1223963"/>
          </a:xfrm>
          <a:prstGeom prst="line">
            <a:avLst/>
          </a:prstGeom>
          <a:noFill/>
          <a:ln w="1584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5832475" y="4149725"/>
            <a:ext cx="1944688" cy="1295400"/>
          </a:xfrm>
          <a:prstGeom prst="line">
            <a:avLst/>
          </a:prstGeom>
          <a:noFill/>
          <a:ln w="1584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235825" y="1268413"/>
            <a:ext cx="2089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Shadow Space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465638" y="2852738"/>
            <a:ext cx="863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en-US" altLang="en-US" sz="2000">
                <a:ea typeface="宋体" charset="-122"/>
              </a:rPr>
              <a:t>[addr]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5257800" y="2997200"/>
            <a:ext cx="574675" cy="1588"/>
          </a:xfrm>
          <a:prstGeom prst="line">
            <a:avLst/>
          </a:prstGeom>
          <a:noFill/>
          <a:ln w="158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5832475" y="2852738"/>
            <a:ext cx="863600" cy="360362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ea typeface="宋体" charset="-122"/>
              </a:rPr>
              <a:t>val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7777163" y="2852738"/>
            <a:ext cx="863600" cy="360362"/>
          </a:xfrm>
          <a:prstGeom prst="rect">
            <a:avLst/>
          </a:prstGeom>
          <a:solidFill>
            <a:srgbClr val="0000FF"/>
          </a:solidFill>
          <a:ln w="9360" cap="sq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25400" prstMaterial="legacyMatte">
            <a:bevelT w="13500" h="13500" prst="angle"/>
            <a:bevelB w="13500" h="13500" prst="angle"/>
            <a:extrusionClr>
              <a:srgbClr val="0000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flatTx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ea typeface="宋体" charset="-122"/>
              </a:rPr>
              <a:t>abs</a:t>
            </a:r>
          </a:p>
        </p:txBody>
      </p:sp>
      <p:cxnSp>
        <p:nvCxnSpPr>
          <p:cNvPr id="19471" name="AutoShape 15"/>
          <p:cNvCxnSpPr>
            <a:cxnSpLocks noChangeShapeType="1"/>
          </p:cNvCxnSpPr>
          <p:nvPr/>
        </p:nvCxnSpPr>
        <p:spPr bwMode="auto">
          <a:xfrm flipV="1">
            <a:off x="5149850" y="2990850"/>
            <a:ext cx="2627313" cy="80881"/>
          </a:xfrm>
          <a:prstGeom prst="bentConnector3">
            <a:avLst>
              <a:gd name="adj1" fmla="val 79831"/>
            </a:avLst>
          </a:prstGeom>
          <a:noFill/>
          <a:ln w="158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9472" name="Line 16"/>
          <p:cNvSpPr>
            <a:spLocks noChangeShapeType="1"/>
          </p:cNvSpPr>
          <p:nvPr/>
        </p:nvSpPr>
        <p:spPr bwMode="auto">
          <a:xfrm flipV="1">
            <a:off x="5832475" y="1698625"/>
            <a:ext cx="1944688" cy="1947863"/>
          </a:xfrm>
          <a:prstGeom prst="line">
            <a:avLst/>
          </a:prstGeom>
          <a:noFill/>
          <a:ln w="1584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92075" y="4175125"/>
            <a:ext cx="5303838" cy="104933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>
              <a:lnSpc>
                <a:spcPct val="100000"/>
              </a:lnSpc>
              <a:spcBef>
                <a:spcPts val="1288"/>
              </a:spcBef>
              <a:spcAft>
                <a:spcPts val="288"/>
              </a:spcAft>
            </a:pPr>
            <a:r>
              <a:rPr lang="en-US" altLang="en-US" sz="1300">
                <a:latin typeface="Source Code Pro" charset="0"/>
              </a:rPr>
              <a:t>table = (Bool**)VG_(malloc)(</a:t>
            </a:r>
            <a:r>
              <a:rPr lang="en-US" altLang="en-US" sz="1300">
                <a:solidFill>
                  <a:srgbClr val="2A00FF"/>
                </a:solidFill>
                <a:latin typeface="Source Code Pro" charset="0"/>
              </a:rPr>
              <a:t>"Memory shadow"</a:t>
            </a:r>
            <a:r>
              <a:rPr lang="en-US" altLang="en-US" sz="1300">
                <a:latin typeface="Source Code Pro" charset="0"/>
              </a:rPr>
              <a:t>, 0xFFFF * 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sizeof</a:t>
            </a:r>
            <a:r>
              <a:rPr lang="en-US" altLang="en-US" sz="1300">
                <a:latin typeface="Source Code Pro" charset="0"/>
              </a:rPr>
              <a:t>(Bool*));</a:t>
            </a:r>
          </a:p>
          <a:p>
            <a:pPr algn="just">
              <a:lnSpc>
                <a:spcPct val="100000"/>
              </a:lnSpc>
            </a:pPr>
            <a:r>
              <a:rPr lang="en-US" altLang="en-US" sz="1300">
                <a:latin typeface="Source Code Pro" charset="0"/>
              </a:rPr>
              <a:t>tempshadow = (Bool*)VG_(malloc)(</a:t>
            </a:r>
            <a:r>
              <a:rPr lang="en-US" altLang="en-US" sz="1300">
                <a:solidFill>
                  <a:srgbClr val="2A00FF"/>
                </a:solidFill>
                <a:latin typeface="Source Code Pro" charset="0"/>
              </a:rPr>
              <a:t>"Temp shadow"</a:t>
            </a:r>
            <a:r>
              <a:rPr lang="en-US" altLang="en-US" sz="1300">
                <a:latin typeface="Source Code Pro" charset="0"/>
              </a:rPr>
              <a:t> , 0xFFFF * 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sizeof</a:t>
            </a:r>
            <a:r>
              <a:rPr lang="en-US" altLang="en-US" sz="1300">
                <a:latin typeface="Source Code Pro" charset="0"/>
              </a:rPr>
              <a:t>(Bool)); //64K limits for temp vars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2" grpId="0" animBg="1"/>
      <p:bldP spid="19463" grpId="0" animBg="1"/>
      <p:bldP spid="19464" grpId="0" animBg="1"/>
      <p:bldP spid="19465" grpId="0" animBg="1"/>
      <p:bldP spid="19468" grpId="0" animBg="1"/>
      <p:bldP spid="194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How to Store Abstract State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760413" y="4076700"/>
            <a:ext cx="7431087" cy="229235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just">
              <a:lnSpc>
                <a:spcPct val="100000"/>
              </a:lnSpc>
              <a:spcBef>
                <a:spcPts val="1288"/>
              </a:spcBef>
              <a:spcAft>
                <a:spcPts val="288"/>
              </a:spcAft>
            </a:pPr>
            <a:r>
              <a:rPr lang="en-US" altLang="en-US" sz="1300">
                <a:latin typeface="Source Code Pro" charset="0"/>
              </a:rPr>
              <a:t>table = (Bool**)VG_(malloc)(</a:t>
            </a:r>
            <a:r>
              <a:rPr lang="en-US" altLang="en-US" sz="1300">
                <a:solidFill>
                  <a:srgbClr val="2A00FF"/>
                </a:solidFill>
                <a:latin typeface="Source Code Pro" charset="0"/>
              </a:rPr>
              <a:t>"Memory shadow"</a:t>
            </a:r>
            <a:r>
              <a:rPr lang="en-US" altLang="en-US" sz="1300">
                <a:latin typeface="Source Code Pro" charset="0"/>
              </a:rPr>
              <a:t>, 0xFFFF * 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sizeof</a:t>
            </a:r>
            <a:r>
              <a:rPr lang="en-US" altLang="en-US" sz="1300">
                <a:latin typeface="Source Code Pro" charset="0"/>
              </a:rPr>
              <a:t>(Bool*));</a:t>
            </a:r>
          </a:p>
          <a:p>
            <a:pPr algn="just">
              <a:lnSpc>
                <a:spcPct val="100000"/>
              </a:lnSpc>
            </a:pPr>
            <a:r>
              <a:rPr lang="en-US" altLang="en-US" sz="1300">
                <a:latin typeface="Source Code Pro" charset="0"/>
              </a:rPr>
              <a:t>tempshadow = (Bool*)VG_(malloc)(</a:t>
            </a:r>
            <a:r>
              <a:rPr lang="en-US" altLang="en-US" sz="1300">
                <a:solidFill>
                  <a:srgbClr val="2A00FF"/>
                </a:solidFill>
                <a:latin typeface="Source Code Pro" charset="0"/>
              </a:rPr>
              <a:t>"Temp shadow"</a:t>
            </a:r>
            <a:r>
              <a:rPr lang="en-US" altLang="en-US" sz="1300">
                <a:latin typeface="Source Code Pro" charset="0"/>
              </a:rPr>
              <a:t> , 0xFFFF * 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sizeof</a:t>
            </a:r>
            <a:r>
              <a:rPr lang="en-US" altLang="en-US" sz="1300">
                <a:latin typeface="Source Code Pro" charset="0"/>
              </a:rPr>
              <a:t>(Bool));</a:t>
            </a:r>
          </a:p>
          <a:p>
            <a:pPr algn="just">
              <a:lnSpc>
                <a:spcPct val="100000"/>
              </a:lnSpc>
            </a:pPr>
            <a:endParaRPr lang="en-US" altLang="en-US" sz="1300">
              <a:latin typeface="Source Code Pro" charset="0"/>
            </a:endParaRPr>
          </a:p>
          <a:p>
            <a:pPr algn="l"/>
            <a:r>
              <a:rPr lang="en-US" altLang="en-US" sz="1300" b="1">
                <a:latin typeface="Source Code Pro" charset="0"/>
              </a:rPr>
              <a:t>	</a:t>
            </a:r>
            <a:r>
              <a:rPr lang="en-US" altLang="en-US" sz="1300" b="1">
                <a:solidFill>
                  <a:srgbClr val="7F0055"/>
                </a:solidFill>
                <a:latin typeface="Source Code Pro" charset="0"/>
              </a:rPr>
              <a:t>for</a:t>
            </a:r>
            <a:r>
              <a:rPr lang="en-US" altLang="en-US" sz="1300">
                <a:latin typeface="Source Code Pro" charset="0"/>
              </a:rPr>
              <a:t>(i=0; i&lt;0xFFFF; i++){ //initialization</a:t>
            </a:r>
          </a:p>
          <a:p>
            <a:pPr algn="l"/>
            <a:r>
              <a:rPr lang="en-US" altLang="en-US" sz="1300">
                <a:latin typeface="Source Code Pro" charset="0"/>
              </a:rPr>
              <a:t>		table[i] = NULL;</a:t>
            </a:r>
          </a:p>
          <a:p>
            <a:pPr algn="l"/>
            <a:r>
              <a:rPr lang="en-US" altLang="en-US" sz="1300">
                <a:latin typeface="Source Code Pro" charset="0"/>
              </a:rPr>
              <a:t>		tempshadow[i] = False;</a:t>
            </a:r>
          </a:p>
          <a:p>
            <a:pPr algn="l"/>
            <a:r>
              <a:rPr lang="en-US" altLang="en-US" sz="1300">
                <a:latin typeface="Source Code Pro" charset="0"/>
              </a:rPr>
              <a:t>	}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74663" y="938213"/>
            <a:ext cx="7847012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9144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  <a:buClrTx/>
              <a:buFontTx/>
              <a:buNone/>
            </a:pPr>
            <a:r>
              <a:rPr lang="en-US" altLang="en-US" dirty="0" err="1"/>
              <a:t>Valgrind</a:t>
            </a:r>
            <a:r>
              <a:rPr lang="en-US" altLang="en-US" dirty="0"/>
              <a:t> provides API for </a:t>
            </a:r>
            <a:r>
              <a:rPr lang="en-US" altLang="en-US" i="1" u="sng" dirty="0"/>
              <a:t>shadow registers</a:t>
            </a:r>
            <a:r>
              <a:rPr lang="en-US" altLang="en-US" dirty="0"/>
              <a:t>. </a:t>
            </a:r>
          </a:p>
          <a:p>
            <a:pPr lvl="1" indent="0" algn="l">
              <a:lnSpc>
                <a:spcPct val="100000"/>
              </a:lnSpc>
              <a:buFont typeface="Arial" charset="0"/>
              <a:buChar char="•"/>
            </a:pPr>
            <a:r>
              <a:rPr lang="en-US" altLang="en-US" dirty="0"/>
              <a:t>VG (get shadow </a:t>
            </a:r>
            <a:r>
              <a:rPr lang="en-US" altLang="en-US" dirty="0" err="1"/>
              <a:t>regs</a:t>
            </a:r>
            <a:r>
              <a:rPr lang="en-US" altLang="en-US" dirty="0"/>
              <a:t> area) 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825500"/>
            <a:ext cx="4076700" cy="319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 dirty="0" err="1">
                <a:solidFill>
                  <a:srgbClr val="FFFFFF"/>
                </a:solidFill>
                <a:ea typeface="宋体" charset="-122"/>
              </a:rPr>
              <a:t>Acccessing</a:t>
            </a:r>
            <a:r>
              <a:rPr lang="en-US" altLang="en-US" sz="2900" b="1" dirty="0">
                <a:solidFill>
                  <a:srgbClr val="FFFFFF"/>
                </a:solidFill>
                <a:ea typeface="宋体" charset="-122"/>
              </a:rPr>
              <a:t> Shadow </a:t>
            </a:r>
            <a:r>
              <a:rPr lang="en-US" altLang="en-US" sz="2900" b="1" dirty="0" smtClean="0">
                <a:solidFill>
                  <a:srgbClr val="FFFFFF"/>
                </a:solidFill>
                <a:ea typeface="宋体" charset="-122"/>
              </a:rPr>
              <a:t>Memory</a:t>
            </a:r>
            <a:endParaRPr lang="en-US" altLang="en-US" sz="2900" b="1" dirty="0">
              <a:solidFill>
                <a:srgbClr val="FFFFFF"/>
              </a:solidFill>
              <a:ea typeface="宋体" charset="-122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57200" y="889000"/>
            <a:ext cx="8412163" cy="584993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static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Bool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b="1" u="sng" dirty="0" err="1">
                <a:latin typeface="Source Code Pro" charset="0"/>
              </a:rPr>
              <a:t>get_shadow_mem</a:t>
            </a:r>
            <a:r>
              <a:rPr lang="en-US" altLang="en-US" sz="1300" dirty="0">
                <a:latin typeface="Source Code Pro" charset="0"/>
              </a:rPr>
              <a:t>(</a:t>
            </a:r>
            <a:r>
              <a:rPr lang="en-US" altLang="en-US" sz="1300" dirty="0" err="1">
                <a:latin typeface="Source Code Pro" charset="0"/>
              </a:rPr>
              <a:t>Addr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addr</a:t>
            </a:r>
            <a:r>
              <a:rPr lang="en-US" altLang="en-US" sz="1300" dirty="0">
                <a:latin typeface="Source Code Pro" charset="0"/>
              </a:rPr>
              <a:t>){</a:t>
            </a:r>
          </a:p>
          <a:p>
            <a:pPr algn="l"/>
            <a:r>
              <a:rPr lang="en-US" altLang="en-US" sz="1400" dirty="0">
                <a:latin typeface="Source Code Pro" charset="0"/>
                <a:ea typeface="宋体" charset="-122"/>
              </a:rPr>
              <a:t>	</a:t>
            </a:r>
            <a:r>
              <a:rPr lang="en-US" altLang="en-US" sz="1400" dirty="0" smtClean="0">
                <a:latin typeface="Source Code Pro" charset="0"/>
                <a:ea typeface="宋体" charset="-122"/>
              </a:rPr>
              <a:t>   </a:t>
            </a:r>
            <a:r>
              <a:rPr lang="en-US" altLang="en-US" sz="1400" dirty="0" err="1" smtClean="0">
                <a:latin typeface="Source Code Pro" charset="0"/>
                <a:ea typeface="宋体" charset="-122"/>
              </a:rPr>
              <a:t>Int</a:t>
            </a:r>
            <a:r>
              <a:rPr lang="en-US" altLang="en-US" sz="1400" dirty="0" smtClean="0">
                <a:latin typeface="Source Code Pro" charset="0"/>
                <a:ea typeface="宋体" charset="-122"/>
              </a:rPr>
              <a:t> 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up = (((</a:t>
            </a:r>
            <a:r>
              <a:rPr lang="en-US" altLang="en-US" sz="1400" dirty="0" err="1">
                <a:latin typeface="Source Code Pro" charset="0"/>
                <a:ea typeface="宋体" charset="-122"/>
              </a:rPr>
              <a:t>addr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)&amp;(0xFFFF0000)) &gt;&gt; 16);</a:t>
            </a:r>
          </a:p>
          <a:p>
            <a:pPr algn="l"/>
            <a:r>
              <a:rPr lang="en-US" altLang="en-US" sz="1400" dirty="0" smtClean="0">
                <a:latin typeface="Source Code Pro" charset="0"/>
                <a:ea typeface="宋体" charset="-122"/>
              </a:rPr>
              <a:t>  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 </a:t>
            </a:r>
            <a:r>
              <a:rPr lang="en-US" altLang="en-US" sz="1400" dirty="0" err="1" smtClean="0">
                <a:latin typeface="Source Code Pro" charset="0"/>
                <a:ea typeface="宋体" charset="-122"/>
              </a:rPr>
              <a:t>Bool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* lookup = table[up];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	</a:t>
            </a:r>
            <a:r>
              <a:rPr lang="en-US" altLang="en-US" sz="1300" dirty="0" smtClean="0">
                <a:latin typeface="Source Code Pro" charset="0"/>
              </a:rPr>
              <a:t>   </a:t>
            </a:r>
            <a:r>
              <a:rPr lang="en-US" altLang="en-US" sz="1300" b="1" dirty="0" smtClean="0">
                <a:solidFill>
                  <a:srgbClr val="7F0055"/>
                </a:solidFill>
                <a:latin typeface="Source Code Pro" charset="0"/>
              </a:rPr>
              <a:t>if</a:t>
            </a:r>
            <a:r>
              <a:rPr lang="en-US" altLang="en-US" sz="1300" dirty="0" smtClean="0">
                <a:latin typeface="Source Code Pro" charset="0"/>
              </a:rPr>
              <a:t>(lookup </a:t>
            </a:r>
            <a:r>
              <a:rPr lang="en-US" altLang="en-US" sz="1300" dirty="0">
                <a:latin typeface="Source Code Pro" charset="0"/>
              </a:rPr>
              <a:t>== NULL)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		</a:t>
            </a:r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return</a:t>
            </a:r>
            <a:r>
              <a:rPr lang="en-US" altLang="en-US" sz="1300" dirty="0">
                <a:latin typeface="Source Code Pro" charset="0"/>
              </a:rPr>
              <a:t> False;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	</a:t>
            </a:r>
            <a:r>
              <a:rPr lang="en-US" altLang="en-US" sz="1300" dirty="0" smtClean="0">
                <a:latin typeface="Source Code Pro" charset="0"/>
              </a:rPr>
              <a:t>   </a:t>
            </a:r>
            <a:r>
              <a:rPr lang="en-US" altLang="en-US" sz="1300" b="1" dirty="0" smtClean="0">
                <a:solidFill>
                  <a:srgbClr val="7F0055"/>
                </a:solidFill>
                <a:latin typeface="Source Code Pro" charset="0"/>
              </a:rPr>
              <a:t>else</a:t>
            </a:r>
            <a:r>
              <a:rPr lang="en-US" altLang="en-US" sz="1300" dirty="0">
                <a:latin typeface="Source Code Pro" charset="0"/>
              </a:rPr>
              <a:t>{</a:t>
            </a:r>
          </a:p>
          <a:p>
            <a:pPr algn="l"/>
            <a:r>
              <a:rPr lang="en-US" altLang="en-US" sz="1400" dirty="0">
                <a:latin typeface="Source Code Pro" charset="0"/>
                <a:ea typeface="宋体" charset="-122"/>
              </a:rPr>
              <a:t>		</a:t>
            </a:r>
            <a:r>
              <a:rPr lang="en-US" altLang="en-US" sz="1400" dirty="0" err="1">
                <a:latin typeface="Source Code Pro" charset="0"/>
                <a:ea typeface="宋体" charset="-122"/>
              </a:rPr>
              <a:t>Int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 low = (</a:t>
            </a:r>
            <a:r>
              <a:rPr lang="en-US" altLang="en-US" sz="1400" dirty="0" err="1">
                <a:latin typeface="Source Code Pro" charset="0"/>
                <a:ea typeface="宋体" charset="-122"/>
              </a:rPr>
              <a:t>addr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)&amp;(0x0000FFFF);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		</a:t>
            </a:r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return</a:t>
            </a:r>
            <a:r>
              <a:rPr lang="en-US" altLang="en-US" sz="1300" dirty="0">
                <a:latin typeface="Source Code Pro" charset="0"/>
              </a:rPr>
              <a:t> lookup[low];</a:t>
            </a:r>
          </a:p>
          <a:p>
            <a:pPr algn="l"/>
            <a:r>
              <a:rPr lang="en-US" altLang="en-US" sz="1400" dirty="0">
                <a:latin typeface="Source Code Pro" charset="0"/>
                <a:ea typeface="宋体" charset="-122"/>
              </a:rPr>
              <a:t>	</a:t>
            </a:r>
            <a:r>
              <a:rPr lang="en-US" altLang="en-US" sz="1400" dirty="0" smtClean="0">
                <a:latin typeface="Source Code Pro" charset="0"/>
                <a:ea typeface="宋体" charset="-122"/>
              </a:rPr>
              <a:t>   }</a:t>
            </a:r>
            <a:endParaRPr lang="en-US" altLang="en-US" sz="1400" dirty="0">
              <a:latin typeface="Source Code Pro" charset="0"/>
              <a:ea typeface="宋体" charset="-122"/>
            </a:endParaRPr>
          </a:p>
          <a:p>
            <a:pPr algn="l"/>
            <a:r>
              <a:rPr lang="en-US" altLang="en-US" sz="1400" dirty="0">
                <a:latin typeface="Source Code Pro" charset="0"/>
                <a:ea typeface="宋体" charset="-122"/>
              </a:rPr>
              <a:t>}</a:t>
            </a:r>
          </a:p>
          <a:p>
            <a:pPr algn="l"/>
            <a:endParaRPr lang="en-US" altLang="en-US" sz="1400" dirty="0">
              <a:latin typeface="Source Code Pro" charset="0"/>
              <a:ea typeface="宋体" charset="-122"/>
            </a:endParaRPr>
          </a:p>
          <a:p>
            <a:pPr algn="l"/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static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b="1" dirty="0">
                <a:solidFill>
                  <a:srgbClr val="7F0055"/>
                </a:solidFill>
                <a:latin typeface="Source Code Pro" charset="0"/>
              </a:rPr>
              <a:t>void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b="1" u="sng" dirty="0" err="1">
                <a:latin typeface="Source Code Pro" charset="0"/>
              </a:rPr>
              <a:t>set_shadow_mem</a:t>
            </a:r>
            <a:r>
              <a:rPr lang="en-US" altLang="en-US" sz="1300" dirty="0">
                <a:latin typeface="Source Code Pro" charset="0"/>
              </a:rPr>
              <a:t>(</a:t>
            </a:r>
            <a:r>
              <a:rPr lang="en-US" altLang="en-US" sz="1300" dirty="0" err="1">
                <a:latin typeface="Source Code Pro" charset="0"/>
              </a:rPr>
              <a:t>Addr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dirty="0" err="1">
                <a:latin typeface="Source Code Pro" charset="0"/>
              </a:rPr>
              <a:t>addr</a:t>
            </a:r>
            <a:r>
              <a:rPr lang="en-US" altLang="en-US" sz="1300" dirty="0">
                <a:latin typeface="Source Code Pro" charset="0"/>
              </a:rPr>
              <a:t>, </a:t>
            </a:r>
            <a:r>
              <a:rPr lang="en-US" altLang="en-US" sz="1300" dirty="0" err="1">
                <a:latin typeface="Source Code Pro" charset="0"/>
              </a:rPr>
              <a:t>Bool</a:t>
            </a:r>
            <a:r>
              <a:rPr lang="en-US" altLang="en-US" sz="1300" dirty="0">
                <a:latin typeface="Source Code Pro" charset="0"/>
              </a:rPr>
              <a:t> value){</a:t>
            </a:r>
          </a:p>
          <a:p>
            <a:pPr algn="l"/>
            <a:r>
              <a:rPr lang="en-US" altLang="en-US" sz="1300" dirty="0" smtClean="0">
                <a:latin typeface="Source Code Pro" charset="0"/>
              </a:rPr>
              <a:t>  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dirty="0" smtClean="0">
                <a:solidFill>
                  <a:srgbClr val="3F7F5F"/>
                </a:solidFill>
                <a:latin typeface="Source Code Pro" charset="0"/>
              </a:rPr>
              <a:t>//</a:t>
            </a:r>
            <a:r>
              <a:rPr lang="en-US" altLang="en-US" sz="1300" dirty="0">
                <a:solidFill>
                  <a:srgbClr val="3F7F5F"/>
                </a:solidFill>
                <a:latin typeface="Source Code Pro" charset="0"/>
              </a:rPr>
              <a:t>VG_(</a:t>
            </a:r>
            <a:r>
              <a:rPr lang="en-US" altLang="en-US" sz="1300" dirty="0" err="1">
                <a:solidFill>
                  <a:srgbClr val="3F7F5F"/>
                </a:solidFill>
                <a:latin typeface="Source Code Pro" charset="0"/>
              </a:rPr>
              <a:t>printf</a:t>
            </a:r>
            <a:r>
              <a:rPr lang="en-US" altLang="en-US" sz="1300" dirty="0">
                <a:solidFill>
                  <a:srgbClr val="3F7F5F"/>
                </a:solidFill>
                <a:latin typeface="Source Code Pro" charset="0"/>
              </a:rPr>
              <a:t>)("</a:t>
            </a:r>
            <a:r>
              <a:rPr lang="en-US" altLang="en-US" sz="1300" dirty="0" err="1">
                <a:solidFill>
                  <a:srgbClr val="3F7F5F"/>
                </a:solidFill>
                <a:latin typeface="Source Code Pro" charset="0"/>
              </a:rPr>
              <a:t>set_shadow_mem</a:t>
            </a:r>
            <a:r>
              <a:rPr lang="en-US" altLang="en-US" sz="1300" dirty="0">
                <a:solidFill>
                  <a:srgbClr val="3F7F5F"/>
                </a:solidFill>
                <a:latin typeface="Source Code Pro" charset="0"/>
              </a:rPr>
              <a:t> %x %d \n" , </a:t>
            </a:r>
            <a:r>
              <a:rPr lang="en-US" altLang="en-US" sz="1300" dirty="0" err="1">
                <a:solidFill>
                  <a:srgbClr val="3F7F5F"/>
                </a:solidFill>
                <a:latin typeface="Source Code Pro" charset="0"/>
              </a:rPr>
              <a:t>addr</a:t>
            </a:r>
            <a:r>
              <a:rPr lang="en-US" altLang="en-US" sz="1300" dirty="0">
                <a:solidFill>
                  <a:srgbClr val="3F7F5F"/>
                </a:solidFill>
                <a:latin typeface="Source Code Pro" charset="0"/>
              </a:rPr>
              <a:t>, value);</a:t>
            </a:r>
          </a:p>
          <a:p>
            <a:pPr algn="l"/>
            <a:r>
              <a:rPr lang="en-US" altLang="en-US" sz="1400" dirty="0">
                <a:latin typeface="Source Code Pro" charset="0"/>
                <a:ea typeface="宋体" charset="-122"/>
              </a:rPr>
              <a:t>	</a:t>
            </a:r>
            <a:r>
              <a:rPr lang="en-US" altLang="en-US" sz="1400" dirty="0" smtClean="0">
                <a:latin typeface="Source Code Pro" charset="0"/>
                <a:ea typeface="宋体" charset="-122"/>
              </a:rPr>
              <a:t>   </a:t>
            </a:r>
            <a:r>
              <a:rPr lang="en-US" altLang="en-US" sz="1400" dirty="0" err="1" smtClean="0">
                <a:latin typeface="Source Code Pro" charset="0"/>
                <a:ea typeface="宋体" charset="-122"/>
              </a:rPr>
              <a:t>Int</a:t>
            </a:r>
            <a:r>
              <a:rPr lang="en-US" altLang="en-US" sz="1400" dirty="0" smtClean="0">
                <a:latin typeface="Source Code Pro" charset="0"/>
                <a:ea typeface="宋体" charset="-122"/>
              </a:rPr>
              <a:t> 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up = (((</a:t>
            </a:r>
            <a:r>
              <a:rPr lang="en-US" altLang="en-US" sz="1400" dirty="0" err="1">
                <a:latin typeface="Source Code Pro" charset="0"/>
                <a:ea typeface="宋体" charset="-122"/>
              </a:rPr>
              <a:t>addr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)&amp;(0xFFFF0000)) &gt;&gt; 16); //first level of indirection</a:t>
            </a:r>
          </a:p>
          <a:p>
            <a:pPr algn="l"/>
            <a:r>
              <a:rPr lang="en-US" altLang="en-US" sz="1400" dirty="0" smtClean="0">
                <a:latin typeface="Source Code Pro" charset="0"/>
                <a:ea typeface="宋体" charset="-122"/>
              </a:rPr>
              <a:t>  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 </a:t>
            </a:r>
            <a:r>
              <a:rPr lang="en-US" altLang="en-US" sz="1400" dirty="0" err="1" smtClean="0">
                <a:latin typeface="Source Code Pro" charset="0"/>
                <a:ea typeface="宋体" charset="-122"/>
              </a:rPr>
              <a:t>Bool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* lookup = table[up];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	</a:t>
            </a:r>
            <a:r>
              <a:rPr lang="en-US" altLang="en-US" sz="1300" dirty="0" smtClean="0">
                <a:latin typeface="Source Code Pro" charset="0"/>
              </a:rPr>
              <a:t>   </a:t>
            </a:r>
            <a:r>
              <a:rPr lang="en-US" altLang="en-US" sz="1300" b="1" dirty="0" smtClean="0">
                <a:solidFill>
                  <a:srgbClr val="7F0055"/>
                </a:solidFill>
                <a:latin typeface="Source Code Pro" charset="0"/>
              </a:rPr>
              <a:t>if</a:t>
            </a:r>
            <a:r>
              <a:rPr lang="en-US" altLang="en-US" sz="1300" dirty="0" smtClean="0">
                <a:latin typeface="Source Code Pro" charset="0"/>
              </a:rPr>
              <a:t>(lookup </a:t>
            </a:r>
            <a:r>
              <a:rPr lang="en-US" altLang="en-US" sz="1300" dirty="0">
                <a:latin typeface="Source Code Pro" charset="0"/>
              </a:rPr>
              <a:t>== NULL){ //on-demand allocation!</a:t>
            </a:r>
          </a:p>
          <a:p>
            <a:pPr algn="l"/>
            <a:r>
              <a:rPr lang="en-US" altLang="en-US" sz="1300" dirty="0">
                <a:latin typeface="Source Code Pro" charset="0"/>
              </a:rPr>
              <a:t>	  </a:t>
            </a:r>
            <a:r>
              <a:rPr lang="en-US" altLang="en-US" sz="1300" dirty="0" smtClean="0">
                <a:latin typeface="Source Code Pro" charset="0"/>
              </a:rPr>
              <a:t>    table[up</a:t>
            </a:r>
            <a:r>
              <a:rPr lang="en-US" altLang="en-US" sz="1300" dirty="0">
                <a:latin typeface="Source Code Pro" charset="0"/>
              </a:rPr>
              <a:t>] = (</a:t>
            </a:r>
            <a:r>
              <a:rPr lang="en-US" altLang="en-US" sz="1300" dirty="0" err="1">
                <a:latin typeface="Source Code Pro" charset="0"/>
              </a:rPr>
              <a:t>Bool</a:t>
            </a:r>
            <a:r>
              <a:rPr lang="en-US" altLang="en-US" sz="1300" dirty="0">
                <a:latin typeface="Source Code Pro" charset="0"/>
              </a:rPr>
              <a:t>*)VG_(</a:t>
            </a:r>
            <a:r>
              <a:rPr lang="en-US" altLang="en-US" sz="1300" b="1" dirty="0" err="1">
                <a:solidFill>
                  <a:srgbClr val="642880"/>
                </a:solidFill>
                <a:latin typeface="Source Code Pro" charset="0"/>
              </a:rPr>
              <a:t>malloc</a:t>
            </a:r>
            <a:r>
              <a:rPr lang="en-US" altLang="en-US" sz="1300" dirty="0">
                <a:latin typeface="Source Code Pro" charset="0"/>
              </a:rPr>
              <a:t>)(</a:t>
            </a:r>
            <a:r>
              <a:rPr lang="en-US" altLang="en-US" sz="1300" dirty="0">
                <a:solidFill>
                  <a:srgbClr val="2A00FF"/>
                </a:solidFill>
                <a:latin typeface="Source Code Pro" charset="0"/>
              </a:rPr>
              <a:t>"Memory shadow"</a:t>
            </a:r>
            <a:r>
              <a:rPr lang="en-US" altLang="en-US" sz="1300" dirty="0">
                <a:latin typeface="Source Code Pro" charset="0"/>
              </a:rPr>
              <a:t>, 0xFFFF * </a:t>
            </a:r>
            <a:r>
              <a:rPr lang="en-US" altLang="en-US" sz="1300" b="1" dirty="0" err="1">
                <a:solidFill>
                  <a:srgbClr val="7F0055"/>
                </a:solidFill>
                <a:latin typeface="Source Code Pro" charset="0"/>
              </a:rPr>
              <a:t>sizeof</a:t>
            </a:r>
            <a:r>
              <a:rPr lang="en-US" altLang="en-US" sz="1300" dirty="0">
                <a:latin typeface="Source Code Pro" charset="0"/>
              </a:rPr>
              <a:t>(</a:t>
            </a:r>
            <a:r>
              <a:rPr lang="en-US" altLang="en-US" sz="1300" dirty="0" err="1">
                <a:latin typeface="Source Code Pro" charset="0"/>
              </a:rPr>
              <a:t>Bool</a:t>
            </a:r>
            <a:r>
              <a:rPr lang="en-US" altLang="en-US" sz="1300" dirty="0">
                <a:latin typeface="Source Code Pro" charset="0"/>
              </a:rPr>
              <a:t>));</a:t>
            </a:r>
          </a:p>
          <a:p>
            <a:pPr algn="l"/>
            <a:r>
              <a:rPr lang="en-US" altLang="en-US" sz="1400" dirty="0">
                <a:latin typeface="Source Code Pro" charset="0"/>
                <a:ea typeface="宋体" charset="-122"/>
              </a:rPr>
              <a:t>	</a:t>
            </a:r>
            <a:r>
              <a:rPr lang="en-US" altLang="en-US" sz="1400" dirty="0" smtClean="0">
                <a:latin typeface="Source Code Pro" charset="0"/>
                <a:ea typeface="宋体" charset="-122"/>
              </a:rPr>
              <a:t>   }</a:t>
            </a:r>
            <a:endParaRPr lang="en-US" altLang="en-US" sz="1400" dirty="0">
              <a:latin typeface="Source Code Pro" charset="0"/>
              <a:ea typeface="宋体" charset="-122"/>
            </a:endParaRPr>
          </a:p>
          <a:p>
            <a:pPr algn="l"/>
            <a:r>
              <a:rPr lang="en-US" altLang="en-US" sz="1300" dirty="0" smtClean="0">
                <a:latin typeface="Source Code Pro" charset="0"/>
              </a:rPr>
              <a:t>  </a:t>
            </a:r>
            <a:r>
              <a:rPr lang="en-US" altLang="en-US" sz="1300" dirty="0">
                <a:latin typeface="Source Code Pro" charset="0"/>
              </a:rPr>
              <a:t> </a:t>
            </a:r>
            <a:r>
              <a:rPr lang="en-US" altLang="en-US" sz="1300" b="1" dirty="0" smtClean="0">
                <a:solidFill>
                  <a:srgbClr val="7F0055"/>
                </a:solidFill>
                <a:latin typeface="Source Code Pro" charset="0"/>
              </a:rPr>
              <a:t>else</a:t>
            </a:r>
            <a:r>
              <a:rPr lang="en-US" altLang="en-US" sz="1300" dirty="0">
                <a:latin typeface="Source Code Pro" charset="0"/>
              </a:rPr>
              <a:t>{</a:t>
            </a:r>
          </a:p>
          <a:p>
            <a:pPr algn="l"/>
            <a:r>
              <a:rPr lang="en-US" altLang="en-US" sz="1400" dirty="0">
                <a:latin typeface="Source Code Pro" charset="0"/>
                <a:ea typeface="宋体" charset="-122"/>
              </a:rPr>
              <a:t>		</a:t>
            </a:r>
            <a:r>
              <a:rPr lang="en-US" altLang="en-US" sz="1400" dirty="0" err="1">
                <a:latin typeface="Source Code Pro" charset="0"/>
                <a:ea typeface="宋体" charset="-122"/>
              </a:rPr>
              <a:t>Int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 low = (</a:t>
            </a:r>
            <a:r>
              <a:rPr lang="en-US" altLang="en-US" sz="1400" dirty="0" err="1">
                <a:latin typeface="Source Code Pro" charset="0"/>
                <a:ea typeface="宋体" charset="-122"/>
              </a:rPr>
              <a:t>addr</a:t>
            </a:r>
            <a:r>
              <a:rPr lang="en-US" altLang="en-US" sz="1400" dirty="0">
                <a:latin typeface="Source Code Pro" charset="0"/>
                <a:ea typeface="宋体" charset="-122"/>
              </a:rPr>
              <a:t>)&amp;(0x0000FFFF);</a:t>
            </a:r>
          </a:p>
          <a:p>
            <a:pPr algn="l"/>
            <a:r>
              <a:rPr lang="en-US" altLang="en-US" sz="1400" dirty="0">
                <a:latin typeface="Source Code Pro" charset="0"/>
                <a:ea typeface="宋体" charset="-122"/>
              </a:rPr>
              <a:t>		lookup[low] = value;</a:t>
            </a:r>
          </a:p>
          <a:p>
            <a:pPr algn="l"/>
            <a:r>
              <a:rPr lang="en-US" altLang="en-US" sz="1400" dirty="0">
                <a:latin typeface="Source Code Pro" charset="0"/>
                <a:ea typeface="宋体" charset="-122"/>
              </a:rPr>
              <a:t>	</a:t>
            </a:r>
            <a:r>
              <a:rPr lang="en-US" altLang="en-US" sz="1400" dirty="0" smtClean="0">
                <a:latin typeface="Source Code Pro" charset="0"/>
                <a:ea typeface="宋体" charset="-122"/>
              </a:rPr>
              <a:t>   }</a:t>
            </a:r>
            <a:endParaRPr lang="en-US" altLang="en-US" sz="1400" dirty="0">
              <a:latin typeface="Source Code Pro" charset="0"/>
              <a:ea typeface="宋体" charset="-122"/>
            </a:endParaRPr>
          </a:p>
          <a:p>
            <a:pPr algn="l"/>
            <a:r>
              <a:rPr lang="en-US" altLang="en-US" sz="1400" dirty="0">
                <a:latin typeface="Source Code Pro" charset="0"/>
                <a:ea typeface="宋体" charset="-122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85800" y="174625"/>
            <a:ext cx="7772400" cy="5873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080" rIns="91080" anchor="ctr"/>
          <a:lstStyle>
            <a:lvl1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01700" algn="l"/>
                <a:tab pos="1804988" algn="l"/>
                <a:tab pos="2708275" algn="l"/>
                <a:tab pos="3611563" algn="l"/>
                <a:tab pos="4514850" algn="l"/>
                <a:tab pos="5418138" algn="l"/>
                <a:tab pos="6321425" algn="l"/>
                <a:tab pos="7224713" algn="l"/>
                <a:tab pos="8128000" algn="l"/>
                <a:tab pos="9031288" algn="l"/>
                <a:tab pos="9934575" algn="l"/>
                <a:tab pos="10837863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900" b="1">
                <a:solidFill>
                  <a:srgbClr val="FFFFFF"/>
                </a:solidFill>
                <a:ea typeface="宋体" charset="-122"/>
              </a:rPr>
              <a:t>Accessing Shadow Memory for Temp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1219200"/>
            <a:ext cx="7737475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755650" y="2060575"/>
            <a:ext cx="6911975" cy="1712136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57200" fontAlgn="base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sv-SE" altLang="en-US" sz="1300" b="1" dirty="0">
                <a:solidFill>
                  <a:srgbClr val="7F0055"/>
                </a:solidFill>
                <a:latin typeface="Source Code Pro" charset="0"/>
              </a:rPr>
              <a:t>static</a:t>
            </a:r>
            <a:r>
              <a:rPr lang="sv-SE" altLang="en-US" sz="1300" dirty="0">
                <a:latin typeface="Source Code Pro" charset="0"/>
              </a:rPr>
              <a:t> Bool get_shadow_temp(IRTemp temp){</a:t>
            </a:r>
          </a:p>
          <a:p>
            <a:pPr algn="l"/>
            <a:r>
              <a:rPr lang="sv-SE" altLang="en-US" sz="1300" dirty="0">
                <a:latin typeface="Source Code Pro" charset="0"/>
              </a:rPr>
              <a:t>	</a:t>
            </a:r>
            <a:r>
              <a:rPr lang="sv-SE" altLang="en-US" sz="1300" dirty="0" smtClean="0">
                <a:latin typeface="Source Code Pro" charset="0"/>
              </a:rPr>
              <a:t>    </a:t>
            </a:r>
            <a:r>
              <a:rPr lang="sv-SE" altLang="en-US" sz="1300" b="1" dirty="0" smtClean="0">
                <a:solidFill>
                  <a:srgbClr val="7F0055"/>
                </a:solidFill>
                <a:latin typeface="Source Code Pro" charset="0"/>
              </a:rPr>
              <a:t>return</a:t>
            </a:r>
            <a:r>
              <a:rPr lang="sv-SE" altLang="en-US" sz="1300" dirty="0" smtClean="0">
                <a:latin typeface="Source Code Pro" charset="0"/>
              </a:rPr>
              <a:t> </a:t>
            </a:r>
            <a:r>
              <a:rPr lang="sv-SE" altLang="en-US" sz="1300" dirty="0">
                <a:latin typeface="Source Code Pro" charset="0"/>
              </a:rPr>
              <a:t>(temp==-1)?False:tempshadow[temp];</a:t>
            </a:r>
          </a:p>
          <a:p>
            <a:pPr algn="l"/>
            <a:r>
              <a:rPr lang="sv-SE" altLang="en-US" sz="1300" dirty="0">
                <a:latin typeface="Source Code Pro" charset="0"/>
              </a:rPr>
              <a:t>}</a:t>
            </a:r>
          </a:p>
          <a:p>
            <a:pPr algn="l"/>
            <a:endParaRPr lang="sv-SE" altLang="en-US" sz="1300" dirty="0">
              <a:latin typeface="Source Code Pro" charset="0"/>
            </a:endParaRPr>
          </a:p>
          <a:p>
            <a:pPr algn="l"/>
            <a:r>
              <a:rPr lang="sv-SE" altLang="en-US" sz="1300" b="1" dirty="0">
                <a:solidFill>
                  <a:srgbClr val="7F0055"/>
                </a:solidFill>
                <a:latin typeface="Source Code Pro" charset="0"/>
              </a:rPr>
              <a:t>static</a:t>
            </a:r>
            <a:r>
              <a:rPr lang="sv-SE" altLang="en-US" sz="1300" dirty="0">
                <a:latin typeface="Source Code Pro" charset="0"/>
              </a:rPr>
              <a:t> </a:t>
            </a:r>
            <a:r>
              <a:rPr lang="sv-SE" altLang="en-US" sz="1300" b="1" dirty="0">
                <a:solidFill>
                  <a:srgbClr val="7F0055"/>
                </a:solidFill>
                <a:latin typeface="Source Code Pro" charset="0"/>
              </a:rPr>
              <a:t>void</a:t>
            </a:r>
            <a:r>
              <a:rPr lang="sv-SE" altLang="en-US" sz="1300" dirty="0">
                <a:latin typeface="Source Code Pro" charset="0"/>
              </a:rPr>
              <a:t> set_shadow_temp(IRTemp temp, Bool value){</a:t>
            </a:r>
          </a:p>
          <a:p>
            <a:pPr algn="l"/>
            <a:r>
              <a:rPr lang="sv-SE" altLang="en-US" sz="1300" dirty="0">
                <a:latin typeface="Source Code Pro" charset="0"/>
              </a:rPr>
              <a:t>	</a:t>
            </a:r>
            <a:r>
              <a:rPr lang="sv-SE" altLang="en-US" sz="1300" dirty="0" smtClean="0">
                <a:latin typeface="Source Code Pro" charset="0"/>
              </a:rPr>
              <a:t>   tempshadow[temp</a:t>
            </a:r>
            <a:r>
              <a:rPr lang="sv-SE" altLang="en-US" sz="1300" dirty="0">
                <a:latin typeface="Source Code Pro" charset="0"/>
              </a:rPr>
              <a:t>] = value;</a:t>
            </a:r>
          </a:p>
          <a:p>
            <a:pPr algn="l"/>
            <a:r>
              <a:rPr lang="sv-SE" altLang="en-US" sz="1300" dirty="0">
                <a:latin typeface="Source Code Pro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0000"/>
          </a:lnSpc>
          <a:spcBef>
            <a:spcPts val="10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43173</TotalTime>
  <Words>1183</Words>
  <Application>Microsoft Office PowerPoint</Application>
  <PresentationFormat>On-screen Show (4:3)</PresentationFormat>
  <Paragraphs>476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Sriraman Tallam</dc:creator>
  <cp:lastModifiedBy>Zhang</cp:lastModifiedBy>
  <cp:revision>660</cp:revision>
  <cp:lastPrinted>2004-03-31T23:05:39Z</cp:lastPrinted>
  <dcterms:created xsi:type="dcterms:W3CDTF">2002-12-31T04:40:25Z</dcterms:created>
  <dcterms:modified xsi:type="dcterms:W3CDTF">2017-06-05T23:17:58Z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ackColor">
    <vt:i4>15132390</vt:i4>
  </property>
  <property fmtid="{D5CDD505-2E9C-101B-9397-08002B2CF9AE}" pid="3" name="ButtonType">
    <vt:i4>1</vt:i4>
  </property>
  <property fmtid="{D5CDD505-2E9C-101B-9397-08002B2CF9AE}" pid="4" name="Compression">
    <vt:i4>100</vt:i4>
  </property>
  <property fmtid="{D5CDD505-2E9C-101B-9397-08002B2CF9AE}" pid="5" name="DownloadIEButton">
    <vt:bool>false</vt:bool>
  </property>
  <property fmtid="{D5CDD505-2E9C-101B-9397-08002B2CF9AE}" pid="6" name="DownloadOriginal">
    <vt:bool>false</vt:bool>
  </property>
  <property fmtid="{D5CDD505-2E9C-101B-9397-08002B2CF9AE}" pid="7" name="GraphicType">
    <vt:i4>1</vt:i4>
  </property>
  <property fmtid="{D5CDD505-2E9C-101B-9397-08002B2CF9AE}" pid="8" name="LinkColor">
    <vt:i4>16711782</vt:i4>
  </property>
  <property fmtid="{D5CDD505-2E9C-101B-9397-08002B2CF9AE}" pid="9" name="NavBtnPos">
    <vt:i4>1</vt:i4>
  </property>
  <property fmtid="{D5CDD505-2E9C-101B-9397-08002B2CF9AE}" pid="10" name="OutputDir">
    <vt:lpwstr>C:\DOCUME~1\Sriraman\My Documents</vt:lpwstr>
  </property>
  <property fmtid="{D5CDD505-2E9C-101B-9397-08002B2CF9AE}" pid="11" name="ScreenSize">
    <vt:i4>1</vt:i4>
  </property>
  <property fmtid="{D5CDD505-2E9C-101B-9397-08002B2CF9AE}" pid="12" name="ScreenUsage">
    <vt:i4>3</vt:i4>
  </property>
  <property fmtid="{D5CDD505-2E9C-101B-9397-08002B2CF9AE}" pid="13" name="ShowNotes">
    <vt:bool>false</vt:bool>
  </property>
  <property fmtid="{D5CDD505-2E9C-101B-9397-08002B2CF9AE}" pid="14" name="TemplateType">
    <vt:i4>1</vt:i4>
  </property>
  <property fmtid="{D5CDD505-2E9C-101B-9397-08002B2CF9AE}" pid="15" name="TextColor">
    <vt:i4>0</vt:i4>
  </property>
  <property fmtid="{D5CDD505-2E9C-101B-9397-08002B2CF9AE}" pid="16" name="TransparentButton">
    <vt:i4>0</vt:i4>
  </property>
  <property fmtid="{D5CDD505-2E9C-101B-9397-08002B2CF9AE}" pid="17" name="UseBrowserColor">
    <vt:bool>true</vt:bool>
  </property>
  <property fmtid="{D5CDD505-2E9C-101B-9397-08002B2CF9AE}" pid="18" name="VisitedColor">
    <vt:i4>10040268</vt:i4>
  </property>
</Properties>
</file>