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1pPr>
    <a:lvl2pPr marL="0" marR="0" indent="266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2pPr>
    <a:lvl3pPr marL="0" marR="0" indent="533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3pPr>
    <a:lvl4pPr marL="0" marR="0" indent="8001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4pPr>
    <a:lvl5pPr marL="0" marR="0" indent="1066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5pPr>
    <a:lvl6pPr marL="0" marR="0" indent="1333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6pPr>
    <a:lvl7pPr marL="0" marR="0" indent="161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7pPr>
    <a:lvl8pPr marL="0" marR="0" indent="1879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8pPr>
    <a:lvl9pPr marL="0" marR="0" indent="2146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DD1F00"/>
        </a:solidFill>
        <a:effectLst/>
        <a:uFillTx/>
        <a:latin typeface="HanziPen TC Regular"/>
        <a:ea typeface="HanziPen TC Regular"/>
        <a:cs typeface="HanziPen TC Regular"/>
        <a:sym typeface="HanziPen TC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58" d="100"/>
          <a:sy n="58" d="100"/>
        </p:scale>
        <p:origin x="4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opacity controls transparency </a:t>
            </a:r>
          </a:p>
          <a:p>
            <a:r>
              <a:t>normal controls how the surface reflects the surrounding light</a:t>
            </a:r>
          </a:p>
          <a:p>
            <a:r>
              <a:t>texture coordinates control how images can be attached to the geometry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51942" y="12980489"/>
            <a:ext cx="458887" cy="4754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CS53000 / Spring 2024 : Introduction to Scientific Visualization."/>
          <p:cNvSpPr txBox="1"/>
          <p:nvPr/>
        </p:nvSpPr>
        <p:spPr>
          <a:xfrm>
            <a:off x="211873" y="12980489"/>
            <a:ext cx="9153325" cy="47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CS53000 / Spring 2024 : Introduction to Scientific Visualization.</a:t>
            </a:r>
          </a:p>
        </p:txBody>
      </p:sp>
      <p:sp>
        <p:nvSpPr>
          <p:cNvPr id="27" name="2. Graphics Primer"/>
          <p:cNvSpPr txBox="1"/>
          <p:nvPr/>
        </p:nvSpPr>
        <p:spPr>
          <a:xfrm>
            <a:off x="11081967" y="12962630"/>
            <a:ext cx="530880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2. Graphics Primer</a:t>
            </a:r>
          </a:p>
        </p:txBody>
      </p:sp>
      <p:graphicFrame>
        <p:nvGraphicFramePr>
          <p:cNvPr id="28" name="Table 1"/>
          <p:cNvGraphicFramePr/>
          <p:nvPr/>
        </p:nvGraphicFramePr>
        <p:xfrm>
          <a:off x="8839200" y="12878641"/>
          <a:ext cx="2135356" cy="67915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53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</a:rPr>
                        <a:t>Jan 8,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8939" y="12980489"/>
            <a:ext cx="458887" cy="4754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CS53000 / Spring 2024 : Introduction to Scientific Visualization."/>
          <p:cNvSpPr txBox="1"/>
          <p:nvPr/>
        </p:nvSpPr>
        <p:spPr>
          <a:xfrm>
            <a:off x="211873" y="12980489"/>
            <a:ext cx="9153325" cy="47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CS53000 / Spring 2024 : Introduction to Scientific Visualization.</a:t>
            </a:r>
          </a:p>
        </p:txBody>
      </p:sp>
      <p:sp>
        <p:nvSpPr>
          <p:cNvPr id="38" name="2. Graphics Primer"/>
          <p:cNvSpPr txBox="1"/>
          <p:nvPr/>
        </p:nvSpPr>
        <p:spPr>
          <a:xfrm>
            <a:off x="11081967" y="12962630"/>
            <a:ext cx="530880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2. Graphics Primer</a:t>
            </a:r>
          </a:p>
        </p:txBody>
      </p:sp>
      <p:graphicFrame>
        <p:nvGraphicFramePr>
          <p:cNvPr id="39" name="Table 1"/>
          <p:cNvGraphicFramePr/>
          <p:nvPr/>
        </p:nvGraphicFramePr>
        <p:xfrm>
          <a:off x="8839200" y="12878641"/>
          <a:ext cx="2148057" cy="691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53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</a:rPr>
                        <a:t>Jan 8,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"/>
          <p:cNvSpPr txBox="1">
            <a:spLocks noGrp="1"/>
          </p:cNvSpPr>
          <p:nvPr>
            <p:ph type="body" sz="half" idx="21"/>
          </p:nvPr>
        </p:nvSpPr>
        <p:spPr>
          <a:xfrm>
            <a:off x="1354584" y="3901409"/>
            <a:ext cx="21674832" cy="491393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None/>
              <a:defRPr sz="17500" b="1">
                <a:solidFill>
                  <a:srgbClr val="DD1F00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Title</a:t>
            </a:r>
          </a:p>
        </p:txBody>
      </p:sp>
      <p:sp>
        <p:nvSpPr>
          <p:cNvPr id="47" name="CS53000 - Spring 2024"/>
          <p:cNvSpPr txBox="1"/>
          <p:nvPr/>
        </p:nvSpPr>
        <p:spPr>
          <a:xfrm>
            <a:off x="9221541" y="1963197"/>
            <a:ext cx="6126608" cy="82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500">
                <a:solidFill>
                  <a:srgbClr val="79797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CS53000 - Spring 2024</a:t>
            </a:r>
          </a:p>
        </p:txBody>
      </p:sp>
      <p:sp>
        <p:nvSpPr>
          <p:cNvPr id="48" name="Introduction to Scientific Visualization"/>
          <p:cNvSpPr txBox="1"/>
          <p:nvPr/>
        </p:nvSpPr>
        <p:spPr>
          <a:xfrm>
            <a:off x="4217034" y="2659062"/>
            <a:ext cx="15949931" cy="1285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7500">
                <a:solidFill>
                  <a:srgbClr val="79797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Introduction to Scientific Visualization</a:t>
            </a:r>
          </a:p>
        </p:txBody>
      </p:sp>
      <p:graphicFrame>
        <p:nvGraphicFramePr>
          <p:cNvPr id="49" name="Table 1"/>
          <p:cNvGraphicFramePr/>
          <p:nvPr/>
        </p:nvGraphicFramePr>
        <p:xfrm>
          <a:off x="8379114" y="9924883"/>
          <a:ext cx="7625770" cy="21000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6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002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800">
                          <a:solidFill>
                            <a:srgbClr val="797979"/>
                          </a:solidFill>
                          <a:sym typeface="Helvetica Light"/>
                        </a:rPr>
                        <a:t>Jan 9,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1648" y="13108781"/>
            <a:ext cx="442844" cy="48815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DD1F00"/>
                </a:solidFill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5379" y="12980489"/>
            <a:ext cx="458888" cy="4754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" name="CS53000 / Spring 2024 : Introduction to Scientific Visualization."/>
          <p:cNvSpPr txBox="1"/>
          <p:nvPr/>
        </p:nvSpPr>
        <p:spPr>
          <a:xfrm>
            <a:off x="211873" y="12980489"/>
            <a:ext cx="9153325" cy="47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CS53000 / Spring 2024 : Introduction to Scientific Visualization.</a:t>
            </a:r>
          </a:p>
        </p:txBody>
      </p:sp>
      <p:sp>
        <p:nvSpPr>
          <p:cNvPr id="59" name="2. Graphics Primer"/>
          <p:cNvSpPr txBox="1"/>
          <p:nvPr/>
        </p:nvSpPr>
        <p:spPr>
          <a:xfrm>
            <a:off x="11081967" y="12962630"/>
            <a:ext cx="530880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2. Graphics Primer</a:t>
            </a:r>
          </a:p>
        </p:txBody>
      </p:sp>
      <p:graphicFrame>
        <p:nvGraphicFramePr>
          <p:cNvPr id="60" name="Table 1"/>
          <p:cNvGraphicFramePr/>
          <p:nvPr/>
        </p:nvGraphicFramePr>
        <p:xfrm>
          <a:off x="8839200" y="12878641"/>
          <a:ext cx="2148057" cy="691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53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</a:rPr>
                        <a:t>Jan 8,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Pct val="122000"/>
            </a:lvl1pPr>
            <a:lvl2pPr marL="1308100" indent="-711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CS53000 / Spring 2024 : Introduction to Scientific Visualization."/>
          <p:cNvSpPr txBox="1"/>
          <p:nvPr/>
        </p:nvSpPr>
        <p:spPr>
          <a:xfrm>
            <a:off x="211873" y="12980489"/>
            <a:ext cx="9153325" cy="47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CS53000 / Spring 2024 : Introduction to Scientific Visualization.</a:t>
            </a:r>
          </a:p>
        </p:txBody>
      </p:sp>
      <p:sp>
        <p:nvSpPr>
          <p:cNvPr id="70" name="2. Graphics Primer"/>
          <p:cNvSpPr txBox="1"/>
          <p:nvPr/>
        </p:nvSpPr>
        <p:spPr>
          <a:xfrm>
            <a:off x="11081967" y="12962630"/>
            <a:ext cx="530880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2. Graphics Primer</a:t>
            </a:r>
          </a:p>
        </p:txBody>
      </p:sp>
      <p:graphicFrame>
        <p:nvGraphicFramePr>
          <p:cNvPr id="71" name="Table 1"/>
          <p:cNvGraphicFramePr/>
          <p:nvPr/>
        </p:nvGraphicFramePr>
        <p:xfrm>
          <a:off x="8839200" y="12878641"/>
          <a:ext cx="2148057" cy="691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53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</a:rPr>
                        <a:t>Jan 8,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1648" y="13108781"/>
            <a:ext cx="442844" cy="48815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DD1F00"/>
                </a:solidFill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Pct val="122000"/>
            </a:lvl1pPr>
            <a:lvl2pPr marL="1308100" indent="-711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CS53000 / Spring 2024 : Introduction to Scientific Visualization."/>
          <p:cNvSpPr txBox="1"/>
          <p:nvPr/>
        </p:nvSpPr>
        <p:spPr>
          <a:xfrm>
            <a:off x="211873" y="12980489"/>
            <a:ext cx="9153325" cy="47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CS53000 / Spring 2024 : Introduction to Scientific Visualization.</a:t>
            </a:r>
          </a:p>
        </p:txBody>
      </p:sp>
      <p:sp>
        <p:nvSpPr>
          <p:cNvPr id="82" name="2. Graphics Primer"/>
          <p:cNvSpPr txBox="1"/>
          <p:nvPr/>
        </p:nvSpPr>
        <p:spPr>
          <a:xfrm>
            <a:off x="11081967" y="12962630"/>
            <a:ext cx="530880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2. Graphics Primer</a:t>
            </a:r>
          </a:p>
        </p:txBody>
      </p:sp>
      <p:graphicFrame>
        <p:nvGraphicFramePr>
          <p:cNvPr id="83" name="Table 1"/>
          <p:cNvGraphicFramePr/>
          <p:nvPr/>
        </p:nvGraphicFramePr>
        <p:xfrm>
          <a:off x="8839200" y="12878641"/>
          <a:ext cx="2148057" cy="691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53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</a:rPr>
                        <a:t>Jan 8,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1648" y="13108781"/>
            <a:ext cx="442844" cy="48815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DD1F00"/>
                </a:solidFill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Pct val="122000"/>
            </a:lvl1pPr>
            <a:lvl2pPr marL="1308100" indent="-711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CS53000 / Spring 2024 : Introduction to Scientific Visualization."/>
          <p:cNvSpPr txBox="1"/>
          <p:nvPr/>
        </p:nvSpPr>
        <p:spPr>
          <a:xfrm>
            <a:off x="211873" y="12980489"/>
            <a:ext cx="9153325" cy="47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CS53000 / Spring 2024 : Introduction to Scientific Visualization.</a:t>
            </a:r>
          </a:p>
        </p:txBody>
      </p:sp>
      <p:sp>
        <p:nvSpPr>
          <p:cNvPr id="94" name="2. Graphics Primer"/>
          <p:cNvSpPr txBox="1"/>
          <p:nvPr/>
        </p:nvSpPr>
        <p:spPr>
          <a:xfrm>
            <a:off x="11081967" y="12962630"/>
            <a:ext cx="530880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2. Graphics Primer</a:t>
            </a:r>
          </a:p>
        </p:txBody>
      </p:sp>
      <p:graphicFrame>
        <p:nvGraphicFramePr>
          <p:cNvPr id="95" name="Table 1"/>
          <p:cNvGraphicFramePr/>
          <p:nvPr/>
        </p:nvGraphicFramePr>
        <p:xfrm>
          <a:off x="8839200" y="12878641"/>
          <a:ext cx="2148057" cy="691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53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</a:rPr>
                        <a:t>Jan 8,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1648" y="13108781"/>
            <a:ext cx="442844" cy="48815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DD1F00"/>
                </a:solidFill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40968" y="357187"/>
            <a:ext cx="16502064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62964" y="2882900"/>
            <a:ext cx="20858072" cy="96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/>
          <a:lstStyle>
            <a:lvl2pPr marL="1219200" indent="-622300">
              <a:buSzPct val="75000"/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62100" indent="-622300">
              <a:buSzPct val="75000"/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17700" indent="-622300">
              <a:buSzPct val="75000"/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60600" indent="-622300">
              <a:buSzPct val="75000"/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CS53000 / Spring 2024 : Introduction to Scientific Visualization."/>
          <p:cNvSpPr txBox="1"/>
          <p:nvPr/>
        </p:nvSpPr>
        <p:spPr>
          <a:xfrm>
            <a:off x="211873" y="12980489"/>
            <a:ext cx="9153325" cy="47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CS53000 / Spring 2024 : Introduction to Scientific Visualization.</a:t>
            </a:r>
          </a:p>
        </p:txBody>
      </p:sp>
      <p:sp>
        <p:nvSpPr>
          <p:cNvPr id="5" name="2. Graphics Primer"/>
          <p:cNvSpPr txBox="1"/>
          <p:nvPr/>
        </p:nvSpPr>
        <p:spPr>
          <a:xfrm>
            <a:off x="11081967" y="12962630"/>
            <a:ext cx="530880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2. Graphics Primer</a:t>
            </a:r>
          </a:p>
        </p:txBody>
      </p:sp>
      <p:graphicFrame>
        <p:nvGraphicFramePr>
          <p:cNvPr id="6" name="Table 1"/>
          <p:cNvGraphicFramePr/>
          <p:nvPr/>
        </p:nvGraphicFramePr>
        <p:xfrm>
          <a:off x="8839200" y="12878641"/>
          <a:ext cx="2148057" cy="691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53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"/>
                          <a:ea typeface="Helvetica"/>
                          <a:cs typeface="Helvetica"/>
                        </a:rPr>
                        <a:t>Jan 8, 2024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26275" y="12974139"/>
            <a:ext cx="458888" cy="475458"/>
          </a:xfrm>
          <a:prstGeom prst="rect">
            <a:avLst/>
          </a:prstGeom>
          <a:ln w="12700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1" i="0" u="none" strike="noStrike" cap="none" spc="0" baseline="0">
          <a:solidFill>
            <a:srgbClr val="DD1F00"/>
          </a:solidFill>
          <a:uFillTx/>
          <a:latin typeface="Futura Condensed"/>
          <a:ea typeface="Futura Condensed"/>
          <a:cs typeface="Futura Condensed"/>
          <a:sym typeface="Futura Condensed"/>
        </a:defRPr>
      </a:lvl9pPr>
    </p:titleStyle>
    <p:bodyStyle>
      <a:lvl1pPr marL="876300" marR="0" indent="-6223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14859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18288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21844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25273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28702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32131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35560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3898900" marR="0" indent="-889000" algn="l" defTabSz="821531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0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g_shad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cs.purdue.edu/homes/cs530/projects/project0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2. Graphics Primer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Graphics Primer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rimitive Attribu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Primitive Attributes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70" name="Screen Shot 2013-01-08 at 11.48.24 AM.png" descr="Screen Shot 2013-01-08 at 11.48.2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350" y="2522877"/>
            <a:ext cx="5301299" cy="4044289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</p:spPr>
      </p:pic>
      <p:pic>
        <p:nvPicPr>
          <p:cNvPr id="171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599" y="7992533"/>
            <a:ext cx="6553201" cy="436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065" y="7112000"/>
            <a:ext cx="8288270" cy="485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droppedImage.tiff" descr="droppedImag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674" y="2925894"/>
            <a:ext cx="5477052" cy="410779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olor"/>
          <p:cNvSpPr txBox="1"/>
          <p:nvPr/>
        </p:nvSpPr>
        <p:spPr>
          <a:xfrm>
            <a:off x="2467210" y="1968499"/>
            <a:ext cx="168466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Color</a:t>
            </a:r>
          </a:p>
        </p:txBody>
      </p:sp>
      <p:sp>
        <p:nvSpPr>
          <p:cNvPr id="175" name="Normal"/>
          <p:cNvSpPr txBox="1"/>
          <p:nvPr/>
        </p:nvSpPr>
        <p:spPr>
          <a:xfrm>
            <a:off x="10860409" y="1968499"/>
            <a:ext cx="219640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Normal</a:t>
            </a:r>
          </a:p>
        </p:txBody>
      </p:sp>
      <p:sp>
        <p:nvSpPr>
          <p:cNvPr id="176" name="Texture coordinates"/>
          <p:cNvSpPr txBox="1"/>
          <p:nvPr/>
        </p:nvSpPr>
        <p:spPr>
          <a:xfrm>
            <a:off x="13044115" y="11899900"/>
            <a:ext cx="807720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Texture coordinates</a:t>
            </a:r>
          </a:p>
        </p:txBody>
      </p:sp>
      <p:sp>
        <p:nvSpPr>
          <p:cNvPr id="177" name="Opacity"/>
          <p:cNvSpPr txBox="1"/>
          <p:nvPr/>
        </p:nvSpPr>
        <p:spPr>
          <a:xfrm>
            <a:off x="2190005" y="6946900"/>
            <a:ext cx="2214142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Opacity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82" name="Graphics Primiti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000">
                <a:solidFill>
                  <a:srgbClr val="EDEDED"/>
                </a:solidFill>
              </a:defRPr>
            </a:pPr>
            <a:r>
              <a:t>Graphics Primitives</a:t>
            </a:r>
          </a:p>
          <a:p>
            <a:pPr indent="596900">
              <a:defRPr sz="8000"/>
            </a:pPr>
            <a:r>
              <a:t>Colors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Shading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Cameras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Fundamental Techniques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63178" y="12980489"/>
            <a:ext cx="436415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ol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Colors</a:t>
            </a:r>
          </a:p>
        </p:txBody>
      </p:sp>
      <p:sp>
        <p:nvSpPr>
          <p:cNvPr id="186" name="RGB system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G</a:t>
            </a:r>
            <a:r>
              <a:rPr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t> system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88" name="image.png" descr="imag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078" y="3880394"/>
            <a:ext cx="7696532" cy="7845209"/>
          </a:xfrm>
          <a:prstGeom prst="rect">
            <a:avLst/>
          </a:prstGeom>
          <a:ln w="152400">
            <a:solidFill>
              <a:srgbClr val="000000"/>
            </a:solidFill>
            <a:miter lim="400000"/>
          </a:ln>
        </p:spPr>
      </p:pic>
      <p:graphicFrame>
        <p:nvGraphicFramePr>
          <p:cNvPr id="189" name="Table 1"/>
          <p:cNvGraphicFramePr/>
          <p:nvPr/>
        </p:nvGraphicFramePr>
        <p:xfrm>
          <a:off x="3251199" y="4809066"/>
          <a:ext cx="5168899" cy="781078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9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352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Black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0,0,0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463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White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1,1,1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352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Red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1,0,0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463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Green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0,1,0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353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Blue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0,0,1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463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Yellow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1,1,0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353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Cyan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0,1,1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6463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Magenta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1,0,1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0042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Sky Blue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1/2,1/2, 1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FFFFFF"/>
                      </a:solidFill>
                    </a:lnL>
                    <a:lnR w="12700" cap="sq">
                      <a:solidFill>
                        <a:srgbClr val="FFFFFF"/>
                      </a:solidFill>
                    </a:lnR>
                    <a:lnT w="12700" cap="sq">
                      <a:solidFill>
                        <a:srgbClr val="FFFFFF"/>
                      </a:solidFill>
                    </a:lnT>
                    <a:lnB w="12700" cap="sq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l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Colors</a:t>
            </a:r>
          </a:p>
        </p:txBody>
      </p:sp>
      <p:sp>
        <p:nvSpPr>
          <p:cNvPr id="198" name="RGB system encodes colors with 3 scalars: mix of red, green, and bl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/>
            <a:r>
              <a:rPr dirty="0"/>
              <a:t>RGB system encodes colors with 3 scalars: mix of red, green, and blue</a:t>
            </a:r>
          </a:p>
          <a:p>
            <a:pPr indent="596900"/>
            <a:r>
              <a:rPr dirty="0"/>
              <a:t>Simplified models of human color perception</a:t>
            </a:r>
          </a:p>
          <a:p>
            <a:pPr indent="596900"/>
            <a:r>
              <a:rPr dirty="0"/>
              <a:t>More on the topic next week!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202" name="Graphics Primiti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000">
                <a:solidFill>
                  <a:srgbClr val="EDEDED"/>
                </a:solidFill>
              </a:defRPr>
            </a:pPr>
            <a:r>
              <a:t>Graphics Primitives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Colors</a:t>
            </a:r>
          </a:p>
          <a:p>
            <a:pPr indent="596900">
              <a:defRPr sz="8000"/>
            </a:pPr>
            <a:r>
              <a:t>Shading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Rasterization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Cameras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Fundamental Techniques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sp>
        <p:nvSpPr>
          <p:cNvPr id="206" name="Shading reveals the shape of 3D objects through their interaction with ligh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500"/>
            </a:pPr>
            <a:r>
              <a:t>Shading reveals the shape of 3D objects through their interaction with light</a:t>
            </a:r>
          </a:p>
          <a:p>
            <a:pPr indent="596900">
              <a:defRPr sz="8500"/>
            </a:pPr>
            <a:r>
              <a:t>Shading creates colors as a function of:</a:t>
            </a:r>
          </a:p>
          <a:p>
            <a:pPr lvl="1">
              <a:lnSpc>
                <a:spcPct val="40000"/>
              </a:lnSpc>
              <a:spcBef>
                <a:spcPts val="1200"/>
              </a:spcBef>
              <a:defRPr sz="6100"/>
            </a:pPr>
            <a:r>
              <a:t>surface properties, surface normals, lights</a:t>
            </a:r>
          </a:p>
          <a:p>
            <a:pPr lvl="1">
              <a:lnSpc>
                <a:spcPct val="40000"/>
              </a:lnSpc>
              <a:spcBef>
                <a:spcPts val="1200"/>
              </a:spcBef>
              <a:defRPr sz="6100"/>
            </a:pPr>
            <a:endParaRPr/>
          </a:p>
          <a:p>
            <a:pPr indent="596900">
              <a:defRPr sz="8500"/>
            </a:pPr>
            <a:r>
              <a:t>Surfaces show information, lights show surfaces, </a:t>
            </a:r>
            <a:r>
              <a:rPr>
                <a:solidFill>
                  <a:srgbClr val="DD1F00"/>
                </a:solidFill>
              </a:rPr>
              <a:t>shading controls how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hong lighting model (1975): Light reflected by surface is combination of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rPr>
                <a:solidFill>
                  <a:srgbClr val="DD1F00"/>
                </a:solidFill>
              </a:rPr>
              <a:t>Phong lighting model</a:t>
            </a:r>
            <a:r>
              <a:t> (1975): </a:t>
            </a:r>
            <a:r>
              <a:rPr sz="7200"/>
              <a:t>Light reflected by surface is combination of:</a:t>
            </a:r>
            <a:r>
              <a:t> </a:t>
            </a:r>
          </a:p>
          <a:p>
            <a:pPr lvl="1" indent="0"/>
            <a:r>
              <a:rPr>
                <a:solidFill>
                  <a:srgbClr val="DD1F00"/>
                </a:solidFill>
              </a:rPr>
              <a:t>Specular</a:t>
            </a:r>
            <a:r>
              <a:t> reflection</a:t>
            </a:r>
          </a:p>
          <a:p>
            <a:pPr lvl="1" indent="0"/>
            <a:r>
              <a:rPr>
                <a:solidFill>
                  <a:srgbClr val="DD1F00"/>
                </a:solidFill>
              </a:rPr>
              <a:t>Diffuse</a:t>
            </a:r>
            <a:r>
              <a:t> reflection</a:t>
            </a:r>
          </a:p>
          <a:p>
            <a:pPr lvl="1" indent="0"/>
            <a:r>
              <a:rPr>
                <a:solidFill>
                  <a:srgbClr val="DD1F00"/>
                </a:solidFill>
              </a:rPr>
              <a:t>Ambient</a:t>
            </a:r>
            <a:r>
              <a:t> reflection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11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sp>
        <p:nvSpPr>
          <p:cNvPr id="212" name="Rectangle"/>
          <p:cNvSpPr/>
          <p:nvPr/>
        </p:nvSpPr>
        <p:spPr>
          <a:xfrm>
            <a:off x="12115800" y="9423400"/>
            <a:ext cx="5207001" cy="1981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215" name="Group"/>
          <p:cNvGrpSpPr/>
          <p:nvPr/>
        </p:nvGrpSpPr>
        <p:grpSpPr>
          <a:xfrm>
            <a:off x="14147800" y="9474200"/>
            <a:ext cx="5715001" cy="1981200"/>
            <a:chOff x="0" y="0"/>
            <a:chExt cx="5715000" cy="1981200"/>
          </a:xfrm>
        </p:grpSpPr>
        <p:sp>
          <p:nvSpPr>
            <p:cNvPr id="213" name="Rectangle"/>
            <p:cNvSpPr/>
            <p:nvPr/>
          </p:nvSpPr>
          <p:spPr>
            <a:xfrm>
              <a:off x="508000" y="0"/>
              <a:ext cx="5207001" cy="1981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4" name="Rectangle"/>
            <p:cNvSpPr/>
            <p:nvPr/>
          </p:nvSpPr>
          <p:spPr>
            <a:xfrm>
              <a:off x="0" y="1219200"/>
              <a:ext cx="5207001" cy="711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20" name="Group"/>
          <p:cNvGrpSpPr/>
          <p:nvPr/>
        </p:nvGrpSpPr>
        <p:grpSpPr>
          <a:xfrm>
            <a:off x="-208635" y="2892646"/>
            <a:ext cx="25618980" cy="8813357"/>
            <a:chOff x="0" y="0"/>
            <a:chExt cx="25618978" cy="8813355"/>
          </a:xfrm>
        </p:grpSpPr>
        <p:sp>
          <p:nvSpPr>
            <p:cNvPr id="216" name="Rectangle"/>
            <p:cNvSpPr/>
            <p:nvPr/>
          </p:nvSpPr>
          <p:spPr>
            <a:xfrm>
              <a:off x="148905" y="0"/>
              <a:ext cx="24643894" cy="78175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219" name="Group"/>
            <p:cNvGrpSpPr/>
            <p:nvPr/>
          </p:nvGrpSpPr>
          <p:grpSpPr>
            <a:xfrm>
              <a:off x="-1" y="372264"/>
              <a:ext cx="25618980" cy="8441092"/>
              <a:chOff x="0" y="0"/>
              <a:chExt cx="25618978" cy="8441091"/>
            </a:xfrm>
          </p:grpSpPr>
          <p:pic>
            <p:nvPicPr>
              <p:cNvPr id="217" name="File-Phong_components_version_4.png" descr="File-Phong_components_version_4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4383309" cy="67752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8" name="http://en.wikipedia.org/wiki/Phong_shading"/>
              <p:cNvSpPr txBox="1"/>
              <p:nvPr/>
            </p:nvSpPr>
            <p:spPr>
              <a:xfrm>
                <a:off x="10765635" y="7715176"/>
                <a:ext cx="14853344" cy="725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ctr">
                <a:noAutofit/>
              </a:bodyPr>
              <a:lstStyle>
                <a:lvl1pPr>
                  <a:defRPr sz="2400" u="sng">
                    <a:solidFill>
                      <a:srgbClr val="0433FF"/>
                    </a:solidFill>
                    <a:latin typeface="Courier New"/>
                    <a:ea typeface="Courier New"/>
                    <a:cs typeface="Courier New"/>
                    <a:sym typeface="Courier New"/>
                    <a:hlinkClick r:id="rId3"/>
                  </a:defRPr>
                </a:lvl1pPr>
              </a:lstStyle>
              <a:p>
                <a:pPr>
                  <a:defRPr u="none"/>
                </a:pPr>
                <a:r>
                  <a:rPr u="sng">
                    <a:hlinkClick r:id="rId3"/>
                  </a:rPr>
                  <a:t>http://en.wikipedia.org/wiki/Phong_shading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  <p:bldP spid="215" grpId="2" animBg="1" advAuto="0"/>
      <p:bldP spid="220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hong lighting model: Ambient reflect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Phong lighting model: </a:t>
            </a:r>
            <a:r>
              <a:rPr sz="7000">
                <a:solidFill>
                  <a:srgbClr val="DD1F00"/>
                </a:solidFill>
              </a:rPr>
              <a:t>Ambient reflection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5028170" y="5327649"/>
            <a:ext cx="14224001" cy="1928130"/>
            <a:chOff x="0" y="6349"/>
            <a:chExt cx="14224000" cy="1928128"/>
          </a:xfrm>
        </p:grpSpPr>
        <p:pic>
          <p:nvPicPr>
            <p:cNvPr id="223" name="droppedImage.pdf" descr="dropped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6229" y="1189721"/>
              <a:ext cx="7848602" cy="744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6" name="Group"/>
            <p:cNvGrpSpPr/>
            <p:nvPr/>
          </p:nvGrpSpPr>
          <p:grpSpPr>
            <a:xfrm>
              <a:off x="0" y="6349"/>
              <a:ext cx="14224000" cy="1563311"/>
              <a:chOff x="0" y="6349"/>
              <a:chExt cx="14224000" cy="1563309"/>
            </a:xfrm>
          </p:grpSpPr>
          <p:sp>
            <p:nvSpPr>
              <p:cNvPr id="224" name="Light intensity per light source and per color channel"/>
              <p:cNvSpPr txBox="1"/>
              <p:nvPr/>
            </p:nvSpPr>
            <p:spPr>
              <a:xfrm>
                <a:off x="0" y="6349"/>
                <a:ext cx="14224000" cy="876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Light intensity per light source and per color channel</a:t>
                </a:r>
              </a:p>
            </p:txBody>
          </p:sp>
          <p:sp>
            <p:nvSpPr>
              <p:cNvPr id="225" name="Line"/>
              <p:cNvSpPr/>
              <p:nvPr/>
            </p:nvSpPr>
            <p:spPr>
              <a:xfrm flipH="1" flipV="1">
                <a:off x="2857304" y="849600"/>
                <a:ext cx="625596" cy="7200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29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grpSp>
        <p:nvGrpSpPr>
          <p:cNvPr id="234" name="Group"/>
          <p:cNvGrpSpPr/>
          <p:nvPr/>
        </p:nvGrpSpPr>
        <p:grpSpPr>
          <a:xfrm>
            <a:off x="9036025" y="7200619"/>
            <a:ext cx="5861748" cy="2832382"/>
            <a:chOff x="2491804" y="0"/>
            <a:chExt cx="5861747" cy="2832380"/>
          </a:xfrm>
        </p:grpSpPr>
        <p:sp>
          <p:nvSpPr>
            <p:cNvPr id="230" name="relative contributions…"/>
            <p:cNvSpPr/>
            <p:nvPr/>
          </p:nvSpPr>
          <p:spPr>
            <a:xfrm>
              <a:off x="2491804" y="15623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/>
            <a:p>
              <a:pPr>
                <a:defRPr sz="4600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t>relative contributions</a:t>
              </a:r>
            </a:p>
            <a:p>
              <a:pPr>
                <a:defRPr sz="4600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t>(material specific)</a:t>
              </a:r>
            </a:p>
          </p:txBody>
        </p:sp>
        <p:sp>
          <p:nvSpPr>
            <p:cNvPr id="231" name="Line"/>
            <p:cNvSpPr/>
            <p:nvPr/>
          </p:nvSpPr>
          <p:spPr>
            <a:xfrm>
              <a:off x="3838540" y="115716"/>
              <a:ext cx="620874" cy="79149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" name="Line"/>
            <p:cNvSpPr/>
            <p:nvPr/>
          </p:nvSpPr>
          <p:spPr>
            <a:xfrm flipH="1">
              <a:off x="5615199" y="0"/>
              <a:ext cx="460709" cy="9401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" name="Line"/>
            <p:cNvSpPr/>
            <p:nvPr/>
          </p:nvSpPr>
          <p:spPr>
            <a:xfrm flipH="1">
              <a:off x="7190357" y="19263"/>
              <a:ext cx="1163196" cy="9693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35" name="Rectangle"/>
          <p:cNvSpPr/>
          <p:nvPr/>
        </p:nvSpPr>
        <p:spPr>
          <a:xfrm>
            <a:off x="11582400" y="6223000"/>
            <a:ext cx="5207001" cy="1981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  <p:bldP spid="234" grpId="2" animBg="1" advAuto="0"/>
      <p:bldP spid="235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sp>
        <p:nvSpPr>
          <p:cNvPr id="238" name="Phong lighting model: Specular Refl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</a:pPr>
            <a:r>
              <a:rPr sz="8000"/>
              <a:t>Phong lighting model: </a:t>
            </a:r>
            <a:r>
              <a:rPr sz="7000">
                <a:solidFill>
                  <a:srgbClr val="DD1F00"/>
                </a:solidFill>
              </a:rPr>
              <a:t>Specular Reflection</a:t>
            </a:r>
            <a:endParaRPr sz="7000"/>
          </a:p>
          <a:p>
            <a:pPr>
              <a:spcBef>
                <a:spcPts val="400"/>
              </a:spcBef>
              <a:defRPr sz="5200"/>
            </a:pPr>
            <a:r>
              <a:t>mirror-like surfaces</a:t>
            </a:r>
          </a:p>
          <a:p>
            <a:pPr>
              <a:spcBef>
                <a:spcPts val="400"/>
              </a:spcBef>
              <a:defRPr sz="5200"/>
            </a:pPr>
            <a:r>
              <a:t>Specular reflection depends on position of the observer relative to light source </a:t>
            </a:r>
            <a:r>
              <a:rPr u="sng"/>
              <a:t>and</a:t>
            </a:r>
            <a:r>
              <a:t> surface normal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261" name="Group"/>
          <p:cNvGrpSpPr/>
          <p:nvPr/>
        </p:nvGrpSpPr>
        <p:grpSpPr>
          <a:xfrm>
            <a:off x="5892654" y="6711342"/>
            <a:ext cx="12587463" cy="5506059"/>
            <a:chOff x="61" y="-129"/>
            <a:chExt cx="12587462" cy="5506058"/>
          </a:xfrm>
        </p:grpSpPr>
        <p:sp>
          <p:nvSpPr>
            <p:cNvPr id="240" name="Shape"/>
            <p:cNvSpPr/>
            <p:nvPr/>
          </p:nvSpPr>
          <p:spPr>
            <a:xfrm>
              <a:off x="351573" y="4362929"/>
              <a:ext cx="10972802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15" y="0"/>
                  </a:moveTo>
                  <a:lnTo>
                    <a:pt x="21600" y="0"/>
                  </a:lnTo>
                  <a:lnTo>
                    <a:pt x="19102" y="21600"/>
                  </a:lnTo>
                  <a:lnTo>
                    <a:pt x="0" y="21600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888888">
                <a:alpha val="81000"/>
              </a:srgbClr>
            </a:solidFill>
            <a:ln w="25400" cap="flat">
              <a:solidFill>
                <a:srgbClr val="D0D0D0">
                  <a:alpha val="72000"/>
                </a:srgbClr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1" name="Line"/>
            <p:cNvSpPr/>
            <p:nvPr/>
          </p:nvSpPr>
          <p:spPr>
            <a:xfrm>
              <a:off x="5757540" y="2650573"/>
              <a:ext cx="2732146" cy="227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3" extrusionOk="0">
                  <a:moveTo>
                    <a:pt x="0" y="21473"/>
                  </a:moveTo>
                  <a:cubicBezTo>
                    <a:pt x="1600" y="18805"/>
                    <a:pt x="3161" y="16102"/>
                    <a:pt x="4801" y="13468"/>
                  </a:cubicBezTo>
                  <a:cubicBezTo>
                    <a:pt x="6318" y="11031"/>
                    <a:pt x="7717" y="8462"/>
                    <a:pt x="9468" y="6263"/>
                  </a:cubicBezTo>
                  <a:cubicBezTo>
                    <a:pt x="10673" y="4751"/>
                    <a:pt x="12297" y="2482"/>
                    <a:pt x="13736" y="1300"/>
                  </a:cubicBezTo>
                  <a:cubicBezTo>
                    <a:pt x="14837" y="396"/>
                    <a:pt x="15741" y="167"/>
                    <a:pt x="17070" y="19"/>
                  </a:cubicBezTo>
                  <a:cubicBezTo>
                    <a:pt x="18386" y="-127"/>
                    <a:pt x="19826" y="553"/>
                    <a:pt x="20804" y="1620"/>
                  </a:cubicBezTo>
                  <a:cubicBezTo>
                    <a:pt x="21482" y="2360"/>
                    <a:pt x="21600" y="3733"/>
                    <a:pt x="21470" y="4822"/>
                  </a:cubicBezTo>
                  <a:cubicBezTo>
                    <a:pt x="21316" y="6122"/>
                    <a:pt x="20660" y="7294"/>
                    <a:pt x="20003" y="8345"/>
                  </a:cubicBezTo>
                  <a:cubicBezTo>
                    <a:pt x="19174" y="9673"/>
                    <a:pt x="18264" y="11030"/>
                    <a:pt x="17070" y="11867"/>
                  </a:cubicBezTo>
                  <a:cubicBezTo>
                    <a:pt x="14473" y="13685"/>
                    <a:pt x="12170" y="15728"/>
                    <a:pt x="9468" y="17310"/>
                  </a:cubicBezTo>
                  <a:cubicBezTo>
                    <a:pt x="6697" y="18933"/>
                    <a:pt x="3378" y="19712"/>
                    <a:pt x="667" y="21473"/>
                  </a:cubicBezTo>
                </a:path>
              </a:pathLst>
            </a:custGeom>
            <a:solidFill>
              <a:srgbClr val="42719B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2" name="Line"/>
            <p:cNvSpPr/>
            <p:nvPr/>
          </p:nvSpPr>
          <p:spPr>
            <a:xfrm flipV="1">
              <a:off x="5753306" y="2127729"/>
              <a:ext cx="3176" cy="2895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" name="Square"/>
            <p:cNvSpPr/>
            <p:nvPr/>
          </p:nvSpPr>
          <p:spPr>
            <a:xfrm>
              <a:off x="5753306" y="4718529"/>
              <a:ext cx="304801" cy="304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4" name="Line"/>
            <p:cNvSpPr/>
            <p:nvPr/>
          </p:nvSpPr>
          <p:spPr>
            <a:xfrm flipV="1">
              <a:off x="5727907" y="3651729"/>
              <a:ext cx="3225801" cy="1320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45" name="sun_shine.png" descr="sun_shine.png"/>
            <p:cNvPicPr>
              <a:picLocks noChangeAspect="1"/>
            </p:cNvPicPr>
            <p:nvPr/>
          </p:nvPicPr>
          <p:blipFill>
            <a:blip r:embed="rId2"/>
            <a:srcRect l="325" t="327" r="1663" b="329"/>
            <a:stretch>
              <a:fillRect/>
            </a:stretch>
          </p:blipFill>
          <p:spPr>
            <a:xfrm>
              <a:off x="61" y="-130"/>
              <a:ext cx="2032001" cy="204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6" y="0"/>
                  </a:moveTo>
                  <a:lnTo>
                    <a:pt x="9184" y="2397"/>
                  </a:lnTo>
                  <a:lnTo>
                    <a:pt x="9142" y="3398"/>
                  </a:lnTo>
                  <a:lnTo>
                    <a:pt x="9087" y="4165"/>
                  </a:lnTo>
                  <a:lnTo>
                    <a:pt x="9028" y="4655"/>
                  </a:lnTo>
                  <a:lnTo>
                    <a:pt x="8956" y="4844"/>
                  </a:lnTo>
                  <a:lnTo>
                    <a:pt x="8788" y="4714"/>
                  </a:lnTo>
                  <a:lnTo>
                    <a:pt x="8446" y="4320"/>
                  </a:lnTo>
                  <a:lnTo>
                    <a:pt x="7973" y="3729"/>
                  </a:lnTo>
                  <a:lnTo>
                    <a:pt x="7429" y="2996"/>
                  </a:lnTo>
                  <a:lnTo>
                    <a:pt x="6889" y="2263"/>
                  </a:lnTo>
                  <a:lnTo>
                    <a:pt x="6438" y="1672"/>
                  </a:lnTo>
                  <a:lnTo>
                    <a:pt x="6121" y="1282"/>
                  </a:lnTo>
                  <a:lnTo>
                    <a:pt x="5991" y="1156"/>
                  </a:lnTo>
                  <a:lnTo>
                    <a:pt x="6020" y="1345"/>
                  </a:lnTo>
                  <a:lnTo>
                    <a:pt x="6151" y="1823"/>
                  </a:lnTo>
                  <a:lnTo>
                    <a:pt x="6358" y="2510"/>
                  </a:lnTo>
                  <a:lnTo>
                    <a:pt x="6619" y="3340"/>
                  </a:lnTo>
                  <a:lnTo>
                    <a:pt x="6881" y="4182"/>
                  </a:lnTo>
                  <a:lnTo>
                    <a:pt x="7083" y="4902"/>
                  </a:lnTo>
                  <a:lnTo>
                    <a:pt x="7201" y="5430"/>
                  </a:lnTo>
                  <a:lnTo>
                    <a:pt x="7222" y="5686"/>
                  </a:lnTo>
                  <a:lnTo>
                    <a:pt x="7092" y="5728"/>
                  </a:lnTo>
                  <a:lnTo>
                    <a:pt x="6750" y="5573"/>
                  </a:lnTo>
                  <a:lnTo>
                    <a:pt x="6147" y="5175"/>
                  </a:lnTo>
                  <a:lnTo>
                    <a:pt x="5214" y="4509"/>
                  </a:lnTo>
                  <a:lnTo>
                    <a:pt x="4463" y="3968"/>
                  </a:lnTo>
                  <a:lnTo>
                    <a:pt x="3839" y="3536"/>
                  </a:lnTo>
                  <a:lnTo>
                    <a:pt x="3405" y="3256"/>
                  </a:lnTo>
                  <a:lnTo>
                    <a:pt x="3223" y="3172"/>
                  </a:lnTo>
                  <a:lnTo>
                    <a:pt x="3303" y="3340"/>
                  </a:lnTo>
                  <a:lnTo>
                    <a:pt x="3565" y="3746"/>
                  </a:lnTo>
                  <a:lnTo>
                    <a:pt x="3970" y="4333"/>
                  </a:lnTo>
                  <a:lnTo>
                    <a:pt x="4480" y="5032"/>
                  </a:lnTo>
                  <a:lnTo>
                    <a:pt x="4995" y="5736"/>
                  </a:lnTo>
                  <a:lnTo>
                    <a:pt x="5417" y="6331"/>
                  </a:lnTo>
                  <a:lnTo>
                    <a:pt x="5700" y="6750"/>
                  </a:lnTo>
                  <a:lnTo>
                    <a:pt x="5805" y="6939"/>
                  </a:lnTo>
                  <a:lnTo>
                    <a:pt x="5704" y="7106"/>
                  </a:lnTo>
                  <a:lnTo>
                    <a:pt x="5341" y="7111"/>
                  </a:lnTo>
                  <a:lnTo>
                    <a:pt x="4620" y="6939"/>
                  </a:lnTo>
                  <a:lnTo>
                    <a:pt x="3451" y="6578"/>
                  </a:lnTo>
                  <a:lnTo>
                    <a:pt x="2637" y="6319"/>
                  </a:lnTo>
                  <a:lnTo>
                    <a:pt x="1945" y="6109"/>
                  </a:lnTo>
                  <a:lnTo>
                    <a:pt x="1451" y="5963"/>
                  </a:lnTo>
                  <a:lnTo>
                    <a:pt x="1308" y="6013"/>
                  </a:lnTo>
                  <a:lnTo>
                    <a:pt x="1645" y="6289"/>
                  </a:lnTo>
                  <a:lnTo>
                    <a:pt x="2190" y="6700"/>
                  </a:lnTo>
                  <a:lnTo>
                    <a:pt x="2881" y="7203"/>
                  </a:lnTo>
                  <a:lnTo>
                    <a:pt x="3708" y="7794"/>
                  </a:lnTo>
                  <a:lnTo>
                    <a:pt x="4290" y="8242"/>
                  </a:lnTo>
                  <a:lnTo>
                    <a:pt x="4624" y="8573"/>
                  </a:lnTo>
                  <a:lnTo>
                    <a:pt x="4700" y="8795"/>
                  </a:lnTo>
                  <a:lnTo>
                    <a:pt x="4514" y="8942"/>
                  </a:lnTo>
                  <a:lnTo>
                    <a:pt x="4058" y="9025"/>
                  </a:lnTo>
                  <a:lnTo>
                    <a:pt x="3329" y="9067"/>
                  </a:lnTo>
                  <a:lnTo>
                    <a:pt x="2316" y="9088"/>
                  </a:lnTo>
                  <a:lnTo>
                    <a:pt x="0" y="9126"/>
                  </a:lnTo>
                  <a:lnTo>
                    <a:pt x="2097" y="9788"/>
                  </a:lnTo>
                  <a:lnTo>
                    <a:pt x="2949" y="10065"/>
                  </a:lnTo>
                  <a:lnTo>
                    <a:pt x="3666" y="10308"/>
                  </a:lnTo>
                  <a:lnTo>
                    <a:pt x="4181" y="10496"/>
                  </a:lnTo>
                  <a:lnTo>
                    <a:pt x="4404" y="10601"/>
                  </a:lnTo>
                  <a:lnTo>
                    <a:pt x="4472" y="10840"/>
                  </a:lnTo>
                  <a:lnTo>
                    <a:pt x="4151" y="11112"/>
                  </a:lnTo>
                  <a:lnTo>
                    <a:pt x="3383" y="11452"/>
                  </a:lnTo>
                  <a:lnTo>
                    <a:pt x="2130" y="11879"/>
                  </a:lnTo>
                  <a:lnTo>
                    <a:pt x="266" y="12478"/>
                  </a:lnTo>
                  <a:lnTo>
                    <a:pt x="2261" y="12478"/>
                  </a:lnTo>
                  <a:lnTo>
                    <a:pt x="3421" y="12487"/>
                  </a:lnTo>
                  <a:lnTo>
                    <a:pt x="4160" y="12520"/>
                  </a:lnTo>
                  <a:lnTo>
                    <a:pt x="4582" y="12587"/>
                  </a:lnTo>
                  <a:lnTo>
                    <a:pt x="4771" y="12692"/>
                  </a:lnTo>
                  <a:lnTo>
                    <a:pt x="4873" y="12880"/>
                  </a:lnTo>
                  <a:lnTo>
                    <a:pt x="4864" y="13044"/>
                  </a:lnTo>
                  <a:lnTo>
                    <a:pt x="4717" y="13178"/>
                  </a:lnTo>
                  <a:lnTo>
                    <a:pt x="4379" y="13442"/>
                  </a:lnTo>
                  <a:lnTo>
                    <a:pt x="3907" y="13798"/>
                  </a:lnTo>
                  <a:lnTo>
                    <a:pt x="3345" y="14204"/>
                  </a:lnTo>
                  <a:lnTo>
                    <a:pt x="2763" y="14623"/>
                  </a:lnTo>
                  <a:lnTo>
                    <a:pt x="2244" y="14996"/>
                  </a:lnTo>
                  <a:lnTo>
                    <a:pt x="1844" y="15286"/>
                  </a:lnTo>
                  <a:lnTo>
                    <a:pt x="1671" y="15482"/>
                  </a:lnTo>
                  <a:lnTo>
                    <a:pt x="2038" y="15403"/>
                  </a:lnTo>
                  <a:lnTo>
                    <a:pt x="2649" y="15227"/>
                  </a:lnTo>
                  <a:lnTo>
                    <a:pt x="3455" y="14967"/>
                  </a:lnTo>
                  <a:lnTo>
                    <a:pt x="4531" y="14623"/>
                  </a:lnTo>
                  <a:lnTo>
                    <a:pt x="5214" y="14435"/>
                  </a:lnTo>
                  <a:lnTo>
                    <a:pt x="5598" y="14385"/>
                  </a:lnTo>
                  <a:lnTo>
                    <a:pt x="5784" y="14452"/>
                  </a:lnTo>
                  <a:lnTo>
                    <a:pt x="5872" y="14628"/>
                  </a:lnTo>
                  <a:lnTo>
                    <a:pt x="5835" y="14774"/>
                  </a:lnTo>
                  <a:lnTo>
                    <a:pt x="5716" y="14996"/>
                  </a:lnTo>
                  <a:lnTo>
                    <a:pt x="5501" y="15323"/>
                  </a:lnTo>
                  <a:lnTo>
                    <a:pt x="5172" y="15780"/>
                  </a:lnTo>
                  <a:lnTo>
                    <a:pt x="4717" y="16396"/>
                  </a:lnTo>
                  <a:lnTo>
                    <a:pt x="4109" y="17205"/>
                  </a:lnTo>
                  <a:lnTo>
                    <a:pt x="3750" y="17678"/>
                  </a:lnTo>
                  <a:lnTo>
                    <a:pt x="3506" y="18013"/>
                  </a:lnTo>
                  <a:lnTo>
                    <a:pt x="3438" y="18244"/>
                  </a:lnTo>
                  <a:lnTo>
                    <a:pt x="3658" y="18122"/>
                  </a:lnTo>
                  <a:lnTo>
                    <a:pt x="4071" y="17841"/>
                  </a:lnTo>
                  <a:lnTo>
                    <a:pt x="4704" y="17385"/>
                  </a:lnTo>
                  <a:lnTo>
                    <a:pt x="5569" y="16752"/>
                  </a:lnTo>
                  <a:lnTo>
                    <a:pt x="6147" y="16337"/>
                  </a:lnTo>
                  <a:lnTo>
                    <a:pt x="6632" y="16002"/>
                  </a:lnTo>
                  <a:lnTo>
                    <a:pt x="6982" y="15772"/>
                  </a:lnTo>
                  <a:lnTo>
                    <a:pt x="7142" y="15688"/>
                  </a:lnTo>
                  <a:lnTo>
                    <a:pt x="7294" y="15788"/>
                  </a:lnTo>
                  <a:lnTo>
                    <a:pt x="7286" y="16157"/>
                  </a:lnTo>
                  <a:lnTo>
                    <a:pt x="7096" y="16911"/>
                  </a:lnTo>
                  <a:lnTo>
                    <a:pt x="6708" y="18156"/>
                  </a:lnTo>
                  <a:lnTo>
                    <a:pt x="6438" y="19002"/>
                  </a:lnTo>
                  <a:lnTo>
                    <a:pt x="6231" y="19685"/>
                  </a:lnTo>
                  <a:lnTo>
                    <a:pt x="6117" y="20138"/>
                  </a:lnTo>
                  <a:lnTo>
                    <a:pt x="6105" y="20284"/>
                  </a:lnTo>
                  <a:lnTo>
                    <a:pt x="6231" y="20138"/>
                  </a:lnTo>
                  <a:lnTo>
                    <a:pt x="6497" y="19794"/>
                  </a:lnTo>
                  <a:lnTo>
                    <a:pt x="6860" y="19304"/>
                  </a:lnTo>
                  <a:lnTo>
                    <a:pt x="7282" y="18717"/>
                  </a:lnTo>
                  <a:lnTo>
                    <a:pt x="8066" y="17636"/>
                  </a:lnTo>
                  <a:lnTo>
                    <a:pt x="8577" y="16983"/>
                  </a:lnTo>
                  <a:lnTo>
                    <a:pt x="8885" y="16681"/>
                  </a:lnTo>
                  <a:lnTo>
                    <a:pt x="9058" y="16651"/>
                  </a:lnTo>
                  <a:lnTo>
                    <a:pt x="9108" y="16874"/>
                  </a:lnTo>
                  <a:lnTo>
                    <a:pt x="9146" y="17431"/>
                  </a:lnTo>
                  <a:lnTo>
                    <a:pt x="9176" y="18235"/>
                  </a:lnTo>
                  <a:lnTo>
                    <a:pt x="9184" y="19199"/>
                  </a:lnTo>
                  <a:lnTo>
                    <a:pt x="9184" y="21600"/>
                  </a:lnTo>
                  <a:lnTo>
                    <a:pt x="9239" y="21600"/>
                  </a:lnTo>
                  <a:lnTo>
                    <a:pt x="9982" y="19329"/>
                  </a:lnTo>
                  <a:lnTo>
                    <a:pt x="10281" y="18441"/>
                  </a:lnTo>
                  <a:lnTo>
                    <a:pt x="10551" y="17712"/>
                  </a:lnTo>
                  <a:lnTo>
                    <a:pt x="10754" y="17209"/>
                  </a:lnTo>
                  <a:lnTo>
                    <a:pt x="10868" y="17008"/>
                  </a:lnTo>
                  <a:lnTo>
                    <a:pt x="11121" y="17163"/>
                  </a:lnTo>
                  <a:lnTo>
                    <a:pt x="11197" y="17355"/>
                  </a:lnTo>
                  <a:lnTo>
                    <a:pt x="11336" y="17753"/>
                  </a:lnTo>
                  <a:lnTo>
                    <a:pt x="11521" y="18307"/>
                  </a:lnTo>
                  <a:lnTo>
                    <a:pt x="11737" y="18956"/>
                  </a:lnTo>
                  <a:lnTo>
                    <a:pt x="11960" y="19643"/>
                  </a:lnTo>
                  <a:lnTo>
                    <a:pt x="12171" y="20305"/>
                  </a:lnTo>
                  <a:lnTo>
                    <a:pt x="12352" y="20892"/>
                  </a:lnTo>
                  <a:lnTo>
                    <a:pt x="12488" y="21344"/>
                  </a:lnTo>
                  <a:lnTo>
                    <a:pt x="12563" y="21600"/>
                  </a:lnTo>
                  <a:lnTo>
                    <a:pt x="12635" y="21600"/>
                  </a:lnTo>
                  <a:lnTo>
                    <a:pt x="12711" y="19153"/>
                  </a:lnTo>
                  <a:lnTo>
                    <a:pt x="12749" y="18168"/>
                  </a:lnTo>
                  <a:lnTo>
                    <a:pt x="12804" y="17389"/>
                  </a:lnTo>
                  <a:lnTo>
                    <a:pt x="12863" y="16878"/>
                  </a:lnTo>
                  <a:lnTo>
                    <a:pt x="12926" y="16685"/>
                  </a:lnTo>
                  <a:lnTo>
                    <a:pt x="13095" y="16827"/>
                  </a:lnTo>
                  <a:lnTo>
                    <a:pt x="13437" y="17234"/>
                  </a:lnTo>
                  <a:lnTo>
                    <a:pt x="13909" y="17837"/>
                  </a:lnTo>
                  <a:lnTo>
                    <a:pt x="14458" y="18583"/>
                  </a:lnTo>
                  <a:lnTo>
                    <a:pt x="15002" y="19325"/>
                  </a:lnTo>
                  <a:lnTo>
                    <a:pt x="15453" y="19924"/>
                  </a:lnTo>
                  <a:lnTo>
                    <a:pt x="15765" y="20322"/>
                  </a:lnTo>
                  <a:lnTo>
                    <a:pt x="15892" y="20456"/>
                  </a:lnTo>
                  <a:lnTo>
                    <a:pt x="15850" y="20263"/>
                  </a:lnTo>
                  <a:lnTo>
                    <a:pt x="15706" y="19769"/>
                  </a:lnTo>
                  <a:lnTo>
                    <a:pt x="15474" y="19052"/>
                  </a:lnTo>
                  <a:lnTo>
                    <a:pt x="15188" y="18185"/>
                  </a:lnTo>
                  <a:lnTo>
                    <a:pt x="14871" y="17196"/>
                  </a:lnTo>
                  <a:lnTo>
                    <a:pt x="14664" y="16475"/>
                  </a:lnTo>
                  <a:lnTo>
                    <a:pt x="14567" y="16010"/>
                  </a:lnTo>
                  <a:lnTo>
                    <a:pt x="14588" y="15809"/>
                  </a:lnTo>
                  <a:lnTo>
                    <a:pt x="14774" y="15834"/>
                  </a:lnTo>
                  <a:lnTo>
                    <a:pt x="15179" y="16052"/>
                  </a:lnTo>
                  <a:lnTo>
                    <a:pt x="15812" y="16467"/>
                  </a:lnTo>
                  <a:lnTo>
                    <a:pt x="16668" y="17079"/>
                  </a:lnTo>
                  <a:lnTo>
                    <a:pt x="17423" y="17624"/>
                  </a:lnTo>
                  <a:lnTo>
                    <a:pt x="18048" y="18064"/>
                  </a:lnTo>
                  <a:lnTo>
                    <a:pt x="18478" y="18353"/>
                  </a:lnTo>
                  <a:lnTo>
                    <a:pt x="18651" y="18441"/>
                  </a:lnTo>
                  <a:lnTo>
                    <a:pt x="18554" y="18265"/>
                  </a:lnTo>
                  <a:lnTo>
                    <a:pt x="18255" y="17829"/>
                  </a:lnTo>
                  <a:lnTo>
                    <a:pt x="17803" y="17192"/>
                  </a:lnTo>
                  <a:lnTo>
                    <a:pt x="17246" y="16425"/>
                  </a:lnTo>
                  <a:lnTo>
                    <a:pt x="16689" y="15658"/>
                  </a:lnTo>
                  <a:lnTo>
                    <a:pt x="16255" y="15009"/>
                  </a:lnTo>
                  <a:lnTo>
                    <a:pt x="15976" y="14552"/>
                  </a:lnTo>
                  <a:lnTo>
                    <a:pt x="15909" y="14351"/>
                  </a:lnTo>
                  <a:lnTo>
                    <a:pt x="16128" y="14364"/>
                  </a:lnTo>
                  <a:lnTo>
                    <a:pt x="16651" y="14485"/>
                  </a:lnTo>
                  <a:lnTo>
                    <a:pt x="17394" y="14691"/>
                  </a:lnTo>
                  <a:lnTo>
                    <a:pt x="18284" y="14967"/>
                  </a:lnTo>
                  <a:lnTo>
                    <a:pt x="19162" y="15244"/>
                  </a:lnTo>
                  <a:lnTo>
                    <a:pt x="19891" y="15466"/>
                  </a:lnTo>
                  <a:lnTo>
                    <a:pt x="20385" y="15612"/>
                  </a:lnTo>
                  <a:lnTo>
                    <a:pt x="20579" y="15654"/>
                  </a:lnTo>
                  <a:lnTo>
                    <a:pt x="20440" y="15529"/>
                  </a:lnTo>
                  <a:lnTo>
                    <a:pt x="20035" y="15218"/>
                  </a:lnTo>
                  <a:lnTo>
                    <a:pt x="19427" y="14770"/>
                  </a:lnTo>
                  <a:lnTo>
                    <a:pt x="18681" y="14230"/>
                  </a:lnTo>
                  <a:lnTo>
                    <a:pt x="17934" y="13681"/>
                  </a:lnTo>
                  <a:lnTo>
                    <a:pt x="17322" y="13207"/>
                  </a:lnTo>
                  <a:lnTo>
                    <a:pt x="16905" y="12864"/>
                  </a:lnTo>
                  <a:lnTo>
                    <a:pt x="16753" y="12696"/>
                  </a:lnTo>
                  <a:lnTo>
                    <a:pt x="16921" y="12633"/>
                  </a:lnTo>
                  <a:lnTo>
                    <a:pt x="17407" y="12579"/>
                  </a:lnTo>
                  <a:lnTo>
                    <a:pt x="18166" y="12537"/>
                  </a:lnTo>
                  <a:lnTo>
                    <a:pt x="19174" y="12507"/>
                  </a:lnTo>
                  <a:lnTo>
                    <a:pt x="21600" y="12461"/>
                  </a:lnTo>
                  <a:lnTo>
                    <a:pt x="19423" y="11762"/>
                  </a:lnTo>
                  <a:lnTo>
                    <a:pt x="18567" y="11477"/>
                  </a:lnTo>
                  <a:lnTo>
                    <a:pt x="17845" y="11225"/>
                  </a:lnTo>
                  <a:lnTo>
                    <a:pt x="17331" y="11028"/>
                  </a:lnTo>
                  <a:lnTo>
                    <a:pt x="17044" y="10831"/>
                  </a:lnTo>
                  <a:lnTo>
                    <a:pt x="17149" y="10647"/>
                  </a:lnTo>
                  <a:lnTo>
                    <a:pt x="17343" y="10534"/>
                  </a:lnTo>
                  <a:lnTo>
                    <a:pt x="17651" y="10404"/>
                  </a:lnTo>
                  <a:lnTo>
                    <a:pt x="18086" y="10241"/>
                  </a:lnTo>
                  <a:lnTo>
                    <a:pt x="18660" y="10044"/>
                  </a:lnTo>
                  <a:lnTo>
                    <a:pt x="19394" y="9801"/>
                  </a:lnTo>
                  <a:lnTo>
                    <a:pt x="21452" y="9134"/>
                  </a:lnTo>
                  <a:lnTo>
                    <a:pt x="19178" y="9093"/>
                  </a:lnTo>
                  <a:lnTo>
                    <a:pt x="18006" y="9063"/>
                  </a:lnTo>
                  <a:lnTo>
                    <a:pt x="17305" y="9017"/>
                  </a:lnTo>
                  <a:lnTo>
                    <a:pt x="16964" y="8937"/>
                  </a:lnTo>
                  <a:lnTo>
                    <a:pt x="16858" y="8820"/>
                  </a:lnTo>
                  <a:lnTo>
                    <a:pt x="16947" y="8644"/>
                  </a:lnTo>
                  <a:lnTo>
                    <a:pt x="17259" y="8338"/>
                  </a:lnTo>
                  <a:lnTo>
                    <a:pt x="17778" y="7919"/>
                  </a:lnTo>
                  <a:lnTo>
                    <a:pt x="18508" y="7383"/>
                  </a:lnTo>
                  <a:lnTo>
                    <a:pt x="19166" y="6909"/>
                  </a:lnTo>
                  <a:lnTo>
                    <a:pt x="19706" y="6516"/>
                  </a:lnTo>
                  <a:lnTo>
                    <a:pt x="20069" y="6239"/>
                  </a:lnTo>
                  <a:lnTo>
                    <a:pt x="20204" y="6126"/>
                  </a:lnTo>
                  <a:lnTo>
                    <a:pt x="20052" y="6159"/>
                  </a:lnTo>
                  <a:lnTo>
                    <a:pt x="19630" y="6281"/>
                  </a:lnTo>
                  <a:lnTo>
                    <a:pt x="19014" y="6478"/>
                  </a:lnTo>
                  <a:lnTo>
                    <a:pt x="18259" y="6725"/>
                  </a:lnTo>
                  <a:lnTo>
                    <a:pt x="17086" y="7098"/>
                  </a:lnTo>
                  <a:lnTo>
                    <a:pt x="16377" y="7266"/>
                  </a:lnTo>
                  <a:lnTo>
                    <a:pt x="16035" y="7241"/>
                  </a:lnTo>
                  <a:lnTo>
                    <a:pt x="15943" y="7039"/>
                  </a:lnTo>
                  <a:lnTo>
                    <a:pt x="16048" y="6817"/>
                  </a:lnTo>
                  <a:lnTo>
                    <a:pt x="16339" y="6365"/>
                  </a:lnTo>
                  <a:lnTo>
                    <a:pt x="16765" y="5749"/>
                  </a:lnTo>
                  <a:lnTo>
                    <a:pt x="17288" y="5028"/>
                  </a:lnTo>
                  <a:lnTo>
                    <a:pt x="17921" y="4165"/>
                  </a:lnTo>
                  <a:lnTo>
                    <a:pt x="18255" y="3666"/>
                  </a:lnTo>
                  <a:lnTo>
                    <a:pt x="18314" y="3490"/>
                  </a:lnTo>
                  <a:lnTo>
                    <a:pt x="18132" y="3591"/>
                  </a:lnTo>
                  <a:lnTo>
                    <a:pt x="16867" y="4521"/>
                  </a:lnTo>
                  <a:lnTo>
                    <a:pt x="15833" y="5259"/>
                  </a:lnTo>
                  <a:lnTo>
                    <a:pt x="15107" y="5740"/>
                  </a:lnTo>
                  <a:lnTo>
                    <a:pt x="14778" y="5912"/>
                  </a:lnTo>
                  <a:lnTo>
                    <a:pt x="14597" y="5816"/>
                  </a:lnTo>
                  <a:lnTo>
                    <a:pt x="14584" y="5451"/>
                  </a:lnTo>
                  <a:lnTo>
                    <a:pt x="14757" y="4718"/>
                  </a:lnTo>
                  <a:lnTo>
                    <a:pt x="15128" y="3511"/>
                  </a:lnTo>
                  <a:lnTo>
                    <a:pt x="15382" y="2719"/>
                  </a:lnTo>
                  <a:lnTo>
                    <a:pt x="15584" y="2066"/>
                  </a:lnTo>
                  <a:lnTo>
                    <a:pt x="15715" y="1617"/>
                  </a:lnTo>
                  <a:lnTo>
                    <a:pt x="15753" y="1441"/>
                  </a:lnTo>
                  <a:lnTo>
                    <a:pt x="15635" y="1575"/>
                  </a:lnTo>
                  <a:lnTo>
                    <a:pt x="15344" y="1953"/>
                  </a:lnTo>
                  <a:lnTo>
                    <a:pt x="14918" y="2522"/>
                  </a:lnTo>
                  <a:lnTo>
                    <a:pt x="14399" y="3222"/>
                  </a:lnTo>
                  <a:lnTo>
                    <a:pt x="13875" y="3922"/>
                  </a:lnTo>
                  <a:lnTo>
                    <a:pt x="13424" y="4492"/>
                  </a:lnTo>
                  <a:lnTo>
                    <a:pt x="13095" y="4865"/>
                  </a:lnTo>
                  <a:lnTo>
                    <a:pt x="12930" y="4986"/>
                  </a:lnTo>
                  <a:lnTo>
                    <a:pt x="12867" y="4789"/>
                  </a:lnTo>
                  <a:lnTo>
                    <a:pt x="12812" y="4270"/>
                  </a:lnTo>
                  <a:lnTo>
                    <a:pt x="12770" y="3469"/>
                  </a:lnTo>
                  <a:lnTo>
                    <a:pt x="12745" y="2434"/>
                  </a:lnTo>
                  <a:lnTo>
                    <a:pt x="12703" y="0"/>
                  </a:lnTo>
                  <a:lnTo>
                    <a:pt x="11905" y="2263"/>
                  </a:lnTo>
                  <a:lnTo>
                    <a:pt x="11568" y="3243"/>
                  </a:lnTo>
                  <a:lnTo>
                    <a:pt x="11294" y="3951"/>
                  </a:lnTo>
                  <a:lnTo>
                    <a:pt x="11087" y="4379"/>
                  </a:lnTo>
                  <a:lnTo>
                    <a:pt x="10948" y="4525"/>
                  </a:lnTo>
                  <a:lnTo>
                    <a:pt x="10813" y="4383"/>
                  </a:lnTo>
                  <a:lnTo>
                    <a:pt x="10606" y="3951"/>
                  </a:lnTo>
                  <a:lnTo>
                    <a:pt x="10336" y="3243"/>
                  </a:lnTo>
                  <a:lnTo>
                    <a:pt x="10003" y="2263"/>
                  </a:lnTo>
                  <a:lnTo>
                    <a:pt x="92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6" name="eye.png" descr="eye.png"/>
            <p:cNvPicPr>
              <a:picLocks noChangeAspect="1"/>
            </p:cNvPicPr>
            <p:nvPr/>
          </p:nvPicPr>
          <p:blipFill>
            <a:blip r:embed="rId3"/>
            <a:srcRect l="3892" t="2622" r="267" b="2704"/>
            <a:stretch>
              <a:fillRect/>
            </a:stretch>
          </p:blipFill>
          <p:spPr>
            <a:xfrm flipH="1">
              <a:off x="11038234" y="1789740"/>
              <a:ext cx="1549290" cy="90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87" extrusionOk="0">
                  <a:moveTo>
                    <a:pt x="14323" y="0"/>
                  </a:moveTo>
                  <a:cubicBezTo>
                    <a:pt x="13796" y="0"/>
                    <a:pt x="13526" y="85"/>
                    <a:pt x="13438" y="285"/>
                  </a:cubicBezTo>
                  <a:cubicBezTo>
                    <a:pt x="13359" y="462"/>
                    <a:pt x="12757" y="721"/>
                    <a:pt x="11865" y="968"/>
                  </a:cubicBezTo>
                  <a:cubicBezTo>
                    <a:pt x="9361" y="1663"/>
                    <a:pt x="6694" y="2822"/>
                    <a:pt x="6874" y="3132"/>
                  </a:cubicBezTo>
                  <a:cubicBezTo>
                    <a:pt x="6907" y="3189"/>
                    <a:pt x="6881" y="3343"/>
                    <a:pt x="6813" y="3484"/>
                  </a:cubicBezTo>
                  <a:cubicBezTo>
                    <a:pt x="6728" y="3662"/>
                    <a:pt x="6607" y="3684"/>
                    <a:pt x="6418" y="3560"/>
                  </a:cubicBezTo>
                  <a:cubicBezTo>
                    <a:pt x="6190" y="3410"/>
                    <a:pt x="6052" y="3512"/>
                    <a:pt x="5593" y="4167"/>
                  </a:cubicBezTo>
                  <a:cubicBezTo>
                    <a:pt x="5291" y="4598"/>
                    <a:pt x="4938" y="4955"/>
                    <a:pt x="4807" y="4955"/>
                  </a:cubicBezTo>
                  <a:cubicBezTo>
                    <a:pt x="4675" y="4955"/>
                    <a:pt x="4427" y="5209"/>
                    <a:pt x="4252" y="5524"/>
                  </a:cubicBezTo>
                  <a:cubicBezTo>
                    <a:pt x="4077" y="5840"/>
                    <a:pt x="3780" y="6154"/>
                    <a:pt x="3598" y="6217"/>
                  </a:cubicBezTo>
                  <a:cubicBezTo>
                    <a:pt x="3360" y="6299"/>
                    <a:pt x="3167" y="6604"/>
                    <a:pt x="2921" y="7280"/>
                  </a:cubicBezTo>
                  <a:cubicBezTo>
                    <a:pt x="2732" y="7802"/>
                    <a:pt x="2577" y="8360"/>
                    <a:pt x="2575" y="8524"/>
                  </a:cubicBezTo>
                  <a:cubicBezTo>
                    <a:pt x="2572" y="8855"/>
                    <a:pt x="2219" y="10076"/>
                    <a:pt x="1685" y="11618"/>
                  </a:cubicBezTo>
                  <a:cubicBezTo>
                    <a:pt x="1480" y="12208"/>
                    <a:pt x="1334" y="12919"/>
                    <a:pt x="1333" y="13308"/>
                  </a:cubicBezTo>
                  <a:cubicBezTo>
                    <a:pt x="1329" y="14344"/>
                    <a:pt x="1189" y="14754"/>
                    <a:pt x="536" y="15643"/>
                  </a:cubicBezTo>
                  <a:cubicBezTo>
                    <a:pt x="67" y="16281"/>
                    <a:pt x="-52" y="16547"/>
                    <a:pt x="19" y="16811"/>
                  </a:cubicBezTo>
                  <a:cubicBezTo>
                    <a:pt x="126" y="17207"/>
                    <a:pt x="129" y="18248"/>
                    <a:pt x="24" y="18538"/>
                  </a:cubicBezTo>
                  <a:cubicBezTo>
                    <a:pt x="-15" y="18648"/>
                    <a:pt x="28" y="18914"/>
                    <a:pt x="118" y="19127"/>
                  </a:cubicBezTo>
                  <a:cubicBezTo>
                    <a:pt x="270" y="19487"/>
                    <a:pt x="303" y="19491"/>
                    <a:pt x="596" y="19203"/>
                  </a:cubicBezTo>
                  <a:cubicBezTo>
                    <a:pt x="769" y="19032"/>
                    <a:pt x="1231" y="18772"/>
                    <a:pt x="1624" y="18633"/>
                  </a:cubicBezTo>
                  <a:lnTo>
                    <a:pt x="2339" y="18386"/>
                  </a:lnTo>
                  <a:lnTo>
                    <a:pt x="3009" y="19449"/>
                  </a:lnTo>
                  <a:cubicBezTo>
                    <a:pt x="3646" y="20460"/>
                    <a:pt x="4539" y="21239"/>
                    <a:pt x="5329" y="21471"/>
                  </a:cubicBezTo>
                  <a:cubicBezTo>
                    <a:pt x="5487" y="21518"/>
                    <a:pt x="5646" y="21570"/>
                    <a:pt x="5681" y="21585"/>
                  </a:cubicBezTo>
                  <a:cubicBezTo>
                    <a:pt x="5716" y="21600"/>
                    <a:pt x="5798" y="21506"/>
                    <a:pt x="5868" y="21386"/>
                  </a:cubicBezTo>
                  <a:cubicBezTo>
                    <a:pt x="5961" y="21226"/>
                    <a:pt x="6217" y="21233"/>
                    <a:pt x="6808" y="21405"/>
                  </a:cubicBezTo>
                  <a:cubicBezTo>
                    <a:pt x="7253" y="21534"/>
                    <a:pt x="7706" y="21597"/>
                    <a:pt x="7819" y="21538"/>
                  </a:cubicBezTo>
                  <a:cubicBezTo>
                    <a:pt x="8136" y="21373"/>
                    <a:pt x="9350" y="21177"/>
                    <a:pt x="9881" y="21205"/>
                  </a:cubicBezTo>
                  <a:cubicBezTo>
                    <a:pt x="10331" y="21229"/>
                    <a:pt x="11359" y="20980"/>
                    <a:pt x="11986" y="20702"/>
                  </a:cubicBezTo>
                  <a:cubicBezTo>
                    <a:pt x="12144" y="20632"/>
                    <a:pt x="12461" y="20546"/>
                    <a:pt x="12690" y="20503"/>
                  </a:cubicBezTo>
                  <a:cubicBezTo>
                    <a:pt x="12919" y="20460"/>
                    <a:pt x="13586" y="20158"/>
                    <a:pt x="14169" y="19829"/>
                  </a:cubicBezTo>
                  <a:cubicBezTo>
                    <a:pt x="14751" y="19501"/>
                    <a:pt x="15284" y="19288"/>
                    <a:pt x="15356" y="19364"/>
                  </a:cubicBezTo>
                  <a:cubicBezTo>
                    <a:pt x="15521" y="19540"/>
                    <a:pt x="15892" y="19531"/>
                    <a:pt x="16159" y="19336"/>
                  </a:cubicBezTo>
                  <a:cubicBezTo>
                    <a:pt x="16272" y="19253"/>
                    <a:pt x="16391" y="19234"/>
                    <a:pt x="16428" y="19298"/>
                  </a:cubicBezTo>
                  <a:cubicBezTo>
                    <a:pt x="16465" y="19361"/>
                    <a:pt x="16644" y="19278"/>
                    <a:pt x="16824" y="19117"/>
                  </a:cubicBezTo>
                  <a:cubicBezTo>
                    <a:pt x="17003" y="18957"/>
                    <a:pt x="17190" y="18852"/>
                    <a:pt x="17242" y="18880"/>
                  </a:cubicBezTo>
                  <a:cubicBezTo>
                    <a:pt x="17541" y="19044"/>
                    <a:pt x="20369" y="15688"/>
                    <a:pt x="20369" y="15168"/>
                  </a:cubicBezTo>
                  <a:cubicBezTo>
                    <a:pt x="20369" y="15028"/>
                    <a:pt x="20446" y="14810"/>
                    <a:pt x="20540" y="14675"/>
                  </a:cubicBezTo>
                  <a:cubicBezTo>
                    <a:pt x="20634" y="14540"/>
                    <a:pt x="20690" y="14358"/>
                    <a:pt x="20661" y="14276"/>
                  </a:cubicBezTo>
                  <a:cubicBezTo>
                    <a:pt x="20631" y="14194"/>
                    <a:pt x="20708" y="13966"/>
                    <a:pt x="20831" y="13773"/>
                  </a:cubicBezTo>
                  <a:cubicBezTo>
                    <a:pt x="20955" y="13580"/>
                    <a:pt x="21027" y="13357"/>
                    <a:pt x="20996" y="13270"/>
                  </a:cubicBezTo>
                  <a:cubicBezTo>
                    <a:pt x="20965" y="13183"/>
                    <a:pt x="20991" y="13059"/>
                    <a:pt x="21051" y="12995"/>
                  </a:cubicBezTo>
                  <a:cubicBezTo>
                    <a:pt x="21112" y="12930"/>
                    <a:pt x="21195" y="12457"/>
                    <a:pt x="21238" y="11941"/>
                  </a:cubicBezTo>
                  <a:cubicBezTo>
                    <a:pt x="21281" y="11426"/>
                    <a:pt x="21368" y="10891"/>
                    <a:pt x="21430" y="10755"/>
                  </a:cubicBezTo>
                  <a:cubicBezTo>
                    <a:pt x="21548" y="10500"/>
                    <a:pt x="21312" y="9838"/>
                    <a:pt x="20672" y="8657"/>
                  </a:cubicBezTo>
                  <a:cubicBezTo>
                    <a:pt x="20353" y="8068"/>
                    <a:pt x="20290" y="7551"/>
                    <a:pt x="20496" y="7195"/>
                  </a:cubicBezTo>
                  <a:cubicBezTo>
                    <a:pt x="20587" y="7039"/>
                    <a:pt x="20509" y="6913"/>
                    <a:pt x="20221" y="6749"/>
                  </a:cubicBezTo>
                  <a:cubicBezTo>
                    <a:pt x="19774" y="6494"/>
                    <a:pt x="19394" y="5871"/>
                    <a:pt x="19501" y="5572"/>
                  </a:cubicBezTo>
                  <a:cubicBezTo>
                    <a:pt x="19540" y="5464"/>
                    <a:pt x="19465" y="5320"/>
                    <a:pt x="19336" y="5249"/>
                  </a:cubicBezTo>
                  <a:cubicBezTo>
                    <a:pt x="19034" y="5083"/>
                    <a:pt x="18720" y="4252"/>
                    <a:pt x="18808" y="3854"/>
                  </a:cubicBezTo>
                  <a:cubicBezTo>
                    <a:pt x="18846" y="3684"/>
                    <a:pt x="18828" y="3593"/>
                    <a:pt x="18770" y="3654"/>
                  </a:cubicBezTo>
                  <a:cubicBezTo>
                    <a:pt x="18712" y="3716"/>
                    <a:pt x="18523" y="3555"/>
                    <a:pt x="18347" y="3294"/>
                  </a:cubicBezTo>
                  <a:cubicBezTo>
                    <a:pt x="18071" y="2884"/>
                    <a:pt x="18044" y="2772"/>
                    <a:pt x="18176" y="2496"/>
                  </a:cubicBezTo>
                  <a:cubicBezTo>
                    <a:pt x="18313" y="2212"/>
                    <a:pt x="18287" y="2174"/>
                    <a:pt x="17940" y="2174"/>
                  </a:cubicBezTo>
                  <a:cubicBezTo>
                    <a:pt x="17672" y="2174"/>
                    <a:pt x="17425" y="1996"/>
                    <a:pt x="17154" y="1595"/>
                  </a:cubicBezTo>
                  <a:cubicBezTo>
                    <a:pt x="16877" y="1186"/>
                    <a:pt x="16629" y="1002"/>
                    <a:pt x="16340" y="997"/>
                  </a:cubicBezTo>
                  <a:cubicBezTo>
                    <a:pt x="16094" y="992"/>
                    <a:pt x="15756" y="788"/>
                    <a:pt x="15504" y="494"/>
                  </a:cubicBezTo>
                  <a:cubicBezTo>
                    <a:pt x="15159" y="89"/>
                    <a:pt x="14941" y="0"/>
                    <a:pt x="1432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7" name="Line"/>
            <p:cNvSpPr/>
            <p:nvPr/>
          </p:nvSpPr>
          <p:spPr>
            <a:xfrm>
              <a:off x="2929673" y="2686529"/>
              <a:ext cx="2785535" cy="23114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" name="Line"/>
            <p:cNvSpPr/>
            <p:nvPr/>
          </p:nvSpPr>
          <p:spPr>
            <a:xfrm flipH="1">
              <a:off x="5749073" y="2601862"/>
              <a:ext cx="2954868" cy="23791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9" name="Line"/>
            <p:cNvSpPr/>
            <p:nvPr/>
          </p:nvSpPr>
          <p:spPr>
            <a:xfrm>
              <a:off x="4656874" y="3634794"/>
              <a:ext cx="2167467" cy="49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900" y="7448"/>
                    <a:pt x="14988" y="0"/>
                    <a:pt x="11138" y="0"/>
                  </a:cubicBezTo>
                  <a:cubicBezTo>
                    <a:pt x="7082" y="0"/>
                    <a:pt x="3037" y="8938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0" name="Line"/>
            <p:cNvSpPr/>
            <p:nvPr/>
          </p:nvSpPr>
          <p:spPr>
            <a:xfrm>
              <a:off x="1896740" y="1856795"/>
              <a:ext cx="1126067" cy="905935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custDash>
                <a:ds d="300000" sp="3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" name="Line"/>
            <p:cNvSpPr/>
            <p:nvPr/>
          </p:nvSpPr>
          <p:spPr>
            <a:xfrm flipV="1">
              <a:off x="8983340" y="2720395"/>
              <a:ext cx="2142068" cy="91440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custDash>
                <a:ds d="300000" sp="3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" name="Line"/>
            <p:cNvSpPr/>
            <p:nvPr/>
          </p:nvSpPr>
          <p:spPr>
            <a:xfrm>
              <a:off x="2095707" y="5023328"/>
              <a:ext cx="7467601" cy="31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" name="Line"/>
            <p:cNvSpPr/>
            <p:nvPr/>
          </p:nvSpPr>
          <p:spPr>
            <a:xfrm>
              <a:off x="7340807" y="3702529"/>
              <a:ext cx="4318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50" y="1050"/>
                    <a:pt x="12000" y="2400"/>
                    <a:pt x="15600" y="6000"/>
                  </a:cubicBezTo>
                  <a:cubicBezTo>
                    <a:pt x="19200" y="9600"/>
                    <a:pt x="20400" y="183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254" name="droppedImage.pdf" descr="dropped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4007" y="2508729"/>
              <a:ext cx="355601" cy="7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droppedImage.pdf" descr="dropped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3607" y="13149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droppedImage.pdf" descr="dropped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8407" y="17975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droppedImage.pdf" descr="dropped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9607" y="28135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droppedImage.pdf" descr="dropped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9407" y="2991329"/>
              <a:ext cx="3048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droppedImage.pdf" descr="dropped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7807" y="3016729"/>
              <a:ext cx="3048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droppedImage.pdf" descr="droppedImage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23407" y="3372328"/>
              <a:ext cx="381001" cy="5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sp>
        <p:nvSpPr>
          <p:cNvPr id="264" name="Phong lighting model: Specular Reflect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</a:pPr>
            <a:r>
              <a:rPr sz="8000"/>
              <a:t>Phong lighting model: </a:t>
            </a:r>
            <a:r>
              <a:rPr sz="7000">
                <a:solidFill>
                  <a:srgbClr val="DD1F00"/>
                </a:solidFill>
              </a:rPr>
              <a:t>Specular Reflection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287" name="Group"/>
          <p:cNvGrpSpPr/>
          <p:nvPr/>
        </p:nvGrpSpPr>
        <p:grpSpPr>
          <a:xfrm>
            <a:off x="5892654" y="6711342"/>
            <a:ext cx="12587463" cy="5506059"/>
            <a:chOff x="61" y="-129"/>
            <a:chExt cx="12587462" cy="5506058"/>
          </a:xfrm>
        </p:grpSpPr>
        <p:sp>
          <p:nvSpPr>
            <p:cNvPr id="266" name="Shape"/>
            <p:cNvSpPr/>
            <p:nvPr/>
          </p:nvSpPr>
          <p:spPr>
            <a:xfrm>
              <a:off x="351573" y="4362929"/>
              <a:ext cx="10972802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15" y="0"/>
                  </a:moveTo>
                  <a:lnTo>
                    <a:pt x="21600" y="0"/>
                  </a:lnTo>
                  <a:lnTo>
                    <a:pt x="19102" y="21600"/>
                  </a:lnTo>
                  <a:lnTo>
                    <a:pt x="0" y="21600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888888">
                <a:alpha val="81000"/>
              </a:srgbClr>
            </a:solidFill>
            <a:ln w="25400" cap="flat">
              <a:solidFill>
                <a:srgbClr val="D0D0D0">
                  <a:alpha val="72000"/>
                </a:srgbClr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7" name="Line"/>
            <p:cNvSpPr/>
            <p:nvPr/>
          </p:nvSpPr>
          <p:spPr>
            <a:xfrm>
              <a:off x="5757540" y="2650573"/>
              <a:ext cx="2732146" cy="227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3" extrusionOk="0">
                  <a:moveTo>
                    <a:pt x="0" y="21473"/>
                  </a:moveTo>
                  <a:cubicBezTo>
                    <a:pt x="1600" y="18805"/>
                    <a:pt x="3161" y="16102"/>
                    <a:pt x="4801" y="13468"/>
                  </a:cubicBezTo>
                  <a:cubicBezTo>
                    <a:pt x="6318" y="11031"/>
                    <a:pt x="7717" y="8462"/>
                    <a:pt x="9468" y="6263"/>
                  </a:cubicBezTo>
                  <a:cubicBezTo>
                    <a:pt x="10673" y="4751"/>
                    <a:pt x="12297" y="2482"/>
                    <a:pt x="13736" y="1300"/>
                  </a:cubicBezTo>
                  <a:cubicBezTo>
                    <a:pt x="14837" y="396"/>
                    <a:pt x="15741" y="167"/>
                    <a:pt x="17070" y="19"/>
                  </a:cubicBezTo>
                  <a:cubicBezTo>
                    <a:pt x="18386" y="-127"/>
                    <a:pt x="19826" y="553"/>
                    <a:pt x="20804" y="1620"/>
                  </a:cubicBezTo>
                  <a:cubicBezTo>
                    <a:pt x="21482" y="2360"/>
                    <a:pt x="21600" y="3733"/>
                    <a:pt x="21470" y="4822"/>
                  </a:cubicBezTo>
                  <a:cubicBezTo>
                    <a:pt x="21316" y="6122"/>
                    <a:pt x="20660" y="7294"/>
                    <a:pt x="20003" y="8345"/>
                  </a:cubicBezTo>
                  <a:cubicBezTo>
                    <a:pt x="19174" y="9673"/>
                    <a:pt x="18264" y="11030"/>
                    <a:pt x="17070" y="11867"/>
                  </a:cubicBezTo>
                  <a:cubicBezTo>
                    <a:pt x="14473" y="13685"/>
                    <a:pt x="12170" y="15728"/>
                    <a:pt x="9468" y="17310"/>
                  </a:cubicBezTo>
                  <a:cubicBezTo>
                    <a:pt x="6697" y="18933"/>
                    <a:pt x="3378" y="19712"/>
                    <a:pt x="667" y="21473"/>
                  </a:cubicBezTo>
                </a:path>
              </a:pathLst>
            </a:custGeom>
            <a:solidFill>
              <a:srgbClr val="42719B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5753306" y="2127729"/>
              <a:ext cx="3176" cy="2895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" name="Square"/>
            <p:cNvSpPr/>
            <p:nvPr/>
          </p:nvSpPr>
          <p:spPr>
            <a:xfrm>
              <a:off x="5753306" y="4718529"/>
              <a:ext cx="304801" cy="304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0" name="Line"/>
            <p:cNvSpPr/>
            <p:nvPr/>
          </p:nvSpPr>
          <p:spPr>
            <a:xfrm flipV="1">
              <a:off x="5727907" y="3651729"/>
              <a:ext cx="3225801" cy="1320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71" name="sun_shine.png" descr="sun_shine.png"/>
            <p:cNvPicPr>
              <a:picLocks noChangeAspect="1"/>
            </p:cNvPicPr>
            <p:nvPr/>
          </p:nvPicPr>
          <p:blipFill>
            <a:blip r:embed="rId2"/>
            <a:srcRect l="325" t="327" r="1663" b="329"/>
            <a:stretch>
              <a:fillRect/>
            </a:stretch>
          </p:blipFill>
          <p:spPr>
            <a:xfrm>
              <a:off x="61" y="-130"/>
              <a:ext cx="2032001" cy="204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6" y="0"/>
                  </a:moveTo>
                  <a:lnTo>
                    <a:pt x="9184" y="2397"/>
                  </a:lnTo>
                  <a:lnTo>
                    <a:pt x="9142" y="3398"/>
                  </a:lnTo>
                  <a:lnTo>
                    <a:pt x="9087" y="4165"/>
                  </a:lnTo>
                  <a:lnTo>
                    <a:pt x="9028" y="4655"/>
                  </a:lnTo>
                  <a:lnTo>
                    <a:pt x="8956" y="4844"/>
                  </a:lnTo>
                  <a:lnTo>
                    <a:pt x="8788" y="4714"/>
                  </a:lnTo>
                  <a:lnTo>
                    <a:pt x="8446" y="4320"/>
                  </a:lnTo>
                  <a:lnTo>
                    <a:pt x="7973" y="3729"/>
                  </a:lnTo>
                  <a:lnTo>
                    <a:pt x="7429" y="2996"/>
                  </a:lnTo>
                  <a:lnTo>
                    <a:pt x="6889" y="2263"/>
                  </a:lnTo>
                  <a:lnTo>
                    <a:pt x="6438" y="1672"/>
                  </a:lnTo>
                  <a:lnTo>
                    <a:pt x="6121" y="1282"/>
                  </a:lnTo>
                  <a:lnTo>
                    <a:pt x="5991" y="1156"/>
                  </a:lnTo>
                  <a:lnTo>
                    <a:pt x="6020" y="1345"/>
                  </a:lnTo>
                  <a:lnTo>
                    <a:pt x="6151" y="1823"/>
                  </a:lnTo>
                  <a:lnTo>
                    <a:pt x="6358" y="2510"/>
                  </a:lnTo>
                  <a:lnTo>
                    <a:pt x="6619" y="3340"/>
                  </a:lnTo>
                  <a:lnTo>
                    <a:pt x="6881" y="4182"/>
                  </a:lnTo>
                  <a:lnTo>
                    <a:pt x="7083" y="4902"/>
                  </a:lnTo>
                  <a:lnTo>
                    <a:pt x="7201" y="5430"/>
                  </a:lnTo>
                  <a:lnTo>
                    <a:pt x="7222" y="5686"/>
                  </a:lnTo>
                  <a:lnTo>
                    <a:pt x="7092" y="5728"/>
                  </a:lnTo>
                  <a:lnTo>
                    <a:pt x="6750" y="5573"/>
                  </a:lnTo>
                  <a:lnTo>
                    <a:pt x="6147" y="5175"/>
                  </a:lnTo>
                  <a:lnTo>
                    <a:pt x="5214" y="4509"/>
                  </a:lnTo>
                  <a:lnTo>
                    <a:pt x="4463" y="3968"/>
                  </a:lnTo>
                  <a:lnTo>
                    <a:pt x="3839" y="3536"/>
                  </a:lnTo>
                  <a:lnTo>
                    <a:pt x="3405" y="3256"/>
                  </a:lnTo>
                  <a:lnTo>
                    <a:pt x="3223" y="3172"/>
                  </a:lnTo>
                  <a:lnTo>
                    <a:pt x="3303" y="3340"/>
                  </a:lnTo>
                  <a:lnTo>
                    <a:pt x="3565" y="3746"/>
                  </a:lnTo>
                  <a:lnTo>
                    <a:pt x="3970" y="4333"/>
                  </a:lnTo>
                  <a:lnTo>
                    <a:pt x="4480" y="5032"/>
                  </a:lnTo>
                  <a:lnTo>
                    <a:pt x="4995" y="5736"/>
                  </a:lnTo>
                  <a:lnTo>
                    <a:pt x="5417" y="6331"/>
                  </a:lnTo>
                  <a:lnTo>
                    <a:pt x="5700" y="6750"/>
                  </a:lnTo>
                  <a:lnTo>
                    <a:pt x="5805" y="6939"/>
                  </a:lnTo>
                  <a:lnTo>
                    <a:pt x="5704" y="7106"/>
                  </a:lnTo>
                  <a:lnTo>
                    <a:pt x="5341" y="7111"/>
                  </a:lnTo>
                  <a:lnTo>
                    <a:pt x="4620" y="6939"/>
                  </a:lnTo>
                  <a:lnTo>
                    <a:pt x="3451" y="6578"/>
                  </a:lnTo>
                  <a:lnTo>
                    <a:pt x="2637" y="6319"/>
                  </a:lnTo>
                  <a:lnTo>
                    <a:pt x="1945" y="6109"/>
                  </a:lnTo>
                  <a:lnTo>
                    <a:pt x="1451" y="5963"/>
                  </a:lnTo>
                  <a:lnTo>
                    <a:pt x="1308" y="6013"/>
                  </a:lnTo>
                  <a:lnTo>
                    <a:pt x="1645" y="6289"/>
                  </a:lnTo>
                  <a:lnTo>
                    <a:pt x="2190" y="6700"/>
                  </a:lnTo>
                  <a:lnTo>
                    <a:pt x="2881" y="7203"/>
                  </a:lnTo>
                  <a:lnTo>
                    <a:pt x="3708" y="7794"/>
                  </a:lnTo>
                  <a:lnTo>
                    <a:pt x="4290" y="8242"/>
                  </a:lnTo>
                  <a:lnTo>
                    <a:pt x="4624" y="8573"/>
                  </a:lnTo>
                  <a:lnTo>
                    <a:pt x="4700" y="8795"/>
                  </a:lnTo>
                  <a:lnTo>
                    <a:pt x="4514" y="8942"/>
                  </a:lnTo>
                  <a:lnTo>
                    <a:pt x="4058" y="9025"/>
                  </a:lnTo>
                  <a:lnTo>
                    <a:pt x="3329" y="9067"/>
                  </a:lnTo>
                  <a:lnTo>
                    <a:pt x="2316" y="9088"/>
                  </a:lnTo>
                  <a:lnTo>
                    <a:pt x="0" y="9126"/>
                  </a:lnTo>
                  <a:lnTo>
                    <a:pt x="2097" y="9788"/>
                  </a:lnTo>
                  <a:lnTo>
                    <a:pt x="2949" y="10065"/>
                  </a:lnTo>
                  <a:lnTo>
                    <a:pt x="3666" y="10308"/>
                  </a:lnTo>
                  <a:lnTo>
                    <a:pt x="4181" y="10496"/>
                  </a:lnTo>
                  <a:lnTo>
                    <a:pt x="4404" y="10601"/>
                  </a:lnTo>
                  <a:lnTo>
                    <a:pt x="4472" y="10840"/>
                  </a:lnTo>
                  <a:lnTo>
                    <a:pt x="4151" y="11112"/>
                  </a:lnTo>
                  <a:lnTo>
                    <a:pt x="3383" y="11452"/>
                  </a:lnTo>
                  <a:lnTo>
                    <a:pt x="2130" y="11879"/>
                  </a:lnTo>
                  <a:lnTo>
                    <a:pt x="266" y="12478"/>
                  </a:lnTo>
                  <a:lnTo>
                    <a:pt x="2261" y="12478"/>
                  </a:lnTo>
                  <a:lnTo>
                    <a:pt x="3421" y="12487"/>
                  </a:lnTo>
                  <a:lnTo>
                    <a:pt x="4160" y="12520"/>
                  </a:lnTo>
                  <a:lnTo>
                    <a:pt x="4582" y="12587"/>
                  </a:lnTo>
                  <a:lnTo>
                    <a:pt x="4771" y="12692"/>
                  </a:lnTo>
                  <a:lnTo>
                    <a:pt x="4873" y="12880"/>
                  </a:lnTo>
                  <a:lnTo>
                    <a:pt x="4864" y="13044"/>
                  </a:lnTo>
                  <a:lnTo>
                    <a:pt x="4717" y="13178"/>
                  </a:lnTo>
                  <a:lnTo>
                    <a:pt x="4379" y="13442"/>
                  </a:lnTo>
                  <a:lnTo>
                    <a:pt x="3907" y="13798"/>
                  </a:lnTo>
                  <a:lnTo>
                    <a:pt x="3345" y="14204"/>
                  </a:lnTo>
                  <a:lnTo>
                    <a:pt x="2763" y="14623"/>
                  </a:lnTo>
                  <a:lnTo>
                    <a:pt x="2244" y="14996"/>
                  </a:lnTo>
                  <a:lnTo>
                    <a:pt x="1844" y="15286"/>
                  </a:lnTo>
                  <a:lnTo>
                    <a:pt x="1671" y="15482"/>
                  </a:lnTo>
                  <a:lnTo>
                    <a:pt x="2038" y="15403"/>
                  </a:lnTo>
                  <a:lnTo>
                    <a:pt x="2649" y="15227"/>
                  </a:lnTo>
                  <a:lnTo>
                    <a:pt x="3455" y="14967"/>
                  </a:lnTo>
                  <a:lnTo>
                    <a:pt x="4531" y="14623"/>
                  </a:lnTo>
                  <a:lnTo>
                    <a:pt x="5214" y="14435"/>
                  </a:lnTo>
                  <a:lnTo>
                    <a:pt x="5598" y="14385"/>
                  </a:lnTo>
                  <a:lnTo>
                    <a:pt x="5784" y="14452"/>
                  </a:lnTo>
                  <a:lnTo>
                    <a:pt x="5872" y="14628"/>
                  </a:lnTo>
                  <a:lnTo>
                    <a:pt x="5835" y="14774"/>
                  </a:lnTo>
                  <a:lnTo>
                    <a:pt x="5716" y="14996"/>
                  </a:lnTo>
                  <a:lnTo>
                    <a:pt x="5501" y="15323"/>
                  </a:lnTo>
                  <a:lnTo>
                    <a:pt x="5172" y="15780"/>
                  </a:lnTo>
                  <a:lnTo>
                    <a:pt x="4717" y="16396"/>
                  </a:lnTo>
                  <a:lnTo>
                    <a:pt x="4109" y="17205"/>
                  </a:lnTo>
                  <a:lnTo>
                    <a:pt x="3750" y="17678"/>
                  </a:lnTo>
                  <a:lnTo>
                    <a:pt x="3506" y="18013"/>
                  </a:lnTo>
                  <a:lnTo>
                    <a:pt x="3438" y="18244"/>
                  </a:lnTo>
                  <a:lnTo>
                    <a:pt x="3658" y="18122"/>
                  </a:lnTo>
                  <a:lnTo>
                    <a:pt x="4071" y="17841"/>
                  </a:lnTo>
                  <a:lnTo>
                    <a:pt x="4704" y="17385"/>
                  </a:lnTo>
                  <a:lnTo>
                    <a:pt x="5569" y="16752"/>
                  </a:lnTo>
                  <a:lnTo>
                    <a:pt x="6147" y="16337"/>
                  </a:lnTo>
                  <a:lnTo>
                    <a:pt x="6632" y="16002"/>
                  </a:lnTo>
                  <a:lnTo>
                    <a:pt x="6982" y="15772"/>
                  </a:lnTo>
                  <a:lnTo>
                    <a:pt x="7142" y="15688"/>
                  </a:lnTo>
                  <a:lnTo>
                    <a:pt x="7294" y="15788"/>
                  </a:lnTo>
                  <a:lnTo>
                    <a:pt x="7286" y="16157"/>
                  </a:lnTo>
                  <a:lnTo>
                    <a:pt x="7096" y="16911"/>
                  </a:lnTo>
                  <a:lnTo>
                    <a:pt x="6708" y="18156"/>
                  </a:lnTo>
                  <a:lnTo>
                    <a:pt x="6438" y="19002"/>
                  </a:lnTo>
                  <a:lnTo>
                    <a:pt x="6231" y="19685"/>
                  </a:lnTo>
                  <a:lnTo>
                    <a:pt x="6117" y="20138"/>
                  </a:lnTo>
                  <a:lnTo>
                    <a:pt x="6105" y="20284"/>
                  </a:lnTo>
                  <a:lnTo>
                    <a:pt x="6231" y="20138"/>
                  </a:lnTo>
                  <a:lnTo>
                    <a:pt x="6497" y="19794"/>
                  </a:lnTo>
                  <a:lnTo>
                    <a:pt x="6860" y="19304"/>
                  </a:lnTo>
                  <a:lnTo>
                    <a:pt x="7282" y="18717"/>
                  </a:lnTo>
                  <a:lnTo>
                    <a:pt x="8066" y="17636"/>
                  </a:lnTo>
                  <a:lnTo>
                    <a:pt x="8577" y="16983"/>
                  </a:lnTo>
                  <a:lnTo>
                    <a:pt x="8885" y="16681"/>
                  </a:lnTo>
                  <a:lnTo>
                    <a:pt x="9058" y="16651"/>
                  </a:lnTo>
                  <a:lnTo>
                    <a:pt x="9108" y="16874"/>
                  </a:lnTo>
                  <a:lnTo>
                    <a:pt x="9146" y="17431"/>
                  </a:lnTo>
                  <a:lnTo>
                    <a:pt x="9176" y="18235"/>
                  </a:lnTo>
                  <a:lnTo>
                    <a:pt x="9184" y="19199"/>
                  </a:lnTo>
                  <a:lnTo>
                    <a:pt x="9184" y="21600"/>
                  </a:lnTo>
                  <a:lnTo>
                    <a:pt x="9239" y="21600"/>
                  </a:lnTo>
                  <a:lnTo>
                    <a:pt x="9982" y="19329"/>
                  </a:lnTo>
                  <a:lnTo>
                    <a:pt x="10281" y="18441"/>
                  </a:lnTo>
                  <a:lnTo>
                    <a:pt x="10551" y="17712"/>
                  </a:lnTo>
                  <a:lnTo>
                    <a:pt x="10754" y="17209"/>
                  </a:lnTo>
                  <a:lnTo>
                    <a:pt x="10868" y="17008"/>
                  </a:lnTo>
                  <a:lnTo>
                    <a:pt x="11121" y="17163"/>
                  </a:lnTo>
                  <a:lnTo>
                    <a:pt x="11197" y="17355"/>
                  </a:lnTo>
                  <a:lnTo>
                    <a:pt x="11336" y="17753"/>
                  </a:lnTo>
                  <a:lnTo>
                    <a:pt x="11521" y="18307"/>
                  </a:lnTo>
                  <a:lnTo>
                    <a:pt x="11737" y="18956"/>
                  </a:lnTo>
                  <a:lnTo>
                    <a:pt x="11960" y="19643"/>
                  </a:lnTo>
                  <a:lnTo>
                    <a:pt x="12171" y="20305"/>
                  </a:lnTo>
                  <a:lnTo>
                    <a:pt x="12352" y="20892"/>
                  </a:lnTo>
                  <a:lnTo>
                    <a:pt x="12488" y="21344"/>
                  </a:lnTo>
                  <a:lnTo>
                    <a:pt x="12563" y="21600"/>
                  </a:lnTo>
                  <a:lnTo>
                    <a:pt x="12635" y="21600"/>
                  </a:lnTo>
                  <a:lnTo>
                    <a:pt x="12711" y="19153"/>
                  </a:lnTo>
                  <a:lnTo>
                    <a:pt x="12749" y="18168"/>
                  </a:lnTo>
                  <a:lnTo>
                    <a:pt x="12804" y="17389"/>
                  </a:lnTo>
                  <a:lnTo>
                    <a:pt x="12863" y="16878"/>
                  </a:lnTo>
                  <a:lnTo>
                    <a:pt x="12926" y="16685"/>
                  </a:lnTo>
                  <a:lnTo>
                    <a:pt x="13095" y="16827"/>
                  </a:lnTo>
                  <a:lnTo>
                    <a:pt x="13437" y="17234"/>
                  </a:lnTo>
                  <a:lnTo>
                    <a:pt x="13909" y="17837"/>
                  </a:lnTo>
                  <a:lnTo>
                    <a:pt x="14458" y="18583"/>
                  </a:lnTo>
                  <a:lnTo>
                    <a:pt x="15002" y="19325"/>
                  </a:lnTo>
                  <a:lnTo>
                    <a:pt x="15453" y="19924"/>
                  </a:lnTo>
                  <a:lnTo>
                    <a:pt x="15765" y="20322"/>
                  </a:lnTo>
                  <a:lnTo>
                    <a:pt x="15892" y="20456"/>
                  </a:lnTo>
                  <a:lnTo>
                    <a:pt x="15850" y="20263"/>
                  </a:lnTo>
                  <a:lnTo>
                    <a:pt x="15706" y="19769"/>
                  </a:lnTo>
                  <a:lnTo>
                    <a:pt x="15474" y="19052"/>
                  </a:lnTo>
                  <a:lnTo>
                    <a:pt x="15188" y="18185"/>
                  </a:lnTo>
                  <a:lnTo>
                    <a:pt x="14871" y="17196"/>
                  </a:lnTo>
                  <a:lnTo>
                    <a:pt x="14664" y="16475"/>
                  </a:lnTo>
                  <a:lnTo>
                    <a:pt x="14567" y="16010"/>
                  </a:lnTo>
                  <a:lnTo>
                    <a:pt x="14588" y="15809"/>
                  </a:lnTo>
                  <a:lnTo>
                    <a:pt x="14774" y="15834"/>
                  </a:lnTo>
                  <a:lnTo>
                    <a:pt x="15179" y="16052"/>
                  </a:lnTo>
                  <a:lnTo>
                    <a:pt x="15812" y="16467"/>
                  </a:lnTo>
                  <a:lnTo>
                    <a:pt x="16668" y="17079"/>
                  </a:lnTo>
                  <a:lnTo>
                    <a:pt x="17423" y="17624"/>
                  </a:lnTo>
                  <a:lnTo>
                    <a:pt x="18048" y="18064"/>
                  </a:lnTo>
                  <a:lnTo>
                    <a:pt x="18478" y="18353"/>
                  </a:lnTo>
                  <a:lnTo>
                    <a:pt x="18651" y="18441"/>
                  </a:lnTo>
                  <a:lnTo>
                    <a:pt x="18554" y="18265"/>
                  </a:lnTo>
                  <a:lnTo>
                    <a:pt x="18255" y="17829"/>
                  </a:lnTo>
                  <a:lnTo>
                    <a:pt x="17803" y="17192"/>
                  </a:lnTo>
                  <a:lnTo>
                    <a:pt x="17246" y="16425"/>
                  </a:lnTo>
                  <a:lnTo>
                    <a:pt x="16689" y="15658"/>
                  </a:lnTo>
                  <a:lnTo>
                    <a:pt x="16255" y="15009"/>
                  </a:lnTo>
                  <a:lnTo>
                    <a:pt x="15976" y="14552"/>
                  </a:lnTo>
                  <a:lnTo>
                    <a:pt x="15909" y="14351"/>
                  </a:lnTo>
                  <a:lnTo>
                    <a:pt x="16128" y="14364"/>
                  </a:lnTo>
                  <a:lnTo>
                    <a:pt x="16651" y="14485"/>
                  </a:lnTo>
                  <a:lnTo>
                    <a:pt x="17394" y="14691"/>
                  </a:lnTo>
                  <a:lnTo>
                    <a:pt x="18284" y="14967"/>
                  </a:lnTo>
                  <a:lnTo>
                    <a:pt x="19162" y="15244"/>
                  </a:lnTo>
                  <a:lnTo>
                    <a:pt x="19891" y="15466"/>
                  </a:lnTo>
                  <a:lnTo>
                    <a:pt x="20385" y="15612"/>
                  </a:lnTo>
                  <a:lnTo>
                    <a:pt x="20579" y="15654"/>
                  </a:lnTo>
                  <a:lnTo>
                    <a:pt x="20440" y="15529"/>
                  </a:lnTo>
                  <a:lnTo>
                    <a:pt x="20035" y="15218"/>
                  </a:lnTo>
                  <a:lnTo>
                    <a:pt x="19427" y="14770"/>
                  </a:lnTo>
                  <a:lnTo>
                    <a:pt x="18681" y="14230"/>
                  </a:lnTo>
                  <a:lnTo>
                    <a:pt x="17934" y="13681"/>
                  </a:lnTo>
                  <a:lnTo>
                    <a:pt x="17322" y="13207"/>
                  </a:lnTo>
                  <a:lnTo>
                    <a:pt x="16905" y="12864"/>
                  </a:lnTo>
                  <a:lnTo>
                    <a:pt x="16753" y="12696"/>
                  </a:lnTo>
                  <a:lnTo>
                    <a:pt x="16921" y="12633"/>
                  </a:lnTo>
                  <a:lnTo>
                    <a:pt x="17407" y="12579"/>
                  </a:lnTo>
                  <a:lnTo>
                    <a:pt x="18166" y="12537"/>
                  </a:lnTo>
                  <a:lnTo>
                    <a:pt x="19174" y="12507"/>
                  </a:lnTo>
                  <a:lnTo>
                    <a:pt x="21600" y="12461"/>
                  </a:lnTo>
                  <a:lnTo>
                    <a:pt x="19423" y="11762"/>
                  </a:lnTo>
                  <a:lnTo>
                    <a:pt x="18567" y="11477"/>
                  </a:lnTo>
                  <a:lnTo>
                    <a:pt x="17845" y="11225"/>
                  </a:lnTo>
                  <a:lnTo>
                    <a:pt x="17331" y="11028"/>
                  </a:lnTo>
                  <a:lnTo>
                    <a:pt x="17044" y="10831"/>
                  </a:lnTo>
                  <a:lnTo>
                    <a:pt x="17149" y="10647"/>
                  </a:lnTo>
                  <a:lnTo>
                    <a:pt x="17343" y="10534"/>
                  </a:lnTo>
                  <a:lnTo>
                    <a:pt x="17651" y="10404"/>
                  </a:lnTo>
                  <a:lnTo>
                    <a:pt x="18086" y="10241"/>
                  </a:lnTo>
                  <a:lnTo>
                    <a:pt x="18660" y="10044"/>
                  </a:lnTo>
                  <a:lnTo>
                    <a:pt x="19394" y="9801"/>
                  </a:lnTo>
                  <a:lnTo>
                    <a:pt x="21452" y="9134"/>
                  </a:lnTo>
                  <a:lnTo>
                    <a:pt x="19178" y="9093"/>
                  </a:lnTo>
                  <a:lnTo>
                    <a:pt x="18006" y="9063"/>
                  </a:lnTo>
                  <a:lnTo>
                    <a:pt x="17305" y="9017"/>
                  </a:lnTo>
                  <a:lnTo>
                    <a:pt x="16964" y="8937"/>
                  </a:lnTo>
                  <a:lnTo>
                    <a:pt x="16858" y="8820"/>
                  </a:lnTo>
                  <a:lnTo>
                    <a:pt x="16947" y="8644"/>
                  </a:lnTo>
                  <a:lnTo>
                    <a:pt x="17259" y="8338"/>
                  </a:lnTo>
                  <a:lnTo>
                    <a:pt x="17778" y="7919"/>
                  </a:lnTo>
                  <a:lnTo>
                    <a:pt x="18508" y="7383"/>
                  </a:lnTo>
                  <a:lnTo>
                    <a:pt x="19166" y="6909"/>
                  </a:lnTo>
                  <a:lnTo>
                    <a:pt x="19706" y="6516"/>
                  </a:lnTo>
                  <a:lnTo>
                    <a:pt x="20069" y="6239"/>
                  </a:lnTo>
                  <a:lnTo>
                    <a:pt x="20204" y="6126"/>
                  </a:lnTo>
                  <a:lnTo>
                    <a:pt x="20052" y="6159"/>
                  </a:lnTo>
                  <a:lnTo>
                    <a:pt x="19630" y="6281"/>
                  </a:lnTo>
                  <a:lnTo>
                    <a:pt x="19014" y="6478"/>
                  </a:lnTo>
                  <a:lnTo>
                    <a:pt x="18259" y="6725"/>
                  </a:lnTo>
                  <a:lnTo>
                    <a:pt x="17086" y="7098"/>
                  </a:lnTo>
                  <a:lnTo>
                    <a:pt x="16377" y="7266"/>
                  </a:lnTo>
                  <a:lnTo>
                    <a:pt x="16035" y="7241"/>
                  </a:lnTo>
                  <a:lnTo>
                    <a:pt x="15943" y="7039"/>
                  </a:lnTo>
                  <a:lnTo>
                    <a:pt x="16048" y="6817"/>
                  </a:lnTo>
                  <a:lnTo>
                    <a:pt x="16339" y="6365"/>
                  </a:lnTo>
                  <a:lnTo>
                    <a:pt x="16765" y="5749"/>
                  </a:lnTo>
                  <a:lnTo>
                    <a:pt x="17288" y="5028"/>
                  </a:lnTo>
                  <a:lnTo>
                    <a:pt x="17921" y="4165"/>
                  </a:lnTo>
                  <a:lnTo>
                    <a:pt x="18255" y="3666"/>
                  </a:lnTo>
                  <a:lnTo>
                    <a:pt x="18314" y="3490"/>
                  </a:lnTo>
                  <a:lnTo>
                    <a:pt x="18132" y="3591"/>
                  </a:lnTo>
                  <a:lnTo>
                    <a:pt x="16867" y="4521"/>
                  </a:lnTo>
                  <a:lnTo>
                    <a:pt x="15833" y="5259"/>
                  </a:lnTo>
                  <a:lnTo>
                    <a:pt x="15107" y="5740"/>
                  </a:lnTo>
                  <a:lnTo>
                    <a:pt x="14778" y="5912"/>
                  </a:lnTo>
                  <a:lnTo>
                    <a:pt x="14597" y="5816"/>
                  </a:lnTo>
                  <a:lnTo>
                    <a:pt x="14584" y="5451"/>
                  </a:lnTo>
                  <a:lnTo>
                    <a:pt x="14757" y="4718"/>
                  </a:lnTo>
                  <a:lnTo>
                    <a:pt x="15128" y="3511"/>
                  </a:lnTo>
                  <a:lnTo>
                    <a:pt x="15382" y="2719"/>
                  </a:lnTo>
                  <a:lnTo>
                    <a:pt x="15584" y="2066"/>
                  </a:lnTo>
                  <a:lnTo>
                    <a:pt x="15715" y="1617"/>
                  </a:lnTo>
                  <a:lnTo>
                    <a:pt x="15753" y="1441"/>
                  </a:lnTo>
                  <a:lnTo>
                    <a:pt x="15635" y="1575"/>
                  </a:lnTo>
                  <a:lnTo>
                    <a:pt x="15344" y="1953"/>
                  </a:lnTo>
                  <a:lnTo>
                    <a:pt x="14918" y="2522"/>
                  </a:lnTo>
                  <a:lnTo>
                    <a:pt x="14399" y="3222"/>
                  </a:lnTo>
                  <a:lnTo>
                    <a:pt x="13875" y="3922"/>
                  </a:lnTo>
                  <a:lnTo>
                    <a:pt x="13424" y="4492"/>
                  </a:lnTo>
                  <a:lnTo>
                    <a:pt x="13095" y="4865"/>
                  </a:lnTo>
                  <a:lnTo>
                    <a:pt x="12930" y="4986"/>
                  </a:lnTo>
                  <a:lnTo>
                    <a:pt x="12867" y="4789"/>
                  </a:lnTo>
                  <a:lnTo>
                    <a:pt x="12812" y="4270"/>
                  </a:lnTo>
                  <a:lnTo>
                    <a:pt x="12770" y="3469"/>
                  </a:lnTo>
                  <a:lnTo>
                    <a:pt x="12745" y="2434"/>
                  </a:lnTo>
                  <a:lnTo>
                    <a:pt x="12703" y="0"/>
                  </a:lnTo>
                  <a:lnTo>
                    <a:pt x="11905" y="2263"/>
                  </a:lnTo>
                  <a:lnTo>
                    <a:pt x="11568" y="3243"/>
                  </a:lnTo>
                  <a:lnTo>
                    <a:pt x="11294" y="3951"/>
                  </a:lnTo>
                  <a:lnTo>
                    <a:pt x="11087" y="4379"/>
                  </a:lnTo>
                  <a:lnTo>
                    <a:pt x="10948" y="4525"/>
                  </a:lnTo>
                  <a:lnTo>
                    <a:pt x="10813" y="4383"/>
                  </a:lnTo>
                  <a:lnTo>
                    <a:pt x="10606" y="3951"/>
                  </a:lnTo>
                  <a:lnTo>
                    <a:pt x="10336" y="3243"/>
                  </a:lnTo>
                  <a:lnTo>
                    <a:pt x="10003" y="2263"/>
                  </a:lnTo>
                  <a:lnTo>
                    <a:pt x="92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72" name="eye.png" descr="eye.png"/>
            <p:cNvPicPr>
              <a:picLocks noChangeAspect="1"/>
            </p:cNvPicPr>
            <p:nvPr/>
          </p:nvPicPr>
          <p:blipFill>
            <a:blip r:embed="rId3"/>
            <a:srcRect l="3892" t="2622" r="267" b="2704"/>
            <a:stretch>
              <a:fillRect/>
            </a:stretch>
          </p:blipFill>
          <p:spPr>
            <a:xfrm flipH="1">
              <a:off x="11038234" y="1789740"/>
              <a:ext cx="1549290" cy="90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87" extrusionOk="0">
                  <a:moveTo>
                    <a:pt x="14323" y="0"/>
                  </a:moveTo>
                  <a:cubicBezTo>
                    <a:pt x="13796" y="0"/>
                    <a:pt x="13526" y="85"/>
                    <a:pt x="13438" y="285"/>
                  </a:cubicBezTo>
                  <a:cubicBezTo>
                    <a:pt x="13359" y="462"/>
                    <a:pt x="12757" y="721"/>
                    <a:pt x="11865" y="968"/>
                  </a:cubicBezTo>
                  <a:cubicBezTo>
                    <a:pt x="9361" y="1663"/>
                    <a:pt x="6694" y="2822"/>
                    <a:pt x="6874" y="3132"/>
                  </a:cubicBezTo>
                  <a:cubicBezTo>
                    <a:pt x="6907" y="3189"/>
                    <a:pt x="6881" y="3343"/>
                    <a:pt x="6813" y="3484"/>
                  </a:cubicBezTo>
                  <a:cubicBezTo>
                    <a:pt x="6728" y="3662"/>
                    <a:pt x="6607" y="3684"/>
                    <a:pt x="6418" y="3560"/>
                  </a:cubicBezTo>
                  <a:cubicBezTo>
                    <a:pt x="6190" y="3410"/>
                    <a:pt x="6052" y="3512"/>
                    <a:pt x="5593" y="4167"/>
                  </a:cubicBezTo>
                  <a:cubicBezTo>
                    <a:pt x="5291" y="4598"/>
                    <a:pt x="4938" y="4955"/>
                    <a:pt x="4807" y="4955"/>
                  </a:cubicBezTo>
                  <a:cubicBezTo>
                    <a:pt x="4675" y="4955"/>
                    <a:pt x="4427" y="5209"/>
                    <a:pt x="4252" y="5524"/>
                  </a:cubicBezTo>
                  <a:cubicBezTo>
                    <a:pt x="4077" y="5840"/>
                    <a:pt x="3780" y="6154"/>
                    <a:pt x="3598" y="6217"/>
                  </a:cubicBezTo>
                  <a:cubicBezTo>
                    <a:pt x="3360" y="6299"/>
                    <a:pt x="3167" y="6604"/>
                    <a:pt x="2921" y="7280"/>
                  </a:cubicBezTo>
                  <a:cubicBezTo>
                    <a:pt x="2732" y="7802"/>
                    <a:pt x="2577" y="8360"/>
                    <a:pt x="2575" y="8524"/>
                  </a:cubicBezTo>
                  <a:cubicBezTo>
                    <a:pt x="2572" y="8855"/>
                    <a:pt x="2219" y="10076"/>
                    <a:pt x="1685" y="11618"/>
                  </a:cubicBezTo>
                  <a:cubicBezTo>
                    <a:pt x="1480" y="12208"/>
                    <a:pt x="1334" y="12919"/>
                    <a:pt x="1333" y="13308"/>
                  </a:cubicBezTo>
                  <a:cubicBezTo>
                    <a:pt x="1329" y="14344"/>
                    <a:pt x="1189" y="14754"/>
                    <a:pt x="536" y="15643"/>
                  </a:cubicBezTo>
                  <a:cubicBezTo>
                    <a:pt x="67" y="16281"/>
                    <a:pt x="-52" y="16547"/>
                    <a:pt x="19" y="16811"/>
                  </a:cubicBezTo>
                  <a:cubicBezTo>
                    <a:pt x="126" y="17207"/>
                    <a:pt x="129" y="18248"/>
                    <a:pt x="24" y="18538"/>
                  </a:cubicBezTo>
                  <a:cubicBezTo>
                    <a:pt x="-15" y="18648"/>
                    <a:pt x="28" y="18914"/>
                    <a:pt x="118" y="19127"/>
                  </a:cubicBezTo>
                  <a:cubicBezTo>
                    <a:pt x="270" y="19487"/>
                    <a:pt x="303" y="19491"/>
                    <a:pt x="596" y="19203"/>
                  </a:cubicBezTo>
                  <a:cubicBezTo>
                    <a:pt x="769" y="19032"/>
                    <a:pt x="1231" y="18772"/>
                    <a:pt x="1624" y="18633"/>
                  </a:cubicBezTo>
                  <a:lnTo>
                    <a:pt x="2339" y="18386"/>
                  </a:lnTo>
                  <a:lnTo>
                    <a:pt x="3009" y="19449"/>
                  </a:lnTo>
                  <a:cubicBezTo>
                    <a:pt x="3646" y="20460"/>
                    <a:pt x="4539" y="21239"/>
                    <a:pt x="5329" y="21471"/>
                  </a:cubicBezTo>
                  <a:cubicBezTo>
                    <a:pt x="5487" y="21518"/>
                    <a:pt x="5646" y="21570"/>
                    <a:pt x="5681" y="21585"/>
                  </a:cubicBezTo>
                  <a:cubicBezTo>
                    <a:pt x="5716" y="21600"/>
                    <a:pt x="5798" y="21506"/>
                    <a:pt x="5868" y="21386"/>
                  </a:cubicBezTo>
                  <a:cubicBezTo>
                    <a:pt x="5961" y="21226"/>
                    <a:pt x="6217" y="21233"/>
                    <a:pt x="6808" y="21405"/>
                  </a:cubicBezTo>
                  <a:cubicBezTo>
                    <a:pt x="7253" y="21534"/>
                    <a:pt x="7706" y="21597"/>
                    <a:pt x="7819" y="21538"/>
                  </a:cubicBezTo>
                  <a:cubicBezTo>
                    <a:pt x="8136" y="21373"/>
                    <a:pt x="9350" y="21177"/>
                    <a:pt x="9881" y="21205"/>
                  </a:cubicBezTo>
                  <a:cubicBezTo>
                    <a:pt x="10331" y="21229"/>
                    <a:pt x="11359" y="20980"/>
                    <a:pt x="11986" y="20702"/>
                  </a:cubicBezTo>
                  <a:cubicBezTo>
                    <a:pt x="12144" y="20632"/>
                    <a:pt x="12461" y="20546"/>
                    <a:pt x="12690" y="20503"/>
                  </a:cubicBezTo>
                  <a:cubicBezTo>
                    <a:pt x="12919" y="20460"/>
                    <a:pt x="13586" y="20158"/>
                    <a:pt x="14169" y="19829"/>
                  </a:cubicBezTo>
                  <a:cubicBezTo>
                    <a:pt x="14751" y="19501"/>
                    <a:pt x="15284" y="19288"/>
                    <a:pt x="15356" y="19364"/>
                  </a:cubicBezTo>
                  <a:cubicBezTo>
                    <a:pt x="15521" y="19540"/>
                    <a:pt x="15892" y="19531"/>
                    <a:pt x="16159" y="19336"/>
                  </a:cubicBezTo>
                  <a:cubicBezTo>
                    <a:pt x="16272" y="19253"/>
                    <a:pt x="16391" y="19234"/>
                    <a:pt x="16428" y="19298"/>
                  </a:cubicBezTo>
                  <a:cubicBezTo>
                    <a:pt x="16465" y="19361"/>
                    <a:pt x="16644" y="19278"/>
                    <a:pt x="16824" y="19117"/>
                  </a:cubicBezTo>
                  <a:cubicBezTo>
                    <a:pt x="17003" y="18957"/>
                    <a:pt x="17190" y="18852"/>
                    <a:pt x="17242" y="18880"/>
                  </a:cubicBezTo>
                  <a:cubicBezTo>
                    <a:pt x="17541" y="19044"/>
                    <a:pt x="20369" y="15688"/>
                    <a:pt x="20369" y="15168"/>
                  </a:cubicBezTo>
                  <a:cubicBezTo>
                    <a:pt x="20369" y="15028"/>
                    <a:pt x="20446" y="14810"/>
                    <a:pt x="20540" y="14675"/>
                  </a:cubicBezTo>
                  <a:cubicBezTo>
                    <a:pt x="20634" y="14540"/>
                    <a:pt x="20690" y="14358"/>
                    <a:pt x="20661" y="14276"/>
                  </a:cubicBezTo>
                  <a:cubicBezTo>
                    <a:pt x="20631" y="14194"/>
                    <a:pt x="20708" y="13966"/>
                    <a:pt x="20831" y="13773"/>
                  </a:cubicBezTo>
                  <a:cubicBezTo>
                    <a:pt x="20955" y="13580"/>
                    <a:pt x="21027" y="13357"/>
                    <a:pt x="20996" y="13270"/>
                  </a:cubicBezTo>
                  <a:cubicBezTo>
                    <a:pt x="20965" y="13183"/>
                    <a:pt x="20991" y="13059"/>
                    <a:pt x="21051" y="12995"/>
                  </a:cubicBezTo>
                  <a:cubicBezTo>
                    <a:pt x="21112" y="12930"/>
                    <a:pt x="21195" y="12457"/>
                    <a:pt x="21238" y="11941"/>
                  </a:cubicBezTo>
                  <a:cubicBezTo>
                    <a:pt x="21281" y="11426"/>
                    <a:pt x="21368" y="10891"/>
                    <a:pt x="21430" y="10755"/>
                  </a:cubicBezTo>
                  <a:cubicBezTo>
                    <a:pt x="21548" y="10500"/>
                    <a:pt x="21312" y="9838"/>
                    <a:pt x="20672" y="8657"/>
                  </a:cubicBezTo>
                  <a:cubicBezTo>
                    <a:pt x="20353" y="8068"/>
                    <a:pt x="20290" y="7551"/>
                    <a:pt x="20496" y="7195"/>
                  </a:cubicBezTo>
                  <a:cubicBezTo>
                    <a:pt x="20587" y="7039"/>
                    <a:pt x="20509" y="6913"/>
                    <a:pt x="20221" y="6749"/>
                  </a:cubicBezTo>
                  <a:cubicBezTo>
                    <a:pt x="19774" y="6494"/>
                    <a:pt x="19394" y="5871"/>
                    <a:pt x="19501" y="5572"/>
                  </a:cubicBezTo>
                  <a:cubicBezTo>
                    <a:pt x="19540" y="5464"/>
                    <a:pt x="19465" y="5320"/>
                    <a:pt x="19336" y="5249"/>
                  </a:cubicBezTo>
                  <a:cubicBezTo>
                    <a:pt x="19034" y="5083"/>
                    <a:pt x="18720" y="4252"/>
                    <a:pt x="18808" y="3854"/>
                  </a:cubicBezTo>
                  <a:cubicBezTo>
                    <a:pt x="18846" y="3684"/>
                    <a:pt x="18828" y="3593"/>
                    <a:pt x="18770" y="3654"/>
                  </a:cubicBezTo>
                  <a:cubicBezTo>
                    <a:pt x="18712" y="3716"/>
                    <a:pt x="18523" y="3555"/>
                    <a:pt x="18347" y="3294"/>
                  </a:cubicBezTo>
                  <a:cubicBezTo>
                    <a:pt x="18071" y="2884"/>
                    <a:pt x="18044" y="2772"/>
                    <a:pt x="18176" y="2496"/>
                  </a:cubicBezTo>
                  <a:cubicBezTo>
                    <a:pt x="18313" y="2212"/>
                    <a:pt x="18287" y="2174"/>
                    <a:pt x="17940" y="2174"/>
                  </a:cubicBezTo>
                  <a:cubicBezTo>
                    <a:pt x="17672" y="2174"/>
                    <a:pt x="17425" y="1996"/>
                    <a:pt x="17154" y="1595"/>
                  </a:cubicBezTo>
                  <a:cubicBezTo>
                    <a:pt x="16877" y="1186"/>
                    <a:pt x="16629" y="1002"/>
                    <a:pt x="16340" y="997"/>
                  </a:cubicBezTo>
                  <a:cubicBezTo>
                    <a:pt x="16094" y="992"/>
                    <a:pt x="15756" y="788"/>
                    <a:pt x="15504" y="494"/>
                  </a:cubicBezTo>
                  <a:cubicBezTo>
                    <a:pt x="15159" y="89"/>
                    <a:pt x="14941" y="0"/>
                    <a:pt x="1432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3" name="Line"/>
            <p:cNvSpPr/>
            <p:nvPr/>
          </p:nvSpPr>
          <p:spPr>
            <a:xfrm>
              <a:off x="2929673" y="2686529"/>
              <a:ext cx="2785535" cy="23114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" name="Line"/>
            <p:cNvSpPr/>
            <p:nvPr/>
          </p:nvSpPr>
          <p:spPr>
            <a:xfrm flipH="1">
              <a:off x="5749073" y="2601862"/>
              <a:ext cx="2954868" cy="23791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" name="Line"/>
            <p:cNvSpPr/>
            <p:nvPr/>
          </p:nvSpPr>
          <p:spPr>
            <a:xfrm>
              <a:off x="4656874" y="3634794"/>
              <a:ext cx="2167467" cy="49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900" y="7448"/>
                    <a:pt x="14988" y="0"/>
                    <a:pt x="11138" y="0"/>
                  </a:cubicBezTo>
                  <a:cubicBezTo>
                    <a:pt x="7082" y="0"/>
                    <a:pt x="3037" y="8938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6" name="Line"/>
            <p:cNvSpPr/>
            <p:nvPr/>
          </p:nvSpPr>
          <p:spPr>
            <a:xfrm>
              <a:off x="1896740" y="1856795"/>
              <a:ext cx="1126067" cy="905935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custDash>
                <a:ds d="300000" sp="3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" name="Line"/>
            <p:cNvSpPr/>
            <p:nvPr/>
          </p:nvSpPr>
          <p:spPr>
            <a:xfrm flipV="1">
              <a:off x="8983340" y="2720395"/>
              <a:ext cx="2142068" cy="91440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custDash>
                <a:ds d="300000" sp="3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" name="Line"/>
            <p:cNvSpPr/>
            <p:nvPr/>
          </p:nvSpPr>
          <p:spPr>
            <a:xfrm>
              <a:off x="2095707" y="5023328"/>
              <a:ext cx="7467601" cy="31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" name="Line"/>
            <p:cNvSpPr/>
            <p:nvPr/>
          </p:nvSpPr>
          <p:spPr>
            <a:xfrm>
              <a:off x="7340807" y="3702529"/>
              <a:ext cx="4318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50" y="1050"/>
                    <a:pt x="12000" y="2400"/>
                    <a:pt x="15600" y="6000"/>
                  </a:cubicBezTo>
                  <a:cubicBezTo>
                    <a:pt x="19200" y="9600"/>
                    <a:pt x="20400" y="183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280" name="droppedImage.pdf" descr="dropped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4007" y="2508729"/>
              <a:ext cx="355601" cy="7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droppedImage.pdf" descr="dropped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3607" y="13149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droppedImage.pdf" descr="dropped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8407" y="17975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droppedImage.pdf" descr="dropped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9607" y="28135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droppedImage.pdf" descr="dropped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9407" y="2991329"/>
              <a:ext cx="3048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droppedImage.pdf" descr="dropped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7807" y="3016729"/>
              <a:ext cx="3048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droppedImage.pdf" descr="droppedImage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23407" y="3372328"/>
              <a:ext cx="381001" cy="5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0" name="Group"/>
          <p:cNvGrpSpPr/>
          <p:nvPr/>
        </p:nvGrpSpPr>
        <p:grpSpPr>
          <a:xfrm>
            <a:off x="5334000" y="4543287"/>
            <a:ext cx="13716025" cy="1987824"/>
            <a:chOff x="0" y="0"/>
            <a:chExt cx="13716024" cy="1987823"/>
          </a:xfrm>
        </p:grpSpPr>
        <p:sp>
          <p:nvSpPr>
            <p:cNvPr id="288" name="Rounded Rectangle"/>
            <p:cNvSpPr/>
            <p:nvPr/>
          </p:nvSpPr>
          <p:spPr>
            <a:xfrm>
              <a:off x="0" y="0"/>
              <a:ext cx="13716025" cy="1987824"/>
            </a:xfrm>
            <a:prstGeom prst="roundRect">
              <a:avLst>
                <a:gd name="adj" fmla="val 19167"/>
              </a:avLst>
            </a:prstGeom>
            <a:solidFill>
              <a:srgbClr val="FFFFFF"/>
            </a:solidFill>
            <a:ln w="25400" cap="flat">
              <a:solidFill>
                <a:srgbClr val="DD1F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289" name="droppedImage.pdf" descr="droppedImage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1303" y="513521"/>
              <a:ext cx="13073566" cy="960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eamb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Preamble</a:t>
            </a:r>
          </a:p>
        </p:txBody>
      </p:sp>
      <p:sp>
        <p:nvSpPr>
          <p:cNvPr id="108" name="Computer Graphics vs. Visualization…"/>
          <p:cNvSpPr txBox="1">
            <a:spLocks noGrp="1"/>
          </p:cNvSpPr>
          <p:nvPr>
            <p:ph type="body" idx="1"/>
          </p:nvPr>
        </p:nvSpPr>
        <p:spPr>
          <a:xfrm>
            <a:off x="1762964" y="2882900"/>
            <a:ext cx="20858072" cy="10568834"/>
          </a:xfrm>
          <a:prstGeom prst="rect">
            <a:avLst/>
          </a:prstGeom>
        </p:spPr>
        <p:txBody>
          <a:bodyPr/>
          <a:lstStyle/>
          <a:p>
            <a:pPr indent="254000">
              <a:defRPr sz="8500"/>
            </a:pPr>
            <a:r>
              <a:t>Computer Graphics vs. Visualization</a:t>
            </a:r>
          </a:p>
          <a:p>
            <a:pPr lvl="1" indent="495300">
              <a:defRPr sz="7200" i="1">
                <a:latin typeface="Helvetica"/>
                <a:ea typeface="Helvetica"/>
                <a:cs typeface="Helvetica"/>
                <a:sym typeface="Helvetica"/>
              </a:defRPr>
            </a:pPr>
            <a:r>
              <a:t>“Visualization methods transform data into </a:t>
            </a:r>
            <a:r>
              <a:rPr>
                <a:solidFill>
                  <a:srgbClr val="DD1F00"/>
                </a:solidFill>
              </a:rPr>
              <a:t>primitives</a:t>
            </a:r>
            <a:r>
              <a:t> that are </a:t>
            </a:r>
            <a:r>
              <a:rPr>
                <a:solidFill>
                  <a:srgbClr val="DD1F00"/>
                </a:solidFill>
              </a:rPr>
              <a:t>rendered</a:t>
            </a:r>
            <a:r>
              <a:t> using CG techniques”</a:t>
            </a:r>
          </a:p>
          <a:p>
            <a:pPr indent="254000">
              <a:defRPr sz="8500"/>
            </a:pPr>
            <a:r>
              <a:rPr>
                <a:solidFill>
                  <a:srgbClr val="FF2600"/>
                </a:solidFill>
              </a:rPr>
              <a:t>Today’s objective:</a:t>
            </a:r>
            <a:r>
              <a:t> understand basic concepts of CG necessary to use a VTK and Paraview (discussed next)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"/>
          <p:cNvSpPr/>
          <p:nvPr/>
        </p:nvSpPr>
        <p:spPr>
          <a:xfrm>
            <a:off x="4770966" y="10718800"/>
            <a:ext cx="10972802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15" y="0"/>
                </a:moveTo>
                <a:lnTo>
                  <a:pt x="21600" y="0"/>
                </a:lnTo>
                <a:lnTo>
                  <a:pt x="19102" y="21600"/>
                </a:lnTo>
                <a:lnTo>
                  <a:pt x="0" y="21600"/>
                </a:lnTo>
                <a:lnTo>
                  <a:pt x="2615" y="0"/>
                </a:lnTo>
                <a:close/>
              </a:path>
            </a:pathLst>
          </a:custGeom>
          <a:solidFill>
            <a:srgbClr val="888888">
              <a:alpha val="81000"/>
            </a:srgbClr>
          </a:solidFill>
          <a:ln w="25400">
            <a:solidFill>
              <a:srgbClr val="D0D0D0">
                <a:alpha val="72000"/>
              </a:srgbClr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3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sp>
        <p:nvSpPr>
          <p:cNvPr id="294" name="Phong lighting model: Diffuse Refl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254000">
              <a:spcBef>
                <a:spcPts val="400"/>
              </a:spcBef>
            </a:pPr>
            <a:r>
              <a:rPr sz="8000"/>
              <a:t>Phong lighting model: </a:t>
            </a:r>
            <a:r>
              <a:rPr sz="7000">
                <a:solidFill>
                  <a:srgbClr val="DD1F00"/>
                </a:solidFill>
              </a:rPr>
              <a:t>Diffuse Reflection</a:t>
            </a:r>
          </a:p>
          <a:p>
            <a:pPr indent="254000">
              <a:spcBef>
                <a:spcPts val="400"/>
              </a:spcBef>
              <a:defRPr sz="5200"/>
            </a:pPr>
            <a:r>
              <a:t>Non-shiny surfaces</a:t>
            </a:r>
          </a:p>
          <a:p>
            <a:pPr indent="254000">
              <a:spcBef>
                <a:spcPts val="400"/>
              </a:spcBef>
              <a:defRPr sz="5200"/>
            </a:pPr>
            <a:r>
              <a:t>Diffuse reflection depends only on relative position of light source and surface normal.</a:t>
            </a:r>
          </a:p>
        </p:txBody>
      </p:sp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96" name="sun_shine.png" descr="sun_shine.png"/>
          <p:cNvPicPr>
            <a:picLocks noChangeAspect="1"/>
          </p:cNvPicPr>
          <p:nvPr/>
        </p:nvPicPr>
        <p:blipFill>
          <a:blip r:embed="rId2"/>
          <a:srcRect l="325" t="327" r="1663" b="329"/>
          <a:stretch>
            <a:fillRect/>
          </a:stretch>
        </p:blipFill>
        <p:spPr>
          <a:xfrm>
            <a:off x="4419454" y="6355742"/>
            <a:ext cx="2032001" cy="204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6" y="0"/>
                </a:moveTo>
                <a:lnTo>
                  <a:pt x="9184" y="2397"/>
                </a:lnTo>
                <a:lnTo>
                  <a:pt x="9142" y="3398"/>
                </a:lnTo>
                <a:lnTo>
                  <a:pt x="9087" y="4165"/>
                </a:lnTo>
                <a:lnTo>
                  <a:pt x="9028" y="4655"/>
                </a:lnTo>
                <a:lnTo>
                  <a:pt x="8956" y="4844"/>
                </a:lnTo>
                <a:lnTo>
                  <a:pt x="8788" y="4714"/>
                </a:lnTo>
                <a:lnTo>
                  <a:pt x="8446" y="4320"/>
                </a:lnTo>
                <a:lnTo>
                  <a:pt x="7973" y="3729"/>
                </a:lnTo>
                <a:lnTo>
                  <a:pt x="7429" y="2996"/>
                </a:lnTo>
                <a:lnTo>
                  <a:pt x="6889" y="2263"/>
                </a:lnTo>
                <a:lnTo>
                  <a:pt x="6438" y="1672"/>
                </a:lnTo>
                <a:lnTo>
                  <a:pt x="6121" y="1282"/>
                </a:lnTo>
                <a:lnTo>
                  <a:pt x="5991" y="1156"/>
                </a:lnTo>
                <a:lnTo>
                  <a:pt x="6020" y="1345"/>
                </a:lnTo>
                <a:lnTo>
                  <a:pt x="6151" y="1823"/>
                </a:lnTo>
                <a:lnTo>
                  <a:pt x="6358" y="2510"/>
                </a:lnTo>
                <a:lnTo>
                  <a:pt x="6619" y="3340"/>
                </a:lnTo>
                <a:lnTo>
                  <a:pt x="6881" y="4182"/>
                </a:lnTo>
                <a:lnTo>
                  <a:pt x="7083" y="4902"/>
                </a:lnTo>
                <a:lnTo>
                  <a:pt x="7201" y="5430"/>
                </a:lnTo>
                <a:lnTo>
                  <a:pt x="7222" y="5686"/>
                </a:lnTo>
                <a:lnTo>
                  <a:pt x="7092" y="5728"/>
                </a:lnTo>
                <a:lnTo>
                  <a:pt x="6750" y="5573"/>
                </a:lnTo>
                <a:lnTo>
                  <a:pt x="6147" y="5175"/>
                </a:lnTo>
                <a:lnTo>
                  <a:pt x="5214" y="4509"/>
                </a:lnTo>
                <a:lnTo>
                  <a:pt x="4463" y="3968"/>
                </a:lnTo>
                <a:lnTo>
                  <a:pt x="3839" y="3536"/>
                </a:lnTo>
                <a:lnTo>
                  <a:pt x="3405" y="3256"/>
                </a:lnTo>
                <a:lnTo>
                  <a:pt x="3223" y="3172"/>
                </a:lnTo>
                <a:lnTo>
                  <a:pt x="3303" y="3340"/>
                </a:lnTo>
                <a:lnTo>
                  <a:pt x="3565" y="3746"/>
                </a:lnTo>
                <a:lnTo>
                  <a:pt x="3970" y="4333"/>
                </a:lnTo>
                <a:lnTo>
                  <a:pt x="4480" y="5032"/>
                </a:lnTo>
                <a:lnTo>
                  <a:pt x="4995" y="5736"/>
                </a:lnTo>
                <a:lnTo>
                  <a:pt x="5417" y="6331"/>
                </a:lnTo>
                <a:lnTo>
                  <a:pt x="5700" y="6750"/>
                </a:lnTo>
                <a:lnTo>
                  <a:pt x="5805" y="6939"/>
                </a:lnTo>
                <a:lnTo>
                  <a:pt x="5704" y="7106"/>
                </a:lnTo>
                <a:lnTo>
                  <a:pt x="5341" y="7111"/>
                </a:lnTo>
                <a:lnTo>
                  <a:pt x="4620" y="6939"/>
                </a:lnTo>
                <a:lnTo>
                  <a:pt x="3451" y="6578"/>
                </a:lnTo>
                <a:lnTo>
                  <a:pt x="2637" y="6319"/>
                </a:lnTo>
                <a:lnTo>
                  <a:pt x="1945" y="6109"/>
                </a:lnTo>
                <a:lnTo>
                  <a:pt x="1451" y="5963"/>
                </a:lnTo>
                <a:lnTo>
                  <a:pt x="1308" y="6013"/>
                </a:lnTo>
                <a:lnTo>
                  <a:pt x="1645" y="6289"/>
                </a:lnTo>
                <a:lnTo>
                  <a:pt x="2190" y="6700"/>
                </a:lnTo>
                <a:lnTo>
                  <a:pt x="2881" y="7203"/>
                </a:lnTo>
                <a:lnTo>
                  <a:pt x="3708" y="7794"/>
                </a:lnTo>
                <a:lnTo>
                  <a:pt x="4290" y="8242"/>
                </a:lnTo>
                <a:lnTo>
                  <a:pt x="4624" y="8573"/>
                </a:lnTo>
                <a:lnTo>
                  <a:pt x="4700" y="8795"/>
                </a:lnTo>
                <a:lnTo>
                  <a:pt x="4514" y="8942"/>
                </a:lnTo>
                <a:lnTo>
                  <a:pt x="4058" y="9025"/>
                </a:lnTo>
                <a:lnTo>
                  <a:pt x="3329" y="9067"/>
                </a:lnTo>
                <a:lnTo>
                  <a:pt x="2316" y="9088"/>
                </a:lnTo>
                <a:lnTo>
                  <a:pt x="0" y="9126"/>
                </a:lnTo>
                <a:lnTo>
                  <a:pt x="2097" y="9788"/>
                </a:lnTo>
                <a:lnTo>
                  <a:pt x="2949" y="10065"/>
                </a:lnTo>
                <a:lnTo>
                  <a:pt x="3666" y="10308"/>
                </a:lnTo>
                <a:lnTo>
                  <a:pt x="4181" y="10496"/>
                </a:lnTo>
                <a:lnTo>
                  <a:pt x="4404" y="10601"/>
                </a:lnTo>
                <a:lnTo>
                  <a:pt x="4472" y="10840"/>
                </a:lnTo>
                <a:lnTo>
                  <a:pt x="4151" y="11112"/>
                </a:lnTo>
                <a:lnTo>
                  <a:pt x="3383" y="11452"/>
                </a:lnTo>
                <a:lnTo>
                  <a:pt x="2130" y="11879"/>
                </a:lnTo>
                <a:lnTo>
                  <a:pt x="266" y="12478"/>
                </a:lnTo>
                <a:lnTo>
                  <a:pt x="2261" y="12478"/>
                </a:lnTo>
                <a:lnTo>
                  <a:pt x="3421" y="12487"/>
                </a:lnTo>
                <a:lnTo>
                  <a:pt x="4160" y="12520"/>
                </a:lnTo>
                <a:lnTo>
                  <a:pt x="4582" y="12587"/>
                </a:lnTo>
                <a:lnTo>
                  <a:pt x="4771" y="12692"/>
                </a:lnTo>
                <a:lnTo>
                  <a:pt x="4873" y="12880"/>
                </a:lnTo>
                <a:lnTo>
                  <a:pt x="4864" y="13044"/>
                </a:lnTo>
                <a:lnTo>
                  <a:pt x="4717" y="13178"/>
                </a:lnTo>
                <a:lnTo>
                  <a:pt x="4379" y="13442"/>
                </a:lnTo>
                <a:lnTo>
                  <a:pt x="3907" y="13798"/>
                </a:lnTo>
                <a:lnTo>
                  <a:pt x="3345" y="14204"/>
                </a:lnTo>
                <a:lnTo>
                  <a:pt x="2763" y="14623"/>
                </a:lnTo>
                <a:lnTo>
                  <a:pt x="2244" y="14996"/>
                </a:lnTo>
                <a:lnTo>
                  <a:pt x="1844" y="15286"/>
                </a:lnTo>
                <a:lnTo>
                  <a:pt x="1671" y="15482"/>
                </a:lnTo>
                <a:lnTo>
                  <a:pt x="2038" y="15403"/>
                </a:lnTo>
                <a:lnTo>
                  <a:pt x="2649" y="15227"/>
                </a:lnTo>
                <a:lnTo>
                  <a:pt x="3455" y="14967"/>
                </a:lnTo>
                <a:lnTo>
                  <a:pt x="4531" y="14623"/>
                </a:lnTo>
                <a:lnTo>
                  <a:pt x="5214" y="14435"/>
                </a:lnTo>
                <a:lnTo>
                  <a:pt x="5598" y="14385"/>
                </a:lnTo>
                <a:lnTo>
                  <a:pt x="5784" y="14452"/>
                </a:lnTo>
                <a:lnTo>
                  <a:pt x="5872" y="14628"/>
                </a:lnTo>
                <a:lnTo>
                  <a:pt x="5835" y="14774"/>
                </a:lnTo>
                <a:lnTo>
                  <a:pt x="5716" y="14996"/>
                </a:lnTo>
                <a:lnTo>
                  <a:pt x="5501" y="15323"/>
                </a:lnTo>
                <a:lnTo>
                  <a:pt x="5172" y="15780"/>
                </a:lnTo>
                <a:lnTo>
                  <a:pt x="4717" y="16396"/>
                </a:lnTo>
                <a:lnTo>
                  <a:pt x="4109" y="17205"/>
                </a:lnTo>
                <a:lnTo>
                  <a:pt x="3750" y="17678"/>
                </a:lnTo>
                <a:lnTo>
                  <a:pt x="3506" y="18013"/>
                </a:lnTo>
                <a:lnTo>
                  <a:pt x="3438" y="18244"/>
                </a:lnTo>
                <a:lnTo>
                  <a:pt x="3658" y="18122"/>
                </a:lnTo>
                <a:lnTo>
                  <a:pt x="4071" y="17841"/>
                </a:lnTo>
                <a:lnTo>
                  <a:pt x="4704" y="17385"/>
                </a:lnTo>
                <a:lnTo>
                  <a:pt x="5569" y="16752"/>
                </a:lnTo>
                <a:lnTo>
                  <a:pt x="6147" y="16337"/>
                </a:lnTo>
                <a:lnTo>
                  <a:pt x="6632" y="16002"/>
                </a:lnTo>
                <a:lnTo>
                  <a:pt x="6982" y="15772"/>
                </a:lnTo>
                <a:lnTo>
                  <a:pt x="7142" y="15688"/>
                </a:lnTo>
                <a:lnTo>
                  <a:pt x="7294" y="15788"/>
                </a:lnTo>
                <a:lnTo>
                  <a:pt x="7286" y="16157"/>
                </a:lnTo>
                <a:lnTo>
                  <a:pt x="7096" y="16911"/>
                </a:lnTo>
                <a:lnTo>
                  <a:pt x="6708" y="18156"/>
                </a:lnTo>
                <a:lnTo>
                  <a:pt x="6438" y="19002"/>
                </a:lnTo>
                <a:lnTo>
                  <a:pt x="6231" y="19685"/>
                </a:lnTo>
                <a:lnTo>
                  <a:pt x="6117" y="20138"/>
                </a:lnTo>
                <a:lnTo>
                  <a:pt x="6105" y="20284"/>
                </a:lnTo>
                <a:lnTo>
                  <a:pt x="6231" y="20138"/>
                </a:lnTo>
                <a:lnTo>
                  <a:pt x="6497" y="19794"/>
                </a:lnTo>
                <a:lnTo>
                  <a:pt x="6860" y="19304"/>
                </a:lnTo>
                <a:lnTo>
                  <a:pt x="7282" y="18717"/>
                </a:lnTo>
                <a:lnTo>
                  <a:pt x="8066" y="17636"/>
                </a:lnTo>
                <a:lnTo>
                  <a:pt x="8577" y="16983"/>
                </a:lnTo>
                <a:lnTo>
                  <a:pt x="8885" y="16681"/>
                </a:lnTo>
                <a:lnTo>
                  <a:pt x="9058" y="16651"/>
                </a:lnTo>
                <a:lnTo>
                  <a:pt x="9108" y="16874"/>
                </a:lnTo>
                <a:lnTo>
                  <a:pt x="9146" y="17431"/>
                </a:lnTo>
                <a:lnTo>
                  <a:pt x="9176" y="18235"/>
                </a:lnTo>
                <a:lnTo>
                  <a:pt x="9184" y="19199"/>
                </a:lnTo>
                <a:lnTo>
                  <a:pt x="9184" y="21600"/>
                </a:lnTo>
                <a:lnTo>
                  <a:pt x="9239" y="21600"/>
                </a:lnTo>
                <a:lnTo>
                  <a:pt x="9982" y="19329"/>
                </a:lnTo>
                <a:lnTo>
                  <a:pt x="10281" y="18441"/>
                </a:lnTo>
                <a:lnTo>
                  <a:pt x="10551" y="17712"/>
                </a:lnTo>
                <a:lnTo>
                  <a:pt x="10754" y="17209"/>
                </a:lnTo>
                <a:lnTo>
                  <a:pt x="10868" y="17008"/>
                </a:lnTo>
                <a:lnTo>
                  <a:pt x="11121" y="17163"/>
                </a:lnTo>
                <a:lnTo>
                  <a:pt x="11197" y="17355"/>
                </a:lnTo>
                <a:lnTo>
                  <a:pt x="11336" y="17753"/>
                </a:lnTo>
                <a:lnTo>
                  <a:pt x="11521" y="18307"/>
                </a:lnTo>
                <a:lnTo>
                  <a:pt x="11737" y="18956"/>
                </a:lnTo>
                <a:lnTo>
                  <a:pt x="11960" y="19643"/>
                </a:lnTo>
                <a:lnTo>
                  <a:pt x="12171" y="20305"/>
                </a:lnTo>
                <a:lnTo>
                  <a:pt x="12352" y="20892"/>
                </a:lnTo>
                <a:lnTo>
                  <a:pt x="12488" y="21344"/>
                </a:lnTo>
                <a:lnTo>
                  <a:pt x="12563" y="21600"/>
                </a:lnTo>
                <a:lnTo>
                  <a:pt x="12635" y="21600"/>
                </a:lnTo>
                <a:lnTo>
                  <a:pt x="12711" y="19153"/>
                </a:lnTo>
                <a:lnTo>
                  <a:pt x="12749" y="18168"/>
                </a:lnTo>
                <a:lnTo>
                  <a:pt x="12804" y="17389"/>
                </a:lnTo>
                <a:lnTo>
                  <a:pt x="12863" y="16878"/>
                </a:lnTo>
                <a:lnTo>
                  <a:pt x="12926" y="16685"/>
                </a:lnTo>
                <a:lnTo>
                  <a:pt x="13095" y="16827"/>
                </a:lnTo>
                <a:lnTo>
                  <a:pt x="13437" y="17234"/>
                </a:lnTo>
                <a:lnTo>
                  <a:pt x="13909" y="17837"/>
                </a:lnTo>
                <a:lnTo>
                  <a:pt x="14458" y="18583"/>
                </a:lnTo>
                <a:lnTo>
                  <a:pt x="15002" y="19325"/>
                </a:lnTo>
                <a:lnTo>
                  <a:pt x="15453" y="19924"/>
                </a:lnTo>
                <a:lnTo>
                  <a:pt x="15765" y="20322"/>
                </a:lnTo>
                <a:lnTo>
                  <a:pt x="15892" y="20456"/>
                </a:lnTo>
                <a:lnTo>
                  <a:pt x="15850" y="20263"/>
                </a:lnTo>
                <a:lnTo>
                  <a:pt x="15706" y="19769"/>
                </a:lnTo>
                <a:lnTo>
                  <a:pt x="15474" y="19052"/>
                </a:lnTo>
                <a:lnTo>
                  <a:pt x="15188" y="18185"/>
                </a:lnTo>
                <a:lnTo>
                  <a:pt x="14871" y="17196"/>
                </a:lnTo>
                <a:lnTo>
                  <a:pt x="14664" y="16475"/>
                </a:lnTo>
                <a:lnTo>
                  <a:pt x="14567" y="16010"/>
                </a:lnTo>
                <a:lnTo>
                  <a:pt x="14588" y="15809"/>
                </a:lnTo>
                <a:lnTo>
                  <a:pt x="14774" y="15834"/>
                </a:lnTo>
                <a:lnTo>
                  <a:pt x="15179" y="16052"/>
                </a:lnTo>
                <a:lnTo>
                  <a:pt x="15812" y="16467"/>
                </a:lnTo>
                <a:lnTo>
                  <a:pt x="16668" y="17079"/>
                </a:lnTo>
                <a:lnTo>
                  <a:pt x="17423" y="17624"/>
                </a:lnTo>
                <a:lnTo>
                  <a:pt x="18048" y="18064"/>
                </a:lnTo>
                <a:lnTo>
                  <a:pt x="18478" y="18353"/>
                </a:lnTo>
                <a:lnTo>
                  <a:pt x="18651" y="18441"/>
                </a:lnTo>
                <a:lnTo>
                  <a:pt x="18554" y="18265"/>
                </a:lnTo>
                <a:lnTo>
                  <a:pt x="18255" y="17829"/>
                </a:lnTo>
                <a:lnTo>
                  <a:pt x="17803" y="17192"/>
                </a:lnTo>
                <a:lnTo>
                  <a:pt x="17246" y="16425"/>
                </a:lnTo>
                <a:lnTo>
                  <a:pt x="16689" y="15658"/>
                </a:lnTo>
                <a:lnTo>
                  <a:pt x="16255" y="15009"/>
                </a:lnTo>
                <a:lnTo>
                  <a:pt x="15976" y="14552"/>
                </a:lnTo>
                <a:lnTo>
                  <a:pt x="15909" y="14351"/>
                </a:lnTo>
                <a:lnTo>
                  <a:pt x="16128" y="14364"/>
                </a:lnTo>
                <a:lnTo>
                  <a:pt x="16651" y="14485"/>
                </a:lnTo>
                <a:lnTo>
                  <a:pt x="17394" y="14691"/>
                </a:lnTo>
                <a:lnTo>
                  <a:pt x="18284" y="14967"/>
                </a:lnTo>
                <a:lnTo>
                  <a:pt x="19162" y="15244"/>
                </a:lnTo>
                <a:lnTo>
                  <a:pt x="19891" y="15466"/>
                </a:lnTo>
                <a:lnTo>
                  <a:pt x="20385" y="15612"/>
                </a:lnTo>
                <a:lnTo>
                  <a:pt x="20579" y="15654"/>
                </a:lnTo>
                <a:lnTo>
                  <a:pt x="20440" y="15529"/>
                </a:lnTo>
                <a:lnTo>
                  <a:pt x="20035" y="15218"/>
                </a:lnTo>
                <a:lnTo>
                  <a:pt x="19427" y="14770"/>
                </a:lnTo>
                <a:lnTo>
                  <a:pt x="18681" y="14230"/>
                </a:lnTo>
                <a:lnTo>
                  <a:pt x="17934" y="13681"/>
                </a:lnTo>
                <a:lnTo>
                  <a:pt x="17322" y="13207"/>
                </a:lnTo>
                <a:lnTo>
                  <a:pt x="16905" y="12864"/>
                </a:lnTo>
                <a:lnTo>
                  <a:pt x="16753" y="12696"/>
                </a:lnTo>
                <a:lnTo>
                  <a:pt x="16921" y="12633"/>
                </a:lnTo>
                <a:lnTo>
                  <a:pt x="17407" y="12579"/>
                </a:lnTo>
                <a:lnTo>
                  <a:pt x="18166" y="12537"/>
                </a:lnTo>
                <a:lnTo>
                  <a:pt x="19174" y="12507"/>
                </a:lnTo>
                <a:lnTo>
                  <a:pt x="21600" y="12461"/>
                </a:lnTo>
                <a:lnTo>
                  <a:pt x="19423" y="11762"/>
                </a:lnTo>
                <a:lnTo>
                  <a:pt x="18567" y="11477"/>
                </a:lnTo>
                <a:lnTo>
                  <a:pt x="17845" y="11225"/>
                </a:lnTo>
                <a:lnTo>
                  <a:pt x="17331" y="11028"/>
                </a:lnTo>
                <a:lnTo>
                  <a:pt x="17044" y="10831"/>
                </a:lnTo>
                <a:lnTo>
                  <a:pt x="17149" y="10647"/>
                </a:lnTo>
                <a:lnTo>
                  <a:pt x="17343" y="10534"/>
                </a:lnTo>
                <a:lnTo>
                  <a:pt x="17651" y="10404"/>
                </a:lnTo>
                <a:lnTo>
                  <a:pt x="18086" y="10241"/>
                </a:lnTo>
                <a:lnTo>
                  <a:pt x="18660" y="10044"/>
                </a:lnTo>
                <a:lnTo>
                  <a:pt x="19394" y="9801"/>
                </a:lnTo>
                <a:lnTo>
                  <a:pt x="21452" y="9134"/>
                </a:lnTo>
                <a:lnTo>
                  <a:pt x="19178" y="9093"/>
                </a:lnTo>
                <a:lnTo>
                  <a:pt x="18006" y="9063"/>
                </a:lnTo>
                <a:lnTo>
                  <a:pt x="17305" y="9017"/>
                </a:lnTo>
                <a:lnTo>
                  <a:pt x="16964" y="8937"/>
                </a:lnTo>
                <a:lnTo>
                  <a:pt x="16858" y="8820"/>
                </a:lnTo>
                <a:lnTo>
                  <a:pt x="16947" y="8644"/>
                </a:lnTo>
                <a:lnTo>
                  <a:pt x="17259" y="8338"/>
                </a:lnTo>
                <a:lnTo>
                  <a:pt x="17778" y="7919"/>
                </a:lnTo>
                <a:lnTo>
                  <a:pt x="18508" y="7383"/>
                </a:lnTo>
                <a:lnTo>
                  <a:pt x="19166" y="6909"/>
                </a:lnTo>
                <a:lnTo>
                  <a:pt x="19706" y="6516"/>
                </a:lnTo>
                <a:lnTo>
                  <a:pt x="20069" y="6239"/>
                </a:lnTo>
                <a:lnTo>
                  <a:pt x="20204" y="6126"/>
                </a:lnTo>
                <a:lnTo>
                  <a:pt x="20052" y="6159"/>
                </a:lnTo>
                <a:lnTo>
                  <a:pt x="19630" y="6281"/>
                </a:lnTo>
                <a:lnTo>
                  <a:pt x="19014" y="6478"/>
                </a:lnTo>
                <a:lnTo>
                  <a:pt x="18259" y="6725"/>
                </a:lnTo>
                <a:lnTo>
                  <a:pt x="17086" y="7098"/>
                </a:lnTo>
                <a:lnTo>
                  <a:pt x="16377" y="7266"/>
                </a:lnTo>
                <a:lnTo>
                  <a:pt x="16035" y="7241"/>
                </a:lnTo>
                <a:lnTo>
                  <a:pt x="15943" y="7039"/>
                </a:lnTo>
                <a:lnTo>
                  <a:pt x="16048" y="6817"/>
                </a:lnTo>
                <a:lnTo>
                  <a:pt x="16339" y="6365"/>
                </a:lnTo>
                <a:lnTo>
                  <a:pt x="16765" y="5749"/>
                </a:lnTo>
                <a:lnTo>
                  <a:pt x="17288" y="5028"/>
                </a:lnTo>
                <a:lnTo>
                  <a:pt x="17921" y="4165"/>
                </a:lnTo>
                <a:lnTo>
                  <a:pt x="18255" y="3666"/>
                </a:lnTo>
                <a:lnTo>
                  <a:pt x="18314" y="3490"/>
                </a:lnTo>
                <a:lnTo>
                  <a:pt x="18132" y="3591"/>
                </a:lnTo>
                <a:lnTo>
                  <a:pt x="16867" y="4521"/>
                </a:lnTo>
                <a:lnTo>
                  <a:pt x="15833" y="5259"/>
                </a:lnTo>
                <a:lnTo>
                  <a:pt x="15107" y="5740"/>
                </a:lnTo>
                <a:lnTo>
                  <a:pt x="14778" y="5912"/>
                </a:lnTo>
                <a:lnTo>
                  <a:pt x="14597" y="5816"/>
                </a:lnTo>
                <a:lnTo>
                  <a:pt x="14584" y="5451"/>
                </a:lnTo>
                <a:lnTo>
                  <a:pt x="14757" y="4718"/>
                </a:lnTo>
                <a:lnTo>
                  <a:pt x="15128" y="3511"/>
                </a:lnTo>
                <a:lnTo>
                  <a:pt x="15382" y="2719"/>
                </a:lnTo>
                <a:lnTo>
                  <a:pt x="15584" y="2066"/>
                </a:lnTo>
                <a:lnTo>
                  <a:pt x="15715" y="1617"/>
                </a:lnTo>
                <a:lnTo>
                  <a:pt x="15753" y="1441"/>
                </a:lnTo>
                <a:lnTo>
                  <a:pt x="15635" y="1575"/>
                </a:lnTo>
                <a:lnTo>
                  <a:pt x="15344" y="1953"/>
                </a:lnTo>
                <a:lnTo>
                  <a:pt x="14918" y="2522"/>
                </a:lnTo>
                <a:lnTo>
                  <a:pt x="14399" y="3222"/>
                </a:lnTo>
                <a:lnTo>
                  <a:pt x="13875" y="3922"/>
                </a:lnTo>
                <a:lnTo>
                  <a:pt x="13424" y="4492"/>
                </a:lnTo>
                <a:lnTo>
                  <a:pt x="13095" y="4865"/>
                </a:lnTo>
                <a:lnTo>
                  <a:pt x="12930" y="4986"/>
                </a:lnTo>
                <a:lnTo>
                  <a:pt x="12867" y="4789"/>
                </a:lnTo>
                <a:lnTo>
                  <a:pt x="12812" y="4270"/>
                </a:lnTo>
                <a:lnTo>
                  <a:pt x="12770" y="3469"/>
                </a:lnTo>
                <a:lnTo>
                  <a:pt x="12745" y="2434"/>
                </a:lnTo>
                <a:lnTo>
                  <a:pt x="12703" y="0"/>
                </a:lnTo>
                <a:lnTo>
                  <a:pt x="11905" y="2263"/>
                </a:lnTo>
                <a:lnTo>
                  <a:pt x="11568" y="3243"/>
                </a:lnTo>
                <a:lnTo>
                  <a:pt x="11294" y="3951"/>
                </a:lnTo>
                <a:lnTo>
                  <a:pt x="11087" y="4379"/>
                </a:lnTo>
                <a:lnTo>
                  <a:pt x="10948" y="4525"/>
                </a:lnTo>
                <a:lnTo>
                  <a:pt x="10813" y="4383"/>
                </a:lnTo>
                <a:lnTo>
                  <a:pt x="10606" y="3951"/>
                </a:lnTo>
                <a:lnTo>
                  <a:pt x="10336" y="3243"/>
                </a:lnTo>
                <a:lnTo>
                  <a:pt x="10003" y="2263"/>
                </a:lnTo>
                <a:lnTo>
                  <a:pt x="925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7" name="Line"/>
          <p:cNvSpPr/>
          <p:nvPr/>
        </p:nvSpPr>
        <p:spPr>
          <a:xfrm flipV="1">
            <a:off x="10172700" y="8483600"/>
            <a:ext cx="3175" cy="28956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8" name="Square"/>
          <p:cNvSpPr/>
          <p:nvPr/>
        </p:nvSpPr>
        <p:spPr>
          <a:xfrm>
            <a:off x="10172700" y="11074400"/>
            <a:ext cx="304801" cy="304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9" name="Line"/>
          <p:cNvSpPr/>
          <p:nvPr/>
        </p:nvSpPr>
        <p:spPr>
          <a:xfrm>
            <a:off x="6316133" y="8212666"/>
            <a:ext cx="1126067" cy="905934"/>
          </a:xfrm>
          <a:prstGeom prst="line">
            <a:avLst/>
          </a:prstGeom>
          <a:ln w="25400">
            <a:solidFill>
              <a:srgbClr val="929292"/>
            </a:solidFill>
            <a:custDash>
              <a:ds d="300000" sp="3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0" name="Line"/>
          <p:cNvSpPr/>
          <p:nvPr/>
        </p:nvSpPr>
        <p:spPr>
          <a:xfrm>
            <a:off x="7349066" y="9042400"/>
            <a:ext cx="2785534" cy="23114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1" name="Line"/>
          <p:cNvSpPr/>
          <p:nvPr/>
        </p:nvSpPr>
        <p:spPr>
          <a:xfrm>
            <a:off x="9076267" y="9990665"/>
            <a:ext cx="1117601" cy="49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3736" y="0"/>
                  <a:pt x="5891" y="8938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2" name="Line"/>
          <p:cNvSpPr/>
          <p:nvPr/>
        </p:nvSpPr>
        <p:spPr>
          <a:xfrm>
            <a:off x="6515100" y="11379200"/>
            <a:ext cx="7467600" cy="317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03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8864600"/>
            <a:ext cx="355601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0" y="7670800"/>
            <a:ext cx="406400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9347200"/>
            <a:ext cx="3048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Diffuse_reflection.png" descr="Diffuse_reflec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9500" y="6344034"/>
            <a:ext cx="3505201" cy="5549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"/>
          <p:cNvSpPr/>
          <p:nvPr/>
        </p:nvSpPr>
        <p:spPr>
          <a:xfrm>
            <a:off x="4770966" y="10718800"/>
            <a:ext cx="10972802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15" y="0"/>
                </a:moveTo>
                <a:lnTo>
                  <a:pt x="21600" y="0"/>
                </a:lnTo>
                <a:lnTo>
                  <a:pt x="19102" y="21600"/>
                </a:lnTo>
                <a:lnTo>
                  <a:pt x="0" y="21600"/>
                </a:lnTo>
                <a:lnTo>
                  <a:pt x="2615" y="0"/>
                </a:lnTo>
                <a:close/>
              </a:path>
            </a:pathLst>
          </a:custGeom>
          <a:solidFill>
            <a:srgbClr val="888888">
              <a:alpha val="81000"/>
            </a:srgbClr>
          </a:solidFill>
          <a:ln w="25400">
            <a:solidFill>
              <a:srgbClr val="D0D0D0">
                <a:alpha val="72000"/>
              </a:srgbClr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9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sp>
        <p:nvSpPr>
          <p:cNvPr id="310" name="Phong lighting model: Diffuse Reflect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254000"/>
            <a:r>
              <a:rPr sz="8000"/>
              <a:t>Phong lighting model: </a:t>
            </a:r>
            <a:r>
              <a:rPr sz="7000">
                <a:solidFill>
                  <a:srgbClr val="DD1F00"/>
                </a:solidFill>
              </a:rPr>
              <a:t>Diffuse Reflection</a:t>
            </a:r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312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790" y="5842000"/>
            <a:ext cx="978362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sun_shine.png" descr="sun_shine.png"/>
          <p:cNvPicPr>
            <a:picLocks noChangeAspect="1"/>
          </p:cNvPicPr>
          <p:nvPr/>
        </p:nvPicPr>
        <p:blipFill>
          <a:blip r:embed="rId3"/>
          <a:srcRect l="325" t="327" r="1663" b="329"/>
          <a:stretch>
            <a:fillRect/>
          </a:stretch>
        </p:blipFill>
        <p:spPr>
          <a:xfrm>
            <a:off x="4419454" y="6355742"/>
            <a:ext cx="2032001" cy="204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6" y="0"/>
                </a:moveTo>
                <a:lnTo>
                  <a:pt x="9184" y="2397"/>
                </a:lnTo>
                <a:lnTo>
                  <a:pt x="9142" y="3398"/>
                </a:lnTo>
                <a:lnTo>
                  <a:pt x="9087" y="4165"/>
                </a:lnTo>
                <a:lnTo>
                  <a:pt x="9028" y="4655"/>
                </a:lnTo>
                <a:lnTo>
                  <a:pt x="8956" y="4844"/>
                </a:lnTo>
                <a:lnTo>
                  <a:pt x="8788" y="4714"/>
                </a:lnTo>
                <a:lnTo>
                  <a:pt x="8446" y="4320"/>
                </a:lnTo>
                <a:lnTo>
                  <a:pt x="7973" y="3729"/>
                </a:lnTo>
                <a:lnTo>
                  <a:pt x="7429" y="2996"/>
                </a:lnTo>
                <a:lnTo>
                  <a:pt x="6889" y="2263"/>
                </a:lnTo>
                <a:lnTo>
                  <a:pt x="6438" y="1672"/>
                </a:lnTo>
                <a:lnTo>
                  <a:pt x="6121" y="1282"/>
                </a:lnTo>
                <a:lnTo>
                  <a:pt x="5991" y="1156"/>
                </a:lnTo>
                <a:lnTo>
                  <a:pt x="6020" y="1345"/>
                </a:lnTo>
                <a:lnTo>
                  <a:pt x="6151" y="1823"/>
                </a:lnTo>
                <a:lnTo>
                  <a:pt x="6358" y="2510"/>
                </a:lnTo>
                <a:lnTo>
                  <a:pt x="6619" y="3340"/>
                </a:lnTo>
                <a:lnTo>
                  <a:pt x="6881" y="4182"/>
                </a:lnTo>
                <a:lnTo>
                  <a:pt x="7083" y="4902"/>
                </a:lnTo>
                <a:lnTo>
                  <a:pt x="7201" y="5430"/>
                </a:lnTo>
                <a:lnTo>
                  <a:pt x="7222" y="5686"/>
                </a:lnTo>
                <a:lnTo>
                  <a:pt x="7092" y="5728"/>
                </a:lnTo>
                <a:lnTo>
                  <a:pt x="6750" y="5573"/>
                </a:lnTo>
                <a:lnTo>
                  <a:pt x="6147" y="5175"/>
                </a:lnTo>
                <a:lnTo>
                  <a:pt x="5214" y="4509"/>
                </a:lnTo>
                <a:lnTo>
                  <a:pt x="4463" y="3968"/>
                </a:lnTo>
                <a:lnTo>
                  <a:pt x="3839" y="3536"/>
                </a:lnTo>
                <a:lnTo>
                  <a:pt x="3405" y="3256"/>
                </a:lnTo>
                <a:lnTo>
                  <a:pt x="3223" y="3172"/>
                </a:lnTo>
                <a:lnTo>
                  <a:pt x="3303" y="3340"/>
                </a:lnTo>
                <a:lnTo>
                  <a:pt x="3565" y="3746"/>
                </a:lnTo>
                <a:lnTo>
                  <a:pt x="3970" y="4333"/>
                </a:lnTo>
                <a:lnTo>
                  <a:pt x="4480" y="5032"/>
                </a:lnTo>
                <a:lnTo>
                  <a:pt x="4995" y="5736"/>
                </a:lnTo>
                <a:lnTo>
                  <a:pt x="5417" y="6331"/>
                </a:lnTo>
                <a:lnTo>
                  <a:pt x="5700" y="6750"/>
                </a:lnTo>
                <a:lnTo>
                  <a:pt x="5805" y="6939"/>
                </a:lnTo>
                <a:lnTo>
                  <a:pt x="5704" y="7106"/>
                </a:lnTo>
                <a:lnTo>
                  <a:pt x="5341" y="7111"/>
                </a:lnTo>
                <a:lnTo>
                  <a:pt x="4620" y="6939"/>
                </a:lnTo>
                <a:lnTo>
                  <a:pt x="3451" y="6578"/>
                </a:lnTo>
                <a:lnTo>
                  <a:pt x="2637" y="6319"/>
                </a:lnTo>
                <a:lnTo>
                  <a:pt x="1945" y="6109"/>
                </a:lnTo>
                <a:lnTo>
                  <a:pt x="1451" y="5963"/>
                </a:lnTo>
                <a:lnTo>
                  <a:pt x="1308" y="6013"/>
                </a:lnTo>
                <a:lnTo>
                  <a:pt x="1645" y="6289"/>
                </a:lnTo>
                <a:lnTo>
                  <a:pt x="2190" y="6700"/>
                </a:lnTo>
                <a:lnTo>
                  <a:pt x="2881" y="7203"/>
                </a:lnTo>
                <a:lnTo>
                  <a:pt x="3708" y="7794"/>
                </a:lnTo>
                <a:lnTo>
                  <a:pt x="4290" y="8242"/>
                </a:lnTo>
                <a:lnTo>
                  <a:pt x="4624" y="8573"/>
                </a:lnTo>
                <a:lnTo>
                  <a:pt x="4700" y="8795"/>
                </a:lnTo>
                <a:lnTo>
                  <a:pt x="4514" y="8942"/>
                </a:lnTo>
                <a:lnTo>
                  <a:pt x="4058" y="9025"/>
                </a:lnTo>
                <a:lnTo>
                  <a:pt x="3329" y="9067"/>
                </a:lnTo>
                <a:lnTo>
                  <a:pt x="2316" y="9088"/>
                </a:lnTo>
                <a:lnTo>
                  <a:pt x="0" y="9126"/>
                </a:lnTo>
                <a:lnTo>
                  <a:pt x="2097" y="9788"/>
                </a:lnTo>
                <a:lnTo>
                  <a:pt x="2949" y="10065"/>
                </a:lnTo>
                <a:lnTo>
                  <a:pt x="3666" y="10308"/>
                </a:lnTo>
                <a:lnTo>
                  <a:pt x="4181" y="10496"/>
                </a:lnTo>
                <a:lnTo>
                  <a:pt x="4404" y="10601"/>
                </a:lnTo>
                <a:lnTo>
                  <a:pt x="4472" y="10840"/>
                </a:lnTo>
                <a:lnTo>
                  <a:pt x="4151" y="11112"/>
                </a:lnTo>
                <a:lnTo>
                  <a:pt x="3383" y="11452"/>
                </a:lnTo>
                <a:lnTo>
                  <a:pt x="2130" y="11879"/>
                </a:lnTo>
                <a:lnTo>
                  <a:pt x="266" y="12478"/>
                </a:lnTo>
                <a:lnTo>
                  <a:pt x="2261" y="12478"/>
                </a:lnTo>
                <a:lnTo>
                  <a:pt x="3421" y="12487"/>
                </a:lnTo>
                <a:lnTo>
                  <a:pt x="4160" y="12520"/>
                </a:lnTo>
                <a:lnTo>
                  <a:pt x="4582" y="12587"/>
                </a:lnTo>
                <a:lnTo>
                  <a:pt x="4771" y="12692"/>
                </a:lnTo>
                <a:lnTo>
                  <a:pt x="4873" y="12880"/>
                </a:lnTo>
                <a:lnTo>
                  <a:pt x="4864" y="13044"/>
                </a:lnTo>
                <a:lnTo>
                  <a:pt x="4717" y="13178"/>
                </a:lnTo>
                <a:lnTo>
                  <a:pt x="4379" y="13442"/>
                </a:lnTo>
                <a:lnTo>
                  <a:pt x="3907" y="13798"/>
                </a:lnTo>
                <a:lnTo>
                  <a:pt x="3345" y="14204"/>
                </a:lnTo>
                <a:lnTo>
                  <a:pt x="2763" y="14623"/>
                </a:lnTo>
                <a:lnTo>
                  <a:pt x="2244" y="14996"/>
                </a:lnTo>
                <a:lnTo>
                  <a:pt x="1844" y="15286"/>
                </a:lnTo>
                <a:lnTo>
                  <a:pt x="1671" y="15482"/>
                </a:lnTo>
                <a:lnTo>
                  <a:pt x="2038" y="15403"/>
                </a:lnTo>
                <a:lnTo>
                  <a:pt x="2649" y="15227"/>
                </a:lnTo>
                <a:lnTo>
                  <a:pt x="3455" y="14967"/>
                </a:lnTo>
                <a:lnTo>
                  <a:pt x="4531" y="14623"/>
                </a:lnTo>
                <a:lnTo>
                  <a:pt x="5214" y="14435"/>
                </a:lnTo>
                <a:lnTo>
                  <a:pt x="5598" y="14385"/>
                </a:lnTo>
                <a:lnTo>
                  <a:pt x="5784" y="14452"/>
                </a:lnTo>
                <a:lnTo>
                  <a:pt x="5872" y="14628"/>
                </a:lnTo>
                <a:lnTo>
                  <a:pt x="5835" y="14774"/>
                </a:lnTo>
                <a:lnTo>
                  <a:pt x="5716" y="14996"/>
                </a:lnTo>
                <a:lnTo>
                  <a:pt x="5501" y="15323"/>
                </a:lnTo>
                <a:lnTo>
                  <a:pt x="5172" y="15780"/>
                </a:lnTo>
                <a:lnTo>
                  <a:pt x="4717" y="16396"/>
                </a:lnTo>
                <a:lnTo>
                  <a:pt x="4109" y="17205"/>
                </a:lnTo>
                <a:lnTo>
                  <a:pt x="3750" y="17678"/>
                </a:lnTo>
                <a:lnTo>
                  <a:pt x="3506" y="18013"/>
                </a:lnTo>
                <a:lnTo>
                  <a:pt x="3438" y="18244"/>
                </a:lnTo>
                <a:lnTo>
                  <a:pt x="3658" y="18122"/>
                </a:lnTo>
                <a:lnTo>
                  <a:pt x="4071" y="17841"/>
                </a:lnTo>
                <a:lnTo>
                  <a:pt x="4704" y="17385"/>
                </a:lnTo>
                <a:lnTo>
                  <a:pt x="5569" y="16752"/>
                </a:lnTo>
                <a:lnTo>
                  <a:pt x="6147" y="16337"/>
                </a:lnTo>
                <a:lnTo>
                  <a:pt x="6632" y="16002"/>
                </a:lnTo>
                <a:lnTo>
                  <a:pt x="6982" y="15772"/>
                </a:lnTo>
                <a:lnTo>
                  <a:pt x="7142" y="15688"/>
                </a:lnTo>
                <a:lnTo>
                  <a:pt x="7294" y="15788"/>
                </a:lnTo>
                <a:lnTo>
                  <a:pt x="7286" y="16157"/>
                </a:lnTo>
                <a:lnTo>
                  <a:pt x="7096" y="16911"/>
                </a:lnTo>
                <a:lnTo>
                  <a:pt x="6708" y="18156"/>
                </a:lnTo>
                <a:lnTo>
                  <a:pt x="6438" y="19002"/>
                </a:lnTo>
                <a:lnTo>
                  <a:pt x="6231" y="19685"/>
                </a:lnTo>
                <a:lnTo>
                  <a:pt x="6117" y="20138"/>
                </a:lnTo>
                <a:lnTo>
                  <a:pt x="6105" y="20284"/>
                </a:lnTo>
                <a:lnTo>
                  <a:pt x="6231" y="20138"/>
                </a:lnTo>
                <a:lnTo>
                  <a:pt x="6497" y="19794"/>
                </a:lnTo>
                <a:lnTo>
                  <a:pt x="6860" y="19304"/>
                </a:lnTo>
                <a:lnTo>
                  <a:pt x="7282" y="18717"/>
                </a:lnTo>
                <a:lnTo>
                  <a:pt x="8066" y="17636"/>
                </a:lnTo>
                <a:lnTo>
                  <a:pt x="8577" y="16983"/>
                </a:lnTo>
                <a:lnTo>
                  <a:pt x="8885" y="16681"/>
                </a:lnTo>
                <a:lnTo>
                  <a:pt x="9058" y="16651"/>
                </a:lnTo>
                <a:lnTo>
                  <a:pt x="9108" y="16874"/>
                </a:lnTo>
                <a:lnTo>
                  <a:pt x="9146" y="17431"/>
                </a:lnTo>
                <a:lnTo>
                  <a:pt x="9176" y="18235"/>
                </a:lnTo>
                <a:lnTo>
                  <a:pt x="9184" y="19199"/>
                </a:lnTo>
                <a:lnTo>
                  <a:pt x="9184" y="21600"/>
                </a:lnTo>
                <a:lnTo>
                  <a:pt x="9239" y="21600"/>
                </a:lnTo>
                <a:lnTo>
                  <a:pt x="9982" y="19329"/>
                </a:lnTo>
                <a:lnTo>
                  <a:pt x="10281" y="18441"/>
                </a:lnTo>
                <a:lnTo>
                  <a:pt x="10551" y="17712"/>
                </a:lnTo>
                <a:lnTo>
                  <a:pt x="10754" y="17209"/>
                </a:lnTo>
                <a:lnTo>
                  <a:pt x="10868" y="17008"/>
                </a:lnTo>
                <a:lnTo>
                  <a:pt x="11121" y="17163"/>
                </a:lnTo>
                <a:lnTo>
                  <a:pt x="11197" y="17355"/>
                </a:lnTo>
                <a:lnTo>
                  <a:pt x="11336" y="17753"/>
                </a:lnTo>
                <a:lnTo>
                  <a:pt x="11521" y="18307"/>
                </a:lnTo>
                <a:lnTo>
                  <a:pt x="11737" y="18956"/>
                </a:lnTo>
                <a:lnTo>
                  <a:pt x="11960" y="19643"/>
                </a:lnTo>
                <a:lnTo>
                  <a:pt x="12171" y="20305"/>
                </a:lnTo>
                <a:lnTo>
                  <a:pt x="12352" y="20892"/>
                </a:lnTo>
                <a:lnTo>
                  <a:pt x="12488" y="21344"/>
                </a:lnTo>
                <a:lnTo>
                  <a:pt x="12563" y="21600"/>
                </a:lnTo>
                <a:lnTo>
                  <a:pt x="12635" y="21600"/>
                </a:lnTo>
                <a:lnTo>
                  <a:pt x="12711" y="19153"/>
                </a:lnTo>
                <a:lnTo>
                  <a:pt x="12749" y="18168"/>
                </a:lnTo>
                <a:lnTo>
                  <a:pt x="12804" y="17389"/>
                </a:lnTo>
                <a:lnTo>
                  <a:pt x="12863" y="16878"/>
                </a:lnTo>
                <a:lnTo>
                  <a:pt x="12926" y="16685"/>
                </a:lnTo>
                <a:lnTo>
                  <a:pt x="13095" y="16827"/>
                </a:lnTo>
                <a:lnTo>
                  <a:pt x="13437" y="17234"/>
                </a:lnTo>
                <a:lnTo>
                  <a:pt x="13909" y="17837"/>
                </a:lnTo>
                <a:lnTo>
                  <a:pt x="14458" y="18583"/>
                </a:lnTo>
                <a:lnTo>
                  <a:pt x="15002" y="19325"/>
                </a:lnTo>
                <a:lnTo>
                  <a:pt x="15453" y="19924"/>
                </a:lnTo>
                <a:lnTo>
                  <a:pt x="15765" y="20322"/>
                </a:lnTo>
                <a:lnTo>
                  <a:pt x="15892" y="20456"/>
                </a:lnTo>
                <a:lnTo>
                  <a:pt x="15850" y="20263"/>
                </a:lnTo>
                <a:lnTo>
                  <a:pt x="15706" y="19769"/>
                </a:lnTo>
                <a:lnTo>
                  <a:pt x="15474" y="19052"/>
                </a:lnTo>
                <a:lnTo>
                  <a:pt x="15188" y="18185"/>
                </a:lnTo>
                <a:lnTo>
                  <a:pt x="14871" y="17196"/>
                </a:lnTo>
                <a:lnTo>
                  <a:pt x="14664" y="16475"/>
                </a:lnTo>
                <a:lnTo>
                  <a:pt x="14567" y="16010"/>
                </a:lnTo>
                <a:lnTo>
                  <a:pt x="14588" y="15809"/>
                </a:lnTo>
                <a:lnTo>
                  <a:pt x="14774" y="15834"/>
                </a:lnTo>
                <a:lnTo>
                  <a:pt x="15179" y="16052"/>
                </a:lnTo>
                <a:lnTo>
                  <a:pt x="15812" y="16467"/>
                </a:lnTo>
                <a:lnTo>
                  <a:pt x="16668" y="17079"/>
                </a:lnTo>
                <a:lnTo>
                  <a:pt x="17423" y="17624"/>
                </a:lnTo>
                <a:lnTo>
                  <a:pt x="18048" y="18064"/>
                </a:lnTo>
                <a:lnTo>
                  <a:pt x="18478" y="18353"/>
                </a:lnTo>
                <a:lnTo>
                  <a:pt x="18651" y="18441"/>
                </a:lnTo>
                <a:lnTo>
                  <a:pt x="18554" y="18265"/>
                </a:lnTo>
                <a:lnTo>
                  <a:pt x="18255" y="17829"/>
                </a:lnTo>
                <a:lnTo>
                  <a:pt x="17803" y="17192"/>
                </a:lnTo>
                <a:lnTo>
                  <a:pt x="17246" y="16425"/>
                </a:lnTo>
                <a:lnTo>
                  <a:pt x="16689" y="15658"/>
                </a:lnTo>
                <a:lnTo>
                  <a:pt x="16255" y="15009"/>
                </a:lnTo>
                <a:lnTo>
                  <a:pt x="15976" y="14552"/>
                </a:lnTo>
                <a:lnTo>
                  <a:pt x="15909" y="14351"/>
                </a:lnTo>
                <a:lnTo>
                  <a:pt x="16128" y="14364"/>
                </a:lnTo>
                <a:lnTo>
                  <a:pt x="16651" y="14485"/>
                </a:lnTo>
                <a:lnTo>
                  <a:pt x="17394" y="14691"/>
                </a:lnTo>
                <a:lnTo>
                  <a:pt x="18284" y="14967"/>
                </a:lnTo>
                <a:lnTo>
                  <a:pt x="19162" y="15244"/>
                </a:lnTo>
                <a:lnTo>
                  <a:pt x="19891" y="15466"/>
                </a:lnTo>
                <a:lnTo>
                  <a:pt x="20385" y="15612"/>
                </a:lnTo>
                <a:lnTo>
                  <a:pt x="20579" y="15654"/>
                </a:lnTo>
                <a:lnTo>
                  <a:pt x="20440" y="15529"/>
                </a:lnTo>
                <a:lnTo>
                  <a:pt x="20035" y="15218"/>
                </a:lnTo>
                <a:lnTo>
                  <a:pt x="19427" y="14770"/>
                </a:lnTo>
                <a:lnTo>
                  <a:pt x="18681" y="14230"/>
                </a:lnTo>
                <a:lnTo>
                  <a:pt x="17934" y="13681"/>
                </a:lnTo>
                <a:lnTo>
                  <a:pt x="17322" y="13207"/>
                </a:lnTo>
                <a:lnTo>
                  <a:pt x="16905" y="12864"/>
                </a:lnTo>
                <a:lnTo>
                  <a:pt x="16753" y="12696"/>
                </a:lnTo>
                <a:lnTo>
                  <a:pt x="16921" y="12633"/>
                </a:lnTo>
                <a:lnTo>
                  <a:pt x="17407" y="12579"/>
                </a:lnTo>
                <a:lnTo>
                  <a:pt x="18166" y="12537"/>
                </a:lnTo>
                <a:lnTo>
                  <a:pt x="19174" y="12507"/>
                </a:lnTo>
                <a:lnTo>
                  <a:pt x="21600" y="12461"/>
                </a:lnTo>
                <a:lnTo>
                  <a:pt x="19423" y="11762"/>
                </a:lnTo>
                <a:lnTo>
                  <a:pt x="18567" y="11477"/>
                </a:lnTo>
                <a:lnTo>
                  <a:pt x="17845" y="11225"/>
                </a:lnTo>
                <a:lnTo>
                  <a:pt x="17331" y="11028"/>
                </a:lnTo>
                <a:lnTo>
                  <a:pt x="17044" y="10831"/>
                </a:lnTo>
                <a:lnTo>
                  <a:pt x="17149" y="10647"/>
                </a:lnTo>
                <a:lnTo>
                  <a:pt x="17343" y="10534"/>
                </a:lnTo>
                <a:lnTo>
                  <a:pt x="17651" y="10404"/>
                </a:lnTo>
                <a:lnTo>
                  <a:pt x="18086" y="10241"/>
                </a:lnTo>
                <a:lnTo>
                  <a:pt x="18660" y="10044"/>
                </a:lnTo>
                <a:lnTo>
                  <a:pt x="19394" y="9801"/>
                </a:lnTo>
                <a:lnTo>
                  <a:pt x="21452" y="9134"/>
                </a:lnTo>
                <a:lnTo>
                  <a:pt x="19178" y="9093"/>
                </a:lnTo>
                <a:lnTo>
                  <a:pt x="18006" y="9063"/>
                </a:lnTo>
                <a:lnTo>
                  <a:pt x="17305" y="9017"/>
                </a:lnTo>
                <a:lnTo>
                  <a:pt x="16964" y="8937"/>
                </a:lnTo>
                <a:lnTo>
                  <a:pt x="16858" y="8820"/>
                </a:lnTo>
                <a:lnTo>
                  <a:pt x="16947" y="8644"/>
                </a:lnTo>
                <a:lnTo>
                  <a:pt x="17259" y="8338"/>
                </a:lnTo>
                <a:lnTo>
                  <a:pt x="17778" y="7919"/>
                </a:lnTo>
                <a:lnTo>
                  <a:pt x="18508" y="7383"/>
                </a:lnTo>
                <a:lnTo>
                  <a:pt x="19166" y="6909"/>
                </a:lnTo>
                <a:lnTo>
                  <a:pt x="19706" y="6516"/>
                </a:lnTo>
                <a:lnTo>
                  <a:pt x="20069" y="6239"/>
                </a:lnTo>
                <a:lnTo>
                  <a:pt x="20204" y="6126"/>
                </a:lnTo>
                <a:lnTo>
                  <a:pt x="20052" y="6159"/>
                </a:lnTo>
                <a:lnTo>
                  <a:pt x="19630" y="6281"/>
                </a:lnTo>
                <a:lnTo>
                  <a:pt x="19014" y="6478"/>
                </a:lnTo>
                <a:lnTo>
                  <a:pt x="18259" y="6725"/>
                </a:lnTo>
                <a:lnTo>
                  <a:pt x="17086" y="7098"/>
                </a:lnTo>
                <a:lnTo>
                  <a:pt x="16377" y="7266"/>
                </a:lnTo>
                <a:lnTo>
                  <a:pt x="16035" y="7241"/>
                </a:lnTo>
                <a:lnTo>
                  <a:pt x="15943" y="7039"/>
                </a:lnTo>
                <a:lnTo>
                  <a:pt x="16048" y="6817"/>
                </a:lnTo>
                <a:lnTo>
                  <a:pt x="16339" y="6365"/>
                </a:lnTo>
                <a:lnTo>
                  <a:pt x="16765" y="5749"/>
                </a:lnTo>
                <a:lnTo>
                  <a:pt x="17288" y="5028"/>
                </a:lnTo>
                <a:lnTo>
                  <a:pt x="17921" y="4165"/>
                </a:lnTo>
                <a:lnTo>
                  <a:pt x="18255" y="3666"/>
                </a:lnTo>
                <a:lnTo>
                  <a:pt x="18314" y="3490"/>
                </a:lnTo>
                <a:lnTo>
                  <a:pt x="18132" y="3591"/>
                </a:lnTo>
                <a:lnTo>
                  <a:pt x="16867" y="4521"/>
                </a:lnTo>
                <a:lnTo>
                  <a:pt x="15833" y="5259"/>
                </a:lnTo>
                <a:lnTo>
                  <a:pt x="15107" y="5740"/>
                </a:lnTo>
                <a:lnTo>
                  <a:pt x="14778" y="5912"/>
                </a:lnTo>
                <a:lnTo>
                  <a:pt x="14597" y="5816"/>
                </a:lnTo>
                <a:lnTo>
                  <a:pt x="14584" y="5451"/>
                </a:lnTo>
                <a:lnTo>
                  <a:pt x="14757" y="4718"/>
                </a:lnTo>
                <a:lnTo>
                  <a:pt x="15128" y="3511"/>
                </a:lnTo>
                <a:lnTo>
                  <a:pt x="15382" y="2719"/>
                </a:lnTo>
                <a:lnTo>
                  <a:pt x="15584" y="2066"/>
                </a:lnTo>
                <a:lnTo>
                  <a:pt x="15715" y="1617"/>
                </a:lnTo>
                <a:lnTo>
                  <a:pt x="15753" y="1441"/>
                </a:lnTo>
                <a:lnTo>
                  <a:pt x="15635" y="1575"/>
                </a:lnTo>
                <a:lnTo>
                  <a:pt x="15344" y="1953"/>
                </a:lnTo>
                <a:lnTo>
                  <a:pt x="14918" y="2522"/>
                </a:lnTo>
                <a:lnTo>
                  <a:pt x="14399" y="3222"/>
                </a:lnTo>
                <a:lnTo>
                  <a:pt x="13875" y="3922"/>
                </a:lnTo>
                <a:lnTo>
                  <a:pt x="13424" y="4492"/>
                </a:lnTo>
                <a:lnTo>
                  <a:pt x="13095" y="4865"/>
                </a:lnTo>
                <a:lnTo>
                  <a:pt x="12930" y="4986"/>
                </a:lnTo>
                <a:lnTo>
                  <a:pt x="12867" y="4789"/>
                </a:lnTo>
                <a:lnTo>
                  <a:pt x="12812" y="4270"/>
                </a:lnTo>
                <a:lnTo>
                  <a:pt x="12770" y="3469"/>
                </a:lnTo>
                <a:lnTo>
                  <a:pt x="12745" y="2434"/>
                </a:lnTo>
                <a:lnTo>
                  <a:pt x="12703" y="0"/>
                </a:lnTo>
                <a:lnTo>
                  <a:pt x="11905" y="2263"/>
                </a:lnTo>
                <a:lnTo>
                  <a:pt x="11568" y="3243"/>
                </a:lnTo>
                <a:lnTo>
                  <a:pt x="11294" y="3951"/>
                </a:lnTo>
                <a:lnTo>
                  <a:pt x="11087" y="4379"/>
                </a:lnTo>
                <a:lnTo>
                  <a:pt x="10948" y="4525"/>
                </a:lnTo>
                <a:lnTo>
                  <a:pt x="10813" y="4383"/>
                </a:lnTo>
                <a:lnTo>
                  <a:pt x="10606" y="3951"/>
                </a:lnTo>
                <a:lnTo>
                  <a:pt x="10336" y="3243"/>
                </a:lnTo>
                <a:lnTo>
                  <a:pt x="10003" y="2263"/>
                </a:lnTo>
                <a:lnTo>
                  <a:pt x="925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4" name="Line"/>
          <p:cNvSpPr/>
          <p:nvPr/>
        </p:nvSpPr>
        <p:spPr>
          <a:xfrm flipV="1">
            <a:off x="10172700" y="8483600"/>
            <a:ext cx="3175" cy="28956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5" name="Square"/>
          <p:cNvSpPr/>
          <p:nvPr/>
        </p:nvSpPr>
        <p:spPr>
          <a:xfrm>
            <a:off x="10172700" y="11074400"/>
            <a:ext cx="304801" cy="304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6" name="Line"/>
          <p:cNvSpPr/>
          <p:nvPr/>
        </p:nvSpPr>
        <p:spPr>
          <a:xfrm>
            <a:off x="6316133" y="8212666"/>
            <a:ext cx="1126067" cy="905934"/>
          </a:xfrm>
          <a:prstGeom prst="line">
            <a:avLst/>
          </a:prstGeom>
          <a:ln w="25400">
            <a:solidFill>
              <a:srgbClr val="929292"/>
            </a:solidFill>
            <a:custDash>
              <a:ds d="300000" sp="3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7" name="Line"/>
          <p:cNvSpPr/>
          <p:nvPr/>
        </p:nvSpPr>
        <p:spPr>
          <a:xfrm>
            <a:off x="7349066" y="9042400"/>
            <a:ext cx="2785534" cy="23114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8" name="Line"/>
          <p:cNvSpPr/>
          <p:nvPr/>
        </p:nvSpPr>
        <p:spPr>
          <a:xfrm>
            <a:off x="9076267" y="9990665"/>
            <a:ext cx="1117601" cy="49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3736" y="0"/>
                  <a:pt x="5891" y="8938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9" name="Line"/>
          <p:cNvSpPr/>
          <p:nvPr/>
        </p:nvSpPr>
        <p:spPr>
          <a:xfrm>
            <a:off x="6515100" y="11379200"/>
            <a:ext cx="7467600" cy="317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20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8864600"/>
            <a:ext cx="355601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000" y="7670800"/>
            <a:ext cx="406400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droppedImage.pdf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9347200"/>
            <a:ext cx="3048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Diffuse_reflection.png" descr="Diffuse_reflecti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9500" y="6344034"/>
            <a:ext cx="3505201" cy="554913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Rounded Rectangle"/>
          <p:cNvSpPr/>
          <p:nvPr/>
        </p:nvSpPr>
        <p:spPr>
          <a:xfrm>
            <a:off x="7112012" y="4775198"/>
            <a:ext cx="10160002" cy="152400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>
            <a:solidFill>
              <a:srgbClr val="DD1F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25" name="droppedImage.pdf" descr="dropped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2702" y="4800599"/>
            <a:ext cx="9418597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hong lighting model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FFFFFF"/>
              </a:buClr>
              <a:buFont typeface="Arial"/>
              <a:defRPr sz="8000"/>
            </a:pPr>
            <a:r>
              <a:t>Phong lighting model</a:t>
            </a:r>
            <a:endParaRPr sz="7000">
              <a:solidFill>
                <a:srgbClr val="FF2600"/>
              </a:solidFill>
            </a:endParaRPr>
          </a:p>
          <a:p>
            <a:pPr>
              <a:buClr>
                <a:srgbClr val="FFFFFF"/>
              </a:buClr>
              <a:buFont typeface="Arial"/>
              <a:defRPr sz="7800" i="1">
                <a:latin typeface="Arial"/>
                <a:ea typeface="Arial"/>
                <a:cs typeface="Arial"/>
                <a:sym typeface="Arial"/>
              </a:defRPr>
            </a:pPr>
            <a:endParaRPr sz="7000">
              <a:solidFill>
                <a:srgbClr val="FF2600"/>
              </a:solidFill>
            </a:endParaRPr>
          </a:p>
        </p:txBody>
      </p:sp>
      <p:sp>
        <p:nvSpPr>
          <p:cNvPr id="328" name="Rounded Rectangle"/>
          <p:cNvSpPr/>
          <p:nvPr/>
        </p:nvSpPr>
        <p:spPr>
          <a:xfrm>
            <a:off x="5334000" y="4267198"/>
            <a:ext cx="14630400" cy="2311401"/>
          </a:xfrm>
          <a:prstGeom prst="roundRect">
            <a:avLst>
              <a:gd name="adj" fmla="val 16484"/>
            </a:avLst>
          </a:prstGeom>
          <a:solidFill>
            <a:srgbClr val="FFFFFF"/>
          </a:solidFill>
          <a:ln w="25400">
            <a:solidFill>
              <a:srgbClr val="DD1F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330" name="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Shading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6095854" y="7219341"/>
            <a:ext cx="12587463" cy="5506060"/>
            <a:chOff x="61" y="-129"/>
            <a:chExt cx="12587462" cy="5506058"/>
          </a:xfrm>
        </p:grpSpPr>
        <p:pic>
          <p:nvPicPr>
            <p:cNvPr id="331" name="sun_shine.png" descr="sun_shine.png"/>
            <p:cNvPicPr>
              <a:picLocks noChangeAspect="1"/>
            </p:cNvPicPr>
            <p:nvPr/>
          </p:nvPicPr>
          <p:blipFill>
            <a:blip r:embed="rId2"/>
            <a:srcRect l="325" t="327" r="1663" b="329"/>
            <a:stretch>
              <a:fillRect/>
            </a:stretch>
          </p:blipFill>
          <p:spPr>
            <a:xfrm>
              <a:off x="61" y="-130"/>
              <a:ext cx="2032001" cy="204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6" y="0"/>
                  </a:moveTo>
                  <a:lnTo>
                    <a:pt x="9184" y="2397"/>
                  </a:lnTo>
                  <a:lnTo>
                    <a:pt x="9142" y="3398"/>
                  </a:lnTo>
                  <a:lnTo>
                    <a:pt x="9087" y="4165"/>
                  </a:lnTo>
                  <a:lnTo>
                    <a:pt x="9028" y="4655"/>
                  </a:lnTo>
                  <a:lnTo>
                    <a:pt x="8956" y="4844"/>
                  </a:lnTo>
                  <a:lnTo>
                    <a:pt x="8788" y="4714"/>
                  </a:lnTo>
                  <a:lnTo>
                    <a:pt x="8446" y="4320"/>
                  </a:lnTo>
                  <a:lnTo>
                    <a:pt x="7973" y="3729"/>
                  </a:lnTo>
                  <a:lnTo>
                    <a:pt x="7429" y="2996"/>
                  </a:lnTo>
                  <a:lnTo>
                    <a:pt x="6889" y="2263"/>
                  </a:lnTo>
                  <a:lnTo>
                    <a:pt x="6438" y="1672"/>
                  </a:lnTo>
                  <a:lnTo>
                    <a:pt x="6121" y="1282"/>
                  </a:lnTo>
                  <a:lnTo>
                    <a:pt x="5991" y="1156"/>
                  </a:lnTo>
                  <a:lnTo>
                    <a:pt x="6020" y="1345"/>
                  </a:lnTo>
                  <a:lnTo>
                    <a:pt x="6151" y="1823"/>
                  </a:lnTo>
                  <a:lnTo>
                    <a:pt x="6358" y="2510"/>
                  </a:lnTo>
                  <a:lnTo>
                    <a:pt x="6619" y="3340"/>
                  </a:lnTo>
                  <a:lnTo>
                    <a:pt x="6881" y="4182"/>
                  </a:lnTo>
                  <a:lnTo>
                    <a:pt x="7083" y="4902"/>
                  </a:lnTo>
                  <a:lnTo>
                    <a:pt x="7201" y="5430"/>
                  </a:lnTo>
                  <a:lnTo>
                    <a:pt x="7222" y="5686"/>
                  </a:lnTo>
                  <a:lnTo>
                    <a:pt x="7092" y="5728"/>
                  </a:lnTo>
                  <a:lnTo>
                    <a:pt x="6750" y="5573"/>
                  </a:lnTo>
                  <a:lnTo>
                    <a:pt x="6147" y="5175"/>
                  </a:lnTo>
                  <a:lnTo>
                    <a:pt x="5214" y="4509"/>
                  </a:lnTo>
                  <a:lnTo>
                    <a:pt x="4463" y="3968"/>
                  </a:lnTo>
                  <a:lnTo>
                    <a:pt x="3839" y="3536"/>
                  </a:lnTo>
                  <a:lnTo>
                    <a:pt x="3405" y="3256"/>
                  </a:lnTo>
                  <a:lnTo>
                    <a:pt x="3223" y="3172"/>
                  </a:lnTo>
                  <a:lnTo>
                    <a:pt x="3303" y="3340"/>
                  </a:lnTo>
                  <a:lnTo>
                    <a:pt x="3565" y="3746"/>
                  </a:lnTo>
                  <a:lnTo>
                    <a:pt x="3970" y="4333"/>
                  </a:lnTo>
                  <a:lnTo>
                    <a:pt x="4480" y="5032"/>
                  </a:lnTo>
                  <a:lnTo>
                    <a:pt x="4995" y="5736"/>
                  </a:lnTo>
                  <a:lnTo>
                    <a:pt x="5417" y="6331"/>
                  </a:lnTo>
                  <a:lnTo>
                    <a:pt x="5700" y="6750"/>
                  </a:lnTo>
                  <a:lnTo>
                    <a:pt x="5805" y="6939"/>
                  </a:lnTo>
                  <a:lnTo>
                    <a:pt x="5704" y="7106"/>
                  </a:lnTo>
                  <a:lnTo>
                    <a:pt x="5341" y="7111"/>
                  </a:lnTo>
                  <a:lnTo>
                    <a:pt x="4620" y="6939"/>
                  </a:lnTo>
                  <a:lnTo>
                    <a:pt x="3451" y="6578"/>
                  </a:lnTo>
                  <a:lnTo>
                    <a:pt x="2637" y="6319"/>
                  </a:lnTo>
                  <a:lnTo>
                    <a:pt x="1945" y="6109"/>
                  </a:lnTo>
                  <a:lnTo>
                    <a:pt x="1451" y="5963"/>
                  </a:lnTo>
                  <a:lnTo>
                    <a:pt x="1308" y="6013"/>
                  </a:lnTo>
                  <a:lnTo>
                    <a:pt x="1645" y="6289"/>
                  </a:lnTo>
                  <a:lnTo>
                    <a:pt x="2190" y="6700"/>
                  </a:lnTo>
                  <a:lnTo>
                    <a:pt x="2881" y="7203"/>
                  </a:lnTo>
                  <a:lnTo>
                    <a:pt x="3708" y="7794"/>
                  </a:lnTo>
                  <a:lnTo>
                    <a:pt x="4290" y="8242"/>
                  </a:lnTo>
                  <a:lnTo>
                    <a:pt x="4624" y="8573"/>
                  </a:lnTo>
                  <a:lnTo>
                    <a:pt x="4700" y="8795"/>
                  </a:lnTo>
                  <a:lnTo>
                    <a:pt x="4514" y="8942"/>
                  </a:lnTo>
                  <a:lnTo>
                    <a:pt x="4058" y="9025"/>
                  </a:lnTo>
                  <a:lnTo>
                    <a:pt x="3329" y="9067"/>
                  </a:lnTo>
                  <a:lnTo>
                    <a:pt x="2316" y="9088"/>
                  </a:lnTo>
                  <a:lnTo>
                    <a:pt x="0" y="9126"/>
                  </a:lnTo>
                  <a:lnTo>
                    <a:pt x="2097" y="9788"/>
                  </a:lnTo>
                  <a:lnTo>
                    <a:pt x="2949" y="10065"/>
                  </a:lnTo>
                  <a:lnTo>
                    <a:pt x="3666" y="10308"/>
                  </a:lnTo>
                  <a:lnTo>
                    <a:pt x="4181" y="10496"/>
                  </a:lnTo>
                  <a:lnTo>
                    <a:pt x="4404" y="10601"/>
                  </a:lnTo>
                  <a:lnTo>
                    <a:pt x="4472" y="10840"/>
                  </a:lnTo>
                  <a:lnTo>
                    <a:pt x="4151" y="11112"/>
                  </a:lnTo>
                  <a:lnTo>
                    <a:pt x="3383" y="11452"/>
                  </a:lnTo>
                  <a:lnTo>
                    <a:pt x="2130" y="11879"/>
                  </a:lnTo>
                  <a:lnTo>
                    <a:pt x="266" y="12478"/>
                  </a:lnTo>
                  <a:lnTo>
                    <a:pt x="2261" y="12478"/>
                  </a:lnTo>
                  <a:lnTo>
                    <a:pt x="3421" y="12487"/>
                  </a:lnTo>
                  <a:lnTo>
                    <a:pt x="4160" y="12520"/>
                  </a:lnTo>
                  <a:lnTo>
                    <a:pt x="4582" y="12587"/>
                  </a:lnTo>
                  <a:lnTo>
                    <a:pt x="4771" y="12692"/>
                  </a:lnTo>
                  <a:lnTo>
                    <a:pt x="4873" y="12880"/>
                  </a:lnTo>
                  <a:lnTo>
                    <a:pt x="4864" y="13044"/>
                  </a:lnTo>
                  <a:lnTo>
                    <a:pt x="4717" y="13178"/>
                  </a:lnTo>
                  <a:lnTo>
                    <a:pt x="4379" y="13442"/>
                  </a:lnTo>
                  <a:lnTo>
                    <a:pt x="3907" y="13798"/>
                  </a:lnTo>
                  <a:lnTo>
                    <a:pt x="3345" y="14204"/>
                  </a:lnTo>
                  <a:lnTo>
                    <a:pt x="2763" y="14623"/>
                  </a:lnTo>
                  <a:lnTo>
                    <a:pt x="2244" y="14996"/>
                  </a:lnTo>
                  <a:lnTo>
                    <a:pt x="1844" y="15286"/>
                  </a:lnTo>
                  <a:lnTo>
                    <a:pt x="1671" y="15482"/>
                  </a:lnTo>
                  <a:lnTo>
                    <a:pt x="2038" y="15403"/>
                  </a:lnTo>
                  <a:lnTo>
                    <a:pt x="2649" y="15227"/>
                  </a:lnTo>
                  <a:lnTo>
                    <a:pt x="3455" y="14967"/>
                  </a:lnTo>
                  <a:lnTo>
                    <a:pt x="4531" y="14623"/>
                  </a:lnTo>
                  <a:lnTo>
                    <a:pt x="5214" y="14435"/>
                  </a:lnTo>
                  <a:lnTo>
                    <a:pt x="5598" y="14385"/>
                  </a:lnTo>
                  <a:lnTo>
                    <a:pt x="5784" y="14452"/>
                  </a:lnTo>
                  <a:lnTo>
                    <a:pt x="5872" y="14628"/>
                  </a:lnTo>
                  <a:lnTo>
                    <a:pt x="5835" y="14774"/>
                  </a:lnTo>
                  <a:lnTo>
                    <a:pt x="5716" y="14996"/>
                  </a:lnTo>
                  <a:lnTo>
                    <a:pt x="5501" y="15323"/>
                  </a:lnTo>
                  <a:lnTo>
                    <a:pt x="5172" y="15780"/>
                  </a:lnTo>
                  <a:lnTo>
                    <a:pt x="4717" y="16396"/>
                  </a:lnTo>
                  <a:lnTo>
                    <a:pt x="4109" y="17205"/>
                  </a:lnTo>
                  <a:lnTo>
                    <a:pt x="3750" y="17678"/>
                  </a:lnTo>
                  <a:lnTo>
                    <a:pt x="3506" y="18013"/>
                  </a:lnTo>
                  <a:lnTo>
                    <a:pt x="3438" y="18244"/>
                  </a:lnTo>
                  <a:lnTo>
                    <a:pt x="3658" y="18122"/>
                  </a:lnTo>
                  <a:lnTo>
                    <a:pt x="4071" y="17841"/>
                  </a:lnTo>
                  <a:lnTo>
                    <a:pt x="4704" y="17385"/>
                  </a:lnTo>
                  <a:lnTo>
                    <a:pt x="5569" y="16752"/>
                  </a:lnTo>
                  <a:lnTo>
                    <a:pt x="6147" y="16337"/>
                  </a:lnTo>
                  <a:lnTo>
                    <a:pt x="6632" y="16002"/>
                  </a:lnTo>
                  <a:lnTo>
                    <a:pt x="6982" y="15772"/>
                  </a:lnTo>
                  <a:lnTo>
                    <a:pt x="7142" y="15688"/>
                  </a:lnTo>
                  <a:lnTo>
                    <a:pt x="7294" y="15788"/>
                  </a:lnTo>
                  <a:lnTo>
                    <a:pt x="7286" y="16157"/>
                  </a:lnTo>
                  <a:lnTo>
                    <a:pt x="7096" y="16911"/>
                  </a:lnTo>
                  <a:lnTo>
                    <a:pt x="6708" y="18156"/>
                  </a:lnTo>
                  <a:lnTo>
                    <a:pt x="6438" y="19002"/>
                  </a:lnTo>
                  <a:lnTo>
                    <a:pt x="6231" y="19685"/>
                  </a:lnTo>
                  <a:lnTo>
                    <a:pt x="6117" y="20138"/>
                  </a:lnTo>
                  <a:lnTo>
                    <a:pt x="6105" y="20284"/>
                  </a:lnTo>
                  <a:lnTo>
                    <a:pt x="6231" y="20138"/>
                  </a:lnTo>
                  <a:lnTo>
                    <a:pt x="6497" y="19794"/>
                  </a:lnTo>
                  <a:lnTo>
                    <a:pt x="6860" y="19304"/>
                  </a:lnTo>
                  <a:lnTo>
                    <a:pt x="7282" y="18717"/>
                  </a:lnTo>
                  <a:lnTo>
                    <a:pt x="8066" y="17636"/>
                  </a:lnTo>
                  <a:lnTo>
                    <a:pt x="8577" y="16983"/>
                  </a:lnTo>
                  <a:lnTo>
                    <a:pt x="8885" y="16681"/>
                  </a:lnTo>
                  <a:lnTo>
                    <a:pt x="9058" y="16651"/>
                  </a:lnTo>
                  <a:lnTo>
                    <a:pt x="9108" y="16874"/>
                  </a:lnTo>
                  <a:lnTo>
                    <a:pt x="9146" y="17431"/>
                  </a:lnTo>
                  <a:lnTo>
                    <a:pt x="9176" y="18235"/>
                  </a:lnTo>
                  <a:lnTo>
                    <a:pt x="9184" y="19199"/>
                  </a:lnTo>
                  <a:lnTo>
                    <a:pt x="9184" y="21600"/>
                  </a:lnTo>
                  <a:lnTo>
                    <a:pt x="9239" y="21600"/>
                  </a:lnTo>
                  <a:lnTo>
                    <a:pt x="9982" y="19329"/>
                  </a:lnTo>
                  <a:lnTo>
                    <a:pt x="10281" y="18441"/>
                  </a:lnTo>
                  <a:lnTo>
                    <a:pt x="10551" y="17712"/>
                  </a:lnTo>
                  <a:lnTo>
                    <a:pt x="10754" y="17209"/>
                  </a:lnTo>
                  <a:lnTo>
                    <a:pt x="10868" y="17008"/>
                  </a:lnTo>
                  <a:lnTo>
                    <a:pt x="11121" y="17163"/>
                  </a:lnTo>
                  <a:lnTo>
                    <a:pt x="11197" y="17355"/>
                  </a:lnTo>
                  <a:lnTo>
                    <a:pt x="11336" y="17753"/>
                  </a:lnTo>
                  <a:lnTo>
                    <a:pt x="11521" y="18307"/>
                  </a:lnTo>
                  <a:lnTo>
                    <a:pt x="11737" y="18956"/>
                  </a:lnTo>
                  <a:lnTo>
                    <a:pt x="11960" y="19643"/>
                  </a:lnTo>
                  <a:lnTo>
                    <a:pt x="12171" y="20305"/>
                  </a:lnTo>
                  <a:lnTo>
                    <a:pt x="12352" y="20892"/>
                  </a:lnTo>
                  <a:lnTo>
                    <a:pt x="12488" y="21344"/>
                  </a:lnTo>
                  <a:lnTo>
                    <a:pt x="12563" y="21600"/>
                  </a:lnTo>
                  <a:lnTo>
                    <a:pt x="12635" y="21600"/>
                  </a:lnTo>
                  <a:lnTo>
                    <a:pt x="12711" y="19153"/>
                  </a:lnTo>
                  <a:lnTo>
                    <a:pt x="12749" y="18168"/>
                  </a:lnTo>
                  <a:lnTo>
                    <a:pt x="12804" y="17389"/>
                  </a:lnTo>
                  <a:lnTo>
                    <a:pt x="12863" y="16878"/>
                  </a:lnTo>
                  <a:lnTo>
                    <a:pt x="12926" y="16685"/>
                  </a:lnTo>
                  <a:lnTo>
                    <a:pt x="13095" y="16827"/>
                  </a:lnTo>
                  <a:lnTo>
                    <a:pt x="13437" y="17234"/>
                  </a:lnTo>
                  <a:lnTo>
                    <a:pt x="13909" y="17837"/>
                  </a:lnTo>
                  <a:lnTo>
                    <a:pt x="14458" y="18583"/>
                  </a:lnTo>
                  <a:lnTo>
                    <a:pt x="15002" y="19325"/>
                  </a:lnTo>
                  <a:lnTo>
                    <a:pt x="15453" y="19924"/>
                  </a:lnTo>
                  <a:lnTo>
                    <a:pt x="15765" y="20322"/>
                  </a:lnTo>
                  <a:lnTo>
                    <a:pt x="15892" y="20456"/>
                  </a:lnTo>
                  <a:lnTo>
                    <a:pt x="15850" y="20263"/>
                  </a:lnTo>
                  <a:lnTo>
                    <a:pt x="15706" y="19769"/>
                  </a:lnTo>
                  <a:lnTo>
                    <a:pt x="15474" y="19052"/>
                  </a:lnTo>
                  <a:lnTo>
                    <a:pt x="15188" y="18185"/>
                  </a:lnTo>
                  <a:lnTo>
                    <a:pt x="14871" y="17196"/>
                  </a:lnTo>
                  <a:lnTo>
                    <a:pt x="14664" y="16475"/>
                  </a:lnTo>
                  <a:lnTo>
                    <a:pt x="14567" y="16010"/>
                  </a:lnTo>
                  <a:lnTo>
                    <a:pt x="14588" y="15809"/>
                  </a:lnTo>
                  <a:lnTo>
                    <a:pt x="14774" y="15834"/>
                  </a:lnTo>
                  <a:lnTo>
                    <a:pt x="15179" y="16052"/>
                  </a:lnTo>
                  <a:lnTo>
                    <a:pt x="15812" y="16467"/>
                  </a:lnTo>
                  <a:lnTo>
                    <a:pt x="16668" y="17079"/>
                  </a:lnTo>
                  <a:lnTo>
                    <a:pt x="17423" y="17624"/>
                  </a:lnTo>
                  <a:lnTo>
                    <a:pt x="18048" y="18064"/>
                  </a:lnTo>
                  <a:lnTo>
                    <a:pt x="18478" y="18353"/>
                  </a:lnTo>
                  <a:lnTo>
                    <a:pt x="18651" y="18441"/>
                  </a:lnTo>
                  <a:lnTo>
                    <a:pt x="18554" y="18265"/>
                  </a:lnTo>
                  <a:lnTo>
                    <a:pt x="18255" y="17829"/>
                  </a:lnTo>
                  <a:lnTo>
                    <a:pt x="17803" y="17192"/>
                  </a:lnTo>
                  <a:lnTo>
                    <a:pt x="17246" y="16425"/>
                  </a:lnTo>
                  <a:lnTo>
                    <a:pt x="16689" y="15658"/>
                  </a:lnTo>
                  <a:lnTo>
                    <a:pt x="16255" y="15009"/>
                  </a:lnTo>
                  <a:lnTo>
                    <a:pt x="15976" y="14552"/>
                  </a:lnTo>
                  <a:lnTo>
                    <a:pt x="15909" y="14351"/>
                  </a:lnTo>
                  <a:lnTo>
                    <a:pt x="16128" y="14364"/>
                  </a:lnTo>
                  <a:lnTo>
                    <a:pt x="16651" y="14485"/>
                  </a:lnTo>
                  <a:lnTo>
                    <a:pt x="17394" y="14691"/>
                  </a:lnTo>
                  <a:lnTo>
                    <a:pt x="18284" y="14967"/>
                  </a:lnTo>
                  <a:lnTo>
                    <a:pt x="19162" y="15244"/>
                  </a:lnTo>
                  <a:lnTo>
                    <a:pt x="19891" y="15466"/>
                  </a:lnTo>
                  <a:lnTo>
                    <a:pt x="20385" y="15612"/>
                  </a:lnTo>
                  <a:lnTo>
                    <a:pt x="20579" y="15654"/>
                  </a:lnTo>
                  <a:lnTo>
                    <a:pt x="20440" y="15529"/>
                  </a:lnTo>
                  <a:lnTo>
                    <a:pt x="20035" y="15218"/>
                  </a:lnTo>
                  <a:lnTo>
                    <a:pt x="19427" y="14770"/>
                  </a:lnTo>
                  <a:lnTo>
                    <a:pt x="18681" y="14230"/>
                  </a:lnTo>
                  <a:lnTo>
                    <a:pt x="17934" y="13681"/>
                  </a:lnTo>
                  <a:lnTo>
                    <a:pt x="17322" y="13207"/>
                  </a:lnTo>
                  <a:lnTo>
                    <a:pt x="16905" y="12864"/>
                  </a:lnTo>
                  <a:lnTo>
                    <a:pt x="16753" y="12696"/>
                  </a:lnTo>
                  <a:lnTo>
                    <a:pt x="16921" y="12633"/>
                  </a:lnTo>
                  <a:lnTo>
                    <a:pt x="17407" y="12579"/>
                  </a:lnTo>
                  <a:lnTo>
                    <a:pt x="18166" y="12537"/>
                  </a:lnTo>
                  <a:lnTo>
                    <a:pt x="19174" y="12507"/>
                  </a:lnTo>
                  <a:lnTo>
                    <a:pt x="21600" y="12461"/>
                  </a:lnTo>
                  <a:lnTo>
                    <a:pt x="19423" y="11762"/>
                  </a:lnTo>
                  <a:lnTo>
                    <a:pt x="18567" y="11477"/>
                  </a:lnTo>
                  <a:lnTo>
                    <a:pt x="17845" y="11225"/>
                  </a:lnTo>
                  <a:lnTo>
                    <a:pt x="17331" y="11028"/>
                  </a:lnTo>
                  <a:lnTo>
                    <a:pt x="17044" y="10831"/>
                  </a:lnTo>
                  <a:lnTo>
                    <a:pt x="17149" y="10647"/>
                  </a:lnTo>
                  <a:lnTo>
                    <a:pt x="17343" y="10534"/>
                  </a:lnTo>
                  <a:lnTo>
                    <a:pt x="17651" y="10404"/>
                  </a:lnTo>
                  <a:lnTo>
                    <a:pt x="18086" y="10241"/>
                  </a:lnTo>
                  <a:lnTo>
                    <a:pt x="18660" y="10044"/>
                  </a:lnTo>
                  <a:lnTo>
                    <a:pt x="19394" y="9801"/>
                  </a:lnTo>
                  <a:lnTo>
                    <a:pt x="21452" y="9134"/>
                  </a:lnTo>
                  <a:lnTo>
                    <a:pt x="19178" y="9093"/>
                  </a:lnTo>
                  <a:lnTo>
                    <a:pt x="18006" y="9063"/>
                  </a:lnTo>
                  <a:lnTo>
                    <a:pt x="17305" y="9017"/>
                  </a:lnTo>
                  <a:lnTo>
                    <a:pt x="16964" y="8937"/>
                  </a:lnTo>
                  <a:lnTo>
                    <a:pt x="16858" y="8820"/>
                  </a:lnTo>
                  <a:lnTo>
                    <a:pt x="16947" y="8644"/>
                  </a:lnTo>
                  <a:lnTo>
                    <a:pt x="17259" y="8338"/>
                  </a:lnTo>
                  <a:lnTo>
                    <a:pt x="17778" y="7919"/>
                  </a:lnTo>
                  <a:lnTo>
                    <a:pt x="18508" y="7383"/>
                  </a:lnTo>
                  <a:lnTo>
                    <a:pt x="19166" y="6909"/>
                  </a:lnTo>
                  <a:lnTo>
                    <a:pt x="19706" y="6516"/>
                  </a:lnTo>
                  <a:lnTo>
                    <a:pt x="20069" y="6239"/>
                  </a:lnTo>
                  <a:lnTo>
                    <a:pt x="20204" y="6126"/>
                  </a:lnTo>
                  <a:lnTo>
                    <a:pt x="20052" y="6159"/>
                  </a:lnTo>
                  <a:lnTo>
                    <a:pt x="19630" y="6281"/>
                  </a:lnTo>
                  <a:lnTo>
                    <a:pt x="19014" y="6478"/>
                  </a:lnTo>
                  <a:lnTo>
                    <a:pt x="18259" y="6725"/>
                  </a:lnTo>
                  <a:lnTo>
                    <a:pt x="17086" y="7098"/>
                  </a:lnTo>
                  <a:lnTo>
                    <a:pt x="16377" y="7266"/>
                  </a:lnTo>
                  <a:lnTo>
                    <a:pt x="16035" y="7241"/>
                  </a:lnTo>
                  <a:lnTo>
                    <a:pt x="15943" y="7039"/>
                  </a:lnTo>
                  <a:lnTo>
                    <a:pt x="16048" y="6817"/>
                  </a:lnTo>
                  <a:lnTo>
                    <a:pt x="16339" y="6365"/>
                  </a:lnTo>
                  <a:lnTo>
                    <a:pt x="16765" y="5749"/>
                  </a:lnTo>
                  <a:lnTo>
                    <a:pt x="17288" y="5028"/>
                  </a:lnTo>
                  <a:lnTo>
                    <a:pt x="17921" y="4165"/>
                  </a:lnTo>
                  <a:lnTo>
                    <a:pt x="18255" y="3666"/>
                  </a:lnTo>
                  <a:lnTo>
                    <a:pt x="18314" y="3490"/>
                  </a:lnTo>
                  <a:lnTo>
                    <a:pt x="18132" y="3591"/>
                  </a:lnTo>
                  <a:lnTo>
                    <a:pt x="16867" y="4521"/>
                  </a:lnTo>
                  <a:lnTo>
                    <a:pt x="15833" y="5259"/>
                  </a:lnTo>
                  <a:lnTo>
                    <a:pt x="15107" y="5740"/>
                  </a:lnTo>
                  <a:lnTo>
                    <a:pt x="14778" y="5912"/>
                  </a:lnTo>
                  <a:lnTo>
                    <a:pt x="14597" y="5816"/>
                  </a:lnTo>
                  <a:lnTo>
                    <a:pt x="14584" y="5451"/>
                  </a:lnTo>
                  <a:lnTo>
                    <a:pt x="14757" y="4718"/>
                  </a:lnTo>
                  <a:lnTo>
                    <a:pt x="15128" y="3511"/>
                  </a:lnTo>
                  <a:lnTo>
                    <a:pt x="15382" y="2719"/>
                  </a:lnTo>
                  <a:lnTo>
                    <a:pt x="15584" y="2066"/>
                  </a:lnTo>
                  <a:lnTo>
                    <a:pt x="15715" y="1617"/>
                  </a:lnTo>
                  <a:lnTo>
                    <a:pt x="15753" y="1441"/>
                  </a:lnTo>
                  <a:lnTo>
                    <a:pt x="15635" y="1575"/>
                  </a:lnTo>
                  <a:lnTo>
                    <a:pt x="15344" y="1953"/>
                  </a:lnTo>
                  <a:lnTo>
                    <a:pt x="14918" y="2522"/>
                  </a:lnTo>
                  <a:lnTo>
                    <a:pt x="14399" y="3222"/>
                  </a:lnTo>
                  <a:lnTo>
                    <a:pt x="13875" y="3922"/>
                  </a:lnTo>
                  <a:lnTo>
                    <a:pt x="13424" y="4492"/>
                  </a:lnTo>
                  <a:lnTo>
                    <a:pt x="13095" y="4865"/>
                  </a:lnTo>
                  <a:lnTo>
                    <a:pt x="12930" y="4986"/>
                  </a:lnTo>
                  <a:lnTo>
                    <a:pt x="12867" y="4789"/>
                  </a:lnTo>
                  <a:lnTo>
                    <a:pt x="12812" y="4270"/>
                  </a:lnTo>
                  <a:lnTo>
                    <a:pt x="12770" y="3469"/>
                  </a:lnTo>
                  <a:lnTo>
                    <a:pt x="12745" y="2434"/>
                  </a:lnTo>
                  <a:lnTo>
                    <a:pt x="12703" y="0"/>
                  </a:lnTo>
                  <a:lnTo>
                    <a:pt x="11905" y="2263"/>
                  </a:lnTo>
                  <a:lnTo>
                    <a:pt x="11568" y="3243"/>
                  </a:lnTo>
                  <a:lnTo>
                    <a:pt x="11294" y="3951"/>
                  </a:lnTo>
                  <a:lnTo>
                    <a:pt x="11087" y="4379"/>
                  </a:lnTo>
                  <a:lnTo>
                    <a:pt x="10948" y="4525"/>
                  </a:lnTo>
                  <a:lnTo>
                    <a:pt x="10813" y="4383"/>
                  </a:lnTo>
                  <a:lnTo>
                    <a:pt x="10606" y="3951"/>
                  </a:lnTo>
                  <a:lnTo>
                    <a:pt x="10336" y="3243"/>
                  </a:lnTo>
                  <a:lnTo>
                    <a:pt x="10003" y="2263"/>
                  </a:lnTo>
                  <a:lnTo>
                    <a:pt x="92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2" name="Shape"/>
            <p:cNvSpPr/>
            <p:nvPr/>
          </p:nvSpPr>
          <p:spPr>
            <a:xfrm>
              <a:off x="351573" y="4362929"/>
              <a:ext cx="10972802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15" y="0"/>
                  </a:moveTo>
                  <a:lnTo>
                    <a:pt x="21600" y="0"/>
                  </a:lnTo>
                  <a:lnTo>
                    <a:pt x="19102" y="21600"/>
                  </a:lnTo>
                  <a:lnTo>
                    <a:pt x="0" y="21600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888888">
                <a:alpha val="81000"/>
              </a:srgbClr>
            </a:solidFill>
            <a:ln w="25400" cap="flat">
              <a:solidFill>
                <a:srgbClr val="D0D0D0">
                  <a:alpha val="72000"/>
                </a:srgbClr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3" name="Line"/>
            <p:cNvSpPr/>
            <p:nvPr/>
          </p:nvSpPr>
          <p:spPr>
            <a:xfrm>
              <a:off x="5757540" y="2650573"/>
              <a:ext cx="2732146" cy="227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3" extrusionOk="0">
                  <a:moveTo>
                    <a:pt x="0" y="21473"/>
                  </a:moveTo>
                  <a:cubicBezTo>
                    <a:pt x="1600" y="18805"/>
                    <a:pt x="3161" y="16102"/>
                    <a:pt x="4801" y="13468"/>
                  </a:cubicBezTo>
                  <a:cubicBezTo>
                    <a:pt x="6318" y="11031"/>
                    <a:pt x="7717" y="8462"/>
                    <a:pt x="9468" y="6263"/>
                  </a:cubicBezTo>
                  <a:cubicBezTo>
                    <a:pt x="10673" y="4751"/>
                    <a:pt x="12297" y="2482"/>
                    <a:pt x="13736" y="1300"/>
                  </a:cubicBezTo>
                  <a:cubicBezTo>
                    <a:pt x="14837" y="396"/>
                    <a:pt x="15741" y="167"/>
                    <a:pt x="17070" y="19"/>
                  </a:cubicBezTo>
                  <a:cubicBezTo>
                    <a:pt x="18386" y="-127"/>
                    <a:pt x="19826" y="553"/>
                    <a:pt x="20804" y="1620"/>
                  </a:cubicBezTo>
                  <a:cubicBezTo>
                    <a:pt x="21482" y="2360"/>
                    <a:pt x="21600" y="3733"/>
                    <a:pt x="21470" y="4822"/>
                  </a:cubicBezTo>
                  <a:cubicBezTo>
                    <a:pt x="21316" y="6122"/>
                    <a:pt x="20660" y="7294"/>
                    <a:pt x="20003" y="8345"/>
                  </a:cubicBezTo>
                  <a:cubicBezTo>
                    <a:pt x="19174" y="9673"/>
                    <a:pt x="18264" y="11030"/>
                    <a:pt x="17070" y="11867"/>
                  </a:cubicBezTo>
                  <a:cubicBezTo>
                    <a:pt x="14473" y="13685"/>
                    <a:pt x="12170" y="15728"/>
                    <a:pt x="9468" y="17310"/>
                  </a:cubicBezTo>
                  <a:cubicBezTo>
                    <a:pt x="6697" y="18933"/>
                    <a:pt x="3378" y="19712"/>
                    <a:pt x="667" y="21473"/>
                  </a:cubicBezTo>
                </a:path>
              </a:pathLst>
            </a:custGeom>
            <a:solidFill>
              <a:srgbClr val="42719B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4" name="Line"/>
            <p:cNvSpPr/>
            <p:nvPr/>
          </p:nvSpPr>
          <p:spPr>
            <a:xfrm flipV="1">
              <a:off x="5753306" y="2127729"/>
              <a:ext cx="3176" cy="2895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" name="Square"/>
            <p:cNvSpPr/>
            <p:nvPr/>
          </p:nvSpPr>
          <p:spPr>
            <a:xfrm>
              <a:off x="5753306" y="4718529"/>
              <a:ext cx="304801" cy="304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6" name="Line"/>
            <p:cNvSpPr/>
            <p:nvPr/>
          </p:nvSpPr>
          <p:spPr>
            <a:xfrm flipV="1">
              <a:off x="5727907" y="3651729"/>
              <a:ext cx="3225801" cy="1320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37" name="eye.png" descr="eye.png"/>
            <p:cNvPicPr>
              <a:picLocks noChangeAspect="1"/>
            </p:cNvPicPr>
            <p:nvPr/>
          </p:nvPicPr>
          <p:blipFill>
            <a:blip r:embed="rId3"/>
            <a:srcRect l="3892" t="2622" r="267" b="2704"/>
            <a:stretch>
              <a:fillRect/>
            </a:stretch>
          </p:blipFill>
          <p:spPr>
            <a:xfrm flipH="1">
              <a:off x="11038234" y="1789740"/>
              <a:ext cx="1549290" cy="90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87" extrusionOk="0">
                  <a:moveTo>
                    <a:pt x="14323" y="0"/>
                  </a:moveTo>
                  <a:cubicBezTo>
                    <a:pt x="13796" y="0"/>
                    <a:pt x="13526" y="85"/>
                    <a:pt x="13438" y="285"/>
                  </a:cubicBezTo>
                  <a:cubicBezTo>
                    <a:pt x="13359" y="462"/>
                    <a:pt x="12757" y="721"/>
                    <a:pt x="11865" y="968"/>
                  </a:cubicBezTo>
                  <a:cubicBezTo>
                    <a:pt x="9361" y="1663"/>
                    <a:pt x="6694" y="2822"/>
                    <a:pt x="6874" y="3132"/>
                  </a:cubicBezTo>
                  <a:cubicBezTo>
                    <a:pt x="6907" y="3189"/>
                    <a:pt x="6881" y="3343"/>
                    <a:pt x="6813" y="3484"/>
                  </a:cubicBezTo>
                  <a:cubicBezTo>
                    <a:pt x="6728" y="3662"/>
                    <a:pt x="6607" y="3684"/>
                    <a:pt x="6418" y="3560"/>
                  </a:cubicBezTo>
                  <a:cubicBezTo>
                    <a:pt x="6190" y="3410"/>
                    <a:pt x="6052" y="3512"/>
                    <a:pt x="5593" y="4167"/>
                  </a:cubicBezTo>
                  <a:cubicBezTo>
                    <a:pt x="5291" y="4598"/>
                    <a:pt x="4938" y="4955"/>
                    <a:pt x="4807" y="4955"/>
                  </a:cubicBezTo>
                  <a:cubicBezTo>
                    <a:pt x="4675" y="4955"/>
                    <a:pt x="4427" y="5209"/>
                    <a:pt x="4252" y="5524"/>
                  </a:cubicBezTo>
                  <a:cubicBezTo>
                    <a:pt x="4077" y="5840"/>
                    <a:pt x="3780" y="6154"/>
                    <a:pt x="3598" y="6217"/>
                  </a:cubicBezTo>
                  <a:cubicBezTo>
                    <a:pt x="3360" y="6299"/>
                    <a:pt x="3167" y="6604"/>
                    <a:pt x="2921" y="7280"/>
                  </a:cubicBezTo>
                  <a:cubicBezTo>
                    <a:pt x="2732" y="7802"/>
                    <a:pt x="2577" y="8360"/>
                    <a:pt x="2575" y="8524"/>
                  </a:cubicBezTo>
                  <a:cubicBezTo>
                    <a:pt x="2572" y="8855"/>
                    <a:pt x="2219" y="10076"/>
                    <a:pt x="1685" y="11618"/>
                  </a:cubicBezTo>
                  <a:cubicBezTo>
                    <a:pt x="1480" y="12208"/>
                    <a:pt x="1334" y="12919"/>
                    <a:pt x="1333" y="13308"/>
                  </a:cubicBezTo>
                  <a:cubicBezTo>
                    <a:pt x="1329" y="14344"/>
                    <a:pt x="1189" y="14754"/>
                    <a:pt x="536" y="15643"/>
                  </a:cubicBezTo>
                  <a:cubicBezTo>
                    <a:pt x="67" y="16281"/>
                    <a:pt x="-52" y="16547"/>
                    <a:pt x="19" y="16811"/>
                  </a:cubicBezTo>
                  <a:cubicBezTo>
                    <a:pt x="126" y="17207"/>
                    <a:pt x="129" y="18248"/>
                    <a:pt x="24" y="18538"/>
                  </a:cubicBezTo>
                  <a:cubicBezTo>
                    <a:pt x="-15" y="18648"/>
                    <a:pt x="28" y="18914"/>
                    <a:pt x="118" y="19127"/>
                  </a:cubicBezTo>
                  <a:cubicBezTo>
                    <a:pt x="270" y="19487"/>
                    <a:pt x="303" y="19491"/>
                    <a:pt x="596" y="19203"/>
                  </a:cubicBezTo>
                  <a:cubicBezTo>
                    <a:pt x="769" y="19032"/>
                    <a:pt x="1231" y="18772"/>
                    <a:pt x="1624" y="18633"/>
                  </a:cubicBezTo>
                  <a:lnTo>
                    <a:pt x="2339" y="18386"/>
                  </a:lnTo>
                  <a:lnTo>
                    <a:pt x="3009" y="19449"/>
                  </a:lnTo>
                  <a:cubicBezTo>
                    <a:pt x="3646" y="20460"/>
                    <a:pt x="4539" y="21239"/>
                    <a:pt x="5329" y="21471"/>
                  </a:cubicBezTo>
                  <a:cubicBezTo>
                    <a:pt x="5487" y="21518"/>
                    <a:pt x="5646" y="21570"/>
                    <a:pt x="5681" y="21585"/>
                  </a:cubicBezTo>
                  <a:cubicBezTo>
                    <a:pt x="5716" y="21600"/>
                    <a:pt x="5798" y="21506"/>
                    <a:pt x="5868" y="21386"/>
                  </a:cubicBezTo>
                  <a:cubicBezTo>
                    <a:pt x="5961" y="21226"/>
                    <a:pt x="6217" y="21233"/>
                    <a:pt x="6808" y="21405"/>
                  </a:cubicBezTo>
                  <a:cubicBezTo>
                    <a:pt x="7253" y="21534"/>
                    <a:pt x="7706" y="21597"/>
                    <a:pt x="7819" y="21538"/>
                  </a:cubicBezTo>
                  <a:cubicBezTo>
                    <a:pt x="8136" y="21373"/>
                    <a:pt x="9350" y="21177"/>
                    <a:pt x="9881" y="21205"/>
                  </a:cubicBezTo>
                  <a:cubicBezTo>
                    <a:pt x="10331" y="21229"/>
                    <a:pt x="11359" y="20980"/>
                    <a:pt x="11986" y="20702"/>
                  </a:cubicBezTo>
                  <a:cubicBezTo>
                    <a:pt x="12144" y="20632"/>
                    <a:pt x="12461" y="20546"/>
                    <a:pt x="12690" y="20503"/>
                  </a:cubicBezTo>
                  <a:cubicBezTo>
                    <a:pt x="12919" y="20460"/>
                    <a:pt x="13586" y="20158"/>
                    <a:pt x="14169" y="19829"/>
                  </a:cubicBezTo>
                  <a:cubicBezTo>
                    <a:pt x="14751" y="19501"/>
                    <a:pt x="15284" y="19288"/>
                    <a:pt x="15356" y="19364"/>
                  </a:cubicBezTo>
                  <a:cubicBezTo>
                    <a:pt x="15521" y="19540"/>
                    <a:pt x="15892" y="19531"/>
                    <a:pt x="16159" y="19336"/>
                  </a:cubicBezTo>
                  <a:cubicBezTo>
                    <a:pt x="16272" y="19253"/>
                    <a:pt x="16391" y="19234"/>
                    <a:pt x="16428" y="19298"/>
                  </a:cubicBezTo>
                  <a:cubicBezTo>
                    <a:pt x="16465" y="19361"/>
                    <a:pt x="16644" y="19278"/>
                    <a:pt x="16824" y="19117"/>
                  </a:cubicBezTo>
                  <a:cubicBezTo>
                    <a:pt x="17003" y="18957"/>
                    <a:pt x="17190" y="18852"/>
                    <a:pt x="17242" y="18880"/>
                  </a:cubicBezTo>
                  <a:cubicBezTo>
                    <a:pt x="17541" y="19044"/>
                    <a:pt x="20369" y="15688"/>
                    <a:pt x="20369" y="15168"/>
                  </a:cubicBezTo>
                  <a:cubicBezTo>
                    <a:pt x="20369" y="15028"/>
                    <a:pt x="20446" y="14810"/>
                    <a:pt x="20540" y="14675"/>
                  </a:cubicBezTo>
                  <a:cubicBezTo>
                    <a:pt x="20634" y="14540"/>
                    <a:pt x="20690" y="14358"/>
                    <a:pt x="20661" y="14276"/>
                  </a:cubicBezTo>
                  <a:cubicBezTo>
                    <a:pt x="20631" y="14194"/>
                    <a:pt x="20708" y="13966"/>
                    <a:pt x="20831" y="13773"/>
                  </a:cubicBezTo>
                  <a:cubicBezTo>
                    <a:pt x="20955" y="13580"/>
                    <a:pt x="21027" y="13357"/>
                    <a:pt x="20996" y="13270"/>
                  </a:cubicBezTo>
                  <a:cubicBezTo>
                    <a:pt x="20965" y="13183"/>
                    <a:pt x="20991" y="13059"/>
                    <a:pt x="21051" y="12995"/>
                  </a:cubicBezTo>
                  <a:cubicBezTo>
                    <a:pt x="21112" y="12930"/>
                    <a:pt x="21195" y="12457"/>
                    <a:pt x="21238" y="11941"/>
                  </a:cubicBezTo>
                  <a:cubicBezTo>
                    <a:pt x="21281" y="11426"/>
                    <a:pt x="21368" y="10891"/>
                    <a:pt x="21430" y="10755"/>
                  </a:cubicBezTo>
                  <a:cubicBezTo>
                    <a:pt x="21548" y="10500"/>
                    <a:pt x="21312" y="9838"/>
                    <a:pt x="20672" y="8657"/>
                  </a:cubicBezTo>
                  <a:cubicBezTo>
                    <a:pt x="20353" y="8068"/>
                    <a:pt x="20290" y="7551"/>
                    <a:pt x="20496" y="7195"/>
                  </a:cubicBezTo>
                  <a:cubicBezTo>
                    <a:pt x="20587" y="7039"/>
                    <a:pt x="20509" y="6913"/>
                    <a:pt x="20221" y="6749"/>
                  </a:cubicBezTo>
                  <a:cubicBezTo>
                    <a:pt x="19774" y="6494"/>
                    <a:pt x="19394" y="5871"/>
                    <a:pt x="19501" y="5572"/>
                  </a:cubicBezTo>
                  <a:cubicBezTo>
                    <a:pt x="19540" y="5464"/>
                    <a:pt x="19465" y="5320"/>
                    <a:pt x="19336" y="5249"/>
                  </a:cubicBezTo>
                  <a:cubicBezTo>
                    <a:pt x="19034" y="5083"/>
                    <a:pt x="18720" y="4252"/>
                    <a:pt x="18808" y="3854"/>
                  </a:cubicBezTo>
                  <a:cubicBezTo>
                    <a:pt x="18846" y="3684"/>
                    <a:pt x="18828" y="3593"/>
                    <a:pt x="18770" y="3654"/>
                  </a:cubicBezTo>
                  <a:cubicBezTo>
                    <a:pt x="18712" y="3716"/>
                    <a:pt x="18523" y="3555"/>
                    <a:pt x="18347" y="3294"/>
                  </a:cubicBezTo>
                  <a:cubicBezTo>
                    <a:pt x="18071" y="2884"/>
                    <a:pt x="18044" y="2772"/>
                    <a:pt x="18176" y="2496"/>
                  </a:cubicBezTo>
                  <a:cubicBezTo>
                    <a:pt x="18313" y="2212"/>
                    <a:pt x="18287" y="2174"/>
                    <a:pt x="17940" y="2174"/>
                  </a:cubicBezTo>
                  <a:cubicBezTo>
                    <a:pt x="17672" y="2174"/>
                    <a:pt x="17425" y="1996"/>
                    <a:pt x="17154" y="1595"/>
                  </a:cubicBezTo>
                  <a:cubicBezTo>
                    <a:pt x="16877" y="1186"/>
                    <a:pt x="16629" y="1002"/>
                    <a:pt x="16340" y="997"/>
                  </a:cubicBezTo>
                  <a:cubicBezTo>
                    <a:pt x="16094" y="992"/>
                    <a:pt x="15756" y="788"/>
                    <a:pt x="15504" y="494"/>
                  </a:cubicBezTo>
                  <a:cubicBezTo>
                    <a:pt x="15159" y="89"/>
                    <a:pt x="14941" y="0"/>
                    <a:pt x="1432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8" name="Line"/>
            <p:cNvSpPr/>
            <p:nvPr/>
          </p:nvSpPr>
          <p:spPr>
            <a:xfrm>
              <a:off x="2929673" y="2686529"/>
              <a:ext cx="2785535" cy="23114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" name="Line"/>
            <p:cNvSpPr/>
            <p:nvPr/>
          </p:nvSpPr>
          <p:spPr>
            <a:xfrm flipH="1">
              <a:off x="5749073" y="2601862"/>
              <a:ext cx="2954868" cy="23791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" name="Line"/>
            <p:cNvSpPr/>
            <p:nvPr/>
          </p:nvSpPr>
          <p:spPr>
            <a:xfrm>
              <a:off x="4656874" y="3634794"/>
              <a:ext cx="2167467" cy="49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900" y="7448"/>
                    <a:pt x="14988" y="0"/>
                    <a:pt x="11138" y="0"/>
                  </a:cubicBezTo>
                  <a:cubicBezTo>
                    <a:pt x="7082" y="0"/>
                    <a:pt x="3037" y="8938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41" name="Line"/>
            <p:cNvSpPr/>
            <p:nvPr/>
          </p:nvSpPr>
          <p:spPr>
            <a:xfrm>
              <a:off x="1896740" y="1856795"/>
              <a:ext cx="1126067" cy="905935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custDash>
                <a:ds d="300000" sp="3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" name="Line"/>
            <p:cNvSpPr/>
            <p:nvPr/>
          </p:nvSpPr>
          <p:spPr>
            <a:xfrm flipV="1">
              <a:off x="8983340" y="2720395"/>
              <a:ext cx="2142068" cy="91440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custDash>
                <a:ds d="300000" sp="3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" name="Line"/>
            <p:cNvSpPr/>
            <p:nvPr/>
          </p:nvSpPr>
          <p:spPr>
            <a:xfrm>
              <a:off x="2095707" y="5023328"/>
              <a:ext cx="7467601" cy="31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7340807" y="3702529"/>
              <a:ext cx="4318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50" y="1050"/>
                    <a:pt x="12000" y="2400"/>
                    <a:pt x="15600" y="6000"/>
                  </a:cubicBezTo>
                  <a:cubicBezTo>
                    <a:pt x="19200" y="9600"/>
                    <a:pt x="20400" y="183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345" name="droppedImage.pdf" descr="dropped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4007" y="2508729"/>
              <a:ext cx="355601" cy="7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droppedImage.pdf" descr="dropped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3607" y="13149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droppedImage.pdf" descr="dropped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8407" y="17975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droppedImage.pdf" descr="dropped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9607" y="2813529"/>
              <a:ext cx="406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" name="droppedImage.pdf" descr="dropped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9407" y="2991329"/>
              <a:ext cx="3048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droppedImage.pdf" descr="dropped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7807" y="3016729"/>
              <a:ext cx="3048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droppedImage.pdf" descr="droppedImage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23407" y="3372328"/>
              <a:ext cx="381001" cy="5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5" name="Group"/>
          <p:cNvGrpSpPr/>
          <p:nvPr/>
        </p:nvGrpSpPr>
        <p:grpSpPr>
          <a:xfrm>
            <a:off x="10838082" y="3181829"/>
            <a:ext cx="5452819" cy="1520156"/>
            <a:chOff x="49219" y="438150"/>
            <a:chExt cx="5452817" cy="1520154"/>
          </a:xfrm>
        </p:grpSpPr>
        <p:sp>
          <p:nvSpPr>
            <p:cNvPr id="353" name="sum over all light sources"/>
            <p:cNvSpPr/>
            <p:nvPr/>
          </p:nvSpPr>
          <p:spPr>
            <a:xfrm>
              <a:off x="4232037" y="4381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>
              <a:lvl1pPr>
                <a:defRPr sz="5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sum over all light sources</a:t>
              </a:r>
            </a:p>
          </p:txBody>
        </p:sp>
        <p:sp>
          <p:nvSpPr>
            <p:cNvPr id="354" name="Line"/>
            <p:cNvSpPr/>
            <p:nvPr/>
          </p:nvSpPr>
          <p:spPr>
            <a:xfrm flipV="1">
              <a:off x="49219" y="757603"/>
              <a:ext cx="1200701" cy="12007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58" name="Group"/>
          <p:cNvGrpSpPr/>
          <p:nvPr/>
        </p:nvGrpSpPr>
        <p:grpSpPr>
          <a:xfrm>
            <a:off x="3616895" y="5992806"/>
            <a:ext cx="3772656" cy="2325694"/>
            <a:chOff x="1682452" y="433410"/>
            <a:chExt cx="3772654" cy="2325693"/>
          </a:xfrm>
        </p:grpSpPr>
        <p:sp>
          <p:nvSpPr>
            <p:cNvPr id="356" name="ambient light"/>
            <p:cNvSpPr/>
            <p:nvPr/>
          </p:nvSpPr>
          <p:spPr>
            <a:xfrm>
              <a:off x="1682452" y="148910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>
              <a:lvl1pPr>
                <a:defRPr sz="5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ambient light</a:t>
              </a:r>
            </a:p>
          </p:txBody>
        </p:sp>
        <p:sp>
          <p:nvSpPr>
            <p:cNvPr id="357" name="Line"/>
            <p:cNvSpPr/>
            <p:nvPr/>
          </p:nvSpPr>
          <p:spPr>
            <a:xfrm flipH="1">
              <a:off x="3632060" y="433410"/>
              <a:ext cx="1823048" cy="10649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59" name="per color channel"/>
          <p:cNvSpPr txBox="1"/>
          <p:nvPr/>
        </p:nvSpPr>
        <p:spPr>
          <a:xfrm>
            <a:off x="18907436" y="6565900"/>
            <a:ext cx="4705798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per color channel</a:t>
            </a:r>
          </a:p>
        </p:txBody>
      </p:sp>
      <p:pic>
        <p:nvPicPr>
          <p:cNvPr id="360" name="latexit-drag.pdf" descr="latexit-drag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3100" y="4315883"/>
            <a:ext cx="13284200" cy="2214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3" name="Group"/>
          <p:cNvGrpSpPr/>
          <p:nvPr/>
        </p:nvGrpSpPr>
        <p:grpSpPr>
          <a:xfrm>
            <a:off x="12699999" y="5765799"/>
            <a:ext cx="1488232" cy="2552702"/>
            <a:chOff x="658533" y="0"/>
            <a:chExt cx="1488231" cy="2552700"/>
          </a:xfrm>
        </p:grpSpPr>
        <p:sp>
          <p:nvSpPr>
            <p:cNvPr id="361" name="diffuse"/>
            <p:cNvSpPr/>
            <p:nvPr/>
          </p:nvSpPr>
          <p:spPr>
            <a:xfrm>
              <a:off x="876765" y="12827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>
              <a:lvl1pPr>
                <a:defRPr sz="5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diffuse</a:t>
              </a:r>
            </a:p>
          </p:txBody>
        </p:sp>
        <p:sp>
          <p:nvSpPr>
            <p:cNvPr id="362" name="Line"/>
            <p:cNvSpPr/>
            <p:nvPr/>
          </p:nvSpPr>
          <p:spPr>
            <a:xfrm>
              <a:off x="658533" y="-1"/>
              <a:ext cx="430643" cy="9609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66" name="Group"/>
          <p:cNvGrpSpPr/>
          <p:nvPr/>
        </p:nvGrpSpPr>
        <p:grpSpPr>
          <a:xfrm>
            <a:off x="16602634" y="5770077"/>
            <a:ext cx="1277652" cy="2802423"/>
            <a:chOff x="1090186" y="0"/>
            <a:chExt cx="1277650" cy="2802422"/>
          </a:xfrm>
        </p:grpSpPr>
        <p:sp>
          <p:nvSpPr>
            <p:cNvPr id="364" name="specular"/>
            <p:cNvSpPr/>
            <p:nvPr/>
          </p:nvSpPr>
          <p:spPr>
            <a:xfrm>
              <a:off x="1097836" y="15324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>
              <a:lvl1pPr>
                <a:defRPr sz="5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specular</a:t>
              </a:r>
            </a:p>
          </p:txBody>
        </p:sp>
        <p:sp>
          <p:nvSpPr>
            <p:cNvPr id="365" name="Line"/>
            <p:cNvSpPr/>
            <p:nvPr/>
          </p:nvSpPr>
          <p:spPr>
            <a:xfrm>
              <a:off x="1090186" y="0"/>
              <a:ext cx="440921" cy="12053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2" animBg="1" advAuto="0"/>
      <p:bldP spid="358" grpId="1" animBg="1" advAuto="0"/>
      <p:bldP spid="359" grpId="5" animBg="1" advAuto="0"/>
      <p:bldP spid="363" grpId="3" animBg="1" advAuto="0"/>
      <p:bldP spid="366" grpId="4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369" name="Graphics Primiti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000">
                <a:solidFill>
                  <a:srgbClr val="EDEDED"/>
                </a:solidFill>
              </a:defRPr>
            </a:pPr>
            <a:r>
              <a:t>Graphics Primitives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Colors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Shading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Cameras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Fundamental Techniques</a:t>
            </a:r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9807" y="12980489"/>
            <a:ext cx="323157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aster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Rasterization</a:t>
            </a:r>
          </a:p>
        </p:txBody>
      </p:sp>
      <p:sp>
        <p:nvSpPr>
          <p:cNvPr id="373" name="Putting shaded polygons on scre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/>
            <a:r>
              <a:t>Putting shaded polygons on screen</a:t>
            </a:r>
          </a:p>
          <a:p>
            <a:pPr lvl="1">
              <a:defRPr sz="4600"/>
            </a:pPr>
            <a:r>
              <a:t>Transform geometric </a:t>
            </a:r>
            <a:r>
              <a:rPr>
                <a:solidFill>
                  <a:srgbClr val="DD1F00"/>
                </a:solidFill>
              </a:rPr>
              <a:t>primitives</a:t>
            </a:r>
            <a:r>
              <a:t> into </a:t>
            </a:r>
            <a:r>
              <a:rPr>
                <a:solidFill>
                  <a:srgbClr val="DD1F00"/>
                </a:solidFill>
              </a:rPr>
              <a:t>pixels</a:t>
            </a:r>
          </a:p>
          <a:p>
            <a:pPr indent="596900"/>
            <a:r>
              <a:t>Lowest level: scan conversion</a:t>
            </a:r>
          </a:p>
          <a:p>
            <a:pPr lvl="1" indent="939800">
              <a:defRPr sz="4600"/>
            </a:pPr>
            <a:r>
              <a:t>Bresenham, midpoint algorithms</a:t>
            </a:r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9807" y="12980489"/>
            <a:ext cx="323157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375" name="Picture 1.png" descr="Picture 1.png"/>
          <p:cNvPicPr>
            <a:picLocks noChangeAspect="1"/>
          </p:cNvPicPr>
          <p:nvPr/>
        </p:nvPicPr>
        <p:blipFill>
          <a:blip r:embed="rId2"/>
          <a:srcRect l="7518" t="2531" r="2958" b="5077"/>
          <a:stretch>
            <a:fillRect/>
          </a:stretch>
        </p:blipFill>
        <p:spPr>
          <a:xfrm>
            <a:off x="8132955" y="8529055"/>
            <a:ext cx="8527064" cy="4113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1544" extrusionOk="0">
                <a:moveTo>
                  <a:pt x="20046" y="0"/>
                </a:moveTo>
                <a:lnTo>
                  <a:pt x="20046" y="688"/>
                </a:lnTo>
                <a:lnTo>
                  <a:pt x="20046" y="1378"/>
                </a:lnTo>
                <a:lnTo>
                  <a:pt x="20377" y="1378"/>
                </a:lnTo>
                <a:lnTo>
                  <a:pt x="20709" y="1378"/>
                </a:lnTo>
                <a:lnTo>
                  <a:pt x="20709" y="688"/>
                </a:lnTo>
                <a:lnTo>
                  <a:pt x="20709" y="0"/>
                </a:lnTo>
                <a:lnTo>
                  <a:pt x="20377" y="0"/>
                </a:lnTo>
                <a:lnTo>
                  <a:pt x="20046" y="0"/>
                </a:lnTo>
                <a:close/>
                <a:moveTo>
                  <a:pt x="20851" y="0"/>
                </a:moveTo>
                <a:lnTo>
                  <a:pt x="20851" y="688"/>
                </a:lnTo>
                <a:lnTo>
                  <a:pt x="20851" y="1378"/>
                </a:lnTo>
                <a:lnTo>
                  <a:pt x="21157" y="1378"/>
                </a:lnTo>
                <a:lnTo>
                  <a:pt x="21465" y="1378"/>
                </a:lnTo>
                <a:lnTo>
                  <a:pt x="21465" y="688"/>
                </a:lnTo>
                <a:lnTo>
                  <a:pt x="21465" y="0"/>
                </a:lnTo>
                <a:lnTo>
                  <a:pt x="21157" y="0"/>
                </a:lnTo>
                <a:lnTo>
                  <a:pt x="20851" y="0"/>
                </a:lnTo>
                <a:close/>
                <a:moveTo>
                  <a:pt x="17682" y="1673"/>
                </a:moveTo>
                <a:lnTo>
                  <a:pt x="17682" y="2361"/>
                </a:lnTo>
                <a:lnTo>
                  <a:pt x="17682" y="3049"/>
                </a:lnTo>
                <a:lnTo>
                  <a:pt x="18012" y="3049"/>
                </a:lnTo>
                <a:lnTo>
                  <a:pt x="18344" y="3049"/>
                </a:lnTo>
                <a:lnTo>
                  <a:pt x="18344" y="2361"/>
                </a:lnTo>
                <a:lnTo>
                  <a:pt x="18344" y="1673"/>
                </a:lnTo>
                <a:lnTo>
                  <a:pt x="18012" y="1673"/>
                </a:lnTo>
                <a:lnTo>
                  <a:pt x="17682" y="1673"/>
                </a:lnTo>
                <a:close/>
                <a:moveTo>
                  <a:pt x="18486" y="1673"/>
                </a:moveTo>
                <a:lnTo>
                  <a:pt x="18486" y="2361"/>
                </a:lnTo>
                <a:lnTo>
                  <a:pt x="18486" y="3049"/>
                </a:lnTo>
                <a:lnTo>
                  <a:pt x="18793" y="3049"/>
                </a:lnTo>
                <a:lnTo>
                  <a:pt x="19100" y="3049"/>
                </a:lnTo>
                <a:lnTo>
                  <a:pt x="19100" y="2361"/>
                </a:lnTo>
                <a:lnTo>
                  <a:pt x="19100" y="1673"/>
                </a:lnTo>
                <a:lnTo>
                  <a:pt x="18793" y="1673"/>
                </a:lnTo>
                <a:lnTo>
                  <a:pt x="18486" y="1673"/>
                </a:lnTo>
                <a:close/>
                <a:moveTo>
                  <a:pt x="19242" y="1673"/>
                </a:moveTo>
                <a:lnTo>
                  <a:pt x="19242" y="2361"/>
                </a:lnTo>
                <a:lnTo>
                  <a:pt x="19242" y="3049"/>
                </a:lnTo>
                <a:lnTo>
                  <a:pt x="19573" y="3049"/>
                </a:lnTo>
                <a:lnTo>
                  <a:pt x="19904" y="3049"/>
                </a:lnTo>
                <a:lnTo>
                  <a:pt x="19904" y="2361"/>
                </a:lnTo>
                <a:lnTo>
                  <a:pt x="19904" y="1673"/>
                </a:lnTo>
                <a:lnTo>
                  <a:pt x="19573" y="1673"/>
                </a:lnTo>
                <a:lnTo>
                  <a:pt x="19242" y="1673"/>
                </a:lnTo>
                <a:close/>
                <a:moveTo>
                  <a:pt x="8405" y="1987"/>
                </a:moveTo>
                <a:cubicBezTo>
                  <a:pt x="8378" y="1988"/>
                  <a:pt x="8344" y="2000"/>
                  <a:pt x="8299" y="2014"/>
                </a:cubicBezTo>
                <a:cubicBezTo>
                  <a:pt x="8199" y="2046"/>
                  <a:pt x="8025" y="2159"/>
                  <a:pt x="7913" y="2266"/>
                </a:cubicBezTo>
                <a:cubicBezTo>
                  <a:pt x="7800" y="2372"/>
                  <a:pt x="7680" y="2461"/>
                  <a:pt x="7646" y="2463"/>
                </a:cubicBezTo>
                <a:cubicBezTo>
                  <a:pt x="7612" y="2465"/>
                  <a:pt x="7499" y="2552"/>
                  <a:pt x="7395" y="2656"/>
                </a:cubicBezTo>
                <a:cubicBezTo>
                  <a:pt x="7291" y="2761"/>
                  <a:pt x="7170" y="2848"/>
                  <a:pt x="7126" y="2850"/>
                </a:cubicBezTo>
                <a:cubicBezTo>
                  <a:pt x="7082" y="2851"/>
                  <a:pt x="7033" y="2897"/>
                  <a:pt x="7018" y="2949"/>
                </a:cubicBezTo>
                <a:cubicBezTo>
                  <a:pt x="7002" y="3002"/>
                  <a:pt x="6900" y="3093"/>
                  <a:pt x="6791" y="3151"/>
                </a:cubicBezTo>
                <a:cubicBezTo>
                  <a:pt x="6681" y="3209"/>
                  <a:pt x="6527" y="3317"/>
                  <a:pt x="6449" y="3392"/>
                </a:cubicBezTo>
                <a:cubicBezTo>
                  <a:pt x="6145" y="3683"/>
                  <a:pt x="5971" y="3824"/>
                  <a:pt x="5835" y="3893"/>
                </a:cubicBezTo>
                <a:cubicBezTo>
                  <a:pt x="5757" y="3932"/>
                  <a:pt x="5651" y="4026"/>
                  <a:pt x="5600" y="4099"/>
                </a:cubicBezTo>
                <a:cubicBezTo>
                  <a:pt x="5549" y="4172"/>
                  <a:pt x="5474" y="4232"/>
                  <a:pt x="5434" y="4234"/>
                </a:cubicBezTo>
                <a:cubicBezTo>
                  <a:pt x="5394" y="4236"/>
                  <a:pt x="5276" y="4323"/>
                  <a:pt x="5172" y="4427"/>
                </a:cubicBezTo>
                <a:cubicBezTo>
                  <a:pt x="5068" y="4532"/>
                  <a:pt x="4951" y="4619"/>
                  <a:pt x="4911" y="4620"/>
                </a:cubicBezTo>
                <a:cubicBezTo>
                  <a:pt x="4870" y="4622"/>
                  <a:pt x="4816" y="4661"/>
                  <a:pt x="4792" y="4704"/>
                </a:cubicBezTo>
                <a:cubicBezTo>
                  <a:pt x="4767" y="4747"/>
                  <a:pt x="4662" y="4838"/>
                  <a:pt x="4558" y="4907"/>
                </a:cubicBezTo>
                <a:cubicBezTo>
                  <a:pt x="4454" y="4976"/>
                  <a:pt x="4305" y="5091"/>
                  <a:pt x="4227" y="5163"/>
                </a:cubicBezTo>
                <a:cubicBezTo>
                  <a:pt x="4022" y="5351"/>
                  <a:pt x="3871" y="5473"/>
                  <a:pt x="3683" y="5608"/>
                </a:cubicBezTo>
                <a:cubicBezTo>
                  <a:pt x="3504" y="5735"/>
                  <a:pt x="3363" y="5851"/>
                  <a:pt x="3139" y="6050"/>
                </a:cubicBezTo>
                <a:cubicBezTo>
                  <a:pt x="3061" y="6120"/>
                  <a:pt x="2923" y="6230"/>
                  <a:pt x="2831" y="6296"/>
                </a:cubicBezTo>
                <a:cubicBezTo>
                  <a:pt x="2740" y="6361"/>
                  <a:pt x="2624" y="6450"/>
                  <a:pt x="2572" y="6493"/>
                </a:cubicBezTo>
                <a:cubicBezTo>
                  <a:pt x="2520" y="6536"/>
                  <a:pt x="2402" y="6626"/>
                  <a:pt x="2311" y="6691"/>
                </a:cubicBezTo>
                <a:cubicBezTo>
                  <a:pt x="2133" y="6818"/>
                  <a:pt x="1991" y="6934"/>
                  <a:pt x="1767" y="7133"/>
                </a:cubicBezTo>
                <a:cubicBezTo>
                  <a:pt x="1689" y="7203"/>
                  <a:pt x="1551" y="7313"/>
                  <a:pt x="1460" y="7379"/>
                </a:cubicBezTo>
                <a:cubicBezTo>
                  <a:pt x="1264" y="7519"/>
                  <a:pt x="1110" y="7646"/>
                  <a:pt x="916" y="7828"/>
                </a:cubicBezTo>
                <a:cubicBezTo>
                  <a:pt x="838" y="7900"/>
                  <a:pt x="686" y="8007"/>
                  <a:pt x="579" y="8065"/>
                </a:cubicBezTo>
                <a:cubicBezTo>
                  <a:pt x="365" y="8178"/>
                  <a:pt x="263" y="8361"/>
                  <a:pt x="299" y="8572"/>
                </a:cubicBezTo>
                <a:cubicBezTo>
                  <a:pt x="312" y="8646"/>
                  <a:pt x="344" y="8830"/>
                  <a:pt x="370" y="8979"/>
                </a:cubicBezTo>
                <a:cubicBezTo>
                  <a:pt x="423" y="9280"/>
                  <a:pt x="494" y="9316"/>
                  <a:pt x="634" y="9114"/>
                </a:cubicBezTo>
                <a:cubicBezTo>
                  <a:pt x="685" y="9040"/>
                  <a:pt x="801" y="8946"/>
                  <a:pt x="892" y="8906"/>
                </a:cubicBezTo>
                <a:cubicBezTo>
                  <a:pt x="983" y="8866"/>
                  <a:pt x="1147" y="8749"/>
                  <a:pt x="1256" y="8646"/>
                </a:cubicBezTo>
                <a:cubicBezTo>
                  <a:pt x="1365" y="8544"/>
                  <a:pt x="1480" y="8462"/>
                  <a:pt x="1510" y="8462"/>
                </a:cubicBezTo>
                <a:cubicBezTo>
                  <a:pt x="1540" y="8462"/>
                  <a:pt x="1621" y="8401"/>
                  <a:pt x="1690" y="8328"/>
                </a:cubicBezTo>
                <a:cubicBezTo>
                  <a:pt x="1970" y="8032"/>
                  <a:pt x="2156" y="7876"/>
                  <a:pt x="2345" y="7776"/>
                </a:cubicBezTo>
                <a:cubicBezTo>
                  <a:pt x="2454" y="7717"/>
                  <a:pt x="2555" y="7631"/>
                  <a:pt x="2569" y="7584"/>
                </a:cubicBezTo>
                <a:cubicBezTo>
                  <a:pt x="2583" y="7538"/>
                  <a:pt x="2673" y="7468"/>
                  <a:pt x="2770" y="7431"/>
                </a:cubicBezTo>
                <a:cubicBezTo>
                  <a:pt x="2866" y="7393"/>
                  <a:pt x="2988" y="7299"/>
                  <a:pt x="3040" y="7223"/>
                </a:cubicBezTo>
                <a:cubicBezTo>
                  <a:pt x="3093" y="7146"/>
                  <a:pt x="3168" y="7083"/>
                  <a:pt x="3208" y="7081"/>
                </a:cubicBezTo>
                <a:cubicBezTo>
                  <a:pt x="3248" y="7080"/>
                  <a:pt x="3366" y="6993"/>
                  <a:pt x="3470" y="6888"/>
                </a:cubicBezTo>
                <a:cubicBezTo>
                  <a:pt x="3574" y="6784"/>
                  <a:pt x="3692" y="6697"/>
                  <a:pt x="3732" y="6695"/>
                </a:cubicBezTo>
                <a:cubicBezTo>
                  <a:pt x="3771" y="6693"/>
                  <a:pt x="3845" y="6631"/>
                  <a:pt x="3896" y="6558"/>
                </a:cubicBezTo>
                <a:cubicBezTo>
                  <a:pt x="3948" y="6485"/>
                  <a:pt x="4054" y="6395"/>
                  <a:pt x="4132" y="6358"/>
                </a:cubicBezTo>
                <a:cubicBezTo>
                  <a:pt x="4210" y="6321"/>
                  <a:pt x="4343" y="6225"/>
                  <a:pt x="4428" y="6146"/>
                </a:cubicBezTo>
                <a:cubicBezTo>
                  <a:pt x="4513" y="6067"/>
                  <a:pt x="4650" y="5938"/>
                  <a:pt x="4735" y="5859"/>
                </a:cubicBezTo>
                <a:cubicBezTo>
                  <a:pt x="4819" y="5781"/>
                  <a:pt x="4978" y="5668"/>
                  <a:pt x="5087" y="5610"/>
                </a:cubicBezTo>
                <a:cubicBezTo>
                  <a:pt x="5197" y="5552"/>
                  <a:pt x="5298" y="5467"/>
                  <a:pt x="5312" y="5421"/>
                </a:cubicBezTo>
                <a:cubicBezTo>
                  <a:pt x="5326" y="5374"/>
                  <a:pt x="5416" y="5305"/>
                  <a:pt x="5513" y="5267"/>
                </a:cubicBezTo>
                <a:cubicBezTo>
                  <a:pt x="5609" y="5229"/>
                  <a:pt x="5731" y="5136"/>
                  <a:pt x="5784" y="5059"/>
                </a:cubicBezTo>
                <a:cubicBezTo>
                  <a:pt x="5836" y="4982"/>
                  <a:pt x="5912" y="4917"/>
                  <a:pt x="5952" y="4916"/>
                </a:cubicBezTo>
                <a:cubicBezTo>
                  <a:pt x="5991" y="4914"/>
                  <a:pt x="6109" y="4827"/>
                  <a:pt x="6213" y="4722"/>
                </a:cubicBezTo>
                <a:cubicBezTo>
                  <a:pt x="6317" y="4618"/>
                  <a:pt x="6434" y="4531"/>
                  <a:pt x="6474" y="4529"/>
                </a:cubicBezTo>
                <a:cubicBezTo>
                  <a:pt x="6514" y="4527"/>
                  <a:pt x="6589" y="4466"/>
                  <a:pt x="6640" y="4392"/>
                </a:cubicBezTo>
                <a:cubicBezTo>
                  <a:pt x="6691" y="4318"/>
                  <a:pt x="6803" y="4223"/>
                  <a:pt x="6890" y="4184"/>
                </a:cubicBezTo>
                <a:cubicBezTo>
                  <a:pt x="6976" y="4145"/>
                  <a:pt x="7104" y="4052"/>
                  <a:pt x="7173" y="3976"/>
                </a:cubicBezTo>
                <a:cubicBezTo>
                  <a:pt x="7243" y="3900"/>
                  <a:pt x="7335" y="3837"/>
                  <a:pt x="7377" y="3837"/>
                </a:cubicBezTo>
                <a:cubicBezTo>
                  <a:pt x="7420" y="3837"/>
                  <a:pt x="7479" y="3775"/>
                  <a:pt x="7509" y="3700"/>
                </a:cubicBezTo>
                <a:cubicBezTo>
                  <a:pt x="7539" y="3624"/>
                  <a:pt x="7637" y="3535"/>
                  <a:pt x="7726" y="3500"/>
                </a:cubicBezTo>
                <a:cubicBezTo>
                  <a:pt x="7815" y="3465"/>
                  <a:pt x="7947" y="3371"/>
                  <a:pt x="8020" y="3292"/>
                </a:cubicBezTo>
                <a:cubicBezTo>
                  <a:pt x="8092" y="3214"/>
                  <a:pt x="8180" y="3149"/>
                  <a:pt x="8215" y="3149"/>
                </a:cubicBezTo>
                <a:cubicBezTo>
                  <a:pt x="8264" y="3148"/>
                  <a:pt x="8555" y="2911"/>
                  <a:pt x="8637" y="2804"/>
                </a:cubicBezTo>
                <a:cubicBezTo>
                  <a:pt x="8643" y="2795"/>
                  <a:pt x="8612" y="2601"/>
                  <a:pt x="8566" y="2372"/>
                </a:cubicBezTo>
                <a:cubicBezTo>
                  <a:pt x="8505" y="2065"/>
                  <a:pt x="8486" y="1984"/>
                  <a:pt x="8405" y="1987"/>
                </a:cubicBezTo>
                <a:close/>
                <a:moveTo>
                  <a:pt x="16121" y="3255"/>
                </a:moveTo>
                <a:lnTo>
                  <a:pt x="16121" y="3941"/>
                </a:lnTo>
                <a:lnTo>
                  <a:pt x="16121" y="4625"/>
                </a:lnTo>
                <a:lnTo>
                  <a:pt x="16830" y="4625"/>
                </a:lnTo>
                <a:lnTo>
                  <a:pt x="17540" y="4625"/>
                </a:lnTo>
                <a:lnTo>
                  <a:pt x="17540" y="3941"/>
                </a:lnTo>
                <a:lnTo>
                  <a:pt x="17540" y="3255"/>
                </a:lnTo>
                <a:lnTo>
                  <a:pt x="16830" y="3255"/>
                </a:lnTo>
                <a:lnTo>
                  <a:pt x="16121" y="3255"/>
                </a:lnTo>
                <a:close/>
                <a:moveTo>
                  <a:pt x="10948" y="4149"/>
                </a:moveTo>
                <a:cubicBezTo>
                  <a:pt x="10887" y="4142"/>
                  <a:pt x="10874" y="4192"/>
                  <a:pt x="10864" y="4344"/>
                </a:cubicBezTo>
                <a:cubicBezTo>
                  <a:pt x="10848" y="4575"/>
                  <a:pt x="10845" y="4575"/>
                  <a:pt x="10103" y="4602"/>
                </a:cubicBezTo>
                <a:cubicBezTo>
                  <a:pt x="9490" y="4624"/>
                  <a:pt x="9358" y="4655"/>
                  <a:pt x="9358" y="4772"/>
                </a:cubicBezTo>
                <a:cubicBezTo>
                  <a:pt x="9358" y="4890"/>
                  <a:pt x="9490" y="4920"/>
                  <a:pt x="10103" y="4943"/>
                </a:cubicBezTo>
                <a:lnTo>
                  <a:pt x="10848" y="4970"/>
                </a:lnTo>
                <a:lnTo>
                  <a:pt x="10862" y="5281"/>
                </a:lnTo>
                <a:lnTo>
                  <a:pt x="10877" y="5595"/>
                </a:lnTo>
                <a:lnTo>
                  <a:pt x="11265" y="5192"/>
                </a:lnTo>
                <a:cubicBezTo>
                  <a:pt x="11478" y="4970"/>
                  <a:pt x="11658" y="4779"/>
                  <a:pt x="11666" y="4766"/>
                </a:cubicBezTo>
                <a:cubicBezTo>
                  <a:pt x="11674" y="4753"/>
                  <a:pt x="11601" y="4689"/>
                  <a:pt x="11501" y="4623"/>
                </a:cubicBezTo>
                <a:cubicBezTo>
                  <a:pt x="11402" y="4556"/>
                  <a:pt x="11287" y="4441"/>
                  <a:pt x="11247" y="4367"/>
                </a:cubicBezTo>
                <a:cubicBezTo>
                  <a:pt x="11206" y="4293"/>
                  <a:pt x="11106" y="4205"/>
                  <a:pt x="11026" y="4172"/>
                </a:cubicBezTo>
                <a:cubicBezTo>
                  <a:pt x="10994" y="4158"/>
                  <a:pt x="10968" y="4151"/>
                  <a:pt x="10948" y="4149"/>
                </a:cubicBezTo>
                <a:close/>
                <a:moveTo>
                  <a:pt x="13756" y="4920"/>
                </a:moveTo>
                <a:lnTo>
                  <a:pt x="13756" y="5608"/>
                </a:lnTo>
                <a:lnTo>
                  <a:pt x="13756" y="6298"/>
                </a:lnTo>
                <a:lnTo>
                  <a:pt x="14087" y="6298"/>
                </a:lnTo>
                <a:lnTo>
                  <a:pt x="14419" y="6298"/>
                </a:lnTo>
                <a:lnTo>
                  <a:pt x="14419" y="5608"/>
                </a:lnTo>
                <a:lnTo>
                  <a:pt x="14419" y="4920"/>
                </a:lnTo>
                <a:lnTo>
                  <a:pt x="14087" y="4920"/>
                </a:lnTo>
                <a:lnTo>
                  <a:pt x="13756" y="4920"/>
                </a:lnTo>
                <a:close/>
                <a:moveTo>
                  <a:pt x="14560" y="4920"/>
                </a:moveTo>
                <a:lnTo>
                  <a:pt x="14560" y="5608"/>
                </a:lnTo>
                <a:lnTo>
                  <a:pt x="14560" y="6298"/>
                </a:lnTo>
                <a:lnTo>
                  <a:pt x="14867" y="6298"/>
                </a:lnTo>
                <a:lnTo>
                  <a:pt x="15175" y="6298"/>
                </a:lnTo>
                <a:lnTo>
                  <a:pt x="15175" y="5608"/>
                </a:lnTo>
                <a:lnTo>
                  <a:pt x="15175" y="4920"/>
                </a:lnTo>
                <a:lnTo>
                  <a:pt x="14867" y="4920"/>
                </a:lnTo>
                <a:lnTo>
                  <a:pt x="14560" y="4920"/>
                </a:lnTo>
                <a:close/>
                <a:moveTo>
                  <a:pt x="15317" y="4920"/>
                </a:moveTo>
                <a:lnTo>
                  <a:pt x="15317" y="5608"/>
                </a:lnTo>
                <a:lnTo>
                  <a:pt x="15317" y="6298"/>
                </a:lnTo>
                <a:lnTo>
                  <a:pt x="15647" y="6298"/>
                </a:lnTo>
                <a:lnTo>
                  <a:pt x="15979" y="6298"/>
                </a:lnTo>
                <a:lnTo>
                  <a:pt x="15979" y="5608"/>
                </a:lnTo>
                <a:lnTo>
                  <a:pt x="15979" y="4920"/>
                </a:lnTo>
                <a:lnTo>
                  <a:pt x="15647" y="4920"/>
                </a:lnTo>
                <a:lnTo>
                  <a:pt x="15317" y="4920"/>
                </a:lnTo>
                <a:close/>
                <a:moveTo>
                  <a:pt x="20046" y="5708"/>
                </a:moveTo>
                <a:lnTo>
                  <a:pt x="20046" y="6395"/>
                </a:lnTo>
                <a:lnTo>
                  <a:pt x="20046" y="7083"/>
                </a:lnTo>
                <a:lnTo>
                  <a:pt x="20377" y="7083"/>
                </a:lnTo>
                <a:lnTo>
                  <a:pt x="20709" y="7083"/>
                </a:lnTo>
                <a:lnTo>
                  <a:pt x="20709" y="6395"/>
                </a:lnTo>
                <a:lnTo>
                  <a:pt x="20709" y="5708"/>
                </a:lnTo>
                <a:lnTo>
                  <a:pt x="20377" y="5708"/>
                </a:lnTo>
                <a:lnTo>
                  <a:pt x="20046" y="5708"/>
                </a:lnTo>
                <a:close/>
                <a:moveTo>
                  <a:pt x="20851" y="5708"/>
                </a:moveTo>
                <a:lnTo>
                  <a:pt x="20851" y="6395"/>
                </a:lnTo>
                <a:lnTo>
                  <a:pt x="20851" y="7083"/>
                </a:lnTo>
                <a:lnTo>
                  <a:pt x="21157" y="7083"/>
                </a:lnTo>
                <a:lnTo>
                  <a:pt x="21465" y="7083"/>
                </a:lnTo>
                <a:lnTo>
                  <a:pt x="21465" y="6395"/>
                </a:lnTo>
                <a:lnTo>
                  <a:pt x="21465" y="5708"/>
                </a:lnTo>
                <a:lnTo>
                  <a:pt x="21157" y="5708"/>
                </a:lnTo>
                <a:lnTo>
                  <a:pt x="20851" y="5708"/>
                </a:lnTo>
                <a:close/>
                <a:moveTo>
                  <a:pt x="12196" y="6593"/>
                </a:moveTo>
                <a:lnTo>
                  <a:pt x="12196" y="7231"/>
                </a:lnTo>
                <a:lnTo>
                  <a:pt x="12196" y="7871"/>
                </a:lnTo>
                <a:lnTo>
                  <a:pt x="12503" y="7871"/>
                </a:lnTo>
                <a:lnTo>
                  <a:pt x="12810" y="7871"/>
                </a:lnTo>
                <a:lnTo>
                  <a:pt x="12810" y="7231"/>
                </a:lnTo>
                <a:lnTo>
                  <a:pt x="12810" y="6593"/>
                </a:lnTo>
                <a:lnTo>
                  <a:pt x="12503" y="6593"/>
                </a:lnTo>
                <a:lnTo>
                  <a:pt x="12196" y="6593"/>
                </a:lnTo>
                <a:close/>
                <a:moveTo>
                  <a:pt x="12952" y="6593"/>
                </a:moveTo>
                <a:lnTo>
                  <a:pt x="12952" y="7231"/>
                </a:lnTo>
                <a:lnTo>
                  <a:pt x="12952" y="7871"/>
                </a:lnTo>
                <a:lnTo>
                  <a:pt x="13284" y="7871"/>
                </a:lnTo>
                <a:lnTo>
                  <a:pt x="13614" y="7871"/>
                </a:lnTo>
                <a:lnTo>
                  <a:pt x="13614" y="7231"/>
                </a:lnTo>
                <a:lnTo>
                  <a:pt x="13614" y="6593"/>
                </a:lnTo>
                <a:lnTo>
                  <a:pt x="13284" y="6593"/>
                </a:lnTo>
                <a:lnTo>
                  <a:pt x="12952" y="6593"/>
                </a:lnTo>
                <a:close/>
                <a:moveTo>
                  <a:pt x="17682" y="7379"/>
                </a:moveTo>
                <a:lnTo>
                  <a:pt x="17682" y="8069"/>
                </a:lnTo>
                <a:lnTo>
                  <a:pt x="17682" y="8757"/>
                </a:lnTo>
                <a:lnTo>
                  <a:pt x="18012" y="8757"/>
                </a:lnTo>
                <a:lnTo>
                  <a:pt x="18344" y="8757"/>
                </a:lnTo>
                <a:lnTo>
                  <a:pt x="18344" y="8069"/>
                </a:lnTo>
                <a:lnTo>
                  <a:pt x="18344" y="7379"/>
                </a:lnTo>
                <a:lnTo>
                  <a:pt x="18012" y="7379"/>
                </a:lnTo>
                <a:lnTo>
                  <a:pt x="17682" y="7379"/>
                </a:lnTo>
                <a:close/>
                <a:moveTo>
                  <a:pt x="18486" y="7379"/>
                </a:moveTo>
                <a:lnTo>
                  <a:pt x="18486" y="8069"/>
                </a:lnTo>
                <a:lnTo>
                  <a:pt x="18486" y="8757"/>
                </a:lnTo>
                <a:lnTo>
                  <a:pt x="18793" y="8757"/>
                </a:lnTo>
                <a:lnTo>
                  <a:pt x="19100" y="8757"/>
                </a:lnTo>
                <a:lnTo>
                  <a:pt x="19100" y="8069"/>
                </a:lnTo>
                <a:lnTo>
                  <a:pt x="19100" y="7379"/>
                </a:lnTo>
                <a:lnTo>
                  <a:pt x="18793" y="7379"/>
                </a:lnTo>
                <a:lnTo>
                  <a:pt x="18486" y="7379"/>
                </a:lnTo>
                <a:close/>
                <a:moveTo>
                  <a:pt x="19242" y="7379"/>
                </a:moveTo>
                <a:lnTo>
                  <a:pt x="19242" y="8069"/>
                </a:lnTo>
                <a:lnTo>
                  <a:pt x="19242" y="8757"/>
                </a:lnTo>
                <a:lnTo>
                  <a:pt x="19573" y="8757"/>
                </a:lnTo>
                <a:lnTo>
                  <a:pt x="19904" y="8757"/>
                </a:lnTo>
                <a:lnTo>
                  <a:pt x="19904" y="8069"/>
                </a:lnTo>
                <a:lnTo>
                  <a:pt x="19904" y="7379"/>
                </a:lnTo>
                <a:lnTo>
                  <a:pt x="19573" y="7379"/>
                </a:lnTo>
                <a:lnTo>
                  <a:pt x="19242" y="7379"/>
                </a:lnTo>
                <a:close/>
                <a:moveTo>
                  <a:pt x="20046" y="7379"/>
                </a:moveTo>
                <a:lnTo>
                  <a:pt x="20046" y="8069"/>
                </a:lnTo>
                <a:lnTo>
                  <a:pt x="20046" y="8757"/>
                </a:lnTo>
                <a:lnTo>
                  <a:pt x="20377" y="8757"/>
                </a:lnTo>
                <a:lnTo>
                  <a:pt x="20709" y="8757"/>
                </a:lnTo>
                <a:lnTo>
                  <a:pt x="20709" y="8069"/>
                </a:lnTo>
                <a:lnTo>
                  <a:pt x="20709" y="7379"/>
                </a:lnTo>
                <a:lnTo>
                  <a:pt x="20377" y="7379"/>
                </a:lnTo>
                <a:lnTo>
                  <a:pt x="20046" y="7379"/>
                </a:lnTo>
                <a:close/>
                <a:moveTo>
                  <a:pt x="20851" y="7379"/>
                </a:moveTo>
                <a:lnTo>
                  <a:pt x="20851" y="8069"/>
                </a:lnTo>
                <a:lnTo>
                  <a:pt x="20851" y="8757"/>
                </a:lnTo>
                <a:lnTo>
                  <a:pt x="21157" y="8757"/>
                </a:lnTo>
                <a:lnTo>
                  <a:pt x="21465" y="8757"/>
                </a:lnTo>
                <a:lnTo>
                  <a:pt x="21465" y="8069"/>
                </a:lnTo>
                <a:lnTo>
                  <a:pt x="21465" y="7379"/>
                </a:lnTo>
                <a:lnTo>
                  <a:pt x="21157" y="7379"/>
                </a:lnTo>
                <a:lnTo>
                  <a:pt x="20851" y="7379"/>
                </a:lnTo>
                <a:close/>
                <a:moveTo>
                  <a:pt x="8523" y="8216"/>
                </a:moveTo>
                <a:cubicBezTo>
                  <a:pt x="8511" y="8220"/>
                  <a:pt x="8501" y="8231"/>
                  <a:pt x="8492" y="8245"/>
                </a:cubicBezTo>
                <a:cubicBezTo>
                  <a:pt x="8461" y="8296"/>
                  <a:pt x="8372" y="8367"/>
                  <a:pt x="8294" y="8405"/>
                </a:cubicBezTo>
                <a:cubicBezTo>
                  <a:pt x="8216" y="8444"/>
                  <a:pt x="8051" y="8607"/>
                  <a:pt x="7927" y="8765"/>
                </a:cubicBezTo>
                <a:cubicBezTo>
                  <a:pt x="7803" y="8923"/>
                  <a:pt x="7686" y="9052"/>
                  <a:pt x="7667" y="9052"/>
                </a:cubicBezTo>
                <a:cubicBezTo>
                  <a:pt x="7631" y="9052"/>
                  <a:pt x="7570" y="9111"/>
                  <a:pt x="6449" y="10232"/>
                </a:cubicBezTo>
                <a:cubicBezTo>
                  <a:pt x="4967" y="11714"/>
                  <a:pt x="4789" y="11891"/>
                  <a:pt x="4582" y="12084"/>
                </a:cubicBezTo>
                <a:cubicBezTo>
                  <a:pt x="4188" y="12451"/>
                  <a:pt x="3755" y="12883"/>
                  <a:pt x="3588" y="13076"/>
                </a:cubicBezTo>
                <a:cubicBezTo>
                  <a:pt x="3497" y="13181"/>
                  <a:pt x="3316" y="13362"/>
                  <a:pt x="3186" y="13479"/>
                </a:cubicBezTo>
                <a:cubicBezTo>
                  <a:pt x="3056" y="13596"/>
                  <a:pt x="2641" y="14002"/>
                  <a:pt x="2264" y="14381"/>
                </a:cubicBezTo>
                <a:cubicBezTo>
                  <a:pt x="1253" y="15398"/>
                  <a:pt x="1099" y="15545"/>
                  <a:pt x="1058" y="15545"/>
                </a:cubicBezTo>
                <a:cubicBezTo>
                  <a:pt x="1038" y="15545"/>
                  <a:pt x="923" y="15672"/>
                  <a:pt x="802" y="15826"/>
                </a:cubicBezTo>
                <a:cubicBezTo>
                  <a:pt x="682" y="15979"/>
                  <a:pt x="507" y="16158"/>
                  <a:pt x="412" y="16223"/>
                </a:cubicBezTo>
                <a:cubicBezTo>
                  <a:pt x="11" y="16498"/>
                  <a:pt x="-135" y="17169"/>
                  <a:pt x="143" y="17457"/>
                </a:cubicBezTo>
                <a:cubicBezTo>
                  <a:pt x="225" y="17542"/>
                  <a:pt x="322" y="17611"/>
                  <a:pt x="359" y="17611"/>
                </a:cubicBezTo>
                <a:cubicBezTo>
                  <a:pt x="395" y="17611"/>
                  <a:pt x="514" y="17696"/>
                  <a:pt x="624" y="17798"/>
                </a:cubicBezTo>
                <a:cubicBezTo>
                  <a:pt x="733" y="17900"/>
                  <a:pt x="896" y="18016"/>
                  <a:pt x="987" y="18056"/>
                </a:cubicBezTo>
                <a:cubicBezTo>
                  <a:pt x="1078" y="18095"/>
                  <a:pt x="1174" y="18157"/>
                  <a:pt x="1200" y="18195"/>
                </a:cubicBezTo>
                <a:cubicBezTo>
                  <a:pt x="1226" y="18233"/>
                  <a:pt x="1343" y="18325"/>
                  <a:pt x="1460" y="18399"/>
                </a:cubicBezTo>
                <a:cubicBezTo>
                  <a:pt x="1577" y="18472"/>
                  <a:pt x="1695" y="18564"/>
                  <a:pt x="1721" y="18602"/>
                </a:cubicBezTo>
                <a:cubicBezTo>
                  <a:pt x="1747" y="18641"/>
                  <a:pt x="1842" y="18704"/>
                  <a:pt x="1933" y="18744"/>
                </a:cubicBezTo>
                <a:cubicBezTo>
                  <a:pt x="2024" y="18783"/>
                  <a:pt x="2120" y="18848"/>
                  <a:pt x="2146" y="18889"/>
                </a:cubicBezTo>
                <a:cubicBezTo>
                  <a:pt x="2172" y="18930"/>
                  <a:pt x="2278" y="19017"/>
                  <a:pt x="2382" y="19083"/>
                </a:cubicBezTo>
                <a:cubicBezTo>
                  <a:pt x="2486" y="19148"/>
                  <a:pt x="2639" y="19266"/>
                  <a:pt x="2721" y="19342"/>
                </a:cubicBezTo>
                <a:cubicBezTo>
                  <a:pt x="2803" y="19419"/>
                  <a:pt x="2902" y="19482"/>
                  <a:pt x="2942" y="19482"/>
                </a:cubicBezTo>
                <a:cubicBezTo>
                  <a:pt x="2982" y="19482"/>
                  <a:pt x="3026" y="19520"/>
                  <a:pt x="3040" y="19567"/>
                </a:cubicBezTo>
                <a:cubicBezTo>
                  <a:pt x="3054" y="19614"/>
                  <a:pt x="3167" y="19711"/>
                  <a:pt x="3291" y="19783"/>
                </a:cubicBezTo>
                <a:cubicBezTo>
                  <a:pt x="3415" y="19855"/>
                  <a:pt x="3571" y="19970"/>
                  <a:pt x="3636" y="20041"/>
                </a:cubicBezTo>
                <a:cubicBezTo>
                  <a:pt x="3701" y="20111"/>
                  <a:pt x="3793" y="20169"/>
                  <a:pt x="3840" y="20170"/>
                </a:cubicBezTo>
                <a:cubicBezTo>
                  <a:pt x="3914" y="20170"/>
                  <a:pt x="4073" y="20295"/>
                  <a:pt x="4463" y="20662"/>
                </a:cubicBezTo>
                <a:cubicBezTo>
                  <a:pt x="4515" y="20711"/>
                  <a:pt x="4654" y="20801"/>
                  <a:pt x="4771" y="20860"/>
                </a:cubicBezTo>
                <a:cubicBezTo>
                  <a:pt x="4888" y="20919"/>
                  <a:pt x="5047" y="21027"/>
                  <a:pt x="5125" y="21101"/>
                </a:cubicBezTo>
                <a:cubicBezTo>
                  <a:pt x="5203" y="21175"/>
                  <a:pt x="5342" y="21305"/>
                  <a:pt x="5433" y="21390"/>
                </a:cubicBezTo>
                <a:cubicBezTo>
                  <a:pt x="5634" y="21576"/>
                  <a:pt x="6001" y="21600"/>
                  <a:pt x="6001" y="21427"/>
                </a:cubicBezTo>
                <a:cubicBezTo>
                  <a:pt x="6001" y="21361"/>
                  <a:pt x="6105" y="20862"/>
                  <a:pt x="6232" y="20319"/>
                </a:cubicBezTo>
                <a:cubicBezTo>
                  <a:pt x="6433" y="19466"/>
                  <a:pt x="6559" y="18899"/>
                  <a:pt x="6681" y="18301"/>
                </a:cubicBezTo>
                <a:cubicBezTo>
                  <a:pt x="6697" y="18220"/>
                  <a:pt x="6764" y="17958"/>
                  <a:pt x="6829" y="17719"/>
                </a:cubicBezTo>
                <a:cubicBezTo>
                  <a:pt x="6893" y="17481"/>
                  <a:pt x="6946" y="17245"/>
                  <a:pt x="6946" y="17195"/>
                </a:cubicBezTo>
                <a:cubicBezTo>
                  <a:pt x="6946" y="17114"/>
                  <a:pt x="7105" y="16405"/>
                  <a:pt x="7660" y="14013"/>
                </a:cubicBezTo>
                <a:cubicBezTo>
                  <a:pt x="7761" y="13576"/>
                  <a:pt x="7845" y="13182"/>
                  <a:pt x="7845" y="13138"/>
                </a:cubicBezTo>
                <a:cubicBezTo>
                  <a:pt x="7845" y="13010"/>
                  <a:pt x="8231" y="11413"/>
                  <a:pt x="8276" y="11355"/>
                </a:cubicBezTo>
                <a:cubicBezTo>
                  <a:pt x="8299" y="11326"/>
                  <a:pt x="8317" y="11222"/>
                  <a:pt x="8317" y="11122"/>
                </a:cubicBezTo>
                <a:cubicBezTo>
                  <a:pt x="8317" y="11022"/>
                  <a:pt x="8424" y="10512"/>
                  <a:pt x="8554" y="9987"/>
                </a:cubicBezTo>
                <a:cubicBezTo>
                  <a:pt x="8825" y="8895"/>
                  <a:pt x="8847" y="8561"/>
                  <a:pt x="8669" y="8318"/>
                </a:cubicBezTo>
                <a:cubicBezTo>
                  <a:pt x="8610" y="8238"/>
                  <a:pt x="8560" y="8204"/>
                  <a:pt x="8523" y="8216"/>
                </a:cubicBezTo>
                <a:close/>
                <a:moveTo>
                  <a:pt x="16121" y="9052"/>
                </a:moveTo>
                <a:lnTo>
                  <a:pt x="16121" y="9692"/>
                </a:lnTo>
                <a:lnTo>
                  <a:pt x="16121" y="10330"/>
                </a:lnTo>
                <a:lnTo>
                  <a:pt x="16830" y="10330"/>
                </a:lnTo>
                <a:lnTo>
                  <a:pt x="17540" y="10330"/>
                </a:lnTo>
                <a:lnTo>
                  <a:pt x="17540" y="9692"/>
                </a:lnTo>
                <a:lnTo>
                  <a:pt x="17540" y="9052"/>
                </a:lnTo>
                <a:lnTo>
                  <a:pt x="16830" y="9052"/>
                </a:lnTo>
                <a:lnTo>
                  <a:pt x="16121" y="9052"/>
                </a:lnTo>
                <a:close/>
                <a:moveTo>
                  <a:pt x="17682" y="9052"/>
                </a:moveTo>
                <a:lnTo>
                  <a:pt x="17682" y="9692"/>
                </a:lnTo>
                <a:lnTo>
                  <a:pt x="17682" y="10330"/>
                </a:lnTo>
                <a:lnTo>
                  <a:pt x="18012" y="10330"/>
                </a:lnTo>
                <a:lnTo>
                  <a:pt x="18344" y="10330"/>
                </a:lnTo>
                <a:lnTo>
                  <a:pt x="18344" y="9692"/>
                </a:lnTo>
                <a:lnTo>
                  <a:pt x="18344" y="9052"/>
                </a:lnTo>
                <a:lnTo>
                  <a:pt x="18012" y="9052"/>
                </a:lnTo>
                <a:lnTo>
                  <a:pt x="17682" y="9052"/>
                </a:lnTo>
                <a:close/>
                <a:moveTo>
                  <a:pt x="18486" y="9052"/>
                </a:moveTo>
                <a:lnTo>
                  <a:pt x="18486" y="9692"/>
                </a:lnTo>
                <a:lnTo>
                  <a:pt x="18486" y="10330"/>
                </a:lnTo>
                <a:lnTo>
                  <a:pt x="18793" y="10330"/>
                </a:lnTo>
                <a:lnTo>
                  <a:pt x="19100" y="10330"/>
                </a:lnTo>
                <a:lnTo>
                  <a:pt x="19100" y="9692"/>
                </a:lnTo>
                <a:lnTo>
                  <a:pt x="19100" y="9052"/>
                </a:lnTo>
                <a:lnTo>
                  <a:pt x="18793" y="9052"/>
                </a:lnTo>
                <a:lnTo>
                  <a:pt x="18486" y="9052"/>
                </a:lnTo>
                <a:close/>
                <a:moveTo>
                  <a:pt x="19242" y="9052"/>
                </a:moveTo>
                <a:lnTo>
                  <a:pt x="19242" y="9692"/>
                </a:lnTo>
                <a:lnTo>
                  <a:pt x="19242" y="10330"/>
                </a:lnTo>
                <a:lnTo>
                  <a:pt x="19573" y="10330"/>
                </a:lnTo>
                <a:lnTo>
                  <a:pt x="19904" y="10330"/>
                </a:lnTo>
                <a:lnTo>
                  <a:pt x="19904" y="9692"/>
                </a:lnTo>
                <a:lnTo>
                  <a:pt x="19904" y="9052"/>
                </a:lnTo>
                <a:lnTo>
                  <a:pt x="19573" y="9052"/>
                </a:lnTo>
                <a:lnTo>
                  <a:pt x="19242" y="9052"/>
                </a:lnTo>
                <a:close/>
                <a:moveTo>
                  <a:pt x="20046" y="9052"/>
                </a:moveTo>
                <a:lnTo>
                  <a:pt x="20046" y="9692"/>
                </a:lnTo>
                <a:lnTo>
                  <a:pt x="20046" y="10330"/>
                </a:lnTo>
                <a:lnTo>
                  <a:pt x="20377" y="10330"/>
                </a:lnTo>
                <a:lnTo>
                  <a:pt x="20709" y="10330"/>
                </a:lnTo>
                <a:lnTo>
                  <a:pt x="20709" y="9692"/>
                </a:lnTo>
                <a:lnTo>
                  <a:pt x="20709" y="9052"/>
                </a:lnTo>
                <a:lnTo>
                  <a:pt x="20377" y="9052"/>
                </a:lnTo>
                <a:lnTo>
                  <a:pt x="20046" y="9052"/>
                </a:lnTo>
                <a:close/>
                <a:moveTo>
                  <a:pt x="20851" y="9052"/>
                </a:moveTo>
                <a:lnTo>
                  <a:pt x="20851" y="9692"/>
                </a:lnTo>
                <a:lnTo>
                  <a:pt x="20851" y="10330"/>
                </a:lnTo>
                <a:lnTo>
                  <a:pt x="21157" y="10330"/>
                </a:lnTo>
                <a:lnTo>
                  <a:pt x="21465" y="10330"/>
                </a:lnTo>
                <a:lnTo>
                  <a:pt x="21465" y="9692"/>
                </a:lnTo>
                <a:lnTo>
                  <a:pt x="21465" y="9052"/>
                </a:lnTo>
                <a:lnTo>
                  <a:pt x="21157" y="9052"/>
                </a:lnTo>
                <a:lnTo>
                  <a:pt x="20851" y="9052"/>
                </a:lnTo>
                <a:close/>
                <a:moveTo>
                  <a:pt x="13756" y="10625"/>
                </a:moveTo>
                <a:lnTo>
                  <a:pt x="13756" y="11315"/>
                </a:lnTo>
                <a:lnTo>
                  <a:pt x="13756" y="12003"/>
                </a:lnTo>
                <a:lnTo>
                  <a:pt x="14087" y="12003"/>
                </a:lnTo>
                <a:lnTo>
                  <a:pt x="14419" y="12003"/>
                </a:lnTo>
                <a:lnTo>
                  <a:pt x="14419" y="11315"/>
                </a:lnTo>
                <a:lnTo>
                  <a:pt x="14419" y="10625"/>
                </a:lnTo>
                <a:lnTo>
                  <a:pt x="14087" y="10625"/>
                </a:lnTo>
                <a:lnTo>
                  <a:pt x="13756" y="10625"/>
                </a:lnTo>
                <a:close/>
                <a:moveTo>
                  <a:pt x="14560" y="10625"/>
                </a:moveTo>
                <a:lnTo>
                  <a:pt x="14560" y="11315"/>
                </a:lnTo>
                <a:lnTo>
                  <a:pt x="14560" y="12003"/>
                </a:lnTo>
                <a:lnTo>
                  <a:pt x="14867" y="12003"/>
                </a:lnTo>
                <a:lnTo>
                  <a:pt x="15175" y="12003"/>
                </a:lnTo>
                <a:lnTo>
                  <a:pt x="15175" y="11315"/>
                </a:lnTo>
                <a:lnTo>
                  <a:pt x="15175" y="10625"/>
                </a:lnTo>
                <a:lnTo>
                  <a:pt x="14867" y="10625"/>
                </a:lnTo>
                <a:lnTo>
                  <a:pt x="14560" y="10625"/>
                </a:lnTo>
                <a:close/>
                <a:moveTo>
                  <a:pt x="15317" y="10625"/>
                </a:moveTo>
                <a:lnTo>
                  <a:pt x="15317" y="11315"/>
                </a:lnTo>
                <a:lnTo>
                  <a:pt x="15317" y="12003"/>
                </a:lnTo>
                <a:lnTo>
                  <a:pt x="15647" y="12003"/>
                </a:lnTo>
                <a:lnTo>
                  <a:pt x="15979" y="12003"/>
                </a:lnTo>
                <a:lnTo>
                  <a:pt x="15979" y="11315"/>
                </a:lnTo>
                <a:lnTo>
                  <a:pt x="15979" y="10625"/>
                </a:lnTo>
                <a:lnTo>
                  <a:pt x="15647" y="10625"/>
                </a:lnTo>
                <a:lnTo>
                  <a:pt x="15317" y="10625"/>
                </a:lnTo>
                <a:close/>
                <a:moveTo>
                  <a:pt x="17682" y="10625"/>
                </a:moveTo>
                <a:lnTo>
                  <a:pt x="17682" y="11315"/>
                </a:lnTo>
                <a:lnTo>
                  <a:pt x="17682" y="12003"/>
                </a:lnTo>
                <a:lnTo>
                  <a:pt x="18012" y="12003"/>
                </a:lnTo>
                <a:lnTo>
                  <a:pt x="18344" y="12003"/>
                </a:lnTo>
                <a:lnTo>
                  <a:pt x="18344" y="11315"/>
                </a:lnTo>
                <a:lnTo>
                  <a:pt x="18344" y="10625"/>
                </a:lnTo>
                <a:lnTo>
                  <a:pt x="18012" y="10625"/>
                </a:lnTo>
                <a:lnTo>
                  <a:pt x="17682" y="10625"/>
                </a:lnTo>
                <a:close/>
                <a:moveTo>
                  <a:pt x="18486" y="10625"/>
                </a:moveTo>
                <a:lnTo>
                  <a:pt x="18486" y="11315"/>
                </a:lnTo>
                <a:lnTo>
                  <a:pt x="18486" y="12003"/>
                </a:lnTo>
                <a:lnTo>
                  <a:pt x="18793" y="12003"/>
                </a:lnTo>
                <a:lnTo>
                  <a:pt x="19100" y="12003"/>
                </a:lnTo>
                <a:lnTo>
                  <a:pt x="19100" y="11315"/>
                </a:lnTo>
                <a:lnTo>
                  <a:pt x="19100" y="10625"/>
                </a:lnTo>
                <a:lnTo>
                  <a:pt x="18793" y="10625"/>
                </a:lnTo>
                <a:lnTo>
                  <a:pt x="18486" y="10625"/>
                </a:lnTo>
                <a:close/>
                <a:moveTo>
                  <a:pt x="19242" y="10625"/>
                </a:moveTo>
                <a:lnTo>
                  <a:pt x="19242" y="11315"/>
                </a:lnTo>
                <a:lnTo>
                  <a:pt x="19242" y="12003"/>
                </a:lnTo>
                <a:lnTo>
                  <a:pt x="19573" y="12003"/>
                </a:lnTo>
                <a:lnTo>
                  <a:pt x="19904" y="12003"/>
                </a:lnTo>
                <a:lnTo>
                  <a:pt x="19904" y="11315"/>
                </a:lnTo>
                <a:lnTo>
                  <a:pt x="19904" y="10625"/>
                </a:lnTo>
                <a:lnTo>
                  <a:pt x="19573" y="10625"/>
                </a:lnTo>
                <a:lnTo>
                  <a:pt x="19242" y="10625"/>
                </a:lnTo>
                <a:close/>
                <a:moveTo>
                  <a:pt x="20046" y="10625"/>
                </a:moveTo>
                <a:lnTo>
                  <a:pt x="20046" y="11315"/>
                </a:lnTo>
                <a:lnTo>
                  <a:pt x="20046" y="12003"/>
                </a:lnTo>
                <a:lnTo>
                  <a:pt x="20377" y="12003"/>
                </a:lnTo>
                <a:lnTo>
                  <a:pt x="20709" y="12003"/>
                </a:lnTo>
                <a:lnTo>
                  <a:pt x="20709" y="11315"/>
                </a:lnTo>
                <a:lnTo>
                  <a:pt x="20709" y="10625"/>
                </a:lnTo>
                <a:lnTo>
                  <a:pt x="20377" y="10625"/>
                </a:lnTo>
                <a:lnTo>
                  <a:pt x="20046" y="10625"/>
                </a:lnTo>
                <a:close/>
                <a:moveTo>
                  <a:pt x="16121" y="10636"/>
                </a:moveTo>
                <a:lnTo>
                  <a:pt x="16121" y="11317"/>
                </a:lnTo>
                <a:lnTo>
                  <a:pt x="16121" y="11999"/>
                </a:lnTo>
                <a:lnTo>
                  <a:pt x="16830" y="11997"/>
                </a:lnTo>
                <a:lnTo>
                  <a:pt x="17540" y="11997"/>
                </a:lnTo>
                <a:lnTo>
                  <a:pt x="17540" y="11315"/>
                </a:lnTo>
                <a:lnTo>
                  <a:pt x="17540" y="10636"/>
                </a:lnTo>
                <a:lnTo>
                  <a:pt x="16830" y="10636"/>
                </a:lnTo>
                <a:lnTo>
                  <a:pt x="16121" y="10636"/>
                </a:lnTo>
                <a:close/>
                <a:moveTo>
                  <a:pt x="12196" y="12298"/>
                </a:moveTo>
                <a:lnTo>
                  <a:pt x="12196" y="12988"/>
                </a:lnTo>
                <a:lnTo>
                  <a:pt x="12196" y="13676"/>
                </a:lnTo>
                <a:lnTo>
                  <a:pt x="12503" y="13676"/>
                </a:lnTo>
                <a:lnTo>
                  <a:pt x="12810" y="13676"/>
                </a:lnTo>
                <a:lnTo>
                  <a:pt x="12810" y="12988"/>
                </a:lnTo>
                <a:lnTo>
                  <a:pt x="12810" y="12298"/>
                </a:lnTo>
                <a:lnTo>
                  <a:pt x="12503" y="12298"/>
                </a:lnTo>
                <a:lnTo>
                  <a:pt x="12196" y="12298"/>
                </a:lnTo>
                <a:close/>
                <a:moveTo>
                  <a:pt x="12957" y="12298"/>
                </a:moveTo>
                <a:lnTo>
                  <a:pt x="12957" y="13774"/>
                </a:lnTo>
                <a:lnTo>
                  <a:pt x="12957" y="15250"/>
                </a:lnTo>
                <a:lnTo>
                  <a:pt x="13286" y="15250"/>
                </a:lnTo>
                <a:lnTo>
                  <a:pt x="13614" y="15250"/>
                </a:lnTo>
                <a:lnTo>
                  <a:pt x="13614" y="13774"/>
                </a:lnTo>
                <a:lnTo>
                  <a:pt x="13614" y="12298"/>
                </a:lnTo>
                <a:lnTo>
                  <a:pt x="13286" y="12298"/>
                </a:lnTo>
                <a:lnTo>
                  <a:pt x="12957" y="12298"/>
                </a:lnTo>
                <a:close/>
                <a:moveTo>
                  <a:pt x="13756" y="12298"/>
                </a:moveTo>
                <a:lnTo>
                  <a:pt x="13756" y="13774"/>
                </a:lnTo>
                <a:lnTo>
                  <a:pt x="13756" y="15250"/>
                </a:lnTo>
                <a:lnTo>
                  <a:pt x="14085" y="15250"/>
                </a:lnTo>
                <a:lnTo>
                  <a:pt x="14414" y="15250"/>
                </a:lnTo>
                <a:lnTo>
                  <a:pt x="14414" y="13774"/>
                </a:lnTo>
                <a:lnTo>
                  <a:pt x="14414" y="12298"/>
                </a:lnTo>
                <a:lnTo>
                  <a:pt x="14085" y="12298"/>
                </a:lnTo>
                <a:lnTo>
                  <a:pt x="13756" y="12298"/>
                </a:lnTo>
                <a:close/>
                <a:moveTo>
                  <a:pt x="14560" y="12298"/>
                </a:moveTo>
                <a:lnTo>
                  <a:pt x="14560" y="13774"/>
                </a:lnTo>
                <a:lnTo>
                  <a:pt x="14560" y="15250"/>
                </a:lnTo>
                <a:lnTo>
                  <a:pt x="14867" y="15250"/>
                </a:lnTo>
                <a:lnTo>
                  <a:pt x="15175" y="15250"/>
                </a:lnTo>
                <a:lnTo>
                  <a:pt x="15175" y="13774"/>
                </a:lnTo>
                <a:lnTo>
                  <a:pt x="15175" y="12298"/>
                </a:lnTo>
                <a:lnTo>
                  <a:pt x="14867" y="12298"/>
                </a:lnTo>
                <a:lnTo>
                  <a:pt x="14560" y="12298"/>
                </a:lnTo>
                <a:close/>
                <a:moveTo>
                  <a:pt x="15321" y="12298"/>
                </a:moveTo>
                <a:lnTo>
                  <a:pt x="15321" y="13774"/>
                </a:lnTo>
                <a:lnTo>
                  <a:pt x="15321" y="15250"/>
                </a:lnTo>
                <a:lnTo>
                  <a:pt x="15647" y="15250"/>
                </a:lnTo>
                <a:lnTo>
                  <a:pt x="15975" y="15250"/>
                </a:lnTo>
                <a:lnTo>
                  <a:pt x="15975" y="13774"/>
                </a:lnTo>
                <a:lnTo>
                  <a:pt x="15975" y="12298"/>
                </a:lnTo>
                <a:lnTo>
                  <a:pt x="15647" y="12298"/>
                </a:lnTo>
                <a:lnTo>
                  <a:pt x="15321" y="12298"/>
                </a:lnTo>
                <a:close/>
                <a:moveTo>
                  <a:pt x="16121" y="12298"/>
                </a:moveTo>
                <a:lnTo>
                  <a:pt x="16121" y="13774"/>
                </a:lnTo>
                <a:lnTo>
                  <a:pt x="16121" y="15250"/>
                </a:lnTo>
                <a:lnTo>
                  <a:pt x="16830" y="15250"/>
                </a:lnTo>
                <a:lnTo>
                  <a:pt x="17540" y="15250"/>
                </a:lnTo>
                <a:lnTo>
                  <a:pt x="17540" y="13774"/>
                </a:lnTo>
                <a:lnTo>
                  <a:pt x="17540" y="12298"/>
                </a:lnTo>
                <a:lnTo>
                  <a:pt x="16830" y="12298"/>
                </a:lnTo>
                <a:lnTo>
                  <a:pt x="16121" y="12298"/>
                </a:lnTo>
                <a:close/>
                <a:moveTo>
                  <a:pt x="17686" y="12298"/>
                </a:moveTo>
                <a:lnTo>
                  <a:pt x="17686" y="13774"/>
                </a:lnTo>
                <a:lnTo>
                  <a:pt x="17686" y="15250"/>
                </a:lnTo>
                <a:lnTo>
                  <a:pt x="18012" y="15250"/>
                </a:lnTo>
                <a:lnTo>
                  <a:pt x="18339" y="15250"/>
                </a:lnTo>
                <a:lnTo>
                  <a:pt x="18339" y="13774"/>
                </a:lnTo>
                <a:lnTo>
                  <a:pt x="18339" y="12298"/>
                </a:lnTo>
                <a:lnTo>
                  <a:pt x="18012" y="12298"/>
                </a:lnTo>
                <a:lnTo>
                  <a:pt x="17686" y="12298"/>
                </a:lnTo>
                <a:close/>
                <a:moveTo>
                  <a:pt x="18486" y="12298"/>
                </a:moveTo>
                <a:lnTo>
                  <a:pt x="18486" y="13774"/>
                </a:lnTo>
                <a:lnTo>
                  <a:pt x="18486" y="15250"/>
                </a:lnTo>
                <a:lnTo>
                  <a:pt x="18793" y="15250"/>
                </a:lnTo>
                <a:lnTo>
                  <a:pt x="19100" y="15250"/>
                </a:lnTo>
                <a:lnTo>
                  <a:pt x="19100" y="13774"/>
                </a:lnTo>
                <a:lnTo>
                  <a:pt x="19100" y="12298"/>
                </a:lnTo>
                <a:lnTo>
                  <a:pt x="18793" y="12298"/>
                </a:lnTo>
                <a:lnTo>
                  <a:pt x="18486" y="12298"/>
                </a:lnTo>
                <a:close/>
                <a:moveTo>
                  <a:pt x="19242" y="12298"/>
                </a:moveTo>
                <a:lnTo>
                  <a:pt x="19242" y="12988"/>
                </a:lnTo>
                <a:lnTo>
                  <a:pt x="19242" y="13676"/>
                </a:lnTo>
                <a:lnTo>
                  <a:pt x="19573" y="13676"/>
                </a:lnTo>
                <a:lnTo>
                  <a:pt x="19904" y="13676"/>
                </a:lnTo>
                <a:lnTo>
                  <a:pt x="19904" y="12988"/>
                </a:lnTo>
                <a:lnTo>
                  <a:pt x="19904" y="12298"/>
                </a:lnTo>
                <a:lnTo>
                  <a:pt x="19573" y="12298"/>
                </a:lnTo>
                <a:lnTo>
                  <a:pt x="19242" y="12298"/>
                </a:lnTo>
                <a:close/>
                <a:moveTo>
                  <a:pt x="13756" y="15545"/>
                </a:moveTo>
                <a:lnTo>
                  <a:pt x="13756" y="16235"/>
                </a:lnTo>
                <a:lnTo>
                  <a:pt x="13756" y="16923"/>
                </a:lnTo>
                <a:lnTo>
                  <a:pt x="14087" y="16923"/>
                </a:lnTo>
                <a:lnTo>
                  <a:pt x="14419" y="16923"/>
                </a:lnTo>
                <a:lnTo>
                  <a:pt x="14419" y="16235"/>
                </a:lnTo>
                <a:lnTo>
                  <a:pt x="14419" y="15545"/>
                </a:lnTo>
                <a:lnTo>
                  <a:pt x="14087" y="15545"/>
                </a:lnTo>
                <a:lnTo>
                  <a:pt x="13756" y="15545"/>
                </a:lnTo>
                <a:close/>
                <a:moveTo>
                  <a:pt x="14560" y="15545"/>
                </a:moveTo>
                <a:lnTo>
                  <a:pt x="14560" y="16235"/>
                </a:lnTo>
                <a:lnTo>
                  <a:pt x="14560" y="16923"/>
                </a:lnTo>
                <a:lnTo>
                  <a:pt x="14867" y="16923"/>
                </a:lnTo>
                <a:lnTo>
                  <a:pt x="15175" y="16923"/>
                </a:lnTo>
                <a:lnTo>
                  <a:pt x="15175" y="16235"/>
                </a:lnTo>
                <a:lnTo>
                  <a:pt x="15175" y="15545"/>
                </a:lnTo>
                <a:lnTo>
                  <a:pt x="14867" y="15545"/>
                </a:lnTo>
                <a:lnTo>
                  <a:pt x="14560" y="15545"/>
                </a:lnTo>
                <a:close/>
                <a:moveTo>
                  <a:pt x="15317" y="15545"/>
                </a:moveTo>
                <a:lnTo>
                  <a:pt x="15317" y="16235"/>
                </a:lnTo>
                <a:lnTo>
                  <a:pt x="15317" y="16923"/>
                </a:lnTo>
                <a:lnTo>
                  <a:pt x="15647" y="16923"/>
                </a:lnTo>
                <a:lnTo>
                  <a:pt x="15979" y="16923"/>
                </a:lnTo>
                <a:lnTo>
                  <a:pt x="15979" y="16235"/>
                </a:lnTo>
                <a:lnTo>
                  <a:pt x="15979" y="15545"/>
                </a:lnTo>
                <a:lnTo>
                  <a:pt x="15647" y="15545"/>
                </a:lnTo>
                <a:lnTo>
                  <a:pt x="15317" y="15545"/>
                </a:lnTo>
                <a:close/>
                <a:moveTo>
                  <a:pt x="17682" y="15545"/>
                </a:moveTo>
                <a:lnTo>
                  <a:pt x="17682" y="16235"/>
                </a:lnTo>
                <a:lnTo>
                  <a:pt x="17682" y="16923"/>
                </a:lnTo>
                <a:lnTo>
                  <a:pt x="18012" y="16923"/>
                </a:lnTo>
                <a:lnTo>
                  <a:pt x="18344" y="16923"/>
                </a:lnTo>
                <a:lnTo>
                  <a:pt x="18344" y="16235"/>
                </a:lnTo>
                <a:lnTo>
                  <a:pt x="18344" y="15545"/>
                </a:lnTo>
                <a:lnTo>
                  <a:pt x="18012" y="15545"/>
                </a:lnTo>
                <a:lnTo>
                  <a:pt x="17682" y="15545"/>
                </a:lnTo>
                <a:close/>
                <a:moveTo>
                  <a:pt x="18486" y="15545"/>
                </a:moveTo>
                <a:lnTo>
                  <a:pt x="18486" y="16235"/>
                </a:lnTo>
                <a:lnTo>
                  <a:pt x="18486" y="16923"/>
                </a:lnTo>
                <a:lnTo>
                  <a:pt x="18793" y="16923"/>
                </a:lnTo>
                <a:lnTo>
                  <a:pt x="19100" y="16923"/>
                </a:lnTo>
                <a:lnTo>
                  <a:pt x="19100" y="16235"/>
                </a:lnTo>
                <a:lnTo>
                  <a:pt x="19100" y="15545"/>
                </a:lnTo>
                <a:lnTo>
                  <a:pt x="18793" y="15545"/>
                </a:lnTo>
                <a:lnTo>
                  <a:pt x="18486" y="15545"/>
                </a:lnTo>
                <a:close/>
                <a:moveTo>
                  <a:pt x="16121" y="15551"/>
                </a:moveTo>
                <a:lnTo>
                  <a:pt x="16121" y="16233"/>
                </a:lnTo>
                <a:lnTo>
                  <a:pt x="16121" y="16915"/>
                </a:lnTo>
                <a:lnTo>
                  <a:pt x="16830" y="16915"/>
                </a:lnTo>
                <a:lnTo>
                  <a:pt x="17540" y="16915"/>
                </a:lnTo>
                <a:lnTo>
                  <a:pt x="17540" y="16233"/>
                </a:lnTo>
                <a:lnTo>
                  <a:pt x="17540" y="15551"/>
                </a:lnTo>
                <a:lnTo>
                  <a:pt x="16830" y="15551"/>
                </a:lnTo>
                <a:lnTo>
                  <a:pt x="16121" y="15551"/>
                </a:lnTo>
                <a:close/>
                <a:moveTo>
                  <a:pt x="10953" y="15564"/>
                </a:moveTo>
                <a:cubicBezTo>
                  <a:pt x="10892" y="15552"/>
                  <a:pt x="10873" y="15622"/>
                  <a:pt x="10863" y="15767"/>
                </a:cubicBezTo>
                <a:cubicBezTo>
                  <a:pt x="10848" y="15985"/>
                  <a:pt x="10835" y="15988"/>
                  <a:pt x="10103" y="16015"/>
                </a:cubicBezTo>
                <a:cubicBezTo>
                  <a:pt x="9490" y="16037"/>
                  <a:pt x="9358" y="16068"/>
                  <a:pt x="9358" y="16185"/>
                </a:cubicBezTo>
                <a:cubicBezTo>
                  <a:pt x="9358" y="16303"/>
                  <a:pt x="9490" y="16333"/>
                  <a:pt x="10103" y="16356"/>
                </a:cubicBezTo>
                <a:lnTo>
                  <a:pt x="10848" y="16383"/>
                </a:lnTo>
                <a:lnTo>
                  <a:pt x="10862" y="16696"/>
                </a:lnTo>
                <a:cubicBezTo>
                  <a:pt x="10875" y="16984"/>
                  <a:pt x="10886" y="17005"/>
                  <a:pt x="10990" y="16923"/>
                </a:cubicBezTo>
                <a:cubicBezTo>
                  <a:pt x="11052" y="16874"/>
                  <a:pt x="11189" y="16720"/>
                  <a:pt x="11294" y="16582"/>
                </a:cubicBezTo>
                <a:cubicBezTo>
                  <a:pt x="11398" y="16445"/>
                  <a:pt x="11506" y="16333"/>
                  <a:pt x="11532" y="16333"/>
                </a:cubicBezTo>
                <a:cubicBezTo>
                  <a:pt x="11659" y="16333"/>
                  <a:pt x="11553" y="16123"/>
                  <a:pt x="11290" y="15848"/>
                </a:cubicBezTo>
                <a:cubicBezTo>
                  <a:pt x="11116" y="15668"/>
                  <a:pt x="11014" y="15575"/>
                  <a:pt x="10953" y="15564"/>
                </a:cubicBezTo>
                <a:close/>
                <a:moveTo>
                  <a:pt x="15317" y="17218"/>
                </a:moveTo>
                <a:lnTo>
                  <a:pt x="15317" y="17858"/>
                </a:lnTo>
                <a:lnTo>
                  <a:pt x="15317" y="18496"/>
                </a:lnTo>
                <a:lnTo>
                  <a:pt x="15647" y="18496"/>
                </a:lnTo>
                <a:lnTo>
                  <a:pt x="15979" y="18496"/>
                </a:lnTo>
                <a:lnTo>
                  <a:pt x="15979" y="17858"/>
                </a:lnTo>
                <a:lnTo>
                  <a:pt x="15979" y="17218"/>
                </a:lnTo>
                <a:lnTo>
                  <a:pt x="15647" y="17218"/>
                </a:lnTo>
                <a:lnTo>
                  <a:pt x="15317" y="17218"/>
                </a:lnTo>
                <a:close/>
                <a:moveTo>
                  <a:pt x="16121" y="17218"/>
                </a:moveTo>
                <a:lnTo>
                  <a:pt x="16121" y="17858"/>
                </a:lnTo>
                <a:lnTo>
                  <a:pt x="16121" y="18496"/>
                </a:lnTo>
                <a:lnTo>
                  <a:pt x="16830" y="18496"/>
                </a:lnTo>
                <a:lnTo>
                  <a:pt x="17540" y="18496"/>
                </a:lnTo>
                <a:lnTo>
                  <a:pt x="17540" y="17858"/>
                </a:lnTo>
                <a:lnTo>
                  <a:pt x="17540" y="17218"/>
                </a:lnTo>
                <a:lnTo>
                  <a:pt x="16830" y="17218"/>
                </a:lnTo>
                <a:lnTo>
                  <a:pt x="16121" y="17218"/>
                </a:lnTo>
                <a:close/>
                <a:moveTo>
                  <a:pt x="17682" y="17218"/>
                </a:moveTo>
                <a:lnTo>
                  <a:pt x="17682" y="17858"/>
                </a:lnTo>
                <a:lnTo>
                  <a:pt x="17682" y="18496"/>
                </a:lnTo>
                <a:lnTo>
                  <a:pt x="18012" y="18496"/>
                </a:lnTo>
                <a:lnTo>
                  <a:pt x="18344" y="18496"/>
                </a:lnTo>
                <a:lnTo>
                  <a:pt x="18344" y="17858"/>
                </a:lnTo>
                <a:lnTo>
                  <a:pt x="18344" y="17218"/>
                </a:lnTo>
                <a:lnTo>
                  <a:pt x="18012" y="17218"/>
                </a:lnTo>
                <a:lnTo>
                  <a:pt x="17682" y="17218"/>
                </a:lnTo>
                <a:close/>
                <a:moveTo>
                  <a:pt x="16877" y="18792"/>
                </a:moveTo>
                <a:lnTo>
                  <a:pt x="16877" y="19482"/>
                </a:lnTo>
                <a:lnTo>
                  <a:pt x="16877" y="20170"/>
                </a:lnTo>
                <a:lnTo>
                  <a:pt x="17209" y="20170"/>
                </a:lnTo>
                <a:lnTo>
                  <a:pt x="17540" y="20170"/>
                </a:lnTo>
                <a:lnTo>
                  <a:pt x="17540" y="19482"/>
                </a:lnTo>
                <a:lnTo>
                  <a:pt x="17540" y="18792"/>
                </a:lnTo>
                <a:lnTo>
                  <a:pt x="17209" y="18792"/>
                </a:lnTo>
                <a:lnTo>
                  <a:pt x="16877" y="18792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8" name="Group"/>
          <p:cNvGrpSpPr/>
          <p:nvPr/>
        </p:nvGrpSpPr>
        <p:grpSpPr>
          <a:xfrm>
            <a:off x="7520640" y="6260143"/>
            <a:ext cx="4372357" cy="4752103"/>
            <a:chOff x="1603" y="-32940"/>
            <a:chExt cx="4372355" cy="4752101"/>
          </a:xfrm>
        </p:grpSpPr>
        <p:sp>
          <p:nvSpPr>
            <p:cNvPr id="376" name="Line"/>
            <p:cNvSpPr/>
            <p:nvPr/>
          </p:nvSpPr>
          <p:spPr>
            <a:xfrm flipV="1">
              <a:off x="1620409" y="-32941"/>
              <a:ext cx="503062" cy="2957998"/>
            </a:xfrm>
            <a:prstGeom prst="line">
              <a:avLst/>
            </a:prstGeom>
            <a:noFill/>
            <a:ln w="25400" cap="flat">
              <a:solidFill>
                <a:srgbClr val="DD1F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7" name="Shape"/>
            <p:cNvSpPr/>
            <p:nvPr/>
          </p:nvSpPr>
          <p:spPr>
            <a:xfrm rot="20317762">
              <a:off x="55743" y="2878400"/>
              <a:ext cx="4264076" cy="110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7" h="19652" extrusionOk="0">
                  <a:moveTo>
                    <a:pt x="16793" y="2912"/>
                  </a:moveTo>
                  <a:cubicBezTo>
                    <a:pt x="20636" y="6767"/>
                    <a:pt x="20638" y="12989"/>
                    <a:pt x="16797" y="16807"/>
                  </a:cubicBezTo>
                  <a:cubicBezTo>
                    <a:pt x="12956" y="20626"/>
                    <a:pt x="6727" y="20596"/>
                    <a:pt x="2883" y="16740"/>
                  </a:cubicBezTo>
                  <a:cubicBezTo>
                    <a:pt x="-960" y="12885"/>
                    <a:pt x="-962" y="6663"/>
                    <a:pt x="2879" y="2845"/>
                  </a:cubicBezTo>
                  <a:cubicBezTo>
                    <a:pt x="6720" y="-974"/>
                    <a:pt x="12949" y="-944"/>
                    <a:pt x="16793" y="291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79" name="Line"/>
          <p:cNvSpPr/>
          <p:nvPr/>
        </p:nvSpPr>
        <p:spPr>
          <a:xfrm>
            <a:off x="14822515" y="8432760"/>
            <a:ext cx="6" cy="314412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0" name="Line"/>
          <p:cNvSpPr/>
          <p:nvPr/>
        </p:nvSpPr>
        <p:spPr>
          <a:xfrm flipV="1">
            <a:off x="13232903" y="10462058"/>
            <a:ext cx="3144122" cy="6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83" name="Group"/>
          <p:cNvGrpSpPr/>
          <p:nvPr/>
        </p:nvGrpSpPr>
        <p:grpSpPr>
          <a:xfrm>
            <a:off x="12432145" y="6128601"/>
            <a:ext cx="5006111" cy="4589993"/>
            <a:chOff x="0" y="0"/>
            <a:chExt cx="5006110" cy="4589991"/>
          </a:xfrm>
        </p:grpSpPr>
        <p:sp>
          <p:nvSpPr>
            <p:cNvPr id="381" name="Line"/>
            <p:cNvSpPr/>
            <p:nvPr/>
          </p:nvSpPr>
          <p:spPr>
            <a:xfrm flipH="1" flipV="1">
              <a:off x="588676" y="0"/>
              <a:ext cx="1909623" cy="2112129"/>
            </a:xfrm>
            <a:prstGeom prst="line">
              <a:avLst/>
            </a:prstGeom>
            <a:noFill/>
            <a:ln w="25400" cap="flat">
              <a:solidFill>
                <a:srgbClr val="DD1F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" name="Oval"/>
            <p:cNvSpPr/>
            <p:nvPr/>
          </p:nvSpPr>
          <p:spPr>
            <a:xfrm rot="20208085">
              <a:off x="51955" y="2405798"/>
              <a:ext cx="4902201" cy="1270001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1" animBg="1" advAuto="0"/>
      <p:bldP spid="378" grpId="2" animBg="1" advAuto="0"/>
      <p:bldP spid="383" grpId="3" animBg="1" advAuto="0"/>
      <p:bldP spid="383" grpId="4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aster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Rasterization</a:t>
            </a:r>
          </a:p>
        </p:txBody>
      </p:sp>
      <p:sp>
        <p:nvSpPr>
          <p:cNvPr id="386" name="Putting shaded polygons on scre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/>
            <a:r>
              <a:t>Putting shaded polygons on screen</a:t>
            </a:r>
          </a:p>
          <a:p>
            <a:pPr lvl="2">
              <a:defRPr sz="4600"/>
            </a:pPr>
            <a:r>
              <a:t>Transform geometric </a:t>
            </a:r>
            <a:r>
              <a:rPr>
                <a:solidFill>
                  <a:srgbClr val="DD1F00"/>
                </a:solidFill>
              </a:rPr>
              <a:t>primitives</a:t>
            </a:r>
            <a:r>
              <a:t> into </a:t>
            </a:r>
            <a:r>
              <a:rPr>
                <a:solidFill>
                  <a:srgbClr val="DD1F00"/>
                </a:solidFill>
              </a:rPr>
              <a:t>pixels</a:t>
            </a:r>
          </a:p>
          <a:p>
            <a:pPr indent="596900"/>
            <a:r>
              <a:t>OpenGL (graphics library) takes care of such operations (under the hood in VTK)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9807" y="12980489"/>
            <a:ext cx="323157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388" name="Picture 1.png" descr="Picture 1.png"/>
          <p:cNvPicPr>
            <a:picLocks noChangeAspect="1"/>
          </p:cNvPicPr>
          <p:nvPr/>
        </p:nvPicPr>
        <p:blipFill>
          <a:blip r:embed="rId2"/>
          <a:srcRect l="7518" t="2531" r="2958" b="5077"/>
          <a:stretch>
            <a:fillRect/>
          </a:stretch>
        </p:blipFill>
        <p:spPr>
          <a:xfrm>
            <a:off x="10164955" y="8643355"/>
            <a:ext cx="8527064" cy="4113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1544" extrusionOk="0">
                <a:moveTo>
                  <a:pt x="20046" y="0"/>
                </a:moveTo>
                <a:lnTo>
                  <a:pt x="20046" y="688"/>
                </a:lnTo>
                <a:lnTo>
                  <a:pt x="20046" y="1378"/>
                </a:lnTo>
                <a:lnTo>
                  <a:pt x="20377" y="1378"/>
                </a:lnTo>
                <a:lnTo>
                  <a:pt x="20709" y="1378"/>
                </a:lnTo>
                <a:lnTo>
                  <a:pt x="20709" y="688"/>
                </a:lnTo>
                <a:lnTo>
                  <a:pt x="20709" y="0"/>
                </a:lnTo>
                <a:lnTo>
                  <a:pt x="20377" y="0"/>
                </a:lnTo>
                <a:lnTo>
                  <a:pt x="20046" y="0"/>
                </a:lnTo>
                <a:close/>
                <a:moveTo>
                  <a:pt x="20851" y="0"/>
                </a:moveTo>
                <a:lnTo>
                  <a:pt x="20851" y="688"/>
                </a:lnTo>
                <a:lnTo>
                  <a:pt x="20851" y="1378"/>
                </a:lnTo>
                <a:lnTo>
                  <a:pt x="21157" y="1378"/>
                </a:lnTo>
                <a:lnTo>
                  <a:pt x="21465" y="1378"/>
                </a:lnTo>
                <a:lnTo>
                  <a:pt x="21465" y="688"/>
                </a:lnTo>
                <a:lnTo>
                  <a:pt x="21465" y="0"/>
                </a:lnTo>
                <a:lnTo>
                  <a:pt x="21157" y="0"/>
                </a:lnTo>
                <a:lnTo>
                  <a:pt x="20851" y="0"/>
                </a:lnTo>
                <a:close/>
                <a:moveTo>
                  <a:pt x="17682" y="1673"/>
                </a:moveTo>
                <a:lnTo>
                  <a:pt x="17682" y="2361"/>
                </a:lnTo>
                <a:lnTo>
                  <a:pt x="17682" y="3049"/>
                </a:lnTo>
                <a:lnTo>
                  <a:pt x="18012" y="3049"/>
                </a:lnTo>
                <a:lnTo>
                  <a:pt x="18344" y="3049"/>
                </a:lnTo>
                <a:lnTo>
                  <a:pt x="18344" y="2361"/>
                </a:lnTo>
                <a:lnTo>
                  <a:pt x="18344" y="1673"/>
                </a:lnTo>
                <a:lnTo>
                  <a:pt x="18012" y="1673"/>
                </a:lnTo>
                <a:lnTo>
                  <a:pt x="17682" y="1673"/>
                </a:lnTo>
                <a:close/>
                <a:moveTo>
                  <a:pt x="18486" y="1673"/>
                </a:moveTo>
                <a:lnTo>
                  <a:pt x="18486" y="2361"/>
                </a:lnTo>
                <a:lnTo>
                  <a:pt x="18486" y="3049"/>
                </a:lnTo>
                <a:lnTo>
                  <a:pt x="18793" y="3049"/>
                </a:lnTo>
                <a:lnTo>
                  <a:pt x="19100" y="3049"/>
                </a:lnTo>
                <a:lnTo>
                  <a:pt x="19100" y="2361"/>
                </a:lnTo>
                <a:lnTo>
                  <a:pt x="19100" y="1673"/>
                </a:lnTo>
                <a:lnTo>
                  <a:pt x="18793" y="1673"/>
                </a:lnTo>
                <a:lnTo>
                  <a:pt x="18486" y="1673"/>
                </a:lnTo>
                <a:close/>
                <a:moveTo>
                  <a:pt x="19242" y="1673"/>
                </a:moveTo>
                <a:lnTo>
                  <a:pt x="19242" y="2361"/>
                </a:lnTo>
                <a:lnTo>
                  <a:pt x="19242" y="3049"/>
                </a:lnTo>
                <a:lnTo>
                  <a:pt x="19573" y="3049"/>
                </a:lnTo>
                <a:lnTo>
                  <a:pt x="19904" y="3049"/>
                </a:lnTo>
                <a:lnTo>
                  <a:pt x="19904" y="2361"/>
                </a:lnTo>
                <a:lnTo>
                  <a:pt x="19904" y="1673"/>
                </a:lnTo>
                <a:lnTo>
                  <a:pt x="19573" y="1673"/>
                </a:lnTo>
                <a:lnTo>
                  <a:pt x="19242" y="1673"/>
                </a:lnTo>
                <a:close/>
                <a:moveTo>
                  <a:pt x="8405" y="1987"/>
                </a:moveTo>
                <a:cubicBezTo>
                  <a:pt x="8378" y="1988"/>
                  <a:pt x="8344" y="2000"/>
                  <a:pt x="8299" y="2014"/>
                </a:cubicBezTo>
                <a:cubicBezTo>
                  <a:pt x="8199" y="2046"/>
                  <a:pt x="8025" y="2159"/>
                  <a:pt x="7913" y="2266"/>
                </a:cubicBezTo>
                <a:cubicBezTo>
                  <a:pt x="7800" y="2372"/>
                  <a:pt x="7680" y="2461"/>
                  <a:pt x="7646" y="2463"/>
                </a:cubicBezTo>
                <a:cubicBezTo>
                  <a:pt x="7612" y="2465"/>
                  <a:pt x="7499" y="2552"/>
                  <a:pt x="7395" y="2656"/>
                </a:cubicBezTo>
                <a:cubicBezTo>
                  <a:pt x="7291" y="2761"/>
                  <a:pt x="7170" y="2848"/>
                  <a:pt x="7126" y="2850"/>
                </a:cubicBezTo>
                <a:cubicBezTo>
                  <a:pt x="7082" y="2851"/>
                  <a:pt x="7033" y="2897"/>
                  <a:pt x="7018" y="2949"/>
                </a:cubicBezTo>
                <a:cubicBezTo>
                  <a:pt x="7002" y="3002"/>
                  <a:pt x="6900" y="3093"/>
                  <a:pt x="6791" y="3151"/>
                </a:cubicBezTo>
                <a:cubicBezTo>
                  <a:pt x="6681" y="3209"/>
                  <a:pt x="6527" y="3317"/>
                  <a:pt x="6449" y="3392"/>
                </a:cubicBezTo>
                <a:cubicBezTo>
                  <a:pt x="6145" y="3683"/>
                  <a:pt x="5971" y="3824"/>
                  <a:pt x="5835" y="3893"/>
                </a:cubicBezTo>
                <a:cubicBezTo>
                  <a:pt x="5757" y="3932"/>
                  <a:pt x="5651" y="4026"/>
                  <a:pt x="5600" y="4099"/>
                </a:cubicBezTo>
                <a:cubicBezTo>
                  <a:pt x="5549" y="4172"/>
                  <a:pt x="5474" y="4232"/>
                  <a:pt x="5434" y="4234"/>
                </a:cubicBezTo>
                <a:cubicBezTo>
                  <a:pt x="5394" y="4236"/>
                  <a:pt x="5276" y="4323"/>
                  <a:pt x="5172" y="4427"/>
                </a:cubicBezTo>
                <a:cubicBezTo>
                  <a:pt x="5068" y="4532"/>
                  <a:pt x="4951" y="4619"/>
                  <a:pt x="4911" y="4620"/>
                </a:cubicBezTo>
                <a:cubicBezTo>
                  <a:pt x="4870" y="4622"/>
                  <a:pt x="4816" y="4661"/>
                  <a:pt x="4792" y="4704"/>
                </a:cubicBezTo>
                <a:cubicBezTo>
                  <a:pt x="4767" y="4747"/>
                  <a:pt x="4662" y="4838"/>
                  <a:pt x="4558" y="4907"/>
                </a:cubicBezTo>
                <a:cubicBezTo>
                  <a:pt x="4454" y="4976"/>
                  <a:pt x="4305" y="5091"/>
                  <a:pt x="4227" y="5163"/>
                </a:cubicBezTo>
                <a:cubicBezTo>
                  <a:pt x="4022" y="5351"/>
                  <a:pt x="3871" y="5473"/>
                  <a:pt x="3683" y="5608"/>
                </a:cubicBezTo>
                <a:cubicBezTo>
                  <a:pt x="3504" y="5735"/>
                  <a:pt x="3363" y="5851"/>
                  <a:pt x="3139" y="6050"/>
                </a:cubicBezTo>
                <a:cubicBezTo>
                  <a:pt x="3061" y="6120"/>
                  <a:pt x="2923" y="6230"/>
                  <a:pt x="2831" y="6296"/>
                </a:cubicBezTo>
                <a:cubicBezTo>
                  <a:pt x="2740" y="6361"/>
                  <a:pt x="2624" y="6450"/>
                  <a:pt x="2572" y="6493"/>
                </a:cubicBezTo>
                <a:cubicBezTo>
                  <a:pt x="2520" y="6536"/>
                  <a:pt x="2402" y="6626"/>
                  <a:pt x="2311" y="6691"/>
                </a:cubicBezTo>
                <a:cubicBezTo>
                  <a:pt x="2133" y="6818"/>
                  <a:pt x="1991" y="6934"/>
                  <a:pt x="1767" y="7133"/>
                </a:cubicBezTo>
                <a:cubicBezTo>
                  <a:pt x="1689" y="7203"/>
                  <a:pt x="1551" y="7313"/>
                  <a:pt x="1460" y="7379"/>
                </a:cubicBezTo>
                <a:cubicBezTo>
                  <a:pt x="1264" y="7519"/>
                  <a:pt x="1110" y="7646"/>
                  <a:pt x="916" y="7828"/>
                </a:cubicBezTo>
                <a:cubicBezTo>
                  <a:pt x="838" y="7900"/>
                  <a:pt x="686" y="8007"/>
                  <a:pt x="579" y="8065"/>
                </a:cubicBezTo>
                <a:cubicBezTo>
                  <a:pt x="365" y="8178"/>
                  <a:pt x="263" y="8361"/>
                  <a:pt x="299" y="8572"/>
                </a:cubicBezTo>
                <a:cubicBezTo>
                  <a:pt x="312" y="8646"/>
                  <a:pt x="344" y="8830"/>
                  <a:pt x="370" y="8979"/>
                </a:cubicBezTo>
                <a:cubicBezTo>
                  <a:pt x="423" y="9280"/>
                  <a:pt x="494" y="9316"/>
                  <a:pt x="634" y="9114"/>
                </a:cubicBezTo>
                <a:cubicBezTo>
                  <a:pt x="685" y="9040"/>
                  <a:pt x="801" y="8946"/>
                  <a:pt x="892" y="8906"/>
                </a:cubicBezTo>
                <a:cubicBezTo>
                  <a:pt x="983" y="8866"/>
                  <a:pt x="1147" y="8749"/>
                  <a:pt x="1256" y="8646"/>
                </a:cubicBezTo>
                <a:cubicBezTo>
                  <a:pt x="1365" y="8544"/>
                  <a:pt x="1480" y="8462"/>
                  <a:pt x="1510" y="8462"/>
                </a:cubicBezTo>
                <a:cubicBezTo>
                  <a:pt x="1540" y="8462"/>
                  <a:pt x="1621" y="8401"/>
                  <a:pt x="1690" y="8328"/>
                </a:cubicBezTo>
                <a:cubicBezTo>
                  <a:pt x="1970" y="8032"/>
                  <a:pt x="2156" y="7876"/>
                  <a:pt x="2345" y="7776"/>
                </a:cubicBezTo>
                <a:cubicBezTo>
                  <a:pt x="2454" y="7717"/>
                  <a:pt x="2555" y="7631"/>
                  <a:pt x="2569" y="7584"/>
                </a:cubicBezTo>
                <a:cubicBezTo>
                  <a:pt x="2583" y="7538"/>
                  <a:pt x="2673" y="7468"/>
                  <a:pt x="2770" y="7431"/>
                </a:cubicBezTo>
                <a:cubicBezTo>
                  <a:pt x="2866" y="7393"/>
                  <a:pt x="2988" y="7299"/>
                  <a:pt x="3040" y="7223"/>
                </a:cubicBezTo>
                <a:cubicBezTo>
                  <a:pt x="3093" y="7146"/>
                  <a:pt x="3168" y="7083"/>
                  <a:pt x="3208" y="7081"/>
                </a:cubicBezTo>
                <a:cubicBezTo>
                  <a:pt x="3248" y="7080"/>
                  <a:pt x="3366" y="6993"/>
                  <a:pt x="3470" y="6888"/>
                </a:cubicBezTo>
                <a:cubicBezTo>
                  <a:pt x="3574" y="6784"/>
                  <a:pt x="3692" y="6697"/>
                  <a:pt x="3732" y="6695"/>
                </a:cubicBezTo>
                <a:cubicBezTo>
                  <a:pt x="3771" y="6693"/>
                  <a:pt x="3845" y="6631"/>
                  <a:pt x="3896" y="6558"/>
                </a:cubicBezTo>
                <a:cubicBezTo>
                  <a:pt x="3948" y="6485"/>
                  <a:pt x="4054" y="6395"/>
                  <a:pt x="4132" y="6358"/>
                </a:cubicBezTo>
                <a:cubicBezTo>
                  <a:pt x="4210" y="6321"/>
                  <a:pt x="4343" y="6225"/>
                  <a:pt x="4428" y="6146"/>
                </a:cubicBezTo>
                <a:cubicBezTo>
                  <a:pt x="4513" y="6067"/>
                  <a:pt x="4650" y="5938"/>
                  <a:pt x="4735" y="5859"/>
                </a:cubicBezTo>
                <a:cubicBezTo>
                  <a:pt x="4819" y="5781"/>
                  <a:pt x="4978" y="5668"/>
                  <a:pt x="5087" y="5610"/>
                </a:cubicBezTo>
                <a:cubicBezTo>
                  <a:pt x="5197" y="5552"/>
                  <a:pt x="5298" y="5467"/>
                  <a:pt x="5312" y="5421"/>
                </a:cubicBezTo>
                <a:cubicBezTo>
                  <a:pt x="5326" y="5374"/>
                  <a:pt x="5416" y="5305"/>
                  <a:pt x="5513" y="5267"/>
                </a:cubicBezTo>
                <a:cubicBezTo>
                  <a:pt x="5609" y="5229"/>
                  <a:pt x="5731" y="5136"/>
                  <a:pt x="5784" y="5059"/>
                </a:cubicBezTo>
                <a:cubicBezTo>
                  <a:pt x="5836" y="4982"/>
                  <a:pt x="5912" y="4917"/>
                  <a:pt x="5952" y="4916"/>
                </a:cubicBezTo>
                <a:cubicBezTo>
                  <a:pt x="5991" y="4914"/>
                  <a:pt x="6109" y="4827"/>
                  <a:pt x="6213" y="4722"/>
                </a:cubicBezTo>
                <a:cubicBezTo>
                  <a:pt x="6317" y="4618"/>
                  <a:pt x="6434" y="4531"/>
                  <a:pt x="6474" y="4529"/>
                </a:cubicBezTo>
                <a:cubicBezTo>
                  <a:pt x="6514" y="4527"/>
                  <a:pt x="6589" y="4466"/>
                  <a:pt x="6640" y="4392"/>
                </a:cubicBezTo>
                <a:cubicBezTo>
                  <a:pt x="6691" y="4318"/>
                  <a:pt x="6803" y="4223"/>
                  <a:pt x="6890" y="4184"/>
                </a:cubicBezTo>
                <a:cubicBezTo>
                  <a:pt x="6976" y="4145"/>
                  <a:pt x="7104" y="4052"/>
                  <a:pt x="7173" y="3976"/>
                </a:cubicBezTo>
                <a:cubicBezTo>
                  <a:pt x="7243" y="3900"/>
                  <a:pt x="7335" y="3837"/>
                  <a:pt x="7377" y="3837"/>
                </a:cubicBezTo>
                <a:cubicBezTo>
                  <a:pt x="7420" y="3837"/>
                  <a:pt x="7479" y="3775"/>
                  <a:pt x="7509" y="3700"/>
                </a:cubicBezTo>
                <a:cubicBezTo>
                  <a:pt x="7539" y="3624"/>
                  <a:pt x="7637" y="3535"/>
                  <a:pt x="7726" y="3500"/>
                </a:cubicBezTo>
                <a:cubicBezTo>
                  <a:pt x="7815" y="3465"/>
                  <a:pt x="7947" y="3371"/>
                  <a:pt x="8020" y="3292"/>
                </a:cubicBezTo>
                <a:cubicBezTo>
                  <a:pt x="8092" y="3214"/>
                  <a:pt x="8180" y="3149"/>
                  <a:pt x="8215" y="3149"/>
                </a:cubicBezTo>
                <a:cubicBezTo>
                  <a:pt x="8264" y="3148"/>
                  <a:pt x="8555" y="2911"/>
                  <a:pt x="8637" y="2804"/>
                </a:cubicBezTo>
                <a:cubicBezTo>
                  <a:pt x="8643" y="2795"/>
                  <a:pt x="8612" y="2601"/>
                  <a:pt x="8566" y="2372"/>
                </a:cubicBezTo>
                <a:cubicBezTo>
                  <a:pt x="8505" y="2065"/>
                  <a:pt x="8486" y="1984"/>
                  <a:pt x="8405" y="1987"/>
                </a:cubicBezTo>
                <a:close/>
                <a:moveTo>
                  <a:pt x="16121" y="3255"/>
                </a:moveTo>
                <a:lnTo>
                  <a:pt x="16121" y="3941"/>
                </a:lnTo>
                <a:lnTo>
                  <a:pt x="16121" y="4625"/>
                </a:lnTo>
                <a:lnTo>
                  <a:pt x="16830" y="4625"/>
                </a:lnTo>
                <a:lnTo>
                  <a:pt x="17540" y="4625"/>
                </a:lnTo>
                <a:lnTo>
                  <a:pt x="17540" y="3941"/>
                </a:lnTo>
                <a:lnTo>
                  <a:pt x="17540" y="3255"/>
                </a:lnTo>
                <a:lnTo>
                  <a:pt x="16830" y="3255"/>
                </a:lnTo>
                <a:lnTo>
                  <a:pt x="16121" y="3255"/>
                </a:lnTo>
                <a:close/>
                <a:moveTo>
                  <a:pt x="10948" y="4149"/>
                </a:moveTo>
                <a:cubicBezTo>
                  <a:pt x="10887" y="4142"/>
                  <a:pt x="10874" y="4192"/>
                  <a:pt x="10864" y="4344"/>
                </a:cubicBezTo>
                <a:cubicBezTo>
                  <a:pt x="10848" y="4575"/>
                  <a:pt x="10845" y="4575"/>
                  <a:pt x="10103" y="4602"/>
                </a:cubicBezTo>
                <a:cubicBezTo>
                  <a:pt x="9490" y="4624"/>
                  <a:pt x="9358" y="4655"/>
                  <a:pt x="9358" y="4772"/>
                </a:cubicBezTo>
                <a:cubicBezTo>
                  <a:pt x="9358" y="4890"/>
                  <a:pt x="9490" y="4920"/>
                  <a:pt x="10103" y="4943"/>
                </a:cubicBezTo>
                <a:lnTo>
                  <a:pt x="10848" y="4970"/>
                </a:lnTo>
                <a:lnTo>
                  <a:pt x="10862" y="5281"/>
                </a:lnTo>
                <a:lnTo>
                  <a:pt x="10877" y="5595"/>
                </a:lnTo>
                <a:lnTo>
                  <a:pt x="11265" y="5192"/>
                </a:lnTo>
                <a:cubicBezTo>
                  <a:pt x="11478" y="4970"/>
                  <a:pt x="11658" y="4779"/>
                  <a:pt x="11666" y="4766"/>
                </a:cubicBezTo>
                <a:cubicBezTo>
                  <a:pt x="11674" y="4753"/>
                  <a:pt x="11601" y="4689"/>
                  <a:pt x="11501" y="4623"/>
                </a:cubicBezTo>
                <a:cubicBezTo>
                  <a:pt x="11402" y="4556"/>
                  <a:pt x="11287" y="4441"/>
                  <a:pt x="11247" y="4367"/>
                </a:cubicBezTo>
                <a:cubicBezTo>
                  <a:pt x="11206" y="4293"/>
                  <a:pt x="11106" y="4205"/>
                  <a:pt x="11026" y="4172"/>
                </a:cubicBezTo>
                <a:cubicBezTo>
                  <a:pt x="10994" y="4158"/>
                  <a:pt x="10968" y="4151"/>
                  <a:pt x="10948" y="4149"/>
                </a:cubicBezTo>
                <a:close/>
                <a:moveTo>
                  <a:pt x="13756" y="4920"/>
                </a:moveTo>
                <a:lnTo>
                  <a:pt x="13756" y="5608"/>
                </a:lnTo>
                <a:lnTo>
                  <a:pt x="13756" y="6298"/>
                </a:lnTo>
                <a:lnTo>
                  <a:pt x="14087" y="6298"/>
                </a:lnTo>
                <a:lnTo>
                  <a:pt x="14419" y="6298"/>
                </a:lnTo>
                <a:lnTo>
                  <a:pt x="14419" y="5608"/>
                </a:lnTo>
                <a:lnTo>
                  <a:pt x="14419" y="4920"/>
                </a:lnTo>
                <a:lnTo>
                  <a:pt x="14087" y="4920"/>
                </a:lnTo>
                <a:lnTo>
                  <a:pt x="13756" y="4920"/>
                </a:lnTo>
                <a:close/>
                <a:moveTo>
                  <a:pt x="14560" y="4920"/>
                </a:moveTo>
                <a:lnTo>
                  <a:pt x="14560" y="5608"/>
                </a:lnTo>
                <a:lnTo>
                  <a:pt x="14560" y="6298"/>
                </a:lnTo>
                <a:lnTo>
                  <a:pt x="14867" y="6298"/>
                </a:lnTo>
                <a:lnTo>
                  <a:pt x="15175" y="6298"/>
                </a:lnTo>
                <a:lnTo>
                  <a:pt x="15175" y="5608"/>
                </a:lnTo>
                <a:lnTo>
                  <a:pt x="15175" y="4920"/>
                </a:lnTo>
                <a:lnTo>
                  <a:pt x="14867" y="4920"/>
                </a:lnTo>
                <a:lnTo>
                  <a:pt x="14560" y="4920"/>
                </a:lnTo>
                <a:close/>
                <a:moveTo>
                  <a:pt x="15317" y="4920"/>
                </a:moveTo>
                <a:lnTo>
                  <a:pt x="15317" y="5608"/>
                </a:lnTo>
                <a:lnTo>
                  <a:pt x="15317" y="6298"/>
                </a:lnTo>
                <a:lnTo>
                  <a:pt x="15647" y="6298"/>
                </a:lnTo>
                <a:lnTo>
                  <a:pt x="15979" y="6298"/>
                </a:lnTo>
                <a:lnTo>
                  <a:pt x="15979" y="5608"/>
                </a:lnTo>
                <a:lnTo>
                  <a:pt x="15979" y="4920"/>
                </a:lnTo>
                <a:lnTo>
                  <a:pt x="15647" y="4920"/>
                </a:lnTo>
                <a:lnTo>
                  <a:pt x="15317" y="4920"/>
                </a:lnTo>
                <a:close/>
                <a:moveTo>
                  <a:pt x="20046" y="5708"/>
                </a:moveTo>
                <a:lnTo>
                  <a:pt x="20046" y="6395"/>
                </a:lnTo>
                <a:lnTo>
                  <a:pt x="20046" y="7083"/>
                </a:lnTo>
                <a:lnTo>
                  <a:pt x="20377" y="7083"/>
                </a:lnTo>
                <a:lnTo>
                  <a:pt x="20709" y="7083"/>
                </a:lnTo>
                <a:lnTo>
                  <a:pt x="20709" y="6395"/>
                </a:lnTo>
                <a:lnTo>
                  <a:pt x="20709" y="5708"/>
                </a:lnTo>
                <a:lnTo>
                  <a:pt x="20377" y="5708"/>
                </a:lnTo>
                <a:lnTo>
                  <a:pt x="20046" y="5708"/>
                </a:lnTo>
                <a:close/>
                <a:moveTo>
                  <a:pt x="20851" y="5708"/>
                </a:moveTo>
                <a:lnTo>
                  <a:pt x="20851" y="6395"/>
                </a:lnTo>
                <a:lnTo>
                  <a:pt x="20851" y="7083"/>
                </a:lnTo>
                <a:lnTo>
                  <a:pt x="21157" y="7083"/>
                </a:lnTo>
                <a:lnTo>
                  <a:pt x="21465" y="7083"/>
                </a:lnTo>
                <a:lnTo>
                  <a:pt x="21465" y="6395"/>
                </a:lnTo>
                <a:lnTo>
                  <a:pt x="21465" y="5708"/>
                </a:lnTo>
                <a:lnTo>
                  <a:pt x="21157" y="5708"/>
                </a:lnTo>
                <a:lnTo>
                  <a:pt x="20851" y="5708"/>
                </a:lnTo>
                <a:close/>
                <a:moveTo>
                  <a:pt x="12196" y="6593"/>
                </a:moveTo>
                <a:lnTo>
                  <a:pt x="12196" y="7231"/>
                </a:lnTo>
                <a:lnTo>
                  <a:pt x="12196" y="7871"/>
                </a:lnTo>
                <a:lnTo>
                  <a:pt x="12503" y="7871"/>
                </a:lnTo>
                <a:lnTo>
                  <a:pt x="12810" y="7871"/>
                </a:lnTo>
                <a:lnTo>
                  <a:pt x="12810" y="7231"/>
                </a:lnTo>
                <a:lnTo>
                  <a:pt x="12810" y="6593"/>
                </a:lnTo>
                <a:lnTo>
                  <a:pt x="12503" y="6593"/>
                </a:lnTo>
                <a:lnTo>
                  <a:pt x="12196" y="6593"/>
                </a:lnTo>
                <a:close/>
                <a:moveTo>
                  <a:pt x="12952" y="6593"/>
                </a:moveTo>
                <a:lnTo>
                  <a:pt x="12952" y="7231"/>
                </a:lnTo>
                <a:lnTo>
                  <a:pt x="12952" y="7871"/>
                </a:lnTo>
                <a:lnTo>
                  <a:pt x="13284" y="7871"/>
                </a:lnTo>
                <a:lnTo>
                  <a:pt x="13614" y="7871"/>
                </a:lnTo>
                <a:lnTo>
                  <a:pt x="13614" y="7231"/>
                </a:lnTo>
                <a:lnTo>
                  <a:pt x="13614" y="6593"/>
                </a:lnTo>
                <a:lnTo>
                  <a:pt x="13284" y="6593"/>
                </a:lnTo>
                <a:lnTo>
                  <a:pt x="12952" y="6593"/>
                </a:lnTo>
                <a:close/>
                <a:moveTo>
                  <a:pt x="17682" y="7379"/>
                </a:moveTo>
                <a:lnTo>
                  <a:pt x="17682" y="8069"/>
                </a:lnTo>
                <a:lnTo>
                  <a:pt x="17682" y="8757"/>
                </a:lnTo>
                <a:lnTo>
                  <a:pt x="18012" y="8757"/>
                </a:lnTo>
                <a:lnTo>
                  <a:pt x="18344" y="8757"/>
                </a:lnTo>
                <a:lnTo>
                  <a:pt x="18344" y="8069"/>
                </a:lnTo>
                <a:lnTo>
                  <a:pt x="18344" y="7379"/>
                </a:lnTo>
                <a:lnTo>
                  <a:pt x="18012" y="7379"/>
                </a:lnTo>
                <a:lnTo>
                  <a:pt x="17682" y="7379"/>
                </a:lnTo>
                <a:close/>
                <a:moveTo>
                  <a:pt x="18486" y="7379"/>
                </a:moveTo>
                <a:lnTo>
                  <a:pt x="18486" y="8069"/>
                </a:lnTo>
                <a:lnTo>
                  <a:pt x="18486" y="8757"/>
                </a:lnTo>
                <a:lnTo>
                  <a:pt x="18793" y="8757"/>
                </a:lnTo>
                <a:lnTo>
                  <a:pt x="19100" y="8757"/>
                </a:lnTo>
                <a:lnTo>
                  <a:pt x="19100" y="8069"/>
                </a:lnTo>
                <a:lnTo>
                  <a:pt x="19100" y="7379"/>
                </a:lnTo>
                <a:lnTo>
                  <a:pt x="18793" y="7379"/>
                </a:lnTo>
                <a:lnTo>
                  <a:pt x="18486" y="7379"/>
                </a:lnTo>
                <a:close/>
                <a:moveTo>
                  <a:pt x="19242" y="7379"/>
                </a:moveTo>
                <a:lnTo>
                  <a:pt x="19242" y="8069"/>
                </a:lnTo>
                <a:lnTo>
                  <a:pt x="19242" y="8757"/>
                </a:lnTo>
                <a:lnTo>
                  <a:pt x="19573" y="8757"/>
                </a:lnTo>
                <a:lnTo>
                  <a:pt x="19904" y="8757"/>
                </a:lnTo>
                <a:lnTo>
                  <a:pt x="19904" y="8069"/>
                </a:lnTo>
                <a:lnTo>
                  <a:pt x="19904" y="7379"/>
                </a:lnTo>
                <a:lnTo>
                  <a:pt x="19573" y="7379"/>
                </a:lnTo>
                <a:lnTo>
                  <a:pt x="19242" y="7379"/>
                </a:lnTo>
                <a:close/>
                <a:moveTo>
                  <a:pt x="20046" y="7379"/>
                </a:moveTo>
                <a:lnTo>
                  <a:pt x="20046" y="8069"/>
                </a:lnTo>
                <a:lnTo>
                  <a:pt x="20046" y="8757"/>
                </a:lnTo>
                <a:lnTo>
                  <a:pt x="20377" y="8757"/>
                </a:lnTo>
                <a:lnTo>
                  <a:pt x="20709" y="8757"/>
                </a:lnTo>
                <a:lnTo>
                  <a:pt x="20709" y="8069"/>
                </a:lnTo>
                <a:lnTo>
                  <a:pt x="20709" y="7379"/>
                </a:lnTo>
                <a:lnTo>
                  <a:pt x="20377" y="7379"/>
                </a:lnTo>
                <a:lnTo>
                  <a:pt x="20046" y="7379"/>
                </a:lnTo>
                <a:close/>
                <a:moveTo>
                  <a:pt x="20851" y="7379"/>
                </a:moveTo>
                <a:lnTo>
                  <a:pt x="20851" y="8069"/>
                </a:lnTo>
                <a:lnTo>
                  <a:pt x="20851" y="8757"/>
                </a:lnTo>
                <a:lnTo>
                  <a:pt x="21157" y="8757"/>
                </a:lnTo>
                <a:lnTo>
                  <a:pt x="21465" y="8757"/>
                </a:lnTo>
                <a:lnTo>
                  <a:pt x="21465" y="8069"/>
                </a:lnTo>
                <a:lnTo>
                  <a:pt x="21465" y="7379"/>
                </a:lnTo>
                <a:lnTo>
                  <a:pt x="21157" y="7379"/>
                </a:lnTo>
                <a:lnTo>
                  <a:pt x="20851" y="7379"/>
                </a:lnTo>
                <a:close/>
                <a:moveTo>
                  <a:pt x="8523" y="8216"/>
                </a:moveTo>
                <a:cubicBezTo>
                  <a:pt x="8511" y="8220"/>
                  <a:pt x="8501" y="8231"/>
                  <a:pt x="8492" y="8245"/>
                </a:cubicBezTo>
                <a:cubicBezTo>
                  <a:pt x="8461" y="8296"/>
                  <a:pt x="8372" y="8367"/>
                  <a:pt x="8294" y="8405"/>
                </a:cubicBezTo>
                <a:cubicBezTo>
                  <a:pt x="8216" y="8444"/>
                  <a:pt x="8051" y="8607"/>
                  <a:pt x="7927" y="8765"/>
                </a:cubicBezTo>
                <a:cubicBezTo>
                  <a:pt x="7803" y="8923"/>
                  <a:pt x="7686" y="9052"/>
                  <a:pt x="7667" y="9052"/>
                </a:cubicBezTo>
                <a:cubicBezTo>
                  <a:pt x="7631" y="9052"/>
                  <a:pt x="7570" y="9111"/>
                  <a:pt x="6449" y="10232"/>
                </a:cubicBezTo>
                <a:cubicBezTo>
                  <a:pt x="4967" y="11714"/>
                  <a:pt x="4789" y="11891"/>
                  <a:pt x="4582" y="12084"/>
                </a:cubicBezTo>
                <a:cubicBezTo>
                  <a:pt x="4188" y="12451"/>
                  <a:pt x="3755" y="12883"/>
                  <a:pt x="3588" y="13076"/>
                </a:cubicBezTo>
                <a:cubicBezTo>
                  <a:pt x="3497" y="13181"/>
                  <a:pt x="3316" y="13362"/>
                  <a:pt x="3186" y="13479"/>
                </a:cubicBezTo>
                <a:cubicBezTo>
                  <a:pt x="3056" y="13596"/>
                  <a:pt x="2641" y="14002"/>
                  <a:pt x="2264" y="14381"/>
                </a:cubicBezTo>
                <a:cubicBezTo>
                  <a:pt x="1253" y="15398"/>
                  <a:pt x="1099" y="15545"/>
                  <a:pt x="1058" y="15545"/>
                </a:cubicBezTo>
                <a:cubicBezTo>
                  <a:pt x="1038" y="15545"/>
                  <a:pt x="923" y="15672"/>
                  <a:pt x="802" y="15826"/>
                </a:cubicBezTo>
                <a:cubicBezTo>
                  <a:pt x="682" y="15979"/>
                  <a:pt x="507" y="16158"/>
                  <a:pt x="412" y="16223"/>
                </a:cubicBezTo>
                <a:cubicBezTo>
                  <a:pt x="11" y="16498"/>
                  <a:pt x="-135" y="17169"/>
                  <a:pt x="143" y="17457"/>
                </a:cubicBezTo>
                <a:cubicBezTo>
                  <a:pt x="225" y="17542"/>
                  <a:pt x="322" y="17611"/>
                  <a:pt x="359" y="17611"/>
                </a:cubicBezTo>
                <a:cubicBezTo>
                  <a:pt x="395" y="17611"/>
                  <a:pt x="514" y="17696"/>
                  <a:pt x="624" y="17798"/>
                </a:cubicBezTo>
                <a:cubicBezTo>
                  <a:pt x="733" y="17900"/>
                  <a:pt x="896" y="18016"/>
                  <a:pt x="987" y="18056"/>
                </a:cubicBezTo>
                <a:cubicBezTo>
                  <a:pt x="1078" y="18095"/>
                  <a:pt x="1174" y="18157"/>
                  <a:pt x="1200" y="18195"/>
                </a:cubicBezTo>
                <a:cubicBezTo>
                  <a:pt x="1226" y="18233"/>
                  <a:pt x="1343" y="18325"/>
                  <a:pt x="1460" y="18399"/>
                </a:cubicBezTo>
                <a:cubicBezTo>
                  <a:pt x="1577" y="18472"/>
                  <a:pt x="1695" y="18564"/>
                  <a:pt x="1721" y="18602"/>
                </a:cubicBezTo>
                <a:cubicBezTo>
                  <a:pt x="1747" y="18641"/>
                  <a:pt x="1842" y="18704"/>
                  <a:pt x="1933" y="18744"/>
                </a:cubicBezTo>
                <a:cubicBezTo>
                  <a:pt x="2024" y="18783"/>
                  <a:pt x="2120" y="18848"/>
                  <a:pt x="2146" y="18889"/>
                </a:cubicBezTo>
                <a:cubicBezTo>
                  <a:pt x="2172" y="18930"/>
                  <a:pt x="2278" y="19017"/>
                  <a:pt x="2382" y="19083"/>
                </a:cubicBezTo>
                <a:cubicBezTo>
                  <a:pt x="2486" y="19148"/>
                  <a:pt x="2639" y="19266"/>
                  <a:pt x="2721" y="19342"/>
                </a:cubicBezTo>
                <a:cubicBezTo>
                  <a:pt x="2803" y="19419"/>
                  <a:pt x="2902" y="19482"/>
                  <a:pt x="2942" y="19482"/>
                </a:cubicBezTo>
                <a:cubicBezTo>
                  <a:pt x="2982" y="19482"/>
                  <a:pt x="3026" y="19520"/>
                  <a:pt x="3040" y="19567"/>
                </a:cubicBezTo>
                <a:cubicBezTo>
                  <a:pt x="3054" y="19614"/>
                  <a:pt x="3167" y="19711"/>
                  <a:pt x="3291" y="19783"/>
                </a:cubicBezTo>
                <a:cubicBezTo>
                  <a:pt x="3415" y="19855"/>
                  <a:pt x="3571" y="19970"/>
                  <a:pt x="3636" y="20041"/>
                </a:cubicBezTo>
                <a:cubicBezTo>
                  <a:pt x="3701" y="20111"/>
                  <a:pt x="3793" y="20169"/>
                  <a:pt x="3840" y="20170"/>
                </a:cubicBezTo>
                <a:cubicBezTo>
                  <a:pt x="3914" y="20170"/>
                  <a:pt x="4073" y="20295"/>
                  <a:pt x="4463" y="20662"/>
                </a:cubicBezTo>
                <a:cubicBezTo>
                  <a:pt x="4515" y="20711"/>
                  <a:pt x="4654" y="20801"/>
                  <a:pt x="4771" y="20860"/>
                </a:cubicBezTo>
                <a:cubicBezTo>
                  <a:pt x="4888" y="20919"/>
                  <a:pt x="5047" y="21027"/>
                  <a:pt x="5125" y="21101"/>
                </a:cubicBezTo>
                <a:cubicBezTo>
                  <a:pt x="5203" y="21175"/>
                  <a:pt x="5342" y="21305"/>
                  <a:pt x="5433" y="21390"/>
                </a:cubicBezTo>
                <a:cubicBezTo>
                  <a:pt x="5634" y="21576"/>
                  <a:pt x="6001" y="21600"/>
                  <a:pt x="6001" y="21427"/>
                </a:cubicBezTo>
                <a:cubicBezTo>
                  <a:pt x="6001" y="21361"/>
                  <a:pt x="6105" y="20862"/>
                  <a:pt x="6232" y="20319"/>
                </a:cubicBezTo>
                <a:cubicBezTo>
                  <a:pt x="6433" y="19466"/>
                  <a:pt x="6559" y="18899"/>
                  <a:pt x="6681" y="18301"/>
                </a:cubicBezTo>
                <a:cubicBezTo>
                  <a:pt x="6697" y="18220"/>
                  <a:pt x="6764" y="17958"/>
                  <a:pt x="6829" y="17719"/>
                </a:cubicBezTo>
                <a:cubicBezTo>
                  <a:pt x="6893" y="17481"/>
                  <a:pt x="6946" y="17245"/>
                  <a:pt x="6946" y="17195"/>
                </a:cubicBezTo>
                <a:cubicBezTo>
                  <a:pt x="6946" y="17114"/>
                  <a:pt x="7105" y="16405"/>
                  <a:pt x="7660" y="14013"/>
                </a:cubicBezTo>
                <a:cubicBezTo>
                  <a:pt x="7761" y="13576"/>
                  <a:pt x="7845" y="13182"/>
                  <a:pt x="7845" y="13138"/>
                </a:cubicBezTo>
                <a:cubicBezTo>
                  <a:pt x="7845" y="13010"/>
                  <a:pt x="8231" y="11413"/>
                  <a:pt x="8276" y="11355"/>
                </a:cubicBezTo>
                <a:cubicBezTo>
                  <a:pt x="8299" y="11326"/>
                  <a:pt x="8317" y="11222"/>
                  <a:pt x="8317" y="11122"/>
                </a:cubicBezTo>
                <a:cubicBezTo>
                  <a:pt x="8317" y="11022"/>
                  <a:pt x="8424" y="10512"/>
                  <a:pt x="8554" y="9987"/>
                </a:cubicBezTo>
                <a:cubicBezTo>
                  <a:pt x="8825" y="8895"/>
                  <a:pt x="8847" y="8561"/>
                  <a:pt x="8669" y="8318"/>
                </a:cubicBezTo>
                <a:cubicBezTo>
                  <a:pt x="8610" y="8238"/>
                  <a:pt x="8560" y="8204"/>
                  <a:pt x="8523" y="8216"/>
                </a:cubicBezTo>
                <a:close/>
                <a:moveTo>
                  <a:pt x="16121" y="9052"/>
                </a:moveTo>
                <a:lnTo>
                  <a:pt x="16121" y="9692"/>
                </a:lnTo>
                <a:lnTo>
                  <a:pt x="16121" y="10330"/>
                </a:lnTo>
                <a:lnTo>
                  <a:pt x="16830" y="10330"/>
                </a:lnTo>
                <a:lnTo>
                  <a:pt x="17540" y="10330"/>
                </a:lnTo>
                <a:lnTo>
                  <a:pt x="17540" y="9692"/>
                </a:lnTo>
                <a:lnTo>
                  <a:pt x="17540" y="9052"/>
                </a:lnTo>
                <a:lnTo>
                  <a:pt x="16830" y="9052"/>
                </a:lnTo>
                <a:lnTo>
                  <a:pt x="16121" y="9052"/>
                </a:lnTo>
                <a:close/>
                <a:moveTo>
                  <a:pt x="17682" y="9052"/>
                </a:moveTo>
                <a:lnTo>
                  <a:pt x="17682" y="9692"/>
                </a:lnTo>
                <a:lnTo>
                  <a:pt x="17682" y="10330"/>
                </a:lnTo>
                <a:lnTo>
                  <a:pt x="18012" y="10330"/>
                </a:lnTo>
                <a:lnTo>
                  <a:pt x="18344" y="10330"/>
                </a:lnTo>
                <a:lnTo>
                  <a:pt x="18344" y="9692"/>
                </a:lnTo>
                <a:lnTo>
                  <a:pt x="18344" y="9052"/>
                </a:lnTo>
                <a:lnTo>
                  <a:pt x="18012" y="9052"/>
                </a:lnTo>
                <a:lnTo>
                  <a:pt x="17682" y="9052"/>
                </a:lnTo>
                <a:close/>
                <a:moveTo>
                  <a:pt x="18486" y="9052"/>
                </a:moveTo>
                <a:lnTo>
                  <a:pt x="18486" y="9692"/>
                </a:lnTo>
                <a:lnTo>
                  <a:pt x="18486" y="10330"/>
                </a:lnTo>
                <a:lnTo>
                  <a:pt x="18793" y="10330"/>
                </a:lnTo>
                <a:lnTo>
                  <a:pt x="19100" y="10330"/>
                </a:lnTo>
                <a:lnTo>
                  <a:pt x="19100" y="9692"/>
                </a:lnTo>
                <a:lnTo>
                  <a:pt x="19100" y="9052"/>
                </a:lnTo>
                <a:lnTo>
                  <a:pt x="18793" y="9052"/>
                </a:lnTo>
                <a:lnTo>
                  <a:pt x="18486" y="9052"/>
                </a:lnTo>
                <a:close/>
                <a:moveTo>
                  <a:pt x="19242" y="9052"/>
                </a:moveTo>
                <a:lnTo>
                  <a:pt x="19242" y="9692"/>
                </a:lnTo>
                <a:lnTo>
                  <a:pt x="19242" y="10330"/>
                </a:lnTo>
                <a:lnTo>
                  <a:pt x="19573" y="10330"/>
                </a:lnTo>
                <a:lnTo>
                  <a:pt x="19904" y="10330"/>
                </a:lnTo>
                <a:lnTo>
                  <a:pt x="19904" y="9692"/>
                </a:lnTo>
                <a:lnTo>
                  <a:pt x="19904" y="9052"/>
                </a:lnTo>
                <a:lnTo>
                  <a:pt x="19573" y="9052"/>
                </a:lnTo>
                <a:lnTo>
                  <a:pt x="19242" y="9052"/>
                </a:lnTo>
                <a:close/>
                <a:moveTo>
                  <a:pt x="20046" y="9052"/>
                </a:moveTo>
                <a:lnTo>
                  <a:pt x="20046" y="9692"/>
                </a:lnTo>
                <a:lnTo>
                  <a:pt x="20046" y="10330"/>
                </a:lnTo>
                <a:lnTo>
                  <a:pt x="20377" y="10330"/>
                </a:lnTo>
                <a:lnTo>
                  <a:pt x="20709" y="10330"/>
                </a:lnTo>
                <a:lnTo>
                  <a:pt x="20709" y="9692"/>
                </a:lnTo>
                <a:lnTo>
                  <a:pt x="20709" y="9052"/>
                </a:lnTo>
                <a:lnTo>
                  <a:pt x="20377" y="9052"/>
                </a:lnTo>
                <a:lnTo>
                  <a:pt x="20046" y="9052"/>
                </a:lnTo>
                <a:close/>
                <a:moveTo>
                  <a:pt x="20851" y="9052"/>
                </a:moveTo>
                <a:lnTo>
                  <a:pt x="20851" y="9692"/>
                </a:lnTo>
                <a:lnTo>
                  <a:pt x="20851" y="10330"/>
                </a:lnTo>
                <a:lnTo>
                  <a:pt x="21157" y="10330"/>
                </a:lnTo>
                <a:lnTo>
                  <a:pt x="21465" y="10330"/>
                </a:lnTo>
                <a:lnTo>
                  <a:pt x="21465" y="9692"/>
                </a:lnTo>
                <a:lnTo>
                  <a:pt x="21465" y="9052"/>
                </a:lnTo>
                <a:lnTo>
                  <a:pt x="21157" y="9052"/>
                </a:lnTo>
                <a:lnTo>
                  <a:pt x="20851" y="9052"/>
                </a:lnTo>
                <a:close/>
                <a:moveTo>
                  <a:pt x="13756" y="10625"/>
                </a:moveTo>
                <a:lnTo>
                  <a:pt x="13756" y="11315"/>
                </a:lnTo>
                <a:lnTo>
                  <a:pt x="13756" y="12003"/>
                </a:lnTo>
                <a:lnTo>
                  <a:pt x="14087" y="12003"/>
                </a:lnTo>
                <a:lnTo>
                  <a:pt x="14419" y="12003"/>
                </a:lnTo>
                <a:lnTo>
                  <a:pt x="14419" y="11315"/>
                </a:lnTo>
                <a:lnTo>
                  <a:pt x="14419" y="10625"/>
                </a:lnTo>
                <a:lnTo>
                  <a:pt x="14087" y="10625"/>
                </a:lnTo>
                <a:lnTo>
                  <a:pt x="13756" y="10625"/>
                </a:lnTo>
                <a:close/>
                <a:moveTo>
                  <a:pt x="14560" y="10625"/>
                </a:moveTo>
                <a:lnTo>
                  <a:pt x="14560" y="11315"/>
                </a:lnTo>
                <a:lnTo>
                  <a:pt x="14560" y="12003"/>
                </a:lnTo>
                <a:lnTo>
                  <a:pt x="14867" y="12003"/>
                </a:lnTo>
                <a:lnTo>
                  <a:pt x="15175" y="12003"/>
                </a:lnTo>
                <a:lnTo>
                  <a:pt x="15175" y="11315"/>
                </a:lnTo>
                <a:lnTo>
                  <a:pt x="15175" y="10625"/>
                </a:lnTo>
                <a:lnTo>
                  <a:pt x="14867" y="10625"/>
                </a:lnTo>
                <a:lnTo>
                  <a:pt x="14560" y="10625"/>
                </a:lnTo>
                <a:close/>
                <a:moveTo>
                  <a:pt x="15317" y="10625"/>
                </a:moveTo>
                <a:lnTo>
                  <a:pt x="15317" y="11315"/>
                </a:lnTo>
                <a:lnTo>
                  <a:pt x="15317" y="12003"/>
                </a:lnTo>
                <a:lnTo>
                  <a:pt x="15647" y="12003"/>
                </a:lnTo>
                <a:lnTo>
                  <a:pt x="15979" y="12003"/>
                </a:lnTo>
                <a:lnTo>
                  <a:pt x="15979" y="11315"/>
                </a:lnTo>
                <a:lnTo>
                  <a:pt x="15979" y="10625"/>
                </a:lnTo>
                <a:lnTo>
                  <a:pt x="15647" y="10625"/>
                </a:lnTo>
                <a:lnTo>
                  <a:pt x="15317" y="10625"/>
                </a:lnTo>
                <a:close/>
                <a:moveTo>
                  <a:pt x="17682" y="10625"/>
                </a:moveTo>
                <a:lnTo>
                  <a:pt x="17682" y="11315"/>
                </a:lnTo>
                <a:lnTo>
                  <a:pt x="17682" y="12003"/>
                </a:lnTo>
                <a:lnTo>
                  <a:pt x="18012" y="12003"/>
                </a:lnTo>
                <a:lnTo>
                  <a:pt x="18344" y="12003"/>
                </a:lnTo>
                <a:lnTo>
                  <a:pt x="18344" y="11315"/>
                </a:lnTo>
                <a:lnTo>
                  <a:pt x="18344" y="10625"/>
                </a:lnTo>
                <a:lnTo>
                  <a:pt x="18012" y="10625"/>
                </a:lnTo>
                <a:lnTo>
                  <a:pt x="17682" y="10625"/>
                </a:lnTo>
                <a:close/>
                <a:moveTo>
                  <a:pt x="18486" y="10625"/>
                </a:moveTo>
                <a:lnTo>
                  <a:pt x="18486" y="11315"/>
                </a:lnTo>
                <a:lnTo>
                  <a:pt x="18486" y="12003"/>
                </a:lnTo>
                <a:lnTo>
                  <a:pt x="18793" y="12003"/>
                </a:lnTo>
                <a:lnTo>
                  <a:pt x="19100" y="12003"/>
                </a:lnTo>
                <a:lnTo>
                  <a:pt x="19100" y="11315"/>
                </a:lnTo>
                <a:lnTo>
                  <a:pt x="19100" y="10625"/>
                </a:lnTo>
                <a:lnTo>
                  <a:pt x="18793" y="10625"/>
                </a:lnTo>
                <a:lnTo>
                  <a:pt x="18486" y="10625"/>
                </a:lnTo>
                <a:close/>
                <a:moveTo>
                  <a:pt x="19242" y="10625"/>
                </a:moveTo>
                <a:lnTo>
                  <a:pt x="19242" y="11315"/>
                </a:lnTo>
                <a:lnTo>
                  <a:pt x="19242" y="12003"/>
                </a:lnTo>
                <a:lnTo>
                  <a:pt x="19573" y="12003"/>
                </a:lnTo>
                <a:lnTo>
                  <a:pt x="19904" y="12003"/>
                </a:lnTo>
                <a:lnTo>
                  <a:pt x="19904" y="11315"/>
                </a:lnTo>
                <a:lnTo>
                  <a:pt x="19904" y="10625"/>
                </a:lnTo>
                <a:lnTo>
                  <a:pt x="19573" y="10625"/>
                </a:lnTo>
                <a:lnTo>
                  <a:pt x="19242" y="10625"/>
                </a:lnTo>
                <a:close/>
                <a:moveTo>
                  <a:pt x="20046" y="10625"/>
                </a:moveTo>
                <a:lnTo>
                  <a:pt x="20046" y="11315"/>
                </a:lnTo>
                <a:lnTo>
                  <a:pt x="20046" y="12003"/>
                </a:lnTo>
                <a:lnTo>
                  <a:pt x="20377" y="12003"/>
                </a:lnTo>
                <a:lnTo>
                  <a:pt x="20709" y="12003"/>
                </a:lnTo>
                <a:lnTo>
                  <a:pt x="20709" y="11315"/>
                </a:lnTo>
                <a:lnTo>
                  <a:pt x="20709" y="10625"/>
                </a:lnTo>
                <a:lnTo>
                  <a:pt x="20377" y="10625"/>
                </a:lnTo>
                <a:lnTo>
                  <a:pt x="20046" y="10625"/>
                </a:lnTo>
                <a:close/>
                <a:moveTo>
                  <a:pt x="16121" y="10636"/>
                </a:moveTo>
                <a:lnTo>
                  <a:pt x="16121" y="11317"/>
                </a:lnTo>
                <a:lnTo>
                  <a:pt x="16121" y="11999"/>
                </a:lnTo>
                <a:lnTo>
                  <a:pt x="16830" y="11997"/>
                </a:lnTo>
                <a:lnTo>
                  <a:pt x="17540" y="11997"/>
                </a:lnTo>
                <a:lnTo>
                  <a:pt x="17540" y="11315"/>
                </a:lnTo>
                <a:lnTo>
                  <a:pt x="17540" y="10636"/>
                </a:lnTo>
                <a:lnTo>
                  <a:pt x="16830" y="10636"/>
                </a:lnTo>
                <a:lnTo>
                  <a:pt x="16121" y="10636"/>
                </a:lnTo>
                <a:close/>
                <a:moveTo>
                  <a:pt x="12196" y="12298"/>
                </a:moveTo>
                <a:lnTo>
                  <a:pt x="12196" y="12988"/>
                </a:lnTo>
                <a:lnTo>
                  <a:pt x="12196" y="13676"/>
                </a:lnTo>
                <a:lnTo>
                  <a:pt x="12503" y="13676"/>
                </a:lnTo>
                <a:lnTo>
                  <a:pt x="12810" y="13676"/>
                </a:lnTo>
                <a:lnTo>
                  <a:pt x="12810" y="12988"/>
                </a:lnTo>
                <a:lnTo>
                  <a:pt x="12810" y="12298"/>
                </a:lnTo>
                <a:lnTo>
                  <a:pt x="12503" y="12298"/>
                </a:lnTo>
                <a:lnTo>
                  <a:pt x="12196" y="12298"/>
                </a:lnTo>
                <a:close/>
                <a:moveTo>
                  <a:pt x="12957" y="12298"/>
                </a:moveTo>
                <a:lnTo>
                  <a:pt x="12957" y="13774"/>
                </a:lnTo>
                <a:lnTo>
                  <a:pt x="12957" y="15250"/>
                </a:lnTo>
                <a:lnTo>
                  <a:pt x="13286" y="15250"/>
                </a:lnTo>
                <a:lnTo>
                  <a:pt x="13614" y="15250"/>
                </a:lnTo>
                <a:lnTo>
                  <a:pt x="13614" y="13774"/>
                </a:lnTo>
                <a:lnTo>
                  <a:pt x="13614" y="12298"/>
                </a:lnTo>
                <a:lnTo>
                  <a:pt x="13286" y="12298"/>
                </a:lnTo>
                <a:lnTo>
                  <a:pt x="12957" y="12298"/>
                </a:lnTo>
                <a:close/>
                <a:moveTo>
                  <a:pt x="13756" y="12298"/>
                </a:moveTo>
                <a:lnTo>
                  <a:pt x="13756" y="13774"/>
                </a:lnTo>
                <a:lnTo>
                  <a:pt x="13756" y="15250"/>
                </a:lnTo>
                <a:lnTo>
                  <a:pt x="14085" y="15250"/>
                </a:lnTo>
                <a:lnTo>
                  <a:pt x="14414" y="15250"/>
                </a:lnTo>
                <a:lnTo>
                  <a:pt x="14414" y="13774"/>
                </a:lnTo>
                <a:lnTo>
                  <a:pt x="14414" y="12298"/>
                </a:lnTo>
                <a:lnTo>
                  <a:pt x="14085" y="12298"/>
                </a:lnTo>
                <a:lnTo>
                  <a:pt x="13756" y="12298"/>
                </a:lnTo>
                <a:close/>
                <a:moveTo>
                  <a:pt x="14560" y="12298"/>
                </a:moveTo>
                <a:lnTo>
                  <a:pt x="14560" y="13774"/>
                </a:lnTo>
                <a:lnTo>
                  <a:pt x="14560" y="15250"/>
                </a:lnTo>
                <a:lnTo>
                  <a:pt x="14867" y="15250"/>
                </a:lnTo>
                <a:lnTo>
                  <a:pt x="15175" y="15250"/>
                </a:lnTo>
                <a:lnTo>
                  <a:pt x="15175" y="13774"/>
                </a:lnTo>
                <a:lnTo>
                  <a:pt x="15175" y="12298"/>
                </a:lnTo>
                <a:lnTo>
                  <a:pt x="14867" y="12298"/>
                </a:lnTo>
                <a:lnTo>
                  <a:pt x="14560" y="12298"/>
                </a:lnTo>
                <a:close/>
                <a:moveTo>
                  <a:pt x="15321" y="12298"/>
                </a:moveTo>
                <a:lnTo>
                  <a:pt x="15321" y="13774"/>
                </a:lnTo>
                <a:lnTo>
                  <a:pt x="15321" y="15250"/>
                </a:lnTo>
                <a:lnTo>
                  <a:pt x="15647" y="15250"/>
                </a:lnTo>
                <a:lnTo>
                  <a:pt x="15975" y="15250"/>
                </a:lnTo>
                <a:lnTo>
                  <a:pt x="15975" y="13774"/>
                </a:lnTo>
                <a:lnTo>
                  <a:pt x="15975" y="12298"/>
                </a:lnTo>
                <a:lnTo>
                  <a:pt x="15647" y="12298"/>
                </a:lnTo>
                <a:lnTo>
                  <a:pt x="15321" y="12298"/>
                </a:lnTo>
                <a:close/>
                <a:moveTo>
                  <a:pt x="16121" y="12298"/>
                </a:moveTo>
                <a:lnTo>
                  <a:pt x="16121" y="13774"/>
                </a:lnTo>
                <a:lnTo>
                  <a:pt x="16121" y="15250"/>
                </a:lnTo>
                <a:lnTo>
                  <a:pt x="16830" y="15250"/>
                </a:lnTo>
                <a:lnTo>
                  <a:pt x="17540" y="15250"/>
                </a:lnTo>
                <a:lnTo>
                  <a:pt x="17540" y="13774"/>
                </a:lnTo>
                <a:lnTo>
                  <a:pt x="17540" y="12298"/>
                </a:lnTo>
                <a:lnTo>
                  <a:pt x="16830" y="12298"/>
                </a:lnTo>
                <a:lnTo>
                  <a:pt x="16121" y="12298"/>
                </a:lnTo>
                <a:close/>
                <a:moveTo>
                  <a:pt x="17686" y="12298"/>
                </a:moveTo>
                <a:lnTo>
                  <a:pt x="17686" y="13774"/>
                </a:lnTo>
                <a:lnTo>
                  <a:pt x="17686" y="15250"/>
                </a:lnTo>
                <a:lnTo>
                  <a:pt x="18012" y="15250"/>
                </a:lnTo>
                <a:lnTo>
                  <a:pt x="18339" y="15250"/>
                </a:lnTo>
                <a:lnTo>
                  <a:pt x="18339" y="13774"/>
                </a:lnTo>
                <a:lnTo>
                  <a:pt x="18339" y="12298"/>
                </a:lnTo>
                <a:lnTo>
                  <a:pt x="18012" y="12298"/>
                </a:lnTo>
                <a:lnTo>
                  <a:pt x="17686" y="12298"/>
                </a:lnTo>
                <a:close/>
                <a:moveTo>
                  <a:pt x="18486" y="12298"/>
                </a:moveTo>
                <a:lnTo>
                  <a:pt x="18486" y="13774"/>
                </a:lnTo>
                <a:lnTo>
                  <a:pt x="18486" y="15250"/>
                </a:lnTo>
                <a:lnTo>
                  <a:pt x="18793" y="15250"/>
                </a:lnTo>
                <a:lnTo>
                  <a:pt x="19100" y="15250"/>
                </a:lnTo>
                <a:lnTo>
                  <a:pt x="19100" y="13774"/>
                </a:lnTo>
                <a:lnTo>
                  <a:pt x="19100" y="12298"/>
                </a:lnTo>
                <a:lnTo>
                  <a:pt x="18793" y="12298"/>
                </a:lnTo>
                <a:lnTo>
                  <a:pt x="18486" y="12298"/>
                </a:lnTo>
                <a:close/>
                <a:moveTo>
                  <a:pt x="19242" y="12298"/>
                </a:moveTo>
                <a:lnTo>
                  <a:pt x="19242" y="12988"/>
                </a:lnTo>
                <a:lnTo>
                  <a:pt x="19242" y="13676"/>
                </a:lnTo>
                <a:lnTo>
                  <a:pt x="19573" y="13676"/>
                </a:lnTo>
                <a:lnTo>
                  <a:pt x="19904" y="13676"/>
                </a:lnTo>
                <a:lnTo>
                  <a:pt x="19904" y="12988"/>
                </a:lnTo>
                <a:lnTo>
                  <a:pt x="19904" y="12298"/>
                </a:lnTo>
                <a:lnTo>
                  <a:pt x="19573" y="12298"/>
                </a:lnTo>
                <a:lnTo>
                  <a:pt x="19242" y="12298"/>
                </a:lnTo>
                <a:close/>
                <a:moveTo>
                  <a:pt x="13756" y="15545"/>
                </a:moveTo>
                <a:lnTo>
                  <a:pt x="13756" y="16235"/>
                </a:lnTo>
                <a:lnTo>
                  <a:pt x="13756" y="16923"/>
                </a:lnTo>
                <a:lnTo>
                  <a:pt x="14087" y="16923"/>
                </a:lnTo>
                <a:lnTo>
                  <a:pt x="14419" y="16923"/>
                </a:lnTo>
                <a:lnTo>
                  <a:pt x="14419" y="16235"/>
                </a:lnTo>
                <a:lnTo>
                  <a:pt x="14419" y="15545"/>
                </a:lnTo>
                <a:lnTo>
                  <a:pt x="14087" y="15545"/>
                </a:lnTo>
                <a:lnTo>
                  <a:pt x="13756" y="15545"/>
                </a:lnTo>
                <a:close/>
                <a:moveTo>
                  <a:pt x="14560" y="15545"/>
                </a:moveTo>
                <a:lnTo>
                  <a:pt x="14560" y="16235"/>
                </a:lnTo>
                <a:lnTo>
                  <a:pt x="14560" y="16923"/>
                </a:lnTo>
                <a:lnTo>
                  <a:pt x="14867" y="16923"/>
                </a:lnTo>
                <a:lnTo>
                  <a:pt x="15175" y="16923"/>
                </a:lnTo>
                <a:lnTo>
                  <a:pt x="15175" y="16235"/>
                </a:lnTo>
                <a:lnTo>
                  <a:pt x="15175" y="15545"/>
                </a:lnTo>
                <a:lnTo>
                  <a:pt x="14867" y="15545"/>
                </a:lnTo>
                <a:lnTo>
                  <a:pt x="14560" y="15545"/>
                </a:lnTo>
                <a:close/>
                <a:moveTo>
                  <a:pt x="15317" y="15545"/>
                </a:moveTo>
                <a:lnTo>
                  <a:pt x="15317" y="16235"/>
                </a:lnTo>
                <a:lnTo>
                  <a:pt x="15317" y="16923"/>
                </a:lnTo>
                <a:lnTo>
                  <a:pt x="15647" y="16923"/>
                </a:lnTo>
                <a:lnTo>
                  <a:pt x="15979" y="16923"/>
                </a:lnTo>
                <a:lnTo>
                  <a:pt x="15979" y="16235"/>
                </a:lnTo>
                <a:lnTo>
                  <a:pt x="15979" y="15545"/>
                </a:lnTo>
                <a:lnTo>
                  <a:pt x="15647" y="15545"/>
                </a:lnTo>
                <a:lnTo>
                  <a:pt x="15317" y="15545"/>
                </a:lnTo>
                <a:close/>
                <a:moveTo>
                  <a:pt x="17682" y="15545"/>
                </a:moveTo>
                <a:lnTo>
                  <a:pt x="17682" y="16235"/>
                </a:lnTo>
                <a:lnTo>
                  <a:pt x="17682" y="16923"/>
                </a:lnTo>
                <a:lnTo>
                  <a:pt x="18012" y="16923"/>
                </a:lnTo>
                <a:lnTo>
                  <a:pt x="18344" y="16923"/>
                </a:lnTo>
                <a:lnTo>
                  <a:pt x="18344" y="16235"/>
                </a:lnTo>
                <a:lnTo>
                  <a:pt x="18344" y="15545"/>
                </a:lnTo>
                <a:lnTo>
                  <a:pt x="18012" y="15545"/>
                </a:lnTo>
                <a:lnTo>
                  <a:pt x="17682" y="15545"/>
                </a:lnTo>
                <a:close/>
                <a:moveTo>
                  <a:pt x="18486" y="15545"/>
                </a:moveTo>
                <a:lnTo>
                  <a:pt x="18486" y="16235"/>
                </a:lnTo>
                <a:lnTo>
                  <a:pt x="18486" y="16923"/>
                </a:lnTo>
                <a:lnTo>
                  <a:pt x="18793" y="16923"/>
                </a:lnTo>
                <a:lnTo>
                  <a:pt x="19100" y="16923"/>
                </a:lnTo>
                <a:lnTo>
                  <a:pt x="19100" y="16235"/>
                </a:lnTo>
                <a:lnTo>
                  <a:pt x="19100" y="15545"/>
                </a:lnTo>
                <a:lnTo>
                  <a:pt x="18793" y="15545"/>
                </a:lnTo>
                <a:lnTo>
                  <a:pt x="18486" y="15545"/>
                </a:lnTo>
                <a:close/>
                <a:moveTo>
                  <a:pt x="16121" y="15551"/>
                </a:moveTo>
                <a:lnTo>
                  <a:pt x="16121" y="16233"/>
                </a:lnTo>
                <a:lnTo>
                  <a:pt x="16121" y="16915"/>
                </a:lnTo>
                <a:lnTo>
                  <a:pt x="16830" y="16915"/>
                </a:lnTo>
                <a:lnTo>
                  <a:pt x="17540" y="16915"/>
                </a:lnTo>
                <a:lnTo>
                  <a:pt x="17540" y="16233"/>
                </a:lnTo>
                <a:lnTo>
                  <a:pt x="17540" y="15551"/>
                </a:lnTo>
                <a:lnTo>
                  <a:pt x="16830" y="15551"/>
                </a:lnTo>
                <a:lnTo>
                  <a:pt x="16121" y="15551"/>
                </a:lnTo>
                <a:close/>
                <a:moveTo>
                  <a:pt x="10953" y="15564"/>
                </a:moveTo>
                <a:cubicBezTo>
                  <a:pt x="10892" y="15552"/>
                  <a:pt x="10873" y="15622"/>
                  <a:pt x="10863" y="15767"/>
                </a:cubicBezTo>
                <a:cubicBezTo>
                  <a:pt x="10848" y="15985"/>
                  <a:pt x="10835" y="15988"/>
                  <a:pt x="10103" y="16015"/>
                </a:cubicBezTo>
                <a:cubicBezTo>
                  <a:pt x="9490" y="16037"/>
                  <a:pt x="9358" y="16068"/>
                  <a:pt x="9358" y="16185"/>
                </a:cubicBezTo>
                <a:cubicBezTo>
                  <a:pt x="9358" y="16303"/>
                  <a:pt x="9490" y="16333"/>
                  <a:pt x="10103" y="16356"/>
                </a:cubicBezTo>
                <a:lnTo>
                  <a:pt x="10848" y="16383"/>
                </a:lnTo>
                <a:lnTo>
                  <a:pt x="10862" y="16696"/>
                </a:lnTo>
                <a:cubicBezTo>
                  <a:pt x="10875" y="16984"/>
                  <a:pt x="10886" y="17005"/>
                  <a:pt x="10990" y="16923"/>
                </a:cubicBezTo>
                <a:cubicBezTo>
                  <a:pt x="11052" y="16874"/>
                  <a:pt x="11189" y="16720"/>
                  <a:pt x="11294" y="16582"/>
                </a:cubicBezTo>
                <a:cubicBezTo>
                  <a:pt x="11398" y="16445"/>
                  <a:pt x="11506" y="16333"/>
                  <a:pt x="11532" y="16333"/>
                </a:cubicBezTo>
                <a:cubicBezTo>
                  <a:pt x="11659" y="16333"/>
                  <a:pt x="11553" y="16123"/>
                  <a:pt x="11290" y="15848"/>
                </a:cubicBezTo>
                <a:cubicBezTo>
                  <a:pt x="11116" y="15668"/>
                  <a:pt x="11014" y="15575"/>
                  <a:pt x="10953" y="15564"/>
                </a:cubicBezTo>
                <a:close/>
                <a:moveTo>
                  <a:pt x="15317" y="17218"/>
                </a:moveTo>
                <a:lnTo>
                  <a:pt x="15317" y="17858"/>
                </a:lnTo>
                <a:lnTo>
                  <a:pt x="15317" y="18496"/>
                </a:lnTo>
                <a:lnTo>
                  <a:pt x="15647" y="18496"/>
                </a:lnTo>
                <a:lnTo>
                  <a:pt x="15979" y="18496"/>
                </a:lnTo>
                <a:lnTo>
                  <a:pt x="15979" y="17858"/>
                </a:lnTo>
                <a:lnTo>
                  <a:pt x="15979" y="17218"/>
                </a:lnTo>
                <a:lnTo>
                  <a:pt x="15647" y="17218"/>
                </a:lnTo>
                <a:lnTo>
                  <a:pt x="15317" y="17218"/>
                </a:lnTo>
                <a:close/>
                <a:moveTo>
                  <a:pt x="16121" y="17218"/>
                </a:moveTo>
                <a:lnTo>
                  <a:pt x="16121" y="17858"/>
                </a:lnTo>
                <a:lnTo>
                  <a:pt x="16121" y="18496"/>
                </a:lnTo>
                <a:lnTo>
                  <a:pt x="16830" y="18496"/>
                </a:lnTo>
                <a:lnTo>
                  <a:pt x="17540" y="18496"/>
                </a:lnTo>
                <a:lnTo>
                  <a:pt x="17540" y="17858"/>
                </a:lnTo>
                <a:lnTo>
                  <a:pt x="17540" y="17218"/>
                </a:lnTo>
                <a:lnTo>
                  <a:pt x="16830" y="17218"/>
                </a:lnTo>
                <a:lnTo>
                  <a:pt x="16121" y="17218"/>
                </a:lnTo>
                <a:close/>
                <a:moveTo>
                  <a:pt x="17682" y="17218"/>
                </a:moveTo>
                <a:lnTo>
                  <a:pt x="17682" y="17858"/>
                </a:lnTo>
                <a:lnTo>
                  <a:pt x="17682" y="18496"/>
                </a:lnTo>
                <a:lnTo>
                  <a:pt x="18012" y="18496"/>
                </a:lnTo>
                <a:lnTo>
                  <a:pt x="18344" y="18496"/>
                </a:lnTo>
                <a:lnTo>
                  <a:pt x="18344" y="17858"/>
                </a:lnTo>
                <a:lnTo>
                  <a:pt x="18344" y="17218"/>
                </a:lnTo>
                <a:lnTo>
                  <a:pt x="18012" y="17218"/>
                </a:lnTo>
                <a:lnTo>
                  <a:pt x="17682" y="17218"/>
                </a:lnTo>
                <a:close/>
                <a:moveTo>
                  <a:pt x="16877" y="18792"/>
                </a:moveTo>
                <a:lnTo>
                  <a:pt x="16877" y="19482"/>
                </a:lnTo>
                <a:lnTo>
                  <a:pt x="16877" y="20170"/>
                </a:lnTo>
                <a:lnTo>
                  <a:pt x="17209" y="20170"/>
                </a:lnTo>
                <a:lnTo>
                  <a:pt x="17540" y="20170"/>
                </a:lnTo>
                <a:lnTo>
                  <a:pt x="17540" y="19482"/>
                </a:lnTo>
                <a:lnTo>
                  <a:pt x="17540" y="18792"/>
                </a:lnTo>
                <a:lnTo>
                  <a:pt x="17209" y="18792"/>
                </a:lnTo>
                <a:lnTo>
                  <a:pt x="16877" y="18792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89" name="Line"/>
          <p:cNvSpPr/>
          <p:nvPr/>
        </p:nvSpPr>
        <p:spPr>
          <a:xfrm>
            <a:off x="14822515" y="8432760"/>
            <a:ext cx="6" cy="314412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0" name="Line"/>
          <p:cNvSpPr/>
          <p:nvPr/>
        </p:nvSpPr>
        <p:spPr>
          <a:xfrm flipV="1">
            <a:off x="13232903" y="10462058"/>
            <a:ext cx="3144122" cy="6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Back to 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 to Shading</a:t>
            </a:r>
          </a:p>
        </p:txBody>
      </p:sp>
      <p:sp>
        <p:nvSpPr>
          <p:cNvPr id="393" name="Flat shadi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Flat shading</a:t>
            </a:r>
          </a:p>
        </p:txBody>
      </p:sp>
      <p:sp>
        <p:nvSpPr>
          <p:cNvPr id="3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395" name="Shape"/>
          <p:cNvSpPr/>
          <p:nvPr/>
        </p:nvSpPr>
        <p:spPr>
          <a:xfrm>
            <a:off x="6783354" y="7935431"/>
            <a:ext cx="4168193" cy="21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35"/>
                </a:moveTo>
                <a:lnTo>
                  <a:pt x="8201" y="470"/>
                </a:lnTo>
                <a:lnTo>
                  <a:pt x="19174" y="0"/>
                </a:lnTo>
                <a:lnTo>
                  <a:pt x="21600" y="6809"/>
                </a:lnTo>
                <a:lnTo>
                  <a:pt x="21600" y="19017"/>
                </a:lnTo>
                <a:lnTo>
                  <a:pt x="13745" y="19957"/>
                </a:lnTo>
                <a:lnTo>
                  <a:pt x="4851" y="21600"/>
                </a:lnTo>
                <a:lnTo>
                  <a:pt x="4274" y="14322"/>
                </a:lnTo>
                <a:lnTo>
                  <a:pt x="0" y="5635"/>
                </a:lnTo>
                <a:close/>
              </a:path>
            </a:pathLst>
          </a:custGeom>
          <a:solidFill>
            <a:srgbClr val="727272"/>
          </a:solidFill>
          <a:ln w="12700">
            <a:solidFill>
              <a:srgbClr val="FFFFFF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6" name="Line"/>
          <p:cNvSpPr/>
          <p:nvPr/>
        </p:nvSpPr>
        <p:spPr>
          <a:xfrm>
            <a:off x="6248400" y="6553200"/>
            <a:ext cx="6553200" cy="3524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71"/>
                </a:moveTo>
                <a:lnTo>
                  <a:pt x="6245" y="2682"/>
                </a:lnTo>
                <a:lnTo>
                  <a:pt x="12416" y="3106"/>
                </a:lnTo>
                <a:lnTo>
                  <a:pt x="18000" y="0"/>
                </a:lnTo>
                <a:lnTo>
                  <a:pt x="19910" y="5647"/>
                </a:lnTo>
                <a:lnTo>
                  <a:pt x="21600" y="12424"/>
                </a:lnTo>
                <a:lnTo>
                  <a:pt x="20939" y="21600"/>
                </a:lnTo>
                <a:lnTo>
                  <a:pt x="15429" y="19765"/>
                </a:lnTo>
                <a:lnTo>
                  <a:pt x="10727" y="20329"/>
                </a:lnTo>
                <a:lnTo>
                  <a:pt x="4849" y="21459"/>
                </a:lnTo>
                <a:lnTo>
                  <a:pt x="4629" y="1736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7" name="Line"/>
          <p:cNvSpPr/>
          <p:nvPr/>
        </p:nvSpPr>
        <p:spPr>
          <a:xfrm>
            <a:off x="6761065" y="7981506"/>
            <a:ext cx="2719357" cy="1842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82" y="16740"/>
                </a:moveTo>
                <a:lnTo>
                  <a:pt x="0" y="5940"/>
                </a:lnTo>
                <a:lnTo>
                  <a:pt x="12748" y="0"/>
                </a:lnTo>
                <a:lnTo>
                  <a:pt x="20892" y="972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8" name="Line"/>
          <p:cNvSpPr/>
          <p:nvPr/>
        </p:nvSpPr>
        <p:spPr>
          <a:xfrm>
            <a:off x="7608077" y="8603511"/>
            <a:ext cx="5171234" cy="806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448" y="6171"/>
                </a:lnTo>
                <a:lnTo>
                  <a:pt x="13966" y="617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9" name="Line"/>
          <p:cNvSpPr/>
          <p:nvPr/>
        </p:nvSpPr>
        <p:spPr>
          <a:xfrm>
            <a:off x="10015375" y="7060018"/>
            <a:ext cx="936172" cy="2718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286" y="6590"/>
                </a:lnTo>
                <a:lnTo>
                  <a:pt x="21600" y="12447"/>
                </a:lnTo>
                <a:lnTo>
                  <a:pt x="21086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00" name="Line"/>
          <p:cNvSpPr/>
          <p:nvPr/>
        </p:nvSpPr>
        <p:spPr>
          <a:xfrm>
            <a:off x="8143033" y="7013943"/>
            <a:ext cx="4123613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549"/>
                </a:moveTo>
                <a:lnTo>
                  <a:pt x="12259" y="19591"/>
                </a:lnTo>
                <a:lnTo>
                  <a:pt x="1168" y="2160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01" name="Line"/>
          <p:cNvSpPr/>
          <p:nvPr/>
        </p:nvSpPr>
        <p:spPr>
          <a:xfrm>
            <a:off x="6270690" y="7520762"/>
            <a:ext cx="534955" cy="105971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2" name="Line"/>
          <p:cNvSpPr/>
          <p:nvPr/>
        </p:nvSpPr>
        <p:spPr>
          <a:xfrm flipV="1">
            <a:off x="9725607" y="7336465"/>
            <a:ext cx="156030" cy="105971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3" name="Line"/>
          <p:cNvSpPr/>
          <p:nvPr/>
        </p:nvSpPr>
        <p:spPr>
          <a:xfrm>
            <a:off x="10126824" y="9340702"/>
            <a:ext cx="1248229" cy="10136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4" name="Line"/>
          <p:cNvSpPr/>
          <p:nvPr/>
        </p:nvSpPr>
        <p:spPr>
          <a:xfrm flipH="1" flipV="1">
            <a:off x="7563497" y="7520762"/>
            <a:ext cx="468087" cy="117489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5" name="Line"/>
          <p:cNvSpPr/>
          <p:nvPr/>
        </p:nvSpPr>
        <p:spPr>
          <a:xfrm>
            <a:off x="8566539" y="9525000"/>
            <a:ext cx="1448838" cy="9906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06" name="image.png" descr="image.png"/>
          <p:cNvPicPr>
            <a:picLocks/>
          </p:cNvPicPr>
          <p:nvPr/>
        </p:nvPicPr>
        <p:blipFill>
          <a:blip r:embed="rId2"/>
          <a:srcRect l="4703" t="1892" r="4687" b="2187"/>
          <a:stretch>
            <a:fillRect/>
          </a:stretch>
        </p:blipFill>
        <p:spPr>
          <a:xfrm>
            <a:off x="13755286" y="3744118"/>
            <a:ext cx="6628214" cy="4385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9721" y="0"/>
                </a:moveTo>
                <a:lnTo>
                  <a:pt x="9607" y="262"/>
                </a:lnTo>
                <a:cubicBezTo>
                  <a:pt x="9372" y="805"/>
                  <a:pt x="9034" y="1310"/>
                  <a:pt x="8049" y="2588"/>
                </a:cubicBezTo>
                <a:cubicBezTo>
                  <a:pt x="6403" y="4723"/>
                  <a:pt x="5950" y="5362"/>
                  <a:pt x="5988" y="5508"/>
                </a:cubicBezTo>
                <a:cubicBezTo>
                  <a:pt x="6041" y="5718"/>
                  <a:pt x="5937" y="5770"/>
                  <a:pt x="5345" y="5819"/>
                </a:cubicBezTo>
                <a:cubicBezTo>
                  <a:pt x="5046" y="5844"/>
                  <a:pt x="4381" y="5997"/>
                  <a:pt x="3869" y="6161"/>
                </a:cubicBezTo>
                <a:cubicBezTo>
                  <a:pt x="1843" y="6810"/>
                  <a:pt x="941" y="7021"/>
                  <a:pt x="462" y="6953"/>
                </a:cubicBezTo>
                <a:cubicBezTo>
                  <a:pt x="206" y="6917"/>
                  <a:pt x="-2" y="6926"/>
                  <a:pt x="0" y="6975"/>
                </a:cubicBezTo>
                <a:cubicBezTo>
                  <a:pt x="2" y="7023"/>
                  <a:pt x="211" y="7712"/>
                  <a:pt x="465" y="8507"/>
                </a:cubicBezTo>
                <a:lnTo>
                  <a:pt x="927" y="9954"/>
                </a:lnTo>
                <a:lnTo>
                  <a:pt x="6663" y="15777"/>
                </a:lnTo>
                <a:lnTo>
                  <a:pt x="12398" y="21600"/>
                </a:lnTo>
                <a:lnTo>
                  <a:pt x="12922" y="20861"/>
                </a:lnTo>
                <a:cubicBezTo>
                  <a:pt x="13209" y="20455"/>
                  <a:pt x="15064" y="17842"/>
                  <a:pt x="17045" y="15055"/>
                </a:cubicBezTo>
                <a:lnTo>
                  <a:pt x="20645" y="9989"/>
                </a:lnTo>
                <a:lnTo>
                  <a:pt x="21121" y="8480"/>
                </a:lnTo>
                <a:cubicBezTo>
                  <a:pt x="21383" y="7650"/>
                  <a:pt x="21598" y="6966"/>
                  <a:pt x="21598" y="6959"/>
                </a:cubicBezTo>
                <a:cubicBezTo>
                  <a:pt x="21598" y="6952"/>
                  <a:pt x="21004" y="6964"/>
                  <a:pt x="20276" y="6986"/>
                </a:cubicBezTo>
                <a:cubicBezTo>
                  <a:pt x="18220" y="7050"/>
                  <a:pt x="17371" y="6901"/>
                  <a:pt x="15883" y="6214"/>
                </a:cubicBezTo>
                <a:cubicBezTo>
                  <a:pt x="14883" y="5752"/>
                  <a:pt x="14440" y="5476"/>
                  <a:pt x="13665" y="4836"/>
                </a:cubicBezTo>
                <a:cubicBezTo>
                  <a:pt x="12571" y="3932"/>
                  <a:pt x="11260" y="2403"/>
                  <a:pt x="10315" y="927"/>
                </a:cubicBezTo>
                <a:lnTo>
                  <a:pt x="972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7" name="(Color constant per polygon)"/>
          <p:cNvSpPr txBox="1"/>
          <p:nvPr/>
        </p:nvSpPr>
        <p:spPr>
          <a:xfrm>
            <a:off x="3605770" y="4127500"/>
            <a:ext cx="949960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(Color constant per polygon)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Back to 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 to Shading</a:t>
            </a:r>
          </a:p>
        </p:txBody>
      </p:sp>
      <p:sp>
        <p:nvSpPr>
          <p:cNvPr id="410" name="Gouraud shading (1971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Gouraud shading (1971)</a:t>
            </a:r>
          </a:p>
          <a:p>
            <a:pPr indent="254000">
              <a:lnSpc>
                <a:spcPct val="90000"/>
              </a:lnSpc>
            </a:pPr>
            <a:r>
              <a:t>Shade vertices first,                               then interpolate</a:t>
            </a:r>
            <a:r>
              <a:rPr baseline="31999">
                <a:solidFill>
                  <a:srgbClr val="FF2600"/>
                </a:solidFill>
              </a:rPr>
              <a:t>*</a:t>
            </a:r>
            <a:r>
              <a:t> colors</a:t>
            </a:r>
          </a:p>
        </p:txBody>
      </p:sp>
      <p:sp>
        <p:nvSpPr>
          <p:cNvPr id="4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412" name="Line"/>
          <p:cNvSpPr/>
          <p:nvPr/>
        </p:nvSpPr>
        <p:spPr>
          <a:xfrm>
            <a:off x="9474200" y="9906000"/>
            <a:ext cx="1346200" cy="762000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31" name="Group"/>
          <p:cNvGrpSpPr/>
          <p:nvPr/>
        </p:nvGrpSpPr>
        <p:grpSpPr>
          <a:xfrm>
            <a:off x="5435600" y="7467600"/>
            <a:ext cx="6553200" cy="3962400"/>
            <a:chOff x="0" y="0"/>
            <a:chExt cx="6553200" cy="3962400"/>
          </a:xfrm>
        </p:grpSpPr>
        <p:sp>
          <p:nvSpPr>
            <p:cNvPr id="413" name="Shape"/>
            <p:cNvSpPr/>
            <p:nvPr/>
          </p:nvSpPr>
          <p:spPr>
            <a:xfrm>
              <a:off x="534954" y="1382231"/>
              <a:ext cx="4168193" cy="211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35"/>
                  </a:moveTo>
                  <a:lnTo>
                    <a:pt x="8201" y="470"/>
                  </a:lnTo>
                  <a:lnTo>
                    <a:pt x="19174" y="0"/>
                  </a:lnTo>
                  <a:lnTo>
                    <a:pt x="21600" y="6809"/>
                  </a:lnTo>
                  <a:lnTo>
                    <a:pt x="21600" y="19017"/>
                  </a:lnTo>
                  <a:lnTo>
                    <a:pt x="13745" y="19957"/>
                  </a:lnTo>
                  <a:lnTo>
                    <a:pt x="4851" y="21600"/>
                  </a:lnTo>
                  <a:lnTo>
                    <a:pt x="4274" y="14322"/>
                  </a:lnTo>
                  <a:lnTo>
                    <a:pt x="0" y="5635"/>
                  </a:lnTo>
                  <a:close/>
                </a:path>
              </a:pathLst>
            </a:custGeom>
            <a:solidFill>
              <a:srgbClr val="72727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4" name="Line"/>
            <p:cNvSpPr/>
            <p:nvPr/>
          </p:nvSpPr>
          <p:spPr>
            <a:xfrm>
              <a:off x="0" y="0"/>
              <a:ext cx="6553200" cy="3524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71"/>
                  </a:moveTo>
                  <a:lnTo>
                    <a:pt x="6245" y="2682"/>
                  </a:lnTo>
                  <a:lnTo>
                    <a:pt x="12416" y="3106"/>
                  </a:lnTo>
                  <a:lnTo>
                    <a:pt x="18000" y="0"/>
                  </a:lnTo>
                  <a:lnTo>
                    <a:pt x="19910" y="5647"/>
                  </a:lnTo>
                  <a:lnTo>
                    <a:pt x="21600" y="12424"/>
                  </a:lnTo>
                  <a:lnTo>
                    <a:pt x="20939" y="21600"/>
                  </a:lnTo>
                  <a:lnTo>
                    <a:pt x="15429" y="19765"/>
                  </a:lnTo>
                  <a:lnTo>
                    <a:pt x="10727" y="20329"/>
                  </a:lnTo>
                  <a:lnTo>
                    <a:pt x="4849" y="21459"/>
                  </a:lnTo>
                  <a:lnTo>
                    <a:pt x="4629" y="1736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5" name="Line"/>
            <p:cNvSpPr/>
            <p:nvPr/>
          </p:nvSpPr>
          <p:spPr>
            <a:xfrm>
              <a:off x="512665" y="1428306"/>
              <a:ext cx="2719357" cy="184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82" y="16740"/>
                  </a:moveTo>
                  <a:lnTo>
                    <a:pt x="0" y="5940"/>
                  </a:lnTo>
                  <a:lnTo>
                    <a:pt x="12748" y="0"/>
                  </a:lnTo>
                  <a:lnTo>
                    <a:pt x="20892" y="972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6" name="Line"/>
            <p:cNvSpPr/>
            <p:nvPr/>
          </p:nvSpPr>
          <p:spPr>
            <a:xfrm>
              <a:off x="1359677" y="2050311"/>
              <a:ext cx="5171234" cy="80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448" y="6171"/>
                  </a:lnTo>
                  <a:lnTo>
                    <a:pt x="13966" y="617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7" name="Line"/>
            <p:cNvSpPr/>
            <p:nvPr/>
          </p:nvSpPr>
          <p:spPr>
            <a:xfrm>
              <a:off x="3766975" y="506818"/>
              <a:ext cx="936172" cy="271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86" y="6590"/>
                  </a:lnTo>
                  <a:lnTo>
                    <a:pt x="21600" y="12447"/>
                  </a:lnTo>
                  <a:lnTo>
                    <a:pt x="21086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8" name="Line"/>
            <p:cNvSpPr/>
            <p:nvPr/>
          </p:nvSpPr>
          <p:spPr>
            <a:xfrm>
              <a:off x="1894633" y="460743"/>
              <a:ext cx="4123613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549"/>
                  </a:moveTo>
                  <a:lnTo>
                    <a:pt x="12259" y="19591"/>
                  </a:lnTo>
                  <a:lnTo>
                    <a:pt x="1168" y="2160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9" name="Line"/>
            <p:cNvSpPr/>
            <p:nvPr/>
          </p:nvSpPr>
          <p:spPr>
            <a:xfrm>
              <a:off x="22290" y="967562"/>
              <a:ext cx="534955" cy="10597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0" name="Line"/>
            <p:cNvSpPr/>
            <p:nvPr/>
          </p:nvSpPr>
          <p:spPr>
            <a:xfrm flipV="1">
              <a:off x="3477207" y="783265"/>
              <a:ext cx="156030" cy="10597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1" name="Line"/>
            <p:cNvSpPr/>
            <p:nvPr/>
          </p:nvSpPr>
          <p:spPr>
            <a:xfrm>
              <a:off x="3878424" y="2787502"/>
              <a:ext cx="1248229" cy="10136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2" name="Line"/>
            <p:cNvSpPr/>
            <p:nvPr/>
          </p:nvSpPr>
          <p:spPr>
            <a:xfrm flipH="1" flipV="1">
              <a:off x="1315097" y="967562"/>
              <a:ext cx="468087" cy="117489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3" name="Line"/>
            <p:cNvSpPr/>
            <p:nvPr/>
          </p:nvSpPr>
          <p:spPr>
            <a:xfrm>
              <a:off x="2318139" y="2971800"/>
              <a:ext cx="1448838" cy="990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4" name="Line"/>
            <p:cNvSpPr/>
            <p:nvPr/>
          </p:nvSpPr>
          <p:spPr>
            <a:xfrm flipV="1">
              <a:off x="3149600" y="914400"/>
              <a:ext cx="228600" cy="134620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5" name="Line"/>
            <p:cNvSpPr/>
            <p:nvPr/>
          </p:nvSpPr>
          <p:spPr>
            <a:xfrm flipH="1" flipV="1">
              <a:off x="2082800" y="50800"/>
              <a:ext cx="25400" cy="137160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6" name="Line"/>
            <p:cNvSpPr/>
            <p:nvPr/>
          </p:nvSpPr>
          <p:spPr>
            <a:xfrm flipH="1" flipV="1">
              <a:off x="126999" y="558800"/>
              <a:ext cx="381001" cy="137160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7" name="Line"/>
            <p:cNvSpPr/>
            <p:nvPr/>
          </p:nvSpPr>
          <p:spPr>
            <a:xfrm flipH="1" flipV="1">
              <a:off x="1270000" y="1778000"/>
              <a:ext cx="127000" cy="106680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8" name="Line"/>
            <p:cNvSpPr/>
            <p:nvPr/>
          </p:nvSpPr>
          <p:spPr>
            <a:xfrm flipV="1">
              <a:off x="1473200" y="2616200"/>
              <a:ext cx="838200" cy="91440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9" name="Line"/>
            <p:cNvSpPr/>
            <p:nvPr/>
          </p:nvSpPr>
          <p:spPr>
            <a:xfrm flipV="1">
              <a:off x="4267200" y="254000"/>
              <a:ext cx="762000" cy="111760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0" name="Line"/>
            <p:cNvSpPr/>
            <p:nvPr/>
          </p:nvSpPr>
          <p:spPr>
            <a:xfrm flipV="1">
              <a:off x="4673600" y="1371600"/>
              <a:ext cx="1117600" cy="73660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432" name="Line"/>
          <p:cNvSpPr/>
          <p:nvPr/>
        </p:nvSpPr>
        <p:spPr>
          <a:xfrm>
            <a:off x="10947400" y="9804400"/>
            <a:ext cx="1549400" cy="71120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33" name="image.png" descr="image.png"/>
          <p:cNvPicPr>
            <a:picLocks/>
          </p:cNvPicPr>
          <p:nvPr/>
        </p:nvPicPr>
        <p:blipFill>
          <a:blip r:embed="rId2"/>
          <a:srcRect l="4704" t="1888" r="4687" b="2189"/>
          <a:stretch>
            <a:fillRect/>
          </a:stretch>
        </p:blipFill>
        <p:spPr>
          <a:xfrm>
            <a:off x="13875142" y="3792934"/>
            <a:ext cx="6490102" cy="4294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9722" y="0"/>
                </a:moveTo>
                <a:lnTo>
                  <a:pt x="9607" y="264"/>
                </a:lnTo>
                <a:cubicBezTo>
                  <a:pt x="9372" y="807"/>
                  <a:pt x="9034" y="1311"/>
                  <a:pt x="8049" y="2587"/>
                </a:cubicBezTo>
                <a:cubicBezTo>
                  <a:pt x="7491" y="3309"/>
                  <a:pt x="6746" y="4296"/>
                  <a:pt x="6392" y="4781"/>
                </a:cubicBezTo>
                <a:lnTo>
                  <a:pt x="5748" y="5664"/>
                </a:lnTo>
                <a:lnTo>
                  <a:pt x="4678" y="5945"/>
                </a:lnTo>
                <a:cubicBezTo>
                  <a:pt x="4090" y="6100"/>
                  <a:pt x="3404" y="6299"/>
                  <a:pt x="3154" y="6386"/>
                </a:cubicBezTo>
                <a:cubicBezTo>
                  <a:pt x="2037" y="6775"/>
                  <a:pt x="843" y="7023"/>
                  <a:pt x="424" y="6953"/>
                </a:cubicBezTo>
                <a:cubicBezTo>
                  <a:pt x="188" y="6914"/>
                  <a:pt x="-2" y="6922"/>
                  <a:pt x="0" y="6971"/>
                </a:cubicBezTo>
                <a:cubicBezTo>
                  <a:pt x="2" y="7021"/>
                  <a:pt x="211" y="7713"/>
                  <a:pt x="465" y="8508"/>
                </a:cubicBezTo>
                <a:lnTo>
                  <a:pt x="927" y="9954"/>
                </a:lnTo>
                <a:lnTo>
                  <a:pt x="6663" y="15777"/>
                </a:lnTo>
                <a:lnTo>
                  <a:pt x="12399" y="21600"/>
                </a:lnTo>
                <a:lnTo>
                  <a:pt x="12921" y="20861"/>
                </a:lnTo>
                <a:cubicBezTo>
                  <a:pt x="13208" y="20455"/>
                  <a:pt x="15064" y="17843"/>
                  <a:pt x="17044" y="15056"/>
                </a:cubicBezTo>
                <a:lnTo>
                  <a:pt x="20644" y="9990"/>
                </a:lnTo>
                <a:lnTo>
                  <a:pt x="21121" y="8480"/>
                </a:lnTo>
                <a:cubicBezTo>
                  <a:pt x="21383" y="7650"/>
                  <a:pt x="21598" y="6964"/>
                  <a:pt x="21598" y="6955"/>
                </a:cubicBezTo>
                <a:cubicBezTo>
                  <a:pt x="21598" y="6946"/>
                  <a:pt x="21070" y="6961"/>
                  <a:pt x="20425" y="6987"/>
                </a:cubicBezTo>
                <a:cubicBezTo>
                  <a:pt x="19780" y="7013"/>
                  <a:pt x="18748" y="6973"/>
                  <a:pt x="18134" y="6897"/>
                </a:cubicBezTo>
                <a:cubicBezTo>
                  <a:pt x="17143" y="6775"/>
                  <a:pt x="16881" y="6695"/>
                  <a:pt x="15825" y="6195"/>
                </a:cubicBezTo>
                <a:cubicBezTo>
                  <a:pt x="13769" y="5221"/>
                  <a:pt x="11951" y="3484"/>
                  <a:pt x="10315" y="928"/>
                </a:cubicBezTo>
                <a:lnTo>
                  <a:pt x="972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34" name="(*) More on interpolation in the coming weeks..."/>
          <p:cNvSpPr txBox="1"/>
          <p:nvPr/>
        </p:nvSpPr>
        <p:spPr>
          <a:xfrm>
            <a:off x="5358370" y="11391900"/>
            <a:ext cx="1224280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>
              <a:defRPr sz="5000">
                <a:latin typeface="+mn-lt"/>
                <a:ea typeface="+mn-ea"/>
                <a:cs typeface="+mn-cs"/>
                <a:sym typeface="Gill Sans Light"/>
              </a:defRPr>
            </a:pPr>
            <a:r>
              <a:t>(</a:t>
            </a:r>
            <a:r>
              <a:rPr>
                <a:solidFill>
                  <a:srgbClr val="FF2600"/>
                </a:solidFill>
              </a:rPr>
              <a:t>*</a:t>
            </a:r>
            <a:r>
              <a:t>) More on interpolation in the coming weeks...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Back to Sh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Back to Shading</a:t>
            </a:r>
          </a:p>
        </p:txBody>
      </p:sp>
      <p:sp>
        <p:nvSpPr>
          <p:cNvPr id="437" name="Phong shad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rPr dirty="0" err="1"/>
              <a:t>Phong</a:t>
            </a:r>
            <a:r>
              <a:rPr dirty="0"/>
              <a:t> shading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dirty="0"/>
              <a:t>Interpolate </a:t>
            </a:r>
            <a:r>
              <a:rPr dirty="0" err="1"/>
              <a:t>normals</a:t>
            </a:r>
            <a:r>
              <a:rPr dirty="0"/>
              <a:t> and                         shade every </a:t>
            </a:r>
            <a:r>
              <a:t>pixel                            separately</a:t>
            </a:r>
            <a:endParaRPr lang="en-US"/>
          </a:p>
          <a:p>
            <a:pPr>
              <a:lnSpc>
                <a:spcPct val="90000"/>
              </a:lnSpc>
              <a:spcBef>
                <a:spcPts val="3600"/>
              </a:spcBef>
            </a:pPr>
            <a:endParaRPr dirty="0"/>
          </a:p>
          <a:p>
            <a:pPr>
              <a:lnSpc>
                <a:spcPct val="90000"/>
              </a:lnSpc>
              <a:defRPr sz="8000"/>
            </a:pPr>
            <a:r>
              <a:rPr u="sng" dirty="0">
                <a:latin typeface="Gill Sans"/>
                <a:ea typeface="Gill Sans"/>
                <a:cs typeface="Gill Sans"/>
                <a:sym typeface="Gill Sans"/>
              </a:rPr>
              <a:t>Note:</a:t>
            </a:r>
            <a:r>
              <a:rPr dirty="0"/>
              <a:t> </a:t>
            </a:r>
            <a:r>
              <a:rPr dirty="0" err="1"/>
              <a:t>Phong</a:t>
            </a:r>
            <a:r>
              <a:rPr dirty="0"/>
              <a:t> </a:t>
            </a:r>
            <a:r>
              <a:rPr u="sng" dirty="0">
                <a:solidFill>
                  <a:srgbClr val="DD1F00"/>
                </a:solidFill>
              </a:rPr>
              <a:t>lighting</a:t>
            </a:r>
            <a:r>
              <a:rPr dirty="0"/>
              <a:t> model </a:t>
            </a:r>
            <a:r>
              <a:rPr dirty="0">
                <a:solidFill>
                  <a:srgbClr val="DD1F00"/>
                </a:solidFill>
              </a:rPr>
              <a:t>≠</a:t>
            </a:r>
            <a:r>
              <a:rPr dirty="0"/>
              <a:t> </a:t>
            </a:r>
            <a:r>
              <a:rPr dirty="0" err="1"/>
              <a:t>Phong</a:t>
            </a:r>
            <a:r>
              <a:rPr dirty="0"/>
              <a:t> </a:t>
            </a:r>
            <a:r>
              <a:rPr u="sng" dirty="0">
                <a:solidFill>
                  <a:srgbClr val="DD1F00"/>
                </a:solidFill>
              </a:rPr>
              <a:t>shading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439" name="image.png" descr="image.png"/>
          <p:cNvPicPr>
            <a:picLocks/>
          </p:cNvPicPr>
          <p:nvPr/>
        </p:nvPicPr>
        <p:blipFill>
          <a:blip r:embed="rId2"/>
          <a:srcRect l="4704" t="1888" r="4687" b="2189"/>
          <a:stretch>
            <a:fillRect/>
          </a:stretch>
        </p:blipFill>
        <p:spPr>
          <a:xfrm>
            <a:off x="16482876" y="3657467"/>
            <a:ext cx="6490102" cy="4294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9722" y="0"/>
                </a:moveTo>
                <a:lnTo>
                  <a:pt x="9607" y="264"/>
                </a:lnTo>
                <a:cubicBezTo>
                  <a:pt x="9372" y="807"/>
                  <a:pt x="9034" y="1311"/>
                  <a:pt x="8049" y="2587"/>
                </a:cubicBezTo>
                <a:cubicBezTo>
                  <a:pt x="7491" y="3309"/>
                  <a:pt x="6746" y="4296"/>
                  <a:pt x="6392" y="4781"/>
                </a:cubicBezTo>
                <a:lnTo>
                  <a:pt x="5748" y="5664"/>
                </a:lnTo>
                <a:lnTo>
                  <a:pt x="4678" y="5945"/>
                </a:lnTo>
                <a:cubicBezTo>
                  <a:pt x="4090" y="6100"/>
                  <a:pt x="3404" y="6299"/>
                  <a:pt x="3154" y="6386"/>
                </a:cubicBezTo>
                <a:cubicBezTo>
                  <a:pt x="2037" y="6775"/>
                  <a:pt x="843" y="7023"/>
                  <a:pt x="424" y="6953"/>
                </a:cubicBezTo>
                <a:cubicBezTo>
                  <a:pt x="188" y="6914"/>
                  <a:pt x="-2" y="6922"/>
                  <a:pt x="0" y="6971"/>
                </a:cubicBezTo>
                <a:cubicBezTo>
                  <a:pt x="2" y="7021"/>
                  <a:pt x="211" y="7713"/>
                  <a:pt x="465" y="8508"/>
                </a:cubicBezTo>
                <a:lnTo>
                  <a:pt x="927" y="9954"/>
                </a:lnTo>
                <a:lnTo>
                  <a:pt x="6663" y="15777"/>
                </a:lnTo>
                <a:lnTo>
                  <a:pt x="12399" y="21600"/>
                </a:lnTo>
                <a:lnTo>
                  <a:pt x="12921" y="20861"/>
                </a:lnTo>
                <a:cubicBezTo>
                  <a:pt x="13208" y="20455"/>
                  <a:pt x="15064" y="17843"/>
                  <a:pt x="17044" y="15056"/>
                </a:cubicBezTo>
                <a:lnTo>
                  <a:pt x="20644" y="9990"/>
                </a:lnTo>
                <a:lnTo>
                  <a:pt x="21121" y="8480"/>
                </a:lnTo>
                <a:cubicBezTo>
                  <a:pt x="21383" y="7650"/>
                  <a:pt x="21598" y="6964"/>
                  <a:pt x="21598" y="6955"/>
                </a:cubicBezTo>
                <a:cubicBezTo>
                  <a:pt x="21598" y="6946"/>
                  <a:pt x="21070" y="6961"/>
                  <a:pt x="20425" y="6987"/>
                </a:cubicBezTo>
                <a:cubicBezTo>
                  <a:pt x="19780" y="7013"/>
                  <a:pt x="18748" y="6973"/>
                  <a:pt x="18134" y="6897"/>
                </a:cubicBezTo>
                <a:cubicBezTo>
                  <a:pt x="17143" y="6775"/>
                  <a:pt x="16881" y="6695"/>
                  <a:pt x="15825" y="6195"/>
                </a:cubicBezTo>
                <a:cubicBezTo>
                  <a:pt x="13769" y="5221"/>
                  <a:pt x="11951" y="3484"/>
                  <a:pt x="10315" y="928"/>
                </a:cubicBezTo>
                <a:lnTo>
                  <a:pt x="9722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61" name="Group"/>
          <p:cNvGrpSpPr/>
          <p:nvPr/>
        </p:nvGrpSpPr>
        <p:grpSpPr>
          <a:xfrm>
            <a:off x="11802533" y="7069666"/>
            <a:ext cx="6553201" cy="4114801"/>
            <a:chOff x="0" y="0"/>
            <a:chExt cx="6553200" cy="4114800"/>
          </a:xfrm>
        </p:grpSpPr>
        <p:sp>
          <p:nvSpPr>
            <p:cNvPr id="440" name="Line"/>
            <p:cNvSpPr/>
            <p:nvPr/>
          </p:nvSpPr>
          <p:spPr>
            <a:xfrm>
              <a:off x="3225800" y="3352800"/>
              <a:ext cx="1346200" cy="76200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459" name="Group"/>
            <p:cNvGrpSpPr/>
            <p:nvPr/>
          </p:nvGrpSpPr>
          <p:grpSpPr>
            <a:xfrm>
              <a:off x="0" y="0"/>
              <a:ext cx="6553200" cy="3962400"/>
              <a:chOff x="0" y="0"/>
              <a:chExt cx="6553200" cy="3962399"/>
            </a:xfrm>
          </p:grpSpPr>
          <p:sp>
            <p:nvSpPr>
              <p:cNvPr id="441" name="Shape"/>
              <p:cNvSpPr/>
              <p:nvPr/>
            </p:nvSpPr>
            <p:spPr>
              <a:xfrm>
                <a:off x="534954" y="1382231"/>
                <a:ext cx="4168193" cy="2119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635"/>
                    </a:moveTo>
                    <a:lnTo>
                      <a:pt x="8201" y="470"/>
                    </a:lnTo>
                    <a:lnTo>
                      <a:pt x="19174" y="0"/>
                    </a:lnTo>
                    <a:lnTo>
                      <a:pt x="21600" y="6809"/>
                    </a:lnTo>
                    <a:lnTo>
                      <a:pt x="21600" y="19017"/>
                    </a:lnTo>
                    <a:lnTo>
                      <a:pt x="13745" y="19957"/>
                    </a:lnTo>
                    <a:lnTo>
                      <a:pt x="4851" y="21600"/>
                    </a:lnTo>
                    <a:lnTo>
                      <a:pt x="4274" y="14322"/>
                    </a:lnTo>
                    <a:lnTo>
                      <a:pt x="0" y="5635"/>
                    </a:lnTo>
                    <a:close/>
                  </a:path>
                </a:pathLst>
              </a:custGeom>
              <a:solidFill>
                <a:srgbClr val="727272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42" name="Line"/>
              <p:cNvSpPr/>
              <p:nvPr/>
            </p:nvSpPr>
            <p:spPr>
              <a:xfrm>
                <a:off x="0" y="0"/>
                <a:ext cx="6553200" cy="35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71"/>
                    </a:moveTo>
                    <a:lnTo>
                      <a:pt x="6245" y="2682"/>
                    </a:lnTo>
                    <a:lnTo>
                      <a:pt x="12416" y="3106"/>
                    </a:lnTo>
                    <a:lnTo>
                      <a:pt x="18000" y="0"/>
                    </a:lnTo>
                    <a:lnTo>
                      <a:pt x="19910" y="5647"/>
                    </a:lnTo>
                    <a:lnTo>
                      <a:pt x="21600" y="12424"/>
                    </a:lnTo>
                    <a:lnTo>
                      <a:pt x="20939" y="21600"/>
                    </a:lnTo>
                    <a:lnTo>
                      <a:pt x="15429" y="19765"/>
                    </a:lnTo>
                    <a:lnTo>
                      <a:pt x="10727" y="20329"/>
                    </a:lnTo>
                    <a:lnTo>
                      <a:pt x="4849" y="21459"/>
                    </a:lnTo>
                    <a:lnTo>
                      <a:pt x="4629" y="17365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43" name="Line"/>
              <p:cNvSpPr/>
              <p:nvPr/>
            </p:nvSpPr>
            <p:spPr>
              <a:xfrm>
                <a:off x="512665" y="1428306"/>
                <a:ext cx="2719357" cy="1842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82" y="16740"/>
                    </a:moveTo>
                    <a:lnTo>
                      <a:pt x="0" y="5940"/>
                    </a:lnTo>
                    <a:lnTo>
                      <a:pt x="12748" y="0"/>
                    </a:lnTo>
                    <a:lnTo>
                      <a:pt x="20892" y="972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44" name="Line"/>
              <p:cNvSpPr/>
              <p:nvPr/>
            </p:nvSpPr>
            <p:spPr>
              <a:xfrm>
                <a:off x="1359677" y="2050311"/>
                <a:ext cx="5171234" cy="806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7448" y="6171"/>
                    </a:lnTo>
                    <a:lnTo>
                      <a:pt x="13966" y="617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45" name="Line"/>
              <p:cNvSpPr/>
              <p:nvPr/>
            </p:nvSpPr>
            <p:spPr>
              <a:xfrm>
                <a:off x="3766975" y="506818"/>
                <a:ext cx="936172" cy="271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286" y="6590"/>
                    </a:lnTo>
                    <a:lnTo>
                      <a:pt x="21600" y="12447"/>
                    </a:lnTo>
                    <a:lnTo>
                      <a:pt x="21086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46" name="Line"/>
              <p:cNvSpPr/>
              <p:nvPr/>
            </p:nvSpPr>
            <p:spPr>
              <a:xfrm>
                <a:off x="1894633" y="460743"/>
                <a:ext cx="4123613" cy="99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49"/>
                    </a:moveTo>
                    <a:lnTo>
                      <a:pt x="12259" y="19591"/>
                    </a:lnTo>
                    <a:lnTo>
                      <a:pt x="1168" y="2160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47" name="Line"/>
              <p:cNvSpPr/>
              <p:nvPr/>
            </p:nvSpPr>
            <p:spPr>
              <a:xfrm>
                <a:off x="22290" y="967562"/>
                <a:ext cx="534955" cy="105971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48" name="Line"/>
              <p:cNvSpPr/>
              <p:nvPr/>
            </p:nvSpPr>
            <p:spPr>
              <a:xfrm flipV="1">
                <a:off x="3477207" y="783265"/>
                <a:ext cx="156030" cy="105971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49" name="Line"/>
              <p:cNvSpPr/>
              <p:nvPr/>
            </p:nvSpPr>
            <p:spPr>
              <a:xfrm>
                <a:off x="3878424" y="2787502"/>
                <a:ext cx="1248229" cy="10136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0" name="Line"/>
              <p:cNvSpPr/>
              <p:nvPr/>
            </p:nvSpPr>
            <p:spPr>
              <a:xfrm flipH="1" flipV="1">
                <a:off x="1315097" y="967562"/>
                <a:ext cx="468087" cy="117489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1" name="Line"/>
              <p:cNvSpPr/>
              <p:nvPr/>
            </p:nvSpPr>
            <p:spPr>
              <a:xfrm>
                <a:off x="2318139" y="2971799"/>
                <a:ext cx="1448838" cy="9906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2" name="Line"/>
              <p:cNvSpPr/>
              <p:nvPr/>
            </p:nvSpPr>
            <p:spPr>
              <a:xfrm flipV="1">
                <a:off x="3149600" y="914400"/>
                <a:ext cx="228600" cy="1346200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3" name="Line"/>
              <p:cNvSpPr/>
              <p:nvPr/>
            </p:nvSpPr>
            <p:spPr>
              <a:xfrm flipH="1" flipV="1">
                <a:off x="2082800" y="50800"/>
                <a:ext cx="25400" cy="1371601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4" name="Line"/>
              <p:cNvSpPr/>
              <p:nvPr/>
            </p:nvSpPr>
            <p:spPr>
              <a:xfrm flipH="1" flipV="1">
                <a:off x="126999" y="558800"/>
                <a:ext cx="381001" cy="1371601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5" name="Line"/>
              <p:cNvSpPr/>
              <p:nvPr/>
            </p:nvSpPr>
            <p:spPr>
              <a:xfrm flipH="1" flipV="1">
                <a:off x="1270000" y="1778000"/>
                <a:ext cx="127000" cy="1066800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6" name="Line"/>
              <p:cNvSpPr/>
              <p:nvPr/>
            </p:nvSpPr>
            <p:spPr>
              <a:xfrm flipV="1">
                <a:off x="1473200" y="2616200"/>
                <a:ext cx="838200" cy="914400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7" name="Line"/>
              <p:cNvSpPr/>
              <p:nvPr/>
            </p:nvSpPr>
            <p:spPr>
              <a:xfrm flipV="1">
                <a:off x="4267200" y="254000"/>
                <a:ext cx="762000" cy="1117600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58" name="Line"/>
              <p:cNvSpPr/>
              <p:nvPr/>
            </p:nvSpPr>
            <p:spPr>
              <a:xfrm flipV="1">
                <a:off x="4673600" y="1371600"/>
                <a:ext cx="1117600" cy="736601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460" name="Line"/>
            <p:cNvSpPr/>
            <p:nvPr/>
          </p:nvSpPr>
          <p:spPr>
            <a:xfrm>
              <a:off x="4699000" y="3251200"/>
              <a:ext cx="1549400" cy="71120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Outline</a:t>
            </a:r>
          </a:p>
        </p:txBody>
      </p:sp>
      <p:sp>
        <p:nvSpPr>
          <p:cNvPr id="464" name="Graphics Primiti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000">
                <a:solidFill>
                  <a:srgbClr val="EDEDED"/>
                </a:solidFill>
              </a:defRPr>
            </a:pPr>
            <a:r>
              <a:t>Graphics Primitives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Colors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Shading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Rasterization</a:t>
            </a:r>
          </a:p>
          <a:p>
            <a:pPr indent="596900">
              <a:defRPr sz="8000"/>
            </a:pPr>
            <a:r>
              <a:t>Cameras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Fundamental Techniques</a:t>
            </a:r>
          </a:p>
        </p:txBody>
      </p:sp>
      <p:sp>
        <p:nvSpPr>
          <p:cNvPr id="4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12" name="Graphics Primiti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000"/>
            </a:pPr>
            <a:r>
              <a:t>Graphics Primitives</a:t>
            </a:r>
          </a:p>
          <a:p>
            <a:pPr indent="596900">
              <a:defRPr sz="8000"/>
            </a:pPr>
            <a:r>
              <a:t>Colors</a:t>
            </a:r>
          </a:p>
          <a:p>
            <a:pPr indent="596900">
              <a:defRPr sz="8000"/>
            </a:pPr>
            <a:r>
              <a:t>Shading</a:t>
            </a:r>
          </a:p>
          <a:p>
            <a:pPr indent="596900">
              <a:defRPr sz="8000"/>
            </a:pPr>
            <a:r>
              <a:t>Cameras</a:t>
            </a:r>
          </a:p>
          <a:p>
            <a:pPr indent="596900">
              <a:defRPr sz="8000"/>
            </a:pPr>
            <a:r>
              <a:t>Fundamental Techniques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Orthogonal proj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Orthogonal projection</a:t>
            </a:r>
          </a:p>
          <a:p>
            <a:pPr indent="254000">
              <a:lnSpc>
                <a:spcPct val="90000"/>
              </a:lnSpc>
              <a:defRPr sz="7900"/>
            </a:pPr>
            <a:r>
              <a:t>parallel lines remain parallel</a:t>
            </a:r>
          </a:p>
          <a:p>
            <a:pPr indent="254000">
              <a:lnSpc>
                <a:spcPct val="90000"/>
              </a:lnSpc>
              <a:defRPr sz="7900"/>
            </a:pPr>
            <a:r>
              <a:t>objects do not change size as they get closer</a:t>
            </a:r>
          </a:p>
          <a:p>
            <a:pPr indent="254000">
              <a:lnSpc>
                <a:spcPct val="90000"/>
              </a:lnSpc>
              <a:defRPr sz="7900"/>
            </a:pPr>
            <a:r>
              <a:t>good for checking alignment</a:t>
            </a:r>
          </a:p>
        </p:txBody>
      </p:sp>
      <p:pic>
        <p:nvPicPr>
          <p:cNvPr id="468" name="projection1.png" descr="projecti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282" y="7277100"/>
            <a:ext cx="8961968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Proj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Projections </a:t>
            </a:r>
          </a:p>
        </p:txBody>
      </p:sp>
      <p:sp>
        <p:nvSpPr>
          <p:cNvPr id="4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9807" y="12980489"/>
            <a:ext cx="323157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471" name="PU_signature_png.png" descr="PU_signature_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00" y="12671865"/>
            <a:ext cx="2667001" cy="894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roj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Projections</a:t>
            </a:r>
          </a:p>
        </p:txBody>
      </p:sp>
      <p:sp>
        <p:nvSpPr>
          <p:cNvPr id="474" name="Perspective proj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Perspective projection</a:t>
            </a:r>
          </a:p>
          <a:p>
            <a:pPr indent="254000">
              <a:lnSpc>
                <a:spcPct val="90000"/>
              </a:lnSpc>
              <a:defRPr sz="8500"/>
            </a:pPr>
            <a:r>
              <a:t>parallel lines do not necessarily            remain parallel</a:t>
            </a:r>
          </a:p>
          <a:p>
            <a:pPr indent="254000">
              <a:lnSpc>
                <a:spcPct val="90000"/>
              </a:lnSpc>
              <a:defRPr sz="8500"/>
            </a:pPr>
            <a:r>
              <a:t>objects get larger as                              they get closer</a:t>
            </a:r>
          </a:p>
          <a:p>
            <a:pPr indent="254000">
              <a:lnSpc>
                <a:spcPct val="90000"/>
              </a:lnSpc>
              <a:defRPr sz="8500"/>
            </a:pPr>
            <a:r>
              <a:t>fly-through realism</a:t>
            </a:r>
          </a:p>
        </p:txBody>
      </p:sp>
      <p:sp>
        <p:nvSpPr>
          <p:cNvPr id="4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476" name="Perspectiva-2.png" descr="Perspectiva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402" y="944033"/>
            <a:ext cx="5826397" cy="449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Perspectivephoto.tiff" descr="Perspectivephot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0" y="6932165"/>
            <a:ext cx="7721600" cy="579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ame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Camera</a:t>
            </a:r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481" name="Shape"/>
          <p:cNvSpPr/>
          <p:nvPr/>
        </p:nvSpPr>
        <p:spPr>
          <a:xfrm>
            <a:off x="13030200" y="3860800"/>
            <a:ext cx="558800" cy="548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82"/>
                </a:moveTo>
                <a:lnTo>
                  <a:pt x="0" y="192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338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2" name="Line"/>
          <p:cNvSpPr/>
          <p:nvPr/>
        </p:nvSpPr>
        <p:spPr>
          <a:xfrm>
            <a:off x="5181600" y="6299200"/>
            <a:ext cx="6096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08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3" name="Line"/>
          <p:cNvSpPr/>
          <p:nvPr/>
        </p:nvSpPr>
        <p:spPr>
          <a:xfrm>
            <a:off x="5486400" y="6451600"/>
            <a:ext cx="152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3600"/>
                  <a:pt x="21600" y="7200"/>
                  <a:pt x="21600" y="10800"/>
                </a:cubicBezTo>
                <a:cubicBezTo>
                  <a:pt x="21600" y="14400"/>
                  <a:pt x="10800" y="180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4" name="Line"/>
          <p:cNvSpPr/>
          <p:nvPr/>
        </p:nvSpPr>
        <p:spPr>
          <a:xfrm>
            <a:off x="7315200" y="3851317"/>
            <a:ext cx="11134683" cy="2752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headEnd type="triangle"/>
            <a:tailEnd type="triangle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5" name="Shape"/>
          <p:cNvSpPr/>
          <p:nvPr/>
        </p:nvSpPr>
        <p:spPr>
          <a:xfrm>
            <a:off x="15468600" y="3098800"/>
            <a:ext cx="990600" cy="695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82"/>
                </a:moveTo>
                <a:lnTo>
                  <a:pt x="0" y="192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3382"/>
                </a:lnTo>
                <a:close/>
              </a:path>
            </a:pathLst>
          </a:custGeom>
          <a:solidFill>
            <a:srgbClr val="73BFFF">
              <a:alpha val="11000"/>
            </a:srgbClr>
          </a:solidFill>
          <a:ln w="127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6" name="Shape"/>
          <p:cNvSpPr/>
          <p:nvPr/>
        </p:nvSpPr>
        <p:spPr>
          <a:xfrm>
            <a:off x="8864600" y="4064000"/>
            <a:ext cx="431800" cy="502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82"/>
                </a:moveTo>
                <a:lnTo>
                  <a:pt x="0" y="192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3382"/>
                </a:lnTo>
                <a:close/>
              </a:path>
            </a:pathLst>
          </a:custGeom>
          <a:solidFill>
            <a:srgbClr val="73BFFF">
              <a:alpha val="11000"/>
            </a:srgbClr>
          </a:solidFill>
          <a:ln w="127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7" name="Line"/>
          <p:cNvSpPr/>
          <p:nvPr/>
        </p:nvSpPr>
        <p:spPr>
          <a:xfrm>
            <a:off x="8356600" y="6604000"/>
            <a:ext cx="736600" cy="31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8" name="Line"/>
          <p:cNvSpPr/>
          <p:nvPr/>
        </p:nvSpPr>
        <p:spPr>
          <a:xfrm>
            <a:off x="15240000" y="6604000"/>
            <a:ext cx="762000" cy="31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9" name="Circle"/>
          <p:cNvSpPr/>
          <p:nvPr/>
        </p:nvSpPr>
        <p:spPr>
          <a:xfrm>
            <a:off x="13258800" y="6527800"/>
            <a:ext cx="152401" cy="152401"/>
          </a:xfrm>
          <a:prstGeom prst="ellipse">
            <a:avLst/>
          </a:prstGeom>
          <a:solidFill>
            <a:srgbClr val="0433FF"/>
          </a:solidFill>
          <a:ln w="12700">
            <a:solidFill>
              <a:srgbClr val="0433FF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90" name="Line"/>
          <p:cNvSpPr/>
          <p:nvPr/>
        </p:nvSpPr>
        <p:spPr>
          <a:xfrm>
            <a:off x="7289800" y="3657600"/>
            <a:ext cx="9880600" cy="622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78" y="0"/>
                </a:moveTo>
                <a:lnTo>
                  <a:pt x="0" y="10227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91" name="Line"/>
          <p:cNvSpPr/>
          <p:nvPr/>
        </p:nvSpPr>
        <p:spPr>
          <a:xfrm>
            <a:off x="10464800" y="5664200"/>
            <a:ext cx="433622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6" h="21600" extrusionOk="0">
                <a:moveTo>
                  <a:pt x="0" y="0"/>
                </a:moveTo>
                <a:cubicBezTo>
                  <a:pt x="3450" y="1662"/>
                  <a:pt x="19200" y="6369"/>
                  <a:pt x="20400" y="9969"/>
                </a:cubicBezTo>
                <a:cubicBezTo>
                  <a:pt x="21600" y="13569"/>
                  <a:pt x="9900" y="19177"/>
                  <a:pt x="72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92" name="View angle"/>
          <p:cNvSpPr txBox="1"/>
          <p:nvPr/>
        </p:nvSpPr>
        <p:spPr>
          <a:xfrm>
            <a:off x="9385260" y="5600699"/>
            <a:ext cx="2392760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View angle</a:t>
            </a:r>
          </a:p>
        </p:txBody>
      </p:sp>
      <p:sp>
        <p:nvSpPr>
          <p:cNvPr id="493" name="Front clipping plane"/>
          <p:cNvSpPr txBox="1"/>
          <p:nvPr/>
        </p:nvSpPr>
        <p:spPr>
          <a:xfrm>
            <a:off x="4973597" y="9474199"/>
            <a:ext cx="4205686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Front clipping plane</a:t>
            </a:r>
          </a:p>
        </p:txBody>
      </p:sp>
      <p:sp>
        <p:nvSpPr>
          <p:cNvPr id="494" name="Back clipping plane"/>
          <p:cNvSpPr txBox="1"/>
          <p:nvPr/>
        </p:nvSpPr>
        <p:spPr>
          <a:xfrm>
            <a:off x="11898669" y="10325099"/>
            <a:ext cx="4109641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Back clipping plane</a:t>
            </a:r>
          </a:p>
        </p:txBody>
      </p:sp>
      <p:sp>
        <p:nvSpPr>
          <p:cNvPr id="495" name="Focal point"/>
          <p:cNvSpPr txBox="1"/>
          <p:nvPr/>
        </p:nvSpPr>
        <p:spPr>
          <a:xfrm>
            <a:off x="10912137" y="6883399"/>
            <a:ext cx="2387006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buClr>
                <a:srgbClr val="FFFFFF"/>
              </a:buClr>
              <a:buFont typeface="Verdana"/>
              <a:defRPr sz="30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Focal point</a:t>
            </a:r>
          </a:p>
        </p:txBody>
      </p:sp>
      <p:sp>
        <p:nvSpPr>
          <p:cNvPr id="496" name="Camera…"/>
          <p:cNvSpPr txBox="1"/>
          <p:nvPr/>
        </p:nvSpPr>
        <p:spPr>
          <a:xfrm>
            <a:off x="3773487" y="7340600"/>
            <a:ext cx="17764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Camera</a:t>
            </a:r>
          </a:p>
          <a:p>
            <a: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position</a:t>
            </a:r>
          </a:p>
        </p:txBody>
      </p:sp>
      <p:sp>
        <p:nvSpPr>
          <p:cNvPr id="497" name="Circle"/>
          <p:cNvSpPr/>
          <p:nvPr/>
        </p:nvSpPr>
        <p:spPr>
          <a:xfrm>
            <a:off x="5549900" y="6591300"/>
            <a:ext cx="53975" cy="539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98" name="View up"/>
          <p:cNvSpPr txBox="1"/>
          <p:nvPr/>
        </p:nvSpPr>
        <p:spPr>
          <a:xfrm>
            <a:off x="5486756" y="3378199"/>
            <a:ext cx="1795067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View up</a:t>
            </a:r>
          </a:p>
        </p:txBody>
      </p:sp>
      <p:sp>
        <p:nvSpPr>
          <p:cNvPr id="499" name="Direction of…"/>
          <p:cNvSpPr txBox="1"/>
          <p:nvPr/>
        </p:nvSpPr>
        <p:spPr>
          <a:xfrm>
            <a:off x="15893017" y="6756400"/>
            <a:ext cx="2680495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Direction of </a:t>
            </a:r>
          </a:p>
          <a:p>
            <a: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projection</a:t>
            </a:r>
          </a:p>
        </p:txBody>
      </p:sp>
      <p:sp>
        <p:nvSpPr>
          <p:cNvPr id="500" name="Image plane"/>
          <p:cNvSpPr txBox="1"/>
          <p:nvPr/>
        </p:nvSpPr>
        <p:spPr>
          <a:xfrm>
            <a:off x="10586005" y="3162299"/>
            <a:ext cx="2734470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buClr>
                <a:srgbClr val="FFFFFF"/>
              </a:buClr>
              <a:buFont typeface="Verdana"/>
              <a:defRPr sz="3000"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Image plane</a:t>
            </a:r>
          </a:p>
        </p:txBody>
      </p:sp>
      <p:sp>
        <p:nvSpPr>
          <p:cNvPr id="501" name="Line"/>
          <p:cNvSpPr/>
          <p:nvPr/>
        </p:nvSpPr>
        <p:spPr>
          <a:xfrm flipH="1">
            <a:off x="8133549" y="8192842"/>
            <a:ext cx="973867" cy="106655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stealth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2" name="Line"/>
          <p:cNvSpPr/>
          <p:nvPr/>
        </p:nvSpPr>
        <p:spPr>
          <a:xfrm flipH="1">
            <a:off x="15479714" y="9017000"/>
            <a:ext cx="657953" cy="1331130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stealth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3" name="Only primitives located between front and back clipping planes will be rendered."/>
          <p:cNvSpPr txBox="1"/>
          <p:nvPr/>
        </p:nvSpPr>
        <p:spPr>
          <a:xfrm>
            <a:off x="3961370" y="10718800"/>
            <a:ext cx="1651000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algn="l">
              <a:spcBef>
                <a:spcPts val="3200"/>
              </a:spcBef>
              <a:defRPr sz="7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Only primitives located between front and back clipping planes will be rendered.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ame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Camera</a:t>
            </a:r>
          </a:p>
        </p:txBody>
      </p:sp>
      <p:sp>
        <p:nvSpPr>
          <p:cNvPr id="506" name="Degrees of freedom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indent="596900"/>
          </a:lstStyle>
          <a:p>
            <a:r>
              <a:t>Degrees of freedom</a:t>
            </a:r>
          </a:p>
        </p:txBody>
      </p:sp>
      <p:sp>
        <p:nvSpPr>
          <p:cNvPr id="5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508" name="Picture 2.png" descr="Picture 2.png"/>
          <p:cNvPicPr>
            <a:picLocks noChangeAspect="1"/>
          </p:cNvPicPr>
          <p:nvPr/>
        </p:nvPicPr>
        <p:blipFill>
          <a:blip r:embed="rId2"/>
          <a:srcRect l="13150" t="6825" r="12638" b="10933"/>
          <a:stretch>
            <a:fillRect/>
          </a:stretch>
        </p:blipFill>
        <p:spPr>
          <a:xfrm>
            <a:off x="8544339" y="4560136"/>
            <a:ext cx="7294797" cy="713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564" extrusionOk="0">
                <a:moveTo>
                  <a:pt x="10357" y="0"/>
                </a:moveTo>
                <a:cubicBezTo>
                  <a:pt x="10259" y="-3"/>
                  <a:pt x="10145" y="58"/>
                  <a:pt x="9839" y="244"/>
                </a:cubicBezTo>
                <a:cubicBezTo>
                  <a:pt x="9085" y="705"/>
                  <a:pt x="8514" y="1179"/>
                  <a:pt x="8292" y="1531"/>
                </a:cubicBezTo>
                <a:cubicBezTo>
                  <a:pt x="8070" y="1882"/>
                  <a:pt x="8058" y="1924"/>
                  <a:pt x="8168" y="1924"/>
                </a:cubicBezTo>
                <a:cubicBezTo>
                  <a:pt x="8209" y="1924"/>
                  <a:pt x="8269" y="1956"/>
                  <a:pt x="8301" y="1996"/>
                </a:cubicBezTo>
                <a:cubicBezTo>
                  <a:pt x="8344" y="2049"/>
                  <a:pt x="8287" y="2199"/>
                  <a:pt x="8081" y="2573"/>
                </a:cubicBezTo>
                <a:cubicBezTo>
                  <a:pt x="7197" y="4179"/>
                  <a:pt x="6463" y="6145"/>
                  <a:pt x="6094" y="7895"/>
                </a:cubicBezTo>
                <a:cubicBezTo>
                  <a:pt x="5851" y="9046"/>
                  <a:pt x="5774" y="9805"/>
                  <a:pt x="5764" y="11133"/>
                </a:cubicBezTo>
                <a:lnTo>
                  <a:pt x="5755" y="12381"/>
                </a:lnTo>
                <a:lnTo>
                  <a:pt x="5245" y="12807"/>
                </a:lnTo>
                <a:cubicBezTo>
                  <a:pt x="4965" y="13041"/>
                  <a:pt x="4709" y="13234"/>
                  <a:pt x="4674" y="13234"/>
                </a:cubicBezTo>
                <a:cubicBezTo>
                  <a:pt x="4569" y="13234"/>
                  <a:pt x="3554" y="12630"/>
                  <a:pt x="2965" y="12216"/>
                </a:cubicBezTo>
                <a:cubicBezTo>
                  <a:pt x="1831" y="11422"/>
                  <a:pt x="917" y="10446"/>
                  <a:pt x="515" y="9604"/>
                </a:cubicBezTo>
                <a:cubicBezTo>
                  <a:pt x="408" y="9378"/>
                  <a:pt x="387" y="9273"/>
                  <a:pt x="416" y="9074"/>
                </a:cubicBezTo>
                <a:cubicBezTo>
                  <a:pt x="436" y="8937"/>
                  <a:pt x="431" y="8709"/>
                  <a:pt x="404" y="8568"/>
                </a:cubicBezTo>
                <a:cubicBezTo>
                  <a:pt x="378" y="8426"/>
                  <a:pt x="359" y="7994"/>
                  <a:pt x="362" y="7607"/>
                </a:cubicBezTo>
                <a:cubicBezTo>
                  <a:pt x="372" y="6556"/>
                  <a:pt x="371" y="6547"/>
                  <a:pt x="284" y="6664"/>
                </a:cubicBezTo>
                <a:cubicBezTo>
                  <a:pt x="14" y="7029"/>
                  <a:pt x="-100" y="9026"/>
                  <a:pt x="105" y="9801"/>
                </a:cubicBezTo>
                <a:cubicBezTo>
                  <a:pt x="411" y="10955"/>
                  <a:pt x="882" y="11808"/>
                  <a:pt x="1628" y="12552"/>
                </a:cubicBezTo>
                <a:cubicBezTo>
                  <a:pt x="2089" y="13012"/>
                  <a:pt x="2470" y="13293"/>
                  <a:pt x="3279" y="13772"/>
                </a:cubicBezTo>
                <a:lnTo>
                  <a:pt x="3952" y="14172"/>
                </a:lnTo>
                <a:lnTo>
                  <a:pt x="3987" y="14476"/>
                </a:lnTo>
                <a:cubicBezTo>
                  <a:pt x="4007" y="14644"/>
                  <a:pt x="4027" y="15097"/>
                  <a:pt x="4033" y="15484"/>
                </a:cubicBezTo>
                <a:cubicBezTo>
                  <a:pt x="4039" y="15871"/>
                  <a:pt x="4060" y="16310"/>
                  <a:pt x="4080" y="16460"/>
                </a:cubicBezTo>
                <a:lnTo>
                  <a:pt x="4116" y="16734"/>
                </a:lnTo>
                <a:lnTo>
                  <a:pt x="4993" y="17192"/>
                </a:lnTo>
                <a:lnTo>
                  <a:pt x="5871" y="17650"/>
                </a:lnTo>
                <a:lnTo>
                  <a:pt x="5937" y="18104"/>
                </a:lnTo>
                <a:cubicBezTo>
                  <a:pt x="6090" y="19144"/>
                  <a:pt x="6441" y="19885"/>
                  <a:pt x="7048" y="20447"/>
                </a:cubicBezTo>
                <a:cubicBezTo>
                  <a:pt x="7610" y="20968"/>
                  <a:pt x="8254" y="21306"/>
                  <a:pt x="8997" y="21468"/>
                </a:cubicBezTo>
                <a:cubicBezTo>
                  <a:pt x="9334" y="21542"/>
                  <a:pt x="10450" y="21597"/>
                  <a:pt x="10450" y="21540"/>
                </a:cubicBezTo>
                <a:cubicBezTo>
                  <a:pt x="10450" y="21528"/>
                  <a:pt x="10415" y="21432"/>
                  <a:pt x="10371" y="21325"/>
                </a:cubicBezTo>
                <a:cubicBezTo>
                  <a:pt x="10281" y="21104"/>
                  <a:pt x="10159" y="21034"/>
                  <a:pt x="9642" y="20914"/>
                </a:cubicBezTo>
                <a:cubicBezTo>
                  <a:pt x="9438" y="20866"/>
                  <a:pt x="9086" y="20755"/>
                  <a:pt x="8860" y="20666"/>
                </a:cubicBezTo>
                <a:cubicBezTo>
                  <a:pt x="8322" y="20453"/>
                  <a:pt x="8152" y="20417"/>
                  <a:pt x="8063" y="20493"/>
                </a:cubicBezTo>
                <a:cubicBezTo>
                  <a:pt x="7978" y="20565"/>
                  <a:pt x="7891" y="20453"/>
                  <a:pt x="7714" y="20042"/>
                </a:cubicBezTo>
                <a:cubicBezTo>
                  <a:pt x="7446" y="19419"/>
                  <a:pt x="7117" y="17773"/>
                  <a:pt x="7168" y="17317"/>
                </a:cubicBezTo>
                <a:cubicBezTo>
                  <a:pt x="7182" y="17193"/>
                  <a:pt x="7309" y="17038"/>
                  <a:pt x="7688" y="16687"/>
                </a:cubicBezTo>
                <a:lnTo>
                  <a:pt x="8190" y="16223"/>
                </a:lnTo>
                <a:lnTo>
                  <a:pt x="8923" y="16608"/>
                </a:lnTo>
                <a:cubicBezTo>
                  <a:pt x="11846" y="18142"/>
                  <a:pt x="15050" y="18643"/>
                  <a:pt x="18253" y="18066"/>
                </a:cubicBezTo>
                <a:cubicBezTo>
                  <a:pt x="18926" y="17945"/>
                  <a:pt x="19124" y="17952"/>
                  <a:pt x="19008" y="18096"/>
                </a:cubicBezTo>
                <a:cubicBezTo>
                  <a:pt x="18954" y="18163"/>
                  <a:pt x="18993" y="18163"/>
                  <a:pt x="19258" y="18092"/>
                </a:cubicBezTo>
                <a:cubicBezTo>
                  <a:pt x="19660" y="17984"/>
                  <a:pt x="20230" y="17691"/>
                  <a:pt x="20787" y="17307"/>
                </a:cubicBezTo>
                <a:cubicBezTo>
                  <a:pt x="21393" y="16889"/>
                  <a:pt x="21461" y="16821"/>
                  <a:pt x="21482" y="16613"/>
                </a:cubicBezTo>
                <a:cubicBezTo>
                  <a:pt x="21500" y="16430"/>
                  <a:pt x="21499" y="16430"/>
                  <a:pt x="21006" y="16247"/>
                </a:cubicBezTo>
                <a:cubicBezTo>
                  <a:pt x="20734" y="16146"/>
                  <a:pt x="20358" y="15998"/>
                  <a:pt x="20169" y="15918"/>
                </a:cubicBezTo>
                <a:cubicBezTo>
                  <a:pt x="19927" y="15816"/>
                  <a:pt x="19765" y="15781"/>
                  <a:pt x="19621" y="15801"/>
                </a:cubicBezTo>
                <a:cubicBezTo>
                  <a:pt x="19163" y="15863"/>
                  <a:pt x="19169" y="15860"/>
                  <a:pt x="19169" y="16126"/>
                </a:cubicBezTo>
                <a:cubicBezTo>
                  <a:pt x="19169" y="16262"/>
                  <a:pt x="19137" y="16398"/>
                  <a:pt x="19096" y="16433"/>
                </a:cubicBezTo>
                <a:cubicBezTo>
                  <a:pt x="18839" y="16651"/>
                  <a:pt x="15497" y="16774"/>
                  <a:pt x="14124" y="16616"/>
                </a:cubicBezTo>
                <a:cubicBezTo>
                  <a:pt x="13211" y="16511"/>
                  <a:pt x="12043" y="16299"/>
                  <a:pt x="11294" y="16103"/>
                </a:cubicBezTo>
                <a:cubicBezTo>
                  <a:pt x="10448" y="15881"/>
                  <a:pt x="9323" y="15497"/>
                  <a:pt x="9249" y="15406"/>
                </a:cubicBezTo>
                <a:cubicBezTo>
                  <a:pt x="9206" y="15353"/>
                  <a:pt x="9241" y="15286"/>
                  <a:pt x="9382" y="15146"/>
                </a:cubicBezTo>
                <a:lnTo>
                  <a:pt x="9573" y="14956"/>
                </a:lnTo>
                <a:lnTo>
                  <a:pt x="9573" y="14296"/>
                </a:lnTo>
                <a:lnTo>
                  <a:pt x="9573" y="13638"/>
                </a:lnTo>
                <a:lnTo>
                  <a:pt x="9918" y="13472"/>
                </a:lnTo>
                <a:cubicBezTo>
                  <a:pt x="10227" y="13324"/>
                  <a:pt x="10270" y="13282"/>
                  <a:pt x="10330" y="13075"/>
                </a:cubicBezTo>
                <a:cubicBezTo>
                  <a:pt x="10403" y="12826"/>
                  <a:pt x="10349" y="12467"/>
                  <a:pt x="10189" y="12141"/>
                </a:cubicBezTo>
                <a:cubicBezTo>
                  <a:pt x="10115" y="11990"/>
                  <a:pt x="10117" y="11970"/>
                  <a:pt x="10219" y="11888"/>
                </a:cubicBezTo>
                <a:cubicBezTo>
                  <a:pt x="10280" y="11839"/>
                  <a:pt x="10951" y="11254"/>
                  <a:pt x="11710" y="10589"/>
                </a:cubicBezTo>
                <a:cubicBezTo>
                  <a:pt x="12469" y="9923"/>
                  <a:pt x="13137" y="9371"/>
                  <a:pt x="13195" y="9362"/>
                </a:cubicBezTo>
                <a:cubicBezTo>
                  <a:pt x="13390" y="9328"/>
                  <a:pt x="14086" y="10553"/>
                  <a:pt x="14259" y="11238"/>
                </a:cubicBezTo>
                <a:cubicBezTo>
                  <a:pt x="14361" y="11639"/>
                  <a:pt x="14368" y="12054"/>
                  <a:pt x="14275" y="12178"/>
                </a:cubicBezTo>
                <a:cubicBezTo>
                  <a:pt x="14188" y="12293"/>
                  <a:pt x="13738" y="12423"/>
                  <a:pt x="13140" y="12504"/>
                </a:cubicBezTo>
                <a:cubicBezTo>
                  <a:pt x="12727" y="12560"/>
                  <a:pt x="12651" y="12589"/>
                  <a:pt x="12459" y="12767"/>
                </a:cubicBezTo>
                <a:lnTo>
                  <a:pt x="12244" y="12966"/>
                </a:lnTo>
                <a:lnTo>
                  <a:pt x="13061" y="12940"/>
                </a:lnTo>
                <a:cubicBezTo>
                  <a:pt x="13966" y="12910"/>
                  <a:pt x="14378" y="12806"/>
                  <a:pt x="14814" y="12498"/>
                </a:cubicBezTo>
                <a:cubicBezTo>
                  <a:pt x="15718" y="11860"/>
                  <a:pt x="15479" y="10435"/>
                  <a:pt x="14245" y="9116"/>
                </a:cubicBezTo>
                <a:cubicBezTo>
                  <a:pt x="14052" y="8909"/>
                  <a:pt x="13902" y="8715"/>
                  <a:pt x="13912" y="8685"/>
                </a:cubicBezTo>
                <a:cubicBezTo>
                  <a:pt x="13923" y="8656"/>
                  <a:pt x="14037" y="8542"/>
                  <a:pt x="14166" y="8432"/>
                </a:cubicBezTo>
                <a:cubicBezTo>
                  <a:pt x="14355" y="8270"/>
                  <a:pt x="14434" y="8238"/>
                  <a:pt x="14577" y="8259"/>
                </a:cubicBezTo>
                <a:cubicBezTo>
                  <a:pt x="14675" y="8274"/>
                  <a:pt x="14783" y="8266"/>
                  <a:pt x="14817" y="8241"/>
                </a:cubicBezTo>
                <a:cubicBezTo>
                  <a:pt x="14885" y="8192"/>
                  <a:pt x="15513" y="6930"/>
                  <a:pt x="15483" y="6900"/>
                </a:cubicBezTo>
                <a:cubicBezTo>
                  <a:pt x="15440" y="6856"/>
                  <a:pt x="14145" y="7291"/>
                  <a:pt x="14083" y="7371"/>
                </a:cubicBezTo>
                <a:cubicBezTo>
                  <a:pt x="14045" y="7419"/>
                  <a:pt x="14014" y="7537"/>
                  <a:pt x="14013" y="7632"/>
                </a:cubicBezTo>
                <a:cubicBezTo>
                  <a:pt x="14011" y="7765"/>
                  <a:pt x="13955" y="7853"/>
                  <a:pt x="13764" y="8021"/>
                </a:cubicBezTo>
                <a:cubicBezTo>
                  <a:pt x="13611" y="8155"/>
                  <a:pt x="13481" y="8226"/>
                  <a:pt x="13422" y="8208"/>
                </a:cubicBezTo>
                <a:cubicBezTo>
                  <a:pt x="13371" y="8192"/>
                  <a:pt x="13184" y="8125"/>
                  <a:pt x="13007" y="8059"/>
                </a:cubicBezTo>
                <a:cubicBezTo>
                  <a:pt x="12831" y="7993"/>
                  <a:pt x="12661" y="7948"/>
                  <a:pt x="12630" y="7958"/>
                </a:cubicBezTo>
                <a:cubicBezTo>
                  <a:pt x="12596" y="7970"/>
                  <a:pt x="12577" y="8188"/>
                  <a:pt x="12582" y="8510"/>
                </a:cubicBezTo>
                <a:lnTo>
                  <a:pt x="12591" y="9041"/>
                </a:lnTo>
                <a:lnTo>
                  <a:pt x="11189" y="10252"/>
                </a:lnTo>
                <a:cubicBezTo>
                  <a:pt x="10417" y="10917"/>
                  <a:pt x="9763" y="11469"/>
                  <a:pt x="9733" y="11480"/>
                </a:cubicBezTo>
                <a:cubicBezTo>
                  <a:pt x="9703" y="11491"/>
                  <a:pt x="9594" y="11433"/>
                  <a:pt x="9490" y="11352"/>
                </a:cubicBezTo>
                <a:cubicBezTo>
                  <a:pt x="9386" y="11271"/>
                  <a:pt x="9169" y="11178"/>
                  <a:pt x="9007" y="11144"/>
                </a:cubicBezTo>
                <a:cubicBezTo>
                  <a:pt x="8757" y="11093"/>
                  <a:pt x="8685" y="11097"/>
                  <a:pt x="8529" y="11180"/>
                </a:cubicBezTo>
                <a:cubicBezTo>
                  <a:pt x="8428" y="11234"/>
                  <a:pt x="8304" y="11332"/>
                  <a:pt x="8252" y="11397"/>
                </a:cubicBezTo>
                <a:lnTo>
                  <a:pt x="8157" y="11516"/>
                </a:lnTo>
                <a:lnTo>
                  <a:pt x="7755" y="11322"/>
                </a:lnTo>
                <a:cubicBezTo>
                  <a:pt x="7534" y="11215"/>
                  <a:pt x="7334" y="11112"/>
                  <a:pt x="7311" y="11094"/>
                </a:cubicBezTo>
                <a:cubicBezTo>
                  <a:pt x="7253" y="11047"/>
                  <a:pt x="7511" y="9655"/>
                  <a:pt x="7770" y="8619"/>
                </a:cubicBezTo>
                <a:cubicBezTo>
                  <a:pt x="7890" y="8140"/>
                  <a:pt x="8146" y="7266"/>
                  <a:pt x="8337" y="6678"/>
                </a:cubicBezTo>
                <a:cubicBezTo>
                  <a:pt x="8871" y="5040"/>
                  <a:pt x="9808" y="2802"/>
                  <a:pt x="9990" y="2730"/>
                </a:cubicBezTo>
                <a:cubicBezTo>
                  <a:pt x="10046" y="2708"/>
                  <a:pt x="10173" y="2744"/>
                  <a:pt x="10298" y="2817"/>
                </a:cubicBezTo>
                <a:lnTo>
                  <a:pt x="10509" y="2942"/>
                </a:lnTo>
                <a:lnTo>
                  <a:pt x="10665" y="2588"/>
                </a:lnTo>
                <a:lnTo>
                  <a:pt x="10820" y="2233"/>
                </a:lnTo>
                <a:lnTo>
                  <a:pt x="10752" y="1212"/>
                </a:lnTo>
                <a:cubicBezTo>
                  <a:pt x="10715" y="651"/>
                  <a:pt x="10669" y="167"/>
                  <a:pt x="10650" y="135"/>
                </a:cubicBezTo>
                <a:cubicBezTo>
                  <a:pt x="10631" y="104"/>
                  <a:pt x="10543" y="53"/>
                  <a:pt x="10456" y="21"/>
                </a:cubicBezTo>
                <a:cubicBezTo>
                  <a:pt x="10420" y="9"/>
                  <a:pt x="10390" y="1"/>
                  <a:pt x="10357" y="0"/>
                </a:cubicBezTo>
                <a:close/>
                <a:moveTo>
                  <a:pt x="16395" y="5307"/>
                </a:moveTo>
                <a:cubicBezTo>
                  <a:pt x="16142" y="5328"/>
                  <a:pt x="15895" y="5443"/>
                  <a:pt x="15794" y="5642"/>
                </a:cubicBezTo>
                <a:cubicBezTo>
                  <a:pt x="15609" y="6009"/>
                  <a:pt x="15760" y="6545"/>
                  <a:pt x="16098" y="6723"/>
                </a:cubicBezTo>
                <a:cubicBezTo>
                  <a:pt x="16303" y="6830"/>
                  <a:pt x="16636" y="6817"/>
                  <a:pt x="16908" y="6689"/>
                </a:cubicBezTo>
                <a:cubicBezTo>
                  <a:pt x="17126" y="6587"/>
                  <a:pt x="17247" y="6250"/>
                  <a:pt x="17181" y="5930"/>
                </a:cubicBezTo>
                <a:cubicBezTo>
                  <a:pt x="17151" y="5785"/>
                  <a:pt x="17086" y="5611"/>
                  <a:pt x="17037" y="5543"/>
                </a:cubicBezTo>
                <a:cubicBezTo>
                  <a:pt x="16909" y="5362"/>
                  <a:pt x="16649" y="5287"/>
                  <a:pt x="16395" y="53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9" name="Roll"/>
          <p:cNvSpPr txBox="1"/>
          <p:nvPr/>
        </p:nvSpPr>
        <p:spPr>
          <a:xfrm>
            <a:off x="13143396" y="8534399"/>
            <a:ext cx="859582" cy="660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3200">
                <a:solidFill>
                  <a:srgbClr val="FFFB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Roll</a:t>
            </a:r>
          </a:p>
        </p:txBody>
      </p:sp>
      <p:sp>
        <p:nvSpPr>
          <p:cNvPr id="510" name="Focal Point"/>
          <p:cNvSpPr txBox="1"/>
          <p:nvPr/>
        </p:nvSpPr>
        <p:spPr>
          <a:xfrm>
            <a:off x="13504502" y="5638799"/>
            <a:ext cx="2130724" cy="660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Focal Point</a:t>
            </a:r>
          </a:p>
        </p:txBody>
      </p:sp>
      <p:sp>
        <p:nvSpPr>
          <p:cNvPr id="511" name="Azimuth"/>
          <p:cNvSpPr txBox="1"/>
          <p:nvPr/>
        </p:nvSpPr>
        <p:spPr>
          <a:xfrm>
            <a:off x="13640990" y="10718799"/>
            <a:ext cx="1681560" cy="660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3200">
                <a:solidFill>
                  <a:srgbClr val="D11D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Azimuth</a:t>
            </a:r>
          </a:p>
        </p:txBody>
      </p:sp>
      <p:sp>
        <p:nvSpPr>
          <p:cNvPr id="512" name="Elevation"/>
          <p:cNvSpPr txBox="1"/>
          <p:nvPr/>
        </p:nvSpPr>
        <p:spPr>
          <a:xfrm>
            <a:off x="8193137" y="4597399"/>
            <a:ext cx="1792958" cy="660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3200">
                <a:solidFill>
                  <a:srgbClr val="00BD65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Elevation</a:t>
            </a:r>
          </a:p>
        </p:txBody>
      </p:sp>
      <p:sp>
        <p:nvSpPr>
          <p:cNvPr id="513" name="Direction of…"/>
          <p:cNvSpPr txBox="1"/>
          <p:nvPr/>
        </p:nvSpPr>
        <p:spPr>
          <a:xfrm rot="19302590">
            <a:off x="10398463" y="7105663"/>
            <a:ext cx="234459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>
              <a:lnSpc>
                <a:spcPct val="70000"/>
              </a:lnSpc>
              <a:defRPr sz="3200">
                <a:solidFill>
                  <a:srgbClr val="B838B8"/>
                </a:solidFill>
                <a:latin typeface="+mn-lt"/>
                <a:ea typeface="+mn-ea"/>
                <a:cs typeface="+mn-cs"/>
                <a:sym typeface="Gill Sans Light"/>
              </a:defRPr>
            </a:pPr>
            <a:r>
              <a:t>Direction of</a:t>
            </a:r>
          </a:p>
          <a:p>
            <a:pPr>
              <a:lnSpc>
                <a:spcPct val="70000"/>
              </a:lnSpc>
              <a:defRPr sz="3200">
                <a:solidFill>
                  <a:srgbClr val="B838B8"/>
                </a:solidFill>
                <a:latin typeface="+mn-lt"/>
                <a:ea typeface="+mn-ea"/>
                <a:cs typeface="+mn-cs"/>
                <a:sym typeface="Gill Sans Light"/>
              </a:defRPr>
            </a:pPr>
            <a:r>
              <a:t>projection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516" name="Graphics Primiti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000">
                <a:solidFill>
                  <a:srgbClr val="EDEDED"/>
                </a:solidFill>
              </a:defRPr>
            </a:pPr>
            <a:r>
              <a:t>Graphics Primitives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Colors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Shading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Rasterization</a:t>
            </a:r>
          </a:p>
          <a:p>
            <a:pPr indent="596900">
              <a:defRPr sz="8000">
                <a:solidFill>
                  <a:srgbClr val="EDEDED"/>
                </a:solidFill>
              </a:defRPr>
            </a:pPr>
            <a:r>
              <a:t>Cameras</a:t>
            </a:r>
          </a:p>
          <a:p>
            <a:pPr indent="596900">
              <a:defRPr sz="8000"/>
            </a:pPr>
            <a:r>
              <a:t>Fundamental Techniques</a:t>
            </a:r>
          </a:p>
        </p:txBody>
      </p:sp>
      <p:sp>
        <p:nvSpPr>
          <p:cNvPr id="5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Fundamental Techniques"/>
          <p:cNvSpPr txBox="1">
            <a:spLocks noGrp="1"/>
          </p:cNvSpPr>
          <p:nvPr>
            <p:ph type="title"/>
          </p:nvPr>
        </p:nvSpPr>
        <p:spPr>
          <a:xfrm>
            <a:off x="1657843" y="357187"/>
            <a:ext cx="21068314" cy="2286001"/>
          </a:xfrm>
          <a:prstGeom prst="rect">
            <a:avLst/>
          </a:prstGeom>
        </p:spPr>
        <p:txBody>
          <a:bodyPr/>
          <a:lstStyle/>
          <a:p>
            <a:r>
              <a:t>Fundamental Techniques</a:t>
            </a:r>
          </a:p>
        </p:txBody>
      </p:sp>
      <p:sp>
        <p:nvSpPr>
          <p:cNvPr id="520" name="Z-buff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596900">
              <a:defRPr sz="8400"/>
            </a:pPr>
            <a:r>
              <a:t>Z-buffer</a:t>
            </a:r>
          </a:p>
          <a:p>
            <a:pPr indent="596900">
              <a:defRPr sz="8400"/>
            </a:pPr>
            <a:r>
              <a:t>Alpha blending</a:t>
            </a:r>
          </a:p>
          <a:p>
            <a:pPr indent="596900">
              <a:defRPr sz="8400"/>
            </a:pPr>
            <a:r>
              <a:t>Depth peeling</a:t>
            </a:r>
          </a:p>
        </p:txBody>
      </p:sp>
      <p:sp>
        <p:nvSpPr>
          <p:cNvPr id="5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Fundamental Techniques"/>
          <p:cNvSpPr txBox="1">
            <a:spLocks noGrp="1"/>
          </p:cNvSpPr>
          <p:nvPr>
            <p:ph type="title"/>
          </p:nvPr>
        </p:nvSpPr>
        <p:spPr>
          <a:xfrm>
            <a:off x="1864890" y="357187"/>
            <a:ext cx="20654220" cy="2286001"/>
          </a:xfrm>
          <a:prstGeom prst="rect">
            <a:avLst/>
          </a:prstGeom>
        </p:spPr>
        <p:txBody>
          <a:bodyPr/>
          <a:lstStyle/>
          <a:p>
            <a:r>
              <a:t>Fundamental Techniques</a:t>
            </a:r>
          </a:p>
        </p:txBody>
      </p:sp>
      <p:sp>
        <p:nvSpPr>
          <p:cNvPr id="524" name="Back-face cull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  <a:defRPr sz="8000"/>
            </a:pPr>
            <a:r>
              <a:t>Back-face culling</a:t>
            </a:r>
          </a:p>
          <a:p>
            <a:pPr>
              <a:spcBef>
                <a:spcPts val="2400"/>
              </a:spcBef>
            </a:pPr>
            <a:r>
              <a:t>Determine whether a polygon is visible (</a:t>
            </a:r>
            <a:r>
              <a:rPr i="1"/>
              <a:t>i.e.</a:t>
            </a:r>
            <a:r>
              <a:t>, should be rendered)</a:t>
            </a:r>
          </a:p>
          <a:p>
            <a:r>
              <a:t>Check polygon normal against camera viewing direction: remove polygons that are</a:t>
            </a:r>
          </a:p>
        </p:txBody>
      </p:sp>
      <p:sp>
        <p:nvSpPr>
          <p:cNvPr id="5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9807" y="12980489"/>
            <a:ext cx="323157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pic>
        <p:nvPicPr>
          <p:cNvPr id="52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9956800"/>
            <a:ext cx="5080001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If some objects do not show up/are black in your visualization: check your normals!"/>
          <p:cNvSpPr/>
          <p:nvPr/>
        </p:nvSpPr>
        <p:spPr>
          <a:xfrm>
            <a:off x="3759200" y="10007599"/>
            <a:ext cx="16840200" cy="254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DD1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>
              <a:defRPr sz="6600">
                <a:latin typeface="+mn-lt"/>
                <a:ea typeface="+mn-ea"/>
                <a:cs typeface="+mn-cs"/>
                <a:sym typeface="Gill Sans Light"/>
              </a:defRPr>
            </a:pPr>
            <a:r>
              <a:rPr>
                <a:solidFill>
                  <a:srgbClr val="000000"/>
                </a:solidFill>
              </a:rPr>
              <a:t>If some objects do not show up/are black in your visualization: </a:t>
            </a:r>
            <a:r>
              <a:t>check your normals!</a:t>
            </a:r>
          </a:p>
        </p:txBody>
      </p:sp>
      <p:pic>
        <p:nvPicPr>
          <p:cNvPr id="528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199" y="4622800"/>
            <a:ext cx="8890002" cy="4445001"/>
          </a:xfrm>
          <a:prstGeom prst="rect">
            <a:avLst/>
          </a:prstGeom>
          <a:ln w="381000">
            <a:solidFill>
              <a:srgbClr val="FFFFFF"/>
            </a:solidFill>
            <a:miter lim="400000"/>
          </a:ln>
        </p:spPr>
      </p:pic>
      <p:pic>
        <p:nvPicPr>
          <p:cNvPr id="529" name="droppedImage.png" descr="dropped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414" y="4597399"/>
            <a:ext cx="9711370" cy="436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3" animBg="1" advAuto="0"/>
      <p:bldP spid="528" grpId="1" animBg="1" advAuto="0"/>
      <p:bldP spid="529" grpId="2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Fundamental 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Fundamental Algorithms</a:t>
            </a:r>
          </a:p>
        </p:txBody>
      </p:sp>
      <p:sp>
        <p:nvSpPr>
          <p:cNvPr id="532" name="Depth-sort algorith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Depth-sort algorithm</a:t>
            </a:r>
          </a:p>
          <a:p>
            <a:pPr>
              <a:buSzPct val="100000"/>
              <a:buAutoNum type="arabicPeriod"/>
            </a:pPr>
            <a:r>
              <a:t>Sort all polygons from near to far (z-coordinates)</a:t>
            </a:r>
          </a:p>
          <a:p>
            <a:pPr>
              <a:buSzPct val="100000"/>
              <a:buAutoNum type="arabicPeriod"/>
            </a:pPr>
            <a:r>
              <a:t>Resolve ambiguities (overlapping in z)</a:t>
            </a:r>
          </a:p>
          <a:p>
            <a:pPr>
              <a:buSzPct val="100000"/>
              <a:buAutoNum type="arabicPeriod"/>
            </a:pPr>
            <a:r>
              <a:t>Scan convert each polygon in ascending order of z coord. (back to front)</a:t>
            </a:r>
          </a:p>
        </p:txBody>
      </p:sp>
      <p:sp>
        <p:nvSpPr>
          <p:cNvPr id="5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9807" y="12980489"/>
            <a:ext cx="323157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534" name="See application in Projected Tetrahedron method (Volume Rendering)"/>
          <p:cNvSpPr/>
          <p:nvPr/>
        </p:nvSpPr>
        <p:spPr>
          <a:xfrm>
            <a:off x="3759200" y="10515600"/>
            <a:ext cx="16840200" cy="254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63500">
            <a:solidFill>
              <a:srgbClr val="DD1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>
              <a:defRPr sz="6600">
                <a:latin typeface="+mn-lt"/>
                <a:ea typeface="+mn-ea"/>
                <a:cs typeface="+mn-cs"/>
                <a:sym typeface="Gill Sans Light"/>
              </a:defRPr>
            </a:pPr>
            <a:r>
              <a:rPr>
                <a:solidFill>
                  <a:srgbClr val="000000"/>
                </a:solidFill>
              </a:rPr>
              <a:t>See application in </a:t>
            </a:r>
            <a:r>
              <a:rPr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Projected Tetrahedron</a:t>
            </a:r>
            <a:r>
              <a:rPr>
                <a:solidFill>
                  <a:srgbClr val="000000"/>
                </a:solidFill>
              </a:rPr>
              <a:t> method (Volume Rendering)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Fundamental Techniques"/>
          <p:cNvSpPr txBox="1">
            <a:spLocks noGrp="1"/>
          </p:cNvSpPr>
          <p:nvPr>
            <p:ph type="title"/>
          </p:nvPr>
        </p:nvSpPr>
        <p:spPr>
          <a:xfrm>
            <a:off x="2459284" y="357187"/>
            <a:ext cx="19465432" cy="2286001"/>
          </a:xfrm>
          <a:prstGeom prst="rect">
            <a:avLst/>
          </a:prstGeom>
        </p:spPr>
        <p:txBody>
          <a:bodyPr/>
          <a:lstStyle/>
          <a:p>
            <a:r>
              <a:t>Fundamental Techniques</a:t>
            </a:r>
          </a:p>
        </p:txBody>
      </p:sp>
      <p:sp>
        <p:nvSpPr>
          <p:cNvPr id="537" name="Z-buffer algorith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Z-buffer algorithm</a:t>
            </a:r>
          </a:p>
          <a:p>
            <a:pPr>
              <a:spcBef>
                <a:spcPts val="1400"/>
              </a:spcBef>
            </a:pPr>
            <a:r>
              <a:t>Maintain a z-buffer of same resolution as frame buffer</a:t>
            </a:r>
          </a:p>
          <a:p>
            <a:pPr>
              <a:spcBef>
                <a:spcPts val="1400"/>
              </a:spcBef>
            </a:pPr>
            <a:r>
              <a:t>During scan conversion compare z-coord of pixel to be stored with z-coord of current pixel in z-buffer</a:t>
            </a:r>
          </a:p>
          <a:p>
            <a:pPr>
              <a:spcBef>
                <a:spcPts val="1400"/>
              </a:spcBef>
            </a:pPr>
            <a:r>
              <a:t>If new pixel is closer, store value in frame buffer and new z-coord in Z-buffer: </a:t>
            </a:r>
            <a:r>
              <a:rPr i="1"/>
              <a:t>objects in foreground </a:t>
            </a:r>
            <a:r>
              <a:rPr i="1">
                <a:solidFill>
                  <a:srgbClr val="FF2600"/>
                </a:solidFill>
              </a:rPr>
              <a:t>occlude</a:t>
            </a:r>
            <a:r>
              <a:rPr i="1"/>
              <a:t>/</a:t>
            </a:r>
            <a:r>
              <a:rPr i="1">
                <a:solidFill>
                  <a:srgbClr val="FF2600"/>
                </a:solidFill>
              </a:rPr>
              <a:t>hide</a:t>
            </a:r>
            <a:r>
              <a:rPr i="1"/>
              <a:t> objects in background</a:t>
            </a:r>
          </a:p>
        </p:txBody>
      </p:sp>
      <p:sp>
        <p:nvSpPr>
          <p:cNvPr id="5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9807" y="12980489"/>
            <a:ext cx="323157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Fundamental Techniques"/>
          <p:cNvSpPr txBox="1">
            <a:spLocks noGrp="1"/>
          </p:cNvSpPr>
          <p:nvPr>
            <p:ph type="title"/>
          </p:nvPr>
        </p:nvSpPr>
        <p:spPr>
          <a:xfrm>
            <a:off x="1911365" y="357187"/>
            <a:ext cx="20561270" cy="2286001"/>
          </a:xfrm>
          <a:prstGeom prst="rect">
            <a:avLst/>
          </a:prstGeom>
        </p:spPr>
        <p:txBody>
          <a:bodyPr/>
          <a:lstStyle/>
          <a:p>
            <a:r>
              <a:t>Fundamental Techniques</a:t>
            </a:r>
          </a:p>
        </p:txBody>
      </p:sp>
      <p:sp>
        <p:nvSpPr>
          <p:cNvPr id="541" name="Z-buffer algorithm to get occlusion righ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Z-buffer algorithm to get occlusion right</a:t>
            </a:r>
          </a:p>
        </p:txBody>
      </p:sp>
      <p:sp>
        <p:nvSpPr>
          <p:cNvPr id="5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pic>
        <p:nvPicPr>
          <p:cNvPr id="543" name="zbuffer.png" descr="zbuff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0" y="4946650"/>
            <a:ext cx="7874001" cy="590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3d.png" descr="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199" y="4927600"/>
            <a:ext cx="7890934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gray value indicates distance to image plane"/>
          <p:cNvSpPr txBox="1"/>
          <p:nvPr/>
        </p:nvSpPr>
        <p:spPr>
          <a:xfrm>
            <a:off x="4751949" y="11188700"/>
            <a:ext cx="1508330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gray value indicates distance to image plane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oi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Points</a:t>
            </a:r>
          </a:p>
          <a:p>
            <a:pPr>
              <a:defRPr sz="8500"/>
            </a:pPr>
            <a:r>
              <a:t>Positions in space</a:t>
            </a:r>
          </a:p>
          <a:p>
            <a:pPr>
              <a:defRPr sz="8500"/>
            </a:pPr>
            <a:r>
              <a:t>2D(</a:t>
            </a:r>
            <a:r>
              <a:rPr i="1"/>
              <a:t>x,y</a:t>
            </a:r>
            <a:r>
              <a:t>), 3D(</a:t>
            </a:r>
            <a:r>
              <a:rPr i="1"/>
              <a:t>x,y,z</a:t>
            </a:r>
            <a:r>
              <a:t>) coordinates</a:t>
            </a:r>
          </a:p>
          <a:p>
            <a:pPr>
              <a:defRPr sz="8500"/>
            </a:pPr>
            <a:r>
              <a:t>“</a:t>
            </a:r>
            <a:r>
              <a:rPr i="1"/>
              <a:t>0-dimensional”</a:t>
            </a:r>
            <a:r>
              <a:t> objects</a:t>
            </a:r>
          </a:p>
        </p:txBody>
      </p:sp>
      <p:sp>
        <p:nvSpPr>
          <p:cNvPr id="116" name="Graphics Primi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Graphics Primitives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8" name="Circle"/>
          <p:cNvSpPr/>
          <p:nvPr/>
        </p:nvSpPr>
        <p:spPr>
          <a:xfrm>
            <a:off x="17868900" y="39412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9" name="Circle"/>
          <p:cNvSpPr/>
          <p:nvPr/>
        </p:nvSpPr>
        <p:spPr>
          <a:xfrm>
            <a:off x="20383500" y="35856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0" name="Circle"/>
          <p:cNvSpPr/>
          <p:nvPr/>
        </p:nvSpPr>
        <p:spPr>
          <a:xfrm>
            <a:off x="17665700" y="52874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1" name="Circle"/>
          <p:cNvSpPr/>
          <p:nvPr/>
        </p:nvSpPr>
        <p:spPr>
          <a:xfrm>
            <a:off x="20840700" y="52874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2" name="Circle"/>
          <p:cNvSpPr/>
          <p:nvPr/>
        </p:nvSpPr>
        <p:spPr>
          <a:xfrm>
            <a:off x="18884900" y="49572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3" name="Circle"/>
          <p:cNvSpPr/>
          <p:nvPr/>
        </p:nvSpPr>
        <p:spPr>
          <a:xfrm>
            <a:off x="21831300" y="44492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4" name="Circle"/>
          <p:cNvSpPr/>
          <p:nvPr/>
        </p:nvSpPr>
        <p:spPr>
          <a:xfrm>
            <a:off x="19316700" y="61256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5" name="Circle"/>
          <p:cNvSpPr/>
          <p:nvPr/>
        </p:nvSpPr>
        <p:spPr>
          <a:xfrm>
            <a:off x="22593300" y="6532033"/>
            <a:ext cx="177801" cy="177801"/>
          </a:xfrm>
          <a:prstGeom prst="ellipse">
            <a:avLst/>
          </a:prstGeom>
          <a:solidFill>
            <a:srgbClr val="0433FF"/>
          </a:solidFill>
          <a:ln w="1016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Fundamental Techniques"/>
          <p:cNvSpPr txBox="1">
            <a:spLocks noGrp="1"/>
          </p:cNvSpPr>
          <p:nvPr>
            <p:ph type="title"/>
          </p:nvPr>
        </p:nvSpPr>
        <p:spPr>
          <a:xfrm>
            <a:off x="2280656" y="357187"/>
            <a:ext cx="19822688" cy="2286001"/>
          </a:xfrm>
          <a:prstGeom prst="rect">
            <a:avLst/>
          </a:prstGeom>
        </p:spPr>
        <p:txBody>
          <a:bodyPr/>
          <a:lstStyle/>
          <a:p>
            <a:r>
              <a:t>Fundamental Techniques</a:t>
            </a:r>
          </a:p>
        </p:txBody>
      </p:sp>
      <p:sp>
        <p:nvSpPr>
          <p:cNvPr id="548" name="Alpha blending / composit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Alpha blending / compositing</a:t>
            </a:r>
          </a:p>
          <a:p>
            <a:pPr>
              <a:defRPr sz="8000"/>
            </a:pPr>
            <a:r>
              <a:t>Approximate visual appearance of semi-transparent object in front of another object</a:t>
            </a:r>
          </a:p>
          <a:p>
            <a:pPr>
              <a:defRPr sz="8000"/>
            </a:pPr>
            <a:r>
              <a:t>Implemented with OVER operator  </a:t>
            </a:r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grpSp>
        <p:nvGrpSpPr>
          <p:cNvPr id="559" name="Group"/>
          <p:cNvGrpSpPr/>
          <p:nvPr/>
        </p:nvGrpSpPr>
        <p:grpSpPr>
          <a:xfrm>
            <a:off x="8085838" y="8041467"/>
            <a:ext cx="11236581" cy="6131733"/>
            <a:chOff x="0" y="0"/>
            <a:chExt cx="11236578" cy="6131732"/>
          </a:xfrm>
        </p:grpSpPr>
        <p:sp>
          <p:nvSpPr>
            <p:cNvPr id="550" name="Rectangle"/>
            <p:cNvSpPr/>
            <p:nvPr/>
          </p:nvSpPr>
          <p:spPr>
            <a:xfrm>
              <a:off x="438597" y="1486205"/>
              <a:ext cx="2728968" cy="2174345"/>
            </a:xfrm>
            <a:prstGeom prst="rect">
              <a:avLst/>
            </a:prstGeom>
            <a:solidFill>
              <a:srgbClr val="FF2600"/>
            </a:solidFill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defTabSz="914400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1" name="Oval"/>
            <p:cNvSpPr/>
            <p:nvPr/>
          </p:nvSpPr>
          <p:spPr>
            <a:xfrm>
              <a:off x="1597970" y="0"/>
              <a:ext cx="2921001" cy="2743201"/>
            </a:xfrm>
            <a:prstGeom prst="ellipse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defTabSz="914400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2" name="cb = (1,0,0)…"/>
            <p:cNvSpPr txBox="1"/>
            <p:nvPr/>
          </p:nvSpPr>
          <p:spPr>
            <a:xfrm>
              <a:off x="0" y="3550710"/>
              <a:ext cx="4267200" cy="193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/>
            <a:p>
              <a:pPr marL="100043" marR="100043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cb</a:t>
              </a:r>
              <a:r>
                <a:t> = (1,0,0)</a:t>
              </a:r>
            </a:p>
            <a:p>
              <a:pPr marL="100043" marR="100043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ab</a:t>
              </a:r>
              <a:r>
                <a:t> = 0.9</a:t>
              </a:r>
            </a:p>
          </p:txBody>
        </p:sp>
        <p:sp>
          <p:nvSpPr>
            <p:cNvPr id="553" name="Line"/>
            <p:cNvSpPr/>
            <p:nvPr/>
          </p:nvSpPr>
          <p:spPr>
            <a:xfrm flipV="1">
              <a:off x="1799630" y="3267874"/>
              <a:ext cx="2586" cy="80118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4" name="cf = (0,1,0)…"/>
            <p:cNvSpPr txBox="1"/>
            <p:nvPr/>
          </p:nvSpPr>
          <p:spPr>
            <a:xfrm>
              <a:off x="4011484" y="228600"/>
              <a:ext cx="4165601" cy="2286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/>
            <a:p>
              <a:pPr marL="100043" marR="100043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cf</a:t>
              </a:r>
              <a:r>
                <a:t> = (0,1,0)</a:t>
              </a:r>
            </a:p>
            <a:p>
              <a:pPr marL="100043" marR="100043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af</a:t>
              </a:r>
              <a:r>
                <a:t> = 0.4</a:t>
              </a:r>
            </a:p>
          </p:txBody>
        </p:sp>
        <p:sp>
          <p:nvSpPr>
            <p:cNvPr id="555" name="Line"/>
            <p:cNvSpPr/>
            <p:nvPr/>
          </p:nvSpPr>
          <p:spPr>
            <a:xfrm flipH="1">
              <a:off x="3902519" y="964693"/>
              <a:ext cx="956174" cy="22921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6" name="c = af*cf + (1 - af)*ab*cb…"/>
            <p:cNvSpPr txBox="1"/>
            <p:nvPr/>
          </p:nvSpPr>
          <p:spPr>
            <a:xfrm>
              <a:off x="6004178" y="2313408"/>
              <a:ext cx="5232401" cy="1676401"/>
            </a:xfrm>
            <a:prstGeom prst="rect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/>
            <a:p>
              <a:pPr marL="123071" marR="123071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solidFill>
                    <a:srgbClr val="0433FF"/>
                  </a:solidFill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c</a:t>
              </a:r>
              <a:r>
                <a:t> = 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af</a:t>
              </a:r>
              <a:r>
                <a:t>*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cf</a:t>
              </a:r>
              <a:r>
                <a:t> + (1 - 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af</a:t>
              </a:r>
              <a:r>
                <a:t>)*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ab</a:t>
              </a:r>
              <a:r>
                <a:t>*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cb</a:t>
              </a:r>
            </a:p>
            <a:p>
              <a:pPr marL="123071" marR="123071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solidFill>
                    <a:srgbClr val="0433FF"/>
                  </a:solidFill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</a:t>
              </a:r>
              <a:r>
                <a:t> = 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af</a:t>
              </a:r>
              <a:r>
                <a:t> + (1 - 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af</a:t>
              </a:r>
              <a:r>
                <a:t>)*</a:t>
              </a: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ab</a:t>
              </a:r>
            </a:p>
          </p:txBody>
        </p:sp>
        <p:sp>
          <p:nvSpPr>
            <p:cNvPr id="557" name="Line"/>
            <p:cNvSpPr/>
            <p:nvPr/>
          </p:nvSpPr>
          <p:spPr>
            <a:xfrm flipH="1" flipV="1">
              <a:off x="2633870" y="1965390"/>
              <a:ext cx="3257418" cy="1311264"/>
            </a:xfrm>
            <a:prstGeom prst="line">
              <a:avLst/>
            </a:prstGeom>
            <a:noFill/>
            <a:ln w="63500" cap="flat">
              <a:solidFill>
                <a:srgbClr val="295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8" name="c = (0.54,0.4,0)…"/>
            <p:cNvSpPr/>
            <p:nvPr/>
          </p:nvSpPr>
          <p:spPr>
            <a:xfrm>
              <a:off x="7099186" y="486173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/>
            <a:p>
              <a:pPr marL="123071" marR="123071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solidFill>
                    <a:srgbClr val="0433FF"/>
                  </a:solidFill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c</a:t>
              </a:r>
              <a:r>
                <a:t> = (0.54,0.4,0)</a:t>
              </a:r>
            </a:p>
            <a:p>
              <a:pPr marL="123071" marR="123071" defTabSz="2038350">
                <a:lnSpc>
                  <a:spcPct val="88000"/>
                </a:lnSpc>
                <a:buClr>
                  <a:srgbClr val="FFFB00"/>
                </a:buClr>
                <a:buFont typeface="Verdana"/>
                <a:defRPr sz="3200">
                  <a:solidFill>
                    <a:srgbClr val="0433FF"/>
                  </a:solidFill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>
                  <a:latin typeface="Gill Sans"/>
                  <a:ea typeface="Gill Sans"/>
                  <a:cs typeface="Gill Sans"/>
                  <a:sym typeface="Gill Sans"/>
                </a:rPr>
                <a:t>a</a:t>
              </a:r>
              <a:r>
                <a:t> = 0.94</a:t>
              </a:r>
            </a:p>
          </p:txBody>
        </p:sp>
      </p:grpSp>
      <p:sp>
        <p:nvSpPr>
          <p:cNvPr id="560" name="Alpha blending is used in volume rendering and depth peeling. More on this later..."/>
          <p:cNvSpPr/>
          <p:nvPr/>
        </p:nvSpPr>
        <p:spPr>
          <a:xfrm>
            <a:off x="3784600" y="8940800"/>
            <a:ext cx="16840200" cy="254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63500">
            <a:solidFill>
              <a:srgbClr val="DD1F00"/>
            </a:solidFill>
            <a:miter lim="400000"/>
          </a:ln>
          <a:effectLst>
            <a:outerShdw blurRad="241300" dist="1397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>
              <a:defRPr sz="6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>
              <a:defRPr>
                <a:solidFill>
                  <a:srgbClr val="DD1F00"/>
                </a:solidFill>
              </a:defRPr>
            </a:pPr>
            <a:r>
              <a:rPr>
                <a:solidFill>
                  <a:srgbClr val="000000"/>
                </a:solidFill>
              </a:rPr>
              <a:t>Alpha blending is used in volume rendering and depth peeling. More on this later...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1" animBg="1" advAuto="0"/>
      <p:bldP spid="560" grpId="2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Fundamental Techniques"/>
          <p:cNvSpPr txBox="1">
            <a:spLocks noGrp="1"/>
          </p:cNvSpPr>
          <p:nvPr>
            <p:ph type="title"/>
          </p:nvPr>
        </p:nvSpPr>
        <p:spPr>
          <a:xfrm>
            <a:off x="2498892" y="357187"/>
            <a:ext cx="19386216" cy="2286001"/>
          </a:xfrm>
          <a:prstGeom prst="rect">
            <a:avLst/>
          </a:prstGeom>
        </p:spPr>
        <p:txBody>
          <a:bodyPr/>
          <a:lstStyle/>
          <a:p>
            <a:r>
              <a:t>Fundamental Techniques</a:t>
            </a:r>
          </a:p>
        </p:txBody>
      </p:sp>
      <p:sp>
        <p:nvSpPr>
          <p:cNvPr id="563" name="Depth Peel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</a:pPr>
            <a:r>
              <a:t>Depth Peeling</a:t>
            </a:r>
          </a:p>
          <a:p>
            <a:pPr>
              <a:spcBef>
                <a:spcPts val="1400"/>
              </a:spcBef>
              <a:defRPr sz="8000"/>
            </a:pPr>
            <a:r>
              <a:t>Order-independent transparency</a:t>
            </a:r>
          </a:p>
          <a:p>
            <a:pPr>
              <a:spcBef>
                <a:spcPts val="1400"/>
              </a:spcBef>
              <a:defRPr sz="8000"/>
            </a:pPr>
            <a:r>
              <a:t>Use 2 z-buffers and multiple rendering passes</a:t>
            </a:r>
          </a:p>
        </p:txBody>
      </p:sp>
      <p:sp>
        <p:nvSpPr>
          <p:cNvPr id="5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roup"/>
          <p:cNvGrpSpPr/>
          <p:nvPr/>
        </p:nvGrpSpPr>
        <p:grpSpPr>
          <a:xfrm>
            <a:off x="3097770" y="4337050"/>
            <a:ext cx="18085831" cy="6711032"/>
            <a:chOff x="-128029" y="6349"/>
            <a:chExt cx="18085830" cy="6711031"/>
          </a:xfrm>
        </p:grpSpPr>
        <p:grpSp>
          <p:nvGrpSpPr>
            <p:cNvPr id="568" name="Group"/>
            <p:cNvGrpSpPr/>
            <p:nvPr/>
          </p:nvGrpSpPr>
          <p:grpSpPr>
            <a:xfrm>
              <a:off x="-128030" y="6349"/>
              <a:ext cx="5208031" cy="3538429"/>
              <a:chOff x="-128029" y="6349"/>
              <a:chExt cx="5208029" cy="3538427"/>
            </a:xfrm>
          </p:grpSpPr>
          <p:pic>
            <p:nvPicPr>
              <p:cNvPr id="566" name="droppedImage.tiff" descr="droppedImage.tif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2700"/>
                <a:ext cx="5080001" cy="3532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67" name="1"/>
              <p:cNvSpPr txBox="1"/>
              <p:nvPr/>
            </p:nvSpPr>
            <p:spPr>
              <a:xfrm>
                <a:off x="-128030" y="6349"/>
                <a:ext cx="482601" cy="876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grpSp>
          <p:nvGrpSpPr>
            <p:cNvPr id="571" name="Group"/>
            <p:cNvGrpSpPr/>
            <p:nvPr/>
          </p:nvGrpSpPr>
          <p:grpSpPr>
            <a:xfrm>
              <a:off x="9831865" y="6350"/>
              <a:ext cx="8125936" cy="6711032"/>
              <a:chOff x="-505935" y="-396975"/>
              <a:chExt cx="8125935" cy="6711031"/>
            </a:xfrm>
          </p:grpSpPr>
          <p:pic>
            <p:nvPicPr>
              <p:cNvPr id="569" name="droppedImage.tiff" descr="droppedImage.tif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620000" cy="631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70" name="1"/>
              <p:cNvSpPr txBox="1"/>
              <p:nvPr/>
            </p:nvSpPr>
            <p:spPr>
              <a:xfrm>
                <a:off x="-505936" y="-396976"/>
                <a:ext cx="1011872" cy="876302"/>
              </a:xfrm>
              <a:prstGeom prst="rect">
                <a:avLst/>
              </a:pr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1   </a:t>
                </a:r>
              </a:p>
            </p:txBody>
          </p:sp>
        </p:grpSp>
      </p:grpSp>
      <p:sp>
        <p:nvSpPr>
          <p:cNvPr id="573" name="Fundamental Techniques"/>
          <p:cNvSpPr txBox="1">
            <a:spLocks noGrp="1"/>
          </p:cNvSpPr>
          <p:nvPr>
            <p:ph type="title"/>
          </p:nvPr>
        </p:nvSpPr>
        <p:spPr>
          <a:xfrm>
            <a:off x="2739367" y="357187"/>
            <a:ext cx="18905266" cy="2286001"/>
          </a:xfrm>
          <a:prstGeom prst="rect">
            <a:avLst/>
          </a:prstGeom>
        </p:spPr>
        <p:txBody>
          <a:bodyPr/>
          <a:lstStyle/>
          <a:p>
            <a:r>
              <a:t>Fundamental Techniques</a:t>
            </a:r>
          </a:p>
        </p:txBody>
      </p:sp>
      <p:sp>
        <p:nvSpPr>
          <p:cNvPr id="574" name="Depth Peeli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Depth Peeling</a:t>
            </a:r>
          </a:p>
        </p:txBody>
      </p:sp>
      <p:sp>
        <p:nvSpPr>
          <p:cNvPr id="5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grpSp>
        <p:nvGrpSpPr>
          <p:cNvPr id="582" name="Group"/>
          <p:cNvGrpSpPr/>
          <p:nvPr/>
        </p:nvGrpSpPr>
        <p:grpSpPr>
          <a:xfrm>
            <a:off x="8140699" y="4286249"/>
            <a:ext cx="13042901" cy="6752208"/>
            <a:chOff x="-241300" y="-57150"/>
            <a:chExt cx="13042900" cy="6752206"/>
          </a:xfrm>
        </p:grpSpPr>
        <p:grpSp>
          <p:nvGrpSpPr>
            <p:cNvPr id="578" name="Group"/>
            <p:cNvGrpSpPr/>
            <p:nvPr/>
          </p:nvGrpSpPr>
          <p:grpSpPr>
            <a:xfrm>
              <a:off x="4675664" y="-57151"/>
              <a:ext cx="8125937" cy="6752208"/>
              <a:chOff x="-505935" y="-438150"/>
              <a:chExt cx="8125935" cy="6752206"/>
            </a:xfrm>
          </p:grpSpPr>
          <p:pic>
            <p:nvPicPr>
              <p:cNvPr id="576" name="droppedImage.tiff" descr="droppedImage.tif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620000" cy="631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77" name="2"/>
              <p:cNvSpPr txBox="1"/>
              <p:nvPr/>
            </p:nvSpPr>
            <p:spPr>
              <a:xfrm>
                <a:off x="-505936" y="-438151"/>
                <a:ext cx="1011872" cy="876301"/>
              </a:xfrm>
              <a:prstGeom prst="rect">
                <a:avLst/>
              </a:pr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2   </a:t>
                </a:r>
              </a:p>
            </p:txBody>
          </p:sp>
        </p:grpSp>
        <p:grpSp>
          <p:nvGrpSpPr>
            <p:cNvPr id="581" name="Group"/>
            <p:cNvGrpSpPr/>
            <p:nvPr/>
          </p:nvGrpSpPr>
          <p:grpSpPr>
            <a:xfrm>
              <a:off x="-241301" y="0"/>
              <a:ext cx="5321302" cy="3532078"/>
              <a:chOff x="-241300" y="0"/>
              <a:chExt cx="5321300" cy="3532077"/>
            </a:xfrm>
          </p:grpSpPr>
          <p:pic>
            <p:nvPicPr>
              <p:cNvPr id="579" name="droppedImage.tiff" descr="droppedImage.tif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5080001" cy="3532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80" name="2"/>
              <p:cNvSpPr txBox="1"/>
              <p:nvPr/>
            </p:nvSpPr>
            <p:spPr>
              <a:xfrm>
                <a:off x="-241301" y="6349"/>
                <a:ext cx="482601" cy="876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589" name="Group"/>
          <p:cNvGrpSpPr/>
          <p:nvPr/>
        </p:nvGrpSpPr>
        <p:grpSpPr>
          <a:xfrm>
            <a:off x="3086099" y="4286249"/>
            <a:ext cx="18097502" cy="7221429"/>
            <a:chOff x="-139700" y="-438150"/>
            <a:chExt cx="18097500" cy="7221427"/>
          </a:xfrm>
        </p:grpSpPr>
        <p:grpSp>
          <p:nvGrpSpPr>
            <p:cNvPr id="585" name="Group"/>
            <p:cNvGrpSpPr/>
            <p:nvPr/>
          </p:nvGrpSpPr>
          <p:grpSpPr>
            <a:xfrm>
              <a:off x="9857265" y="-438151"/>
              <a:ext cx="8100536" cy="6752208"/>
              <a:chOff x="-480535" y="-438150"/>
              <a:chExt cx="8100535" cy="6752206"/>
            </a:xfrm>
          </p:grpSpPr>
          <p:pic>
            <p:nvPicPr>
              <p:cNvPr id="583" name="droppedImage.tiff" descr="droppedImage.tif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7620000" cy="631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84" name="3"/>
              <p:cNvSpPr txBox="1"/>
              <p:nvPr/>
            </p:nvSpPr>
            <p:spPr>
              <a:xfrm>
                <a:off x="-480536" y="-438151"/>
                <a:ext cx="1011872" cy="876301"/>
              </a:xfrm>
              <a:prstGeom prst="rect">
                <a:avLst/>
              </a:pr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3   </a:t>
                </a:r>
              </a:p>
            </p:txBody>
          </p:sp>
        </p:grpSp>
        <p:grpSp>
          <p:nvGrpSpPr>
            <p:cNvPr id="588" name="Group"/>
            <p:cNvGrpSpPr/>
            <p:nvPr/>
          </p:nvGrpSpPr>
          <p:grpSpPr>
            <a:xfrm>
              <a:off x="-139701" y="3251200"/>
              <a:ext cx="5219702" cy="3532078"/>
              <a:chOff x="-139700" y="0"/>
              <a:chExt cx="5219700" cy="3532077"/>
            </a:xfrm>
          </p:grpSpPr>
          <p:pic>
            <p:nvPicPr>
              <p:cNvPr id="586" name="droppedImage.tiff" descr="droppedImage.tif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5080001" cy="3532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87" name="3"/>
              <p:cNvSpPr txBox="1"/>
              <p:nvPr/>
            </p:nvSpPr>
            <p:spPr>
              <a:xfrm>
                <a:off x="-139701" y="6349"/>
                <a:ext cx="482601" cy="876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grpSp>
        <p:nvGrpSpPr>
          <p:cNvPr id="596" name="Group"/>
          <p:cNvGrpSpPr/>
          <p:nvPr/>
        </p:nvGrpSpPr>
        <p:grpSpPr>
          <a:xfrm>
            <a:off x="8140699" y="4286249"/>
            <a:ext cx="13042901" cy="7221429"/>
            <a:chOff x="-241300" y="-438150"/>
            <a:chExt cx="13042900" cy="7221427"/>
          </a:xfrm>
        </p:grpSpPr>
        <p:grpSp>
          <p:nvGrpSpPr>
            <p:cNvPr id="592" name="Group"/>
            <p:cNvGrpSpPr/>
            <p:nvPr/>
          </p:nvGrpSpPr>
          <p:grpSpPr>
            <a:xfrm>
              <a:off x="4701064" y="-438151"/>
              <a:ext cx="8100537" cy="6752208"/>
              <a:chOff x="-480535" y="-438150"/>
              <a:chExt cx="8100535" cy="6752206"/>
            </a:xfrm>
          </p:grpSpPr>
          <p:pic>
            <p:nvPicPr>
              <p:cNvPr id="590" name="droppedImage.tiff" descr="droppedImage.tif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7620000" cy="631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91" name="4"/>
              <p:cNvSpPr txBox="1"/>
              <p:nvPr/>
            </p:nvSpPr>
            <p:spPr>
              <a:xfrm>
                <a:off x="-480536" y="-438151"/>
                <a:ext cx="1011872" cy="876301"/>
              </a:xfrm>
              <a:prstGeom prst="rect">
                <a:avLst/>
              </a:pr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4   </a:t>
                </a:r>
              </a:p>
            </p:txBody>
          </p:sp>
        </p:grpSp>
        <p:grpSp>
          <p:nvGrpSpPr>
            <p:cNvPr id="595" name="Group"/>
            <p:cNvGrpSpPr/>
            <p:nvPr/>
          </p:nvGrpSpPr>
          <p:grpSpPr>
            <a:xfrm>
              <a:off x="-241301" y="3251200"/>
              <a:ext cx="5321302" cy="3532078"/>
              <a:chOff x="-241300" y="0"/>
              <a:chExt cx="5321300" cy="3532077"/>
            </a:xfrm>
          </p:grpSpPr>
          <p:pic>
            <p:nvPicPr>
              <p:cNvPr id="593" name="droppedImage.tiff" descr="droppedImage.tif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5080001" cy="3532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94" name="4"/>
              <p:cNvSpPr txBox="1"/>
              <p:nvPr/>
            </p:nvSpPr>
            <p:spPr>
              <a:xfrm>
                <a:off x="-241301" y="6349"/>
                <a:ext cx="482601" cy="876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76200" tIns="76200" rIns="76200" bIns="76200" numCol="1" anchor="ctr">
                <a:spAutoFit/>
              </a:bodyPr>
              <a:lstStyle>
                <a:lvl1pPr>
                  <a:defRPr sz="5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sp>
        <p:nvSpPr>
          <p:cNvPr id="597" name="Depth peeling is the only way to get correct transparency results in VTK."/>
          <p:cNvSpPr/>
          <p:nvPr/>
        </p:nvSpPr>
        <p:spPr>
          <a:xfrm>
            <a:off x="3759200" y="6807200"/>
            <a:ext cx="16840200" cy="254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63500">
            <a:solidFill>
              <a:srgbClr val="DD1F00"/>
            </a:solidFill>
            <a:miter lim="400000"/>
          </a:ln>
          <a:effectLst>
            <a:outerShdw blurRad="241300" dist="1397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>
              <a:defRPr sz="6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>
              <a:defRPr>
                <a:solidFill>
                  <a:srgbClr val="DD1F00"/>
                </a:solidFill>
              </a:defRPr>
            </a:pPr>
            <a:r>
              <a:rPr>
                <a:solidFill>
                  <a:srgbClr val="000000"/>
                </a:solidFill>
              </a:rPr>
              <a:t>Depth peeling is the only way to get correct transparency results in VTK.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1" animBg="1" advAuto="0"/>
      <p:bldP spid="589" grpId="2" animBg="1" advAuto="0"/>
      <p:bldP spid="596" grpId="3" animBg="1" advAuto="0"/>
      <p:bldP spid="597" grpId="4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Fundamental Algorithms"/>
          <p:cNvSpPr txBox="1">
            <a:spLocks noGrp="1"/>
          </p:cNvSpPr>
          <p:nvPr>
            <p:ph type="title"/>
          </p:nvPr>
        </p:nvSpPr>
        <p:spPr>
          <a:xfrm>
            <a:off x="2428294" y="357187"/>
            <a:ext cx="19527412" cy="2286001"/>
          </a:xfrm>
          <a:prstGeom prst="rect">
            <a:avLst/>
          </a:prstGeom>
        </p:spPr>
        <p:txBody>
          <a:bodyPr/>
          <a:lstStyle/>
          <a:p>
            <a:r>
              <a:t>Fundamental Algorithms</a:t>
            </a:r>
          </a:p>
        </p:txBody>
      </p:sp>
      <p:sp>
        <p:nvSpPr>
          <p:cNvPr id="600" name="Ray-tracing algorithm…"/>
          <p:cNvSpPr txBox="1">
            <a:spLocks noGrp="1"/>
          </p:cNvSpPr>
          <p:nvPr>
            <p:ph type="body" idx="1"/>
          </p:nvPr>
        </p:nvSpPr>
        <p:spPr>
          <a:xfrm>
            <a:off x="1390431" y="2956742"/>
            <a:ext cx="14048985" cy="9608345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Ray-tracing algorithm</a:t>
            </a:r>
          </a:p>
          <a:p>
            <a:pPr>
              <a:lnSpc>
                <a:spcPct val="80000"/>
              </a:lnSpc>
              <a:defRPr sz="7000"/>
            </a:pPr>
            <a:r>
              <a:t>Send ray from pixel into view volume</a:t>
            </a:r>
          </a:p>
          <a:p>
            <a:pPr>
              <a:lnSpc>
                <a:spcPct val="80000"/>
              </a:lnSpc>
              <a:defRPr sz="7000"/>
            </a:pPr>
            <a:r>
              <a:t>Determine which surface is struck first</a:t>
            </a:r>
          </a:p>
          <a:p>
            <a:pPr>
              <a:lnSpc>
                <a:spcPct val="80000"/>
              </a:lnSpc>
              <a:defRPr sz="7000"/>
            </a:pPr>
            <a:r>
              <a:t>Combined with lighting algorithm.</a:t>
            </a:r>
          </a:p>
          <a:p>
            <a:pPr>
              <a:lnSpc>
                <a:spcPct val="80000"/>
              </a:lnSpc>
              <a:defRPr sz="7000"/>
            </a:pPr>
            <a:r>
              <a:t>Ray-tracing is available in Paraview</a:t>
            </a:r>
          </a:p>
        </p:txBody>
      </p:sp>
      <p:sp>
        <p:nvSpPr>
          <p:cNvPr id="6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pic>
        <p:nvPicPr>
          <p:cNvPr id="602" name="computer-ray-tracing.tiff" descr="computer-ray-trac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766" y="6488641"/>
            <a:ext cx="9118601" cy="683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Ho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Homework</a:t>
            </a:r>
          </a:p>
        </p:txBody>
      </p:sp>
      <p:sp>
        <p:nvSpPr>
          <p:cNvPr id="605" name="Install VTK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Install VTK</a:t>
            </a:r>
          </a:p>
        </p:txBody>
      </p:sp>
      <p:pic>
        <p:nvPicPr>
          <p:cNvPr id="606" name="Screen Shot 2021-01-20 at 10.57.13 AM.png" descr="Screen Shot 2021-01-20 at 10.57.13 AM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983" y="2209800"/>
            <a:ext cx="11696701" cy="1173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raphics Primi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Graphics Primitives</a:t>
            </a:r>
          </a:p>
        </p:txBody>
      </p:sp>
      <p:sp>
        <p:nvSpPr>
          <p:cNvPr id="128" name="Lines / Cur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Lines / Curves</a:t>
            </a:r>
          </a:p>
          <a:p>
            <a:pPr>
              <a:defRPr sz="8500"/>
            </a:pPr>
            <a:r>
              <a:t>1-dimensional objects</a:t>
            </a:r>
          </a:p>
          <a:p>
            <a:pPr>
              <a:defRPr sz="8500"/>
            </a:pPr>
            <a:r>
              <a:t>Polygonal description (</a:t>
            </a:r>
            <a:r>
              <a:rPr i="1">
                <a:solidFill>
                  <a:srgbClr val="DD1F00"/>
                </a:solidFill>
              </a:rPr>
              <a:t>polyline</a:t>
            </a:r>
            <a:r>
              <a:t>)</a:t>
            </a:r>
          </a:p>
          <a:p>
            <a:pPr lvl="1" indent="0">
              <a:defRPr sz="4600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piecewise linear</a:t>
            </a:r>
            <a:r>
              <a:t> 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0" name="Line"/>
          <p:cNvSpPr/>
          <p:nvPr/>
        </p:nvSpPr>
        <p:spPr>
          <a:xfrm>
            <a:off x="7717366" y="8486775"/>
            <a:ext cx="7442201" cy="3276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370" y="18121"/>
                </a:lnTo>
                <a:lnTo>
                  <a:pt x="10740" y="7683"/>
                </a:lnTo>
                <a:lnTo>
                  <a:pt x="15036" y="21600"/>
                </a:lnTo>
                <a:lnTo>
                  <a:pt x="21600" y="7538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/>
          <a:p>
            <a:pPr marL="81279" marR="81279" defTabSz="18288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1" name="Circle"/>
          <p:cNvSpPr/>
          <p:nvPr/>
        </p:nvSpPr>
        <p:spPr>
          <a:xfrm>
            <a:off x="7607300" y="8420100"/>
            <a:ext cx="317501" cy="317501"/>
          </a:xfrm>
          <a:prstGeom prst="ellipse">
            <a:avLst/>
          </a:prstGeom>
          <a:solidFill>
            <a:srgbClr val="0433FF"/>
          </a:solidFill>
          <a:ln w="25400">
            <a:solidFill>
              <a:srgbClr val="0433FF"/>
            </a:solidFill>
            <a:miter lim="400000"/>
          </a:ln>
          <a:effectLst>
            <a:outerShdw blurRad="63500" dist="63500" dir="3540000" rotWithShape="0">
              <a:srgbClr val="000000"/>
            </a:outerShdw>
          </a:effectLst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2" name="Circle"/>
          <p:cNvSpPr/>
          <p:nvPr/>
        </p:nvSpPr>
        <p:spPr>
          <a:xfrm>
            <a:off x="9398000" y="10972800"/>
            <a:ext cx="317501" cy="317501"/>
          </a:xfrm>
          <a:prstGeom prst="ellipse">
            <a:avLst/>
          </a:prstGeom>
          <a:solidFill>
            <a:srgbClr val="0433FF"/>
          </a:solidFill>
          <a:ln w="25400">
            <a:solidFill>
              <a:srgbClr val="0433FF"/>
            </a:solidFill>
            <a:miter lim="400000"/>
          </a:ln>
          <a:effectLst>
            <a:outerShdw blurRad="63500" dist="63500" dir="3540000" rotWithShape="0">
              <a:srgbClr val="000000"/>
            </a:outerShdw>
          </a:effectLst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3" name="Circle"/>
          <p:cNvSpPr/>
          <p:nvPr/>
        </p:nvSpPr>
        <p:spPr>
          <a:xfrm>
            <a:off x="11303000" y="9601200"/>
            <a:ext cx="317501" cy="317501"/>
          </a:xfrm>
          <a:prstGeom prst="ellipse">
            <a:avLst/>
          </a:prstGeom>
          <a:solidFill>
            <a:srgbClr val="0433FF"/>
          </a:solidFill>
          <a:ln w="25400">
            <a:solidFill>
              <a:srgbClr val="0433FF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4" name="Circle"/>
          <p:cNvSpPr/>
          <p:nvPr/>
        </p:nvSpPr>
        <p:spPr>
          <a:xfrm>
            <a:off x="12788899" y="11544300"/>
            <a:ext cx="317501" cy="317501"/>
          </a:xfrm>
          <a:prstGeom prst="ellipse">
            <a:avLst/>
          </a:prstGeom>
          <a:solidFill>
            <a:srgbClr val="0433FF"/>
          </a:solidFill>
          <a:ln w="25400">
            <a:solidFill>
              <a:srgbClr val="0433FF"/>
            </a:solidFill>
            <a:miter lim="400000"/>
          </a:ln>
          <a:effectLst>
            <a:outerShdw blurRad="63500" dist="63500" dir="3540000" rotWithShape="0">
              <a:srgbClr val="000000"/>
            </a:outerShdw>
          </a:effectLst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5" name="Circle"/>
          <p:cNvSpPr/>
          <p:nvPr/>
        </p:nvSpPr>
        <p:spPr>
          <a:xfrm>
            <a:off x="14935200" y="9613900"/>
            <a:ext cx="317501" cy="317501"/>
          </a:xfrm>
          <a:prstGeom prst="ellipse">
            <a:avLst/>
          </a:prstGeom>
          <a:solidFill>
            <a:srgbClr val="0433FF"/>
          </a:solidFill>
          <a:ln w="25400">
            <a:solidFill>
              <a:srgbClr val="0433FF"/>
            </a:solidFill>
            <a:miter lim="400000"/>
          </a:ln>
          <a:effectLst>
            <a:outerShdw blurRad="63500" dist="63500" dir="3540000" rotWithShape="0">
              <a:srgbClr val="000000"/>
            </a:outerShdw>
          </a:effectLst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raphics Primi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Graphics Primitives</a:t>
            </a:r>
          </a:p>
        </p:txBody>
      </p:sp>
      <p:sp>
        <p:nvSpPr>
          <p:cNvPr id="138" name="Lines / Cur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Lines / Curves</a:t>
            </a:r>
          </a:p>
          <a:p>
            <a:pPr>
              <a:defRPr sz="8500"/>
            </a:pPr>
            <a:r>
              <a:t>1-dimensional objects</a:t>
            </a:r>
          </a:p>
          <a:p>
            <a:pPr>
              <a:defRPr sz="8500"/>
            </a:pPr>
            <a:r>
              <a:t>Polygonal description (</a:t>
            </a:r>
            <a:r>
              <a:rPr i="1">
                <a:solidFill>
                  <a:srgbClr val="DD1F00"/>
                </a:solidFill>
              </a:rPr>
              <a:t>polyline</a:t>
            </a:r>
            <a:r>
              <a:t>)</a:t>
            </a:r>
          </a:p>
          <a:p>
            <a:pPr lvl="1" indent="0">
              <a:defRPr sz="4600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piecewise linear</a:t>
            </a:r>
            <a:r>
              <a:t> 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0" name="Line"/>
          <p:cNvSpPr/>
          <p:nvPr/>
        </p:nvSpPr>
        <p:spPr>
          <a:xfrm>
            <a:off x="6658854" y="9387354"/>
            <a:ext cx="10388956" cy="2276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52" extrusionOk="0">
                <a:moveTo>
                  <a:pt x="0" y="0"/>
                </a:moveTo>
                <a:cubicBezTo>
                  <a:pt x="1307" y="9503"/>
                  <a:pt x="508" y="12691"/>
                  <a:pt x="2560" y="16258"/>
                </a:cubicBezTo>
                <a:cubicBezTo>
                  <a:pt x="4807" y="20166"/>
                  <a:pt x="7049" y="5787"/>
                  <a:pt x="9400" y="6459"/>
                </a:cubicBezTo>
                <a:cubicBezTo>
                  <a:pt x="12438" y="7326"/>
                  <a:pt x="15122" y="21600"/>
                  <a:pt x="18160" y="20713"/>
                </a:cubicBezTo>
                <a:cubicBezTo>
                  <a:pt x="19724" y="20256"/>
                  <a:pt x="20453" y="8834"/>
                  <a:pt x="21600" y="2895"/>
                </a:cubicBezTo>
              </a:path>
            </a:pathLst>
          </a:custGeom>
          <a:ln w="50800">
            <a:solidFill>
              <a:srgbClr val="0000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47" name="Group"/>
          <p:cNvGrpSpPr/>
          <p:nvPr/>
        </p:nvGrpSpPr>
        <p:grpSpPr>
          <a:xfrm>
            <a:off x="12911666" y="10047648"/>
            <a:ext cx="2046653" cy="1895821"/>
            <a:chOff x="0" y="0"/>
            <a:chExt cx="2046651" cy="1895820"/>
          </a:xfrm>
        </p:grpSpPr>
        <p:sp>
          <p:nvSpPr>
            <p:cNvPr id="141" name="Rectangle"/>
            <p:cNvSpPr/>
            <p:nvPr/>
          </p:nvSpPr>
          <p:spPr>
            <a:xfrm>
              <a:off x="0" y="0"/>
              <a:ext cx="2022141" cy="189582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" name="Line"/>
            <p:cNvSpPr/>
            <p:nvPr/>
          </p:nvSpPr>
          <p:spPr>
            <a:xfrm>
              <a:off x="68522" y="688013"/>
              <a:ext cx="1978130" cy="86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92" y="5969"/>
                  </a:lnTo>
                  <a:lnTo>
                    <a:pt x="10452" y="11861"/>
                  </a:lnTo>
                  <a:lnTo>
                    <a:pt x="16388" y="17855"/>
                  </a:lnTo>
                  <a:lnTo>
                    <a:pt x="21600" y="21600"/>
                  </a:lnTo>
                </a:path>
              </a:pathLst>
            </a:custGeom>
            <a:noFill/>
            <a:ln w="190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3" name="Circle"/>
            <p:cNvSpPr/>
            <p:nvPr/>
          </p:nvSpPr>
          <p:spPr>
            <a:xfrm>
              <a:off x="21166" y="599184"/>
              <a:ext cx="177801" cy="177801"/>
            </a:xfrm>
            <a:prstGeom prst="ellipse">
              <a:avLst/>
            </a:prstGeom>
            <a:solidFill>
              <a:srgbClr val="0433FF"/>
            </a:solidFill>
            <a:ln w="139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4" name="Circle"/>
            <p:cNvSpPr/>
            <p:nvPr/>
          </p:nvSpPr>
          <p:spPr>
            <a:xfrm>
              <a:off x="554566" y="859010"/>
              <a:ext cx="177801" cy="177801"/>
            </a:xfrm>
            <a:prstGeom prst="ellipse">
              <a:avLst/>
            </a:prstGeom>
            <a:solidFill>
              <a:srgbClr val="0433FF"/>
            </a:solidFill>
            <a:ln w="139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5" name="Circle"/>
            <p:cNvSpPr/>
            <p:nvPr/>
          </p:nvSpPr>
          <p:spPr>
            <a:xfrm>
              <a:off x="1164166" y="1184977"/>
              <a:ext cx="177801" cy="177801"/>
            </a:xfrm>
            <a:prstGeom prst="ellipse">
              <a:avLst/>
            </a:prstGeom>
            <a:solidFill>
              <a:srgbClr val="0433FF"/>
            </a:solidFill>
            <a:ln w="139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6" name="Circle"/>
            <p:cNvSpPr/>
            <p:nvPr/>
          </p:nvSpPr>
          <p:spPr>
            <a:xfrm>
              <a:off x="1731433" y="1379710"/>
              <a:ext cx="177801" cy="177801"/>
            </a:xfrm>
            <a:prstGeom prst="ellipse">
              <a:avLst/>
            </a:prstGeom>
            <a:solidFill>
              <a:srgbClr val="0433FF"/>
            </a:solidFill>
            <a:ln w="139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Lines</a:t>
            </a:r>
          </a:p>
          <a:p>
            <a:pPr>
              <a:defRPr sz="8500"/>
            </a:pPr>
            <a:r>
              <a:t>1-dimensional objects</a:t>
            </a:r>
          </a:p>
          <a:p>
            <a:pPr>
              <a:defRPr sz="8500"/>
            </a:pPr>
            <a:r>
              <a:t>Parametric description</a:t>
            </a:r>
          </a:p>
          <a:p>
            <a:pPr lvl="1" indent="0">
              <a:defRPr sz="4600"/>
            </a:pPr>
            <a:r>
              <a:t> </a:t>
            </a:r>
          </a:p>
          <a:p>
            <a:pPr lvl="1" indent="0">
              <a:defRPr sz="4600"/>
            </a:pPr>
            <a:r>
              <a:t>          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e.g.,</a:t>
            </a:r>
            <a:r>
              <a:t> splines) 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1" name="Graphics Primi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Graphics Primitives</a:t>
            </a:r>
          </a:p>
        </p:txBody>
      </p:sp>
      <p:sp>
        <p:nvSpPr>
          <p:cNvPr id="152" name="Line"/>
          <p:cNvSpPr/>
          <p:nvPr/>
        </p:nvSpPr>
        <p:spPr>
          <a:xfrm>
            <a:off x="6671733" y="9804400"/>
            <a:ext cx="9144000" cy="1577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52" extrusionOk="0">
                <a:moveTo>
                  <a:pt x="0" y="0"/>
                </a:moveTo>
                <a:cubicBezTo>
                  <a:pt x="1307" y="9503"/>
                  <a:pt x="508" y="12691"/>
                  <a:pt x="2560" y="16258"/>
                </a:cubicBezTo>
                <a:cubicBezTo>
                  <a:pt x="4807" y="20166"/>
                  <a:pt x="7049" y="5787"/>
                  <a:pt x="9400" y="6459"/>
                </a:cubicBezTo>
                <a:cubicBezTo>
                  <a:pt x="12438" y="7326"/>
                  <a:pt x="15122" y="21600"/>
                  <a:pt x="18160" y="20713"/>
                </a:cubicBezTo>
                <a:cubicBezTo>
                  <a:pt x="19724" y="20256"/>
                  <a:pt x="20453" y="8834"/>
                  <a:pt x="21600" y="2895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3" name="Circle"/>
          <p:cNvSpPr/>
          <p:nvPr/>
        </p:nvSpPr>
        <p:spPr>
          <a:xfrm>
            <a:off x="9690100" y="10401300"/>
            <a:ext cx="177801" cy="177801"/>
          </a:xfrm>
          <a:prstGeom prst="ellipse">
            <a:avLst/>
          </a:prstGeom>
          <a:solidFill>
            <a:srgbClr val="0433FF"/>
          </a:solidFill>
          <a:ln w="25400">
            <a:solidFill>
              <a:srgbClr val="0433FF"/>
            </a:solidFill>
            <a:miter lim="400000"/>
          </a:ln>
          <a:effectLst>
            <a:outerShdw blurRad="63500" dist="63500" dir="3540000" rotWithShape="0">
              <a:srgbClr val="000000"/>
            </a:outerShdw>
          </a:effectLst>
        </p:spPr>
        <p:txBody>
          <a:bodyPr lIns="76200" tIns="76200" rIns="76200" bIns="762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54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666" y="8263466"/>
            <a:ext cx="74930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0" y="9474200"/>
            <a:ext cx="1422401" cy="81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raphics Primi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Graphics Primitives</a:t>
            </a:r>
          </a:p>
        </p:txBody>
      </p:sp>
      <p:sp>
        <p:nvSpPr>
          <p:cNvPr id="158" name="Surfac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Surfaces</a:t>
            </a:r>
          </a:p>
          <a:p>
            <a:pPr>
              <a:defRPr sz="8500"/>
            </a:pPr>
            <a:r>
              <a:t>2-dimensional objects (in 3D)</a:t>
            </a:r>
          </a:p>
          <a:p>
            <a:pPr>
              <a:defRPr sz="8500"/>
            </a:pPr>
            <a:r>
              <a:t>Polygonal description</a:t>
            </a:r>
          </a:p>
          <a:p>
            <a:pPr lvl="1" indent="596900">
              <a:defRPr sz="4600"/>
            </a:pPr>
            <a:r>
              <a:t>Triangle mesh (piecewise linear)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60" name="skull-surface.png" descr="skull-surface.png"/>
          <p:cNvPicPr>
            <a:picLocks noChangeAspect="1"/>
          </p:cNvPicPr>
          <p:nvPr/>
        </p:nvPicPr>
        <p:blipFill>
          <a:blip r:embed="rId2"/>
          <a:srcRect l="157" t="106" r="180" b="131"/>
          <a:stretch>
            <a:fillRect/>
          </a:stretch>
        </p:blipFill>
        <p:spPr>
          <a:xfrm>
            <a:off x="17827079" y="5266134"/>
            <a:ext cx="6017420" cy="7804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70" y="0"/>
                </a:moveTo>
                <a:lnTo>
                  <a:pt x="10233" y="2"/>
                </a:lnTo>
                <a:lnTo>
                  <a:pt x="9944" y="11"/>
                </a:lnTo>
                <a:lnTo>
                  <a:pt x="9841" y="22"/>
                </a:lnTo>
                <a:lnTo>
                  <a:pt x="9727" y="54"/>
                </a:lnTo>
                <a:lnTo>
                  <a:pt x="9502" y="67"/>
                </a:lnTo>
                <a:lnTo>
                  <a:pt x="9321" y="75"/>
                </a:lnTo>
                <a:lnTo>
                  <a:pt x="9053" y="93"/>
                </a:lnTo>
                <a:lnTo>
                  <a:pt x="8733" y="123"/>
                </a:lnTo>
                <a:lnTo>
                  <a:pt x="8398" y="158"/>
                </a:lnTo>
                <a:lnTo>
                  <a:pt x="7597" y="278"/>
                </a:lnTo>
                <a:lnTo>
                  <a:pt x="6811" y="454"/>
                </a:lnTo>
                <a:lnTo>
                  <a:pt x="6050" y="680"/>
                </a:lnTo>
                <a:lnTo>
                  <a:pt x="5325" y="952"/>
                </a:lnTo>
                <a:lnTo>
                  <a:pt x="4649" y="1266"/>
                </a:lnTo>
                <a:lnTo>
                  <a:pt x="4032" y="1616"/>
                </a:lnTo>
                <a:lnTo>
                  <a:pt x="3486" y="1997"/>
                </a:lnTo>
                <a:lnTo>
                  <a:pt x="3022" y="2405"/>
                </a:lnTo>
                <a:lnTo>
                  <a:pt x="2905" y="2536"/>
                </a:lnTo>
                <a:lnTo>
                  <a:pt x="2767" y="2714"/>
                </a:lnTo>
                <a:lnTo>
                  <a:pt x="2611" y="2933"/>
                </a:lnTo>
                <a:lnTo>
                  <a:pt x="2442" y="3186"/>
                </a:lnTo>
                <a:lnTo>
                  <a:pt x="2264" y="3468"/>
                </a:lnTo>
                <a:lnTo>
                  <a:pt x="2081" y="3772"/>
                </a:lnTo>
                <a:lnTo>
                  <a:pt x="1896" y="4093"/>
                </a:lnTo>
                <a:lnTo>
                  <a:pt x="1714" y="4424"/>
                </a:lnTo>
                <a:lnTo>
                  <a:pt x="1561" y="4698"/>
                </a:lnTo>
                <a:lnTo>
                  <a:pt x="1372" y="5030"/>
                </a:lnTo>
                <a:lnTo>
                  <a:pt x="1167" y="5377"/>
                </a:lnTo>
                <a:lnTo>
                  <a:pt x="973" y="5697"/>
                </a:lnTo>
                <a:lnTo>
                  <a:pt x="788" y="6004"/>
                </a:lnTo>
                <a:lnTo>
                  <a:pt x="643" y="6265"/>
                </a:lnTo>
                <a:lnTo>
                  <a:pt x="536" y="6489"/>
                </a:lnTo>
                <a:lnTo>
                  <a:pt x="464" y="6684"/>
                </a:lnTo>
                <a:lnTo>
                  <a:pt x="425" y="6859"/>
                </a:lnTo>
                <a:lnTo>
                  <a:pt x="415" y="7025"/>
                </a:lnTo>
                <a:lnTo>
                  <a:pt x="432" y="7189"/>
                </a:lnTo>
                <a:lnTo>
                  <a:pt x="473" y="7359"/>
                </a:lnTo>
                <a:lnTo>
                  <a:pt x="510" y="7542"/>
                </a:lnTo>
                <a:lnTo>
                  <a:pt x="541" y="7796"/>
                </a:lnTo>
                <a:lnTo>
                  <a:pt x="564" y="8101"/>
                </a:lnTo>
                <a:lnTo>
                  <a:pt x="578" y="8435"/>
                </a:lnTo>
                <a:lnTo>
                  <a:pt x="584" y="8778"/>
                </a:lnTo>
                <a:lnTo>
                  <a:pt x="581" y="9110"/>
                </a:lnTo>
                <a:lnTo>
                  <a:pt x="567" y="9410"/>
                </a:lnTo>
                <a:lnTo>
                  <a:pt x="541" y="9657"/>
                </a:lnTo>
                <a:lnTo>
                  <a:pt x="510" y="9832"/>
                </a:lnTo>
                <a:lnTo>
                  <a:pt x="459" y="10043"/>
                </a:lnTo>
                <a:lnTo>
                  <a:pt x="396" y="10276"/>
                </a:lnTo>
                <a:lnTo>
                  <a:pt x="325" y="10514"/>
                </a:lnTo>
                <a:lnTo>
                  <a:pt x="249" y="10743"/>
                </a:lnTo>
                <a:lnTo>
                  <a:pt x="177" y="10949"/>
                </a:lnTo>
                <a:lnTo>
                  <a:pt x="108" y="11114"/>
                </a:lnTo>
                <a:lnTo>
                  <a:pt x="38" y="11252"/>
                </a:lnTo>
                <a:lnTo>
                  <a:pt x="27" y="11299"/>
                </a:lnTo>
                <a:lnTo>
                  <a:pt x="16" y="11371"/>
                </a:lnTo>
                <a:lnTo>
                  <a:pt x="7" y="11469"/>
                </a:lnTo>
                <a:lnTo>
                  <a:pt x="0" y="11579"/>
                </a:lnTo>
                <a:lnTo>
                  <a:pt x="1" y="11635"/>
                </a:lnTo>
                <a:lnTo>
                  <a:pt x="7" y="11779"/>
                </a:lnTo>
                <a:lnTo>
                  <a:pt x="11" y="11868"/>
                </a:lnTo>
                <a:lnTo>
                  <a:pt x="17" y="11900"/>
                </a:lnTo>
                <a:lnTo>
                  <a:pt x="84" y="12003"/>
                </a:lnTo>
                <a:lnTo>
                  <a:pt x="172" y="12217"/>
                </a:lnTo>
                <a:lnTo>
                  <a:pt x="235" y="12373"/>
                </a:lnTo>
                <a:lnTo>
                  <a:pt x="308" y="12492"/>
                </a:lnTo>
                <a:lnTo>
                  <a:pt x="406" y="12596"/>
                </a:lnTo>
                <a:lnTo>
                  <a:pt x="550" y="12708"/>
                </a:lnTo>
                <a:lnTo>
                  <a:pt x="694" y="12800"/>
                </a:lnTo>
                <a:lnTo>
                  <a:pt x="879" y="12902"/>
                </a:lnTo>
                <a:lnTo>
                  <a:pt x="1084" y="13001"/>
                </a:lnTo>
                <a:lnTo>
                  <a:pt x="1285" y="13086"/>
                </a:lnTo>
                <a:lnTo>
                  <a:pt x="1621" y="13228"/>
                </a:lnTo>
                <a:lnTo>
                  <a:pt x="1843" y="13360"/>
                </a:lnTo>
                <a:lnTo>
                  <a:pt x="1997" y="13514"/>
                </a:lnTo>
                <a:lnTo>
                  <a:pt x="2123" y="13722"/>
                </a:lnTo>
                <a:lnTo>
                  <a:pt x="2163" y="13805"/>
                </a:lnTo>
                <a:lnTo>
                  <a:pt x="2192" y="13883"/>
                </a:lnTo>
                <a:lnTo>
                  <a:pt x="2214" y="13971"/>
                </a:lnTo>
                <a:lnTo>
                  <a:pt x="2228" y="14080"/>
                </a:lnTo>
                <a:lnTo>
                  <a:pt x="2234" y="14223"/>
                </a:lnTo>
                <a:lnTo>
                  <a:pt x="2235" y="14412"/>
                </a:lnTo>
                <a:lnTo>
                  <a:pt x="2231" y="14660"/>
                </a:lnTo>
                <a:lnTo>
                  <a:pt x="2224" y="14980"/>
                </a:lnTo>
                <a:lnTo>
                  <a:pt x="2197" y="15992"/>
                </a:lnTo>
                <a:lnTo>
                  <a:pt x="1953" y="16710"/>
                </a:lnTo>
                <a:lnTo>
                  <a:pt x="1849" y="17012"/>
                </a:lnTo>
                <a:lnTo>
                  <a:pt x="1748" y="17303"/>
                </a:lnTo>
                <a:lnTo>
                  <a:pt x="1660" y="17550"/>
                </a:lnTo>
                <a:lnTo>
                  <a:pt x="1598" y="17720"/>
                </a:lnTo>
                <a:lnTo>
                  <a:pt x="1516" y="17965"/>
                </a:lnTo>
                <a:lnTo>
                  <a:pt x="1453" y="18204"/>
                </a:lnTo>
                <a:lnTo>
                  <a:pt x="1416" y="18397"/>
                </a:lnTo>
                <a:lnTo>
                  <a:pt x="1417" y="18507"/>
                </a:lnTo>
                <a:lnTo>
                  <a:pt x="1446" y="18675"/>
                </a:lnTo>
                <a:lnTo>
                  <a:pt x="1450" y="18923"/>
                </a:lnTo>
                <a:lnTo>
                  <a:pt x="1430" y="19187"/>
                </a:lnTo>
                <a:lnTo>
                  <a:pt x="1388" y="19405"/>
                </a:lnTo>
                <a:lnTo>
                  <a:pt x="1333" y="19676"/>
                </a:lnTo>
                <a:lnTo>
                  <a:pt x="1309" y="19975"/>
                </a:lnTo>
                <a:lnTo>
                  <a:pt x="1316" y="20226"/>
                </a:lnTo>
                <a:lnTo>
                  <a:pt x="1359" y="20347"/>
                </a:lnTo>
                <a:lnTo>
                  <a:pt x="1425" y="20427"/>
                </a:lnTo>
                <a:lnTo>
                  <a:pt x="1507" y="20585"/>
                </a:lnTo>
                <a:lnTo>
                  <a:pt x="1670" y="20807"/>
                </a:lnTo>
                <a:lnTo>
                  <a:pt x="1955" y="21001"/>
                </a:lnTo>
                <a:lnTo>
                  <a:pt x="2373" y="21173"/>
                </a:lnTo>
                <a:lnTo>
                  <a:pt x="2940" y="21329"/>
                </a:lnTo>
                <a:lnTo>
                  <a:pt x="3222" y="21391"/>
                </a:lnTo>
                <a:lnTo>
                  <a:pt x="3500" y="21447"/>
                </a:lnTo>
                <a:lnTo>
                  <a:pt x="3741" y="21491"/>
                </a:lnTo>
                <a:lnTo>
                  <a:pt x="3913" y="21515"/>
                </a:lnTo>
                <a:lnTo>
                  <a:pt x="4139" y="21549"/>
                </a:lnTo>
                <a:lnTo>
                  <a:pt x="4251" y="21588"/>
                </a:lnTo>
                <a:lnTo>
                  <a:pt x="4297" y="21592"/>
                </a:lnTo>
                <a:lnTo>
                  <a:pt x="4421" y="21597"/>
                </a:lnTo>
                <a:lnTo>
                  <a:pt x="4584" y="21600"/>
                </a:lnTo>
                <a:lnTo>
                  <a:pt x="4667" y="21593"/>
                </a:lnTo>
                <a:lnTo>
                  <a:pt x="4714" y="21584"/>
                </a:lnTo>
                <a:lnTo>
                  <a:pt x="4822" y="21552"/>
                </a:lnTo>
                <a:lnTo>
                  <a:pt x="5030" y="21538"/>
                </a:lnTo>
                <a:lnTo>
                  <a:pt x="5435" y="21510"/>
                </a:lnTo>
                <a:lnTo>
                  <a:pt x="5975" y="21431"/>
                </a:lnTo>
                <a:lnTo>
                  <a:pt x="6597" y="21309"/>
                </a:lnTo>
                <a:lnTo>
                  <a:pt x="7248" y="21155"/>
                </a:lnTo>
                <a:lnTo>
                  <a:pt x="7555" y="21077"/>
                </a:lnTo>
                <a:lnTo>
                  <a:pt x="7815" y="21013"/>
                </a:lnTo>
                <a:lnTo>
                  <a:pt x="8002" y="20971"/>
                </a:lnTo>
                <a:lnTo>
                  <a:pt x="8088" y="20954"/>
                </a:lnTo>
                <a:lnTo>
                  <a:pt x="8162" y="20932"/>
                </a:lnTo>
                <a:lnTo>
                  <a:pt x="8313" y="20874"/>
                </a:lnTo>
                <a:lnTo>
                  <a:pt x="8521" y="20788"/>
                </a:lnTo>
                <a:lnTo>
                  <a:pt x="8763" y="20684"/>
                </a:lnTo>
                <a:lnTo>
                  <a:pt x="9029" y="20568"/>
                </a:lnTo>
                <a:lnTo>
                  <a:pt x="9300" y="20451"/>
                </a:lnTo>
                <a:lnTo>
                  <a:pt x="9546" y="20348"/>
                </a:lnTo>
                <a:lnTo>
                  <a:pt x="9733" y="20271"/>
                </a:lnTo>
                <a:lnTo>
                  <a:pt x="10091" y="20128"/>
                </a:lnTo>
                <a:lnTo>
                  <a:pt x="10461" y="20304"/>
                </a:lnTo>
                <a:lnTo>
                  <a:pt x="10676" y="20402"/>
                </a:lnTo>
                <a:lnTo>
                  <a:pt x="10841" y="20454"/>
                </a:lnTo>
                <a:lnTo>
                  <a:pt x="11019" y="20476"/>
                </a:lnTo>
                <a:lnTo>
                  <a:pt x="11269" y="20481"/>
                </a:lnTo>
                <a:lnTo>
                  <a:pt x="11499" y="20473"/>
                </a:lnTo>
                <a:lnTo>
                  <a:pt x="11789" y="20451"/>
                </a:lnTo>
                <a:lnTo>
                  <a:pt x="12115" y="20419"/>
                </a:lnTo>
                <a:lnTo>
                  <a:pt x="12460" y="20377"/>
                </a:lnTo>
                <a:lnTo>
                  <a:pt x="12802" y="20331"/>
                </a:lnTo>
                <a:lnTo>
                  <a:pt x="13121" y="20281"/>
                </a:lnTo>
                <a:lnTo>
                  <a:pt x="13397" y="20230"/>
                </a:lnTo>
                <a:lnTo>
                  <a:pt x="13609" y="20182"/>
                </a:lnTo>
                <a:lnTo>
                  <a:pt x="13797" y="20125"/>
                </a:lnTo>
                <a:lnTo>
                  <a:pt x="13927" y="20059"/>
                </a:lnTo>
                <a:lnTo>
                  <a:pt x="14041" y="19951"/>
                </a:lnTo>
                <a:lnTo>
                  <a:pt x="14183" y="19771"/>
                </a:lnTo>
                <a:lnTo>
                  <a:pt x="14317" y="19586"/>
                </a:lnTo>
                <a:lnTo>
                  <a:pt x="14394" y="19438"/>
                </a:lnTo>
                <a:lnTo>
                  <a:pt x="14436" y="19277"/>
                </a:lnTo>
                <a:lnTo>
                  <a:pt x="14458" y="19051"/>
                </a:lnTo>
                <a:lnTo>
                  <a:pt x="14480" y="18829"/>
                </a:lnTo>
                <a:lnTo>
                  <a:pt x="14508" y="18700"/>
                </a:lnTo>
                <a:lnTo>
                  <a:pt x="14560" y="18630"/>
                </a:lnTo>
                <a:lnTo>
                  <a:pt x="14648" y="18582"/>
                </a:lnTo>
                <a:lnTo>
                  <a:pt x="14782" y="18485"/>
                </a:lnTo>
                <a:lnTo>
                  <a:pt x="14879" y="18352"/>
                </a:lnTo>
                <a:lnTo>
                  <a:pt x="14936" y="18266"/>
                </a:lnTo>
                <a:lnTo>
                  <a:pt x="15038" y="18153"/>
                </a:lnTo>
                <a:lnTo>
                  <a:pt x="15169" y="18026"/>
                </a:lnTo>
                <a:lnTo>
                  <a:pt x="15317" y="17901"/>
                </a:lnTo>
                <a:lnTo>
                  <a:pt x="15625" y="17637"/>
                </a:lnTo>
                <a:lnTo>
                  <a:pt x="15832" y="17412"/>
                </a:lnTo>
                <a:lnTo>
                  <a:pt x="15961" y="17189"/>
                </a:lnTo>
                <a:lnTo>
                  <a:pt x="16041" y="16934"/>
                </a:lnTo>
                <a:lnTo>
                  <a:pt x="16134" y="16585"/>
                </a:lnTo>
                <a:lnTo>
                  <a:pt x="16242" y="16261"/>
                </a:lnTo>
                <a:lnTo>
                  <a:pt x="16349" y="16007"/>
                </a:lnTo>
                <a:lnTo>
                  <a:pt x="16439" y="15869"/>
                </a:lnTo>
                <a:lnTo>
                  <a:pt x="16605" y="15786"/>
                </a:lnTo>
                <a:lnTo>
                  <a:pt x="16902" y="15716"/>
                </a:lnTo>
                <a:lnTo>
                  <a:pt x="17332" y="15659"/>
                </a:lnTo>
                <a:lnTo>
                  <a:pt x="17897" y="15614"/>
                </a:lnTo>
                <a:lnTo>
                  <a:pt x="18222" y="15588"/>
                </a:lnTo>
                <a:lnTo>
                  <a:pt x="18501" y="15560"/>
                </a:lnTo>
                <a:lnTo>
                  <a:pt x="18715" y="15529"/>
                </a:lnTo>
                <a:lnTo>
                  <a:pt x="18841" y="15498"/>
                </a:lnTo>
                <a:lnTo>
                  <a:pt x="19195" y="15307"/>
                </a:lnTo>
                <a:lnTo>
                  <a:pt x="19580" y="15023"/>
                </a:lnTo>
                <a:lnTo>
                  <a:pt x="19933" y="14695"/>
                </a:lnTo>
                <a:lnTo>
                  <a:pt x="20197" y="14374"/>
                </a:lnTo>
                <a:lnTo>
                  <a:pt x="20254" y="14277"/>
                </a:lnTo>
                <a:lnTo>
                  <a:pt x="20321" y="14146"/>
                </a:lnTo>
                <a:lnTo>
                  <a:pt x="20399" y="13978"/>
                </a:lnTo>
                <a:lnTo>
                  <a:pt x="20490" y="13768"/>
                </a:lnTo>
                <a:lnTo>
                  <a:pt x="20597" y="13511"/>
                </a:lnTo>
                <a:lnTo>
                  <a:pt x="20720" y="13205"/>
                </a:lnTo>
                <a:lnTo>
                  <a:pt x="20862" y="12845"/>
                </a:lnTo>
                <a:lnTo>
                  <a:pt x="21023" y="12426"/>
                </a:lnTo>
                <a:lnTo>
                  <a:pt x="21117" y="12145"/>
                </a:lnTo>
                <a:lnTo>
                  <a:pt x="21208" y="11814"/>
                </a:lnTo>
                <a:lnTo>
                  <a:pt x="21294" y="11450"/>
                </a:lnTo>
                <a:lnTo>
                  <a:pt x="21369" y="11066"/>
                </a:lnTo>
                <a:lnTo>
                  <a:pt x="21432" y="10679"/>
                </a:lnTo>
                <a:lnTo>
                  <a:pt x="21480" y="10303"/>
                </a:lnTo>
                <a:lnTo>
                  <a:pt x="21512" y="9953"/>
                </a:lnTo>
                <a:lnTo>
                  <a:pt x="21523" y="9644"/>
                </a:lnTo>
                <a:lnTo>
                  <a:pt x="21540" y="9475"/>
                </a:lnTo>
                <a:lnTo>
                  <a:pt x="21581" y="9388"/>
                </a:lnTo>
                <a:lnTo>
                  <a:pt x="21594" y="9306"/>
                </a:lnTo>
                <a:lnTo>
                  <a:pt x="21600" y="9187"/>
                </a:lnTo>
                <a:lnTo>
                  <a:pt x="21597" y="9111"/>
                </a:lnTo>
                <a:lnTo>
                  <a:pt x="21593" y="9017"/>
                </a:lnTo>
                <a:lnTo>
                  <a:pt x="21587" y="8982"/>
                </a:lnTo>
                <a:lnTo>
                  <a:pt x="21564" y="8903"/>
                </a:lnTo>
                <a:lnTo>
                  <a:pt x="21542" y="8720"/>
                </a:lnTo>
                <a:lnTo>
                  <a:pt x="21520" y="8461"/>
                </a:lnTo>
                <a:lnTo>
                  <a:pt x="21505" y="8152"/>
                </a:lnTo>
                <a:lnTo>
                  <a:pt x="21450" y="7465"/>
                </a:lnTo>
                <a:lnTo>
                  <a:pt x="21341" y="6792"/>
                </a:lnTo>
                <a:lnTo>
                  <a:pt x="21187" y="6170"/>
                </a:lnTo>
                <a:lnTo>
                  <a:pt x="20990" y="5627"/>
                </a:lnTo>
                <a:lnTo>
                  <a:pt x="20891" y="5417"/>
                </a:lnTo>
                <a:lnTo>
                  <a:pt x="20750" y="5150"/>
                </a:lnTo>
                <a:lnTo>
                  <a:pt x="20586" y="4860"/>
                </a:lnTo>
                <a:lnTo>
                  <a:pt x="20420" y="4583"/>
                </a:lnTo>
                <a:lnTo>
                  <a:pt x="20198" y="4239"/>
                </a:lnTo>
                <a:lnTo>
                  <a:pt x="20004" y="3979"/>
                </a:lnTo>
                <a:lnTo>
                  <a:pt x="19789" y="3747"/>
                </a:lnTo>
                <a:lnTo>
                  <a:pt x="19503" y="3480"/>
                </a:lnTo>
                <a:lnTo>
                  <a:pt x="18964" y="3019"/>
                </a:lnTo>
                <a:lnTo>
                  <a:pt x="18453" y="2636"/>
                </a:lnTo>
                <a:lnTo>
                  <a:pt x="17896" y="2279"/>
                </a:lnTo>
                <a:lnTo>
                  <a:pt x="17219" y="1897"/>
                </a:lnTo>
                <a:lnTo>
                  <a:pt x="16607" y="1570"/>
                </a:lnTo>
                <a:lnTo>
                  <a:pt x="16082" y="1299"/>
                </a:lnTo>
                <a:lnTo>
                  <a:pt x="15631" y="1078"/>
                </a:lnTo>
                <a:lnTo>
                  <a:pt x="15236" y="898"/>
                </a:lnTo>
                <a:lnTo>
                  <a:pt x="14880" y="755"/>
                </a:lnTo>
                <a:lnTo>
                  <a:pt x="14548" y="639"/>
                </a:lnTo>
                <a:lnTo>
                  <a:pt x="14223" y="546"/>
                </a:lnTo>
                <a:lnTo>
                  <a:pt x="13890" y="467"/>
                </a:lnTo>
                <a:lnTo>
                  <a:pt x="13702" y="426"/>
                </a:lnTo>
                <a:lnTo>
                  <a:pt x="13470" y="376"/>
                </a:lnTo>
                <a:lnTo>
                  <a:pt x="13223" y="322"/>
                </a:lnTo>
                <a:lnTo>
                  <a:pt x="12991" y="271"/>
                </a:lnTo>
                <a:lnTo>
                  <a:pt x="12730" y="223"/>
                </a:lnTo>
                <a:lnTo>
                  <a:pt x="12408" y="177"/>
                </a:lnTo>
                <a:lnTo>
                  <a:pt x="12065" y="137"/>
                </a:lnTo>
                <a:lnTo>
                  <a:pt x="11737" y="109"/>
                </a:lnTo>
                <a:lnTo>
                  <a:pt x="11445" y="86"/>
                </a:lnTo>
                <a:lnTo>
                  <a:pt x="11192" y="62"/>
                </a:lnTo>
                <a:lnTo>
                  <a:pt x="11002" y="37"/>
                </a:lnTo>
                <a:lnTo>
                  <a:pt x="10905" y="18"/>
                </a:lnTo>
                <a:lnTo>
                  <a:pt x="10780" y="9"/>
                </a:lnTo>
                <a:lnTo>
                  <a:pt x="10458" y="1"/>
                </a:lnTo>
                <a:lnTo>
                  <a:pt x="10370" y="0"/>
                </a:lnTo>
                <a:close/>
                <a:moveTo>
                  <a:pt x="3607" y="14568"/>
                </a:moveTo>
                <a:lnTo>
                  <a:pt x="3797" y="14581"/>
                </a:lnTo>
                <a:lnTo>
                  <a:pt x="4087" y="14591"/>
                </a:lnTo>
                <a:lnTo>
                  <a:pt x="4271" y="14599"/>
                </a:lnTo>
                <a:lnTo>
                  <a:pt x="4395" y="14615"/>
                </a:lnTo>
                <a:lnTo>
                  <a:pt x="4478" y="14645"/>
                </a:lnTo>
                <a:lnTo>
                  <a:pt x="4535" y="14692"/>
                </a:lnTo>
                <a:lnTo>
                  <a:pt x="4720" y="14853"/>
                </a:lnTo>
                <a:lnTo>
                  <a:pt x="4962" y="14972"/>
                </a:lnTo>
                <a:lnTo>
                  <a:pt x="5297" y="15066"/>
                </a:lnTo>
                <a:lnTo>
                  <a:pt x="5757" y="15145"/>
                </a:lnTo>
                <a:lnTo>
                  <a:pt x="6159" y="15204"/>
                </a:lnTo>
                <a:lnTo>
                  <a:pt x="6389" y="15255"/>
                </a:lnTo>
                <a:lnTo>
                  <a:pt x="6532" y="15324"/>
                </a:lnTo>
                <a:lnTo>
                  <a:pt x="6669" y="15437"/>
                </a:lnTo>
                <a:lnTo>
                  <a:pt x="6781" y="15547"/>
                </a:lnTo>
                <a:lnTo>
                  <a:pt x="6854" y="15647"/>
                </a:lnTo>
                <a:lnTo>
                  <a:pt x="6898" y="15759"/>
                </a:lnTo>
                <a:lnTo>
                  <a:pt x="6926" y="15905"/>
                </a:lnTo>
                <a:lnTo>
                  <a:pt x="6954" y="16056"/>
                </a:lnTo>
                <a:lnTo>
                  <a:pt x="6993" y="16155"/>
                </a:lnTo>
                <a:lnTo>
                  <a:pt x="7065" y="16231"/>
                </a:lnTo>
                <a:lnTo>
                  <a:pt x="7186" y="16309"/>
                </a:lnTo>
                <a:lnTo>
                  <a:pt x="7730" y="16743"/>
                </a:lnTo>
                <a:lnTo>
                  <a:pt x="8139" y="17315"/>
                </a:lnTo>
                <a:lnTo>
                  <a:pt x="8223" y="17488"/>
                </a:lnTo>
                <a:lnTo>
                  <a:pt x="8291" y="17652"/>
                </a:lnTo>
                <a:lnTo>
                  <a:pt x="8338" y="17792"/>
                </a:lnTo>
                <a:lnTo>
                  <a:pt x="8355" y="17886"/>
                </a:lnTo>
                <a:lnTo>
                  <a:pt x="8368" y="17982"/>
                </a:lnTo>
                <a:lnTo>
                  <a:pt x="8405" y="18120"/>
                </a:lnTo>
                <a:lnTo>
                  <a:pt x="8458" y="18285"/>
                </a:lnTo>
                <a:lnTo>
                  <a:pt x="8523" y="18457"/>
                </a:lnTo>
                <a:lnTo>
                  <a:pt x="8590" y="18626"/>
                </a:lnTo>
                <a:lnTo>
                  <a:pt x="8652" y="18782"/>
                </a:lnTo>
                <a:lnTo>
                  <a:pt x="8699" y="18908"/>
                </a:lnTo>
                <a:lnTo>
                  <a:pt x="8727" y="18987"/>
                </a:lnTo>
                <a:lnTo>
                  <a:pt x="8739" y="19079"/>
                </a:lnTo>
                <a:lnTo>
                  <a:pt x="8716" y="19131"/>
                </a:lnTo>
                <a:lnTo>
                  <a:pt x="8662" y="19123"/>
                </a:lnTo>
                <a:lnTo>
                  <a:pt x="8546" y="19087"/>
                </a:lnTo>
                <a:lnTo>
                  <a:pt x="8390" y="19026"/>
                </a:lnTo>
                <a:lnTo>
                  <a:pt x="8206" y="18950"/>
                </a:lnTo>
                <a:lnTo>
                  <a:pt x="7995" y="18857"/>
                </a:lnTo>
                <a:lnTo>
                  <a:pt x="7763" y="18760"/>
                </a:lnTo>
                <a:lnTo>
                  <a:pt x="7538" y="18666"/>
                </a:lnTo>
                <a:lnTo>
                  <a:pt x="7347" y="18590"/>
                </a:lnTo>
                <a:lnTo>
                  <a:pt x="7123" y="18498"/>
                </a:lnTo>
                <a:lnTo>
                  <a:pt x="6983" y="18417"/>
                </a:lnTo>
                <a:lnTo>
                  <a:pt x="6887" y="18314"/>
                </a:lnTo>
                <a:lnTo>
                  <a:pt x="6787" y="18153"/>
                </a:lnTo>
                <a:lnTo>
                  <a:pt x="6603" y="17909"/>
                </a:lnTo>
                <a:lnTo>
                  <a:pt x="6344" y="17688"/>
                </a:lnTo>
                <a:lnTo>
                  <a:pt x="5998" y="17479"/>
                </a:lnTo>
                <a:lnTo>
                  <a:pt x="5552" y="17273"/>
                </a:lnTo>
                <a:lnTo>
                  <a:pt x="5282" y="17167"/>
                </a:lnTo>
                <a:lnTo>
                  <a:pt x="5102" y="17113"/>
                </a:lnTo>
                <a:lnTo>
                  <a:pt x="4943" y="17099"/>
                </a:lnTo>
                <a:lnTo>
                  <a:pt x="4744" y="17111"/>
                </a:lnTo>
                <a:lnTo>
                  <a:pt x="4394" y="17117"/>
                </a:lnTo>
                <a:lnTo>
                  <a:pt x="4026" y="17093"/>
                </a:lnTo>
                <a:lnTo>
                  <a:pt x="3814" y="17070"/>
                </a:lnTo>
                <a:lnTo>
                  <a:pt x="3673" y="17068"/>
                </a:lnTo>
                <a:lnTo>
                  <a:pt x="3560" y="17091"/>
                </a:lnTo>
                <a:lnTo>
                  <a:pt x="3436" y="17141"/>
                </a:lnTo>
                <a:lnTo>
                  <a:pt x="3322" y="17190"/>
                </a:lnTo>
                <a:lnTo>
                  <a:pt x="3217" y="17198"/>
                </a:lnTo>
                <a:lnTo>
                  <a:pt x="3191" y="17158"/>
                </a:lnTo>
                <a:lnTo>
                  <a:pt x="3181" y="17069"/>
                </a:lnTo>
                <a:lnTo>
                  <a:pt x="3184" y="16885"/>
                </a:lnTo>
                <a:lnTo>
                  <a:pt x="3197" y="16630"/>
                </a:lnTo>
                <a:lnTo>
                  <a:pt x="3221" y="16334"/>
                </a:lnTo>
                <a:lnTo>
                  <a:pt x="3247" y="16021"/>
                </a:lnTo>
                <a:lnTo>
                  <a:pt x="3269" y="15720"/>
                </a:lnTo>
                <a:lnTo>
                  <a:pt x="3284" y="15468"/>
                </a:lnTo>
                <a:lnTo>
                  <a:pt x="3289" y="15295"/>
                </a:lnTo>
                <a:lnTo>
                  <a:pt x="3318" y="15014"/>
                </a:lnTo>
                <a:lnTo>
                  <a:pt x="3389" y="14778"/>
                </a:lnTo>
                <a:lnTo>
                  <a:pt x="3490" y="14619"/>
                </a:lnTo>
                <a:lnTo>
                  <a:pt x="3607" y="14568"/>
                </a:lnTo>
                <a:close/>
              </a:path>
            </a:pathLst>
          </a:custGeom>
          <a:ln w="12700">
            <a:miter lim="400000"/>
          </a:ln>
          <a:effectLst>
            <a:outerShdw blurRad="63500" dist="63500" dir="354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urfac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Surfaces</a:t>
            </a:r>
          </a:p>
          <a:p>
            <a:pPr>
              <a:defRPr sz="8500"/>
            </a:pPr>
            <a:r>
              <a:t>2-dimensional objects</a:t>
            </a:r>
          </a:p>
          <a:p>
            <a:pPr>
              <a:defRPr sz="8500"/>
            </a:pPr>
            <a:r>
              <a:t>Parametric description</a:t>
            </a:r>
          </a:p>
          <a:p>
            <a:pPr lvl="1" indent="596900">
              <a:defRPr sz="4600"/>
            </a:pPr>
            <a:r>
              <a:t> </a:t>
            </a:r>
          </a:p>
          <a:p>
            <a:pPr lvl="1" indent="596900">
              <a:defRPr sz="4600"/>
            </a:pPr>
            <a:r>
              <a:t>bi-quadratic, bi-cubic, Bezier, splines, NURBS...</a:t>
            </a:r>
          </a:p>
        </p:txBody>
      </p:sp>
      <p:sp>
        <p:nvSpPr>
          <p:cNvPr id="163" name="Graphics Primi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Graphics Primitives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6699" y="12980489"/>
            <a:ext cx="289373" cy="4754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65" name="blah.pdf" descr="blah.pdf"/>
          <p:cNvPicPr>
            <a:picLocks noChangeAspect="1"/>
          </p:cNvPicPr>
          <p:nvPr/>
        </p:nvPicPr>
        <p:blipFill>
          <a:blip r:embed="rId2"/>
          <a:srcRect l="15378" t="2413" r="10848" b="1926"/>
          <a:stretch>
            <a:fillRect/>
          </a:stretch>
        </p:blipFill>
        <p:spPr>
          <a:xfrm>
            <a:off x="16993601" y="2672025"/>
            <a:ext cx="5913438" cy="976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14" y="0"/>
                </a:moveTo>
                <a:lnTo>
                  <a:pt x="7835" y="44"/>
                </a:lnTo>
                <a:lnTo>
                  <a:pt x="7047" y="163"/>
                </a:lnTo>
                <a:lnTo>
                  <a:pt x="6287" y="355"/>
                </a:lnTo>
                <a:lnTo>
                  <a:pt x="6009" y="438"/>
                </a:lnTo>
                <a:lnTo>
                  <a:pt x="5774" y="500"/>
                </a:lnTo>
                <a:lnTo>
                  <a:pt x="5604" y="537"/>
                </a:lnTo>
                <a:lnTo>
                  <a:pt x="5474" y="567"/>
                </a:lnTo>
                <a:lnTo>
                  <a:pt x="5417" y="624"/>
                </a:lnTo>
                <a:lnTo>
                  <a:pt x="5261" y="738"/>
                </a:lnTo>
                <a:lnTo>
                  <a:pt x="5030" y="893"/>
                </a:lnTo>
                <a:lnTo>
                  <a:pt x="4749" y="1070"/>
                </a:lnTo>
                <a:lnTo>
                  <a:pt x="4004" y="1579"/>
                </a:lnTo>
                <a:lnTo>
                  <a:pt x="3424" y="2096"/>
                </a:lnTo>
                <a:lnTo>
                  <a:pt x="2985" y="2647"/>
                </a:lnTo>
                <a:lnTo>
                  <a:pt x="2663" y="3258"/>
                </a:lnTo>
                <a:lnTo>
                  <a:pt x="2569" y="3525"/>
                </a:lnTo>
                <a:lnTo>
                  <a:pt x="2505" y="3826"/>
                </a:lnTo>
                <a:lnTo>
                  <a:pt x="2464" y="4199"/>
                </a:lnTo>
                <a:lnTo>
                  <a:pt x="2440" y="4688"/>
                </a:lnTo>
                <a:lnTo>
                  <a:pt x="2428" y="4997"/>
                </a:lnTo>
                <a:lnTo>
                  <a:pt x="2417" y="5238"/>
                </a:lnTo>
                <a:lnTo>
                  <a:pt x="2401" y="5421"/>
                </a:lnTo>
                <a:lnTo>
                  <a:pt x="2377" y="5560"/>
                </a:lnTo>
                <a:lnTo>
                  <a:pt x="2346" y="5668"/>
                </a:lnTo>
                <a:lnTo>
                  <a:pt x="2299" y="5757"/>
                </a:lnTo>
                <a:lnTo>
                  <a:pt x="2240" y="5841"/>
                </a:lnTo>
                <a:lnTo>
                  <a:pt x="2160" y="5930"/>
                </a:lnTo>
                <a:lnTo>
                  <a:pt x="1963" y="6138"/>
                </a:lnTo>
                <a:lnTo>
                  <a:pt x="1837" y="6257"/>
                </a:lnTo>
                <a:lnTo>
                  <a:pt x="1782" y="6318"/>
                </a:lnTo>
                <a:lnTo>
                  <a:pt x="1685" y="6442"/>
                </a:lnTo>
                <a:lnTo>
                  <a:pt x="1561" y="6611"/>
                </a:lnTo>
                <a:lnTo>
                  <a:pt x="1425" y="6807"/>
                </a:lnTo>
                <a:lnTo>
                  <a:pt x="1184" y="7215"/>
                </a:lnTo>
                <a:lnTo>
                  <a:pt x="1147" y="7443"/>
                </a:lnTo>
                <a:lnTo>
                  <a:pt x="1157" y="7567"/>
                </a:lnTo>
                <a:lnTo>
                  <a:pt x="1097" y="7665"/>
                </a:lnTo>
                <a:lnTo>
                  <a:pt x="1018" y="7793"/>
                </a:lnTo>
                <a:lnTo>
                  <a:pt x="981" y="7989"/>
                </a:lnTo>
                <a:lnTo>
                  <a:pt x="944" y="8191"/>
                </a:lnTo>
                <a:lnTo>
                  <a:pt x="860" y="8334"/>
                </a:lnTo>
                <a:lnTo>
                  <a:pt x="787" y="8474"/>
                </a:lnTo>
                <a:lnTo>
                  <a:pt x="789" y="8679"/>
                </a:lnTo>
                <a:lnTo>
                  <a:pt x="787" y="8889"/>
                </a:lnTo>
                <a:lnTo>
                  <a:pt x="718" y="9053"/>
                </a:lnTo>
                <a:lnTo>
                  <a:pt x="639" y="9219"/>
                </a:lnTo>
                <a:lnTo>
                  <a:pt x="612" y="9437"/>
                </a:lnTo>
                <a:lnTo>
                  <a:pt x="589" y="9692"/>
                </a:lnTo>
                <a:lnTo>
                  <a:pt x="520" y="9950"/>
                </a:lnTo>
                <a:lnTo>
                  <a:pt x="480" y="10109"/>
                </a:lnTo>
                <a:lnTo>
                  <a:pt x="442" y="10351"/>
                </a:lnTo>
                <a:lnTo>
                  <a:pt x="412" y="10643"/>
                </a:lnTo>
                <a:lnTo>
                  <a:pt x="391" y="10952"/>
                </a:lnTo>
                <a:lnTo>
                  <a:pt x="374" y="11248"/>
                </a:lnTo>
                <a:lnTo>
                  <a:pt x="345" y="11506"/>
                </a:lnTo>
                <a:lnTo>
                  <a:pt x="312" y="11700"/>
                </a:lnTo>
                <a:lnTo>
                  <a:pt x="275" y="11799"/>
                </a:lnTo>
                <a:lnTo>
                  <a:pt x="244" y="11873"/>
                </a:lnTo>
                <a:lnTo>
                  <a:pt x="220" y="12001"/>
                </a:lnTo>
                <a:lnTo>
                  <a:pt x="207" y="12165"/>
                </a:lnTo>
                <a:lnTo>
                  <a:pt x="207" y="12345"/>
                </a:lnTo>
                <a:lnTo>
                  <a:pt x="184" y="12749"/>
                </a:lnTo>
                <a:lnTo>
                  <a:pt x="104" y="13102"/>
                </a:lnTo>
                <a:lnTo>
                  <a:pt x="52" y="13335"/>
                </a:lnTo>
                <a:lnTo>
                  <a:pt x="17" y="13684"/>
                </a:lnTo>
                <a:lnTo>
                  <a:pt x="0" y="14107"/>
                </a:lnTo>
                <a:lnTo>
                  <a:pt x="0" y="14559"/>
                </a:lnTo>
                <a:lnTo>
                  <a:pt x="14" y="14996"/>
                </a:lnTo>
                <a:lnTo>
                  <a:pt x="46" y="15377"/>
                </a:lnTo>
                <a:lnTo>
                  <a:pt x="90" y="15655"/>
                </a:lnTo>
                <a:lnTo>
                  <a:pt x="149" y="15789"/>
                </a:lnTo>
                <a:lnTo>
                  <a:pt x="215" y="15870"/>
                </a:lnTo>
                <a:lnTo>
                  <a:pt x="204" y="15940"/>
                </a:lnTo>
                <a:lnTo>
                  <a:pt x="202" y="16054"/>
                </a:lnTo>
                <a:lnTo>
                  <a:pt x="287" y="16239"/>
                </a:lnTo>
                <a:lnTo>
                  <a:pt x="404" y="16519"/>
                </a:lnTo>
                <a:lnTo>
                  <a:pt x="319" y="16711"/>
                </a:lnTo>
                <a:lnTo>
                  <a:pt x="341" y="16812"/>
                </a:lnTo>
                <a:lnTo>
                  <a:pt x="375" y="16860"/>
                </a:lnTo>
                <a:lnTo>
                  <a:pt x="396" y="16967"/>
                </a:lnTo>
                <a:lnTo>
                  <a:pt x="403" y="17121"/>
                </a:lnTo>
                <a:lnTo>
                  <a:pt x="394" y="17309"/>
                </a:lnTo>
                <a:lnTo>
                  <a:pt x="357" y="17936"/>
                </a:lnTo>
                <a:lnTo>
                  <a:pt x="351" y="18502"/>
                </a:lnTo>
                <a:lnTo>
                  <a:pt x="375" y="18944"/>
                </a:lnTo>
                <a:lnTo>
                  <a:pt x="431" y="19200"/>
                </a:lnTo>
                <a:lnTo>
                  <a:pt x="496" y="19337"/>
                </a:lnTo>
                <a:lnTo>
                  <a:pt x="525" y="19411"/>
                </a:lnTo>
                <a:lnTo>
                  <a:pt x="570" y="19491"/>
                </a:lnTo>
                <a:lnTo>
                  <a:pt x="671" y="19643"/>
                </a:lnTo>
                <a:lnTo>
                  <a:pt x="771" y="19804"/>
                </a:lnTo>
                <a:lnTo>
                  <a:pt x="812" y="19903"/>
                </a:lnTo>
                <a:lnTo>
                  <a:pt x="936" y="20083"/>
                </a:lnTo>
                <a:lnTo>
                  <a:pt x="1245" y="20373"/>
                </a:lnTo>
                <a:lnTo>
                  <a:pt x="1647" y="20693"/>
                </a:lnTo>
                <a:lnTo>
                  <a:pt x="2045" y="20959"/>
                </a:lnTo>
                <a:lnTo>
                  <a:pt x="2485" y="21214"/>
                </a:lnTo>
                <a:lnTo>
                  <a:pt x="2763" y="21366"/>
                </a:lnTo>
                <a:lnTo>
                  <a:pt x="2915" y="21432"/>
                </a:lnTo>
                <a:lnTo>
                  <a:pt x="2983" y="21436"/>
                </a:lnTo>
                <a:lnTo>
                  <a:pt x="3144" y="21447"/>
                </a:lnTo>
                <a:lnTo>
                  <a:pt x="3472" y="21511"/>
                </a:lnTo>
                <a:lnTo>
                  <a:pt x="3876" y="21570"/>
                </a:lnTo>
                <a:lnTo>
                  <a:pt x="4371" y="21600"/>
                </a:lnTo>
                <a:lnTo>
                  <a:pt x="4848" y="21598"/>
                </a:lnTo>
                <a:lnTo>
                  <a:pt x="5194" y="21561"/>
                </a:lnTo>
                <a:lnTo>
                  <a:pt x="5390" y="21532"/>
                </a:lnTo>
                <a:lnTo>
                  <a:pt x="5661" y="21508"/>
                </a:lnTo>
                <a:lnTo>
                  <a:pt x="5960" y="21475"/>
                </a:lnTo>
                <a:lnTo>
                  <a:pt x="6221" y="21428"/>
                </a:lnTo>
                <a:lnTo>
                  <a:pt x="6406" y="21395"/>
                </a:lnTo>
                <a:lnTo>
                  <a:pt x="6523" y="21396"/>
                </a:lnTo>
                <a:lnTo>
                  <a:pt x="6593" y="21366"/>
                </a:lnTo>
                <a:lnTo>
                  <a:pt x="6724" y="21290"/>
                </a:lnTo>
                <a:lnTo>
                  <a:pt x="7037" y="21184"/>
                </a:lnTo>
                <a:lnTo>
                  <a:pt x="7338" y="21091"/>
                </a:lnTo>
                <a:lnTo>
                  <a:pt x="7612" y="20991"/>
                </a:lnTo>
                <a:lnTo>
                  <a:pt x="7873" y="20876"/>
                </a:lnTo>
                <a:lnTo>
                  <a:pt x="8136" y="20736"/>
                </a:lnTo>
                <a:lnTo>
                  <a:pt x="8418" y="20563"/>
                </a:lnTo>
                <a:lnTo>
                  <a:pt x="8734" y="20347"/>
                </a:lnTo>
                <a:lnTo>
                  <a:pt x="9100" y="20078"/>
                </a:lnTo>
                <a:lnTo>
                  <a:pt x="9530" y="19750"/>
                </a:lnTo>
                <a:lnTo>
                  <a:pt x="10185" y="19248"/>
                </a:lnTo>
                <a:lnTo>
                  <a:pt x="10668" y="18885"/>
                </a:lnTo>
                <a:lnTo>
                  <a:pt x="11026" y="18628"/>
                </a:lnTo>
                <a:lnTo>
                  <a:pt x="11303" y="18445"/>
                </a:lnTo>
                <a:lnTo>
                  <a:pt x="11674" y="18242"/>
                </a:lnTo>
                <a:lnTo>
                  <a:pt x="12160" y="18016"/>
                </a:lnTo>
                <a:lnTo>
                  <a:pt x="12645" y="17816"/>
                </a:lnTo>
                <a:lnTo>
                  <a:pt x="13015" y="17691"/>
                </a:lnTo>
                <a:lnTo>
                  <a:pt x="13221" y="17626"/>
                </a:lnTo>
                <a:lnTo>
                  <a:pt x="13306" y="17572"/>
                </a:lnTo>
                <a:lnTo>
                  <a:pt x="13409" y="17511"/>
                </a:lnTo>
                <a:lnTo>
                  <a:pt x="13657" y="17432"/>
                </a:lnTo>
                <a:lnTo>
                  <a:pt x="13956" y="17351"/>
                </a:lnTo>
                <a:lnTo>
                  <a:pt x="14182" y="17283"/>
                </a:lnTo>
                <a:lnTo>
                  <a:pt x="14769" y="17086"/>
                </a:lnTo>
                <a:lnTo>
                  <a:pt x="15220" y="16921"/>
                </a:lnTo>
                <a:lnTo>
                  <a:pt x="15407" y="16869"/>
                </a:lnTo>
                <a:lnTo>
                  <a:pt x="15540" y="16869"/>
                </a:lnTo>
                <a:lnTo>
                  <a:pt x="15639" y="16848"/>
                </a:lnTo>
                <a:lnTo>
                  <a:pt x="15782" y="16750"/>
                </a:lnTo>
                <a:lnTo>
                  <a:pt x="16128" y="16594"/>
                </a:lnTo>
                <a:lnTo>
                  <a:pt x="16628" y="16371"/>
                </a:lnTo>
                <a:lnTo>
                  <a:pt x="17141" y="16113"/>
                </a:lnTo>
                <a:lnTo>
                  <a:pt x="17350" y="16006"/>
                </a:lnTo>
                <a:lnTo>
                  <a:pt x="17531" y="15924"/>
                </a:lnTo>
                <a:lnTo>
                  <a:pt x="17664" y="15877"/>
                </a:lnTo>
                <a:lnTo>
                  <a:pt x="17769" y="15853"/>
                </a:lnTo>
                <a:lnTo>
                  <a:pt x="17815" y="15752"/>
                </a:lnTo>
                <a:lnTo>
                  <a:pt x="17967" y="15615"/>
                </a:lnTo>
                <a:lnTo>
                  <a:pt x="18148" y="15501"/>
                </a:lnTo>
                <a:lnTo>
                  <a:pt x="18308" y="15443"/>
                </a:lnTo>
                <a:lnTo>
                  <a:pt x="18341" y="15344"/>
                </a:lnTo>
                <a:lnTo>
                  <a:pt x="18508" y="15194"/>
                </a:lnTo>
                <a:lnTo>
                  <a:pt x="18735" y="15014"/>
                </a:lnTo>
                <a:lnTo>
                  <a:pt x="19001" y="14776"/>
                </a:lnTo>
                <a:lnTo>
                  <a:pt x="19282" y="14503"/>
                </a:lnTo>
                <a:lnTo>
                  <a:pt x="19559" y="14216"/>
                </a:lnTo>
                <a:lnTo>
                  <a:pt x="19810" y="13937"/>
                </a:lnTo>
                <a:lnTo>
                  <a:pt x="20017" y="13689"/>
                </a:lnTo>
                <a:lnTo>
                  <a:pt x="20156" y="13493"/>
                </a:lnTo>
                <a:lnTo>
                  <a:pt x="20210" y="13372"/>
                </a:lnTo>
                <a:lnTo>
                  <a:pt x="20269" y="13256"/>
                </a:lnTo>
                <a:lnTo>
                  <a:pt x="20411" y="13060"/>
                </a:lnTo>
                <a:lnTo>
                  <a:pt x="20546" y="12866"/>
                </a:lnTo>
                <a:lnTo>
                  <a:pt x="20591" y="12757"/>
                </a:lnTo>
                <a:lnTo>
                  <a:pt x="20623" y="12629"/>
                </a:lnTo>
                <a:lnTo>
                  <a:pt x="20726" y="12391"/>
                </a:lnTo>
                <a:lnTo>
                  <a:pt x="20830" y="12155"/>
                </a:lnTo>
                <a:lnTo>
                  <a:pt x="20942" y="11864"/>
                </a:lnTo>
                <a:lnTo>
                  <a:pt x="21072" y="11487"/>
                </a:lnTo>
                <a:lnTo>
                  <a:pt x="21230" y="10999"/>
                </a:lnTo>
                <a:lnTo>
                  <a:pt x="21281" y="10804"/>
                </a:lnTo>
                <a:lnTo>
                  <a:pt x="21339" y="10536"/>
                </a:lnTo>
                <a:lnTo>
                  <a:pt x="21398" y="10216"/>
                </a:lnTo>
                <a:lnTo>
                  <a:pt x="21456" y="9867"/>
                </a:lnTo>
                <a:lnTo>
                  <a:pt x="21509" y="9513"/>
                </a:lnTo>
                <a:lnTo>
                  <a:pt x="21554" y="9177"/>
                </a:lnTo>
                <a:lnTo>
                  <a:pt x="21586" y="8883"/>
                </a:lnTo>
                <a:lnTo>
                  <a:pt x="21600" y="8652"/>
                </a:lnTo>
                <a:lnTo>
                  <a:pt x="21580" y="8236"/>
                </a:lnTo>
                <a:lnTo>
                  <a:pt x="21512" y="7834"/>
                </a:lnTo>
                <a:lnTo>
                  <a:pt x="21425" y="7491"/>
                </a:lnTo>
                <a:lnTo>
                  <a:pt x="21361" y="7217"/>
                </a:lnTo>
                <a:lnTo>
                  <a:pt x="21316" y="7021"/>
                </a:lnTo>
                <a:lnTo>
                  <a:pt x="21277" y="6888"/>
                </a:lnTo>
                <a:lnTo>
                  <a:pt x="21229" y="6784"/>
                </a:lnTo>
                <a:lnTo>
                  <a:pt x="21159" y="6673"/>
                </a:lnTo>
                <a:lnTo>
                  <a:pt x="21059" y="6496"/>
                </a:lnTo>
                <a:lnTo>
                  <a:pt x="20955" y="6278"/>
                </a:lnTo>
                <a:lnTo>
                  <a:pt x="20477" y="5482"/>
                </a:lnTo>
                <a:lnTo>
                  <a:pt x="19702" y="4604"/>
                </a:lnTo>
                <a:lnTo>
                  <a:pt x="18705" y="3714"/>
                </a:lnTo>
                <a:lnTo>
                  <a:pt x="17555" y="2883"/>
                </a:lnTo>
                <a:lnTo>
                  <a:pt x="17281" y="2704"/>
                </a:lnTo>
                <a:lnTo>
                  <a:pt x="17057" y="2551"/>
                </a:lnTo>
                <a:lnTo>
                  <a:pt x="16906" y="2442"/>
                </a:lnTo>
                <a:lnTo>
                  <a:pt x="16851" y="2393"/>
                </a:lnTo>
                <a:lnTo>
                  <a:pt x="16778" y="2339"/>
                </a:lnTo>
                <a:lnTo>
                  <a:pt x="16584" y="2225"/>
                </a:lnTo>
                <a:lnTo>
                  <a:pt x="16301" y="2070"/>
                </a:lnTo>
                <a:lnTo>
                  <a:pt x="15965" y="1892"/>
                </a:lnTo>
                <a:lnTo>
                  <a:pt x="15607" y="1709"/>
                </a:lnTo>
                <a:lnTo>
                  <a:pt x="15264" y="1537"/>
                </a:lnTo>
                <a:lnTo>
                  <a:pt x="14968" y="1395"/>
                </a:lnTo>
                <a:lnTo>
                  <a:pt x="14752" y="1299"/>
                </a:lnTo>
                <a:lnTo>
                  <a:pt x="14394" y="1152"/>
                </a:lnTo>
                <a:lnTo>
                  <a:pt x="14053" y="1011"/>
                </a:lnTo>
                <a:lnTo>
                  <a:pt x="13778" y="913"/>
                </a:lnTo>
                <a:lnTo>
                  <a:pt x="13575" y="870"/>
                </a:lnTo>
                <a:lnTo>
                  <a:pt x="13315" y="787"/>
                </a:lnTo>
                <a:lnTo>
                  <a:pt x="13221" y="745"/>
                </a:lnTo>
                <a:lnTo>
                  <a:pt x="13043" y="686"/>
                </a:lnTo>
                <a:lnTo>
                  <a:pt x="12805" y="618"/>
                </a:lnTo>
                <a:lnTo>
                  <a:pt x="12529" y="544"/>
                </a:lnTo>
                <a:lnTo>
                  <a:pt x="12242" y="473"/>
                </a:lnTo>
                <a:lnTo>
                  <a:pt x="11966" y="409"/>
                </a:lnTo>
                <a:lnTo>
                  <a:pt x="11725" y="360"/>
                </a:lnTo>
                <a:lnTo>
                  <a:pt x="11544" y="331"/>
                </a:lnTo>
                <a:lnTo>
                  <a:pt x="11260" y="288"/>
                </a:lnTo>
                <a:lnTo>
                  <a:pt x="10891" y="222"/>
                </a:lnTo>
                <a:lnTo>
                  <a:pt x="10465" y="154"/>
                </a:lnTo>
                <a:lnTo>
                  <a:pt x="10043" y="104"/>
                </a:lnTo>
                <a:lnTo>
                  <a:pt x="9665" y="68"/>
                </a:lnTo>
                <a:lnTo>
                  <a:pt x="9345" y="36"/>
                </a:lnTo>
                <a:lnTo>
                  <a:pt x="8614" y="0"/>
                </a:lnTo>
                <a:close/>
              </a:path>
            </a:pathLst>
          </a:custGeom>
          <a:ln w="12700">
            <a:miter lim="400000"/>
          </a:ln>
          <a:effectLst>
            <a:outerShdw blurRad="63500" dist="63500" dir="3540000" rotWithShape="0">
              <a:srgbClr val="000000"/>
            </a:outerShdw>
          </a:effectLst>
        </p:spPr>
      </p:pic>
      <p:pic>
        <p:nvPicPr>
          <p:cNvPr id="166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019" y="8480807"/>
            <a:ext cx="9306267" cy="665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DD1F00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DD1F00"/>
            </a:solidFill>
            <a:effectLst/>
            <a:uFillTx/>
            <a:latin typeface="HanziPen TC Regular"/>
            <a:ea typeface="HanziPen TC Regular"/>
            <a:cs typeface="HanziPen TC Regular"/>
            <a:sym typeface="HanziPen T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DD1F00"/>
            </a:solidFill>
            <a:effectLst/>
            <a:uFillTx/>
            <a:latin typeface="HanziPen TC Regular"/>
            <a:ea typeface="HanziPen TC Regular"/>
            <a:cs typeface="HanziPen TC Regular"/>
            <a:sym typeface="HanziPen T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Macintosh PowerPoint</Application>
  <PresentationFormat>Custom</PresentationFormat>
  <Paragraphs>296</Paragraphs>
  <Slides>44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HanziPen TC Regular</vt:lpstr>
      <vt:lpstr>Arial</vt:lpstr>
      <vt:lpstr>Futura Condensed</vt:lpstr>
      <vt:lpstr>Gill Sans</vt:lpstr>
      <vt:lpstr>Helvetica</vt:lpstr>
      <vt:lpstr>Helvetica Light</vt:lpstr>
      <vt:lpstr>Lucida Grande</vt:lpstr>
      <vt:lpstr>Verdana</vt:lpstr>
      <vt:lpstr>Gradient</vt:lpstr>
      <vt:lpstr>PowerPoint Presentation</vt:lpstr>
      <vt:lpstr>Preamble</vt:lpstr>
      <vt:lpstr>Outline</vt:lpstr>
      <vt:lpstr>Graphics Primitives</vt:lpstr>
      <vt:lpstr>Graphics Primitives</vt:lpstr>
      <vt:lpstr>Graphics Primitives</vt:lpstr>
      <vt:lpstr>Graphics Primitives</vt:lpstr>
      <vt:lpstr>Graphics Primitives</vt:lpstr>
      <vt:lpstr>Graphics Primitives</vt:lpstr>
      <vt:lpstr>Primitive Attributes</vt:lpstr>
      <vt:lpstr>Outline</vt:lpstr>
      <vt:lpstr>Colors</vt:lpstr>
      <vt:lpstr>Colors</vt:lpstr>
      <vt:lpstr>Outline</vt:lpstr>
      <vt:lpstr>Shading</vt:lpstr>
      <vt:lpstr>Shading</vt:lpstr>
      <vt:lpstr>Shading</vt:lpstr>
      <vt:lpstr>Shading</vt:lpstr>
      <vt:lpstr>Shading</vt:lpstr>
      <vt:lpstr>Shading</vt:lpstr>
      <vt:lpstr>Shading</vt:lpstr>
      <vt:lpstr>Shading</vt:lpstr>
      <vt:lpstr>Outline</vt:lpstr>
      <vt:lpstr>Rasterization</vt:lpstr>
      <vt:lpstr>Rasterization</vt:lpstr>
      <vt:lpstr>Back to Shading</vt:lpstr>
      <vt:lpstr>Back to Shading</vt:lpstr>
      <vt:lpstr>Back to Shading</vt:lpstr>
      <vt:lpstr>Outline</vt:lpstr>
      <vt:lpstr>Projections </vt:lpstr>
      <vt:lpstr>Projections</vt:lpstr>
      <vt:lpstr>Camera</vt:lpstr>
      <vt:lpstr>Camera</vt:lpstr>
      <vt:lpstr>Outline</vt:lpstr>
      <vt:lpstr>Fundamental Techniques</vt:lpstr>
      <vt:lpstr>Fundamental Techniques</vt:lpstr>
      <vt:lpstr>Fundamental Algorithms</vt:lpstr>
      <vt:lpstr>Fundamental Techniques</vt:lpstr>
      <vt:lpstr>Fundamental Techniques</vt:lpstr>
      <vt:lpstr>Fundamental Techniques</vt:lpstr>
      <vt:lpstr>Fundamental Techniques</vt:lpstr>
      <vt:lpstr>Fundamental Techniques</vt:lpstr>
      <vt:lpstr>Fundamental Algorithms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Tricoche, Xavier Michel</cp:lastModifiedBy>
  <cp:revision>1</cp:revision>
  <dcterms:modified xsi:type="dcterms:W3CDTF">2024-01-09T16:39:47Z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2024-01-09T16:39:47Z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060e6d4f-befb-4c14-ae9f-3368fd9eab5b</vt:lpwstr>
  </property>
  <property fmtid="{D5CDD505-2E9C-101B-9397-08002B2CF9AE}" pid="8" name="MSIP_Label_4044bd30-2ed7-4c9d-9d12-46200872a97b_ContentBits">
    <vt:lpwstr>0</vt:lpwstr>
  </property>
</Properties>
</file>