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DD1F00"/>
        </a:solidFill>
        <a:effectLst/>
        <a:uFillTx/>
        <a:latin typeface="HanziPen TC Regular"/>
        <a:ea typeface="HanziPen TC Regular"/>
        <a:cs typeface="HanziPen TC Regular"/>
        <a:sym typeface="HanziPen TC Regular"/>
      </a:defRPr>
    </a:lvl1pPr>
    <a:lvl2pPr marL="0" marR="0" indent="26670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DD1F00"/>
        </a:solidFill>
        <a:effectLst/>
        <a:uFillTx/>
        <a:latin typeface="HanziPen TC Regular"/>
        <a:ea typeface="HanziPen TC Regular"/>
        <a:cs typeface="HanziPen TC Regular"/>
        <a:sym typeface="HanziPen TC Regular"/>
      </a:defRPr>
    </a:lvl2pPr>
    <a:lvl3pPr marL="0" marR="0" indent="53340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DD1F00"/>
        </a:solidFill>
        <a:effectLst/>
        <a:uFillTx/>
        <a:latin typeface="HanziPen TC Regular"/>
        <a:ea typeface="HanziPen TC Regular"/>
        <a:cs typeface="HanziPen TC Regular"/>
        <a:sym typeface="HanziPen TC Regular"/>
      </a:defRPr>
    </a:lvl3pPr>
    <a:lvl4pPr marL="0" marR="0" indent="80010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DD1F00"/>
        </a:solidFill>
        <a:effectLst/>
        <a:uFillTx/>
        <a:latin typeface="HanziPen TC Regular"/>
        <a:ea typeface="HanziPen TC Regular"/>
        <a:cs typeface="HanziPen TC Regular"/>
        <a:sym typeface="HanziPen TC Regular"/>
      </a:defRPr>
    </a:lvl4pPr>
    <a:lvl5pPr marL="0" marR="0" indent="106680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DD1F00"/>
        </a:solidFill>
        <a:effectLst/>
        <a:uFillTx/>
        <a:latin typeface="HanziPen TC Regular"/>
        <a:ea typeface="HanziPen TC Regular"/>
        <a:cs typeface="HanziPen TC Regular"/>
        <a:sym typeface="HanziPen TC Regular"/>
      </a:defRPr>
    </a:lvl5pPr>
    <a:lvl6pPr marL="0" marR="0" indent="133350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DD1F00"/>
        </a:solidFill>
        <a:effectLst/>
        <a:uFillTx/>
        <a:latin typeface="HanziPen TC Regular"/>
        <a:ea typeface="HanziPen TC Regular"/>
        <a:cs typeface="HanziPen TC Regular"/>
        <a:sym typeface="HanziPen TC Regular"/>
      </a:defRPr>
    </a:lvl6pPr>
    <a:lvl7pPr marL="0" marR="0" indent="161290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DD1F00"/>
        </a:solidFill>
        <a:effectLst/>
        <a:uFillTx/>
        <a:latin typeface="HanziPen TC Regular"/>
        <a:ea typeface="HanziPen TC Regular"/>
        <a:cs typeface="HanziPen TC Regular"/>
        <a:sym typeface="HanziPen TC Regular"/>
      </a:defRPr>
    </a:lvl7pPr>
    <a:lvl8pPr marL="0" marR="0" indent="187960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DD1F00"/>
        </a:solidFill>
        <a:effectLst/>
        <a:uFillTx/>
        <a:latin typeface="HanziPen TC Regular"/>
        <a:ea typeface="HanziPen TC Regular"/>
        <a:cs typeface="HanziPen TC Regular"/>
        <a:sym typeface="HanziPen TC Regular"/>
      </a:defRPr>
    </a:lvl8pPr>
    <a:lvl9pPr marL="0" marR="0" indent="214630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DD1F00"/>
        </a:solidFill>
        <a:effectLst/>
        <a:uFillTx/>
        <a:latin typeface="HanziPen TC Regular"/>
        <a:ea typeface="HanziPen TC Regular"/>
        <a:cs typeface="HanziPen TC Regular"/>
        <a:sym typeface="HanziPen TC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a:font>
          <a:latin typeface="Helvetica Light"/>
          <a:ea typeface="Helvetica Light"/>
          <a:cs typeface="Helvetica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87CED4">
              <a:alpha val="20000"/>
            </a:srgbClr>
          </a:solidFill>
        </a:fill>
      </a:tcStyle>
    </a:band2H>
    <a:firstCol>
      <a:tcTxStyle>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a:tcStyle>
        <a:tcBdr/>
        <a:fill>
          <a:solidFill>
            <a:srgbClr val="5DC123">
              <a:alpha val="19000"/>
            </a:srgbClr>
          </a:solidFill>
        </a:fill>
      </a:tcStyle>
    </a:band2H>
    <a:firstCol>
      <a:tcTxStyle>
        <a:font>
          <a:latin typeface="Helvetica Light"/>
          <a:ea typeface="Helvetica Light"/>
          <a:cs typeface="Helvetica Light"/>
        </a:font>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797A7C">
              <a:alpha val="30000"/>
            </a:srgbClr>
          </a:solidFill>
        </a:fill>
      </a:tcStyle>
    </a:band2H>
    <a:firstCol>
      <a:tcTxStyle>
        <a:font>
          <a:latin typeface="Helvetica Light"/>
          <a:ea typeface="Helvetica Light"/>
          <a:cs typeface="Helvetica Light"/>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a:font>
          <a:latin typeface="Helvetica Light"/>
          <a:ea typeface="Helvetica Light"/>
          <a:cs typeface="Helvetica Light"/>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 styleId="{8F44A2F1-9E1F-4B54-A3A2-5F16C0AD49E2}"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94658"/>
  </p:normalViewPr>
  <p:slideViewPr>
    <p:cSldViewPr snapToGrid="0">
      <p:cViewPr varScale="1">
        <p:scale>
          <a:sx n="60" d="100"/>
          <a:sy n="6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9" name="Shape 69"/>
          <p:cNvSpPr>
            <a:spLocks noGrp="1" noRot="1" noChangeAspect="1"/>
          </p:cNvSpPr>
          <p:nvPr>
            <p:ph type="sldImg"/>
          </p:nvPr>
        </p:nvSpPr>
        <p:spPr>
          <a:xfrm>
            <a:off x="1143000" y="685800"/>
            <a:ext cx="4572000" cy="3429000"/>
          </a:xfrm>
          <a:prstGeom prst="rect">
            <a:avLst/>
          </a:prstGeom>
        </p:spPr>
        <p:txBody>
          <a:bodyPr/>
          <a:lstStyle/>
          <a:p>
            <a:endParaRPr/>
          </a:p>
        </p:txBody>
      </p:sp>
      <p:sp>
        <p:nvSpPr>
          <p:cNvPr id="70" name="Shape 7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a:latin typeface="Lucida Grande"/>
        <a:ea typeface="Lucida Grande"/>
        <a:cs typeface="Lucida Grande"/>
        <a:sym typeface="Lucida Grande"/>
      </a:defRPr>
    </a:lvl1pPr>
    <a:lvl2pPr indent="228600" defTabSz="584200" latinLnBrk="0">
      <a:defRPr>
        <a:latin typeface="Lucida Grande"/>
        <a:ea typeface="Lucida Grande"/>
        <a:cs typeface="Lucida Grande"/>
        <a:sym typeface="Lucida Grande"/>
      </a:defRPr>
    </a:lvl2pPr>
    <a:lvl3pPr indent="457200" defTabSz="584200" latinLnBrk="0">
      <a:defRPr>
        <a:latin typeface="Lucida Grande"/>
        <a:ea typeface="Lucida Grande"/>
        <a:cs typeface="Lucida Grande"/>
        <a:sym typeface="Lucida Grande"/>
      </a:defRPr>
    </a:lvl3pPr>
    <a:lvl4pPr indent="685800" defTabSz="584200" latinLnBrk="0">
      <a:defRPr>
        <a:latin typeface="Lucida Grande"/>
        <a:ea typeface="Lucida Grande"/>
        <a:cs typeface="Lucida Grande"/>
        <a:sym typeface="Lucida Grande"/>
      </a:defRPr>
    </a:lvl4pPr>
    <a:lvl5pPr indent="914400" defTabSz="584200" latinLnBrk="0">
      <a:defRPr>
        <a:latin typeface="Lucida Grande"/>
        <a:ea typeface="Lucida Grande"/>
        <a:cs typeface="Lucida Grande"/>
        <a:sym typeface="Lucida Grande"/>
      </a:defRPr>
    </a:lvl5pPr>
    <a:lvl6pPr indent="1143000" defTabSz="584200" latinLnBrk="0">
      <a:defRPr>
        <a:latin typeface="Lucida Grande"/>
        <a:ea typeface="Lucida Grande"/>
        <a:cs typeface="Lucida Grande"/>
        <a:sym typeface="Lucida Grande"/>
      </a:defRPr>
    </a:lvl6pPr>
    <a:lvl7pPr indent="1371600" defTabSz="584200" latinLnBrk="0">
      <a:defRPr>
        <a:latin typeface="Lucida Grande"/>
        <a:ea typeface="Lucida Grande"/>
        <a:cs typeface="Lucida Grande"/>
        <a:sym typeface="Lucida Grande"/>
      </a:defRPr>
    </a:lvl7pPr>
    <a:lvl8pPr indent="1600200" defTabSz="584200" latinLnBrk="0">
      <a:defRPr>
        <a:latin typeface="Lucida Grande"/>
        <a:ea typeface="Lucida Grande"/>
        <a:cs typeface="Lucida Grande"/>
        <a:sym typeface="Lucida Grande"/>
      </a:defRPr>
    </a:lvl8pPr>
    <a:lvl9pPr indent="1828800" defTabSz="584200" latinLnBrk="0">
      <a:defRPr>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4834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xfrm>
            <a:off x="381000" y="685800"/>
            <a:ext cx="6096000" cy="3429000"/>
          </a:xfrm>
          <a:prstGeom prst="rect">
            <a:avLst/>
          </a:prstGeom>
        </p:spPr>
        <p:txBody>
          <a:bodyPr/>
          <a:lstStyle/>
          <a:p>
            <a:endParaRPr/>
          </a:p>
        </p:txBody>
      </p:sp>
      <p:sp>
        <p:nvSpPr>
          <p:cNvPr id="436" name="Shape 436"/>
          <p:cNvSpPr>
            <a:spLocks noGrp="1"/>
          </p:cNvSpPr>
          <p:nvPr>
            <p:ph type="body" sz="quarter" idx="1"/>
          </p:nvPr>
        </p:nvSpPr>
        <p:spPr>
          <a:prstGeom prst="rect">
            <a:avLst/>
          </a:prstGeom>
        </p:spPr>
        <p:txBody>
          <a:bodyPr/>
          <a:lstStyle/>
          <a:p>
            <a:pPr marL="39204" marR="39204"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A basic characteristic of biological tissue is that water molecules move through and within it,</a:t>
            </a:r>
          </a:p>
          <a:p>
            <a:pPr marL="39204" marR="39204"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  in a process called diffusion</a:t>
            </a:r>
          </a:p>
          <a:p>
            <a:pPr marL="39204" marR="39204"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Some materials have the interesting property that diffusion happens faster in some directions that others.</a:t>
            </a:r>
          </a:p>
          <a:p>
            <a:pPr marL="39204" marR="39204"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I’m demonstrating that here with some scans of inkblots I made on two kinds of materials, kleenex, and newspaper.</a:t>
            </a:r>
          </a:p>
          <a:p>
            <a:pPr marL="39204" marR="39204"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In kleenex- the ink spreads at same rate in all directions,</a:t>
            </a:r>
          </a:p>
          <a:p>
            <a:pPr marL="39204" marR="39204"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But newspaper has a preferred direction where the ink moveks faster.</a:t>
            </a:r>
          </a:p>
          <a:p>
            <a:pPr marL="39204" marR="39204"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The name for this phenemon is “anisottropy”.</a:t>
            </a:r>
          </a:p>
          <a:p>
            <a:pPr marL="39204" marR="39204"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The wider the variation in diffusion rate as a function of direction, the more “anisotropic” a material is,</a:t>
            </a:r>
          </a:p>
          <a:p>
            <a:pPr marL="39204" marR="39204"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This one-dimensional family of ellipses represents some of the different levels of anisotropy which can occur in 2D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xfrm>
            <a:off x="381000" y="685800"/>
            <a:ext cx="6096000" cy="3429000"/>
          </a:xfrm>
          <a:prstGeom prst="rect">
            <a:avLst/>
          </a:prstGeom>
        </p:spPr>
        <p:txBody>
          <a:bodyPr/>
          <a:lstStyle/>
          <a:p>
            <a:endParaRPr/>
          </a:p>
        </p:txBody>
      </p:sp>
      <p:sp>
        <p:nvSpPr>
          <p:cNvPr id="501" name="Shape 501"/>
          <p:cNvSpPr>
            <a:spLocks noGrp="1"/>
          </p:cNvSpPr>
          <p:nvPr>
            <p:ph type="body" sz="quarter" idx="1"/>
          </p:nvPr>
        </p:nvSpPr>
        <p:spPr>
          <a:prstGeom prst="rect">
            <a:avLst/>
          </a:prstGeom>
        </p:spPr>
        <p:txBody>
          <a:bodyPr/>
          <a:lstStyle/>
          <a:p>
            <a:pPr marL="39204" marR="39204"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The exciting thing is that </a:t>
            </a:r>
          </a:p>
          <a:p>
            <a:pPr marL="39204" marR="39204"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Within the last five years or so, people have figured out how to use magnetic resonance imaging (MRI) to</a:t>
            </a:r>
          </a:p>
          <a:p>
            <a:pPr marL="39204" marR="39204"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Measure the diffusion tensor in living tissue, such as the brain.</a:t>
            </a:r>
          </a:p>
          <a:p>
            <a:pPr marL="39204" marR="39204"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The brain is interesting to study because it has a variety of anisotropies.</a:t>
            </a:r>
          </a:p>
          <a:p>
            <a:pPr marL="39204" marR="39204"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At the surface of the brain, around the outside, there’s the gray matter, which is basically isotropic,</a:t>
            </a:r>
          </a:p>
          <a:p>
            <a:pPr marL="39204" marR="39204"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More inside the brain, there’s the white matter, where the axons are organized into</a:t>
            </a:r>
          </a:p>
          <a:p>
            <a:pPr marL="39204" marR="39204"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  white matter fiber tracts, which are anisotropic. </a:t>
            </a:r>
          </a:p>
          <a:p>
            <a:pPr marL="39204" marR="39204"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We can see those characteristics in actual, measured data, such as this.</a:t>
            </a:r>
          </a:p>
          <a:p>
            <a:pPr marL="39204" marR="39204"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endParaRPr/>
          </a:p>
          <a:p>
            <a:pPr marL="39204" marR="39204"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This is a matrix of images, where each image shows one component of the diffusion tensor matrix across a 2D slice.</a:t>
            </a:r>
          </a:p>
          <a:p>
            <a:pPr marL="39204" marR="39204"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We can pick this spot in all the images, read off the tensor values, and look at the corresponding ellipsoid.</a:t>
            </a:r>
          </a:p>
          <a:p>
            <a:pPr marL="39204" marR="39204"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That was in the gray matter, so the ellipsoid is nearly spherical.</a:t>
            </a:r>
          </a:p>
          <a:p>
            <a:pPr marL="39204" marR="39204"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At a spot within the white matter, the corpus collosum, we can sample the values to get this matrix, and this ellipsoid.</a:t>
            </a:r>
          </a:p>
          <a:p>
            <a:pPr marL="39204" marR="39204" defTabSz="914400">
              <a:spcBef>
                <a:spcPts val="400"/>
              </a:spcBef>
              <a:buClr>
                <a:srgbClr val="000000"/>
              </a:buClr>
              <a:buFont typeface="Times New Roman"/>
              <a:defRPr>
                <a:uFill>
                  <a:solidFill>
                    <a:srgbClr val="000000"/>
                  </a:solidFill>
                </a:uFill>
                <a:latin typeface="Times New Roman"/>
                <a:ea typeface="Times New Roman"/>
                <a:cs typeface="Times New Roman"/>
                <a:sym typeface="Times New Roman"/>
              </a:defRPr>
            </a:pPr>
            <a:r>
              <a:t>And just to demonstrate that ALL types of anisotropy happen within measured data, we can pick this other point…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Shape 554"/>
          <p:cNvSpPr>
            <a:spLocks noGrp="1" noRot="1" noChangeAspect="1"/>
          </p:cNvSpPr>
          <p:nvPr>
            <p:ph type="sldImg"/>
          </p:nvPr>
        </p:nvSpPr>
        <p:spPr>
          <a:xfrm>
            <a:off x="381000" y="685800"/>
            <a:ext cx="6096000" cy="3429000"/>
          </a:xfrm>
          <a:prstGeom prst="rect">
            <a:avLst/>
          </a:prstGeom>
        </p:spPr>
        <p:txBody>
          <a:bodyPr/>
          <a:lstStyle/>
          <a:p>
            <a:endParaRPr/>
          </a:p>
        </p:txBody>
      </p:sp>
      <p:sp>
        <p:nvSpPr>
          <p:cNvPr id="555" name="Shape 555"/>
          <p:cNvSpPr>
            <a:spLocks noGrp="1"/>
          </p:cNvSpPr>
          <p:nvPr>
            <p:ph type="body" sz="quarter" idx="1"/>
          </p:nvPr>
        </p:nvSpPr>
        <p:spPr>
          <a:prstGeom prst="rect">
            <a:avLst/>
          </a:prstGeom>
        </p:spPr>
        <p:txBody>
          <a:bodyPr/>
          <a:lstStyle>
            <a:lvl1pPr defTabSz="317500">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sz="800">
                <a:latin typeface="Helvetica"/>
                <a:ea typeface="Helvetica"/>
                <a:cs typeface="Helvetica"/>
                <a:sym typeface="Helvetica"/>
              </a:defRPr>
            </a:lvl1pPr>
          </a:lstStyle>
          <a:p>
            <a:r>
              <a:t>The invariants that we are interested in are, by definition, related to the shape of the tensor and they are therefore functions of the eigenvalues. Now, the eigenvalues of symmetric real tensor are obtained as the roots of a cubic polynomial.  Without going into details, notice that the structure of the eigenvalue solution involves [click] this, plus [click] this times the cosine of [click] this, which has a natural geometric interpretation [click] as the position, radius, and angle of this eigenvalue wheel.  In particular, [click] the angle of the wheel is determined by an invariant called *mode*, which comes out of the continuum mechanics literature.  As mode varies from negative 1 to 1, the angle of this wheel changes, and the distribution of eigenvalues goes from planar anisotropy to linear anisotropy.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Shape 644"/>
          <p:cNvSpPr>
            <a:spLocks noGrp="1" noRot="1" noChangeAspect="1"/>
          </p:cNvSpPr>
          <p:nvPr>
            <p:ph type="sldImg"/>
          </p:nvPr>
        </p:nvSpPr>
        <p:spPr>
          <a:xfrm>
            <a:off x="381000" y="685800"/>
            <a:ext cx="6096000" cy="3429000"/>
          </a:xfrm>
          <a:prstGeom prst="rect">
            <a:avLst/>
          </a:prstGeom>
        </p:spPr>
        <p:txBody>
          <a:bodyPr/>
          <a:lstStyle/>
          <a:p>
            <a:endParaRPr/>
          </a:p>
        </p:txBody>
      </p:sp>
      <p:sp>
        <p:nvSpPr>
          <p:cNvPr id="645" name="Shape 645"/>
          <p:cNvSpPr>
            <a:spLocks noGrp="1"/>
          </p:cNvSpPr>
          <p:nvPr>
            <p:ph type="body" sz="quarter" idx="1"/>
          </p:nvPr>
        </p:nvSpPr>
        <p:spPr>
          <a:prstGeom prst="rect">
            <a:avLst/>
          </a:prstGeom>
        </p:spPr>
        <p:txBody>
          <a:bodyPr/>
          <a:lstStyle/>
          <a:p>
            <a:r>
              <a:t>CBR/L: left / right cingulum bundle</a:t>
            </a:r>
          </a:p>
          <a:p>
            <a:r>
              <a:t>FOR: fornix</a:t>
            </a:r>
          </a:p>
          <a:p>
            <a:r>
              <a:t>ILF: inferior longitudinal fasciculus</a:t>
            </a:r>
          </a:p>
          <a:p>
            <a:r>
              <a:t>ICP: inferior cerebellar peduncles</a:t>
            </a:r>
          </a:p>
          <a:p>
            <a:r>
              <a:t>CST: cortico-spinal tract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 name="Title Text"/>
          <p:cNvSpPr txBox="1">
            <a:spLocks noGrp="1"/>
          </p:cNvSpPr>
          <p:nvPr>
            <p:ph type="title"/>
          </p:nvPr>
        </p:nvSpPr>
        <p:spPr>
          <a:prstGeom prst="rect">
            <a:avLst/>
          </a:prstGeom>
        </p:spPr>
        <p:txBody>
          <a:bodyPr/>
          <a:lstStyle/>
          <a:p>
            <a:r>
              <a:t>Title Text</a:t>
            </a:r>
          </a:p>
        </p:txBody>
      </p:sp>
      <p:sp>
        <p:nvSpPr>
          <p:cNvPr id="1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Bullets copy">
    <p:spTree>
      <p:nvGrpSpPr>
        <p:cNvPr id="1" name=""/>
        <p:cNvGrpSpPr/>
        <p:nvPr/>
      </p:nvGrpSpPr>
      <p:grpSpPr>
        <a:xfrm>
          <a:off x="0" y="0"/>
          <a:ext cx="0" cy="0"/>
          <a:chOff x="0" y="0"/>
          <a:chExt cx="0" cy="0"/>
        </a:xfrm>
      </p:grpSpPr>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prstGeom prst="rect">
            <a:avLst/>
          </a:prstGeom>
        </p:spPr>
        <p:txBody>
          <a:bodyPr/>
          <a:lstStyle>
            <a:lvl1pPr marL="0" indent="0">
              <a:buSzTx/>
              <a:buNone/>
            </a:lvl1pPr>
            <a:lvl2pPr marL="0" indent="228600">
              <a:buSzTx/>
              <a:buNone/>
            </a:lvl2pPr>
            <a:lvl3pPr marL="0" indent="457200">
              <a:buSzTx/>
              <a:buNone/>
            </a:lvl3pPr>
            <a:lvl4pPr marL="0" indent="685800">
              <a:buSzTx/>
              <a:buNone/>
            </a:lvl4pPr>
            <a:lvl5pPr marL="0" indent="914400">
              <a:buSzTx/>
              <a:buNone/>
            </a:lvl5p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xfrm>
            <a:off x="23451942" y="12980489"/>
            <a:ext cx="458887" cy="475458"/>
          </a:xfrm>
          <a:prstGeom prst="rect">
            <a:avLst/>
          </a:prstGeom>
        </p:spPr>
        <p:txBody>
          <a:bodyPr/>
          <a:lstStyle/>
          <a:p>
            <a:fld id="{86CB4B4D-7CA3-9044-876B-883B54F8677D}" type="slidenum">
              <a:t>‹#›</a:t>
            </a:fld>
            <a:endParaRPr/>
          </a:p>
        </p:txBody>
      </p:sp>
      <p:sp>
        <p:nvSpPr>
          <p:cNvPr id="26" name="CS53000 / Spring 2026 : Introduction to Scientific Visualization."/>
          <p:cNvSpPr txBox="1"/>
          <p:nvPr/>
        </p:nvSpPr>
        <p:spPr>
          <a:xfrm>
            <a:off x="211873" y="12980489"/>
            <a:ext cx="8781673" cy="475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spAutoFit/>
          </a:bodyPr>
          <a:lstStyle>
            <a:lvl1pPr algn="l">
              <a:defRPr sz="2400">
                <a:solidFill>
                  <a:srgbClr val="000000"/>
                </a:solidFill>
                <a:latin typeface="Helvetica"/>
                <a:ea typeface="Helvetica"/>
                <a:cs typeface="Helvetica"/>
                <a:sym typeface="Helvetica"/>
              </a:defRPr>
            </a:lvl1pPr>
          </a:lstStyle>
          <a:p>
            <a:r>
              <a:t>CS53000 / Spring 2026 : Introduction to Scientific Visualization.</a:t>
            </a:r>
          </a:p>
        </p:txBody>
      </p:sp>
      <p:sp>
        <p:nvSpPr>
          <p:cNvPr id="27" name="11. Tensor Field Visualization"/>
          <p:cNvSpPr txBox="1"/>
          <p:nvPr/>
        </p:nvSpPr>
        <p:spPr>
          <a:xfrm>
            <a:off x="12067888" y="12962630"/>
            <a:ext cx="5708458" cy="511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a:defRPr sz="2400">
                <a:solidFill>
                  <a:srgbClr val="000000"/>
                </a:solidFill>
                <a:latin typeface="Helvetica"/>
                <a:ea typeface="Helvetica"/>
                <a:cs typeface="Helvetica"/>
                <a:sym typeface="Helvetica"/>
              </a:defRPr>
            </a:lvl1pPr>
          </a:lstStyle>
          <a:p>
            <a:r>
              <a:t>11. Tensor Field Visualization</a:t>
            </a:r>
          </a:p>
        </p:txBody>
      </p:sp>
      <p:graphicFrame>
        <p:nvGraphicFramePr>
          <p:cNvPr id="28" name="Table 1"/>
          <p:cNvGraphicFramePr/>
          <p:nvPr/>
        </p:nvGraphicFramePr>
        <p:xfrm>
          <a:off x="9419467" y="12983267"/>
          <a:ext cx="2222500" cy="469900"/>
        </p:xfrm>
        <a:graphic>
          <a:graphicData uri="http://schemas.openxmlformats.org/drawingml/2006/table">
            <a:tbl>
              <a:tblPr>
                <a:tableStyleId>{4C3C2611-4C71-4FC5-86AE-919BDF0F9419}</a:tableStyleId>
              </a:tblPr>
              <a:tblGrid>
                <a:gridCol w="2222500">
                  <a:extLst>
                    <a:ext uri="{9D8B030D-6E8A-4147-A177-3AD203B41FA5}">
                      <a16:colId xmlns:a16="http://schemas.microsoft.com/office/drawing/2014/main" val="20000"/>
                    </a:ext>
                  </a:extLst>
                </a:gridCol>
              </a:tblGrid>
              <a:tr h="469900">
                <a:tc>
                  <a:txBody>
                    <a:bodyPr/>
                    <a:lstStyle/>
                    <a:p>
                      <a:pPr defTabSz="914400">
                        <a:defRPr sz="1800">
                          <a:solidFill>
                            <a:srgbClr val="000000"/>
                          </a:solidFill>
                        </a:defRPr>
                      </a:pPr>
                      <a:r>
                        <a:rPr sz="2400">
                          <a:latin typeface="Helvetica"/>
                          <a:ea typeface="Helvetica"/>
                          <a:cs typeface="Helvetica"/>
                        </a:rPr>
                        <a:t>March 20, 2026</a:t>
                      </a: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0"/>
                  </a:ext>
                </a:extLst>
              </a:tr>
            </a:tbl>
          </a:graphicData>
        </a:graphic>
      </p:graphicFrame>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Bullets copy 1">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t>Title Text</a:t>
            </a:r>
          </a:p>
        </p:txBody>
      </p:sp>
      <p:sp>
        <p:nvSpPr>
          <p:cNvPr id="36" name="Slide Number"/>
          <p:cNvSpPr txBox="1">
            <a:spLocks noGrp="1"/>
          </p:cNvSpPr>
          <p:nvPr>
            <p:ph type="sldNum" sz="quarter" idx="2"/>
          </p:nvPr>
        </p:nvSpPr>
        <p:spPr>
          <a:xfrm>
            <a:off x="23528939" y="12980489"/>
            <a:ext cx="458887" cy="475458"/>
          </a:xfrm>
          <a:prstGeom prst="rect">
            <a:avLst/>
          </a:prstGeom>
        </p:spPr>
        <p:txBody>
          <a:bodyPr/>
          <a:lstStyle/>
          <a:p>
            <a:fld id="{86CB4B4D-7CA3-9044-876B-883B54F8677D}" type="slidenum">
              <a:t>‹#›</a:t>
            </a:fld>
            <a:endParaRPr/>
          </a:p>
        </p:txBody>
      </p:sp>
      <p:sp>
        <p:nvSpPr>
          <p:cNvPr id="37" name="CS53000 / Spring 2026 : Introduction to Scientific Visualization."/>
          <p:cNvSpPr txBox="1"/>
          <p:nvPr/>
        </p:nvSpPr>
        <p:spPr>
          <a:xfrm>
            <a:off x="211873" y="12980489"/>
            <a:ext cx="8781673" cy="475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spAutoFit/>
          </a:bodyPr>
          <a:lstStyle>
            <a:lvl1pPr algn="l">
              <a:defRPr sz="2400">
                <a:solidFill>
                  <a:srgbClr val="000000"/>
                </a:solidFill>
                <a:latin typeface="Helvetica"/>
                <a:ea typeface="Helvetica"/>
                <a:cs typeface="Helvetica"/>
                <a:sym typeface="Helvetica"/>
              </a:defRPr>
            </a:lvl1pPr>
          </a:lstStyle>
          <a:p>
            <a:r>
              <a:t>CS53000 / Spring 2026 : Introduction to Scientific Visualization.</a:t>
            </a:r>
          </a:p>
        </p:txBody>
      </p:sp>
      <p:sp>
        <p:nvSpPr>
          <p:cNvPr id="38" name="11. Tensor Field Visualization"/>
          <p:cNvSpPr txBox="1"/>
          <p:nvPr/>
        </p:nvSpPr>
        <p:spPr>
          <a:xfrm>
            <a:off x="12067888" y="12962630"/>
            <a:ext cx="5708458" cy="511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a:defRPr sz="2400">
                <a:solidFill>
                  <a:srgbClr val="000000"/>
                </a:solidFill>
                <a:latin typeface="Helvetica"/>
                <a:ea typeface="Helvetica"/>
                <a:cs typeface="Helvetica"/>
                <a:sym typeface="Helvetica"/>
              </a:defRPr>
            </a:lvl1pPr>
          </a:lstStyle>
          <a:p>
            <a:r>
              <a:t>11. Tensor Field Visualization</a:t>
            </a:r>
          </a:p>
        </p:txBody>
      </p:sp>
      <p:graphicFrame>
        <p:nvGraphicFramePr>
          <p:cNvPr id="39" name="Table 1"/>
          <p:cNvGraphicFramePr/>
          <p:nvPr/>
        </p:nvGraphicFramePr>
        <p:xfrm>
          <a:off x="9419467" y="12983267"/>
          <a:ext cx="4209048" cy="1247130"/>
        </p:xfrm>
        <a:graphic>
          <a:graphicData uri="http://schemas.openxmlformats.org/drawingml/2006/table">
            <a:tbl>
              <a:tblPr>
                <a:tableStyleId>{4C3C2611-4C71-4FC5-86AE-919BDF0F9419}</a:tableStyleId>
              </a:tblPr>
              <a:tblGrid>
                <a:gridCol w="2222500">
                  <a:extLst>
                    <a:ext uri="{9D8B030D-6E8A-4147-A177-3AD203B41FA5}">
                      <a16:colId xmlns:a16="http://schemas.microsoft.com/office/drawing/2014/main" val="20000"/>
                    </a:ext>
                  </a:extLst>
                </a:gridCol>
              </a:tblGrid>
              <a:tr h="469900">
                <a:tc>
                  <a:txBody>
                    <a:bodyPr/>
                    <a:lstStyle/>
                    <a:p>
                      <a:pPr defTabSz="914400">
                        <a:defRPr sz="1800">
                          <a:solidFill>
                            <a:srgbClr val="000000"/>
                          </a:solidFill>
                        </a:defRPr>
                      </a:pPr>
                      <a:r>
                        <a:rPr sz="2400">
                          <a:latin typeface="Helvetica"/>
                          <a:ea typeface="Helvetica"/>
                          <a:cs typeface="Helvetica"/>
                        </a:rPr>
                        <a:t>March 20, 2026</a:t>
                      </a: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0"/>
                  </a:ext>
                </a:extLst>
              </a:tr>
            </a:tbl>
          </a:graphicData>
        </a:graphic>
      </p:graphicFrame>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46" name="Title"/>
          <p:cNvSpPr txBox="1">
            <a:spLocks noGrp="1"/>
          </p:cNvSpPr>
          <p:nvPr>
            <p:ph type="body" sz="half" idx="21"/>
          </p:nvPr>
        </p:nvSpPr>
        <p:spPr>
          <a:xfrm>
            <a:off x="1354584" y="3291809"/>
            <a:ext cx="21674832" cy="4913938"/>
          </a:xfrm>
          <a:prstGeom prst="rect">
            <a:avLst/>
          </a:prstGeom>
        </p:spPr>
        <p:txBody>
          <a:bodyPr anchor="ctr"/>
          <a:lstStyle>
            <a:lvl1pPr marL="0" indent="0" algn="ctr">
              <a:spcBef>
                <a:spcPts val="0"/>
              </a:spcBef>
              <a:buSzTx/>
              <a:buNone/>
              <a:defRPr sz="17500" b="1">
                <a:solidFill>
                  <a:srgbClr val="DD1F00"/>
                </a:solidFill>
                <a:latin typeface="Futura Condensed"/>
                <a:ea typeface="Futura Condensed"/>
                <a:cs typeface="Futura Condensed"/>
                <a:sym typeface="Futura Condensed"/>
              </a:defRPr>
            </a:lvl1pPr>
          </a:lstStyle>
          <a:p>
            <a:r>
              <a:t>Title</a:t>
            </a:r>
          </a:p>
        </p:txBody>
      </p:sp>
      <p:grpSp>
        <p:nvGrpSpPr>
          <p:cNvPr id="49" name="Group"/>
          <p:cNvGrpSpPr/>
          <p:nvPr/>
        </p:nvGrpSpPr>
        <p:grpSpPr>
          <a:xfrm>
            <a:off x="6509805" y="2352134"/>
            <a:ext cx="6968840" cy="2219866"/>
            <a:chOff x="0" y="412315"/>
            <a:chExt cx="6968840" cy="2219865"/>
          </a:xfrm>
        </p:grpSpPr>
        <p:sp>
          <p:nvSpPr>
            <p:cNvPr id="47" name="CS53000 - Spring 2026"/>
            <p:cNvSpPr/>
            <p:nvPr/>
          </p:nvSpPr>
          <p:spPr>
            <a:xfrm>
              <a:off x="5698840" y="412315"/>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defRPr sz="4500">
                  <a:solidFill>
                    <a:srgbClr val="797979"/>
                  </a:solidFill>
                  <a:latin typeface="Futura Condensed"/>
                  <a:ea typeface="Futura Condensed"/>
                  <a:cs typeface="Futura Condensed"/>
                  <a:sym typeface="Futura Condensed"/>
                </a:defRPr>
              </a:lvl1pPr>
            </a:lstStyle>
            <a:p>
              <a:r>
                <a:t>CS53000 - Spring 2026</a:t>
              </a:r>
            </a:p>
          </p:txBody>
        </p:sp>
        <p:sp>
          <p:nvSpPr>
            <p:cNvPr id="48" name="Introduction to Scientific Visualization"/>
            <p:cNvSpPr/>
            <p:nvPr/>
          </p:nvSpPr>
          <p:spPr>
            <a:xfrm>
              <a:off x="0" y="1362181"/>
              <a:ext cx="1270000"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lgn="l">
                <a:defRPr sz="7500">
                  <a:solidFill>
                    <a:srgbClr val="797979"/>
                  </a:solidFill>
                  <a:latin typeface="Futura Condensed"/>
                  <a:ea typeface="Futura Condensed"/>
                  <a:cs typeface="Futura Condensed"/>
                  <a:sym typeface="Futura Condensed"/>
                </a:defRPr>
              </a:lvl1pPr>
            </a:lstStyle>
            <a:p>
              <a:r>
                <a:t>Introduction to Scientific Visualization</a:t>
              </a:r>
            </a:p>
          </p:txBody>
        </p:sp>
      </p:grpSp>
      <p:sp>
        <p:nvSpPr>
          <p:cNvPr id="50" name="Lecture"/>
          <p:cNvSpPr txBox="1"/>
          <p:nvPr/>
        </p:nvSpPr>
        <p:spPr>
          <a:xfrm>
            <a:off x="9464712" y="7562019"/>
            <a:ext cx="3016176" cy="1667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10000">
                <a:solidFill>
                  <a:srgbClr val="000000"/>
                </a:solidFill>
                <a:latin typeface="Futura Condensed"/>
                <a:ea typeface="Futura Condensed"/>
                <a:cs typeface="Futura Condensed"/>
                <a:sym typeface="Futura Condensed"/>
              </a:defRPr>
            </a:lvl1pPr>
          </a:lstStyle>
          <a:p>
            <a:r>
              <a:t>Lecture</a:t>
            </a:r>
          </a:p>
        </p:txBody>
      </p:sp>
      <p:sp>
        <p:nvSpPr>
          <p:cNvPr id="51" name="Number"/>
          <p:cNvSpPr txBox="1">
            <a:spLocks noGrp="1"/>
          </p:cNvSpPr>
          <p:nvPr>
            <p:ph type="body" sz="quarter" idx="22"/>
          </p:nvPr>
        </p:nvSpPr>
        <p:spPr>
          <a:xfrm>
            <a:off x="13344011" y="7562019"/>
            <a:ext cx="3348560" cy="1667769"/>
          </a:xfrm>
          <a:prstGeom prst="rect">
            <a:avLst/>
          </a:prstGeom>
        </p:spPr>
        <p:txBody>
          <a:bodyPr wrap="none" lIns="71437" tIns="71437" rIns="71437" bIns="71437" anchor="ctr">
            <a:spAutoFit/>
          </a:bodyPr>
          <a:lstStyle>
            <a:lvl1pPr marL="0" indent="0">
              <a:spcBef>
                <a:spcPts val="0"/>
              </a:spcBef>
              <a:buSzTx/>
              <a:buNone/>
              <a:defRPr>
                <a:latin typeface="Futura Condensed"/>
                <a:ea typeface="Futura Condensed"/>
                <a:cs typeface="Futura Condensed"/>
                <a:sym typeface="Futura Condensed"/>
              </a:defRPr>
            </a:lvl1pPr>
          </a:lstStyle>
          <a:p>
            <a:r>
              <a:t>Number</a:t>
            </a:r>
          </a:p>
        </p:txBody>
      </p:sp>
      <p:graphicFrame>
        <p:nvGraphicFramePr>
          <p:cNvPr id="52" name="Table 1"/>
          <p:cNvGraphicFramePr/>
          <p:nvPr/>
        </p:nvGraphicFramePr>
        <p:xfrm>
          <a:off x="10093826" y="10770610"/>
          <a:ext cx="4196347" cy="1234428"/>
        </p:xfrm>
        <a:graphic>
          <a:graphicData uri="http://schemas.openxmlformats.org/drawingml/2006/table">
            <a:tbl>
              <a:tblPr>
                <a:tableStyleId>{4C3C2611-4C71-4FC5-86AE-919BDF0F9419}</a:tableStyleId>
              </a:tblPr>
              <a:tblGrid>
                <a:gridCol w="4196347">
                  <a:extLst>
                    <a:ext uri="{9D8B030D-6E8A-4147-A177-3AD203B41FA5}">
                      <a16:colId xmlns:a16="http://schemas.microsoft.com/office/drawing/2014/main" val="20000"/>
                    </a:ext>
                  </a:extLst>
                </a:gridCol>
              </a:tblGrid>
              <a:tr h="1234428">
                <a:tc>
                  <a:txBody>
                    <a:bodyPr/>
                    <a:lstStyle/>
                    <a:p>
                      <a:pPr defTabSz="914400">
                        <a:defRPr sz="1800">
                          <a:solidFill>
                            <a:srgbClr val="000000"/>
                          </a:solidFill>
                        </a:defRPr>
                      </a:pPr>
                      <a:r>
                        <a:rPr sz="3800">
                          <a:latin typeface="Futura Condensed"/>
                          <a:ea typeface="Futura Condensed"/>
                          <a:cs typeface="Futura Condensed"/>
                          <a:sym typeface="Futura Condensed"/>
                        </a:rPr>
                        <a:t>March 20, 2026</a:t>
                      </a: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0"/>
                  </a:ext>
                </a:extLst>
              </a:tr>
            </a:tbl>
          </a:graphicData>
        </a:graphic>
      </p:graphicFrame>
      <p:sp>
        <p:nvSpPr>
          <p:cNvPr id="53" name="Slide Number"/>
          <p:cNvSpPr txBox="1">
            <a:spLocks noGrp="1"/>
          </p:cNvSpPr>
          <p:nvPr>
            <p:ph type="sldNum" sz="quarter" idx="2"/>
          </p:nvPr>
        </p:nvSpPr>
        <p:spPr>
          <a:xfrm>
            <a:off x="11961648" y="13108781"/>
            <a:ext cx="442844" cy="488157"/>
          </a:xfrm>
          <a:prstGeom prst="rect">
            <a:avLst/>
          </a:prstGeom>
        </p:spPr>
        <p:txBody>
          <a:bodyPr/>
          <a:lstStyle>
            <a:lvl1pPr>
              <a:defRPr sz="2200">
                <a:solidFill>
                  <a:srgbClr val="DD1F00"/>
                </a:solidFill>
                <a:latin typeface="HanziPen TC Regular"/>
                <a:ea typeface="HanziPen TC Regular"/>
                <a:cs typeface="HanziPen TC Regular"/>
                <a:sym typeface="HanziPen TC Regular"/>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Empty">
    <p:spTree>
      <p:nvGrpSpPr>
        <p:cNvPr id="1" name=""/>
        <p:cNvGrpSpPr/>
        <p:nvPr/>
      </p:nvGrpSpPr>
      <p:grpSpPr>
        <a:xfrm>
          <a:off x="0" y="0"/>
          <a:ext cx="0" cy="0"/>
          <a:chOff x="0" y="0"/>
          <a:chExt cx="0" cy="0"/>
        </a:xfrm>
      </p:grpSpPr>
      <p:sp>
        <p:nvSpPr>
          <p:cNvPr id="60" name="Slide Number"/>
          <p:cNvSpPr txBox="1">
            <a:spLocks noGrp="1"/>
          </p:cNvSpPr>
          <p:nvPr>
            <p:ph type="sldNum" sz="quarter" idx="2"/>
          </p:nvPr>
        </p:nvSpPr>
        <p:spPr>
          <a:xfrm>
            <a:off x="23625379" y="12980489"/>
            <a:ext cx="458888" cy="475458"/>
          </a:xfrm>
          <a:prstGeom prst="rect">
            <a:avLst/>
          </a:prstGeom>
        </p:spPr>
        <p:txBody>
          <a:bodyPr/>
          <a:lstStyle/>
          <a:p>
            <a:fld id="{86CB4B4D-7CA3-9044-876B-883B54F8677D}" type="slidenum">
              <a:t>‹#›</a:t>
            </a:fld>
            <a:endParaRPr/>
          </a:p>
        </p:txBody>
      </p:sp>
      <p:sp>
        <p:nvSpPr>
          <p:cNvPr id="61" name="CS53000 / Spring 2026 : Introduction to Scientific Visualization."/>
          <p:cNvSpPr txBox="1"/>
          <p:nvPr/>
        </p:nvSpPr>
        <p:spPr>
          <a:xfrm>
            <a:off x="211873" y="12980489"/>
            <a:ext cx="8781673" cy="475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spAutoFit/>
          </a:bodyPr>
          <a:lstStyle>
            <a:lvl1pPr algn="l">
              <a:defRPr sz="2400">
                <a:solidFill>
                  <a:srgbClr val="000000"/>
                </a:solidFill>
                <a:latin typeface="Helvetica"/>
                <a:ea typeface="Helvetica"/>
                <a:cs typeface="Helvetica"/>
                <a:sym typeface="Helvetica"/>
              </a:defRPr>
            </a:lvl1pPr>
          </a:lstStyle>
          <a:p>
            <a:r>
              <a:t>CS53000 / Spring 2026 : Introduction to Scientific Visualization.</a:t>
            </a:r>
          </a:p>
        </p:txBody>
      </p:sp>
      <p:sp>
        <p:nvSpPr>
          <p:cNvPr id="62" name="11. Tensor Field Visualization"/>
          <p:cNvSpPr txBox="1"/>
          <p:nvPr/>
        </p:nvSpPr>
        <p:spPr>
          <a:xfrm>
            <a:off x="12067888" y="12962630"/>
            <a:ext cx="5708458" cy="511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a:defRPr sz="2400">
                <a:solidFill>
                  <a:srgbClr val="000000"/>
                </a:solidFill>
                <a:latin typeface="Helvetica"/>
                <a:ea typeface="Helvetica"/>
                <a:cs typeface="Helvetica"/>
                <a:sym typeface="Helvetica"/>
              </a:defRPr>
            </a:lvl1pPr>
          </a:lstStyle>
          <a:p>
            <a:r>
              <a:t>11. Tensor Field Visualization</a:t>
            </a:r>
          </a:p>
        </p:txBody>
      </p:sp>
      <p:graphicFrame>
        <p:nvGraphicFramePr>
          <p:cNvPr id="63" name="Table 1"/>
          <p:cNvGraphicFramePr/>
          <p:nvPr/>
        </p:nvGraphicFramePr>
        <p:xfrm>
          <a:off x="9419467" y="12983267"/>
          <a:ext cx="4209048" cy="1247130"/>
        </p:xfrm>
        <a:graphic>
          <a:graphicData uri="http://schemas.openxmlformats.org/drawingml/2006/table">
            <a:tbl>
              <a:tblPr>
                <a:tableStyleId>{4C3C2611-4C71-4FC5-86AE-919BDF0F9419}</a:tableStyleId>
              </a:tblPr>
              <a:tblGrid>
                <a:gridCol w="2222500">
                  <a:extLst>
                    <a:ext uri="{9D8B030D-6E8A-4147-A177-3AD203B41FA5}">
                      <a16:colId xmlns:a16="http://schemas.microsoft.com/office/drawing/2014/main" val="20000"/>
                    </a:ext>
                  </a:extLst>
                </a:gridCol>
              </a:tblGrid>
              <a:tr h="469900">
                <a:tc>
                  <a:txBody>
                    <a:bodyPr/>
                    <a:lstStyle/>
                    <a:p>
                      <a:pPr defTabSz="914400">
                        <a:defRPr sz="1800">
                          <a:solidFill>
                            <a:srgbClr val="000000"/>
                          </a:solidFill>
                        </a:defRPr>
                      </a:pPr>
                      <a:r>
                        <a:rPr sz="2400">
                          <a:latin typeface="Helvetica"/>
                          <a:ea typeface="Helvetica"/>
                          <a:cs typeface="Helvetica"/>
                        </a:rPr>
                        <a:t>March 20, 2026</a:t>
                      </a: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0"/>
                  </a:ext>
                </a:extLst>
              </a:tr>
            </a:tbl>
          </a:graphicData>
        </a:graphic>
      </p:graphicFrame>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940968" y="357187"/>
            <a:ext cx="16502064" cy="228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lstStyle/>
          <a:p>
            <a:r>
              <a:t>Title Text</a:t>
            </a:r>
          </a:p>
        </p:txBody>
      </p:sp>
      <p:sp>
        <p:nvSpPr>
          <p:cNvPr id="3" name="Body Level One…"/>
          <p:cNvSpPr txBox="1">
            <a:spLocks noGrp="1"/>
          </p:cNvSpPr>
          <p:nvPr>
            <p:ph type="body" idx="1"/>
          </p:nvPr>
        </p:nvSpPr>
        <p:spPr>
          <a:xfrm>
            <a:off x="1762964" y="2882900"/>
            <a:ext cx="20858072" cy="96083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lstStyle>
            <a:lvl2pPr marL="1219200" indent="-622300">
              <a:buSzPct val="75000"/>
              <a:defRPr sz="8000">
                <a:latin typeface="Helvetica Light"/>
                <a:ea typeface="Helvetica Light"/>
                <a:cs typeface="Helvetica Light"/>
                <a:sym typeface="Helvetica Light"/>
              </a:defRPr>
            </a:lvl2pPr>
            <a:lvl3pPr marL="1562100" indent="-622300">
              <a:buSzPct val="75000"/>
              <a:defRPr sz="7000">
                <a:latin typeface="Helvetica Light"/>
                <a:ea typeface="Helvetica Light"/>
                <a:cs typeface="Helvetica Light"/>
                <a:sym typeface="Helvetica Light"/>
              </a:defRPr>
            </a:lvl3pPr>
            <a:lvl4pPr marL="1917700" indent="-622300">
              <a:buSzPct val="75000"/>
              <a:defRPr sz="7000">
                <a:latin typeface="Helvetica Light"/>
                <a:ea typeface="Helvetica Light"/>
                <a:cs typeface="Helvetica Light"/>
                <a:sym typeface="Helvetica Light"/>
              </a:defRPr>
            </a:lvl4pPr>
            <a:lvl5pPr marL="2260600" indent="-622300">
              <a:buSzPct val="75000"/>
              <a:defRPr sz="70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3426275" y="12974139"/>
            <a:ext cx="458888" cy="475458"/>
          </a:xfrm>
          <a:prstGeom prst="rect">
            <a:avLst/>
          </a:prstGeom>
          <a:ln w="12700">
            <a:miter lim="400000"/>
          </a:ln>
        </p:spPr>
        <p:txBody>
          <a:bodyPr wrap="none" lIns="53578" tIns="53578" rIns="53578" bIns="53578">
            <a:spAutoFit/>
          </a:bodyPr>
          <a:lstStyle>
            <a:lvl1pPr>
              <a:defRPr sz="2400">
                <a:solidFill>
                  <a:srgbClr val="000000"/>
                </a:solidFill>
                <a:latin typeface="Helvetica"/>
                <a:ea typeface="Helvetica"/>
                <a:cs typeface="Helvetica"/>
                <a:sym typeface="Helvetica"/>
              </a:defRPr>
            </a:lvl1pPr>
          </a:lstStyle>
          <a:p>
            <a:fld id="{86CB4B4D-7CA3-9044-876B-883B54F8677D}" type="slidenum">
              <a:t>‹#›</a:t>
            </a:fld>
            <a:endParaRPr/>
          </a:p>
        </p:txBody>
      </p:sp>
      <p:sp>
        <p:nvSpPr>
          <p:cNvPr id="5" name="CS53000 / Spring 2026 : Introduction to Scientific Visualization."/>
          <p:cNvSpPr txBox="1"/>
          <p:nvPr/>
        </p:nvSpPr>
        <p:spPr>
          <a:xfrm>
            <a:off x="211873" y="12980489"/>
            <a:ext cx="8781673" cy="475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spAutoFit/>
          </a:bodyPr>
          <a:lstStyle>
            <a:lvl1pPr algn="l">
              <a:defRPr sz="2400">
                <a:solidFill>
                  <a:srgbClr val="000000"/>
                </a:solidFill>
                <a:latin typeface="Helvetica"/>
                <a:ea typeface="Helvetica"/>
                <a:cs typeface="Helvetica"/>
                <a:sym typeface="Helvetica"/>
              </a:defRPr>
            </a:lvl1pPr>
          </a:lstStyle>
          <a:p>
            <a:r>
              <a:t>CS53000 / Spring 2026 : Introduction to Scientific Visualization.</a:t>
            </a:r>
          </a:p>
        </p:txBody>
      </p:sp>
      <p:sp>
        <p:nvSpPr>
          <p:cNvPr id="6" name="11. Tensor Field Visualization"/>
          <p:cNvSpPr txBox="1"/>
          <p:nvPr/>
        </p:nvSpPr>
        <p:spPr>
          <a:xfrm>
            <a:off x="12067888" y="12962630"/>
            <a:ext cx="5708458" cy="511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a:defRPr sz="2400">
                <a:solidFill>
                  <a:srgbClr val="000000"/>
                </a:solidFill>
                <a:latin typeface="Helvetica"/>
                <a:ea typeface="Helvetica"/>
                <a:cs typeface="Helvetica"/>
                <a:sym typeface="Helvetica"/>
              </a:defRPr>
            </a:lvl1pPr>
          </a:lstStyle>
          <a:p>
            <a:r>
              <a:t>11. Tensor Field Visualization</a:t>
            </a:r>
          </a:p>
        </p:txBody>
      </p:sp>
      <p:graphicFrame>
        <p:nvGraphicFramePr>
          <p:cNvPr id="7" name="Table 1"/>
          <p:cNvGraphicFramePr/>
          <p:nvPr/>
        </p:nvGraphicFramePr>
        <p:xfrm>
          <a:off x="9419467" y="12983267"/>
          <a:ext cx="4209048" cy="1247130"/>
        </p:xfrm>
        <a:graphic>
          <a:graphicData uri="http://schemas.openxmlformats.org/drawingml/2006/table">
            <a:tbl>
              <a:tblPr>
                <a:tableStyleId>{4C3C2611-4C71-4FC5-86AE-919BDF0F9419}</a:tableStyleId>
              </a:tblPr>
              <a:tblGrid>
                <a:gridCol w="2222500">
                  <a:extLst>
                    <a:ext uri="{9D8B030D-6E8A-4147-A177-3AD203B41FA5}">
                      <a16:colId xmlns:a16="http://schemas.microsoft.com/office/drawing/2014/main" val="20000"/>
                    </a:ext>
                  </a:extLst>
                </a:gridCol>
              </a:tblGrid>
              <a:tr h="469900">
                <a:tc>
                  <a:txBody>
                    <a:bodyPr/>
                    <a:lstStyle/>
                    <a:p>
                      <a:pPr defTabSz="914400">
                        <a:defRPr sz="1800">
                          <a:solidFill>
                            <a:srgbClr val="000000"/>
                          </a:solidFill>
                        </a:defRPr>
                      </a:pPr>
                      <a:r>
                        <a:rPr sz="2400">
                          <a:latin typeface="Helvetica"/>
                          <a:ea typeface="Helvetica"/>
                          <a:cs typeface="Helvetica"/>
                        </a:rPr>
                        <a:t>March 20, 2026</a:t>
                      </a:r>
                    </a:p>
                  </a:txBody>
                  <a:tcPr marL="50800" marR="50800" marT="50800" marB="50800" anchor="ctr" horzOverflow="overflow">
                    <a:lnL w="0">
                      <a:miter lim="400000"/>
                    </a:lnL>
                    <a:lnR w="0">
                      <a:miter lim="400000"/>
                    </a:lnR>
                    <a:lnT w="0">
                      <a:miter lim="400000"/>
                    </a:lnT>
                    <a:lnB w="0">
                      <a:miter lim="400000"/>
                    </a:lnB>
                  </a:tcPr>
                </a:tc>
                <a:extLst>
                  <a:ext uri="{0D108BD9-81ED-4DB2-BD59-A6C34878D82A}">
                    <a16:rowId xmlns:a16="http://schemas.microsoft.com/office/drawing/2014/main" val="10000"/>
                  </a:ext>
                </a:extLst>
              </a:tr>
            </a:tbl>
          </a:graphicData>
        </a:graphic>
      </p:graphicFrame>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ctr" defTabSz="821531" latinLnBrk="0">
        <a:lnSpc>
          <a:spcPct val="100000"/>
        </a:lnSpc>
        <a:spcBef>
          <a:spcPts val="0"/>
        </a:spcBef>
        <a:spcAft>
          <a:spcPts val="0"/>
        </a:spcAft>
        <a:buClrTx/>
        <a:buSzTx/>
        <a:buFontTx/>
        <a:buNone/>
        <a:tabLst/>
        <a:defRPr sz="13200" b="1" i="0" u="none" strike="noStrike" cap="none" spc="0" baseline="0">
          <a:solidFill>
            <a:srgbClr val="DD1F00"/>
          </a:solidFill>
          <a:uFillTx/>
          <a:latin typeface="Futura Condensed"/>
          <a:ea typeface="Futura Condensed"/>
          <a:cs typeface="Futura Condensed"/>
          <a:sym typeface="Futura Condensed"/>
        </a:defRPr>
      </a:lvl1pPr>
      <a:lvl2pPr marL="0" marR="0" indent="228600" algn="ctr" defTabSz="821531" latinLnBrk="0">
        <a:lnSpc>
          <a:spcPct val="100000"/>
        </a:lnSpc>
        <a:spcBef>
          <a:spcPts val="0"/>
        </a:spcBef>
        <a:spcAft>
          <a:spcPts val="0"/>
        </a:spcAft>
        <a:buClrTx/>
        <a:buSzTx/>
        <a:buFontTx/>
        <a:buNone/>
        <a:tabLst/>
        <a:defRPr sz="13200" b="1" i="0" u="none" strike="noStrike" cap="none" spc="0" baseline="0">
          <a:solidFill>
            <a:srgbClr val="DD1F00"/>
          </a:solidFill>
          <a:uFillTx/>
          <a:latin typeface="Futura Condensed"/>
          <a:ea typeface="Futura Condensed"/>
          <a:cs typeface="Futura Condensed"/>
          <a:sym typeface="Futura Condensed"/>
        </a:defRPr>
      </a:lvl2pPr>
      <a:lvl3pPr marL="0" marR="0" indent="457200" algn="ctr" defTabSz="821531" latinLnBrk="0">
        <a:lnSpc>
          <a:spcPct val="100000"/>
        </a:lnSpc>
        <a:spcBef>
          <a:spcPts val="0"/>
        </a:spcBef>
        <a:spcAft>
          <a:spcPts val="0"/>
        </a:spcAft>
        <a:buClrTx/>
        <a:buSzTx/>
        <a:buFontTx/>
        <a:buNone/>
        <a:tabLst/>
        <a:defRPr sz="13200" b="1" i="0" u="none" strike="noStrike" cap="none" spc="0" baseline="0">
          <a:solidFill>
            <a:srgbClr val="DD1F00"/>
          </a:solidFill>
          <a:uFillTx/>
          <a:latin typeface="Futura Condensed"/>
          <a:ea typeface="Futura Condensed"/>
          <a:cs typeface="Futura Condensed"/>
          <a:sym typeface="Futura Condensed"/>
        </a:defRPr>
      </a:lvl3pPr>
      <a:lvl4pPr marL="0" marR="0" indent="685800" algn="ctr" defTabSz="821531" latinLnBrk="0">
        <a:lnSpc>
          <a:spcPct val="100000"/>
        </a:lnSpc>
        <a:spcBef>
          <a:spcPts val="0"/>
        </a:spcBef>
        <a:spcAft>
          <a:spcPts val="0"/>
        </a:spcAft>
        <a:buClrTx/>
        <a:buSzTx/>
        <a:buFontTx/>
        <a:buNone/>
        <a:tabLst/>
        <a:defRPr sz="13200" b="1" i="0" u="none" strike="noStrike" cap="none" spc="0" baseline="0">
          <a:solidFill>
            <a:srgbClr val="DD1F00"/>
          </a:solidFill>
          <a:uFillTx/>
          <a:latin typeface="Futura Condensed"/>
          <a:ea typeface="Futura Condensed"/>
          <a:cs typeface="Futura Condensed"/>
          <a:sym typeface="Futura Condensed"/>
        </a:defRPr>
      </a:lvl4pPr>
      <a:lvl5pPr marL="0" marR="0" indent="914400" algn="ctr" defTabSz="821531" latinLnBrk="0">
        <a:lnSpc>
          <a:spcPct val="100000"/>
        </a:lnSpc>
        <a:spcBef>
          <a:spcPts val="0"/>
        </a:spcBef>
        <a:spcAft>
          <a:spcPts val="0"/>
        </a:spcAft>
        <a:buClrTx/>
        <a:buSzTx/>
        <a:buFontTx/>
        <a:buNone/>
        <a:tabLst/>
        <a:defRPr sz="13200" b="1" i="0" u="none" strike="noStrike" cap="none" spc="0" baseline="0">
          <a:solidFill>
            <a:srgbClr val="DD1F00"/>
          </a:solidFill>
          <a:uFillTx/>
          <a:latin typeface="Futura Condensed"/>
          <a:ea typeface="Futura Condensed"/>
          <a:cs typeface="Futura Condensed"/>
          <a:sym typeface="Futura Condensed"/>
        </a:defRPr>
      </a:lvl5pPr>
      <a:lvl6pPr marL="0" marR="0" indent="1143000" algn="ctr" defTabSz="821531" latinLnBrk="0">
        <a:lnSpc>
          <a:spcPct val="100000"/>
        </a:lnSpc>
        <a:spcBef>
          <a:spcPts val="0"/>
        </a:spcBef>
        <a:spcAft>
          <a:spcPts val="0"/>
        </a:spcAft>
        <a:buClrTx/>
        <a:buSzTx/>
        <a:buFontTx/>
        <a:buNone/>
        <a:tabLst/>
        <a:defRPr sz="13200" b="1" i="0" u="none" strike="noStrike" cap="none" spc="0" baseline="0">
          <a:solidFill>
            <a:srgbClr val="DD1F00"/>
          </a:solidFill>
          <a:uFillTx/>
          <a:latin typeface="Futura Condensed"/>
          <a:ea typeface="Futura Condensed"/>
          <a:cs typeface="Futura Condensed"/>
          <a:sym typeface="Futura Condensed"/>
        </a:defRPr>
      </a:lvl6pPr>
      <a:lvl7pPr marL="0" marR="0" indent="1371600" algn="ctr" defTabSz="821531" latinLnBrk="0">
        <a:lnSpc>
          <a:spcPct val="100000"/>
        </a:lnSpc>
        <a:spcBef>
          <a:spcPts val="0"/>
        </a:spcBef>
        <a:spcAft>
          <a:spcPts val="0"/>
        </a:spcAft>
        <a:buClrTx/>
        <a:buSzTx/>
        <a:buFontTx/>
        <a:buNone/>
        <a:tabLst/>
        <a:defRPr sz="13200" b="1" i="0" u="none" strike="noStrike" cap="none" spc="0" baseline="0">
          <a:solidFill>
            <a:srgbClr val="DD1F00"/>
          </a:solidFill>
          <a:uFillTx/>
          <a:latin typeface="Futura Condensed"/>
          <a:ea typeface="Futura Condensed"/>
          <a:cs typeface="Futura Condensed"/>
          <a:sym typeface="Futura Condensed"/>
        </a:defRPr>
      </a:lvl7pPr>
      <a:lvl8pPr marL="0" marR="0" indent="1600200" algn="ctr" defTabSz="821531" latinLnBrk="0">
        <a:lnSpc>
          <a:spcPct val="100000"/>
        </a:lnSpc>
        <a:spcBef>
          <a:spcPts val="0"/>
        </a:spcBef>
        <a:spcAft>
          <a:spcPts val="0"/>
        </a:spcAft>
        <a:buClrTx/>
        <a:buSzTx/>
        <a:buFontTx/>
        <a:buNone/>
        <a:tabLst/>
        <a:defRPr sz="13200" b="1" i="0" u="none" strike="noStrike" cap="none" spc="0" baseline="0">
          <a:solidFill>
            <a:srgbClr val="DD1F00"/>
          </a:solidFill>
          <a:uFillTx/>
          <a:latin typeface="Futura Condensed"/>
          <a:ea typeface="Futura Condensed"/>
          <a:cs typeface="Futura Condensed"/>
          <a:sym typeface="Futura Condensed"/>
        </a:defRPr>
      </a:lvl8pPr>
      <a:lvl9pPr marL="0" marR="0" indent="1828800" algn="ctr" defTabSz="821531" latinLnBrk="0">
        <a:lnSpc>
          <a:spcPct val="100000"/>
        </a:lnSpc>
        <a:spcBef>
          <a:spcPts val="0"/>
        </a:spcBef>
        <a:spcAft>
          <a:spcPts val="0"/>
        </a:spcAft>
        <a:buClrTx/>
        <a:buSzTx/>
        <a:buFontTx/>
        <a:buNone/>
        <a:tabLst/>
        <a:defRPr sz="13200" b="1" i="0" u="none" strike="noStrike" cap="none" spc="0" baseline="0">
          <a:solidFill>
            <a:srgbClr val="DD1F00"/>
          </a:solidFill>
          <a:uFillTx/>
          <a:latin typeface="Futura Condensed"/>
          <a:ea typeface="Futura Condensed"/>
          <a:cs typeface="Futura Condensed"/>
          <a:sym typeface="Futura Condensed"/>
        </a:defRPr>
      </a:lvl9pPr>
    </p:titleStyle>
    <p:bodyStyle>
      <a:lvl1pPr marL="876300" marR="0" indent="-622300" algn="l" defTabSz="821531" latinLnBrk="0">
        <a:lnSpc>
          <a:spcPct val="100000"/>
        </a:lnSpc>
        <a:spcBef>
          <a:spcPts val="3200"/>
        </a:spcBef>
        <a:spcAft>
          <a:spcPts val="0"/>
        </a:spcAft>
        <a:buClrTx/>
        <a:buSzPct val="100000"/>
        <a:buFontTx/>
        <a:buChar char="•"/>
        <a:tabLst/>
        <a:defRPr sz="10000" b="0" i="0" u="none" strike="noStrike" cap="none" spc="0" baseline="0">
          <a:solidFill>
            <a:srgbClr val="000000"/>
          </a:solidFill>
          <a:uFillTx/>
          <a:latin typeface="Helvetica"/>
          <a:ea typeface="Helvetica"/>
          <a:cs typeface="Helvetica"/>
          <a:sym typeface="Helvetica"/>
        </a:defRPr>
      </a:lvl1pPr>
      <a:lvl2pPr marL="1485900" marR="0" indent="-889000" algn="l" defTabSz="821531" latinLnBrk="0">
        <a:lnSpc>
          <a:spcPct val="100000"/>
        </a:lnSpc>
        <a:spcBef>
          <a:spcPts val="3200"/>
        </a:spcBef>
        <a:spcAft>
          <a:spcPts val="0"/>
        </a:spcAft>
        <a:buClrTx/>
        <a:buSzPct val="100000"/>
        <a:buFontTx/>
        <a:buChar char="•"/>
        <a:tabLst/>
        <a:defRPr sz="10000" b="0" i="0" u="none" strike="noStrike" cap="none" spc="0" baseline="0">
          <a:solidFill>
            <a:srgbClr val="000000"/>
          </a:solidFill>
          <a:uFillTx/>
          <a:latin typeface="Helvetica"/>
          <a:ea typeface="Helvetica"/>
          <a:cs typeface="Helvetica"/>
          <a:sym typeface="Helvetica"/>
        </a:defRPr>
      </a:lvl2pPr>
      <a:lvl3pPr marL="1828800" marR="0" indent="-889000" algn="l" defTabSz="821531" latinLnBrk="0">
        <a:lnSpc>
          <a:spcPct val="100000"/>
        </a:lnSpc>
        <a:spcBef>
          <a:spcPts val="3200"/>
        </a:spcBef>
        <a:spcAft>
          <a:spcPts val="0"/>
        </a:spcAft>
        <a:buClrTx/>
        <a:buSzPct val="100000"/>
        <a:buFontTx/>
        <a:buChar char="•"/>
        <a:tabLst/>
        <a:defRPr sz="10000" b="0" i="0" u="none" strike="noStrike" cap="none" spc="0" baseline="0">
          <a:solidFill>
            <a:srgbClr val="000000"/>
          </a:solidFill>
          <a:uFillTx/>
          <a:latin typeface="Helvetica"/>
          <a:ea typeface="Helvetica"/>
          <a:cs typeface="Helvetica"/>
          <a:sym typeface="Helvetica"/>
        </a:defRPr>
      </a:lvl3pPr>
      <a:lvl4pPr marL="2184400" marR="0" indent="-889000" algn="l" defTabSz="821531" latinLnBrk="0">
        <a:lnSpc>
          <a:spcPct val="100000"/>
        </a:lnSpc>
        <a:spcBef>
          <a:spcPts val="3200"/>
        </a:spcBef>
        <a:spcAft>
          <a:spcPts val="0"/>
        </a:spcAft>
        <a:buClrTx/>
        <a:buSzPct val="100000"/>
        <a:buFontTx/>
        <a:buChar char="•"/>
        <a:tabLst/>
        <a:defRPr sz="10000" b="0" i="0" u="none" strike="noStrike" cap="none" spc="0" baseline="0">
          <a:solidFill>
            <a:srgbClr val="000000"/>
          </a:solidFill>
          <a:uFillTx/>
          <a:latin typeface="Helvetica"/>
          <a:ea typeface="Helvetica"/>
          <a:cs typeface="Helvetica"/>
          <a:sym typeface="Helvetica"/>
        </a:defRPr>
      </a:lvl4pPr>
      <a:lvl5pPr marL="2527300" marR="0" indent="-889000" algn="l" defTabSz="821531" latinLnBrk="0">
        <a:lnSpc>
          <a:spcPct val="100000"/>
        </a:lnSpc>
        <a:spcBef>
          <a:spcPts val="3200"/>
        </a:spcBef>
        <a:spcAft>
          <a:spcPts val="0"/>
        </a:spcAft>
        <a:buClrTx/>
        <a:buSzPct val="100000"/>
        <a:buFontTx/>
        <a:buChar char="•"/>
        <a:tabLst/>
        <a:defRPr sz="10000" b="0" i="0" u="none" strike="noStrike" cap="none" spc="0" baseline="0">
          <a:solidFill>
            <a:srgbClr val="000000"/>
          </a:solidFill>
          <a:uFillTx/>
          <a:latin typeface="Helvetica"/>
          <a:ea typeface="Helvetica"/>
          <a:cs typeface="Helvetica"/>
          <a:sym typeface="Helvetica"/>
        </a:defRPr>
      </a:lvl5pPr>
      <a:lvl6pPr marL="2870200" marR="0" indent="-889000" algn="l" defTabSz="821531" latinLnBrk="0">
        <a:lnSpc>
          <a:spcPct val="100000"/>
        </a:lnSpc>
        <a:spcBef>
          <a:spcPts val="3200"/>
        </a:spcBef>
        <a:spcAft>
          <a:spcPts val="0"/>
        </a:spcAft>
        <a:buClrTx/>
        <a:buSzPct val="100000"/>
        <a:buFontTx/>
        <a:buChar char="•"/>
        <a:tabLst/>
        <a:defRPr sz="10000" b="0" i="0" u="none" strike="noStrike" cap="none" spc="0" baseline="0">
          <a:solidFill>
            <a:srgbClr val="000000"/>
          </a:solidFill>
          <a:uFillTx/>
          <a:latin typeface="Helvetica"/>
          <a:ea typeface="Helvetica"/>
          <a:cs typeface="Helvetica"/>
          <a:sym typeface="Helvetica"/>
        </a:defRPr>
      </a:lvl6pPr>
      <a:lvl7pPr marL="3213100" marR="0" indent="-889000" algn="l" defTabSz="821531" latinLnBrk="0">
        <a:lnSpc>
          <a:spcPct val="100000"/>
        </a:lnSpc>
        <a:spcBef>
          <a:spcPts val="3200"/>
        </a:spcBef>
        <a:spcAft>
          <a:spcPts val="0"/>
        </a:spcAft>
        <a:buClrTx/>
        <a:buSzPct val="100000"/>
        <a:buFontTx/>
        <a:buChar char="•"/>
        <a:tabLst/>
        <a:defRPr sz="10000" b="0" i="0" u="none" strike="noStrike" cap="none" spc="0" baseline="0">
          <a:solidFill>
            <a:srgbClr val="000000"/>
          </a:solidFill>
          <a:uFillTx/>
          <a:latin typeface="Helvetica"/>
          <a:ea typeface="Helvetica"/>
          <a:cs typeface="Helvetica"/>
          <a:sym typeface="Helvetica"/>
        </a:defRPr>
      </a:lvl7pPr>
      <a:lvl8pPr marL="3556000" marR="0" indent="-889000" algn="l" defTabSz="821531" latinLnBrk="0">
        <a:lnSpc>
          <a:spcPct val="100000"/>
        </a:lnSpc>
        <a:spcBef>
          <a:spcPts val="3200"/>
        </a:spcBef>
        <a:spcAft>
          <a:spcPts val="0"/>
        </a:spcAft>
        <a:buClrTx/>
        <a:buSzPct val="100000"/>
        <a:buFontTx/>
        <a:buChar char="•"/>
        <a:tabLst/>
        <a:defRPr sz="10000" b="0" i="0" u="none" strike="noStrike" cap="none" spc="0" baseline="0">
          <a:solidFill>
            <a:srgbClr val="000000"/>
          </a:solidFill>
          <a:uFillTx/>
          <a:latin typeface="Helvetica"/>
          <a:ea typeface="Helvetica"/>
          <a:cs typeface="Helvetica"/>
          <a:sym typeface="Helvetica"/>
        </a:defRPr>
      </a:lvl8pPr>
      <a:lvl9pPr marL="3898900" marR="0" indent="-889000" algn="l" defTabSz="821531" latinLnBrk="0">
        <a:lnSpc>
          <a:spcPct val="100000"/>
        </a:lnSpc>
        <a:spcBef>
          <a:spcPts val="3200"/>
        </a:spcBef>
        <a:spcAft>
          <a:spcPts val="0"/>
        </a:spcAft>
        <a:buClrTx/>
        <a:buSzPct val="100000"/>
        <a:buFontTx/>
        <a:buChar char="•"/>
        <a:tabLst/>
        <a:defRPr sz="10000" b="0" i="0" u="none" strike="noStrike" cap="none" spc="0" baseline="0">
          <a:solidFill>
            <a:srgbClr val="000000"/>
          </a:solidFill>
          <a:uFillTx/>
          <a:latin typeface="Helvetica"/>
          <a:ea typeface="Helvetica"/>
          <a:cs typeface="Helvetica"/>
          <a:sym typeface="Helvetica"/>
        </a:defRPr>
      </a:lvl9pPr>
    </p:bodyStyle>
    <p:otherStyle>
      <a:lvl1pPr marL="0" marR="0" indent="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1pPr>
      <a:lvl2pPr marL="0" marR="0" indent="2286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2pPr>
      <a:lvl3pPr marL="0" marR="0" indent="4572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3pPr>
      <a:lvl4pPr marL="0" marR="0" indent="6858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4pPr>
      <a:lvl5pPr marL="0" marR="0" indent="9144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5pPr>
      <a:lvl6pPr marL="0" marR="0" indent="11430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6pPr>
      <a:lvl7pPr marL="0" marR="0" indent="13716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7pPr>
      <a:lvl8pPr marL="0" marR="0" indent="16002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8pPr>
      <a:lvl9pPr marL="0" marR="0" indent="18288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t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4.t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5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nsor Field Techniques"/>
          <p:cNvSpPr txBox="1">
            <a:spLocks noGrp="1"/>
          </p:cNvSpPr>
          <p:nvPr>
            <p:ph type="body" idx="21"/>
          </p:nvPr>
        </p:nvSpPr>
        <p:spPr>
          <a:xfrm>
            <a:off x="397470" y="3291809"/>
            <a:ext cx="23589060" cy="4913938"/>
          </a:xfrm>
          <a:prstGeom prst="rect">
            <a:avLst/>
          </a:prstGeom>
        </p:spPr>
        <p:txBody>
          <a:bodyPr/>
          <a:lstStyle/>
          <a:p>
            <a:r>
              <a:rPr dirty="0"/>
              <a:t>Tensor </a:t>
            </a:r>
            <a:r>
              <a:t>Field </a:t>
            </a:r>
            <a:r>
              <a:rPr lang="en-US"/>
              <a:t>Visualization</a:t>
            </a:r>
            <a:endParaRPr dirty="0"/>
          </a:p>
        </p:txBody>
      </p:sp>
      <p:sp>
        <p:nvSpPr>
          <p:cNvPr id="73" name="11"/>
          <p:cNvSpPr txBox="1">
            <a:spLocks noGrp="1"/>
          </p:cNvSpPr>
          <p:nvPr>
            <p:ph type="body" idx="22"/>
          </p:nvPr>
        </p:nvSpPr>
        <p:spPr>
          <a:xfrm>
            <a:off x="13344011" y="7562019"/>
            <a:ext cx="1098154" cy="1667769"/>
          </a:xfrm>
          <a:prstGeom prst="rect">
            <a:avLst/>
          </a:prstGeom>
        </p:spPr>
        <p:txBody>
          <a:bodyPr/>
          <a:lstStyle/>
          <a:p>
            <a:r>
              <a:t>11</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ymmetric Tensor Glyphs"/>
          <p:cNvSpPr txBox="1">
            <a:spLocks noGrp="1"/>
          </p:cNvSpPr>
          <p:nvPr>
            <p:ph type="title"/>
          </p:nvPr>
        </p:nvSpPr>
        <p:spPr>
          <a:xfrm>
            <a:off x="1762964" y="357187"/>
            <a:ext cx="20858072" cy="2286001"/>
          </a:xfrm>
          <a:prstGeom prst="rect">
            <a:avLst/>
          </a:prstGeom>
        </p:spPr>
        <p:txBody>
          <a:bodyPr/>
          <a:lstStyle/>
          <a:p>
            <a:r>
              <a:t>Symmetric Tensor Glyphs</a:t>
            </a:r>
          </a:p>
        </p:txBody>
      </p:sp>
      <p:sp>
        <p:nvSpPr>
          <p:cNvPr id="133" name="A 2nd order symmetric 3D tensor is fully characterized by its 3 real eigenvalues (shape) and associated orthogonal eigenvectors (orientation)"/>
          <p:cNvSpPr txBox="1">
            <a:spLocks noGrp="1"/>
          </p:cNvSpPr>
          <p:nvPr>
            <p:ph type="body" idx="1"/>
          </p:nvPr>
        </p:nvSpPr>
        <p:spPr>
          <a:prstGeom prst="rect">
            <a:avLst/>
          </a:prstGeom>
        </p:spPr>
        <p:txBody>
          <a:bodyPr/>
          <a:lstStyle/>
          <a:p>
            <a:pPr>
              <a:defRPr sz="7000"/>
            </a:pPr>
            <a:r>
              <a:t>A 2</a:t>
            </a:r>
            <a:r>
              <a:rPr baseline="31999"/>
              <a:t>nd</a:t>
            </a:r>
            <a:r>
              <a:t> order symmetric 3D tensor is fully characterized by its 3 real eigenvalues (shape) and associated orthogonal eigenvectors (orientation)</a:t>
            </a:r>
          </a:p>
        </p:txBody>
      </p:sp>
      <p:sp>
        <p:nvSpPr>
          <p:cNvPr id="13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10</a:t>
            </a:fld>
            <a:endParaRPr/>
          </a:p>
        </p:txBody>
      </p:sp>
      <p:pic>
        <p:nvPicPr>
          <p:cNvPr id="135" name="goodsphere.png" descr="goodsphere.png"/>
          <p:cNvPicPr>
            <a:picLocks/>
          </p:cNvPicPr>
          <p:nvPr/>
        </p:nvPicPr>
        <p:blipFill>
          <a:blip r:embed="rId2"/>
          <a:srcRect l="3831" t="2250" r="1894" b="4975"/>
          <a:stretch>
            <a:fillRect/>
          </a:stretch>
        </p:blipFill>
        <p:spPr>
          <a:xfrm>
            <a:off x="3774377" y="6929813"/>
            <a:ext cx="5372798" cy="5446337"/>
          </a:xfrm>
          <a:custGeom>
            <a:avLst/>
            <a:gdLst/>
            <a:ahLst/>
            <a:cxnLst>
              <a:cxn ang="0">
                <a:pos x="wd2" y="hd2"/>
              </a:cxn>
              <a:cxn ang="5400000">
                <a:pos x="wd2" y="hd2"/>
              </a:cxn>
              <a:cxn ang="10800000">
                <a:pos x="wd2" y="hd2"/>
              </a:cxn>
              <a:cxn ang="16200000">
                <a:pos x="wd2" y="hd2"/>
              </a:cxn>
            </a:cxnLst>
            <a:rect l="0" t="0" r="r" b="b"/>
            <a:pathLst>
              <a:path w="21559" h="21560" extrusionOk="0">
                <a:moveTo>
                  <a:pt x="10319" y="1"/>
                </a:moveTo>
                <a:cubicBezTo>
                  <a:pt x="10146" y="1"/>
                  <a:pt x="10154" y="-40"/>
                  <a:pt x="10139" y="1009"/>
                </a:cubicBezTo>
                <a:lnTo>
                  <a:pt x="10125" y="1966"/>
                </a:lnTo>
                <a:lnTo>
                  <a:pt x="9989" y="1985"/>
                </a:lnTo>
                <a:cubicBezTo>
                  <a:pt x="9915" y="1995"/>
                  <a:pt x="9690" y="2015"/>
                  <a:pt x="9489" y="2032"/>
                </a:cubicBezTo>
                <a:cubicBezTo>
                  <a:pt x="9067" y="2067"/>
                  <a:pt x="8177" y="2237"/>
                  <a:pt x="7744" y="2365"/>
                </a:cubicBezTo>
                <a:cubicBezTo>
                  <a:pt x="7114" y="2552"/>
                  <a:pt x="6306" y="2904"/>
                  <a:pt x="5720" y="3248"/>
                </a:cubicBezTo>
                <a:cubicBezTo>
                  <a:pt x="5227" y="3538"/>
                  <a:pt x="4326" y="4231"/>
                  <a:pt x="3919" y="4634"/>
                </a:cubicBezTo>
                <a:cubicBezTo>
                  <a:pt x="3206" y="5338"/>
                  <a:pt x="2387" y="6523"/>
                  <a:pt x="1947" y="7488"/>
                </a:cubicBezTo>
                <a:cubicBezTo>
                  <a:pt x="1718" y="7991"/>
                  <a:pt x="1510" y="8633"/>
                  <a:pt x="1409" y="9144"/>
                </a:cubicBezTo>
                <a:cubicBezTo>
                  <a:pt x="1370" y="9341"/>
                  <a:pt x="1329" y="9511"/>
                  <a:pt x="1318" y="9523"/>
                </a:cubicBezTo>
                <a:cubicBezTo>
                  <a:pt x="1307" y="9534"/>
                  <a:pt x="1047" y="9499"/>
                  <a:pt x="740" y="9444"/>
                </a:cubicBezTo>
                <a:cubicBezTo>
                  <a:pt x="425" y="9388"/>
                  <a:pt x="150" y="9352"/>
                  <a:pt x="111" y="9362"/>
                </a:cubicBezTo>
                <a:cubicBezTo>
                  <a:pt x="-6" y="9392"/>
                  <a:pt x="-41" y="9599"/>
                  <a:pt x="57" y="9681"/>
                </a:cubicBezTo>
                <a:cubicBezTo>
                  <a:pt x="76" y="9698"/>
                  <a:pt x="347" y="9754"/>
                  <a:pt x="657" y="9809"/>
                </a:cubicBezTo>
                <a:cubicBezTo>
                  <a:pt x="968" y="9863"/>
                  <a:pt x="1232" y="9917"/>
                  <a:pt x="1245" y="9930"/>
                </a:cubicBezTo>
                <a:cubicBezTo>
                  <a:pt x="1259" y="9942"/>
                  <a:pt x="1255" y="10060"/>
                  <a:pt x="1237" y="10208"/>
                </a:cubicBezTo>
                <a:cubicBezTo>
                  <a:pt x="1033" y="11876"/>
                  <a:pt x="1173" y="13084"/>
                  <a:pt x="1739" y="14566"/>
                </a:cubicBezTo>
                <a:cubicBezTo>
                  <a:pt x="2293" y="16016"/>
                  <a:pt x="2673" y="16659"/>
                  <a:pt x="3546" y="17615"/>
                </a:cubicBezTo>
                <a:cubicBezTo>
                  <a:pt x="4261" y="18398"/>
                  <a:pt x="4619" y="18703"/>
                  <a:pt x="5470" y="19255"/>
                </a:cubicBezTo>
                <a:cubicBezTo>
                  <a:pt x="5953" y="19569"/>
                  <a:pt x="6320" y="19759"/>
                  <a:pt x="6905" y="20000"/>
                </a:cubicBezTo>
                <a:cubicBezTo>
                  <a:pt x="7641" y="20303"/>
                  <a:pt x="8444" y="20511"/>
                  <a:pt x="9262" y="20611"/>
                </a:cubicBezTo>
                <a:cubicBezTo>
                  <a:pt x="9573" y="20649"/>
                  <a:pt x="9895" y="20684"/>
                  <a:pt x="9977" y="20688"/>
                </a:cubicBezTo>
                <a:lnTo>
                  <a:pt x="10125" y="20694"/>
                </a:lnTo>
                <a:lnTo>
                  <a:pt x="10139" y="21101"/>
                </a:lnTo>
                <a:cubicBezTo>
                  <a:pt x="10150" y="21422"/>
                  <a:pt x="10161" y="21514"/>
                  <a:pt x="10193" y="21535"/>
                </a:cubicBezTo>
                <a:cubicBezTo>
                  <a:pt x="10216" y="21549"/>
                  <a:pt x="10270" y="21560"/>
                  <a:pt x="10314" y="21560"/>
                </a:cubicBezTo>
                <a:cubicBezTo>
                  <a:pt x="10469" y="21560"/>
                  <a:pt x="10476" y="21544"/>
                  <a:pt x="10491" y="21101"/>
                </a:cubicBezTo>
                <a:lnTo>
                  <a:pt x="10504" y="20694"/>
                </a:lnTo>
                <a:lnTo>
                  <a:pt x="10612" y="20688"/>
                </a:lnTo>
                <a:cubicBezTo>
                  <a:pt x="11406" y="20636"/>
                  <a:pt x="12226" y="20495"/>
                  <a:pt x="12953" y="20286"/>
                </a:cubicBezTo>
                <a:cubicBezTo>
                  <a:pt x="13327" y="20178"/>
                  <a:pt x="14108" y="19864"/>
                  <a:pt x="14428" y="19692"/>
                </a:cubicBezTo>
                <a:cubicBezTo>
                  <a:pt x="14858" y="19461"/>
                  <a:pt x="15466" y="19084"/>
                  <a:pt x="15794" y="18845"/>
                </a:cubicBezTo>
                <a:cubicBezTo>
                  <a:pt x="16155" y="18582"/>
                  <a:pt x="17238" y="17500"/>
                  <a:pt x="17600" y="17042"/>
                </a:cubicBezTo>
                <a:cubicBezTo>
                  <a:pt x="18039" y="16485"/>
                  <a:pt x="18344" y="15920"/>
                  <a:pt x="18879" y="14674"/>
                </a:cubicBezTo>
                <a:cubicBezTo>
                  <a:pt x="19028" y="14327"/>
                  <a:pt x="19279" y="13536"/>
                  <a:pt x="19325" y="13274"/>
                </a:cubicBezTo>
                <a:cubicBezTo>
                  <a:pt x="19335" y="13217"/>
                  <a:pt x="19360" y="13163"/>
                  <a:pt x="19382" y="13155"/>
                </a:cubicBezTo>
                <a:cubicBezTo>
                  <a:pt x="19404" y="13146"/>
                  <a:pt x="19848" y="13215"/>
                  <a:pt x="20368" y="13307"/>
                </a:cubicBezTo>
                <a:cubicBezTo>
                  <a:pt x="20888" y="13400"/>
                  <a:pt x="21349" y="13475"/>
                  <a:pt x="21393" y="13475"/>
                </a:cubicBezTo>
                <a:cubicBezTo>
                  <a:pt x="21499" y="13475"/>
                  <a:pt x="21559" y="13410"/>
                  <a:pt x="21559" y="13296"/>
                </a:cubicBezTo>
                <a:cubicBezTo>
                  <a:pt x="21559" y="13213"/>
                  <a:pt x="21504" y="13119"/>
                  <a:pt x="21455" y="13119"/>
                </a:cubicBezTo>
                <a:cubicBezTo>
                  <a:pt x="21367" y="13118"/>
                  <a:pt x="19465" y="12761"/>
                  <a:pt x="19446" y="12742"/>
                </a:cubicBezTo>
                <a:cubicBezTo>
                  <a:pt x="19431" y="12726"/>
                  <a:pt x="19433" y="12598"/>
                  <a:pt x="19451" y="12415"/>
                </a:cubicBezTo>
                <a:cubicBezTo>
                  <a:pt x="19525" y="11625"/>
                  <a:pt x="19453" y="10183"/>
                  <a:pt x="19299" y="9364"/>
                </a:cubicBezTo>
                <a:cubicBezTo>
                  <a:pt x="19086" y="8232"/>
                  <a:pt x="18754" y="7477"/>
                  <a:pt x="17758" y="5857"/>
                </a:cubicBezTo>
                <a:cubicBezTo>
                  <a:pt x="17587" y="5579"/>
                  <a:pt x="17059" y="4948"/>
                  <a:pt x="16767" y="4671"/>
                </a:cubicBezTo>
                <a:cubicBezTo>
                  <a:pt x="15349" y="3328"/>
                  <a:pt x="13912" y="2550"/>
                  <a:pt x="12205" y="2198"/>
                </a:cubicBezTo>
                <a:cubicBezTo>
                  <a:pt x="11578" y="2069"/>
                  <a:pt x="11389" y="2043"/>
                  <a:pt x="10902" y="2008"/>
                </a:cubicBezTo>
                <a:cubicBezTo>
                  <a:pt x="10704" y="1994"/>
                  <a:pt x="10531" y="1975"/>
                  <a:pt x="10517" y="1966"/>
                </a:cubicBezTo>
                <a:cubicBezTo>
                  <a:pt x="10500" y="1956"/>
                  <a:pt x="10491" y="1596"/>
                  <a:pt x="10491" y="1019"/>
                </a:cubicBezTo>
                <a:cubicBezTo>
                  <a:pt x="10491" y="-11"/>
                  <a:pt x="10492" y="0"/>
                  <a:pt x="10319" y="1"/>
                </a:cubicBezTo>
                <a:close/>
              </a:path>
            </a:pathLst>
          </a:custGeom>
          <a:ln w="12700">
            <a:miter lim="400000"/>
          </a:ln>
        </p:spPr>
      </p:pic>
      <p:pic>
        <p:nvPicPr>
          <p:cNvPr id="136" name="goodcigar.png" descr="goodcigar.png"/>
          <p:cNvPicPr>
            <a:picLocks/>
          </p:cNvPicPr>
          <p:nvPr/>
        </p:nvPicPr>
        <p:blipFill>
          <a:blip r:embed="rId3"/>
          <a:srcRect l="3834" t="2254" r="1890" b="4975"/>
          <a:stretch>
            <a:fillRect/>
          </a:stretch>
        </p:blipFill>
        <p:spPr>
          <a:xfrm>
            <a:off x="9639993" y="6973323"/>
            <a:ext cx="5324973" cy="5398989"/>
          </a:xfrm>
          <a:custGeom>
            <a:avLst/>
            <a:gdLst/>
            <a:ahLst/>
            <a:cxnLst>
              <a:cxn ang="0">
                <a:pos x="wd2" y="hd2"/>
              </a:cxn>
              <a:cxn ang="5400000">
                <a:pos x="wd2" y="hd2"/>
              </a:cxn>
              <a:cxn ang="10800000">
                <a:pos x="wd2" y="hd2"/>
              </a:cxn>
              <a:cxn ang="16200000">
                <a:pos x="wd2" y="hd2"/>
              </a:cxn>
            </a:cxnLst>
            <a:rect l="0" t="0" r="r" b="b"/>
            <a:pathLst>
              <a:path w="21560" h="21583" extrusionOk="0">
                <a:moveTo>
                  <a:pt x="10302" y="0"/>
                </a:moveTo>
                <a:cubicBezTo>
                  <a:pt x="10252" y="3"/>
                  <a:pt x="10204" y="18"/>
                  <a:pt x="10180" y="41"/>
                </a:cubicBezTo>
                <a:cubicBezTo>
                  <a:pt x="10142" y="80"/>
                  <a:pt x="10138" y="540"/>
                  <a:pt x="10138" y="4682"/>
                </a:cubicBezTo>
                <a:cubicBezTo>
                  <a:pt x="10138" y="8758"/>
                  <a:pt x="10133" y="9280"/>
                  <a:pt x="10097" y="9294"/>
                </a:cubicBezTo>
                <a:cubicBezTo>
                  <a:pt x="10074" y="9303"/>
                  <a:pt x="9877" y="9284"/>
                  <a:pt x="9658" y="9253"/>
                </a:cubicBezTo>
                <a:cubicBezTo>
                  <a:pt x="8106" y="9030"/>
                  <a:pt x="6614" y="8928"/>
                  <a:pt x="5308" y="8955"/>
                </a:cubicBezTo>
                <a:cubicBezTo>
                  <a:pt x="4519" y="8971"/>
                  <a:pt x="4139" y="9004"/>
                  <a:pt x="3521" y="9115"/>
                </a:cubicBezTo>
                <a:cubicBezTo>
                  <a:pt x="2918" y="9222"/>
                  <a:pt x="2639" y="9335"/>
                  <a:pt x="2358" y="9578"/>
                </a:cubicBezTo>
                <a:cubicBezTo>
                  <a:pt x="2269" y="9655"/>
                  <a:pt x="2179" y="9711"/>
                  <a:pt x="2156" y="9705"/>
                </a:cubicBezTo>
                <a:cubicBezTo>
                  <a:pt x="1957" y="9650"/>
                  <a:pt x="164" y="9356"/>
                  <a:pt x="110" y="9370"/>
                </a:cubicBezTo>
                <a:cubicBezTo>
                  <a:pt x="-6" y="9400"/>
                  <a:pt x="-40" y="9607"/>
                  <a:pt x="57" y="9689"/>
                </a:cubicBezTo>
                <a:cubicBezTo>
                  <a:pt x="84" y="9712"/>
                  <a:pt x="2011" y="10074"/>
                  <a:pt x="2107" y="10075"/>
                </a:cubicBezTo>
                <a:cubicBezTo>
                  <a:pt x="2118" y="10075"/>
                  <a:pt x="2157" y="10134"/>
                  <a:pt x="2193" y="10206"/>
                </a:cubicBezTo>
                <a:cubicBezTo>
                  <a:pt x="2285" y="10391"/>
                  <a:pt x="2670" y="10784"/>
                  <a:pt x="2925" y="10954"/>
                </a:cubicBezTo>
                <a:cubicBezTo>
                  <a:pt x="3410" y="11275"/>
                  <a:pt x="4271" y="11679"/>
                  <a:pt x="5149" y="11999"/>
                </a:cubicBezTo>
                <a:cubicBezTo>
                  <a:pt x="6046" y="12326"/>
                  <a:pt x="6800" y="12556"/>
                  <a:pt x="7837" y="12815"/>
                </a:cubicBezTo>
                <a:cubicBezTo>
                  <a:pt x="8128" y="12887"/>
                  <a:pt x="8382" y="12959"/>
                  <a:pt x="8401" y="12975"/>
                </a:cubicBezTo>
                <a:cubicBezTo>
                  <a:pt x="8429" y="12997"/>
                  <a:pt x="8069" y="13377"/>
                  <a:pt x="6854" y="14615"/>
                </a:cubicBezTo>
                <a:cubicBezTo>
                  <a:pt x="5984" y="15502"/>
                  <a:pt x="5259" y="16256"/>
                  <a:pt x="5242" y="16289"/>
                </a:cubicBezTo>
                <a:cubicBezTo>
                  <a:pt x="5171" y="16432"/>
                  <a:pt x="5253" y="16573"/>
                  <a:pt x="5406" y="16573"/>
                </a:cubicBezTo>
                <a:cubicBezTo>
                  <a:pt x="5482" y="16573"/>
                  <a:pt x="5664" y="16394"/>
                  <a:pt x="7198" y="14821"/>
                </a:cubicBezTo>
                <a:lnTo>
                  <a:pt x="8908" y="13068"/>
                </a:lnTo>
                <a:lnTo>
                  <a:pt x="9422" y="13170"/>
                </a:lnTo>
                <a:cubicBezTo>
                  <a:pt x="9705" y="13225"/>
                  <a:pt x="9979" y="13281"/>
                  <a:pt x="10031" y="13292"/>
                </a:cubicBezTo>
                <a:lnTo>
                  <a:pt x="10126" y="13313"/>
                </a:lnTo>
                <a:lnTo>
                  <a:pt x="10138" y="17422"/>
                </a:lnTo>
                <a:cubicBezTo>
                  <a:pt x="10150" y="21034"/>
                  <a:pt x="10157" y="21533"/>
                  <a:pt x="10193" y="21556"/>
                </a:cubicBezTo>
                <a:cubicBezTo>
                  <a:pt x="10256" y="21597"/>
                  <a:pt x="10400" y="21588"/>
                  <a:pt x="10447" y="21540"/>
                </a:cubicBezTo>
                <a:cubicBezTo>
                  <a:pt x="10485" y="21501"/>
                  <a:pt x="10490" y="21093"/>
                  <a:pt x="10490" y="17454"/>
                </a:cubicBezTo>
                <a:cubicBezTo>
                  <a:pt x="10490" y="14914"/>
                  <a:pt x="10500" y="13404"/>
                  <a:pt x="10516" y="13394"/>
                </a:cubicBezTo>
                <a:cubicBezTo>
                  <a:pt x="10530" y="13385"/>
                  <a:pt x="10686" y="13402"/>
                  <a:pt x="10862" y="13432"/>
                </a:cubicBezTo>
                <a:cubicBezTo>
                  <a:pt x="12790" y="13762"/>
                  <a:pt x="15161" y="13917"/>
                  <a:pt x="16593" y="13808"/>
                </a:cubicBezTo>
                <a:cubicBezTo>
                  <a:pt x="17591" y="13731"/>
                  <a:pt x="17906" y="13672"/>
                  <a:pt x="18420" y="13463"/>
                </a:cubicBezTo>
                <a:cubicBezTo>
                  <a:pt x="18727" y="13339"/>
                  <a:pt x="18889" y="13245"/>
                  <a:pt x="18975" y="13145"/>
                </a:cubicBezTo>
                <a:lnTo>
                  <a:pt x="19029" y="13081"/>
                </a:lnTo>
                <a:lnTo>
                  <a:pt x="20165" y="13284"/>
                </a:lnTo>
                <a:cubicBezTo>
                  <a:pt x="20790" y="13396"/>
                  <a:pt x="21341" y="13489"/>
                  <a:pt x="21388" y="13489"/>
                </a:cubicBezTo>
                <a:cubicBezTo>
                  <a:pt x="21499" y="13489"/>
                  <a:pt x="21560" y="13426"/>
                  <a:pt x="21560" y="13310"/>
                </a:cubicBezTo>
                <a:cubicBezTo>
                  <a:pt x="21560" y="13181"/>
                  <a:pt x="21508" y="13141"/>
                  <a:pt x="21296" y="13105"/>
                </a:cubicBezTo>
                <a:cubicBezTo>
                  <a:pt x="21196" y="13087"/>
                  <a:pt x="20645" y="12989"/>
                  <a:pt x="20074" y="12888"/>
                </a:cubicBezTo>
                <a:lnTo>
                  <a:pt x="19036" y="12702"/>
                </a:lnTo>
                <a:lnTo>
                  <a:pt x="18968" y="12532"/>
                </a:lnTo>
                <a:cubicBezTo>
                  <a:pt x="18894" y="12343"/>
                  <a:pt x="18669" y="12101"/>
                  <a:pt x="18390" y="11913"/>
                </a:cubicBezTo>
                <a:cubicBezTo>
                  <a:pt x="18107" y="11723"/>
                  <a:pt x="17443" y="11361"/>
                  <a:pt x="17058" y="11188"/>
                </a:cubicBezTo>
                <a:cubicBezTo>
                  <a:pt x="16019" y="10722"/>
                  <a:pt x="14277" y="10173"/>
                  <a:pt x="12700" y="9814"/>
                </a:cubicBezTo>
                <a:cubicBezTo>
                  <a:pt x="12464" y="9761"/>
                  <a:pt x="12258" y="9710"/>
                  <a:pt x="12243" y="9700"/>
                </a:cubicBezTo>
                <a:cubicBezTo>
                  <a:pt x="12228" y="9691"/>
                  <a:pt x="12729" y="9160"/>
                  <a:pt x="13355" y="8521"/>
                </a:cubicBezTo>
                <a:cubicBezTo>
                  <a:pt x="14381" y="7476"/>
                  <a:pt x="14496" y="7352"/>
                  <a:pt x="14496" y="7273"/>
                </a:cubicBezTo>
                <a:cubicBezTo>
                  <a:pt x="14496" y="7164"/>
                  <a:pt x="14414" y="7075"/>
                  <a:pt x="14313" y="7074"/>
                </a:cubicBezTo>
                <a:cubicBezTo>
                  <a:pt x="14251" y="7074"/>
                  <a:pt x="14033" y="7284"/>
                  <a:pt x="12994" y="8342"/>
                </a:cubicBezTo>
                <a:lnTo>
                  <a:pt x="11749" y="9610"/>
                </a:lnTo>
                <a:lnTo>
                  <a:pt x="11221" y="9511"/>
                </a:lnTo>
                <a:cubicBezTo>
                  <a:pt x="10931" y="9457"/>
                  <a:pt x="10650" y="9402"/>
                  <a:pt x="10598" y="9391"/>
                </a:cubicBezTo>
                <a:lnTo>
                  <a:pt x="10503" y="9370"/>
                </a:lnTo>
                <a:lnTo>
                  <a:pt x="10490" y="4711"/>
                </a:lnTo>
                <a:cubicBezTo>
                  <a:pt x="10478" y="609"/>
                  <a:pt x="10471" y="49"/>
                  <a:pt x="10436" y="26"/>
                </a:cubicBezTo>
                <a:cubicBezTo>
                  <a:pt x="10404" y="5"/>
                  <a:pt x="10352" y="-3"/>
                  <a:pt x="10302" y="0"/>
                </a:cubicBezTo>
                <a:close/>
              </a:path>
            </a:pathLst>
          </a:custGeom>
          <a:ln w="12700">
            <a:miter lim="400000"/>
          </a:ln>
        </p:spPr>
      </p:pic>
      <p:pic>
        <p:nvPicPr>
          <p:cNvPr id="137" name="goodpancake.png" descr="goodpancake.png"/>
          <p:cNvPicPr>
            <a:picLocks/>
          </p:cNvPicPr>
          <p:nvPr/>
        </p:nvPicPr>
        <p:blipFill>
          <a:blip r:embed="rId4"/>
          <a:srcRect l="3834" t="2224" r="1890" b="4958"/>
          <a:stretch>
            <a:fillRect/>
          </a:stretch>
        </p:blipFill>
        <p:spPr>
          <a:xfrm>
            <a:off x="15481995" y="6968319"/>
            <a:ext cx="5324971" cy="5398788"/>
          </a:xfrm>
          <a:custGeom>
            <a:avLst/>
            <a:gdLst/>
            <a:ahLst/>
            <a:cxnLst>
              <a:cxn ang="0">
                <a:pos x="wd2" y="hd2"/>
              </a:cxn>
              <a:cxn ang="5400000">
                <a:pos x="wd2" y="hd2"/>
              </a:cxn>
              <a:cxn ang="10800000">
                <a:pos x="wd2" y="hd2"/>
              </a:cxn>
              <a:cxn ang="16200000">
                <a:pos x="wd2" y="hd2"/>
              </a:cxn>
            </a:cxnLst>
            <a:rect l="0" t="0" r="r" b="b"/>
            <a:pathLst>
              <a:path w="21560" h="21088" extrusionOk="0">
                <a:moveTo>
                  <a:pt x="10253" y="0"/>
                </a:moveTo>
                <a:cubicBezTo>
                  <a:pt x="10128" y="-4"/>
                  <a:pt x="10138" y="197"/>
                  <a:pt x="10138" y="3638"/>
                </a:cubicBezTo>
                <a:cubicBezTo>
                  <a:pt x="10138" y="6452"/>
                  <a:pt x="10132" y="7188"/>
                  <a:pt x="10105" y="7198"/>
                </a:cubicBezTo>
                <a:cubicBezTo>
                  <a:pt x="10086" y="7204"/>
                  <a:pt x="9772" y="7223"/>
                  <a:pt x="9407" y="7238"/>
                </a:cubicBezTo>
                <a:cubicBezTo>
                  <a:pt x="7867" y="7300"/>
                  <a:pt x="6221" y="7590"/>
                  <a:pt x="4905" y="8032"/>
                </a:cubicBezTo>
                <a:cubicBezTo>
                  <a:pt x="4313" y="8230"/>
                  <a:pt x="4141" y="8303"/>
                  <a:pt x="3568" y="8590"/>
                </a:cubicBezTo>
                <a:cubicBezTo>
                  <a:pt x="2955" y="8896"/>
                  <a:pt x="2885" y="8938"/>
                  <a:pt x="2535" y="9219"/>
                </a:cubicBezTo>
                <a:lnTo>
                  <a:pt x="2159" y="9521"/>
                </a:lnTo>
                <a:lnTo>
                  <a:pt x="2054" y="9483"/>
                </a:lnTo>
                <a:cubicBezTo>
                  <a:pt x="1891" y="9423"/>
                  <a:pt x="188" y="9139"/>
                  <a:pt x="110" y="9159"/>
                </a:cubicBezTo>
                <a:cubicBezTo>
                  <a:pt x="-6" y="9188"/>
                  <a:pt x="-40" y="9389"/>
                  <a:pt x="57" y="9469"/>
                </a:cubicBezTo>
                <a:cubicBezTo>
                  <a:pt x="76" y="9484"/>
                  <a:pt x="466" y="9564"/>
                  <a:pt x="923" y="9644"/>
                </a:cubicBezTo>
                <a:cubicBezTo>
                  <a:pt x="1381" y="9724"/>
                  <a:pt x="1766" y="9800"/>
                  <a:pt x="1781" y="9814"/>
                </a:cubicBezTo>
                <a:cubicBezTo>
                  <a:pt x="1799" y="9832"/>
                  <a:pt x="1727" y="9967"/>
                  <a:pt x="1566" y="10214"/>
                </a:cubicBezTo>
                <a:cubicBezTo>
                  <a:pt x="1432" y="10419"/>
                  <a:pt x="1307" y="10615"/>
                  <a:pt x="1288" y="10651"/>
                </a:cubicBezTo>
                <a:cubicBezTo>
                  <a:pt x="1251" y="10721"/>
                  <a:pt x="1156" y="11414"/>
                  <a:pt x="1154" y="11620"/>
                </a:cubicBezTo>
                <a:cubicBezTo>
                  <a:pt x="1153" y="11762"/>
                  <a:pt x="1440" y="12506"/>
                  <a:pt x="1563" y="12682"/>
                </a:cubicBezTo>
                <a:cubicBezTo>
                  <a:pt x="1604" y="12741"/>
                  <a:pt x="1818" y="12973"/>
                  <a:pt x="2038" y="13195"/>
                </a:cubicBezTo>
                <a:lnTo>
                  <a:pt x="2438" y="13600"/>
                </a:lnTo>
                <a:lnTo>
                  <a:pt x="3102" y="13991"/>
                </a:lnTo>
                <a:cubicBezTo>
                  <a:pt x="3763" y="14380"/>
                  <a:pt x="3768" y="14383"/>
                  <a:pt x="4545" y="14671"/>
                </a:cubicBezTo>
                <a:cubicBezTo>
                  <a:pt x="4974" y="14830"/>
                  <a:pt x="5454" y="14991"/>
                  <a:pt x="5614" y="15029"/>
                </a:cubicBezTo>
                <a:cubicBezTo>
                  <a:pt x="5773" y="15067"/>
                  <a:pt x="5919" y="15110"/>
                  <a:pt x="5938" y="15126"/>
                </a:cubicBezTo>
                <a:cubicBezTo>
                  <a:pt x="5965" y="15147"/>
                  <a:pt x="5893" y="15233"/>
                  <a:pt x="5623" y="15504"/>
                </a:cubicBezTo>
                <a:cubicBezTo>
                  <a:pt x="5430" y="15697"/>
                  <a:pt x="5259" y="15882"/>
                  <a:pt x="5242" y="15915"/>
                </a:cubicBezTo>
                <a:cubicBezTo>
                  <a:pt x="5170" y="16055"/>
                  <a:pt x="5253" y="16192"/>
                  <a:pt x="5409" y="16192"/>
                </a:cubicBezTo>
                <a:cubicBezTo>
                  <a:pt x="5487" y="16192"/>
                  <a:pt x="5551" y="16138"/>
                  <a:pt x="5978" y="15708"/>
                </a:cubicBezTo>
                <a:lnTo>
                  <a:pt x="6460" y="15225"/>
                </a:lnTo>
                <a:lnTo>
                  <a:pt x="6885" y="15316"/>
                </a:lnTo>
                <a:cubicBezTo>
                  <a:pt x="7401" y="15429"/>
                  <a:pt x="8846" y="15588"/>
                  <a:pt x="9595" y="15614"/>
                </a:cubicBezTo>
                <a:cubicBezTo>
                  <a:pt x="9870" y="15623"/>
                  <a:pt x="10106" y="15638"/>
                  <a:pt x="10118" y="15645"/>
                </a:cubicBezTo>
                <a:cubicBezTo>
                  <a:pt x="10129" y="15652"/>
                  <a:pt x="10138" y="16860"/>
                  <a:pt x="10138" y="18330"/>
                </a:cubicBezTo>
                <a:cubicBezTo>
                  <a:pt x="10138" y="20723"/>
                  <a:pt x="10142" y="21005"/>
                  <a:pt x="10180" y="21043"/>
                </a:cubicBezTo>
                <a:cubicBezTo>
                  <a:pt x="10204" y="21066"/>
                  <a:pt x="10261" y="21085"/>
                  <a:pt x="10309" y="21085"/>
                </a:cubicBezTo>
                <a:cubicBezTo>
                  <a:pt x="10489" y="21084"/>
                  <a:pt x="10475" y="21305"/>
                  <a:pt x="10490" y="18338"/>
                </a:cubicBezTo>
                <a:lnTo>
                  <a:pt x="10503" y="15640"/>
                </a:lnTo>
                <a:lnTo>
                  <a:pt x="10964" y="15623"/>
                </a:lnTo>
                <a:cubicBezTo>
                  <a:pt x="11217" y="15614"/>
                  <a:pt x="11809" y="15570"/>
                  <a:pt x="12279" y="15524"/>
                </a:cubicBezTo>
                <a:cubicBezTo>
                  <a:pt x="13053" y="15448"/>
                  <a:pt x="13223" y="15422"/>
                  <a:pt x="14066" y="15248"/>
                </a:cubicBezTo>
                <a:cubicBezTo>
                  <a:pt x="14970" y="15062"/>
                  <a:pt x="15021" y="15047"/>
                  <a:pt x="15848" y="14760"/>
                </a:cubicBezTo>
                <a:cubicBezTo>
                  <a:pt x="16696" y="14465"/>
                  <a:pt x="16702" y="14462"/>
                  <a:pt x="17361" y="14098"/>
                </a:cubicBezTo>
                <a:cubicBezTo>
                  <a:pt x="18069" y="13706"/>
                  <a:pt x="18137" y="13656"/>
                  <a:pt x="18779" y="13040"/>
                </a:cubicBezTo>
                <a:lnTo>
                  <a:pt x="19044" y="12786"/>
                </a:lnTo>
                <a:lnTo>
                  <a:pt x="20173" y="12983"/>
                </a:lnTo>
                <a:cubicBezTo>
                  <a:pt x="20794" y="13091"/>
                  <a:pt x="21341" y="13180"/>
                  <a:pt x="21388" y="13180"/>
                </a:cubicBezTo>
                <a:cubicBezTo>
                  <a:pt x="21499" y="13181"/>
                  <a:pt x="21560" y="13120"/>
                  <a:pt x="21560" y="13006"/>
                </a:cubicBezTo>
                <a:cubicBezTo>
                  <a:pt x="21560" y="12926"/>
                  <a:pt x="21504" y="12831"/>
                  <a:pt x="21457" y="12831"/>
                </a:cubicBezTo>
                <a:cubicBezTo>
                  <a:pt x="21389" y="12831"/>
                  <a:pt x="19241" y="12445"/>
                  <a:pt x="19225" y="12430"/>
                </a:cubicBezTo>
                <a:cubicBezTo>
                  <a:pt x="19214" y="12419"/>
                  <a:pt x="19267" y="12285"/>
                  <a:pt x="19343" y="12130"/>
                </a:cubicBezTo>
                <a:lnTo>
                  <a:pt x="19481" y="11850"/>
                </a:lnTo>
                <a:lnTo>
                  <a:pt x="19461" y="11346"/>
                </a:lnTo>
                <a:lnTo>
                  <a:pt x="19442" y="10844"/>
                </a:lnTo>
                <a:lnTo>
                  <a:pt x="19167" y="10365"/>
                </a:lnTo>
                <a:lnTo>
                  <a:pt x="18891" y="9887"/>
                </a:lnTo>
                <a:lnTo>
                  <a:pt x="18407" y="9464"/>
                </a:lnTo>
                <a:cubicBezTo>
                  <a:pt x="17934" y="9051"/>
                  <a:pt x="17912" y="9034"/>
                  <a:pt x="17381" y="8748"/>
                </a:cubicBezTo>
                <a:cubicBezTo>
                  <a:pt x="16632" y="8344"/>
                  <a:pt x="16690" y="8370"/>
                  <a:pt x="15939" y="8101"/>
                </a:cubicBezTo>
                <a:cubicBezTo>
                  <a:pt x="15452" y="7927"/>
                  <a:pt x="15116" y="7827"/>
                  <a:pt x="14724" y="7737"/>
                </a:cubicBezTo>
                <a:cubicBezTo>
                  <a:pt x="14427" y="7669"/>
                  <a:pt x="14168" y="7606"/>
                  <a:pt x="14148" y="7599"/>
                </a:cubicBezTo>
                <a:cubicBezTo>
                  <a:pt x="14123" y="7591"/>
                  <a:pt x="14176" y="7518"/>
                  <a:pt x="14303" y="7385"/>
                </a:cubicBezTo>
                <a:cubicBezTo>
                  <a:pt x="14514" y="7165"/>
                  <a:pt x="14545" y="7072"/>
                  <a:pt x="14442" y="6970"/>
                </a:cubicBezTo>
                <a:cubicBezTo>
                  <a:pt x="14332" y="6861"/>
                  <a:pt x="14263" y="6894"/>
                  <a:pt x="13956" y="7202"/>
                </a:cubicBezTo>
                <a:cubicBezTo>
                  <a:pt x="13799" y="7360"/>
                  <a:pt x="13658" y="7488"/>
                  <a:pt x="13643" y="7486"/>
                </a:cubicBezTo>
                <a:cubicBezTo>
                  <a:pt x="13628" y="7484"/>
                  <a:pt x="13251" y="7435"/>
                  <a:pt x="12804" y="7376"/>
                </a:cubicBezTo>
                <a:cubicBezTo>
                  <a:pt x="12190" y="7295"/>
                  <a:pt x="11815" y="7262"/>
                  <a:pt x="11262" y="7238"/>
                </a:cubicBezTo>
                <a:cubicBezTo>
                  <a:pt x="10860" y="7220"/>
                  <a:pt x="10522" y="7200"/>
                  <a:pt x="10511" y="7193"/>
                </a:cubicBezTo>
                <a:cubicBezTo>
                  <a:pt x="10500" y="7186"/>
                  <a:pt x="10490" y="5585"/>
                  <a:pt x="10490" y="3635"/>
                </a:cubicBezTo>
                <a:cubicBezTo>
                  <a:pt x="10490" y="-295"/>
                  <a:pt x="10504" y="6"/>
                  <a:pt x="10314" y="6"/>
                </a:cubicBezTo>
                <a:cubicBezTo>
                  <a:pt x="10290" y="6"/>
                  <a:pt x="10270" y="0"/>
                  <a:pt x="10253" y="0"/>
                </a:cubicBezTo>
                <a:close/>
              </a:path>
            </a:pathLst>
          </a:cu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ymmetric Tensor Glyphs"/>
          <p:cNvSpPr txBox="1">
            <a:spLocks noGrp="1"/>
          </p:cNvSpPr>
          <p:nvPr>
            <p:ph type="title"/>
          </p:nvPr>
        </p:nvSpPr>
        <p:spPr>
          <a:xfrm>
            <a:off x="2468953" y="342900"/>
            <a:ext cx="19446094" cy="2286000"/>
          </a:xfrm>
          <a:prstGeom prst="rect">
            <a:avLst/>
          </a:prstGeom>
        </p:spPr>
        <p:txBody>
          <a:bodyPr/>
          <a:lstStyle/>
          <a:p>
            <a:r>
              <a:t>Symmetric Tensor Glyphs</a:t>
            </a:r>
          </a:p>
        </p:txBody>
      </p:sp>
      <p:sp>
        <p:nvSpPr>
          <p:cNvPr id="140" name="Slide Number"/>
          <p:cNvSpPr txBox="1">
            <a:spLocks noGrp="1"/>
          </p:cNvSpPr>
          <p:nvPr>
            <p:ph type="sldNum" sz="quarter" idx="2"/>
          </p:nvPr>
        </p:nvSpPr>
        <p:spPr>
          <a:xfrm>
            <a:off x="23463178" y="12980489"/>
            <a:ext cx="436415" cy="4754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11</a:t>
            </a:fld>
            <a:endParaRPr/>
          </a:p>
        </p:txBody>
      </p:sp>
      <p:pic>
        <p:nvPicPr>
          <p:cNvPr id="141" name="Picture 47.png" descr="Picture 47.png"/>
          <p:cNvPicPr>
            <a:picLocks noChangeAspect="1"/>
          </p:cNvPicPr>
          <p:nvPr/>
        </p:nvPicPr>
        <p:blipFill>
          <a:blip r:embed="rId2"/>
          <a:stretch>
            <a:fillRect/>
          </a:stretch>
        </p:blipFill>
        <p:spPr>
          <a:xfrm>
            <a:off x="6324600" y="2347594"/>
            <a:ext cx="11734800" cy="9681212"/>
          </a:xfrm>
          <a:prstGeom prst="rect">
            <a:avLst/>
          </a:prstGeom>
          <a:ln w="139700">
            <a:solidFill>
              <a:srgbClr val="FFFFFF"/>
            </a:solidFill>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ymmetric Tensor Glyphs"/>
          <p:cNvSpPr txBox="1">
            <a:spLocks noGrp="1"/>
          </p:cNvSpPr>
          <p:nvPr>
            <p:ph type="title"/>
          </p:nvPr>
        </p:nvSpPr>
        <p:spPr>
          <a:xfrm>
            <a:off x="1702115" y="342900"/>
            <a:ext cx="21435745" cy="2286000"/>
          </a:xfrm>
          <a:prstGeom prst="rect">
            <a:avLst/>
          </a:prstGeom>
        </p:spPr>
        <p:txBody>
          <a:bodyPr/>
          <a:lstStyle/>
          <a:p>
            <a:r>
              <a:t>Symmetric Tensor Glyphs</a:t>
            </a:r>
          </a:p>
        </p:txBody>
      </p:sp>
      <p:sp>
        <p:nvSpPr>
          <p:cNvPr id="14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12</a:t>
            </a:fld>
            <a:endParaRPr/>
          </a:p>
        </p:txBody>
      </p:sp>
      <p:pic>
        <p:nvPicPr>
          <p:cNvPr id="145" name="Picture 48.png" descr="Picture 48.png"/>
          <p:cNvPicPr>
            <a:picLocks noChangeAspect="1"/>
          </p:cNvPicPr>
          <p:nvPr/>
        </p:nvPicPr>
        <p:blipFill>
          <a:blip r:embed="rId2"/>
          <a:stretch>
            <a:fillRect/>
          </a:stretch>
        </p:blipFill>
        <p:spPr>
          <a:xfrm>
            <a:off x="6587612" y="2692399"/>
            <a:ext cx="11208776" cy="9652001"/>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ymmetric Tensor Glyphs"/>
          <p:cNvSpPr txBox="1">
            <a:spLocks noGrp="1"/>
          </p:cNvSpPr>
          <p:nvPr>
            <p:ph type="title"/>
          </p:nvPr>
        </p:nvSpPr>
        <p:spPr>
          <a:xfrm>
            <a:off x="1603883" y="357187"/>
            <a:ext cx="21176234" cy="2286001"/>
          </a:xfrm>
          <a:prstGeom prst="rect">
            <a:avLst/>
          </a:prstGeom>
        </p:spPr>
        <p:txBody>
          <a:bodyPr/>
          <a:lstStyle/>
          <a:p>
            <a:r>
              <a:t>Symmetric Tensor Glyphs</a:t>
            </a:r>
          </a:p>
        </p:txBody>
      </p:sp>
      <p:sp>
        <p:nvSpPr>
          <p:cNvPr id="14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13</a:t>
            </a:fld>
            <a:endParaRPr/>
          </a:p>
        </p:txBody>
      </p:sp>
      <p:pic>
        <p:nvPicPr>
          <p:cNvPr id="149" name="Picture 51.png" descr="Picture 51.png"/>
          <p:cNvPicPr>
            <a:picLocks noChangeAspect="1"/>
          </p:cNvPicPr>
          <p:nvPr/>
        </p:nvPicPr>
        <p:blipFill>
          <a:blip r:embed="rId2"/>
          <a:stretch>
            <a:fillRect/>
          </a:stretch>
        </p:blipFill>
        <p:spPr>
          <a:xfrm>
            <a:off x="6527800" y="2562224"/>
            <a:ext cx="11328400" cy="9912351"/>
          </a:xfrm>
          <a:prstGeom prst="rect">
            <a:avLst/>
          </a:prstGeom>
          <a:ln w="88900">
            <a:solidFill>
              <a:srgbClr val="FFFFFF"/>
            </a:solidFill>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ymmetric Tensor Glyphs"/>
          <p:cNvSpPr txBox="1">
            <a:spLocks noGrp="1"/>
          </p:cNvSpPr>
          <p:nvPr>
            <p:ph type="title"/>
          </p:nvPr>
        </p:nvSpPr>
        <p:spPr>
          <a:xfrm>
            <a:off x="1033261" y="357187"/>
            <a:ext cx="22317478" cy="2286001"/>
          </a:xfrm>
          <a:prstGeom prst="rect">
            <a:avLst/>
          </a:prstGeom>
        </p:spPr>
        <p:txBody>
          <a:bodyPr/>
          <a:lstStyle/>
          <a:p>
            <a:r>
              <a:t>Symmetric Tensor Glyphs</a:t>
            </a:r>
          </a:p>
        </p:txBody>
      </p:sp>
      <p:sp>
        <p:nvSpPr>
          <p:cNvPr id="152" name="Shortcomings"/>
          <p:cNvSpPr txBox="1">
            <a:spLocks noGrp="1"/>
          </p:cNvSpPr>
          <p:nvPr>
            <p:ph type="body" idx="1"/>
          </p:nvPr>
        </p:nvSpPr>
        <p:spPr>
          <a:prstGeom prst="rect">
            <a:avLst/>
          </a:prstGeom>
        </p:spPr>
        <p:txBody>
          <a:bodyPr/>
          <a:lstStyle/>
          <a:p>
            <a:r>
              <a:t>Shortcomings</a:t>
            </a:r>
          </a:p>
        </p:txBody>
      </p:sp>
      <p:sp>
        <p:nvSpPr>
          <p:cNvPr id="15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14</a:t>
            </a:fld>
            <a:endParaRPr/>
          </a:p>
        </p:txBody>
      </p:sp>
      <p:pic>
        <p:nvPicPr>
          <p:cNvPr id="154" name="Picture 49.png" descr="Picture 49.png"/>
          <p:cNvPicPr>
            <a:picLocks noChangeAspect="1"/>
          </p:cNvPicPr>
          <p:nvPr/>
        </p:nvPicPr>
        <p:blipFill>
          <a:blip r:embed="rId2"/>
          <a:srcRect l="2802" t="18348" r="3455" b="8244"/>
          <a:stretch>
            <a:fillRect/>
          </a:stretch>
        </p:blipFill>
        <p:spPr>
          <a:xfrm>
            <a:off x="3611262" y="5056109"/>
            <a:ext cx="17017626" cy="1174665"/>
          </a:xfrm>
          <a:custGeom>
            <a:avLst/>
            <a:gdLst/>
            <a:ahLst/>
            <a:cxnLst>
              <a:cxn ang="0">
                <a:pos x="wd2" y="hd2"/>
              </a:cxn>
              <a:cxn ang="5400000">
                <a:pos x="wd2" y="hd2"/>
              </a:cxn>
              <a:cxn ang="10800000">
                <a:pos x="wd2" y="hd2"/>
              </a:cxn>
              <a:cxn ang="16200000">
                <a:pos x="wd2" y="hd2"/>
              </a:cxn>
            </a:cxnLst>
            <a:rect l="0" t="0" r="r" b="b"/>
            <a:pathLst>
              <a:path w="21520" h="21321" extrusionOk="0">
                <a:moveTo>
                  <a:pt x="13717" y="8"/>
                </a:moveTo>
                <a:cubicBezTo>
                  <a:pt x="13288" y="-192"/>
                  <a:pt x="13003" y="3115"/>
                  <a:pt x="13090" y="8458"/>
                </a:cubicBezTo>
                <a:cubicBezTo>
                  <a:pt x="13185" y="14269"/>
                  <a:pt x="13682" y="19891"/>
                  <a:pt x="14203" y="21057"/>
                </a:cubicBezTo>
                <a:cubicBezTo>
                  <a:pt x="14358" y="21404"/>
                  <a:pt x="14435" y="21408"/>
                  <a:pt x="14567" y="21071"/>
                </a:cubicBezTo>
                <a:cubicBezTo>
                  <a:pt x="14773" y="20544"/>
                  <a:pt x="14928" y="18970"/>
                  <a:pt x="14977" y="16901"/>
                </a:cubicBezTo>
                <a:cubicBezTo>
                  <a:pt x="15007" y="15636"/>
                  <a:pt x="15005" y="13434"/>
                  <a:pt x="14972" y="11887"/>
                </a:cubicBezTo>
                <a:cubicBezTo>
                  <a:pt x="14885" y="7868"/>
                  <a:pt x="14549" y="3404"/>
                  <a:pt x="14185" y="1435"/>
                </a:cubicBezTo>
                <a:cubicBezTo>
                  <a:pt x="14019" y="534"/>
                  <a:pt x="13860" y="75"/>
                  <a:pt x="13717" y="8"/>
                </a:cubicBezTo>
                <a:close/>
                <a:moveTo>
                  <a:pt x="10483" y="23"/>
                </a:moveTo>
                <a:cubicBezTo>
                  <a:pt x="10365" y="-26"/>
                  <a:pt x="10250" y="178"/>
                  <a:pt x="10146" y="678"/>
                </a:cubicBezTo>
                <a:cubicBezTo>
                  <a:pt x="9992" y="1414"/>
                  <a:pt x="9895" y="2504"/>
                  <a:pt x="9833" y="4186"/>
                </a:cubicBezTo>
                <a:cubicBezTo>
                  <a:pt x="9800" y="5063"/>
                  <a:pt x="9796" y="5379"/>
                  <a:pt x="9797" y="7133"/>
                </a:cubicBezTo>
                <a:cubicBezTo>
                  <a:pt x="9797" y="8649"/>
                  <a:pt x="9804" y="9350"/>
                  <a:pt x="9826" y="10223"/>
                </a:cubicBezTo>
                <a:cubicBezTo>
                  <a:pt x="9950" y="14998"/>
                  <a:pt x="10367" y="19483"/>
                  <a:pt x="10815" y="20862"/>
                </a:cubicBezTo>
                <a:cubicBezTo>
                  <a:pt x="10942" y="21253"/>
                  <a:pt x="11222" y="21238"/>
                  <a:pt x="11333" y="20841"/>
                </a:cubicBezTo>
                <a:cubicBezTo>
                  <a:pt x="11510" y="20213"/>
                  <a:pt x="11636" y="18944"/>
                  <a:pt x="11700" y="17153"/>
                </a:cubicBezTo>
                <a:cubicBezTo>
                  <a:pt x="11752" y="15717"/>
                  <a:pt x="11760" y="13266"/>
                  <a:pt x="11718" y="11491"/>
                </a:cubicBezTo>
                <a:cubicBezTo>
                  <a:pt x="11573" y="5208"/>
                  <a:pt x="10994" y="235"/>
                  <a:pt x="10483" y="23"/>
                </a:cubicBezTo>
                <a:close/>
                <a:moveTo>
                  <a:pt x="7209" y="95"/>
                </a:moveTo>
                <a:cubicBezTo>
                  <a:pt x="7053" y="46"/>
                  <a:pt x="6907" y="429"/>
                  <a:pt x="6795" y="1247"/>
                </a:cubicBezTo>
                <a:cubicBezTo>
                  <a:pt x="6459" y="3691"/>
                  <a:pt x="6449" y="9609"/>
                  <a:pt x="6773" y="14610"/>
                </a:cubicBezTo>
                <a:cubicBezTo>
                  <a:pt x="6970" y="17653"/>
                  <a:pt x="7252" y="19885"/>
                  <a:pt x="7561" y="20848"/>
                </a:cubicBezTo>
                <a:cubicBezTo>
                  <a:pt x="7681" y="21221"/>
                  <a:pt x="7929" y="21233"/>
                  <a:pt x="8036" y="20870"/>
                </a:cubicBezTo>
                <a:cubicBezTo>
                  <a:pt x="8148" y="20492"/>
                  <a:pt x="8272" y="19581"/>
                  <a:pt x="8335" y="18680"/>
                </a:cubicBezTo>
                <a:cubicBezTo>
                  <a:pt x="8436" y="17231"/>
                  <a:pt x="8481" y="14847"/>
                  <a:pt x="8450" y="12622"/>
                </a:cubicBezTo>
                <a:cubicBezTo>
                  <a:pt x="8389" y="8225"/>
                  <a:pt x="8086" y="3800"/>
                  <a:pt x="7691" y="1528"/>
                </a:cubicBezTo>
                <a:cubicBezTo>
                  <a:pt x="7534" y="625"/>
                  <a:pt x="7366" y="144"/>
                  <a:pt x="7209" y="95"/>
                </a:cubicBezTo>
                <a:close/>
                <a:moveTo>
                  <a:pt x="17008" y="203"/>
                </a:moveTo>
                <a:cubicBezTo>
                  <a:pt x="16901" y="150"/>
                  <a:pt x="16797" y="225"/>
                  <a:pt x="16735" y="455"/>
                </a:cubicBezTo>
                <a:cubicBezTo>
                  <a:pt x="16264" y="2208"/>
                  <a:pt x="16220" y="9042"/>
                  <a:pt x="16641" y="15056"/>
                </a:cubicBezTo>
                <a:cubicBezTo>
                  <a:pt x="16830" y="17757"/>
                  <a:pt x="17124" y="19956"/>
                  <a:pt x="17419" y="20862"/>
                </a:cubicBezTo>
                <a:cubicBezTo>
                  <a:pt x="17523" y="21182"/>
                  <a:pt x="17742" y="21240"/>
                  <a:pt x="17838" y="20978"/>
                </a:cubicBezTo>
                <a:cubicBezTo>
                  <a:pt x="18036" y="20438"/>
                  <a:pt x="18186" y="18911"/>
                  <a:pt x="18240" y="16886"/>
                </a:cubicBezTo>
                <a:cubicBezTo>
                  <a:pt x="18265" y="15947"/>
                  <a:pt x="18268" y="15476"/>
                  <a:pt x="18263" y="13962"/>
                </a:cubicBezTo>
                <a:cubicBezTo>
                  <a:pt x="18258" y="12413"/>
                  <a:pt x="18250" y="11961"/>
                  <a:pt x="18209" y="10727"/>
                </a:cubicBezTo>
                <a:cubicBezTo>
                  <a:pt x="18057" y="6164"/>
                  <a:pt x="17712" y="2370"/>
                  <a:pt x="17300" y="736"/>
                </a:cubicBezTo>
                <a:cubicBezTo>
                  <a:pt x="17225" y="439"/>
                  <a:pt x="17115" y="255"/>
                  <a:pt x="17008" y="203"/>
                </a:cubicBezTo>
                <a:close/>
                <a:moveTo>
                  <a:pt x="685" y="282"/>
                </a:moveTo>
                <a:cubicBezTo>
                  <a:pt x="382" y="156"/>
                  <a:pt x="141" y="1632"/>
                  <a:pt x="46" y="4402"/>
                </a:cubicBezTo>
                <a:cubicBezTo>
                  <a:pt x="-79" y="8073"/>
                  <a:pt x="59" y="13133"/>
                  <a:pt x="380" y="16598"/>
                </a:cubicBezTo>
                <a:cubicBezTo>
                  <a:pt x="563" y="18580"/>
                  <a:pt x="788" y="20039"/>
                  <a:pt x="1006" y="20661"/>
                </a:cubicBezTo>
                <a:cubicBezTo>
                  <a:pt x="1138" y="21037"/>
                  <a:pt x="1383" y="21036"/>
                  <a:pt x="1484" y="20661"/>
                </a:cubicBezTo>
                <a:cubicBezTo>
                  <a:pt x="1736" y="19720"/>
                  <a:pt x="1883" y="17644"/>
                  <a:pt x="1908" y="14667"/>
                </a:cubicBezTo>
                <a:cubicBezTo>
                  <a:pt x="1933" y="11559"/>
                  <a:pt x="1794" y="7735"/>
                  <a:pt x="1554" y="4964"/>
                </a:cubicBezTo>
                <a:cubicBezTo>
                  <a:pt x="1420" y="3417"/>
                  <a:pt x="1163" y="1537"/>
                  <a:pt x="1005" y="952"/>
                </a:cubicBezTo>
                <a:cubicBezTo>
                  <a:pt x="894" y="542"/>
                  <a:pt x="786" y="324"/>
                  <a:pt x="685" y="282"/>
                </a:cubicBezTo>
                <a:close/>
                <a:moveTo>
                  <a:pt x="3913" y="296"/>
                </a:moveTo>
                <a:cubicBezTo>
                  <a:pt x="3824" y="297"/>
                  <a:pt x="3737" y="381"/>
                  <a:pt x="3691" y="541"/>
                </a:cubicBezTo>
                <a:cubicBezTo>
                  <a:pt x="3580" y="928"/>
                  <a:pt x="3460" y="1804"/>
                  <a:pt x="3396" y="2688"/>
                </a:cubicBezTo>
                <a:cubicBezTo>
                  <a:pt x="3226" y="5036"/>
                  <a:pt x="3224" y="9014"/>
                  <a:pt x="3390" y="12586"/>
                </a:cubicBezTo>
                <a:cubicBezTo>
                  <a:pt x="3571" y="16460"/>
                  <a:pt x="3908" y="19522"/>
                  <a:pt x="4279" y="20661"/>
                </a:cubicBezTo>
                <a:cubicBezTo>
                  <a:pt x="4405" y="21046"/>
                  <a:pt x="4672" y="21043"/>
                  <a:pt x="4776" y="20654"/>
                </a:cubicBezTo>
                <a:cubicBezTo>
                  <a:pt x="4955" y="19990"/>
                  <a:pt x="5081" y="18689"/>
                  <a:pt x="5144" y="16872"/>
                </a:cubicBezTo>
                <a:cubicBezTo>
                  <a:pt x="5170" y="16103"/>
                  <a:pt x="5175" y="15652"/>
                  <a:pt x="5175" y="13904"/>
                </a:cubicBezTo>
                <a:cubicBezTo>
                  <a:pt x="5175" y="11994"/>
                  <a:pt x="5172" y="11742"/>
                  <a:pt x="5131" y="10518"/>
                </a:cubicBezTo>
                <a:cubicBezTo>
                  <a:pt x="5072" y="8720"/>
                  <a:pt x="5014" y="7556"/>
                  <a:pt x="4913" y="6124"/>
                </a:cubicBezTo>
                <a:cubicBezTo>
                  <a:pt x="4727" y="3494"/>
                  <a:pt x="4428" y="1291"/>
                  <a:pt x="4154" y="534"/>
                </a:cubicBezTo>
                <a:cubicBezTo>
                  <a:pt x="4095" y="374"/>
                  <a:pt x="4003" y="296"/>
                  <a:pt x="3913" y="296"/>
                </a:cubicBezTo>
                <a:close/>
                <a:moveTo>
                  <a:pt x="20256" y="484"/>
                </a:moveTo>
                <a:cubicBezTo>
                  <a:pt x="19963" y="468"/>
                  <a:pt x="19766" y="1883"/>
                  <a:pt x="19678" y="4633"/>
                </a:cubicBezTo>
                <a:cubicBezTo>
                  <a:pt x="19648" y="5577"/>
                  <a:pt x="19645" y="5898"/>
                  <a:pt x="19650" y="7493"/>
                </a:cubicBezTo>
                <a:cubicBezTo>
                  <a:pt x="19655" y="8998"/>
                  <a:pt x="19662" y="9506"/>
                  <a:pt x="19698" y="10612"/>
                </a:cubicBezTo>
                <a:cubicBezTo>
                  <a:pt x="19756" y="12371"/>
                  <a:pt x="19806" y="13385"/>
                  <a:pt x="19907" y="14819"/>
                </a:cubicBezTo>
                <a:cubicBezTo>
                  <a:pt x="20095" y="17511"/>
                  <a:pt x="20368" y="19597"/>
                  <a:pt x="20647" y="20466"/>
                </a:cubicBezTo>
                <a:cubicBezTo>
                  <a:pt x="20768" y="20843"/>
                  <a:pt x="21030" y="20849"/>
                  <a:pt x="21132" y="20473"/>
                </a:cubicBezTo>
                <a:cubicBezTo>
                  <a:pt x="21386" y="19534"/>
                  <a:pt x="21521" y="17333"/>
                  <a:pt x="21521" y="14113"/>
                </a:cubicBezTo>
                <a:cubicBezTo>
                  <a:pt x="21520" y="10024"/>
                  <a:pt x="21287" y="5679"/>
                  <a:pt x="20922" y="2962"/>
                </a:cubicBezTo>
                <a:cubicBezTo>
                  <a:pt x="20684" y="1189"/>
                  <a:pt x="20499" y="497"/>
                  <a:pt x="20256" y="484"/>
                </a:cubicBezTo>
                <a:close/>
              </a:path>
            </a:pathLst>
          </a:custGeom>
          <a:ln w="12700">
            <a:miter lim="400000"/>
          </a:ln>
        </p:spPr>
      </p:pic>
      <p:pic>
        <p:nvPicPr>
          <p:cNvPr id="155" name="Picture 50.png" descr="Picture 50.png"/>
          <p:cNvPicPr>
            <a:picLocks noChangeAspect="1"/>
          </p:cNvPicPr>
          <p:nvPr/>
        </p:nvPicPr>
        <p:blipFill>
          <a:blip r:embed="rId3"/>
          <a:srcRect l="2185" t="7315" r="1664" b="9770"/>
          <a:stretch>
            <a:fillRect/>
          </a:stretch>
        </p:blipFill>
        <p:spPr>
          <a:xfrm>
            <a:off x="3532187" y="8176226"/>
            <a:ext cx="17388500" cy="1411167"/>
          </a:xfrm>
          <a:custGeom>
            <a:avLst/>
            <a:gdLst/>
            <a:ahLst/>
            <a:cxnLst>
              <a:cxn ang="0">
                <a:pos x="wd2" y="hd2"/>
              </a:cxn>
              <a:cxn ang="5400000">
                <a:pos x="wd2" y="hd2"/>
              </a:cxn>
              <a:cxn ang="10800000">
                <a:pos x="wd2" y="hd2"/>
              </a:cxn>
              <a:cxn ang="16200000">
                <a:pos x="wd2" y="hd2"/>
              </a:cxn>
            </a:cxnLst>
            <a:rect l="0" t="0" r="r" b="b"/>
            <a:pathLst>
              <a:path w="21587" h="20624" extrusionOk="0">
                <a:moveTo>
                  <a:pt x="337" y="19"/>
                </a:moveTo>
                <a:cubicBezTo>
                  <a:pt x="136" y="291"/>
                  <a:pt x="0" y="3433"/>
                  <a:pt x="0" y="8104"/>
                </a:cubicBezTo>
                <a:cubicBezTo>
                  <a:pt x="0" y="11197"/>
                  <a:pt x="48" y="13813"/>
                  <a:pt x="151" y="16311"/>
                </a:cubicBezTo>
                <a:cubicBezTo>
                  <a:pt x="246" y="18633"/>
                  <a:pt x="341" y="19848"/>
                  <a:pt x="473" y="20424"/>
                </a:cubicBezTo>
                <a:cubicBezTo>
                  <a:pt x="643" y="21164"/>
                  <a:pt x="799" y="19814"/>
                  <a:pt x="882" y="16886"/>
                </a:cubicBezTo>
                <a:cubicBezTo>
                  <a:pt x="918" y="15652"/>
                  <a:pt x="919" y="15450"/>
                  <a:pt x="919" y="12385"/>
                </a:cubicBezTo>
                <a:cubicBezTo>
                  <a:pt x="919" y="9439"/>
                  <a:pt x="916" y="9045"/>
                  <a:pt x="883" y="7646"/>
                </a:cubicBezTo>
                <a:cubicBezTo>
                  <a:pt x="785" y="3375"/>
                  <a:pt x="616" y="583"/>
                  <a:pt x="426" y="83"/>
                </a:cubicBezTo>
                <a:cubicBezTo>
                  <a:pt x="395" y="1"/>
                  <a:pt x="365" y="-20"/>
                  <a:pt x="337" y="19"/>
                </a:cubicBezTo>
                <a:close/>
                <a:moveTo>
                  <a:pt x="6859" y="135"/>
                </a:moveTo>
                <a:cubicBezTo>
                  <a:pt x="6707" y="267"/>
                  <a:pt x="6559" y="1044"/>
                  <a:pt x="6440" y="2548"/>
                </a:cubicBezTo>
                <a:cubicBezTo>
                  <a:pt x="6289" y="4455"/>
                  <a:pt x="6221" y="6834"/>
                  <a:pt x="6234" y="9809"/>
                </a:cubicBezTo>
                <a:cubicBezTo>
                  <a:pt x="6242" y="11860"/>
                  <a:pt x="6273" y="13194"/>
                  <a:pt x="6357" y="15111"/>
                </a:cubicBezTo>
                <a:cubicBezTo>
                  <a:pt x="6463" y="17534"/>
                  <a:pt x="6683" y="19633"/>
                  <a:pt x="6893" y="20232"/>
                </a:cubicBezTo>
                <a:cubicBezTo>
                  <a:pt x="7280" y="21336"/>
                  <a:pt x="7632" y="18609"/>
                  <a:pt x="7723" y="13806"/>
                </a:cubicBezTo>
                <a:cubicBezTo>
                  <a:pt x="7757" y="12009"/>
                  <a:pt x="7745" y="9295"/>
                  <a:pt x="7696" y="7571"/>
                </a:cubicBezTo>
                <a:cubicBezTo>
                  <a:pt x="7555" y="2651"/>
                  <a:pt x="7195" y="-157"/>
                  <a:pt x="6859" y="135"/>
                </a:cubicBezTo>
                <a:close/>
                <a:moveTo>
                  <a:pt x="3679" y="158"/>
                </a:moveTo>
                <a:cubicBezTo>
                  <a:pt x="3468" y="-23"/>
                  <a:pt x="3269" y="1300"/>
                  <a:pt x="3165" y="3795"/>
                </a:cubicBezTo>
                <a:cubicBezTo>
                  <a:pt x="3089" y="5612"/>
                  <a:pt x="3063" y="7254"/>
                  <a:pt x="3071" y="9490"/>
                </a:cubicBezTo>
                <a:cubicBezTo>
                  <a:pt x="3086" y="13157"/>
                  <a:pt x="3186" y="16014"/>
                  <a:pt x="3378" y="18202"/>
                </a:cubicBezTo>
                <a:cubicBezTo>
                  <a:pt x="3466" y="19206"/>
                  <a:pt x="3544" y="19775"/>
                  <a:pt x="3650" y="20174"/>
                </a:cubicBezTo>
                <a:cubicBezTo>
                  <a:pt x="3987" y="21443"/>
                  <a:pt x="4294" y="18735"/>
                  <a:pt x="4369" y="13823"/>
                </a:cubicBezTo>
                <a:cubicBezTo>
                  <a:pt x="4411" y="11098"/>
                  <a:pt x="4379" y="8451"/>
                  <a:pt x="4274" y="5801"/>
                </a:cubicBezTo>
                <a:cubicBezTo>
                  <a:pt x="4179" y="3418"/>
                  <a:pt x="4052" y="1772"/>
                  <a:pt x="3893" y="854"/>
                </a:cubicBezTo>
                <a:cubicBezTo>
                  <a:pt x="3822" y="447"/>
                  <a:pt x="3750" y="218"/>
                  <a:pt x="3679" y="158"/>
                </a:cubicBezTo>
                <a:close/>
                <a:moveTo>
                  <a:pt x="10113" y="315"/>
                </a:moveTo>
                <a:cubicBezTo>
                  <a:pt x="10002" y="386"/>
                  <a:pt x="9906" y="688"/>
                  <a:pt x="9799" y="1277"/>
                </a:cubicBezTo>
                <a:cubicBezTo>
                  <a:pt x="9432" y="3305"/>
                  <a:pt x="9268" y="8049"/>
                  <a:pt x="9401" y="12785"/>
                </a:cubicBezTo>
                <a:cubicBezTo>
                  <a:pt x="9505" y="16509"/>
                  <a:pt x="9788" y="19350"/>
                  <a:pt x="10135" y="20163"/>
                </a:cubicBezTo>
                <a:cubicBezTo>
                  <a:pt x="10225" y="20373"/>
                  <a:pt x="10415" y="20335"/>
                  <a:pt x="10514" y="20087"/>
                </a:cubicBezTo>
                <a:cubicBezTo>
                  <a:pt x="10840" y="19275"/>
                  <a:pt x="11077" y="16353"/>
                  <a:pt x="11133" y="12472"/>
                </a:cubicBezTo>
                <a:cubicBezTo>
                  <a:pt x="11152" y="11156"/>
                  <a:pt x="11152" y="10876"/>
                  <a:pt x="11132" y="9485"/>
                </a:cubicBezTo>
                <a:cubicBezTo>
                  <a:pt x="11058" y="4289"/>
                  <a:pt x="10694" y="596"/>
                  <a:pt x="10230" y="315"/>
                </a:cubicBezTo>
                <a:cubicBezTo>
                  <a:pt x="10189" y="289"/>
                  <a:pt x="10150" y="291"/>
                  <a:pt x="10113" y="315"/>
                </a:cubicBezTo>
                <a:close/>
                <a:moveTo>
                  <a:pt x="13528" y="454"/>
                </a:moveTo>
                <a:cubicBezTo>
                  <a:pt x="13487" y="439"/>
                  <a:pt x="13443" y="442"/>
                  <a:pt x="13397" y="465"/>
                </a:cubicBezTo>
                <a:cubicBezTo>
                  <a:pt x="13110" y="606"/>
                  <a:pt x="12875" y="1750"/>
                  <a:pt x="12698" y="3864"/>
                </a:cubicBezTo>
                <a:cubicBezTo>
                  <a:pt x="12549" y="5640"/>
                  <a:pt x="12487" y="7417"/>
                  <a:pt x="12487" y="9920"/>
                </a:cubicBezTo>
                <a:cubicBezTo>
                  <a:pt x="12487" y="12303"/>
                  <a:pt x="12570" y="14579"/>
                  <a:pt x="12722" y="16340"/>
                </a:cubicBezTo>
                <a:cubicBezTo>
                  <a:pt x="12883" y="18210"/>
                  <a:pt x="13053" y="19251"/>
                  <a:pt x="13306" y="19925"/>
                </a:cubicBezTo>
                <a:cubicBezTo>
                  <a:pt x="13437" y="20274"/>
                  <a:pt x="13757" y="20147"/>
                  <a:pt x="13890" y="19693"/>
                </a:cubicBezTo>
                <a:cubicBezTo>
                  <a:pt x="14084" y="19027"/>
                  <a:pt x="14259" y="17750"/>
                  <a:pt x="14368" y="16207"/>
                </a:cubicBezTo>
                <a:cubicBezTo>
                  <a:pt x="14490" y="14468"/>
                  <a:pt x="14534" y="13000"/>
                  <a:pt x="14533" y="10737"/>
                </a:cubicBezTo>
                <a:cubicBezTo>
                  <a:pt x="14532" y="9415"/>
                  <a:pt x="14526" y="8870"/>
                  <a:pt x="14498" y="7936"/>
                </a:cubicBezTo>
                <a:cubicBezTo>
                  <a:pt x="14407" y="4854"/>
                  <a:pt x="14178" y="2408"/>
                  <a:pt x="13861" y="1138"/>
                </a:cubicBezTo>
                <a:cubicBezTo>
                  <a:pt x="13755" y="713"/>
                  <a:pt x="13652" y="497"/>
                  <a:pt x="13528" y="454"/>
                </a:cubicBezTo>
                <a:close/>
                <a:moveTo>
                  <a:pt x="16677" y="1248"/>
                </a:moveTo>
                <a:cubicBezTo>
                  <a:pt x="16357" y="1408"/>
                  <a:pt x="16047" y="2373"/>
                  <a:pt x="15822" y="4114"/>
                </a:cubicBezTo>
                <a:cubicBezTo>
                  <a:pt x="15696" y="5084"/>
                  <a:pt x="15576" y="6584"/>
                  <a:pt x="15529" y="7762"/>
                </a:cubicBezTo>
                <a:cubicBezTo>
                  <a:pt x="15497" y="8577"/>
                  <a:pt x="15492" y="8887"/>
                  <a:pt x="15492" y="10297"/>
                </a:cubicBezTo>
                <a:cubicBezTo>
                  <a:pt x="15492" y="11772"/>
                  <a:pt x="15496" y="11983"/>
                  <a:pt x="15535" y="12942"/>
                </a:cubicBezTo>
                <a:cubicBezTo>
                  <a:pt x="15659" y="15936"/>
                  <a:pt x="15975" y="18128"/>
                  <a:pt x="16412" y="19037"/>
                </a:cubicBezTo>
                <a:cubicBezTo>
                  <a:pt x="16595" y="19417"/>
                  <a:pt x="16896" y="19452"/>
                  <a:pt x="17092" y="19113"/>
                </a:cubicBezTo>
                <a:cubicBezTo>
                  <a:pt x="17281" y="18787"/>
                  <a:pt x="17541" y="17764"/>
                  <a:pt x="17675" y="16828"/>
                </a:cubicBezTo>
                <a:cubicBezTo>
                  <a:pt x="17910" y="15184"/>
                  <a:pt x="18044" y="13040"/>
                  <a:pt x="18058" y="10732"/>
                </a:cubicBezTo>
                <a:cubicBezTo>
                  <a:pt x="18077" y="7722"/>
                  <a:pt x="17909" y="5023"/>
                  <a:pt x="17592" y="3232"/>
                </a:cubicBezTo>
                <a:cubicBezTo>
                  <a:pt x="17327" y="1735"/>
                  <a:pt x="16997" y="1089"/>
                  <a:pt x="16677" y="1248"/>
                </a:cubicBezTo>
                <a:close/>
                <a:moveTo>
                  <a:pt x="19984" y="2693"/>
                </a:moveTo>
                <a:cubicBezTo>
                  <a:pt x="19904" y="2710"/>
                  <a:pt x="19830" y="2756"/>
                  <a:pt x="19771" y="2826"/>
                </a:cubicBezTo>
                <a:cubicBezTo>
                  <a:pt x="19101" y="3624"/>
                  <a:pt x="18579" y="6393"/>
                  <a:pt x="18493" y="9612"/>
                </a:cubicBezTo>
                <a:cubicBezTo>
                  <a:pt x="18450" y="11217"/>
                  <a:pt x="18486" y="12505"/>
                  <a:pt x="18612" y="13858"/>
                </a:cubicBezTo>
                <a:cubicBezTo>
                  <a:pt x="18785" y="15724"/>
                  <a:pt x="19128" y="17147"/>
                  <a:pt x="19548" y="17750"/>
                </a:cubicBezTo>
                <a:cubicBezTo>
                  <a:pt x="19604" y="17830"/>
                  <a:pt x="19807" y="17870"/>
                  <a:pt x="19998" y="17843"/>
                </a:cubicBezTo>
                <a:cubicBezTo>
                  <a:pt x="20277" y="17802"/>
                  <a:pt x="20379" y="17725"/>
                  <a:pt x="20515" y="17448"/>
                </a:cubicBezTo>
                <a:cubicBezTo>
                  <a:pt x="21050" y="16363"/>
                  <a:pt x="21417" y="14316"/>
                  <a:pt x="21549" y="11677"/>
                </a:cubicBezTo>
                <a:cubicBezTo>
                  <a:pt x="21596" y="10740"/>
                  <a:pt x="21600" y="9212"/>
                  <a:pt x="21559" y="8209"/>
                </a:cubicBezTo>
                <a:cubicBezTo>
                  <a:pt x="21468" y="6005"/>
                  <a:pt x="21135" y="4073"/>
                  <a:pt x="20686" y="3139"/>
                </a:cubicBezTo>
                <a:cubicBezTo>
                  <a:pt x="20529" y="2813"/>
                  <a:pt x="20226" y="2640"/>
                  <a:pt x="19984" y="2693"/>
                </a:cubicBezTo>
                <a:close/>
              </a:path>
            </a:pathLst>
          </a:cu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uperquadrics"/>
          <p:cNvSpPr txBox="1">
            <a:spLocks noGrp="1"/>
          </p:cNvSpPr>
          <p:nvPr>
            <p:ph type="title"/>
          </p:nvPr>
        </p:nvSpPr>
        <p:spPr>
          <a:prstGeom prst="rect">
            <a:avLst/>
          </a:prstGeom>
        </p:spPr>
        <p:txBody>
          <a:bodyPr/>
          <a:lstStyle/>
          <a:p>
            <a:r>
              <a:t>Superquadrics</a:t>
            </a:r>
          </a:p>
        </p:txBody>
      </p:sp>
      <p:sp>
        <p:nvSpPr>
          <p:cNvPr id="15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15</a:t>
            </a:fld>
            <a:endParaRPr/>
          </a:p>
        </p:txBody>
      </p:sp>
      <p:pic>
        <p:nvPicPr>
          <p:cNvPr id="159" name="Picture 52.png" descr="Picture 52.png"/>
          <p:cNvPicPr>
            <a:picLocks noChangeAspect="1"/>
          </p:cNvPicPr>
          <p:nvPr/>
        </p:nvPicPr>
        <p:blipFill>
          <a:blip r:embed="rId2"/>
          <a:stretch>
            <a:fillRect/>
          </a:stretch>
        </p:blipFill>
        <p:spPr>
          <a:xfrm>
            <a:off x="3781143" y="2331711"/>
            <a:ext cx="11245888" cy="10355590"/>
          </a:xfrm>
          <a:prstGeom prst="rect">
            <a:avLst/>
          </a:prstGeom>
          <a:ln w="12700">
            <a:miter lim="400000"/>
          </a:ln>
        </p:spPr>
      </p:pic>
      <p:sp>
        <p:nvSpPr>
          <p:cNvPr id="160" name="A. Barr,…"/>
          <p:cNvSpPr txBox="1"/>
          <p:nvPr/>
        </p:nvSpPr>
        <p:spPr>
          <a:xfrm>
            <a:off x="15193317" y="2760759"/>
            <a:ext cx="5461001" cy="26064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B00"/>
              </a:buClr>
              <a:buFont typeface="Verdana"/>
              <a:defRPr sz="3200">
                <a:solidFill>
                  <a:srgbClr val="000000"/>
                </a:solidFill>
                <a:uFill>
                  <a:solidFill>
                    <a:srgbClr val="0042AA"/>
                  </a:solidFill>
                </a:uFill>
                <a:latin typeface="+mn-lt"/>
                <a:ea typeface="+mn-ea"/>
                <a:cs typeface="+mn-cs"/>
                <a:sym typeface="Gill Sans Light"/>
              </a:defRPr>
            </a:pPr>
            <a:r>
              <a:rPr b="1" dirty="0"/>
              <a:t>A. Barr, </a:t>
            </a:r>
          </a:p>
          <a:p>
            <a:pPr defTabSz="812800">
              <a:buClr>
                <a:srgbClr val="FFFB00"/>
              </a:buClr>
              <a:buFont typeface="Verdana"/>
              <a:defRPr sz="3200">
                <a:solidFill>
                  <a:srgbClr val="000000"/>
                </a:solidFill>
                <a:uFill>
                  <a:solidFill>
                    <a:srgbClr val="0042AA"/>
                  </a:solidFill>
                </a:uFill>
                <a:latin typeface="+mn-lt"/>
                <a:ea typeface="+mn-ea"/>
                <a:cs typeface="+mn-cs"/>
                <a:sym typeface="Gill Sans Light"/>
              </a:defRPr>
            </a:pPr>
            <a:r>
              <a:rPr i="1" dirty="0" err="1">
                <a:solidFill>
                  <a:schemeClr val="tx1"/>
                </a:solidFill>
                <a:latin typeface="Gill Sans"/>
                <a:ea typeface="Gill Sans"/>
                <a:cs typeface="Gill Sans"/>
                <a:sym typeface="Gill Sans"/>
              </a:rPr>
              <a:t>Superquadrics</a:t>
            </a:r>
            <a:r>
              <a:rPr i="1" dirty="0">
                <a:solidFill>
                  <a:schemeClr val="tx1"/>
                </a:solidFill>
                <a:latin typeface="Gill Sans"/>
                <a:ea typeface="Gill Sans"/>
                <a:cs typeface="Gill Sans"/>
                <a:sym typeface="Gill Sans"/>
              </a:rPr>
              <a:t> and angle-preserving transformations</a:t>
            </a:r>
            <a:r>
              <a:rPr dirty="0">
                <a:solidFill>
                  <a:schemeClr val="tx1"/>
                </a:solidFill>
              </a:rPr>
              <a:t>, </a:t>
            </a:r>
          </a:p>
          <a:p>
            <a:pPr defTabSz="812800">
              <a:buClr>
                <a:srgbClr val="FFFB00"/>
              </a:buClr>
              <a:buFont typeface="Verdana"/>
              <a:defRPr sz="3200">
                <a:solidFill>
                  <a:srgbClr val="000000"/>
                </a:solidFill>
                <a:uFill>
                  <a:solidFill>
                    <a:srgbClr val="0042AA"/>
                  </a:solidFill>
                </a:uFill>
                <a:latin typeface="+mn-lt"/>
                <a:ea typeface="+mn-ea"/>
                <a:cs typeface="+mn-cs"/>
                <a:sym typeface="Gill Sans Light"/>
              </a:defRPr>
            </a:pPr>
            <a:r>
              <a:rPr b="1" dirty="0"/>
              <a:t>IEEE Computer Graphics and Applications 18(1), 1981</a:t>
            </a:r>
          </a:p>
        </p:txBody>
      </p:sp>
      <p:pic>
        <p:nvPicPr>
          <p:cNvPr id="161" name="Image" descr="Image"/>
          <p:cNvPicPr>
            <a:picLocks noChangeAspect="1"/>
          </p:cNvPicPr>
          <p:nvPr/>
        </p:nvPicPr>
        <p:blipFill>
          <a:blip r:embed="rId3"/>
          <a:stretch>
            <a:fillRect/>
          </a:stretch>
        </p:blipFill>
        <p:spPr>
          <a:xfrm>
            <a:off x="14818901" y="6448634"/>
            <a:ext cx="6209833" cy="1649195"/>
          </a:xfrm>
          <a:prstGeom prst="rect">
            <a:avLst/>
          </a:prstGeom>
          <a:ln w="12700">
            <a:miter lim="400000"/>
          </a:ln>
        </p:spPr>
      </p:pic>
      <p:pic>
        <p:nvPicPr>
          <p:cNvPr id="162" name="Image" descr="Image"/>
          <p:cNvPicPr>
            <a:picLocks noChangeAspect="1"/>
          </p:cNvPicPr>
          <p:nvPr/>
        </p:nvPicPr>
        <p:blipFill>
          <a:blip r:embed="rId4"/>
          <a:stretch>
            <a:fillRect/>
          </a:stretch>
        </p:blipFill>
        <p:spPr>
          <a:xfrm>
            <a:off x="14788901" y="8107381"/>
            <a:ext cx="6269833" cy="768099"/>
          </a:xfrm>
          <a:prstGeom prst="rect">
            <a:avLst/>
          </a:prstGeom>
          <a:ln w="12700">
            <a:miter lim="400000"/>
          </a:ln>
        </p:spPr>
      </p:pic>
      <p:pic>
        <p:nvPicPr>
          <p:cNvPr id="163" name="Image" descr="Image"/>
          <p:cNvPicPr>
            <a:picLocks noChangeAspect="1"/>
          </p:cNvPicPr>
          <p:nvPr/>
        </p:nvPicPr>
        <p:blipFill>
          <a:blip r:embed="rId5"/>
          <a:stretch>
            <a:fillRect/>
          </a:stretch>
        </p:blipFill>
        <p:spPr>
          <a:xfrm>
            <a:off x="14738230" y="9597696"/>
            <a:ext cx="6371175" cy="1457577"/>
          </a:xfrm>
          <a:prstGeom prst="rect">
            <a:avLst/>
          </a:prstGeom>
          <a:ln w="12700">
            <a:miter lim="400000"/>
          </a:ln>
        </p:spPr>
      </p:pic>
      <p:pic>
        <p:nvPicPr>
          <p:cNvPr id="164" name="Image" descr="Image"/>
          <p:cNvPicPr>
            <a:picLocks noChangeAspect="1"/>
          </p:cNvPicPr>
          <p:nvPr/>
        </p:nvPicPr>
        <p:blipFill>
          <a:blip r:embed="rId6"/>
          <a:stretch>
            <a:fillRect/>
          </a:stretch>
        </p:blipFill>
        <p:spPr>
          <a:xfrm>
            <a:off x="14823473" y="11266868"/>
            <a:ext cx="6200691" cy="901966"/>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uperquadric Tensor Glyphs"/>
          <p:cNvSpPr txBox="1">
            <a:spLocks noGrp="1"/>
          </p:cNvSpPr>
          <p:nvPr>
            <p:ph type="title"/>
          </p:nvPr>
        </p:nvSpPr>
        <p:spPr>
          <a:xfrm>
            <a:off x="1463260" y="357187"/>
            <a:ext cx="21457480" cy="2286001"/>
          </a:xfrm>
          <a:prstGeom prst="rect">
            <a:avLst/>
          </a:prstGeom>
        </p:spPr>
        <p:txBody>
          <a:bodyPr/>
          <a:lstStyle/>
          <a:p>
            <a:r>
              <a:t>Superquadric Tensor Glyphs</a:t>
            </a:r>
          </a:p>
        </p:txBody>
      </p:sp>
      <p:sp>
        <p:nvSpPr>
          <p:cNvPr id="167" name="Parameters 𝛼 and 𝛽 are a function of the tensor’s anisotropy measures:"/>
          <p:cNvSpPr txBox="1">
            <a:spLocks noGrp="1"/>
          </p:cNvSpPr>
          <p:nvPr>
            <p:ph type="body" idx="1"/>
          </p:nvPr>
        </p:nvSpPr>
        <p:spPr>
          <a:prstGeom prst="rect">
            <a:avLst/>
          </a:prstGeom>
        </p:spPr>
        <p:txBody>
          <a:bodyPr/>
          <a:lstStyle>
            <a:lvl1pPr>
              <a:defRPr sz="6400"/>
            </a:lvl1pPr>
          </a:lstStyle>
          <a:p>
            <a:r>
              <a:t>Parameters 𝛼 and 𝛽 are a function of the tensor’s anisotropy measures:</a:t>
            </a:r>
          </a:p>
        </p:txBody>
      </p:sp>
      <p:sp>
        <p:nvSpPr>
          <p:cNvPr id="16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a:p>
        </p:txBody>
      </p:sp>
      <p:pic>
        <p:nvPicPr>
          <p:cNvPr id="169" name="Image" descr="Image"/>
          <p:cNvPicPr>
            <a:picLocks noChangeAspect="1"/>
          </p:cNvPicPr>
          <p:nvPr/>
        </p:nvPicPr>
        <p:blipFill>
          <a:blip r:embed="rId2"/>
          <a:stretch>
            <a:fillRect/>
          </a:stretch>
        </p:blipFill>
        <p:spPr>
          <a:xfrm>
            <a:off x="4054741" y="5004770"/>
            <a:ext cx="8203635" cy="6095988"/>
          </a:xfrm>
          <a:prstGeom prst="rect">
            <a:avLst/>
          </a:prstGeom>
          <a:ln w="12700">
            <a:miter lim="400000"/>
          </a:ln>
        </p:spPr>
      </p:pic>
      <p:pic>
        <p:nvPicPr>
          <p:cNvPr id="170" name="Image" descr="Image"/>
          <p:cNvPicPr>
            <a:picLocks noChangeAspect="1"/>
          </p:cNvPicPr>
          <p:nvPr/>
        </p:nvPicPr>
        <p:blipFill>
          <a:blip r:embed="rId3"/>
          <a:stretch>
            <a:fillRect/>
          </a:stretch>
        </p:blipFill>
        <p:spPr>
          <a:xfrm>
            <a:off x="14600028" y="5371621"/>
            <a:ext cx="6401186" cy="5362287"/>
          </a:xfrm>
          <a:prstGeom prst="rect">
            <a:avLst/>
          </a:prstGeom>
          <a:ln w="12700">
            <a:miter lim="400000"/>
          </a:ln>
        </p:spPr>
      </p:pic>
      <p:sp>
        <p:nvSpPr>
          <p:cNvPr id="171" name="with"/>
          <p:cNvSpPr txBox="1"/>
          <p:nvPr/>
        </p:nvSpPr>
        <p:spPr>
          <a:xfrm>
            <a:off x="12440510" y="7275333"/>
            <a:ext cx="1739258" cy="12214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defRPr sz="7000"/>
            </a:lvl1pPr>
          </a:lstStyle>
          <a:p>
            <a:r>
              <a:rPr dirty="0">
                <a:solidFill>
                  <a:schemeClr val="tx2">
                    <a:lumMod val="10000"/>
                  </a:schemeClr>
                </a:solidFill>
                <a:latin typeface="Helvetica" pitchFamily="2" charset="0"/>
              </a:rPr>
              <a:t>with</a:t>
            </a:r>
          </a:p>
        </p:txBody>
      </p:sp>
      <p:sp>
        <p:nvSpPr>
          <p:cNvPr id="172" name="G. Kindlmann, Superquadric Tensor Glyphs,…"/>
          <p:cNvSpPr txBox="1"/>
          <p:nvPr/>
        </p:nvSpPr>
        <p:spPr>
          <a:xfrm>
            <a:off x="6613702" y="11513222"/>
            <a:ext cx="11156596" cy="1129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B00"/>
              </a:buClr>
              <a:buFont typeface="Verdana"/>
              <a:defRPr sz="3200">
                <a:solidFill>
                  <a:srgbClr val="000000"/>
                </a:solidFill>
                <a:uFill>
                  <a:solidFill>
                    <a:srgbClr val="FFFB00"/>
                  </a:solidFill>
                </a:uFill>
                <a:latin typeface="+mn-lt"/>
                <a:ea typeface="+mn-ea"/>
                <a:cs typeface="+mn-cs"/>
                <a:sym typeface="Gill Sans Light"/>
              </a:defRPr>
            </a:pPr>
            <a:r>
              <a:rPr dirty="0"/>
              <a:t>G. </a:t>
            </a:r>
            <a:r>
              <a:rPr dirty="0" err="1"/>
              <a:t>Kindlmann</a:t>
            </a:r>
            <a:r>
              <a:rPr dirty="0"/>
              <a:t>, </a:t>
            </a:r>
            <a:r>
              <a:rPr i="1" dirty="0" err="1">
                <a:solidFill>
                  <a:schemeClr val="tx1"/>
                </a:solidFill>
                <a:latin typeface="Gill Sans"/>
                <a:ea typeface="Gill Sans"/>
                <a:cs typeface="Gill Sans"/>
                <a:sym typeface="Gill Sans"/>
              </a:rPr>
              <a:t>Superquadric</a:t>
            </a:r>
            <a:r>
              <a:rPr i="1" dirty="0">
                <a:solidFill>
                  <a:schemeClr val="tx1"/>
                </a:solidFill>
                <a:latin typeface="Gill Sans"/>
                <a:ea typeface="Gill Sans"/>
                <a:cs typeface="Gill Sans"/>
                <a:sym typeface="Gill Sans"/>
              </a:rPr>
              <a:t> Tensor Glyphs</a:t>
            </a:r>
            <a:r>
              <a:rPr dirty="0"/>
              <a:t>, </a:t>
            </a:r>
          </a:p>
          <a:p>
            <a:pPr defTabSz="812800">
              <a:buClr>
                <a:srgbClr val="FFFB00"/>
              </a:buClr>
              <a:buFont typeface="Verdana"/>
              <a:defRPr sz="3200">
                <a:solidFill>
                  <a:srgbClr val="000000"/>
                </a:solidFill>
                <a:uFill>
                  <a:solidFill>
                    <a:srgbClr val="FFFB00"/>
                  </a:solidFill>
                </a:uFill>
                <a:latin typeface="+mn-lt"/>
                <a:ea typeface="+mn-ea"/>
                <a:cs typeface="+mn-cs"/>
                <a:sym typeface="Gill Sans Light"/>
              </a:defRPr>
            </a:pPr>
            <a:r>
              <a:rPr dirty="0"/>
              <a:t>Joint Eurographics/IEEE VGTC Symposium on Visualization 2004</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uperquadric Tensor Glyphs"/>
          <p:cNvSpPr txBox="1">
            <a:spLocks noGrp="1"/>
          </p:cNvSpPr>
          <p:nvPr>
            <p:ph type="title"/>
          </p:nvPr>
        </p:nvSpPr>
        <p:spPr>
          <a:xfrm>
            <a:off x="1123348" y="357187"/>
            <a:ext cx="22137304" cy="2286001"/>
          </a:xfrm>
          <a:prstGeom prst="rect">
            <a:avLst/>
          </a:prstGeom>
        </p:spPr>
        <p:txBody>
          <a:bodyPr/>
          <a:lstStyle/>
          <a:p>
            <a:r>
              <a:t>Superquadric Tensor Glyphs</a:t>
            </a:r>
          </a:p>
        </p:txBody>
      </p:sp>
      <p:sp>
        <p:nvSpPr>
          <p:cNvPr id="17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17</a:t>
            </a:fld>
            <a:endParaRPr/>
          </a:p>
        </p:txBody>
      </p:sp>
      <p:pic>
        <p:nvPicPr>
          <p:cNvPr id="176" name="Image" descr="Image"/>
          <p:cNvPicPr>
            <a:picLocks noChangeAspect="1"/>
          </p:cNvPicPr>
          <p:nvPr/>
        </p:nvPicPr>
        <p:blipFill>
          <a:blip r:embed="rId2"/>
          <a:stretch>
            <a:fillRect/>
          </a:stretch>
        </p:blipFill>
        <p:spPr>
          <a:xfrm>
            <a:off x="5732955" y="3327136"/>
            <a:ext cx="12918090" cy="9402769"/>
          </a:xfrm>
          <a:prstGeom prst="rect">
            <a:avLst/>
          </a:prstGeom>
          <a:ln w="12700">
            <a:miter lim="400000"/>
          </a:ln>
        </p:spPr>
      </p:pic>
      <p:sp>
        <p:nvSpPr>
          <p:cNvPr id="177" name="Superquadric glyphs"/>
          <p:cNvSpPr txBox="1">
            <a:spLocks noGrp="1"/>
          </p:cNvSpPr>
          <p:nvPr>
            <p:ph type="body" idx="1"/>
          </p:nvPr>
        </p:nvSpPr>
        <p:spPr>
          <a:prstGeom prst="rect">
            <a:avLst/>
          </a:prstGeom>
        </p:spPr>
        <p:txBody>
          <a:bodyPr/>
          <a:lstStyle>
            <a:lvl1pPr>
              <a:defRPr sz="8000"/>
            </a:lvl1pPr>
          </a:lstStyle>
          <a:p>
            <a:r>
              <a:t>Superquadric glyphs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uperquadric Tensor Glyphs"/>
          <p:cNvSpPr txBox="1">
            <a:spLocks noGrp="1"/>
          </p:cNvSpPr>
          <p:nvPr>
            <p:ph type="title"/>
          </p:nvPr>
        </p:nvSpPr>
        <p:spPr>
          <a:xfrm>
            <a:off x="1117965" y="357187"/>
            <a:ext cx="22148070" cy="2286001"/>
          </a:xfrm>
          <a:prstGeom prst="rect">
            <a:avLst/>
          </a:prstGeom>
        </p:spPr>
        <p:txBody>
          <a:bodyPr/>
          <a:lstStyle/>
          <a:p>
            <a:r>
              <a:t>Superquadric Tensor Glyphs</a:t>
            </a:r>
          </a:p>
        </p:txBody>
      </p:sp>
      <p:sp>
        <p:nvSpPr>
          <p:cNvPr id="180" name="Double-click to edit"/>
          <p:cNvSpPr txBox="1">
            <a:spLocks noGrp="1"/>
          </p:cNvSpPr>
          <p:nvPr>
            <p:ph type="body" idx="1"/>
          </p:nvPr>
        </p:nvSpPr>
        <p:spPr>
          <a:prstGeom prst="rect">
            <a:avLst/>
          </a:prstGeom>
        </p:spPr>
        <p:txBody>
          <a:bodyPr/>
          <a:lstStyle/>
          <a:p>
            <a:endParaRPr/>
          </a:p>
        </p:txBody>
      </p:sp>
      <p:sp>
        <p:nvSpPr>
          <p:cNvPr id="18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18</a:t>
            </a:fld>
            <a:endParaRPr/>
          </a:p>
        </p:txBody>
      </p:sp>
      <p:pic>
        <p:nvPicPr>
          <p:cNvPr id="182" name="Picture 54.png" descr="Picture 54.png"/>
          <p:cNvPicPr>
            <a:picLocks noChangeAspect="1"/>
          </p:cNvPicPr>
          <p:nvPr/>
        </p:nvPicPr>
        <p:blipFill>
          <a:blip r:embed="rId2"/>
          <a:srcRect l="266" t="8728" r="2191" b="8242"/>
          <a:stretch>
            <a:fillRect/>
          </a:stretch>
        </p:blipFill>
        <p:spPr>
          <a:xfrm>
            <a:off x="3460655" y="4800401"/>
            <a:ext cx="17449593" cy="1354627"/>
          </a:xfrm>
          <a:custGeom>
            <a:avLst/>
            <a:gdLst/>
            <a:ahLst/>
            <a:cxnLst>
              <a:cxn ang="0">
                <a:pos x="wd2" y="hd2"/>
              </a:cxn>
              <a:cxn ang="5400000">
                <a:pos x="wd2" y="hd2"/>
              </a:cxn>
              <a:cxn ang="10800000">
                <a:pos x="wd2" y="hd2"/>
              </a:cxn>
              <a:cxn ang="16200000">
                <a:pos x="wd2" y="hd2"/>
              </a:cxn>
            </a:cxnLst>
            <a:rect l="0" t="0" r="r" b="b"/>
            <a:pathLst>
              <a:path w="21572" h="21435" extrusionOk="0">
                <a:moveTo>
                  <a:pt x="17433" y="13"/>
                </a:moveTo>
                <a:cubicBezTo>
                  <a:pt x="17312" y="-72"/>
                  <a:pt x="17214" y="248"/>
                  <a:pt x="17165" y="937"/>
                </a:cubicBezTo>
                <a:cubicBezTo>
                  <a:pt x="17133" y="1383"/>
                  <a:pt x="17056" y="3466"/>
                  <a:pt x="16968" y="6287"/>
                </a:cubicBezTo>
                <a:cubicBezTo>
                  <a:pt x="16908" y="8208"/>
                  <a:pt x="16902" y="8523"/>
                  <a:pt x="16902" y="9547"/>
                </a:cubicBezTo>
                <a:cubicBezTo>
                  <a:pt x="16902" y="10822"/>
                  <a:pt x="16929" y="12093"/>
                  <a:pt x="16988" y="13503"/>
                </a:cubicBezTo>
                <a:cubicBezTo>
                  <a:pt x="17101" y="16250"/>
                  <a:pt x="17329" y="18043"/>
                  <a:pt x="17831" y="20153"/>
                </a:cubicBezTo>
                <a:cubicBezTo>
                  <a:pt x="17942" y="20624"/>
                  <a:pt x="18067" y="21101"/>
                  <a:pt x="18108" y="21215"/>
                </a:cubicBezTo>
                <a:cubicBezTo>
                  <a:pt x="18219" y="21528"/>
                  <a:pt x="18372" y="21503"/>
                  <a:pt x="18430" y="21164"/>
                </a:cubicBezTo>
                <a:cubicBezTo>
                  <a:pt x="18504" y="20733"/>
                  <a:pt x="18544" y="19971"/>
                  <a:pt x="18637" y="17170"/>
                </a:cubicBezTo>
                <a:cubicBezTo>
                  <a:pt x="18756" y="13572"/>
                  <a:pt x="18781" y="12521"/>
                  <a:pt x="18773" y="11487"/>
                </a:cubicBezTo>
                <a:cubicBezTo>
                  <a:pt x="18765" y="10471"/>
                  <a:pt x="18718" y="8663"/>
                  <a:pt x="18675" y="7725"/>
                </a:cubicBezTo>
                <a:cubicBezTo>
                  <a:pt x="18602" y="6136"/>
                  <a:pt x="18468" y="4679"/>
                  <a:pt x="18285" y="3505"/>
                </a:cubicBezTo>
                <a:cubicBezTo>
                  <a:pt x="18119" y="2437"/>
                  <a:pt x="17736" y="702"/>
                  <a:pt x="17562" y="233"/>
                </a:cubicBezTo>
                <a:cubicBezTo>
                  <a:pt x="17517" y="112"/>
                  <a:pt x="17474" y="42"/>
                  <a:pt x="17433" y="13"/>
                </a:cubicBezTo>
                <a:close/>
                <a:moveTo>
                  <a:pt x="20023" y="202"/>
                </a:moveTo>
                <a:cubicBezTo>
                  <a:pt x="19997" y="238"/>
                  <a:pt x="19982" y="327"/>
                  <a:pt x="19957" y="491"/>
                </a:cubicBezTo>
                <a:cubicBezTo>
                  <a:pt x="19890" y="943"/>
                  <a:pt x="19870" y="1463"/>
                  <a:pt x="19797" y="4767"/>
                </a:cubicBezTo>
                <a:cubicBezTo>
                  <a:pt x="19720" y="8222"/>
                  <a:pt x="19719" y="8826"/>
                  <a:pt x="19797" y="11713"/>
                </a:cubicBezTo>
                <a:cubicBezTo>
                  <a:pt x="19927" y="16618"/>
                  <a:pt x="20004" y="17737"/>
                  <a:pt x="20288" y="18941"/>
                </a:cubicBezTo>
                <a:cubicBezTo>
                  <a:pt x="20389" y="19369"/>
                  <a:pt x="20765" y="20468"/>
                  <a:pt x="21036" y="21133"/>
                </a:cubicBezTo>
                <a:cubicBezTo>
                  <a:pt x="21068" y="21213"/>
                  <a:pt x="21149" y="21264"/>
                  <a:pt x="21215" y="21246"/>
                </a:cubicBezTo>
                <a:cubicBezTo>
                  <a:pt x="21404" y="21195"/>
                  <a:pt x="21423" y="20925"/>
                  <a:pt x="21513" y="16844"/>
                </a:cubicBezTo>
                <a:cubicBezTo>
                  <a:pt x="21572" y="14142"/>
                  <a:pt x="21575" y="13947"/>
                  <a:pt x="21570" y="12636"/>
                </a:cubicBezTo>
                <a:cubicBezTo>
                  <a:pt x="21565" y="11439"/>
                  <a:pt x="21555" y="10955"/>
                  <a:pt x="21497" y="8919"/>
                </a:cubicBezTo>
                <a:cubicBezTo>
                  <a:pt x="21422" y="6308"/>
                  <a:pt x="21377" y="5235"/>
                  <a:pt x="21307" y="4397"/>
                </a:cubicBezTo>
                <a:cubicBezTo>
                  <a:pt x="21181" y="2914"/>
                  <a:pt x="21056" y="2378"/>
                  <a:pt x="20461" y="755"/>
                </a:cubicBezTo>
                <a:cubicBezTo>
                  <a:pt x="20352" y="456"/>
                  <a:pt x="20243" y="265"/>
                  <a:pt x="20151" y="214"/>
                </a:cubicBezTo>
                <a:cubicBezTo>
                  <a:pt x="20085" y="178"/>
                  <a:pt x="20049" y="165"/>
                  <a:pt x="20023" y="202"/>
                </a:cubicBezTo>
                <a:close/>
                <a:moveTo>
                  <a:pt x="14594" y="353"/>
                </a:moveTo>
                <a:cubicBezTo>
                  <a:pt x="14497" y="440"/>
                  <a:pt x="14424" y="885"/>
                  <a:pt x="14378" y="1690"/>
                </a:cubicBezTo>
                <a:cubicBezTo>
                  <a:pt x="14359" y="2027"/>
                  <a:pt x="14281" y="3896"/>
                  <a:pt x="14204" y="5841"/>
                </a:cubicBezTo>
                <a:cubicBezTo>
                  <a:pt x="14067" y="9321"/>
                  <a:pt x="14065" y="9393"/>
                  <a:pt x="14066" y="10394"/>
                </a:cubicBezTo>
                <a:cubicBezTo>
                  <a:pt x="14066" y="11770"/>
                  <a:pt x="14105" y="12656"/>
                  <a:pt x="14233" y="14213"/>
                </a:cubicBezTo>
                <a:cubicBezTo>
                  <a:pt x="14474" y="17127"/>
                  <a:pt x="14945" y="20207"/>
                  <a:pt x="15269" y="20976"/>
                </a:cubicBezTo>
                <a:cubicBezTo>
                  <a:pt x="15352" y="21175"/>
                  <a:pt x="15428" y="21171"/>
                  <a:pt x="15501" y="20976"/>
                </a:cubicBezTo>
                <a:cubicBezTo>
                  <a:pt x="15600" y="20709"/>
                  <a:pt x="15647" y="19970"/>
                  <a:pt x="15794" y="16316"/>
                </a:cubicBezTo>
                <a:cubicBezTo>
                  <a:pt x="15863" y="14614"/>
                  <a:pt x="15929" y="12884"/>
                  <a:pt x="15941" y="12473"/>
                </a:cubicBezTo>
                <a:cubicBezTo>
                  <a:pt x="15995" y="10645"/>
                  <a:pt x="15956" y="9209"/>
                  <a:pt x="15801" y="7305"/>
                </a:cubicBezTo>
                <a:cubicBezTo>
                  <a:pt x="15678" y="5790"/>
                  <a:pt x="15493" y="4211"/>
                  <a:pt x="15280" y="2877"/>
                </a:cubicBezTo>
                <a:cubicBezTo>
                  <a:pt x="14990" y="1053"/>
                  <a:pt x="14757" y="207"/>
                  <a:pt x="14594" y="353"/>
                </a:cubicBezTo>
                <a:close/>
                <a:moveTo>
                  <a:pt x="11807" y="855"/>
                </a:moveTo>
                <a:cubicBezTo>
                  <a:pt x="11707" y="843"/>
                  <a:pt x="11687" y="892"/>
                  <a:pt x="11627" y="1269"/>
                </a:cubicBezTo>
                <a:cubicBezTo>
                  <a:pt x="11590" y="1503"/>
                  <a:pt x="11541" y="1976"/>
                  <a:pt x="11517" y="2325"/>
                </a:cubicBezTo>
                <a:cubicBezTo>
                  <a:pt x="11468" y="3067"/>
                  <a:pt x="11325" y="6605"/>
                  <a:pt x="11288" y="8014"/>
                </a:cubicBezTo>
                <a:cubicBezTo>
                  <a:pt x="11253" y="9334"/>
                  <a:pt x="11258" y="10894"/>
                  <a:pt x="11303" y="12134"/>
                </a:cubicBezTo>
                <a:cubicBezTo>
                  <a:pt x="11355" y="13605"/>
                  <a:pt x="11494" y="15250"/>
                  <a:pt x="11686" y="16687"/>
                </a:cubicBezTo>
                <a:cubicBezTo>
                  <a:pt x="11841" y="17850"/>
                  <a:pt x="12170" y="19562"/>
                  <a:pt x="12355" y="20179"/>
                </a:cubicBezTo>
                <a:cubicBezTo>
                  <a:pt x="12485" y="20608"/>
                  <a:pt x="12648" y="20661"/>
                  <a:pt x="12730" y="20304"/>
                </a:cubicBezTo>
                <a:cubicBezTo>
                  <a:pt x="12828" y="19874"/>
                  <a:pt x="12879" y="19129"/>
                  <a:pt x="12977" y="16662"/>
                </a:cubicBezTo>
                <a:cubicBezTo>
                  <a:pt x="13104" y="13481"/>
                  <a:pt x="13120" y="12836"/>
                  <a:pt x="13113" y="11299"/>
                </a:cubicBezTo>
                <a:cubicBezTo>
                  <a:pt x="13109" y="10270"/>
                  <a:pt x="13101" y="9881"/>
                  <a:pt x="13070" y="9082"/>
                </a:cubicBezTo>
                <a:cubicBezTo>
                  <a:pt x="12977" y="6757"/>
                  <a:pt x="12737" y="4657"/>
                  <a:pt x="12319" y="2525"/>
                </a:cubicBezTo>
                <a:cubicBezTo>
                  <a:pt x="12085" y="1329"/>
                  <a:pt x="11945" y="871"/>
                  <a:pt x="11807" y="855"/>
                </a:cubicBezTo>
                <a:close/>
                <a:moveTo>
                  <a:pt x="529" y="918"/>
                </a:moveTo>
                <a:cubicBezTo>
                  <a:pt x="382" y="921"/>
                  <a:pt x="298" y="1733"/>
                  <a:pt x="164" y="4466"/>
                </a:cubicBezTo>
                <a:cubicBezTo>
                  <a:pt x="3" y="7726"/>
                  <a:pt x="-25" y="8918"/>
                  <a:pt x="18" y="10595"/>
                </a:cubicBezTo>
                <a:cubicBezTo>
                  <a:pt x="85" y="13216"/>
                  <a:pt x="169" y="14191"/>
                  <a:pt x="560" y="16888"/>
                </a:cubicBezTo>
                <a:cubicBezTo>
                  <a:pt x="830" y="18746"/>
                  <a:pt x="1023" y="19905"/>
                  <a:pt x="1120" y="20241"/>
                </a:cubicBezTo>
                <a:cubicBezTo>
                  <a:pt x="1232" y="20627"/>
                  <a:pt x="1353" y="20578"/>
                  <a:pt x="1422" y="20122"/>
                </a:cubicBezTo>
                <a:cubicBezTo>
                  <a:pt x="1449" y="19948"/>
                  <a:pt x="1497" y="19440"/>
                  <a:pt x="1529" y="18992"/>
                </a:cubicBezTo>
                <a:cubicBezTo>
                  <a:pt x="1593" y="18077"/>
                  <a:pt x="1759" y="14628"/>
                  <a:pt x="1787" y="13616"/>
                </a:cubicBezTo>
                <a:cubicBezTo>
                  <a:pt x="1815" y="12565"/>
                  <a:pt x="1810" y="11490"/>
                  <a:pt x="1768" y="10112"/>
                </a:cubicBezTo>
                <a:cubicBezTo>
                  <a:pt x="1703" y="7954"/>
                  <a:pt x="1609" y="7009"/>
                  <a:pt x="1149" y="3888"/>
                </a:cubicBezTo>
                <a:cubicBezTo>
                  <a:pt x="800" y="1515"/>
                  <a:pt x="675" y="915"/>
                  <a:pt x="529" y="918"/>
                </a:cubicBezTo>
                <a:close/>
                <a:moveTo>
                  <a:pt x="3343" y="1018"/>
                </a:moveTo>
                <a:cubicBezTo>
                  <a:pt x="3173" y="1004"/>
                  <a:pt x="3092" y="1765"/>
                  <a:pt x="2962" y="4585"/>
                </a:cubicBezTo>
                <a:cubicBezTo>
                  <a:pt x="2791" y="8306"/>
                  <a:pt x="2773" y="9638"/>
                  <a:pt x="2859" y="11977"/>
                </a:cubicBezTo>
                <a:cubicBezTo>
                  <a:pt x="2935" y="14023"/>
                  <a:pt x="3067" y="15216"/>
                  <a:pt x="3522" y="17955"/>
                </a:cubicBezTo>
                <a:cubicBezTo>
                  <a:pt x="3731" y="19217"/>
                  <a:pt x="3907" y="20121"/>
                  <a:pt x="3975" y="20285"/>
                </a:cubicBezTo>
                <a:cubicBezTo>
                  <a:pt x="3991" y="20323"/>
                  <a:pt x="4049" y="20363"/>
                  <a:pt x="4104" y="20373"/>
                </a:cubicBezTo>
                <a:cubicBezTo>
                  <a:pt x="4230" y="20397"/>
                  <a:pt x="4299" y="20027"/>
                  <a:pt x="4376" y="18929"/>
                </a:cubicBezTo>
                <a:cubicBezTo>
                  <a:pt x="4436" y="18079"/>
                  <a:pt x="4564" y="15300"/>
                  <a:pt x="4608" y="13886"/>
                </a:cubicBezTo>
                <a:cubicBezTo>
                  <a:pt x="4666" y="12065"/>
                  <a:pt x="4632" y="9772"/>
                  <a:pt x="4522" y="8064"/>
                </a:cubicBezTo>
                <a:cubicBezTo>
                  <a:pt x="4460" y="7091"/>
                  <a:pt x="4289" y="5715"/>
                  <a:pt x="4035" y="4133"/>
                </a:cubicBezTo>
                <a:cubicBezTo>
                  <a:pt x="3625" y="1581"/>
                  <a:pt x="3502" y="1031"/>
                  <a:pt x="3343" y="1018"/>
                </a:cubicBezTo>
                <a:close/>
                <a:moveTo>
                  <a:pt x="8956" y="1414"/>
                </a:moveTo>
                <a:cubicBezTo>
                  <a:pt x="8782" y="1582"/>
                  <a:pt x="8669" y="2668"/>
                  <a:pt x="8570" y="5125"/>
                </a:cubicBezTo>
                <a:cubicBezTo>
                  <a:pt x="8460" y="7857"/>
                  <a:pt x="8454" y="9684"/>
                  <a:pt x="8546" y="12027"/>
                </a:cubicBezTo>
                <a:cubicBezTo>
                  <a:pt x="8636" y="14298"/>
                  <a:pt x="8810" y="15855"/>
                  <a:pt x="9247" y="18313"/>
                </a:cubicBezTo>
                <a:cubicBezTo>
                  <a:pt x="9421" y="19293"/>
                  <a:pt x="9491" y="19600"/>
                  <a:pt x="9605" y="19877"/>
                </a:cubicBezTo>
                <a:cubicBezTo>
                  <a:pt x="9705" y="20122"/>
                  <a:pt x="9832" y="20043"/>
                  <a:pt x="9913" y="19689"/>
                </a:cubicBezTo>
                <a:cubicBezTo>
                  <a:pt x="10008" y="19277"/>
                  <a:pt x="10106" y="17910"/>
                  <a:pt x="10179" y="15990"/>
                </a:cubicBezTo>
                <a:cubicBezTo>
                  <a:pt x="10278" y="13383"/>
                  <a:pt x="10282" y="11799"/>
                  <a:pt x="10197" y="9597"/>
                </a:cubicBezTo>
                <a:cubicBezTo>
                  <a:pt x="10113" y="7407"/>
                  <a:pt x="10006" y="6294"/>
                  <a:pt x="9689" y="4309"/>
                </a:cubicBezTo>
                <a:cubicBezTo>
                  <a:pt x="9323" y="2014"/>
                  <a:pt x="9129" y="1247"/>
                  <a:pt x="8956" y="1414"/>
                </a:cubicBezTo>
                <a:close/>
                <a:moveTo>
                  <a:pt x="6157" y="1609"/>
                </a:moveTo>
                <a:cubicBezTo>
                  <a:pt x="6048" y="1597"/>
                  <a:pt x="6026" y="1643"/>
                  <a:pt x="5974" y="1967"/>
                </a:cubicBezTo>
                <a:cubicBezTo>
                  <a:pt x="5805" y="3023"/>
                  <a:pt x="5649" y="6635"/>
                  <a:pt x="5649" y="9503"/>
                </a:cubicBezTo>
                <a:cubicBezTo>
                  <a:pt x="5649" y="11216"/>
                  <a:pt x="5674" y="11948"/>
                  <a:pt x="5773" y="13227"/>
                </a:cubicBezTo>
                <a:cubicBezTo>
                  <a:pt x="5886" y="14675"/>
                  <a:pt x="5988" y="15415"/>
                  <a:pt x="6410" y="17817"/>
                </a:cubicBezTo>
                <a:cubicBezTo>
                  <a:pt x="6610" y="18953"/>
                  <a:pt x="6722" y="19473"/>
                  <a:pt x="6823" y="19726"/>
                </a:cubicBezTo>
                <a:cubicBezTo>
                  <a:pt x="6942" y="20023"/>
                  <a:pt x="7043" y="19891"/>
                  <a:pt x="7132" y="19331"/>
                </a:cubicBezTo>
                <a:cubicBezTo>
                  <a:pt x="7223" y="18756"/>
                  <a:pt x="7283" y="17901"/>
                  <a:pt x="7352" y="16191"/>
                </a:cubicBezTo>
                <a:cubicBezTo>
                  <a:pt x="7422" y="14464"/>
                  <a:pt x="7446" y="13343"/>
                  <a:pt x="7447" y="11864"/>
                </a:cubicBezTo>
                <a:cubicBezTo>
                  <a:pt x="7448" y="10367"/>
                  <a:pt x="7415" y="9357"/>
                  <a:pt x="7329" y="8240"/>
                </a:cubicBezTo>
                <a:cubicBezTo>
                  <a:pt x="7227" y="6904"/>
                  <a:pt x="7078" y="5834"/>
                  <a:pt x="6682" y="3593"/>
                </a:cubicBezTo>
                <a:cubicBezTo>
                  <a:pt x="6387" y="1927"/>
                  <a:pt x="6307" y="1625"/>
                  <a:pt x="6157" y="1609"/>
                </a:cubicBezTo>
                <a:close/>
              </a:path>
            </a:pathLst>
          </a:custGeom>
          <a:ln w="12700">
            <a:miter lim="400000"/>
          </a:ln>
        </p:spPr>
      </p:pic>
      <p:pic>
        <p:nvPicPr>
          <p:cNvPr id="183" name="Picture 55.png" descr="Picture 55.png"/>
          <p:cNvPicPr>
            <a:picLocks noChangeAspect="1"/>
          </p:cNvPicPr>
          <p:nvPr/>
        </p:nvPicPr>
        <p:blipFill>
          <a:blip r:embed="rId3"/>
          <a:srcRect l="2137" t="7594" r="801" b="4248"/>
          <a:stretch>
            <a:fillRect/>
          </a:stretch>
        </p:blipFill>
        <p:spPr>
          <a:xfrm>
            <a:off x="3469693" y="7821583"/>
            <a:ext cx="17404886" cy="1455478"/>
          </a:xfrm>
          <a:custGeom>
            <a:avLst/>
            <a:gdLst/>
            <a:ahLst/>
            <a:cxnLst>
              <a:cxn ang="0">
                <a:pos x="wd2" y="hd2"/>
              </a:cxn>
              <a:cxn ang="5400000">
                <a:pos x="wd2" y="hd2"/>
              </a:cxn>
              <a:cxn ang="10800000">
                <a:pos x="wd2" y="hd2"/>
              </a:cxn>
              <a:cxn ang="16200000">
                <a:pos x="wd2" y="hd2"/>
              </a:cxn>
            </a:cxnLst>
            <a:rect l="0" t="0" r="r" b="b"/>
            <a:pathLst>
              <a:path w="21584" h="21465" extrusionOk="0">
                <a:moveTo>
                  <a:pt x="14501" y="1"/>
                </a:moveTo>
                <a:cubicBezTo>
                  <a:pt x="14230" y="-24"/>
                  <a:pt x="13968" y="1024"/>
                  <a:pt x="13817" y="2986"/>
                </a:cubicBezTo>
                <a:cubicBezTo>
                  <a:pt x="13706" y="4421"/>
                  <a:pt x="13674" y="5499"/>
                  <a:pt x="13637" y="8932"/>
                </a:cubicBezTo>
                <a:cubicBezTo>
                  <a:pt x="13593" y="13056"/>
                  <a:pt x="13598" y="14131"/>
                  <a:pt x="13673" y="15997"/>
                </a:cubicBezTo>
                <a:cubicBezTo>
                  <a:pt x="13779" y="18657"/>
                  <a:pt x="14056" y="20792"/>
                  <a:pt x="14371" y="21370"/>
                </a:cubicBezTo>
                <a:cubicBezTo>
                  <a:pt x="14483" y="21576"/>
                  <a:pt x="14724" y="21432"/>
                  <a:pt x="14833" y="21095"/>
                </a:cubicBezTo>
                <a:cubicBezTo>
                  <a:pt x="15098" y="20276"/>
                  <a:pt x="15281" y="18446"/>
                  <a:pt x="15355" y="15874"/>
                </a:cubicBezTo>
                <a:cubicBezTo>
                  <a:pt x="15386" y="14772"/>
                  <a:pt x="15430" y="10641"/>
                  <a:pt x="15430" y="8827"/>
                </a:cubicBezTo>
                <a:cubicBezTo>
                  <a:pt x="15430" y="6665"/>
                  <a:pt x="15369" y="4870"/>
                  <a:pt x="15244" y="3407"/>
                </a:cubicBezTo>
                <a:cubicBezTo>
                  <a:pt x="15159" y="2409"/>
                  <a:pt x="15097" y="1912"/>
                  <a:pt x="14976" y="1236"/>
                </a:cubicBezTo>
                <a:cubicBezTo>
                  <a:pt x="14829" y="417"/>
                  <a:pt x="14663" y="15"/>
                  <a:pt x="14501" y="1"/>
                </a:cubicBezTo>
                <a:close/>
                <a:moveTo>
                  <a:pt x="336" y="416"/>
                </a:moveTo>
                <a:cubicBezTo>
                  <a:pt x="134" y="435"/>
                  <a:pt x="92" y="532"/>
                  <a:pt x="67" y="1037"/>
                </a:cubicBezTo>
                <a:cubicBezTo>
                  <a:pt x="56" y="1275"/>
                  <a:pt x="36" y="2350"/>
                  <a:pt x="21" y="3501"/>
                </a:cubicBezTo>
                <a:cubicBezTo>
                  <a:pt x="-11" y="6021"/>
                  <a:pt x="-7" y="8866"/>
                  <a:pt x="33" y="11379"/>
                </a:cubicBezTo>
                <a:cubicBezTo>
                  <a:pt x="116" y="16609"/>
                  <a:pt x="188" y="20016"/>
                  <a:pt x="230" y="20791"/>
                </a:cubicBezTo>
                <a:lnTo>
                  <a:pt x="249" y="21130"/>
                </a:lnTo>
                <a:lnTo>
                  <a:pt x="429" y="21060"/>
                </a:lnTo>
                <a:cubicBezTo>
                  <a:pt x="529" y="21020"/>
                  <a:pt x="620" y="20916"/>
                  <a:pt x="634" y="20826"/>
                </a:cubicBezTo>
                <a:cubicBezTo>
                  <a:pt x="666" y="20627"/>
                  <a:pt x="679" y="20066"/>
                  <a:pt x="709" y="17671"/>
                </a:cubicBezTo>
                <a:cubicBezTo>
                  <a:pt x="748" y="14482"/>
                  <a:pt x="737" y="12675"/>
                  <a:pt x="648" y="7481"/>
                </a:cubicBezTo>
                <a:cubicBezTo>
                  <a:pt x="563" y="2513"/>
                  <a:pt x="533" y="1261"/>
                  <a:pt x="492" y="720"/>
                </a:cubicBezTo>
                <a:cubicBezTo>
                  <a:pt x="469" y="427"/>
                  <a:pt x="457" y="405"/>
                  <a:pt x="336" y="416"/>
                </a:cubicBezTo>
                <a:close/>
                <a:moveTo>
                  <a:pt x="3236" y="416"/>
                </a:moveTo>
                <a:cubicBezTo>
                  <a:pt x="3204" y="405"/>
                  <a:pt x="3165" y="414"/>
                  <a:pt x="3116" y="434"/>
                </a:cubicBezTo>
                <a:cubicBezTo>
                  <a:pt x="2908" y="517"/>
                  <a:pt x="2859" y="738"/>
                  <a:pt x="2811" y="1780"/>
                </a:cubicBezTo>
                <a:cubicBezTo>
                  <a:pt x="2752" y="3070"/>
                  <a:pt x="2712" y="7005"/>
                  <a:pt x="2732" y="9424"/>
                </a:cubicBezTo>
                <a:cubicBezTo>
                  <a:pt x="2746" y="10996"/>
                  <a:pt x="2823" y="15493"/>
                  <a:pt x="2869" y="17408"/>
                </a:cubicBezTo>
                <a:cubicBezTo>
                  <a:pt x="2916" y="19315"/>
                  <a:pt x="2967" y="20357"/>
                  <a:pt x="3038" y="20814"/>
                </a:cubicBezTo>
                <a:cubicBezTo>
                  <a:pt x="3077" y="21069"/>
                  <a:pt x="3098" y="21094"/>
                  <a:pt x="3260" y="21048"/>
                </a:cubicBezTo>
                <a:cubicBezTo>
                  <a:pt x="3421" y="21003"/>
                  <a:pt x="3445" y="20961"/>
                  <a:pt x="3496" y="20656"/>
                </a:cubicBezTo>
                <a:cubicBezTo>
                  <a:pt x="3540" y="20394"/>
                  <a:pt x="3560" y="20166"/>
                  <a:pt x="3582" y="19661"/>
                </a:cubicBezTo>
                <a:cubicBezTo>
                  <a:pt x="3627" y="18613"/>
                  <a:pt x="3657" y="16156"/>
                  <a:pt x="3658" y="13632"/>
                </a:cubicBezTo>
                <a:cubicBezTo>
                  <a:pt x="3659" y="11641"/>
                  <a:pt x="3655" y="11231"/>
                  <a:pt x="3615" y="8926"/>
                </a:cubicBezTo>
                <a:cubicBezTo>
                  <a:pt x="3527" y="3936"/>
                  <a:pt x="3481" y="2206"/>
                  <a:pt x="3407" y="1212"/>
                </a:cubicBezTo>
                <a:cubicBezTo>
                  <a:pt x="3366" y="650"/>
                  <a:pt x="3332" y="449"/>
                  <a:pt x="3236" y="416"/>
                </a:cubicBezTo>
                <a:close/>
                <a:moveTo>
                  <a:pt x="11674" y="498"/>
                </a:moveTo>
                <a:cubicBezTo>
                  <a:pt x="11575" y="495"/>
                  <a:pt x="11474" y="568"/>
                  <a:pt x="11412" y="726"/>
                </a:cubicBezTo>
                <a:cubicBezTo>
                  <a:pt x="11103" y="1517"/>
                  <a:pt x="10964" y="3315"/>
                  <a:pt x="10916" y="7130"/>
                </a:cubicBezTo>
                <a:cubicBezTo>
                  <a:pt x="10873" y="10588"/>
                  <a:pt x="10883" y="12692"/>
                  <a:pt x="10956" y="15230"/>
                </a:cubicBezTo>
                <a:cubicBezTo>
                  <a:pt x="11050" y="18515"/>
                  <a:pt x="11261" y="20533"/>
                  <a:pt x="11553" y="20937"/>
                </a:cubicBezTo>
                <a:cubicBezTo>
                  <a:pt x="11599" y="21002"/>
                  <a:pt x="11646" y="21062"/>
                  <a:pt x="11656" y="21072"/>
                </a:cubicBezTo>
                <a:cubicBezTo>
                  <a:pt x="11732" y="21145"/>
                  <a:pt x="11991" y="20756"/>
                  <a:pt x="12067" y="20451"/>
                </a:cubicBezTo>
                <a:cubicBezTo>
                  <a:pt x="12211" y="19876"/>
                  <a:pt x="12331" y="18785"/>
                  <a:pt x="12384" y="17560"/>
                </a:cubicBezTo>
                <a:cubicBezTo>
                  <a:pt x="12481" y="15326"/>
                  <a:pt x="12514" y="10089"/>
                  <a:pt x="12450" y="7247"/>
                </a:cubicBezTo>
                <a:cubicBezTo>
                  <a:pt x="12369" y="3705"/>
                  <a:pt x="12198" y="1594"/>
                  <a:pt x="11921" y="744"/>
                </a:cubicBezTo>
                <a:cubicBezTo>
                  <a:pt x="11869" y="582"/>
                  <a:pt x="11772" y="501"/>
                  <a:pt x="11674" y="498"/>
                </a:cubicBezTo>
                <a:close/>
                <a:moveTo>
                  <a:pt x="5979" y="592"/>
                </a:moveTo>
                <a:cubicBezTo>
                  <a:pt x="5937" y="579"/>
                  <a:pt x="5895" y="619"/>
                  <a:pt x="5854" y="720"/>
                </a:cubicBezTo>
                <a:cubicBezTo>
                  <a:pt x="5636" y="1252"/>
                  <a:pt x="5488" y="2803"/>
                  <a:pt x="5436" y="5099"/>
                </a:cubicBezTo>
                <a:cubicBezTo>
                  <a:pt x="5392" y="7018"/>
                  <a:pt x="5425" y="10429"/>
                  <a:pt x="5532" y="14902"/>
                </a:cubicBezTo>
                <a:cubicBezTo>
                  <a:pt x="5612" y="18259"/>
                  <a:pt x="5754" y="20174"/>
                  <a:pt x="5965" y="20744"/>
                </a:cubicBezTo>
                <a:cubicBezTo>
                  <a:pt x="6199" y="21372"/>
                  <a:pt x="6464" y="20058"/>
                  <a:pt x="6570" y="17741"/>
                </a:cubicBezTo>
                <a:cubicBezTo>
                  <a:pt x="6665" y="15667"/>
                  <a:pt x="6661" y="13364"/>
                  <a:pt x="6554" y="8183"/>
                </a:cubicBezTo>
                <a:cubicBezTo>
                  <a:pt x="6485" y="4852"/>
                  <a:pt x="6424" y="3336"/>
                  <a:pt x="6312" y="2113"/>
                </a:cubicBezTo>
                <a:cubicBezTo>
                  <a:pt x="6225" y="1165"/>
                  <a:pt x="6105" y="629"/>
                  <a:pt x="5979" y="592"/>
                </a:cubicBezTo>
                <a:close/>
                <a:moveTo>
                  <a:pt x="17497" y="744"/>
                </a:moveTo>
                <a:cubicBezTo>
                  <a:pt x="17439" y="751"/>
                  <a:pt x="17379" y="780"/>
                  <a:pt x="17314" y="820"/>
                </a:cubicBezTo>
                <a:cubicBezTo>
                  <a:pt x="16810" y="1134"/>
                  <a:pt x="16588" y="1671"/>
                  <a:pt x="16420" y="3003"/>
                </a:cubicBezTo>
                <a:cubicBezTo>
                  <a:pt x="16288" y="4046"/>
                  <a:pt x="16244" y="5191"/>
                  <a:pt x="16218" y="8300"/>
                </a:cubicBezTo>
                <a:cubicBezTo>
                  <a:pt x="16192" y="11375"/>
                  <a:pt x="16195" y="12594"/>
                  <a:pt x="16230" y="14259"/>
                </a:cubicBezTo>
                <a:cubicBezTo>
                  <a:pt x="16280" y="16574"/>
                  <a:pt x="16340" y="17777"/>
                  <a:pt x="16463" y="18894"/>
                </a:cubicBezTo>
                <a:cubicBezTo>
                  <a:pt x="16553" y="19706"/>
                  <a:pt x="16759" y="20460"/>
                  <a:pt x="16951" y="20679"/>
                </a:cubicBezTo>
                <a:cubicBezTo>
                  <a:pt x="17117" y="20868"/>
                  <a:pt x="17601" y="20625"/>
                  <a:pt x="17833" y="20235"/>
                </a:cubicBezTo>
                <a:cubicBezTo>
                  <a:pt x="18188" y="19638"/>
                  <a:pt x="18396" y="18152"/>
                  <a:pt x="18454" y="15792"/>
                </a:cubicBezTo>
                <a:cubicBezTo>
                  <a:pt x="18478" y="14798"/>
                  <a:pt x="18511" y="10499"/>
                  <a:pt x="18503" y="9272"/>
                </a:cubicBezTo>
                <a:cubicBezTo>
                  <a:pt x="18489" y="6821"/>
                  <a:pt x="18410" y="4457"/>
                  <a:pt x="18301" y="3237"/>
                </a:cubicBezTo>
                <a:cubicBezTo>
                  <a:pt x="18144" y="1466"/>
                  <a:pt x="17900" y="694"/>
                  <a:pt x="17497" y="744"/>
                </a:cubicBezTo>
                <a:close/>
                <a:moveTo>
                  <a:pt x="8918" y="972"/>
                </a:moveTo>
                <a:cubicBezTo>
                  <a:pt x="8783" y="930"/>
                  <a:pt x="8590" y="1097"/>
                  <a:pt x="8518" y="1370"/>
                </a:cubicBezTo>
                <a:cubicBezTo>
                  <a:pt x="8386" y="1870"/>
                  <a:pt x="8308" y="2655"/>
                  <a:pt x="8245" y="4115"/>
                </a:cubicBezTo>
                <a:cubicBezTo>
                  <a:pt x="8194" y="5299"/>
                  <a:pt x="8173" y="6643"/>
                  <a:pt x="8173" y="8704"/>
                </a:cubicBezTo>
                <a:cubicBezTo>
                  <a:pt x="8173" y="10564"/>
                  <a:pt x="8195" y="12207"/>
                  <a:pt x="8254" y="14674"/>
                </a:cubicBezTo>
                <a:cubicBezTo>
                  <a:pt x="8328" y="17804"/>
                  <a:pt x="8461" y="19651"/>
                  <a:pt x="8660" y="20334"/>
                </a:cubicBezTo>
                <a:cubicBezTo>
                  <a:pt x="8747" y="20634"/>
                  <a:pt x="9095" y="20507"/>
                  <a:pt x="9191" y="20141"/>
                </a:cubicBezTo>
                <a:cubicBezTo>
                  <a:pt x="9344" y="19552"/>
                  <a:pt x="9442" y="18427"/>
                  <a:pt x="9496" y="16676"/>
                </a:cubicBezTo>
                <a:cubicBezTo>
                  <a:pt x="9532" y="15493"/>
                  <a:pt x="9554" y="13316"/>
                  <a:pt x="9544" y="11824"/>
                </a:cubicBezTo>
                <a:cubicBezTo>
                  <a:pt x="9535" y="10432"/>
                  <a:pt x="9481" y="7425"/>
                  <a:pt x="9437" y="5918"/>
                </a:cubicBezTo>
                <a:cubicBezTo>
                  <a:pt x="9358" y="3174"/>
                  <a:pt x="9223" y="1592"/>
                  <a:pt x="9026" y="1089"/>
                </a:cubicBezTo>
                <a:cubicBezTo>
                  <a:pt x="9001" y="1025"/>
                  <a:pt x="8963" y="986"/>
                  <a:pt x="8918" y="972"/>
                </a:cubicBezTo>
                <a:close/>
                <a:moveTo>
                  <a:pt x="20895" y="2055"/>
                </a:moveTo>
                <a:cubicBezTo>
                  <a:pt x="20604" y="1950"/>
                  <a:pt x="20103" y="2189"/>
                  <a:pt x="19555" y="2728"/>
                </a:cubicBezTo>
                <a:cubicBezTo>
                  <a:pt x="19079" y="3197"/>
                  <a:pt x="18881" y="4020"/>
                  <a:pt x="18822" y="5766"/>
                </a:cubicBezTo>
                <a:cubicBezTo>
                  <a:pt x="18798" y="6488"/>
                  <a:pt x="18775" y="9780"/>
                  <a:pt x="18783" y="11379"/>
                </a:cubicBezTo>
                <a:cubicBezTo>
                  <a:pt x="18789" y="12590"/>
                  <a:pt x="18858" y="15383"/>
                  <a:pt x="18910" y="16571"/>
                </a:cubicBezTo>
                <a:cubicBezTo>
                  <a:pt x="18981" y="18179"/>
                  <a:pt x="19124" y="19065"/>
                  <a:pt x="19370" y="19403"/>
                </a:cubicBezTo>
                <a:cubicBezTo>
                  <a:pt x="19597" y="19717"/>
                  <a:pt x="20801" y="18985"/>
                  <a:pt x="21124" y="18338"/>
                </a:cubicBezTo>
                <a:cubicBezTo>
                  <a:pt x="21325" y="17934"/>
                  <a:pt x="21438" y="17378"/>
                  <a:pt x="21505" y="16448"/>
                </a:cubicBezTo>
                <a:cubicBezTo>
                  <a:pt x="21562" y="15665"/>
                  <a:pt x="21573" y="15011"/>
                  <a:pt x="21581" y="12023"/>
                </a:cubicBezTo>
                <a:cubicBezTo>
                  <a:pt x="21589" y="9176"/>
                  <a:pt x="21586" y="8981"/>
                  <a:pt x="21494" y="6000"/>
                </a:cubicBezTo>
                <a:cubicBezTo>
                  <a:pt x="21424" y="3724"/>
                  <a:pt x="21333" y="2844"/>
                  <a:pt x="21111" y="2277"/>
                </a:cubicBezTo>
                <a:cubicBezTo>
                  <a:pt x="21066" y="2164"/>
                  <a:pt x="20993" y="2090"/>
                  <a:pt x="20895" y="2055"/>
                </a:cubicBezTo>
                <a:close/>
              </a:path>
            </a:pathLst>
          </a:custGeom>
          <a:ln w="12700">
            <a:miter lim="400000"/>
          </a:ln>
        </p:spPr>
      </p:pic>
      <p:sp>
        <p:nvSpPr>
          <p:cNvPr id="184" name="G. Kindlmann, Superquadric Tensor Glyphs,…"/>
          <p:cNvSpPr txBox="1"/>
          <p:nvPr/>
        </p:nvSpPr>
        <p:spPr>
          <a:xfrm>
            <a:off x="6613702" y="11513222"/>
            <a:ext cx="11156596" cy="1129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B00"/>
              </a:buClr>
              <a:buFont typeface="Verdana"/>
              <a:defRPr sz="3200">
                <a:solidFill>
                  <a:srgbClr val="000000"/>
                </a:solidFill>
                <a:uFill>
                  <a:solidFill>
                    <a:srgbClr val="FFFB00"/>
                  </a:solidFill>
                </a:uFill>
                <a:latin typeface="+mn-lt"/>
                <a:ea typeface="+mn-ea"/>
                <a:cs typeface="+mn-cs"/>
                <a:sym typeface="Gill Sans Light"/>
              </a:defRPr>
            </a:pPr>
            <a:r>
              <a:rPr dirty="0"/>
              <a:t>G. </a:t>
            </a:r>
            <a:r>
              <a:rPr dirty="0" err="1"/>
              <a:t>Kindlmann</a:t>
            </a:r>
            <a:r>
              <a:rPr dirty="0"/>
              <a:t>, </a:t>
            </a:r>
            <a:r>
              <a:rPr i="1" dirty="0" err="1">
                <a:solidFill>
                  <a:schemeClr val="tx1"/>
                </a:solidFill>
                <a:latin typeface="Gill Sans"/>
                <a:ea typeface="Gill Sans"/>
                <a:cs typeface="Gill Sans"/>
                <a:sym typeface="Gill Sans"/>
              </a:rPr>
              <a:t>Superquadric</a:t>
            </a:r>
            <a:r>
              <a:rPr i="1" dirty="0">
                <a:solidFill>
                  <a:schemeClr val="tx1"/>
                </a:solidFill>
                <a:latin typeface="Gill Sans"/>
                <a:ea typeface="Gill Sans"/>
                <a:cs typeface="Gill Sans"/>
                <a:sym typeface="Gill Sans"/>
              </a:rPr>
              <a:t> Tensor Glyphs</a:t>
            </a:r>
            <a:r>
              <a:rPr dirty="0"/>
              <a:t>, </a:t>
            </a:r>
          </a:p>
          <a:p>
            <a:pPr defTabSz="812800">
              <a:buClr>
                <a:srgbClr val="FFFB00"/>
              </a:buClr>
              <a:buFont typeface="Verdana"/>
              <a:defRPr sz="3200">
                <a:solidFill>
                  <a:srgbClr val="000000"/>
                </a:solidFill>
                <a:uFill>
                  <a:solidFill>
                    <a:srgbClr val="FFFB00"/>
                  </a:solidFill>
                </a:uFill>
                <a:latin typeface="+mn-lt"/>
                <a:ea typeface="+mn-ea"/>
                <a:cs typeface="+mn-cs"/>
                <a:sym typeface="Gill Sans Light"/>
              </a:defRPr>
            </a:pPr>
            <a:r>
              <a:rPr dirty="0"/>
              <a:t>Joint Eurographics/IEEE VGTC Symposium on Visualization 2004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Comparison"/>
          <p:cNvSpPr txBox="1">
            <a:spLocks noGrp="1"/>
          </p:cNvSpPr>
          <p:nvPr>
            <p:ph type="title"/>
          </p:nvPr>
        </p:nvSpPr>
        <p:spPr>
          <a:prstGeom prst="rect">
            <a:avLst/>
          </a:prstGeom>
        </p:spPr>
        <p:txBody>
          <a:bodyPr/>
          <a:lstStyle/>
          <a:p>
            <a:r>
              <a:t>Comparison</a:t>
            </a:r>
          </a:p>
        </p:txBody>
      </p:sp>
      <p:sp>
        <p:nvSpPr>
          <p:cNvPr id="18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19</a:t>
            </a:fld>
            <a:endParaRPr/>
          </a:p>
        </p:txBody>
      </p:sp>
      <p:pic>
        <p:nvPicPr>
          <p:cNvPr id="188" name="Picture 56.png" descr="Picture 56.png"/>
          <p:cNvPicPr>
            <a:picLocks noChangeAspect="1"/>
          </p:cNvPicPr>
          <p:nvPr/>
        </p:nvPicPr>
        <p:blipFill>
          <a:blip r:embed="rId2"/>
          <a:srcRect r="488" b="327"/>
          <a:stretch>
            <a:fillRect/>
          </a:stretch>
        </p:blipFill>
        <p:spPr>
          <a:xfrm>
            <a:off x="3503737" y="2527300"/>
            <a:ext cx="8596710" cy="85824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9"/>
                </a:lnTo>
                <a:lnTo>
                  <a:pt x="0" y="21600"/>
                </a:lnTo>
                <a:lnTo>
                  <a:pt x="8129" y="21600"/>
                </a:lnTo>
                <a:cubicBezTo>
                  <a:pt x="13944" y="21600"/>
                  <a:pt x="16264" y="21589"/>
                  <a:pt x="16281" y="21561"/>
                </a:cubicBezTo>
                <a:cubicBezTo>
                  <a:pt x="16298" y="21533"/>
                  <a:pt x="16316" y="21533"/>
                  <a:pt x="16344" y="21561"/>
                </a:cubicBezTo>
                <a:cubicBezTo>
                  <a:pt x="16368" y="21585"/>
                  <a:pt x="16563" y="21600"/>
                  <a:pt x="16854" y="21600"/>
                </a:cubicBezTo>
                <a:cubicBezTo>
                  <a:pt x="17155" y="21600"/>
                  <a:pt x="17334" y="21586"/>
                  <a:pt x="17349" y="21561"/>
                </a:cubicBezTo>
                <a:cubicBezTo>
                  <a:pt x="17366" y="21533"/>
                  <a:pt x="17384" y="21533"/>
                  <a:pt x="17412" y="21561"/>
                </a:cubicBezTo>
                <a:cubicBezTo>
                  <a:pt x="17436" y="21585"/>
                  <a:pt x="17625" y="21600"/>
                  <a:pt x="17904" y="21600"/>
                </a:cubicBezTo>
                <a:cubicBezTo>
                  <a:pt x="18279" y="21600"/>
                  <a:pt x="18356" y="21591"/>
                  <a:pt x="18340" y="21550"/>
                </a:cubicBezTo>
                <a:cubicBezTo>
                  <a:pt x="18308" y="21466"/>
                  <a:pt x="18383" y="21454"/>
                  <a:pt x="18478" y="21529"/>
                </a:cubicBezTo>
                <a:cubicBezTo>
                  <a:pt x="18557" y="21591"/>
                  <a:pt x="18623" y="21600"/>
                  <a:pt x="19018" y="21600"/>
                </a:cubicBezTo>
                <a:cubicBezTo>
                  <a:pt x="19287" y="21600"/>
                  <a:pt x="19460" y="21586"/>
                  <a:pt x="19448" y="21566"/>
                </a:cubicBezTo>
                <a:cubicBezTo>
                  <a:pt x="19410" y="21504"/>
                  <a:pt x="19504" y="21486"/>
                  <a:pt x="19567" y="21543"/>
                </a:cubicBezTo>
                <a:cubicBezTo>
                  <a:pt x="19616" y="21588"/>
                  <a:pt x="19712" y="21600"/>
                  <a:pt x="20011" y="21600"/>
                </a:cubicBezTo>
                <a:cubicBezTo>
                  <a:pt x="20259" y="21600"/>
                  <a:pt x="20386" y="21587"/>
                  <a:pt x="20371" y="21564"/>
                </a:cubicBezTo>
                <a:cubicBezTo>
                  <a:pt x="20332" y="21499"/>
                  <a:pt x="20460" y="21483"/>
                  <a:pt x="20549" y="21542"/>
                </a:cubicBezTo>
                <a:cubicBezTo>
                  <a:pt x="20618" y="21588"/>
                  <a:pt x="20735" y="21600"/>
                  <a:pt x="21117" y="21600"/>
                </a:cubicBezTo>
                <a:lnTo>
                  <a:pt x="21599" y="21600"/>
                </a:lnTo>
                <a:lnTo>
                  <a:pt x="21599" y="10799"/>
                </a:lnTo>
                <a:lnTo>
                  <a:pt x="21600" y="0"/>
                </a:lnTo>
                <a:lnTo>
                  <a:pt x="10800" y="0"/>
                </a:lnTo>
                <a:lnTo>
                  <a:pt x="0" y="0"/>
                </a:lnTo>
                <a:close/>
              </a:path>
            </a:pathLst>
          </a:custGeom>
          <a:ln w="12700">
            <a:miter lim="400000"/>
          </a:ln>
        </p:spPr>
      </p:pic>
      <p:pic>
        <p:nvPicPr>
          <p:cNvPr id="189" name="Picture 57.png" descr="Picture 57.png"/>
          <p:cNvPicPr>
            <a:picLocks noChangeAspect="1"/>
          </p:cNvPicPr>
          <p:nvPr/>
        </p:nvPicPr>
        <p:blipFill>
          <a:blip r:embed="rId3"/>
          <a:srcRect t="326" r="327" b="329"/>
          <a:stretch>
            <a:fillRect/>
          </a:stretch>
        </p:blipFill>
        <p:spPr>
          <a:xfrm>
            <a:off x="12453722" y="2555478"/>
            <a:ext cx="8582423" cy="85681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8112" y="21600"/>
                </a:lnTo>
                <a:cubicBezTo>
                  <a:pt x="13914" y="21600"/>
                  <a:pt x="16229" y="21590"/>
                  <a:pt x="16246" y="21562"/>
                </a:cubicBezTo>
                <a:cubicBezTo>
                  <a:pt x="16263" y="21534"/>
                  <a:pt x="16281" y="21534"/>
                  <a:pt x="16309" y="21562"/>
                </a:cubicBezTo>
                <a:cubicBezTo>
                  <a:pt x="16336" y="21589"/>
                  <a:pt x="17130" y="21600"/>
                  <a:pt x="18974" y="21600"/>
                </a:cubicBezTo>
                <a:lnTo>
                  <a:pt x="21600" y="21600"/>
                </a:lnTo>
                <a:lnTo>
                  <a:pt x="21600" y="10800"/>
                </a:lnTo>
                <a:lnTo>
                  <a:pt x="21600" y="0"/>
                </a:lnTo>
                <a:lnTo>
                  <a:pt x="10800" y="0"/>
                </a:lnTo>
                <a:lnTo>
                  <a:pt x="0" y="0"/>
                </a:lnTo>
                <a:close/>
              </a:path>
            </a:pathLst>
          </a:custGeom>
          <a:ln w="12700">
            <a:miter lim="400000"/>
          </a:ln>
        </p:spPr>
      </p:pic>
      <p:sp>
        <p:nvSpPr>
          <p:cNvPr id="190" name="G. Kindlmann, Superquadric Tensor Glyphs,…"/>
          <p:cNvSpPr txBox="1"/>
          <p:nvPr/>
        </p:nvSpPr>
        <p:spPr>
          <a:xfrm>
            <a:off x="6613702" y="11513222"/>
            <a:ext cx="11156596" cy="1129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B00"/>
              </a:buClr>
              <a:buFont typeface="Verdana"/>
              <a:defRPr sz="3200">
                <a:solidFill>
                  <a:srgbClr val="000000"/>
                </a:solidFill>
                <a:uFill>
                  <a:solidFill>
                    <a:srgbClr val="FFFB00"/>
                  </a:solidFill>
                </a:uFill>
                <a:latin typeface="+mn-lt"/>
                <a:ea typeface="+mn-ea"/>
                <a:cs typeface="+mn-cs"/>
                <a:sym typeface="Gill Sans Light"/>
              </a:defRPr>
            </a:pPr>
            <a:r>
              <a:rPr dirty="0"/>
              <a:t>G. </a:t>
            </a:r>
            <a:r>
              <a:rPr dirty="0" err="1"/>
              <a:t>Kindlmann</a:t>
            </a:r>
            <a:r>
              <a:rPr dirty="0"/>
              <a:t>, </a:t>
            </a:r>
            <a:r>
              <a:rPr i="1" dirty="0" err="1">
                <a:solidFill>
                  <a:schemeClr val="tx1"/>
                </a:solidFill>
                <a:latin typeface="Gill Sans"/>
                <a:ea typeface="Gill Sans"/>
                <a:cs typeface="Gill Sans"/>
                <a:sym typeface="Gill Sans"/>
              </a:rPr>
              <a:t>Superquadric</a:t>
            </a:r>
            <a:r>
              <a:rPr i="1" dirty="0">
                <a:solidFill>
                  <a:schemeClr val="tx1"/>
                </a:solidFill>
                <a:latin typeface="Gill Sans"/>
                <a:ea typeface="Gill Sans"/>
                <a:cs typeface="Gill Sans"/>
                <a:sym typeface="Gill Sans"/>
              </a:rPr>
              <a:t> Tensor Glyphs</a:t>
            </a:r>
            <a:r>
              <a:rPr dirty="0"/>
              <a:t>, </a:t>
            </a:r>
          </a:p>
          <a:p>
            <a:pPr defTabSz="812800">
              <a:buClr>
                <a:srgbClr val="FFFB00"/>
              </a:buClr>
              <a:buFont typeface="Verdana"/>
              <a:defRPr sz="3200">
                <a:solidFill>
                  <a:srgbClr val="000000"/>
                </a:solidFill>
                <a:uFill>
                  <a:solidFill>
                    <a:srgbClr val="FFFB00"/>
                  </a:solidFill>
                </a:uFill>
                <a:latin typeface="+mn-lt"/>
                <a:ea typeface="+mn-ea"/>
                <a:cs typeface="+mn-cs"/>
                <a:sym typeface="Gill Sans Light"/>
              </a:defRPr>
            </a:pPr>
            <a:r>
              <a:rPr dirty="0"/>
              <a:t>Joint Eurographics/IEEE VGTC Symposium on Visualization 2004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Outline"/>
          <p:cNvSpPr txBox="1">
            <a:spLocks noGrp="1"/>
          </p:cNvSpPr>
          <p:nvPr>
            <p:ph type="title"/>
          </p:nvPr>
        </p:nvSpPr>
        <p:spPr>
          <a:prstGeom prst="rect">
            <a:avLst/>
          </a:prstGeom>
        </p:spPr>
        <p:txBody>
          <a:bodyPr/>
          <a:lstStyle/>
          <a:p>
            <a:r>
              <a:t>Outline</a:t>
            </a:r>
          </a:p>
        </p:txBody>
      </p:sp>
      <p:sp>
        <p:nvSpPr>
          <p:cNvPr id="76" name="Basics of tensor algebra…"/>
          <p:cNvSpPr txBox="1">
            <a:spLocks noGrp="1"/>
          </p:cNvSpPr>
          <p:nvPr>
            <p:ph type="body" idx="1"/>
          </p:nvPr>
        </p:nvSpPr>
        <p:spPr>
          <a:prstGeom prst="rect">
            <a:avLst/>
          </a:prstGeom>
        </p:spPr>
        <p:txBody>
          <a:bodyPr/>
          <a:lstStyle/>
          <a:p>
            <a:pPr defTabSz="812800">
              <a:lnSpc>
                <a:spcPct val="130000"/>
              </a:lnSpc>
              <a:spcBef>
                <a:spcPts val="100"/>
              </a:spcBef>
              <a:defRPr sz="9400"/>
            </a:pPr>
            <a:r>
              <a:t>Basics of tensor algebra</a:t>
            </a:r>
          </a:p>
          <a:p>
            <a:pPr defTabSz="812800">
              <a:lnSpc>
                <a:spcPct val="130000"/>
              </a:lnSpc>
              <a:spcBef>
                <a:spcPts val="100"/>
              </a:spcBef>
              <a:defRPr sz="9400"/>
            </a:pPr>
            <a:r>
              <a:t>Tensor glyphs</a:t>
            </a:r>
          </a:p>
          <a:p>
            <a:pPr defTabSz="812800">
              <a:lnSpc>
                <a:spcPct val="130000"/>
              </a:lnSpc>
              <a:spcBef>
                <a:spcPts val="100"/>
              </a:spcBef>
              <a:defRPr sz="9400"/>
            </a:pPr>
            <a:r>
              <a:t>Hyperstreamlines</a:t>
            </a:r>
          </a:p>
          <a:p>
            <a:pPr defTabSz="812800">
              <a:lnSpc>
                <a:spcPct val="130000"/>
              </a:lnSpc>
              <a:defRPr sz="9400"/>
            </a:pPr>
            <a:r>
              <a:t>DTI visualization</a:t>
            </a:r>
          </a:p>
        </p:txBody>
      </p:sp>
      <p:sp>
        <p:nvSpPr>
          <p:cNvPr id="77" name="Slide Number"/>
          <p:cNvSpPr txBox="1">
            <a:spLocks noGrp="1"/>
          </p:cNvSpPr>
          <p:nvPr>
            <p:ph type="sldNum" sz="quarter" idx="2"/>
          </p:nvPr>
        </p:nvSpPr>
        <p:spPr>
          <a:xfrm>
            <a:off x="23536699" y="12980489"/>
            <a:ext cx="289373" cy="4754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Comparison"/>
          <p:cNvSpPr txBox="1">
            <a:spLocks noGrp="1"/>
          </p:cNvSpPr>
          <p:nvPr>
            <p:ph type="title"/>
          </p:nvPr>
        </p:nvSpPr>
        <p:spPr>
          <a:prstGeom prst="rect">
            <a:avLst/>
          </a:prstGeom>
        </p:spPr>
        <p:txBody>
          <a:bodyPr/>
          <a:lstStyle/>
          <a:p>
            <a:r>
              <a:t>Comparison</a:t>
            </a:r>
          </a:p>
        </p:txBody>
      </p:sp>
      <p:sp>
        <p:nvSpPr>
          <p:cNvPr id="19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20</a:t>
            </a:fld>
            <a:endParaRPr/>
          </a:p>
        </p:txBody>
      </p:sp>
      <p:pic>
        <p:nvPicPr>
          <p:cNvPr id="194" name="Picture 59.png" descr="Picture 59.png"/>
          <p:cNvPicPr>
            <a:picLocks noChangeAspect="1"/>
          </p:cNvPicPr>
          <p:nvPr/>
        </p:nvPicPr>
        <p:blipFill>
          <a:blip r:embed="rId2"/>
          <a:srcRect t="328" r="492"/>
          <a:stretch>
            <a:fillRect/>
          </a:stretch>
        </p:blipFill>
        <p:spPr>
          <a:xfrm>
            <a:off x="3383663" y="2467371"/>
            <a:ext cx="8784829" cy="87848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path>
            </a:pathLst>
          </a:custGeom>
          <a:ln w="12700">
            <a:miter lim="400000"/>
          </a:ln>
        </p:spPr>
      </p:pic>
      <p:pic>
        <p:nvPicPr>
          <p:cNvPr id="195" name="Picture 60.png" descr="Picture 60.png"/>
          <p:cNvPicPr>
            <a:picLocks noChangeAspect="1"/>
          </p:cNvPicPr>
          <p:nvPr/>
        </p:nvPicPr>
        <p:blipFill>
          <a:blip r:embed="rId3"/>
          <a:srcRect r="490" b="322"/>
          <a:stretch>
            <a:fillRect/>
          </a:stretch>
        </p:blipFill>
        <p:spPr>
          <a:xfrm>
            <a:off x="12293600" y="2483578"/>
            <a:ext cx="8770541" cy="8770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2569" y="21598"/>
                </a:lnTo>
                <a:cubicBezTo>
                  <a:pt x="4268" y="21597"/>
                  <a:pt x="5151" y="21585"/>
                  <a:pt x="5180" y="21561"/>
                </a:cubicBezTo>
                <a:cubicBezTo>
                  <a:pt x="5210" y="21536"/>
                  <a:pt x="5232" y="21536"/>
                  <a:pt x="5248" y="21562"/>
                </a:cubicBezTo>
                <a:cubicBezTo>
                  <a:pt x="5264" y="21588"/>
                  <a:pt x="7779" y="21599"/>
                  <a:pt x="13436" y="21599"/>
                </a:cubicBezTo>
                <a:lnTo>
                  <a:pt x="21600" y="21599"/>
                </a:lnTo>
                <a:lnTo>
                  <a:pt x="21600" y="12414"/>
                </a:lnTo>
                <a:cubicBezTo>
                  <a:pt x="21600" y="3707"/>
                  <a:pt x="21596" y="3226"/>
                  <a:pt x="21537" y="3182"/>
                </a:cubicBezTo>
                <a:cubicBezTo>
                  <a:pt x="21478" y="3139"/>
                  <a:pt x="21478" y="3135"/>
                  <a:pt x="21537" y="3112"/>
                </a:cubicBezTo>
                <a:cubicBezTo>
                  <a:pt x="21595" y="3089"/>
                  <a:pt x="21600" y="2982"/>
                  <a:pt x="21600" y="1544"/>
                </a:cubicBezTo>
                <a:lnTo>
                  <a:pt x="21600" y="0"/>
                </a:lnTo>
                <a:lnTo>
                  <a:pt x="10800" y="0"/>
                </a:lnTo>
                <a:lnTo>
                  <a:pt x="0" y="0"/>
                </a:lnTo>
                <a:close/>
              </a:path>
            </a:pathLst>
          </a:custGeom>
          <a:ln w="12700">
            <a:miter lim="400000"/>
          </a:ln>
        </p:spPr>
      </p:pic>
      <p:pic>
        <p:nvPicPr>
          <p:cNvPr id="196" name="Picture 60.png" descr="Picture 60.png"/>
          <p:cNvPicPr>
            <a:picLocks noChangeAspect="1"/>
          </p:cNvPicPr>
          <p:nvPr/>
        </p:nvPicPr>
        <p:blipFill>
          <a:blip r:embed="rId3"/>
          <a:srcRect r="490" b="322"/>
          <a:stretch>
            <a:fillRect/>
          </a:stretch>
        </p:blipFill>
        <p:spPr>
          <a:xfrm>
            <a:off x="12293600" y="2508978"/>
            <a:ext cx="8770541" cy="87709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2569" y="21598"/>
                </a:lnTo>
                <a:cubicBezTo>
                  <a:pt x="4268" y="21597"/>
                  <a:pt x="5151" y="21585"/>
                  <a:pt x="5180" y="21561"/>
                </a:cubicBezTo>
                <a:cubicBezTo>
                  <a:pt x="5210" y="21536"/>
                  <a:pt x="5232" y="21536"/>
                  <a:pt x="5248" y="21562"/>
                </a:cubicBezTo>
                <a:cubicBezTo>
                  <a:pt x="5264" y="21588"/>
                  <a:pt x="7779" y="21599"/>
                  <a:pt x="13436" y="21599"/>
                </a:cubicBezTo>
                <a:lnTo>
                  <a:pt x="21600" y="21599"/>
                </a:lnTo>
                <a:lnTo>
                  <a:pt x="21600" y="12414"/>
                </a:lnTo>
                <a:cubicBezTo>
                  <a:pt x="21600" y="3707"/>
                  <a:pt x="21596" y="3226"/>
                  <a:pt x="21537" y="3182"/>
                </a:cubicBezTo>
                <a:cubicBezTo>
                  <a:pt x="21478" y="3139"/>
                  <a:pt x="21478" y="3135"/>
                  <a:pt x="21537" y="3112"/>
                </a:cubicBezTo>
                <a:cubicBezTo>
                  <a:pt x="21595" y="3089"/>
                  <a:pt x="21600" y="2982"/>
                  <a:pt x="21600" y="1544"/>
                </a:cubicBezTo>
                <a:lnTo>
                  <a:pt x="21600" y="0"/>
                </a:lnTo>
                <a:lnTo>
                  <a:pt x="10800" y="0"/>
                </a:lnTo>
                <a:lnTo>
                  <a:pt x="0" y="0"/>
                </a:lnTo>
                <a:close/>
              </a:path>
            </a:pathLst>
          </a:custGeom>
          <a:ln w="12700">
            <a:miter lim="400000"/>
          </a:ln>
        </p:spPr>
      </p:pic>
      <p:sp>
        <p:nvSpPr>
          <p:cNvPr id="197" name="G. Kindlmann, Superquadric Tensor Glyphs,…"/>
          <p:cNvSpPr txBox="1"/>
          <p:nvPr/>
        </p:nvSpPr>
        <p:spPr>
          <a:xfrm>
            <a:off x="6613702" y="11513222"/>
            <a:ext cx="11156596" cy="1129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B00"/>
              </a:buClr>
              <a:buFont typeface="Verdana"/>
              <a:defRPr sz="3200">
                <a:solidFill>
                  <a:srgbClr val="000000"/>
                </a:solidFill>
                <a:uFill>
                  <a:solidFill>
                    <a:srgbClr val="FFFB00"/>
                  </a:solidFill>
                </a:uFill>
                <a:latin typeface="+mn-lt"/>
                <a:ea typeface="+mn-ea"/>
                <a:cs typeface="+mn-cs"/>
                <a:sym typeface="Gill Sans Light"/>
              </a:defRPr>
            </a:pPr>
            <a:r>
              <a:rPr dirty="0"/>
              <a:t>G. </a:t>
            </a:r>
            <a:r>
              <a:rPr dirty="0" err="1"/>
              <a:t>Kindlmann</a:t>
            </a:r>
            <a:r>
              <a:rPr dirty="0"/>
              <a:t>, </a:t>
            </a:r>
            <a:r>
              <a:rPr i="1" dirty="0" err="1">
                <a:solidFill>
                  <a:schemeClr val="tx1"/>
                </a:solidFill>
                <a:latin typeface="Gill Sans"/>
                <a:ea typeface="Gill Sans"/>
                <a:cs typeface="Gill Sans"/>
                <a:sym typeface="Gill Sans"/>
              </a:rPr>
              <a:t>Superquadric</a:t>
            </a:r>
            <a:r>
              <a:rPr i="1" dirty="0">
                <a:solidFill>
                  <a:schemeClr val="tx1"/>
                </a:solidFill>
                <a:latin typeface="Gill Sans"/>
                <a:ea typeface="Gill Sans"/>
                <a:cs typeface="Gill Sans"/>
                <a:sym typeface="Gill Sans"/>
              </a:rPr>
              <a:t> Tensor Glyphs</a:t>
            </a:r>
            <a:r>
              <a:rPr dirty="0"/>
              <a:t>, </a:t>
            </a:r>
          </a:p>
          <a:p>
            <a:pPr defTabSz="812800">
              <a:buClr>
                <a:srgbClr val="FFFB00"/>
              </a:buClr>
              <a:buFont typeface="Verdana"/>
              <a:defRPr sz="3200">
                <a:solidFill>
                  <a:srgbClr val="000000"/>
                </a:solidFill>
                <a:uFill>
                  <a:solidFill>
                    <a:srgbClr val="FFFB00"/>
                  </a:solidFill>
                </a:uFill>
                <a:latin typeface="+mn-lt"/>
                <a:ea typeface="+mn-ea"/>
                <a:cs typeface="+mn-cs"/>
                <a:sym typeface="Gill Sans Light"/>
              </a:defRPr>
            </a:pPr>
            <a:r>
              <a:rPr dirty="0"/>
              <a:t>Joint Eurographics/IEEE VGTC Symposium on Visualization 2004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ymmetric Tensor Glyphs"/>
          <p:cNvSpPr txBox="1">
            <a:spLocks noGrp="1"/>
          </p:cNvSpPr>
          <p:nvPr>
            <p:ph type="title"/>
          </p:nvPr>
        </p:nvSpPr>
        <p:spPr>
          <a:xfrm>
            <a:off x="1762964" y="357187"/>
            <a:ext cx="20858072" cy="2286001"/>
          </a:xfrm>
          <a:prstGeom prst="rect">
            <a:avLst/>
          </a:prstGeom>
        </p:spPr>
        <p:txBody>
          <a:bodyPr/>
          <a:lstStyle/>
          <a:p>
            <a:r>
              <a:t>Symmetric Tensor Glyphs</a:t>
            </a:r>
          </a:p>
        </p:txBody>
      </p:sp>
      <p:sp>
        <p:nvSpPr>
          <p:cNvPr id="200" name="Color-coding can be used to facilitate the interpretation of the orientation…"/>
          <p:cNvSpPr txBox="1">
            <a:spLocks noGrp="1"/>
          </p:cNvSpPr>
          <p:nvPr>
            <p:ph type="body" idx="1"/>
          </p:nvPr>
        </p:nvSpPr>
        <p:spPr>
          <a:prstGeom prst="rect">
            <a:avLst/>
          </a:prstGeom>
        </p:spPr>
        <p:txBody>
          <a:bodyPr/>
          <a:lstStyle/>
          <a:p>
            <a:pPr indent="254000" defTabSz="812800">
              <a:defRPr sz="8000"/>
            </a:pPr>
            <a:r>
              <a:t>Color-coding can be used to facilitate the interpretation of the orientation</a:t>
            </a:r>
          </a:p>
          <a:p>
            <a:pPr lvl="1" indent="0" defTabSz="812800"/>
            <a:r>
              <a:t>  </a:t>
            </a:r>
            <a:r>
              <a:rPr i="1">
                <a:latin typeface="Helvetica"/>
                <a:ea typeface="Helvetica"/>
                <a:cs typeface="Helvetica"/>
                <a:sym typeface="Helvetica"/>
              </a:rPr>
              <a:t>e.g.</a:t>
            </a:r>
            <a:r>
              <a:t>, </a:t>
            </a:r>
            <a:r>
              <a:rPr b="1">
                <a:latin typeface="Helvetica"/>
                <a:ea typeface="Helvetica"/>
                <a:cs typeface="Helvetica"/>
                <a:sym typeface="Helvetica"/>
              </a:rPr>
              <a:t>e</a:t>
            </a:r>
            <a:r>
              <a:rPr baseline="-5999"/>
              <a:t>max</a:t>
            </a:r>
            <a:r>
              <a:t> mapped to </a:t>
            </a:r>
            <a:r>
              <a:rPr>
                <a:solidFill>
                  <a:srgbClr val="FF2600"/>
                </a:solidFill>
              </a:rPr>
              <a:t>R</a:t>
            </a:r>
            <a:r>
              <a:t>=|x|, </a:t>
            </a:r>
            <a:r>
              <a:rPr>
                <a:solidFill>
                  <a:srgbClr val="00F900"/>
                </a:solidFill>
              </a:rPr>
              <a:t>G</a:t>
            </a:r>
            <a:r>
              <a:t>=|y|, </a:t>
            </a:r>
            <a:r>
              <a:rPr>
                <a:solidFill>
                  <a:srgbClr val="0433FF"/>
                </a:solidFill>
              </a:rPr>
              <a:t>B</a:t>
            </a:r>
            <a:r>
              <a:t>=|z|</a:t>
            </a:r>
          </a:p>
        </p:txBody>
      </p:sp>
      <p:sp>
        <p:nvSpPr>
          <p:cNvPr id="20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21</a:t>
            </a:fld>
            <a:endParaRPr/>
          </a:p>
        </p:txBody>
      </p:sp>
      <p:pic>
        <p:nvPicPr>
          <p:cNvPr id="202" name="cigarfix.png" descr="cigarfix.png"/>
          <p:cNvPicPr>
            <a:picLocks/>
          </p:cNvPicPr>
          <p:nvPr/>
        </p:nvPicPr>
        <p:blipFill>
          <a:blip r:embed="rId2"/>
          <a:srcRect l="11482" t="5086" r="6042" b="9591"/>
          <a:stretch>
            <a:fillRect/>
          </a:stretch>
        </p:blipFill>
        <p:spPr>
          <a:xfrm flipH="1">
            <a:off x="5413112" y="6888956"/>
            <a:ext cx="4286610" cy="4567334"/>
          </a:xfrm>
          <a:custGeom>
            <a:avLst/>
            <a:gdLst/>
            <a:ahLst/>
            <a:cxnLst>
              <a:cxn ang="0">
                <a:pos x="wd2" y="hd2"/>
              </a:cxn>
              <a:cxn ang="5400000">
                <a:pos x="wd2" y="hd2"/>
              </a:cxn>
              <a:cxn ang="10800000">
                <a:pos x="wd2" y="hd2"/>
              </a:cxn>
              <a:cxn ang="16200000">
                <a:pos x="wd2" y="hd2"/>
              </a:cxn>
            </a:cxnLst>
            <a:rect l="0" t="0" r="r" b="b"/>
            <a:pathLst>
              <a:path w="21568" h="21582" extrusionOk="0">
                <a:moveTo>
                  <a:pt x="10057" y="0"/>
                </a:moveTo>
                <a:cubicBezTo>
                  <a:pt x="10034" y="0"/>
                  <a:pt x="10012" y="11"/>
                  <a:pt x="9973" y="32"/>
                </a:cubicBezTo>
                <a:lnTo>
                  <a:pt x="9887" y="77"/>
                </a:lnTo>
                <a:lnTo>
                  <a:pt x="9872" y="4698"/>
                </a:lnTo>
                <a:lnTo>
                  <a:pt x="9858" y="9319"/>
                </a:lnTo>
                <a:lnTo>
                  <a:pt x="8975" y="9831"/>
                </a:lnTo>
                <a:cubicBezTo>
                  <a:pt x="8490" y="10113"/>
                  <a:pt x="7895" y="10469"/>
                  <a:pt x="7653" y="10622"/>
                </a:cubicBezTo>
                <a:cubicBezTo>
                  <a:pt x="7262" y="10870"/>
                  <a:pt x="7206" y="10897"/>
                  <a:pt x="7146" y="10866"/>
                </a:cubicBezTo>
                <a:cubicBezTo>
                  <a:pt x="7078" y="10830"/>
                  <a:pt x="430" y="10030"/>
                  <a:pt x="199" y="10029"/>
                </a:cubicBezTo>
                <a:cubicBezTo>
                  <a:pt x="130" y="10029"/>
                  <a:pt x="57" y="10045"/>
                  <a:pt x="37" y="10065"/>
                </a:cubicBezTo>
                <a:cubicBezTo>
                  <a:pt x="-16" y="10116"/>
                  <a:pt x="-10" y="10284"/>
                  <a:pt x="47" y="10329"/>
                </a:cubicBezTo>
                <a:cubicBezTo>
                  <a:pt x="78" y="10354"/>
                  <a:pt x="1299" y="10511"/>
                  <a:pt x="3412" y="10761"/>
                </a:cubicBezTo>
                <a:cubicBezTo>
                  <a:pt x="5358" y="10991"/>
                  <a:pt x="6730" y="11166"/>
                  <a:pt x="6736" y="11185"/>
                </a:cubicBezTo>
                <a:cubicBezTo>
                  <a:pt x="6742" y="11202"/>
                  <a:pt x="6672" y="11265"/>
                  <a:pt x="6579" y="11325"/>
                </a:cubicBezTo>
                <a:cubicBezTo>
                  <a:pt x="6300" y="11504"/>
                  <a:pt x="5333" y="12217"/>
                  <a:pt x="4967" y="12512"/>
                </a:cubicBezTo>
                <a:cubicBezTo>
                  <a:pt x="2754" y="14300"/>
                  <a:pt x="2017" y="15472"/>
                  <a:pt x="2896" y="15809"/>
                </a:cubicBezTo>
                <a:cubicBezTo>
                  <a:pt x="3147" y="15905"/>
                  <a:pt x="3803" y="15885"/>
                  <a:pt x="4394" y="15762"/>
                </a:cubicBezTo>
                <a:cubicBezTo>
                  <a:pt x="5560" y="15521"/>
                  <a:pt x="7257" y="14883"/>
                  <a:pt x="9059" y="14009"/>
                </a:cubicBezTo>
                <a:cubicBezTo>
                  <a:pt x="9488" y="13800"/>
                  <a:pt x="9847" y="13637"/>
                  <a:pt x="9856" y="13645"/>
                </a:cubicBezTo>
                <a:cubicBezTo>
                  <a:pt x="9864" y="13653"/>
                  <a:pt x="9872" y="15420"/>
                  <a:pt x="9872" y="17568"/>
                </a:cubicBezTo>
                <a:cubicBezTo>
                  <a:pt x="9872" y="21161"/>
                  <a:pt x="9876" y="21479"/>
                  <a:pt x="9923" y="21529"/>
                </a:cubicBezTo>
                <a:cubicBezTo>
                  <a:pt x="9987" y="21597"/>
                  <a:pt x="10112" y="21600"/>
                  <a:pt x="10187" y="21535"/>
                </a:cubicBezTo>
                <a:cubicBezTo>
                  <a:pt x="10241" y="21487"/>
                  <a:pt x="10243" y="21320"/>
                  <a:pt x="10243" y="17450"/>
                </a:cubicBezTo>
                <a:lnTo>
                  <a:pt x="10243" y="13416"/>
                </a:lnTo>
                <a:lnTo>
                  <a:pt x="10854" y="13079"/>
                </a:lnTo>
                <a:cubicBezTo>
                  <a:pt x="11473" y="12738"/>
                  <a:pt x="12016" y="12423"/>
                  <a:pt x="12583" y="12075"/>
                </a:cubicBezTo>
                <a:lnTo>
                  <a:pt x="12895" y="11884"/>
                </a:lnTo>
                <a:lnTo>
                  <a:pt x="17070" y="12381"/>
                </a:lnTo>
                <a:cubicBezTo>
                  <a:pt x="19367" y="12654"/>
                  <a:pt x="21298" y="12877"/>
                  <a:pt x="21361" y="12878"/>
                </a:cubicBezTo>
                <a:cubicBezTo>
                  <a:pt x="21425" y="12879"/>
                  <a:pt x="21498" y="12863"/>
                  <a:pt x="21523" y="12842"/>
                </a:cubicBezTo>
                <a:cubicBezTo>
                  <a:pt x="21582" y="12795"/>
                  <a:pt x="21584" y="12621"/>
                  <a:pt x="21525" y="12574"/>
                </a:cubicBezTo>
                <a:cubicBezTo>
                  <a:pt x="21498" y="12553"/>
                  <a:pt x="19855" y="12345"/>
                  <a:pt x="17484" y="12064"/>
                </a:cubicBezTo>
                <a:cubicBezTo>
                  <a:pt x="15285" y="11803"/>
                  <a:pt x="13474" y="11579"/>
                  <a:pt x="13458" y="11563"/>
                </a:cubicBezTo>
                <a:cubicBezTo>
                  <a:pt x="13441" y="11547"/>
                  <a:pt x="13481" y="11502"/>
                  <a:pt x="13562" y="11451"/>
                </a:cubicBezTo>
                <a:cubicBezTo>
                  <a:pt x="14036" y="11150"/>
                  <a:pt x="15240" y="10277"/>
                  <a:pt x="15768" y="9851"/>
                </a:cubicBezTo>
                <a:cubicBezTo>
                  <a:pt x="17507" y="8448"/>
                  <a:pt x="18269" y="7432"/>
                  <a:pt x="17985" y="6894"/>
                </a:cubicBezTo>
                <a:cubicBezTo>
                  <a:pt x="17859" y="6656"/>
                  <a:pt x="17589" y="6569"/>
                  <a:pt x="17070" y="6597"/>
                </a:cubicBezTo>
                <a:cubicBezTo>
                  <a:pt x="15671" y="6675"/>
                  <a:pt x="13439" y="7476"/>
                  <a:pt x="10652" y="8904"/>
                </a:cubicBezTo>
                <a:cubicBezTo>
                  <a:pt x="10399" y="9034"/>
                  <a:pt x="10266" y="9086"/>
                  <a:pt x="10257" y="9062"/>
                </a:cubicBezTo>
                <a:cubicBezTo>
                  <a:pt x="10249" y="9042"/>
                  <a:pt x="10239" y="7012"/>
                  <a:pt x="10235" y="4551"/>
                </a:cubicBezTo>
                <a:lnTo>
                  <a:pt x="10227" y="79"/>
                </a:lnTo>
                <a:lnTo>
                  <a:pt x="10143" y="32"/>
                </a:lnTo>
                <a:cubicBezTo>
                  <a:pt x="10105" y="11"/>
                  <a:pt x="10081" y="0"/>
                  <a:pt x="10057" y="0"/>
                </a:cubicBezTo>
                <a:close/>
              </a:path>
            </a:pathLst>
          </a:custGeom>
          <a:ln w="12700">
            <a:miter lim="400000"/>
          </a:ln>
        </p:spPr>
      </p:pic>
      <p:pic>
        <p:nvPicPr>
          <p:cNvPr id="203" name="RGBXYZ.png" descr="RGBXYZ.png"/>
          <p:cNvPicPr>
            <a:picLocks/>
          </p:cNvPicPr>
          <p:nvPr/>
        </p:nvPicPr>
        <p:blipFill>
          <a:blip r:embed="rId3"/>
          <a:srcRect l="16012" t="17153" r="18868" b="17729"/>
          <a:stretch>
            <a:fillRect/>
          </a:stretch>
        </p:blipFill>
        <p:spPr>
          <a:xfrm>
            <a:off x="14541893" y="7519590"/>
            <a:ext cx="3384558" cy="3487828"/>
          </a:xfrm>
          <a:custGeom>
            <a:avLst/>
            <a:gdLst/>
            <a:ahLst/>
            <a:cxnLst>
              <a:cxn ang="0">
                <a:pos x="wd2" y="hd2"/>
              </a:cxn>
              <a:cxn ang="5400000">
                <a:pos x="wd2" y="hd2"/>
              </a:cxn>
              <a:cxn ang="10800000">
                <a:pos x="wd2" y="hd2"/>
              </a:cxn>
              <a:cxn ang="16200000">
                <a:pos x="wd2" y="hd2"/>
              </a:cxn>
            </a:cxnLst>
            <a:rect l="0" t="0" r="r" b="b"/>
            <a:pathLst>
              <a:path w="21506" h="21538" extrusionOk="0">
                <a:moveTo>
                  <a:pt x="10756" y="0"/>
                </a:moveTo>
                <a:cubicBezTo>
                  <a:pt x="10018" y="0"/>
                  <a:pt x="9279" y="48"/>
                  <a:pt x="8781" y="142"/>
                </a:cubicBezTo>
                <a:cubicBezTo>
                  <a:pt x="4340" y="986"/>
                  <a:pt x="984" y="4348"/>
                  <a:pt x="141" y="8796"/>
                </a:cubicBezTo>
                <a:cubicBezTo>
                  <a:pt x="-47" y="9790"/>
                  <a:pt x="-47" y="11750"/>
                  <a:pt x="141" y="12744"/>
                </a:cubicBezTo>
                <a:cubicBezTo>
                  <a:pt x="972" y="17129"/>
                  <a:pt x="4194" y="20419"/>
                  <a:pt x="8582" y="21359"/>
                </a:cubicBezTo>
                <a:cubicBezTo>
                  <a:pt x="9619" y="21581"/>
                  <a:pt x="11661" y="21600"/>
                  <a:pt x="12725" y="21398"/>
                </a:cubicBezTo>
                <a:cubicBezTo>
                  <a:pt x="17166" y="20554"/>
                  <a:pt x="20522" y="17192"/>
                  <a:pt x="21365" y="12744"/>
                </a:cubicBezTo>
                <a:cubicBezTo>
                  <a:pt x="21553" y="11750"/>
                  <a:pt x="21553" y="9790"/>
                  <a:pt x="21365" y="8796"/>
                </a:cubicBezTo>
                <a:cubicBezTo>
                  <a:pt x="20950" y="6607"/>
                  <a:pt x="19885" y="4586"/>
                  <a:pt x="18349" y="3069"/>
                </a:cubicBezTo>
                <a:cubicBezTo>
                  <a:pt x="17654" y="2383"/>
                  <a:pt x="16363" y="1429"/>
                  <a:pt x="16044" y="1368"/>
                </a:cubicBezTo>
                <a:cubicBezTo>
                  <a:pt x="15816" y="1324"/>
                  <a:pt x="15471" y="1149"/>
                  <a:pt x="15270" y="973"/>
                </a:cubicBezTo>
                <a:cubicBezTo>
                  <a:pt x="15046" y="778"/>
                  <a:pt x="13624" y="314"/>
                  <a:pt x="12733" y="145"/>
                </a:cubicBezTo>
                <a:cubicBezTo>
                  <a:pt x="12233" y="50"/>
                  <a:pt x="11493" y="1"/>
                  <a:pt x="10756" y="0"/>
                </a:cubicBezTo>
                <a:close/>
              </a:path>
            </a:pathLst>
          </a:custGeom>
          <a:ln w="12700">
            <a:miter lim="400000"/>
          </a:ln>
          <a:effectLst>
            <a:outerShdw blurRad="241300" dist="139700" dir="11460000" rotWithShape="0">
              <a:srgbClr val="000000">
                <a:alpha val="75000"/>
              </a:srgbClr>
            </a:outerShdw>
          </a:effectLst>
        </p:spPr>
      </p:pic>
      <p:sp>
        <p:nvSpPr>
          <p:cNvPr id="204" name="Line"/>
          <p:cNvSpPr/>
          <p:nvPr/>
        </p:nvSpPr>
        <p:spPr>
          <a:xfrm flipH="1" flipV="1">
            <a:off x="17762442" y="9488828"/>
            <a:ext cx="861092" cy="108932"/>
          </a:xfrm>
          <a:prstGeom prst="line">
            <a:avLst/>
          </a:prstGeom>
          <a:ln w="63500">
            <a:solidFill>
              <a:srgbClr val="000000"/>
            </a:solidFill>
          </a:ln>
        </p:spPr>
        <p:txBody>
          <a:bodyPr lIns="71437" tIns="71437" rIns="71437" bIns="71437" anchor="ct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5" name="Line"/>
          <p:cNvSpPr/>
          <p:nvPr/>
        </p:nvSpPr>
        <p:spPr>
          <a:xfrm flipV="1">
            <a:off x="14746050" y="9975032"/>
            <a:ext cx="603279" cy="443697"/>
          </a:xfrm>
          <a:prstGeom prst="line">
            <a:avLst/>
          </a:prstGeom>
          <a:ln w="63500">
            <a:solidFill>
              <a:srgbClr val="000000"/>
            </a:solidFill>
          </a:ln>
        </p:spPr>
        <p:txBody>
          <a:bodyPr lIns="71437" tIns="71437" rIns="71437" bIns="71437" anchor="ct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6" name="Line"/>
          <p:cNvSpPr/>
          <p:nvPr/>
        </p:nvSpPr>
        <p:spPr>
          <a:xfrm>
            <a:off x="16246512" y="6760236"/>
            <a:ext cx="3176" cy="828940"/>
          </a:xfrm>
          <a:prstGeom prst="line">
            <a:avLst/>
          </a:prstGeom>
          <a:ln w="63500">
            <a:solidFill>
              <a:srgbClr val="000000"/>
            </a:solidFill>
          </a:ln>
        </p:spPr>
        <p:txBody>
          <a:bodyPr lIns="71437" tIns="71437" rIns="71437" bIns="71437" anchor="ct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7" name="Line"/>
          <p:cNvSpPr/>
          <p:nvPr/>
        </p:nvSpPr>
        <p:spPr>
          <a:xfrm>
            <a:off x="16246512" y="11032463"/>
            <a:ext cx="3176" cy="597793"/>
          </a:xfrm>
          <a:prstGeom prst="line">
            <a:avLst/>
          </a:prstGeom>
          <a:ln w="63500">
            <a:solidFill>
              <a:srgbClr val="000000"/>
            </a:solidFill>
          </a:ln>
        </p:spPr>
        <p:txBody>
          <a:bodyPr lIns="71437" tIns="71437" rIns="71437" bIns="71437" anchor="ct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8" name="Line"/>
          <p:cNvSpPr/>
          <p:nvPr/>
        </p:nvSpPr>
        <p:spPr>
          <a:xfrm flipH="1" flipV="1">
            <a:off x="13982929" y="9122182"/>
            <a:ext cx="528514" cy="53138"/>
          </a:xfrm>
          <a:prstGeom prst="line">
            <a:avLst/>
          </a:prstGeom>
          <a:ln w="63500">
            <a:solidFill>
              <a:srgbClr val="000000"/>
            </a:solidFill>
          </a:ln>
        </p:spPr>
        <p:txBody>
          <a:bodyPr lIns="71437" tIns="71437" rIns="71437" bIns="71437" anchor="ct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9" name="Arrow"/>
          <p:cNvSpPr/>
          <p:nvPr/>
        </p:nvSpPr>
        <p:spPr>
          <a:xfrm>
            <a:off x="10922000" y="8229600"/>
            <a:ext cx="2540001" cy="1574800"/>
          </a:xfrm>
          <a:prstGeom prst="rightArrow">
            <a:avLst>
              <a:gd name="adj1" fmla="val 45161"/>
              <a:gd name="adj2" fmla="val 47631"/>
            </a:avLst>
          </a:prstGeom>
          <a:gradFill>
            <a:gsLst>
              <a:gs pos="0">
                <a:srgbClr val="73BFFF"/>
              </a:gs>
              <a:gs pos="100000">
                <a:srgbClr val="58596B"/>
              </a:gs>
            </a:gsLst>
            <a:lin ang="5400000"/>
          </a:gradFill>
          <a:ln w="12700">
            <a:miter lim="400000"/>
          </a:ln>
        </p:spPr>
        <p:txBody>
          <a:bodyPr lIns="71437" tIns="71437" rIns="71437" bIns="71437" anchor="ct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Comparison"/>
          <p:cNvSpPr txBox="1">
            <a:spLocks noGrp="1"/>
          </p:cNvSpPr>
          <p:nvPr>
            <p:ph type="title"/>
          </p:nvPr>
        </p:nvSpPr>
        <p:spPr>
          <a:prstGeom prst="rect">
            <a:avLst/>
          </a:prstGeom>
        </p:spPr>
        <p:txBody>
          <a:bodyPr/>
          <a:lstStyle/>
          <a:p>
            <a:r>
              <a:t>Comparison</a:t>
            </a:r>
          </a:p>
        </p:txBody>
      </p:sp>
      <p:sp>
        <p:nvSpPr>
          <p:cNvPr id="21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22</a:t>
            </a:fld>
            <a:endParaRPr/>
          </a:p>
        </p:txBody>
      </p:sp>
      <p:pic>
        <p:nvPicPr>
          <p:cNvPr id="213" name="Untitled3.png" descr="Untitled3.png"/>
          <p:cNvPicPr>
            <a:picLocks noChangeAspect="1"/>
          </p:cNvPicPr>
          <p:nvPr/>
        </p:nvPicPr>
        <p:blipFill>
          <a:blip r:embed="rId2"/>
          <a:stretch>
            <a:fillRect/>
          </a:stretch>
        </p:blipFill>
        <p:spPr>
          <a:xfrm>
            <a:off x="3416299" y="3505200"/>
            <a:ext cx="8763001" cy="8763000"/>
          </a:xfrm>
          <a:prstGeom prst="rect">
            <a:avLst/>
          </a:prstGeom>
          <a:ln w="12700">
            <a:miter lim="400000"/>
          </a:ln>
        </p:spPr>
      </p:pic>
      <p:pic>
        <p:nvPicPr>
          <p:cNvPr id="214" name="Untitled4.png" descr="Untitled4.png"/>
          <p:cNvPicPr>
            <a:picLocks noChangeAspect="1"/>
          </p:cNvPicPr>
          <p:nvPr/>
        </p:nvPicPr>
        <p:blipFill>
          <a:blip r:embed="rId3"/>
          <a:stretch>
            <a:fillRect/>
          </a:stretch>
        </p:blipFill>
        <p:spPr>
          <a:xfrm>
            <a:off x="12378814" y="3505200"/>
            <a:ext cx="8668775" cy="87630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ymmetric Tensor Glyphs"/>
          <p:cNvSpPr txBox="1">
            <a:spLocks noGrp="1"/>
          </p:cNvSpPr>
          <p:nvPr>
            <p:ph type="title"/>
          </p:nvPr>
        </p:nvSpPr>
        <p:spPr>
          <a:xfrm>
            <a:off x="1738683" y="357187"/>
            <a:ext cx="20906634" cy="2286001"/>
          </a:xfrm>
          <a:prstGeom prst="rect">
            <a:avLst/>
          </a:prstGeom>
        </p:spPr>
        <p:txBody>
          <a:bodyPr/>
          <a:lstStyle/>
          <a:p>
            <a:r>
              <a:t>Symmetric Tensor Glyphs</a:t>
            </a:r>
          </a:p>
        </p:txBody>
      </p:sp>
      <p:sp>
        <p:nvSpPr>
          <p:cNvPr id="21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23</a:t>
            </a:fld>
            <a:endParaRPr/>
          </a:p>
        </p:txBody>
      </p:sp>
      <p:pic>
        <p:nvPicPr>
          <p:cNvPr id="218" name="Untitled5.png" descr="Untitled5.png"/>
          <p:cNvPicPr>
            <a:picLocks noChangeAspect="1"/>
          </p:cNvPicPr>
          <p:nvPr/>
        </p:nvPicPr>
        <p:blipFill>
          <a:blip r:embed="rId2"/>
          <a:stretch>
            <a:fillRect/>
          </a:stretch>
        </p:blipFill>
        <p:spPr>
          <a:xfrm>
            <a:off x="5363614" y="2553892"/>
            <a:ext cx="13628197" cy="10236202"/>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ymmetric Tensor Glyph"/>
          <p:cNvSpPr txBox="1">
            <a:spLocks noGrp="1"/>
          </p:cNvSpPr>
          <p:nvPr>
            <p:ph type="title"/>
          </p:nvPr>
        </p:nvSpPr>
        <p:spPr>
          <a:xfrm>
            <a:off x="447589" y="357187"/>
            <a:ext cx="23488822" cy="2286001"/>
          </a:xfrm>
          <a:prstGeom prst="rect">
            <a:avLst/>
          </a:prstGeom>
        </p:spPr>
        <p:txBody>
          <a:bodyPr/>
          <a:lstStyle/>
          <a:p>
            <a:r>
              <a:t>Symmetric Tensor Glyph</a:t>
            </a:r>
          </a:p>
        </p:txBody>
      </p:sp>
      <p:pic>
        <p:nvPicPr>
          <p:cNvPr id="221" name="Image" descr="Image"/>
          <p:cNvPicPr>
            <a:picLocks noChangeAspect="1"/>
          </p:cNvPicPr>
          <p:nvPr/>
        </p:nvPicPr>
        <p:blipFill>
          <a:blip r:embed="rId2"/>
          <a:stretch>
            <a:fillRect/>
          </a:stretch>
        </p:blipFill>
        <p:spPr>
          <a:xfrm>
            <a:off x="7704191" y="5307916"/>
            <a:ext cx="8975618" cy="7767418"/>
          </a:xfrm>
          <a:prstGeom prst="rect">
            <a:avLst/>
          </a:prstGeom>
          <a:ln w="12700">
            <a:miter lim="400000"/>
          </a:ln>
        </p:spPr>
      </p:pic>
      <p:sp>
        <p:nvSpPr>
          <p:cNvPr id="222" name="Glyphs for general symmetric tensors?…"/>
          <p:cNvSpPr txBox="1">
            <a:spLocks noGrp="1"/>
          </p:cNvSpPr>
          <p:nvPr>
            <p:ph type="body" idx="1"/>
          </p:nvPr>
        </p:nvSpPr>
        <p:spPr>
          <a:prstGeom prst="rect">
            <a:avLst/>
          </a:prstGeom>
        </p:spPr>
        <p:txBody>
          <a:bodyPr/>
          <a:lstStyle/>
          <a:p>
            <a:pPr>
              <a:defRPr sz="7000"/>
            </a:pPr>
            <a:r>
              <a:t>Glyphs for general symmetric tensors?</a:t>
            </a:r>
          </a:p>
          <a:p>
            <a:pPr>
              <a:defRPr sz="7000"/>
            </a:pPr>
            <a:r>
              <a:t>Eigenvalues can be positive or negative</a:t>
            </a:r>
          </a:p>
        </p:txBody>
      </p:sp>
      <p:sp>
        <p:nvSpPr>
          <p:cNvPr id="22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24</a:t>
            </a:fld>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ymmetric Tensor Glyph"/>
          <p:cNvSpPr txBox="1">
            <a:spLocks noGrp="1"/>
          </p:cNvSpPr>
          <p:nvPr>
            <p:ph type="title"/>
          </p:nvPr>
        </p:nvSpPr>
        <p:spPr>
          <a:xfrm>
            <a:off x="611723" y="357187"/>
            <a:ext cx="23160554" cy="2286001"/>
          </a:xfrm>
          <a:prstGeom prst="rect">
            <a:avLst/>
          </a:prstGeom>
        </p:spPr>
        <p:txBody>
          <a:bodyPr/>
          <a:lstStyle/>
          <a:p>
            <a:r>
              <a:t>Symmetric Tensor Glyph</a:t>
            </a:r>
          </a:p>
        </p:txBody>
      </p:sp>
      <p:sp>
        <p:nvSpPr>
          <p:cNvPr id="22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25</a:t>
            </a:fld>
            <a:endParaRPr/>
          </a:p>
        </p:txBody>
      </p:sp>
      <p:pic>
        <p:nvPicPr>
          <p:cNvPr id="227" name="Image" descr="Image"/>
          <p:cNvPicPr>
            <a:picLocks noChangeAspect="1"/>
          </p:cNvPicPr>
          <p:nvPr/>
        </p:nvPicPr>
        <p:blipFill>
          <a:blip r:embed="rId2"/>
          <a:stretch>
            <a:fillRect/>
          </a:stretch>
        </p:blipFill>
        <p:spPr>
          <a:xfrm>
            <a:off x="5528842" y="2772519"/>
            <a:ext cx="12850066" cy="8170962"/>
          </a:xfrm>
          <a:prstGeom prst="rect">
            <a:avLst/>
          </a:prstGeom>
          <a:ln w="12700">
            <a:miter lim="400000"/>
          </a:ln>
        </p:spPr>
      </p:pic>
      <p:sp>
        <p:nvSpPr>
          <p:cNvPr id="228" name="T. Schultz, G. Kindlmann, Superquadric Glyphs for Symmetric Second-Order Tensors,…"/>
          <p:cNvSpPr txBox="1"/>
          <p:nvPr/>
        </p:nvSpPr>
        <p:spPr>
          <a:xfrm>
            <a:off x="4719213" y="11513222"/>
            <a:ext cx="14945574" cy="1129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B00"/>
              </a:buClr>
              <a:buFont typeface="Verdana"/>
              <a:defRPr sz="3200">
                <a:solidFill>
                  <a:srgbClr val="000000"/>
                </a:solidFill>
                <a:uFill>
                  <a:solidFill>
                    <a:srgbClr val="FFFB00"/>
                  </a:solidFill>
                </a:uFill>
                <a:latin typeface="+mn-lt"/>
                <a:ea typeface="+mn-ea"/>
                <a:cs typeface="+mn-cs"/>
                <a:sym typeface="Gill Sans Light"/>
              </a:defRPr>
            </a:pPr>
            <a:r>
              <a:rPr dirty="0"/>
              <a:t>T. Schultz, G. </a:t>
            </a:r>
            <a:r>
              <a:rPr dirty="0" err="1"/>
              <a:t>Kindlmann</a:t>
            </a:r>
            <a:r>
              <a:rPr dirty="0"/>
              <a:t>, </a:t>
            </a:r>
            <a:r>
              <a:rPr dirty="0" err="1">
                <a:solidFill>
                  <a:schemeClr val="tx1"/>
                </a:solidFill>
              </a:rPr>
              <a:t>Superquadric</a:t>
            </a:r>
            <a:r>
              <a:rPr dirty="0">
                <a:solidFill>
                  <a:schemeClr val="tx1"/>
                </a:solidFill>
              </a:rPr>
              <a:t> Glyphs for Symmetric Second-Order Tensors</a:t>
            </a:r>
            <a:r>
              <a:rPr dirty="0"/>
              <a:t>, </a:t>
            </a:r>
          </a:p>
          <a:p>
            <a:pPr defTabSz="812800">
              <a:buClr>
                <a:srgbClr val="FFFB00"/>
              </a:buClr>
              <a:buFont typeface="Verdana"/>
              <a:defRPr sz="3200">
                <a:solidFill>
                  <a:srgbClr val="000000"/>
                </a:solidFill>
                <a:uFill>
                  <a:solidFill>
                    <a:srgbClr val="FFFB00"/>
                  </a:solidFill>
                </a:uFill>
                <a:latin typeface="+mn-lt"/>
                <a:ea typeface="+mn-ea"/>
                <a:cs typeface="+mn-cs"/>
                <a:sym typeface="Gill Sans Light"/>
              </a:defRPr>
            </a:pPr>
            <a:r>
              <a:rPr dirty="0"/>
              <a:t>IEEE TVCG 16 (6) (IEEE Visualization 2010)</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Results"/>
          <p:cNvSpPr txBox="1">
            <a:spLocks noGrp="1"/>
          </p:cNvSpPr>
          <p:nvPr>
            <p:ph type="title"/>
          </p:nvPr>
        </p:nvSpPr>
        <p:spPr>
          <a:prstGeom prst="rect">
            <a:avLst/>
          </a:prstGeom>
        </p:spPr>
        <p:txBody>
          <a:bodyPr/>
          <a:lstStyle/>
          <a:p>
            <a:r>
              <a:t>Results</a:t>
            </a:r>
          </a:p>
        </p:txBody>
      </p:sp>
      <p:sp>
        <p:nvSpPr>
          <p:cNvPr id="23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26</a:t>
            </a:fld>
            <a:endParaRPr/>
          </a:p>
        </p:txBody>
      </p:sp>
      <p:grpSp>
        <p:nvGrpSpPr>
          <p:cNvPr id="234" name="Group"/>
          <p:cNvGrpSpPr/>
          <p:nvPr/>
        </p:nvGrpSpPr>
        <p:grpSpPr>
          <a:xfrm>
            <a:off x="3715073" y="2443638"/>
            <a:ext cx="16931716" cy="9624297"/>
            <a:chOff x="0" y="0"/>
            <a:chExt cx="16931715" cy="9624296"/>
          </a:xfrm>
        </p:grpSpPr>
        <p:pic>
          <p:nvPicPr>
            <p:cNvPr id="232" name="Image" descr="Image"/>
            <p:cNvPicPr>
              <a:picLocks noChangeAspect="1"/>
            </p:cNvPicPr>
            <p:nvPr/>
          </p:nvPicPr>
          <p:blipFill>
            <a:blip r:embed="rId2"/>
            <a:stretch>
              <a:fillRect/>
            </a:stretch>
          </p:blipFill>
          <p:spPr>
            <a:xfrm>
              <a:off x="0" y="0"/>
              <a:ext cx="8163380" cy="8749084"/>
            </a:xfrm>
            <a:prstGeom prst="rect">
              <a:avLst/>
            </a:prstGeom>
            <a:ln w="12700" cap="flat">
              <a:noFill/>
              <a:miter lim="400000"/>
            </a:ln>
            <a:effectLst/>
          </p:spPr>
        </p:pic>
        <p:pic>
          <p:nvPicPr>
            <p:cNvPr id="233" name="Image" descr="Image"/>
            <p:cNvPicPr>
              <a:picLocks noChangeAspect="1"/>
            </p:cNvPicPr>
            <p:nvPr/>
          </p:nvPicPr>
          <p:blipFill>
            <a:blip r:embed="rId3"/>
            <a:stretch>
              <a:fillRect/>
            </a:stretch>
          </p:blipFill>
          <p:spPr>
            <a:xfrm>
              <a:off x="8175749" y="167616"/>
              <a:ext cx="8755967" cy="9456681"/>
            </a:xfrm>
            <a:prstGeom prst="rect">
              <a:avLst/>
            </a:prstGeom>
            <a:ln w="12700" cap="flat">
              <a:noFill/>
              <a:miter lim="400000"/>
            </a:ln>
            <a:effectLst/>
          </p:spPr>
        </p:pic>
      </p:grpSp>
      <p:sp>
        <p:nvSpPr>
          <p:cNvPr id="235" name="T. Schultz, G. Kindlmann, Superquadric Glyphs for Symmetric Second-Order Tensors,…"/>
          <p:cNvSpPr txBox="1"/>
          <p:nvPr/>
        </p:nvSpPr>
        <p:spPr>
          <a:xfrm>
            <a:off x="4719213" y="11965659"/>
            <a:ext cx="14945574" cy="1129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B00"/>
              </a:buClr>
              <a:buFont typeface="Verdana"/>
              <a:defRPr sz="3200">
                <a:solidFill>
                  <a:srgbClr val="000000"/>
                </a:solidFill>
                <a:uFill>
                  <a:solidFill>
                    <a:srgbClr val="FFFB00"/>
                  </a:solidFill>
                </a:uFill>
                <a:latin typeface="+mn-lt"/>
                <a:ea typeface="+mn-ea"/>
                <a:cs typeface="+mn-cs"/>
                <a:sym typeface="Gill Sans Light"/>
              </a:defRPr>
            </a:pPr>
            <a:r>
              <a:rPr dirty="0"/>
              <a:t>T. Schultz, G. </a:t>
            </a:r>
            <a:r>
              <a:rPr dirty="0" err="1"/>
              <a:t>Kindlmann</a:t>
            </a:r>
            <a:r>
              <a:rPr dirty="0"/>
              <a:t>, </a:t>
            </a:r>
            <a:r>
              <a:rPr dirty="0" err="1">
                <a:solidFill>
                  <a:schemeClr val="tx1"/>
                </a:solidFill>
              </a:rPr>
              <a:t>Superquadric</a:t>
            </a:r>
            <a:r>
              <a:rPr dirty="0">
                <a:solidFill>
                  <a:schemeClr val="tx1"/>
                </a:solidFill>
              </a:rPr>
              <a:t> Glyphs for Symmetric Second-Order Tensors</a:t>
            </a:r>
            <a:r>
              <a:rPr dirty="0"/>
              <a:t>, </a:t>
            </a:r>
          </a:p>
          <a:p>
            <a:pPr defTabSz="812800">
              <a:buClr>
                <a:srgbClr val="FFFB00"/>
              </a:buClr>
              <a:buFont typeface="Verdana"/>
              <a:defRPr sz="3200">
                <a:solidFill>
                  <a:srgbClr val="000000"/>
                </a:solidFill>
                <a:uFill>
                  <a:solidFill>
                    <a:srgbClr val="FFFB00"/>
                  </a:solidFill>
                </a:uFill>
                <a:latin typeface="+mn-lt"/>
                <a:ea typeface="+mn-ea"/>
                <a:cs typeface="+mn-cs"/>
                <a:sym typeface="Gill Sans Light"/>
              </a:defRPr>
            </a:pPr>
            <a:r>
              <a:rPr dirty="0"/>
              <a:t>IEEE TVCG 16 (6) (IEEE Visualization 2010)</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Distribute (discrete) glyphs over continuous domain in data-driven way…"/>
          <p:cNvSpPr txBox="1">
            <a:spLocks noGrp="1"/>
          </p:cNvSpPr>
          <p:nvPr>
            <p:ph type="body" idx="1"/>
          </p:nvPr>
        </p:nvSpPr>
        <p:spPr>
          <a:prstGeom prst="rect">
            <a:avLst/>
          </a:prstGeom>
        </p:spPr>
        <p:txBody>
          <a:bodyPr/>
          <a:lstStyle/>
          <a:p>
            <a:pPr lvl="1" indent="0" defTabSz="812800">
              <a:defRPr sz="6400"/>
            </a:pPr>
            <a:r>
              <a:rPr dirty="0"/>
              <a:t>Distribute (discrete) glyphs over continuous domain in data-driven way</a:t>
            </a:r>
          </a:p>
          <a:p>
            <a:pPr lvl="1" indent="0" defTabSz="812800">
              <a:defRPr sz="6400"/>
            </a:pPr>
            <a:r>
              <a:rPr dirty="0"/>
              <a:t>Reveal underlying continuous                           structures</a:t>
            </a:r>
          </a:p>
          <a:p>
            <a:pPr lvl="1" indent="0" defTabSz="812800">
              <a:defRPr sz="6400"/>
            </a:pPr>
            <a:r>
              <a:rPr dirty="0"/>
              <a:t>Remove artifacts caused                                               by sampling bias</a:t>
            </a:r>
          </a:p>
        </p:txBody>
      </p:sp>
      <p:sp>
        <p:nvSpPr>
          <p:cNvPr id="238" name="Glyph Packing"/>
          <p:cNvSpPr txBox="1">
            <a:spLocks noGrp="1"/>
          </p:cNvSpPr>
          <p:nvPr>
            <p:ph type="title"/>
          </p:nvPr>
        </p:nvSpPr>
        <p:spPr>
          <a:prstGeom prst="rect">
            <a:avLst/>
          </a:prstGeom>
        </p:spPr>
        <p:txBody>
          <a:bodyPr/>
          <a:lstStyle/>
          <a:p>
            <a:r>
              <a:t>Glyph Packing</a:t>
            </a:r>
          </a:p>
        </p:txBody>
      </p:sp>
      <p:sp>
        <p:nvSpPr>
          <p:cNvPr id="239" name="G. Kindlmann and C.-F. Westin, Diffusion Tensor Visualization with Glyph Packing, IEEE Visualization 2006"/>
          <p:cNvSpPr txBox="1"/>
          <p:nvPr/>
        </p:nvSpPr>
        <p:spPr>
          <a:xfrm>
            <a:off x="3403599" y="11706600"/>
            <a:ext cx="17551401"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B00"/>
              </a:buClr>
              <a:buFont typeface="Verdana"/>
              <a:defRPr sz="2400">
                <a:uFill>
                  <a:solidFill>
                    <a:srgbClr val="FFFB00"/>
                  </a:solidFill>
                </a:uFill>
                <a:latin typeface="+mn-lt"/>
                <a:ea typeface="+mn-ea"/>
                <a:cs typeface="+mn-cs"/>
                <a:sym typeface="Gill Sans Light"/>
              </a:defRPr>
            </a:pPr>
            <a:r>
              <a:rPr dirty="0">
                <a:solidFill>
                  <a:schemeClr val="tx2">
                    <a:lumMod val="10000"/>
                  </a:schemeClr>
                </a:solidFill>
                <a:latin typeface="Gill Sans MT" panose="020B0502020104020203" pitchFamily="34" charset="77"/>
              </a:rPr>
              <a:t>G. </a:t>
            </a:r>
            <a:r>
              <a:rPr dirty="0" err="1">
                <a:solidFill>
                  <a:schemeClr val="tx2">
                    <a:lumMod val="10000"/>
                  </a:schemeClr>
                </a:solidFill>
                <a:latin typeface="Gill Sans MT" panose="020B0502020104020203" pitchFamily="34" charset="77"/>
              </a:rPr>
              <a:t>Kindlmann</a:t>
            </a:r>
            <a:r>
              <a:rPr dirty="0">
                <a:solidFill>
                  <a:schemeClr val="tx2">
                    <a:lumMod val="10000"/>
                  </a:schemeClr>
                </a:solidFill>
                <a:latin typeface="Gill Sans MT" panose="020B0502020104020203" pitchFamily="34" charset="77"/>
              </a:rPr>
              <a:t> and C.-F. Westin, </a:t>
            </a:r>
            <a:r>
              <a:rPr dirty="0">
                <a:solidFill>
                  <a:schemeClr val="tx1"/>
                </a:solidFill>
                <a:latin typeface="Gill Sans MT" panose="020B0502020104020203" pitchFamily="34" charset="77"/>
              </a:rPr>
              <a:t>Diffusion Tensor Visualization with Glyph Packing</a:t>
            </a:r>
            <a:r>
              <a:rPr dirty="0">
                <a:solidFill>
                  <a:schemeClr val="tx2">
                    <a:lumMod val="10000"/>
                  </a:schemeClr>
                </a:solidFill>
                <a:latin typeface="Gill Sans MT" panose="020B0502020104020203" pitchFamily="34" charset="77"/>
              </a:rPr>
              <a:t>, IEEE Visualization 2006</a:t>
            </a:r>
          </a:p>
        </p:txBody>
      </p:sp>
      <p:pic>
        <p:nvPicPr>
          <p:cNvPr id="240" name="Picture 16.png" descr="Picture 16.png"/>
          <p:cNvPicPr>
            <a:picLocks noChangeAspect="1"/>
          </p:cNvPicPr>
          <p:nvPr/>
        </p:nvPicPr>
        <p:blipFill>
          <a:blip r:embed="rId2"/>
          <a:srcRect/>
          <a:stretch>
            <a:fillRect/>
          </a:stretch>
        </p:blipFill>
        <p:spPr>
          <a:xfrm>
            <a:off x="13498889" y="4807545"/>
            <a:ext cx="9930817" cy="5759060"/>
          </a:xfrm>
          <a:prstGeom prst="rect">
            <a:avLst/>
          </a:prstGeom>
          <a:ln w="12700">
            <a:miter lim="400000"/>
          </a:ln>
        </p:spPr>
      </p:pic>
      <p:sp>
        <p:nvSpPr>
          <p:cNvPr id="24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27</a:t>
            </a:fld>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Glyph Packing"/>
          <p:cNvSpPr txBox="1">
            <a:spLocks noGrp="1"/>
          </p:cNvSpPr>
          <p:nvPr>
            <p:ph type="title"/>
          </p:nvPr>
        </p:nvSpPr>
        <p:spPr>
          <a:prstGeom prst="rect">
            <a:avLst/>
          </a:prstGeom>
        </p:spPr>
        <p:txBody>
          <a:bodyPr/>
          <a:lstStyle/>
          <a:p>
            <a:r>
              <a:t>Glyph Packing</a:t>
            </a:r>
          </a:p>
        </p:txBody>
      </p:sp>
      <p:sp>
        <p:nvSpPr>
          <p:cNvPr id="24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28</a:t>
            </a:fld>
            <a:endParaRPr/>
          </a:p>
        </p:txBody>
      </p:sp>
      <p:pic>
        <p:nvPicPr>
          <p:cNvPr id="245" name="Picture 12.png" descr="Picture 12.png"/>
          <p:cNvPicPr>
            <a:picLocks noChangeAspect="1"/>
          </p:cNvPicPr>
          <p:nvPr/>
        </p:nvPicPr>
        <p:blipFill>
          <a:blip r:embed="rId2"/>
          <a:stretch>
            <a:fillRect/>
          </a:stretch>
        </p:blipFill>
        <p:spPr>
          <a:xfrm>
            <a:off x="3724485" y="3429000"/>
            <a:ext cx="8299028" cy="5943601"/>
          </a:xfrm>
          <a:prstGeom prst="rect">
            <a:avLst/>
          </a:prstGeom>
          <a:ln w="12700">
            <a:miter lim="400000"/>
          </a:ln>
        </p:spPr>
      </p:pic>
      <p:pic>
        <p:nvPicPr>
          <p:cNvPr id="246" name="Picture 13.png" descr="Picture 13.png"/>
          <p:cNvPicPr>
            <a:picLocks noChangeAspect="1"/>
          </p:cNvPicPr>
          <p:nvPr/>
        </p:nvPicPr>
        <p:blipFill>
          <a:blip r:embed="rId3"/>
          <a:stretch>
            <a:fillRect/>
          </a:stretch>
        </p:blipFill>
        <p:spPr>
          <a:xfrm>
            <a:off x="12331700" y="3416300"/>
            <a:ext cx="8280400" cy="5953950"/>
          </a:xfrm>
          <a:prstGeom prst="rect">
            <a:avLst/>
          </a:prstGeom>
          <a:ln w="12700">
            <a:miter lim="400000"/>
          </a:ln>
        </p:spPr>
      </p:pic>
      <p:sp>
        <p:nvSpPr>
          <p:cNvPr id="247" name="Regular grid"/>
          <p:cNvSpPr txBox="1"/>
          <p:nvPr/>
        </p:nvSpPr>
        <p:spPr>
          <a:xfrm>
            <a:off x="6238825" y="9423400"/>
            <a:ext cx="3266654" cy="88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812800">
              <a:buClr>
                <a:srgbClr val="FFFB00"/>
              </a:buClr>
              <a:buFont typeface="Verdana"/>
              <a:defRPr sz="5000">
                <a:solidFill>
                  <a:srgbClr val="000000"/>
                </a:solidFill>
                <a:uFill>
                  <a:solidFill>
                    <a:srgbClr val="FFFB00"/>
                  </a:solidFill>
                </a:uFill>
                <a:latin typeface="+mn-lt"/>
                <a:ea typeface="+mn-ea"/>
                <a:cs typeface="+mn-cs"/>
                <a:sym typeface="Gill Sans Light"/>
              </a:defRPr>
            </a:lvl1pPr>
          </a:lstStyle>
          <a:p>
            <a:r>
              <a:t>Regular grid</a:t>
            </a:r>
          </a:p>
        </p:txBody>
      </p:sp>
      <p:sp>
        <p:nvSpPr>
          <p:cNvPr id="248" name="Glyph packing"/>
          <p:cNvSpPr txBox="1"/>
          <p:nvPr/>
        </p:nvSpPr>
        <p:spPr>
          <a:xfrm>
            <a:off x="14585168" y="9423400"/>
            <a:ext cx="3795168" cy="88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812800">
              <a:buClr>
                <a:srgbClr val="FFFB00"/>
              </a:buClr>
              <a:buFont typeface="Verdana"/>
              <a:defRPr sz="5000">
                <a:solidFill>
                  <a:srgbClr val="000000"/>
                </a:solidFill>
                <a:uFill>
                  <a:solidFill>
                    <a:srgbClr val="FFFB00"/>
                  </a:solidFill>
                </a:uFill>
                <a:latin typeface="+mn-lt"/>
                <a:ea typeface="+mn-ea"/>
                <a:cs typeface="+mn-cs"/>
                <a:sym typeface="Gill Sans Light"/>
              </a:defRPr>
            </a:lvl1pPr>
          </a:lstStyle>
          <a:p>
            <a:r>
              <a:t>Glyph packing</a:t>
            </a:r>
          </a:p>
        </p:txBody>
      </p:sp>
      <p:sp>
        <p:nvSpPr>
          <p:cNvPr id="2" name="G. Kindlmann and C.-F. Westin, Diffusion Tensor Visualization with Glyph Packing, IEEE Visualization 2006">
            <a:extLst>
              <a:ext uri="{FF2B5EF4-FFF2-40B4-BE49-F238E27FC236}">
                <a16:creationId xmlns:a16="http://schemas.microsoft.com/office/drawing/2014/main" id="{1A86D0D5-D36A-1070-6100-BCC09B217B13}"/>
              </a:ext>
            </a:extLst>
          </p:cNvPr>
          <p:cNvSpPr txBox="1"/>
          <p:nvPr/>
        </p:nvSpPr>
        <p:spPr>
          <a:xfrm>
            <a:off x="3403599" y="11706600"/>
            <a:ext cx="17551401" cy="5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B00"/>
              </a:buClr>
              <a:buFont typeface="Verdana"/>
              <a:defRPr sz="2400">
                <a:uFill>
                  <a:solidFill>
                    <a:srgbClr val="FFFB00"/>
                  </a:solidFill>
                </a:uFill>
                <a:latin typeface="+mn-lt"/>
                <a:ea typeface="+mn-ea"/>
                <a:cs typeface="+mn-cs"/>
                <a:sym typeface="Gill Sans Light"/>
              </a:defRPr>
            </a:pPr>
            <a:r>
              <a:rPr dirty="0">
                <a:solidFill>
                  <a:schemeClr val="tx2">
                    <a:lumMod val="10000"/>
                  </a:schemeClr>
                </a:solidFill>
                <a:latin typeface="Gill Sans MT" panose="020B0502020104020203" pitchFamily="34" charset="77"/>
              </a:rPr>
              <a:t>G. </a:t>
            </a:r>
            <a:r>
              <a:rPr dirty="0" err="1">
                <a:solidFill>
                  <a:schemeClr val="tx2">
                    <a:lumMod val="10000"/>
                  </a:schemeClr>
                </a:solidFill>
                <a:latin typeface="Gill Sans MT" panose="020B0502020104020203" pitchFamily="34" charset="77"/>
              </a:rPr>
              <a:t>Kindlmann</a:t>
            </a:r>
            <a:r>
              <a:rPr dirty="0">
                <a:solidFill>
                  <a:schemeClr val="tx2">
                    <a:lumMod val="10000"/>
                  </a:schemeClr>
                </a:solidFill>
                <a:latin typeface="Gill Sans MT" panose="020B0502020104020203" pitchFamily="34" charset="77"/>
              </a:rPr>
              <a:t> and C.-F. Westin, </a:t>
            </a:r>
            <a:r>
              <a:rPr dirty="0">
                <a:solidFill>
                  <a:schemeClr val="tx1"/>
                </a:solidFill>
                <a:latin typeface="Gill Sans MT" panose="020B0502020104020203" pitchFamily="34" charset="77"/>
              </a:rPr>
              <a:t>Diffusion Tensor Visualization with Glyph Packing</a:t>
            </a:r>
            <a:r>
              <a:rPr dirty="0">
                <a:solidFill>
                  <a:schemeClr val="tx2">
                    <a:lumMod val="10000"/>
                  </a:schemeClr>
                </a:solidFill>
                <a:latin typeface="Gill Sans MT" panose="020B0502020104020203" pitchFamily="34" charset="77"/>
              </a:rPr>
              <a:t>, IEEE Visualization 2006</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Glyph Packing"/>
          <p:cNvSpPr txBox="1">
            <a:spLocks noGrp="1"/>
          </p:cNvSpPr>
          <p:nvPr>
            <p:ph type="title"/>
          </p:nvPr>
        </p:nvSpPr>
        <p:spPr>
          <a:prstGeom prst="rect">
            <a:avLst/>
          </a:prstGeom>
        </p:spPr>
        <p:txBody>
          <a:bodyPr/>
          <a:lstStyle/>
          <a:p>
            <a:r>
              <a:t>Glyph Packing</a:t>
            </a:r>
          </a:p>
        </p:txBody>
      </p:sp>
      <p:sp>
        <p:nvSpPr>
          <p:cNvPr id="25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29</a:t>
            </a:fld>
            <a:endParaRPr/>
          </a:p>
        </p:txBody>
      </p:sp>
      <p:sp>
        <p:nvSpPr>
          <p:cNvPr id="253" name="Regular grid"/>
          <p:cNvSpPr txBox="1"/>
          <p:nvPr/>
        </p:nvSpPr>
        <p:spPr>
          <a:xfrm>
            <a:off x="6227972" y="9423400"/>
            <a:ext cx="3266654" cy="88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812800">
              <a:buClr>
                <a:srgbClr val="FFFB00"/>
              </a:buClr>
              <a:buFont typeface="Verdana"/>
              <a:defRPr sz="5000">
                <a:solidFill>
                  <a:srgbClr val="000000"/>
                </a:solidFill>
                <a:uFill>
                  <a:solidFill>
                    <a:srgbClr val="FFFB00"/>
                  </a:solidFill>
                </a:uFill>
                <a:latin typeface="+mn-lt"/>
                <a:ea typeface="+mn-ea"/>
                <a:cs typeface="+mn-cs"/>
                <a:sym typeface="Gill Sans Light"/>
              </a:defRPr>
            </a:lvl1pPr>
          </a:lstStyle>
          <a:p>
            <a:r>
              <a:t>Regular grid</a:t>
            </a:r>
          </a:p>
        </p:txBody>
      </p:sp>
      <p:sp>
        <p:nvSpPr>
          <p:cNvPr id="254" name="Glyph packing"/>
          <p:cNvSpPr txBox="1"/>
          <p:nvPr/>
        </p:nvSpPr>
        <p:spPr>
          <a:xfrm>
            <a:off x="14585168" y="9423400"/>
            <a:ext cx="3795168" cy="88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812800">
              <a:buClr>
                <a:srgbClr val="FFFB00"/>
              </a:buClr>
              <a:buFont typeface="Verdana"/>
              <a:defRPr sz="5000">
                <a:solidFill>
                  <a:srgbClr val="000000"/>
                </a:solidFill>
                <a:uFill>
                  <a:solidFill>
                    <a:srgbClr val="FFFB00"/>
                  </a:solidFill>
                </a:uFill>
                <a:latin typeface="+mn-lt"/>
                <a:ea typeface="+mn-ea"/>
                <a:cs typeface="+mn-cs"/>
                <a:sym typeface="Gill Sans Light"/>
              </a:defRPr>
            </a:lvl1pPr>
          </a:lstStyle>
          <a:p>
            <a:r>
              <a:t>Glyph packing</a:t>
            </a:r>
          </a:p>
        </p:txBody>
      </p:sp>
      <p:pic>
        <p:nvPicPr>
          <p:cNvPr id="255" name="Picture 14.png" descr="Picture 14.png"/>
          <p:cNvPicPr>
            <a:picLocks noChangeAspect="1"/>
          </p:cNvPicPr>
          <p:nvPr/>
        </p:nvPicPr>
        <p:blipFill>
          <a:blip r:embed="rId2"/>
          <a:stretch>
            <a:fillRect/>
          </a:stretch>
        </p:blipFill>
        <p:spPr>
          <a:xfrm>
            <a:off x="3706282" y="3416300"/>
            <a:ext cx="8310035" cy="5943601"/>
          </a:xfrm>
          <a:prstGeom prst="rect">
            <a:avLst/>
          </a:prstGeom>
          <a:ln w="12700">
            <a:miter lim="400000"/>
          </a:ln>
        </p:spPr>
      </p:pic>
      <p:pic>
        <p:nvPicPr>
          <p:cNvPr id="256" name="Picture 15.png" descr="Picture 15.png"/>
          <p:cNvPicPr>
            <a:picLocks noChangeAspect="1"/>
          </p:cNvPicPr>
          <p:nvPr/>
        </p:nvPicPr>
        <p:blipFill>
          <a:blip r:embed="rId3"/>
          <a:stretch>
            <a:fillRect/>
          </a:stretch>
        </p:blipFill>
        <p:spPr>
          <a:xfrm>
            <a:off x="12346092" y="3430215"/>
            <a:ext cx="8277015" cy="5943601"/>
          </a:xfrm>
          <a:prstGeom prst="rect">
            <a:avLst/>
          </a:prstGeom>
          <a:ln w="12700">
            <a:miter lim="400000"/>
          </a:ln>
        </p:spPr>
      </p:pic>
      <p:sp>
        <p:nvSpPr>
          <p:cNvPr id="257" name="G. Kindlmann and C.-F. Westin, Diffusion Tensor Visualization with Glyph Packing, IEEE Visualization 2006"/>
          <p:cNvSpPr txBox="1"/>
          <p:nvPr/>
        </p:nvSpPr>
        <p:spPr>
          <a:xfrm>
            <a:off x="3403599" y="11671300"/>
            <a:ext cx="17551401"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B00"/>
              </a:buClr>
              <a:buFont typeface="Verdana"/>
              <a:defRPr sz="2400">
                <a:solidFill>
                  <a:srgbClr val="000000"/>
                </a:solidFill>
                <a:uFill>
                  <a:solidFill>
                    <a:srgbClr val="FFFB00"/>
                  </a:solidFill>
                </a:uFill>
                <a:latin typeface="+mn-lt"/>
                <a:ea typeface="+mn-ea"/>
                <a:cs typeface="+mn-cs"/>
                <a:sym typeface="Gill Sans Light"/>
              </a:defRPr>
            </a:pPr>
            <a:r>
              <a:t>G. Kindlmann and C.-F. Westin, </a:t>
            </a:r>
            <a:r>
              <a:rPr i="1">
                <a:solidFill>
                  <a:srgbClr val="FF2600"/>
                </a:solidFill>
                <a:latin typeface="Gill Sans"/>
                <a:ea typeface="Gill Sans"/>
                <a:cs typeface="Gill Sans"/>
                <a:sym typeface="Gill Sans"/>
              </a:rPr>
              <a:t>Diffusion Tensor Visualization with Glyph Packing</a:t>
            </a:r>
            <a:r>
              <a:t>, IEEE Visualization 2006</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nsors"/>
          <p:cNvSpPr txBox="1">
            <a:spLocks noGrp="1"/>
          </p:cNvSpPr>
          <p:nvPr>
            <p:ph type="title"/>
          </p:nvPr>
        </p:nvSpPr>
        <p:spPr>
          <a:prstGeom prst="rect">
            <a:avLst/>
          </a:prstGeom>
        </p:spPr>
        <p:txBody>
          <a:bodyPr/>
          <a:lstStyle/>
          <a:p>
            <a:r>
              <a:t>Tensors</a:t>
            </a:r>
          </a:p>
        </p:txBody>
      </p:sp>
      <p:sp>
        <p:nvSpPr>
          <p:cNvPr id="80" name="p-order tensor in n-space: linear transformation between vector spaces…"/>
          <p:cNvSpPr txBox="1">
            <a:spLocks noGrp="1"/>
          </p:cNvSpPr>
          <p:nvPr>
            <p:ph type="body" idx="1"/>
          </p:nvPr>
        </p:nvSpPr>
        <p:spPr>
          <a:prstGeom prst="rect">
            <a:avLst/>
          </a:prstGeom>
        </p:spPr>
        <p:txBody>
          <a:bodyPr/>
          <a:lstStyle/>
          <a:p>
            <a:pPr defTabSz="812800">
              <a:spcBef>
                <a:spcPts val="7000"/>
              </a:spcBef>
              <a:defRPr sz="7100"/>
            </a:pPr>
            <a:r>
              <a:rPr dirty="0"/>
              <a:t>p-order tensor in n-space: linear transformation between vector spaces</a:t>
            </a:r>
          </a:p>
          <a:p>
            <a:pPr>
              <a:spcBef>
                <a:spcPts val="2100"/>
              </a:spcBef>
              <a:defRPr sz="7100"/>
            </a:pPr>
            <a:r>
              <a:rPr dirty="0"/>
              <a:t>Special cases:</a:t>
            </a:r>
          </a:p>
          <a:p>
            <a:pPr lvl="1" defTabSz="812800">
              <a:lnSpc>
                <a:spcPct val="70000"/>
              </a:lnSpc>
              <a:spcBef>
                <a:spcPts val="2100"/>
              </a:spcBef>
              <a:defRPr sz="6100"/>
            </a:pPr>
            <a:r>
              <a:rPr dirty="0"/>
              <a:t>0th order</a:t>
            </a:r>
            <a:r>
              <a:rPr lang="en-US" dirty="0"/>
              <a:t> tensors</a:t>
            </a:r>
            <a:r>
              <a:rPr dirty="0"/>
              <a:t>: scalars</a:t>
            </a:r>
          </a:p>
          <a:p>
            <a:pPr lvl="1" defTabSz="812800">
              <a:lnSpc>
                <a:spcPct val="70000"/>
              </a:lnSpc>
              <a:spcBef>
                <a:spcPts val="2100"/>
              </a:spcBef>
              <a:defRPr sz="6100"/>
            </a:pPr>
            <a:r>
              <a:rPr dirty="0"/>
              <a:t>1st order</a:t>
            </a:r>
            <a:r>
              <a:rPr lang="en-US" dirty="0"/>
              <a:t> tensors</a:t>
            </a:r>
            <a:r>
              <a:rPr dirty="0"/>
              <a:t>: vectors</a:t>
            </a:r>
          </a:p>
          <a:p>
            <a:pPr lvl="1" defTabSz="812800">
              <a:lnSpc>
                <a:spcPct val="70000"/>
              </a:lnSpc>
              <a:spcBef>
                <a:spcPts val="2600"/>
              </a:spcBef>
              <a:defRPr sz="6100">
                <a:solidFill>
                  <a:srgbClr val="FF2600"/>
                </a:solidFill>
              </a:defRPr>
            </a:pPr>
            <a:r>
              <a:rPr dirty="0"/>
              <a:t>2nd order</a:t>
            </a:r>
            <a:r>
              <a:rPr lang="en-US" dirty="0"/>
              <a:t> tensor</a:t>
            </a:r>
            <a:r>
              <a:rPr dirty="0"/>
              <a:t>: matrices</a:t>
            </a:r>
          </a:p>
          <a:p>
            <a:pPr defTabSz="812800">
              <a:defRPr sz="7100"/>
            </a:pPr>
            <a:r>
              <a:rPr dirty="0"/>
              <a:t>In Visualization “tensors” are mostly 2</a:t>
            </a:r>
            <a:r>
              <a:rPr baseline="31999" dirty="0"/>
              <a:t>nd</a:t>
            </a:r>
            <a:r>
              <a:rPr dirty="0"/>
              <a:t> order tensors</a:t>
            </a:r>
          </a:p>
        </p:txBody>
      </p:sp>
      <p:sp>
        <p:nvSpPr>
          <p:cNvPr id="81" name="Slide Number"/>
          <p:cNvSpPr txBox="1">
            <a:spLocks noGrp="1"/>
          </p:cNvSpPr>
          <p:nvPr>
            <p:ph type="sldNum" sz="quarter" idx="2"/>
          </p:nvPr>
        </p:nvSpPr>
        <p:spPr>
          <a:xfrm>
            <a:off x="23536699" y="12980489"/>
            <a:ext cx="289373" cy="4754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3</a:t>
            </a:fld>
            <a:endParaRPr/>
          </a:p>
        </p:txBody>
      </p:sp>
      <p:pic>
        <p:nvPicPr>
          <p:cNvPr id="82" name="droppedImage.pdf" descr="droppedImage.pdf"/>
          <p:cNvPicPr>
            <a:picLocks noChangeAspect="1"/>
          </p:cNvPicPr>
          <p:nvPr/>
        </p:nvPicPr>
        <p:blipFill>
          <a:blip r:embed="rId2"/>
          <a:stretch>
            <a:fillRect/>
          </a:stretch>
        </p:blipFill>
        <p:spPr>
          <a:xfrm>
            <a:off x="11358162" y="4273682"/>
            <a:ext cx="10087294" cy="842364"/>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Hyperstreamlines"/>
          <p:cNvSpPr txBox="1">
            <a:spLocks noGrp="1"/>
          </p:cNvSpPr>
          <p:nvPr>
            <p:ph type="title"/>
          </p:nvPr>
        </p:nvSpPr>
        <p:spPr>
          <a:prstGeom prst="rect">
            <a:avLst/>
          </a:prstGeom>
        </p:spPr>
        <p:txBody>
          <a:bodyPr/>
          <a:lstStyle/>
          <a:p>
            <a:r>
              <a:t>Hyperstreamlines</a:t>
            </a:r>
          </a:p>
        </p:txBody>
      </p:sp>
      <p:sp>
        <p:nvSpPr>
          <p:cNvPr id="260" name="Method for symmetric 2nd order tensor fields in 3D…"/>
          <p:cNvSpPr txBox="1">
            <a:spLocks noGrp="1"/>
          </p:cNvSpPr>
          <p:nvPr>
            <p:ph type="body" idx="1"/>
          </p:nvPr>
        </p:nvSpPr>
        <p:spPr>
          <a:prstGeom prst="rect">
            <a:avLst/>
          </a:prstGeom>
        </p:spPr>
        <p:txBody>
          <a:bodyPr/>
          <a:lstStyle/>
          <a:p>
            <a:pPr>
              <a:defRPr sz="7200"/>
            </a:pPr>
            <a:r>
              <a:t>Method for symmetric 2nd order tensor fields in 3D </a:t>
            </a:r>
          </a:p>
          <a:p>
            <a:pPr>
              <a:defRPr sz="7200"/>
            </a:pPr>
            <a:endParaRPr/>
          </a:p>
          <a:p>
            <a:pPr>
              <a:defRPr sz="7200"/>
            </a:pPr>
            <a:r>
              <a:t>Identify eigenvector fields w.r.t. associated eigenvalues</a:t>
            </a:r>
          </a:p>
        </p:txBody>
      </p:sp>
      <p:sp>
        <p:nvSpPr>
          <p:cNvPr id="26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30</a:t>
            </a:fld>
            <a:endParaRPr/>
          </a:p>
        </p:txBody>
      </p:sp>
      <p:sp>
        <p:nvSpPr>
          <p:cNvPr id="262" name="and"/>
          <p:cNvSpPr txBox="1"/>
          <p:nvPr/>
        </p:nvSpPr>
        <p:spPr>
          <a:xfrm>
            <a:off x="4587478" y="9488488"/>
            <a:ext cx="1337470" cy="109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812800">
              <a:buClr>
                <a:srgbClr val="FFFFFF"/>
              </a:buClr>
              <a:buFont typeface="Arial"/>
              <a:defRPr sz="6000">
                <a:solidFill>
                  <a:srgbClr val="FFFFFF"/>
                </a:solidFill>
                <a:uFill>
                  <a:solidFill>
                    <a:srgbClr val="FFFFFF"/>
                  </a:solidFill>
                </a:uFill>
                <a:latin typeface="+mn-lt"/>
                <a:ea typeface="+mn-ea"/>
                <a:cs typeface="+mn-cs"/>
                <a:sym typeface="Gill Sans Light"/>
              </a:defRPr>
            </a:lvl1pPr>
          </a:lstStyle>
          <a:p>
            <a:r>
              <a:t>and</a:t>
            </a:r>
          </a:p>
        </p:txBody>
      </p:sp>
      <p:pic>
        <p:nvPicPr>
          <p:cNvPr id="263" name="droppedImage.pdf" descr="droppedImage.pdf"/>
          <p:cNvPicPr>
            <a:picLocks noChangeAspect="1"/>
          </p:cNvPicPr>
          <p:nvPr/>
        </p:nvPicPr>
        <p:blipFill>
          <a:blip r:embed="rId2"/>
          <a:stretch>
            <a:fillRect/>
          </a:stretch>
        </p:blipFill>
        <p:spPr>
          <a:xfrm>
            <a:off x="9093200" y="4486659"/>
            <a:ext cx="6197600" cy="1092201"/>
          </a:xfrm>
          <a:prstGeom prst="rect">
            <a:avLst/>
          </a:prstGeom>
          <a:ln w="12700">
            <a:miter lim="400000"/>
          </a:ln>
        </p:spPr>
      </p:pic>
      <p:pic>
        <p:nvPicPr>
          <p:cNvPr id="264" name="droppedImage.pdf" descr="droppedImage.pdf"/>
          <p:cNvPicPr>
            <a:picLocks noChangeAspect="1"/>
          </p:cNvPicPr>
          <p:nvPr/>
        </p:nvPicPr>
        <p:blipFill>
          <a:blip r:embed="rId3"/>
          <a:stretch>
            <a:fillRect/>
          </a:stretch>
        </p:blipFill>
        <p:spPr>
          <a:xfrm>
            <a:off x="6400799" y="9042400"/>
            <a:ext cx="10896602" cy="965200"/>
          </a:xfrm>
          <a:prstGeom prst="rect">
            <a:avLst/>
          </a:prstGeom>
          <a:ln w="12700">
            <a:miter lim="400000"/>
          </a:ln>
        </p:spPr>
      </p:pic>
      <p:pic>
        <p:nvPicPr>
          <p:cNvPr id="265" name="droppedImage.pdf" descr="droppedImage.pdf"/>
          <p:cNvPicPr>
            <a:picLocks noChangeAspect="1"/>
          </p:cNvPicPr>
          <p:nvPr/>
        </p:nvPicPr>
        <p:blipFill>
          <a:blip r:embed="rId4"/>
          <a:stretch>
            <a:fillRect/>
          </a:stretch>
        </p:blipFill>
        <p:spPr>
          <a:xfrm>
            <a:off x="6375399" y="10261600"/>
            <a:ext cx="11633202" cy="9652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Hyperstreamlines"/>
          <p:cNvSpPr txBox="1">
            <a:spLocks noGrp="1"/>
          </p:cNvSpPr>
          <p:nvPr>
            <p:ph type="title"/>
          </p:nvPr>
        </p:nvSpPr>
        <p:spPr>
          <a:prstGeom prst="rect">
            <a:avLst/>
          </a:prstGeom>
        </p:spPr>
        <p:txBody>
          <a:bodyPr/>
          <a:lstStyle/>
          <a:p>
            <a:r>
              <a:t>Hyperstreamlines</a:t>
            </a:r>
          </a:p>
        </p:txBody>
      </p:sp>
      <p:sp>
        <p:nvSpPr>
          <p:cNvPr id="268" name="Tensor field lines (2D/3D): curve everywhere tangential to a given eigenvector field"/>
          <p:cNvSpPr txBox="1">
            <a:spLocks noGrp="1"/>
          </p:cNvSpPr>
          <p:nvPr>
            <p:ph type="body" idx="1"/>
          </p:nvPr>
        </p:nvSpPr>
        <p:spPr>
          <a:prstGeom prst="rect">
            <a:avLst/>
          </a:prstGeom>
        </p:spPr>
        <p:txBody>
          <a:bodyPr/>
          <a:lstStyle>
            <a:lvl1pPr>
              <a:defRPr sz="8000"/>
            </a:lvl1pPr>
          </a:lstStyle>
          <a:p>
            <a:r>
              <a:t>Tensor field lines (2D/3D): curve everywhere tangential to a given eigenvector field</a:t>
            </a:r>
          </a:p>
        </p:txBody>
      </p:sp>
      <p:sp>
        <p:nvSpPr>
          <p:cNvPr id="26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31</a:t>
            </a:fld>
            <a:endParaRPr/>
          </a:p>
        </p:txBody>
      </p:sp>
      <p:sp>
        <p:nvSpPr>
          <p:cNvPr id="270" name="R. R. Dickinson,…"/>
          <p:cNvSpPr txBox="1"/>
          <p:nvPr/>
        </p:nvSpPr>
        <p:spPr>
          <a:xfrm>
            <a:off x="3612713" y="10885487"/>
            <a:ext cx="17145001" cy="1438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FFF"/>
              </a:buClr>
              <a:buFont typeface="Verdana"/>
              <a:defRPr sz="3000">
                <a:solidFill>
                  <a:srgbClr val="000000"/>
                </a:solidFill>
                <a:uFill>
                  <a:solidFill>
                    <a:srgbClr val="FFFB00"/>
                  </a:solidFill>
                </a:uFill>
                <a:latin typeface="+mn-lt"/>
                <a:ea typeface="+mn-ea"/>
                <a:cs typeface="+mn-cs"/>
                <a:sym typeface="Gill Sans Light"/>
              </a:defRPr>
            </a:pPr>
            <a:r>
              <a:t>R. R. Dickinson, </a:t>
            </a:r>
          </a:p>
          <a:p>
            <a:pPr defTabSz="812800">
              <a:buClr>
                <a:srgbClr val="FFFFFF"/>
              </a:buClr>
              <a:buFont typeface="Verdana"/>
              <a:defRPr sz="3000">
                <a:uFill>
                  <a:solidFill>
                    <a:srgbClr val="FFFB00"/>
                  </a:solidFill>
                </a:uFill>
                <a:latin typeface="+mn-lt"/>
                <a:ea typeface="+mn-ea"/>
                <a:cs typeface="+mn-cs"/>
                <a:sym typeface="Gill Sans Light"/>
              </a:defRPr>
            </a:pPr>
            <a:r>
              <a:rPr i="1">
                <a:latin typeface="Gill Sans"/>
                <a:ea typeface="Gill Sans"/>
                <a:cs typeface="Gill Sans"/>
                <a:sym typeface="Gill Sans"/>
              </a:rPr>
              <a:t>A Unified Approach to the Design of Visualization Software for the Analysis of Field Problems</a:t>
            </a:r>
            <a:r>
              <a:t>, </a:t>
            </a:r>
          </a:p>
          <a:p>
            <a:pPr defTabSz="812800">
              <a:buClr>
                <a:srgbClr val="FFFFFF"/>
              </a:buClr>
              <a:buFont typeface="Verdana"/>
              <a:defRPr sz="3000">
                <a:solidFill>
                  <a:srgbClr val="000000"/>
                </a:solidFill>
                <a:uFill>
                  <a:solidFill>
                    <a:srgbClr val="FFFB00"/>
                  </a:solidFill>
                </a:uFill>
                <a:latin typeface="+mn-lt"/>
                <a:ea typeface="+mn-ea"/>
                <a:cs typeface="+mn-cs"/>
                <a:sym typeface="Gill Sans Light"/>
              </a:defRPr>
            </a:pPr>
            <a:r>
              <a:t>SPIE Proceedings, Vol. 1083, 1989 </a:t>
            </a:r>
          </a:p>
        </p:txBody>
      </p:sp>
      <p:pic>
        <p:nvPicPr>
          <p:cNvPr id="271" name="Untitled-1.pdf" descr="Untitled-1.pdf"/>
          <p:cNvPicPr>
            <a:picLocks noChangeAspect="1"/>
          </p:cNvPicPr>
          <p:nvPr/>
        </p:nvPicPr>
        <p:blipFill>
          <a:blip r:embed="rId2"/>
          <a:stretch>
            <a:fillRect/>
          </a:stretch>
        </p:blipFill>
        <p:spPr>
          <a:xfrm>
            <a:off x="7504733" y="5825871"/>
            <a:ext cx="8280401" cy="4420749"/>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Hyperstreamlines"/>
          <p:cNvSpPr txBox="1">
            <a:spLocks noGrp="1"/>
          </p:cNvSpPr>
          <p:nvPr>
            <p:ph type="title"/>
          </p:nvPr>
        </p:nvSpPr>
        <p:spPr>
          <a:prstGeom prst="rect">
            <a:avLst/>
          </a:prstGeom>
        </p:spPr>
        <p:txBody>
          <a:bodyPr/>
          <a:lstStyle/>
          <a:p>
            <a:r>
              <a:t>Hyperstreamlines</a:t>
            </a:r>
          </a:p>
        </p:txBody>
      </p:sp>
      <p:sp>
        <p:nvSpPr>
          <p:cNvPr id="274" name="Remark: numerical integration using e.g. Runge-Kutta is faced with the problem of maintaining orientation consistency"/>
          <p:cNvSpPr txBox="1">
            <a:spLocks noGrp="1"/>
          </p:cNvSpPr>
          <p:nvPr>
            <p:ph type="body" idx="1"/>
          </p:nvPr>
        </p:nvSpPr>
        <p:spPr>
          <a:prstGeom prst="rect">
            <a:avLst/>
          </a:prstGeom>
        </p:spPr>
        <p:txBody>
          <a:bodyPr/>
          <a:lstStyle>
            <a:lvl1pPr>
              <a:defRPr sz="7000"/>
            </a:lvl1pPr>
          </a:lstStyle>
          <a:p>
            <a:r>
              <a:t>Remark: numerical integration using e.g. Runge-Kutta is faced with the problem of maintaining orientation consistency</a:t>
            </a:r>
          </a:p>
        </p:txBody>
      </p:sp>
      <p:sp>
        <p:nvSpPr>
          <p:cNvPr id="27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32</a:t>
            </a:fld>
            <a:endParaRPr/>
          </a:p>
        </p:txBody>
      </p:sp>
      <p:pic>
        <p:nvPicPr>
          <p:cNvPr id="276" name="Untitled-1.pdf" descr="Untitled-1.pdf"/>
          <p:cNvPicPr>
            <a:picLocks noChangeAspect="1"/>
          </p:cNvPicPr>
          <p:nvPr/>
        </p:nvPicPr>
        <p:blipFill>
          <a:blip r:embed="rId2"/>
          <a:stretch>
            <a:fillRect/>
          </a:stretch>
        </p:blipFill>
        <p:spPr>
          <a:xfrm>
            <a:off x="8039100" y="6019226"/>
            <a:ext cx="8280400" cy="4420748"/>
          </a:xfrm>
          <a:prstGeom prst="rect">
            <a:avLst/>
          </a:prstGeom>
          <a:ln w="12700">
            <a:miter lim="400000"/>
          </a:ln>
        </p:spPr>
      </p:pic>
      <p:sp>
        <p:nvSpPr>
          <p:cNvPr id="277" name="R. R. Dickinson,…"/>
          <p:cNvSpPr txBox="1"/>
          <p:nvPr/>
        </p:nvSpPr>
        <p:spPr>
          <a:xfrm>
            <a:off x="3612713" y="10885487"/>
            <a:ext cx="17145001" cy="1438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FFF"/>
              </a:buClr>
              <a:buFont typeface="Verdana"/>
              <a:defRPr sz="3000">
                <a:solidFill>
                  <a:srgbClr val="000000"/>
                </a:solidFill>
                <a:uFill>
                  <a:solidFill>
                    <a:srgbClr val="FFFB00"/>
                  </a:solidFill>
                </a:uFill>
                <a:latin typeface="+mn-lt"/>
                <a:ea typeface="+mn-ea"/>
                <a:cs typeface="+mn-cs"/>
                <a:sym typeface="Gill Sans Light"/>
              </a:defRPr>
            </a:pPr>
            <a:r>
              <a:t>R. R. Dickinson, </a:t>
            </a:r>
          </a:p>
          <a:p>
            <a:pPr defTabSz="812800">
              <a:buClr>
                <a:srgbClr val="FFFFFF"/>
              </a:buClr>
              <a:buFont typeface="Verdana"/>
              <a:defRPr sz="3000">
                <a:uFill>
                  <a:solidFill>
                    <a:srgbClr val="FFFB00"/>
                  </a:solidFill>
                </a:uFill>
                <a:latin typeface="+mn-lt"/>
                <a:ea typeface="+mn-ea"/>
                <a:cs typeface="+mn-cs"/>
                <a:sym typeface="Gill Sans Light"/>
              </a:defRPr>
            </a:pPr>
            <a:r>
              <a:rPr i="1">
                <a:latin typeface="Gill Sans"/>
                <a:ea typeface="Gill Sans"/>
                <a:cs typeface="Gill Sans"/>
                <a:sym typeface="Gill Sans"/>
              </a:rPr>
              <a:t>A Unified Approach to the Design of Visualization Software for the Analysis of Field Problems</a:t>
            </a:r>
            <a:r>
              <a:t>, </a:t>
            </a:r>
          </a:p>
          <a:p>
            <a:pPr defTabSz="812800">
              <a:buClr>
                <a:srgbClr val="FFFFFF"/>
              </a:buClr>
              <a:buFont typeface="Verdana"/>
              <a:defRPr sz="3000">
                <a:solidFill>
                  <a:srgbClr val="000000"/>
                </a:solidFill>
                <a:uFill>
                  <a:solidFill>
                    <a:srgbClr val="FFFB00"/>
                  </a:solidFill>
                </a:uFill>
                <a:latin typeface="+mn-lt"/>
                <a:ea typeface="+mn-ea"/>
                <a:cs typeface="+mn-cs"/>
                <a:sym typeface="Gill Sans Light"/>
              </a:defRPr>
            </a:pPr>
            <a:r>
              <a:t>SPIE Proceedings, Vol. 1083, 1989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Hyperstreamlines"/>
          <p:cNvSpPr txBox="1">
            <a:spLocks noGrp="1"/>
          </p:cNvSpPr>
          <p:nvPr>
            <p:ph type="title"/>
          </p:nvPr>
        </p:nvSpPr>
        <p:spPr>
          <a:prstGeom prst="rect">
            <a:avLst/>
          </a:prstGeom>
        </p:spPr>
        <p:txBody>
          <a:bodyPr/>
          <a:lstStyle/>
          <a:p>
            <a:r>
              <a:t>Hyperstreamlines</a:t>
            </a:r>
          </a:p>
        </p:txBody>
      </p:sp>
      <p:sp>
        <p:nvSpPr>
          <p:cNvPr id="280" name="Method…"/>
          <p:cNvSpPr txBox="1">
            <a:spLocks noGrp="1"/>
          </p:cNvSpPr>
          <p:nvPr>
            <p:ph type="body" idx="1"/>
          </p:nvPr>
        </p:nvSpPr>
        <p:spPr>
          <a:prstGeom prst="rect">
            <a:avLst/>
          </a:prstGeom>
        </p:spPr>
        <p:txBody>
          <a:bodyPr/>
          <a:lstStyle/>
          <a:p>
            <a:pPr defTabSz="812800"/>
            <a:r>
              <a:t>Method</a:t>
            </a:r>
          </a:p>
          <a:p>
            <a:pPr defTabSz="812800">
              <a:defRPr sz="5200"/>
            </a:pPr>
            <a:r>
              <a:t>Compute tensor field line along major eigenvector </a:t>
            </a:r>
          </a:p>
          <a:p>
            <a:pPr defTabSz="812800">
              <a:defRPr sz="5200"/>
            </a:pPr>
            <a:r>
              <a:t>Sweep geometric primitive representing two other eigenvalues and eigenvectors</a:t>
            </a:r>
          </a:p>
          <a:p>
            <a:pPr lvl="1" indent="596900" defTabSz="812800">
              <a:defRPr sz="4600"/>
            </a:pPr>
            <a:r>
              <a:t>Ellipse stretched along eigenvectors by eigenvalues</a:t>
            </a:r>
          </a:p>
          <a:p>
            <a:pPr lvl="1" indent="596900" defTabSz="812800">
              <a:defRPr sz="4600"/>
            </a:pPr>
            <a:r>
              <a:t>Cross depicting eigenvectors + eigenvalues</a:t>
            </a:r>
          </a:p>
          <a:p>
            <a:pPr defTabSz="812800">
              <a:defRPr sz="5200"/>
            </a:pPr>
            <a:r>
              <a:t>Color coding on geometric primitive determined by </a:t>
            </a:r>
          </a:p>
        </p:txBody>
      </p:sp>
      <p:sp>
        <p:nvSpPr>
          <p:cNvPr id="28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33</a:t>
            </a:fld>
            <a:endParaRPr/>
          </a:p>
        </p:txBody>
      </p:sp>
      <p:sp>
        <p:nvSpPr>
          <p:cNvPr id="282" name="T. Delmarcelle, L. Hesselink,…"/>
          <p:cNvSpPr txBox="1"/>
          <p:nvPr/>
        </p:nvSpPr>
        <p:spPr>
          <a:xfrm>
            <a:off x="3711237" y="11336337"/>
            <a:ext cx="17399001" cy="1552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FFF"/>
              </a:buClr>
              <a:buFont typeface="Verdana"/>
              <a:defRPr sz="3200">
                <a:solidFill>
                  <a:srgbClr val="000000"/>
                </a:solidFill>
                <a:uFill>
                  <a:solidFill>
                    <a:srgbClr val="FFFB00"/>
                  </a:solidFill>
                </a:uFill>
                <a:latin typeface="+mn-lt"/>
                <a:ea typeface="+mn-ea"/>
                <a:cs typeface="+mn-cs"/>
                <a:sym typeface="Gill Sans Light"/>
              </a:defRPr>
            </a:pPr>
            <a:r>
              <a:t>T. Delmarcelle, L. Hesselink, </a:t>
            </a:r>
          </a:p>
          <a:p>
            <a:pPr defTabSz="812800">
              <a:buClr>
                <a:srgbClr val="FFFFFF"/>
              </a:buClr>
              <a:buFont typeface="Verdana"/>
              <a:defRPr sz="3200" i="1">
                <a:uFill>
                  <a:solidFill>
                    <a:srgbClr val="FFFB00"/>
                  </a:solidFill>
                </a:uFill>
                <a:latin typeface="Gill Sans"/>
                <a:ea typeface="Gill Sans"/>
                <a:cs typeface="Gill Sans"/>
                <a:sym typeface="Gill Sans"/>
              </a:defRPr>
            </a:pPr>
            <a:r>
              <a:t>Visualization of Second Order Tensor Fields and Matrix Data, </a:t>
            </a:r>
          </a:p>
          <a:p>
            <a:pPr defTabSz="812800">
              <a:buClr>
                <a:srgbClr val="FFFFFF"/>
              </a:buClr>
              <a:buFont typeface="Verdana"/>
              <a:defRPr sz="3200">
                <a:solidFill>
                  <a:srgbClr val="000000"/>
                </a:solidFill>
                <a:uFill>
                  <a:solidFill>
                    <a:srgbClr val="FFFB00"/>
                  </a:solidFill>
                </a:uFill>
                <a:latin typeface="+mn-lt"/>
                <a:ea typeface="+mn-ea"/>
                <a:cs typeface="+mn-cs"/>
                <a:sym typeface="Gill Sans Light"/>
              </a:defRPr>
            </a:pPr>
            <a:r>
              <a:t>IEEE Visualization 1992</a:t>
            </a:r>
          </a:p>
        </p:txBody>
      </p:sp>
      <p:pic>
        <p:nvPicPr>
          <p:cNvPr id="283" name="droppedImage.pdf" descr="droppedImage.pdf"/>
          <p:cNvPicPr>
            <a:picLocks noChangeAspect="1"/>
          </p:cNvPicPr>
          <p:nvPr/>
        </p:nvPicPr>
        <p:blipFill>
          <a:blip r:embed="rId2"/>
          <a:stretch>
            <a:fillRect/>
          </a:stretch>
        </p:blipFill>
        <p:spPr>
          <a:xfrm>
            <a:off x="16579317" y="4748097"/>
            <a:ext cx="711201" cy="863601"/>
          </a:xfrm>
          <a:prstGeom prst="rect">
            <a:avLst/>
          </a:prstGeom>
          <a:ln w="12700">
            <a:miter lim="400000"/>
          </a:ln>
        </p:spPr>
      </p:pic>
      <p:pic>
        <p:nvPicPr>
          <p:cNvPr id="284" name="droppedImage.pdf" descr="droppedImage.pdf"/>
          <p:cNvPicPr>
            <a:picLocks noChangeAspect="1"/>
          </p:cNvPicPr>
          <p:nvPr/>
        </p:nvPicPr>
        <p:blipFill>
          <a:blip r:embed="rId3"/>
          <a:stretch>
            <a:fillRect/>
          </a:stretch>
        </p:blipFill>
        <p:spPr>
          <a:xfrm>
            <a:off x="16896817" y="10258424"/>
            <a:ext cx="787401" cy="838201"/>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Hyperstreamlines"/>
          <p:cNvSpPr txBox="1">
            <a:spLocks noGrp="1"/>
          </p:cNvSpPr>
          <p:nvPr>
            <p:ph type="title"/>
          </p:nvPr>
        </p:nvSpPr>
        <p:spPr>
          <a:prstGeom prst="rect">
            <a:avLst/>
          </a:prstGeom>
        </p:spPr>
        <p:txBody>
          <a:bodyPr/>
          <a:lstStyle/>
          <a:p>
            <a:r>
              <a:t>Hyperstreamlines</a:t>
            </a:r>
          </a:p>
        </p:txBody>
      </p:sp>
      <p:sp>
        <p:nvSpPr>
          <p:cNvPr id="287" name="Remarks…"/>
          <p:cNvSpPr txBox="1">
            <a:spLocks noGrp="1"/>
          </p:cNvSpPr>
          <p:nvPr>
            <p:ph type="body" idx="1"/>
          </p:nvPr>
        </p:nvSpPr>
        <p:spPr>
          <a:prstGeom prst="rect">
            <a:avLst/>
          </a:prstGeom>
        </p:spPr>
        <p:txBody>
          <a:bodyPr/>
          <a:lstStyle/>
          <a:p>
            <a:pPr defTabSz="812800"/>
            <a:r>
              <a:t>Remarks</a:t>
            </a:r>
          </a:p>
          <a:p>
            <a:pPr lvl="1" indent="596900" defTabSz="812800"/>
            <a:r>
              <a:t>Eigenvectors are orthogonal: cross section always orthogonal to tensor field line</a:t>
            </a:r>
          </a:p>
          <a:p>
            <a:pPr lvl="1" indent="596900" defTabSz="812800"/>
            <a:r>
              <a:t>Eigenvalues mapped to length of edges in cross section: problems with negative eigenvalues</a:t>
            </a:r>
          </a:p>
        </p:txBody>
      </p:sp>
      <p:sp>
        <p:nvSpPr>
          <p:cNvPr id="28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34</a:t>
            </a:fld>
            <a:endParaRPr/>
          </a:p>
        </p:txBody>
      </p:sp>
      <p:sp>
        <p:nvSpPr>
          <p:cNvPr id="289" name="T. Delmarcelle, L. Hesselink,…"/>
          <p:cNvSpPr txBox="1"/>
          <p:nvPr/>
        </p:nvSpPr>
        <p:spPr>
          <a:xfrm>
            <a:off x="3711237" y="11336337"/>
            <a:ext cx="17399001" cy="1552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FFF"/>
              </a:buClr>
              <a:buFont typeface="Verdana"/>
              <a:defRPr sz="3200">
                <a:solidFill>
                  <a:srgbClr val="000000"/>
                </a:solidFill>
                <a:uFill>
                  <a:solidFill>
                    <a:srgbClr val="FFFB00"/>
                  </a:solidFill>
                </a:uFill>
                <a:latin typeface="+mn-lt"/>
                <a:ea typeface="+mn-ea"/>
                <a:cs typeface="+mn-cs"/>
                <a:sym typeface="Gill Sans Light"/>
              </a:defRPr>
            </a:pPr>
            <a:r>
              <a:t>T. Delmarcelle, L. Hesselink, </a:t>
            </a:r>
          </a:p>
          <a:p>
            <a:pPr defTabSz="812800">
              <a:buClr>
                <a:srgbClr val="FFFFFF"/>
              </a:buClr>
              <a:buFont typeface="Verdana"/>
              <a:defRPr sz="3200" i="1">
                <a:uFill>
                  <a:solidFill>
                    <a:srgbClr val="FFFB00"/>
                  </a:solidFill>
                </a:uFill>
                <a:latin typeface="Gill Sans"/>
                <a:ea typeface="Gill Sans"/>
                <a:cs typeface="Gill Sans"/>
                <a:sym typeface="Gill Sans"/>
              </a:defRPr>
            </a:pPr>
            <a:r>
              <a:t>Visualization of Second Order Tensor Fields and Matrix Data, </a:t>
            </a:r>
          </a:p>
          <a:p>
            <a:pPr defTabSz="812800">
              <a:buClr>
                <a:srgbClr val="FFFFFF"/>
              </a:buClr>
              <a:buFont typeface="Verdana"/>
              <a:defRPr sz="3200">
                <a:solidFill>
                  <a:srgbClr val="000000"/>
                </a:solidFill>
                <a:uFill>
                  <a:solidFill>
                    <a:srgbClr val="FFFB00"/>
                  </a:solidFill>
                </a:uFill>
                <a:latin typeface="+mn-lt"/>
                <a:ea typeface="+mn-ea"/>
                <a:cs typeface="+mn-cs"/>
                <a:sym typeface="Gill Sans Light"/>
              </a:defRPr>
            </a:pPr>
            <a:r>
              <a:t>IEEE Visualization 1992</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Hyperstreamlines"/>
          <p:cNvSpPr txBox="1">
            <a:spLocks noGrp="1"/>
          </p:cNvSpPr>
          <p:nvPr>
            <p:ph type="title"/>
          </p:nvPr>
        </p:nvSpPr>
        <p:spPr>
          <a:prstGeom prst="rect">
            <a:avLst/>
          </a:prstGeom>
        </p:spPr>
        <p:txBody>
          <a:bodyPr/>
          <a:lstStyle/>
          <a:p>
            <a:r>
              <a:t>Hyperstreamlines</a:t>
            </a:r>
          </a:p>
        </p:txBody>
      </p:sp>
      <p:sp>
        <p:nvSpPr>
          <p:cNvPr id="29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35</a:t>
            </a:fld>
            <a:endParaRPr/>
          </a:p>
        </p:txBody>
      </p:sp>
      <p:pic>
        <p:nvPicPr>
          <p:cNvPr id="293" name="2PL_Minor_Tubes.png" descr="2PL_Minor_Tubes.png"/>
          <p:cNvPicPr>
            <a:picLocks/>
          </p:cNvPicPr>
          <p:nvPr/>
        </p:nvPicPr>
        <p:blipFill>
          <a:blip r:embed="rId2"/>
          <a:srcRect l="11545" t="4941" r="11332" b="8159"/>
          <a:stretch>
            <a:fillRect/>
          </a:stretch>
        </p:blipFill>
        <p:spPr>
          <a:xfrm>
            <a:off x="2899236" y="2598851"/>
            <a:ext cx="8974138" cy="7315191"/>
          </a:xfrm>
          <a:custGeom>
            <a:avLst/>
            <a:gdLst/>
            <a:ahLst/>
            <a:cxnLst>
              <a:cxn ang="0">
                <a:pos x="wd2" y="hd2"/>
              </a:cxn>
              <a:cxn ang="5400000">
                <a:pos x="wd2" y="hd2"/>
              </a:cxn>
              <a:cxn ang="10800000">
                <a:pos x="wd2" y="hd2"/>
              </a:cxn>
              <a:cxn ang="16200000">
                <a:pos x="wd2" y="hd2"/>
              </a:cxn>
            </a:cxnLst>
            <a:rect l="0" t="0" r="r" b="b"/>
            <a:pathLst>
              <a:path w="21600" h="21558" extrusionOk="0">
                <a:moveTo>
                  <a:pt x="13529" y="3"/>
                </a:moveTo>
                <a:cubicBezTo>
                  <a:pt x="13521" y="-39"/>
                  <a:pt x="13514" y="318"/>
                  <a:pt x="13514" y="960"/>
                </a:cubicBezTo>
                <a:cubicBezTo>
                  <a:pt x="13514" y="1815"/>
                  <a:pt x="13525" y="2166"/>
                  <a:pt x="13538" y="1739"/>
                </a:cubicBezTo>
                <a:cubicBezTo>
                  <a:pt x="13551" y="1311"/>
                  <a:pt x="13551" y="610"/>
                  <a:pt x="13538" y="182"/>
                </a:cubicBezTo>
                <a:cubicBezTo>
                  <a:pt x="13534" y="75"/>
                  <a:pt x="13532" y="17"/>
                  <a:pt x="13529" y="3"/>
                </a:cubicBezTo>
                <a:close/>
                <a:moveTo>
                  <a:pt x="7293" y="161"/>
                </a:moveTo>
                <a:lnTo>
                  <a:pt x="7277" y="2576"/>
                </a:lnTo>
                <a:cubicBezTo>
                  <a:pt x="7259" y="5287"/>
                  <a:pt x="7285" y="5164"/>
                  <a:pt x="6710" y="5164"/>
                </a:cubicBezTo>
                <a:cubicBezTo>
                  <a:pt x="6561" y="5164"/>
                  <a:pt x="5835" y="5257"/>
                  <a:pt x="5095" y="5370"/>
                </a:cubicBezTo>
                <a:cubicBezTo>
                  <a:pt x="3830" y="5564"/>
                  <a:pt x="1662" y="5870"/>
                  <a:pt x="856" y="5968"/>
                </a:cubicBezTo>
                <a:cubicBezTo>
                  <a:pt x="657" y="5992"/>
                  <a:pt x="382" y="6035"/>
                  <a:pt x="246" y="6063"/>
                </a:cubicBezTo>
                <a:lnTo>
                  <a:pt x="0" y="6114"/>
                </a:lnTo>
                <a:lnTo>
                  <a:pt x="47" y="8856"/>
                </a:lnTo>
                <a:cubicBezTo>
                  <a:pt x="73" y="10364"/>
                  <a:pt x="116" y="12302"/>
                  <a:pt x="142" y="13163"/>
                </a:cubicBezTo>
                <a:lnTo>
                  <a:pt x="190" y="14729"/>
                </a:lnTo>
                <a:lnTo>
                  <a:pt x="957" y="15693"/>
                </a:lnTo>
                <a:cubicBezTo>
                  <a:pt x="1379" y="16224"/>
                  <a:pt x="1985" y="16988"/>
                  <a:pt x="2303" y="17392"/>
                </a:cubicBezTo>
                <a:cubicBezTo>
                  <a:pt x="2622" y="17795"/>
                  <a:pt x="3084" y="18379"/>
                  <a:pt x="3331" y="18689"/>
                </a:cubicBezTo>
                <a:cubicBezTo>
                  <a:pt x="3578" y="18998"/>
                  <a:pt x="4181" y="19768"/>
                  <a:pt x="4670" y="20401"/>
                </a:cubicBezTo>
                <a:cubicBezTo>
                  <a:pt x="5228" y="21122"/>
                  <a:pt x="5614" y="21554"/>
                  <a:pt x="5705" y="21558"/>
                </a:cubicBezTo>
                <a:cubicBezTo>
                  <a:pt x="5784" y="21561"/>
                  <a:pt x="6109" y="21509"/>
                  <a:pt x="6428" y="21443"/>
                </a:cubicBezTo>
                <a:cubicBezTo>
                  <a:pt x="7167" y="21289"/>
                  <a:pt x="8909" y="20950"/>
                  <a:pt x="10119" y="20723"/>
                </a:cubicBezTo>
                <a:cubicBezTo>
                  <a:pt x="10636" y="20625"/>
                  <a:pt x="11548" y="20451"/>
                  <a:pt x="12145" y="20335"/>
                </a:cubicBezTo>
                <a:cubicBezTo>
                  <a:pt x="13262" y="20119"/>
                  <a:pt x="14074" y="19962"/>
                  <a:pt x="16018" y="19588"/>
                </a:cubicBezTo>
                <a:cubicBezTo>
                  <a:pt x="18591" y="19093"/>
                  <a:pt x="18993" y="19014"/>
                  <a:pt x="19935" y="18822"/>
                </a:cubicBezTo>
                <a:cubicBezTo>
                  <a:pt x="20478" y="18711"/>
                  <a:pt x="21004" y="18621"/>
                  <a:pt x="21103" y="18621"/>
                </a:cubicBezTo>
                <a:lnTo>
                  <a:pt x="21285" y="18621"/>
                </a:lnTo>
                <a:lnTo>
                  <a:pt x="21327" y="17253"/>
                </a:lnTo>
                <a:cubicBezTo>
                  <a:pt x="21350" y="16502"/>
                  <a:pt x="21404" y="14695"/>
                  <a:pt x="21445" y="13238"/>
                </a:cubicBezTo>
                <a:cubicBezTo>
                  <a:pt x="21487" y="11781"/>
                  <a:pt x="21539" y="10343"/>
                  <a:pt x="21561" y="10043"/>
                </a:cubicBezTo>
                <a:lnTo>
                  <a:pt x="21600" y="9495"/>
                </a:lnTo>
                <a:lnTo>
                  <a:pt x="19803" y="8108"/>
                </a:lnTo>
                <a:cubicBezTo>
                  <a:pt x="18815" y="7345"/>
                  <a:pt x="17952" y="6683"/>
                  <a:pt x="17884" y="6637"/>
                </a:cubicBezTo>
                <a:cubicBezTo>
                  <a:pt x="17816" y="6591"/>
                  <a:pt x="17376" y="6251"/>
                  <a:pt x="16907" y="5881"/>
                </a:cubicBezTo>
                <a:cubicBezTo>
                  <a:pt x="16437" y="5512"/>
                  <a:pt x="15998" y="5172"/>
                  <a:pt x="15930" y="5125"/>
                </a:cubicBezTo>
                <a:cubicBezTo>
                  <a:pt x="15862" y="5078"/>
                  <a:pt x="15528" y="4819"/>
                  <a:pt x="15187" y="4552"/>
                </a:cubicBezTo>
                <a:lnTo>
                  <a:pt x="14568" y="4065"/>
                </a:lnTo>
                <a:lnTo>
                  <a:pt x="14030" y="4104"/>
                </a:lnTo>
                <a:cubicBezTo>
                  <a:pt x="13733" y="4125"/>
                  <a:pt x="13464" y="4160"/>
                  <a:pt x="13432" y="4183"/>
                </a:cubicBezTo>
                <a:cubicBezTo>
                  <a:pt x="13399" y="4206"/>
                  <a:pt x="13032" y="4269"/>
                  <a:pt x="12615" y="4323"/>
                </a:cubicBezTo>
                <a:cubicBezTo>
                  <a:pt x="12198" y="4378"/>
                  <a:pt x="11254" y="4511"/>
                  <a:pt x="10517" y="4619"/>
                </a:cubicBezTo>
                <a:cubicBezTo>
                  <a:pt x="9160" y="4819"/>
                  <a:pt x="7574" y="5034"/>
                  <a:pt x="7441" y="5037"/>
                </a:cubicBezTo>
                <a:cubicBezTo>
                  <a:pt x="7396" y="5038"/>
                  <a:pt x="7354" y="4142"/>
                  <a:pt x="7331" y="2599"/>
                </a:cubicBezTo>
                <a:lnTo>
                  <a:pt x="7293" y="161"/>
                </a:lnTo>
                <a:close/>
              </a:path>
            </a:pathLst>
          </a:custGeom>
          <a:ln w="12700">
            <a:miter lim="400000"/>
          </a:ln>
        </p:spPr>
      </p:pic>
      <p:pic>
        <p:nvPicPr>
          <p:cNvPr id="294" name="image.pdf" descr="image.pdf"/>
          <p:cNvPicPr>
            <a:picLocks/>
          </p:cNvPicPr>
          <p:nvPr/>
        </p:nvPicPr>
        <p:blipFill>
          <a:blip r:embed="rId3"/>
          <a:stretch>
            <a:fillRect/>
          </a:stretch>
        </p:blipFill>
        <p:spPr>
          <a:xfrm>
            <a:off x="12609297" y="2598877"/>
            <a:ext cx="9323032" cy="8518246"/>
          </a:xfrm>
          <a:prstGeom prst="rect">
            <a:avLst/>
          </a:prstGeom>
          <a:ln w="12700">
            <a:miter lim="400000"/>
          </a:ln>
        </p:spPr>
      </p:pic>
      <p:sp>
        <p:nvSpPr>
          <p:cNvPr id="295" name="T. Delmarcelle, L. Hesselink,…"/>
          <p:cNvSpPr txBox="1"/>
          <p:nvPr/>
        </p:nvSpPr>
        <p:spPr>
          <a:xfrm>
            <a:off x="3711237" y="11336337"/>
            <a:ext cx="17399001" cy="1552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FFF"/>
              </a:buClr>
              <a:buFont typeface="Verdana"/>
              <a:defRPr sz="3200">
                <a:solidFill>
                  <a:srgbClr val="000000"/>
                </a:solidFill>
                <a:uFill>
                  <a:solidFill>
                    <a:srgbClr val="FFFB00"/>
                  </a:solidFill>
                </a:uFill>
                <a:latin typeface="+mn-lt"/>
                <a:ea typeface="+mn-ea"/>
                <a:cs typeface="+mn-cs"/>
                <a:sym typeface="Gill Sans Light"/>
              </a:defRPr>
            </a:pPr>
            <a:r>
              <a:t>T. Delmarcelle, L. Hesselink, </a:t>
            </a:r>
          </a:p>
          <a:p>
            <a:pPr defTabSz="812800">
              <a:buClr>
                <a:srgbClr val="FFFFFF"/>
              </a:buClr>
              <a:buFont typeface="Verdana"/>
              <a:defRPr sz="3200" i="1">
                <a:uFill>
                  <a:solidFill>
                    <a:srgbClr val="FFFB00"/>
                  </a:solidFill>
                </a:uFill>
                <a:latin typeface="Gill Sans"/>
                <a:ea typeface="Gill Sans"/>
                <a:cs typeface="Gill Sans"/>
                <a:sym typeface="Gill Sans"/>
              </a:defRPr>
            </a:pPr>
            <a:r>
              <a:t>Visualization of Second Order Tensor Fields and Matrix Data, </a:t>
            </a:r>
          </a:p>
          <a:p>
            <a:pPr defTabSz="812800">
              <a:buClr>
                <a:srgbClr val="FFFFFF"/>
              </a:buClr>
              <a:buFont typeface="Verdana"/>
              <a:defRPr sz="3200">
                <a:solidFill>
                  <a:srgbClr val="000000"/>
                </a:solidFill>
                <a:uFill>
                  <a:solidFill>
                    <a:srgbClr val="FFFB00"/>
                  </a:solidFill>
                </a:uFill>
                <a:latin typeface="+mn-lt"/>
                <a:ea typeface="+mn-ea"/>
                <a:cs typeface="+mn-cs"/>
                <a:sym typeface="Gill Sans Light"/>
              </a:defRPr>
            </a:pPr>
            <a:r>
              <a:t>IEEE Visualization 1992</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Fabric-like Texture"/>
          <p:cNvSpPr txBox="1">
            <a:spLocks noGrp="1"/>
          </p:cNvSpPr>
          <p:nvPr>
            <p:ph type="title"/>
          </p:nvPr>
        </p:nvSpPr>
        <p:spPr>
          <a:prstGeom prst="rect">
            <a:avLst/>
          </a:prstGeom>
        </p:spPr>
        <p:txBody>
          <a:bodyPr/>
          <a:lstStyle/>
          <a:p>
            <a:r>
              <a:t>Fabric-like Texture</a:t>
            </a:r>
          </a:p>
        </p:txBody>
      </p:sp>
      <p:sp>
        <p:nvSpPr>
          <p:cNvPr id="298" name="Visualize tensor through distortion of basic fabric pattern"/>
          <p:cNvSpPr txBox="1">
            <a:spLocks noGrp="1"/>
          </p:cNvSpPr>
          <p:nvPr>
            <p:ph type="body" idx="1"/>
          </p:nvPr>
        </p:nvSpPr>
        <p:spPr>
          <a:prstGeom prst="rect">
            <a:avLst/>
          </a:prstGeom>
        </p:spPr>
        <p:txBody>
          <a:bodyPr/>
          <a:lstStyle/>
          <a:p>
            <a:r>
              <a:t>Visualize tensor through distortion of basic fabric pattern</a:t>
            </a:r>
          </a:p>
        </p:txBody>
      </p:sp>
      <p:sp>
        <p:nvSpPr>
          <p:cNvPr id="29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36</a:t>
            </a:fld>
            <a:endParaRPr/>
          </a:p>
        </p:txBody>
      </p:sp>
      <p:pic>
        <p:nvPicPr>
          <p:cNvPr id="300" name="Image" descr="Image"/>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302" name="11. Tensor Field Techniques"/>
          <p:cNvSpPr txBox="1"/>
          <p:nvPr/>
        </p:nvSpPr>
        <p:spPr>
          <a:xfrm>
            <a:off x="12067888" y="12962630"/>
            <a:ext cx="5708458" cy="511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a:defRPr sz="2400">
                <a:solidFill>
                  <a:srgbClr val="000000"/>
                </a:solidFill>
                <a:latin typeface="Helvetica"/>
                <a:ea typeface="Helvetica"/>
                <a:cs typeface="Helvetica"/>
                <a:sym typeface="Helvetica"/>
              </a:defRPr>
            </a:lvl1pPr>
          </a:lstStyle>
          <a:p>
            <a:r>
              <a:t>11. Tensor Field Techniques</a:t>
            </a:r>
          </a:p>
        </p:txBody>
      </p:sp>
      <p:sp>
        <p:nvSpPr>
          <p:cNvPr id="303" name="March 5, 2020"/>
          <p:cNvSpPr txBox="1"/>
          <p:nvPr/>
        </p:nvSpPr>
        <p:spPr>
          <a:xfrm>
            <a:off x="9282443" y="12959455"/>
            <a:ext cx="2223191" cy="511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a:defRPr sz="2400">
                <a:solidFill>
                  <a:srgbClr val="000000"/>
                </a:solidFill>
                <a:latin typeface="Helvetica"/>
                <a:ea typeface="Helvetica"/>
                <a:cs typeface="Helvetica"/>
                <a:sym typeface="Helvetica"/>
              </a:defRPr>
            </a:lvl1pPr>
          </a:lstStyle>
          <a:p>
            <a:r>
              <a:t>March 5, 2020</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Fabric-like Texture"/>
          <p:cNvSpPr txBox="1">
            <a:spLocks noGrp="1"/>
          </p:cNvSpPr>
          <p:nvPr>
            <p:ph type="title"/>
          </p:nvPr>
        </p:nvSpPr>
        <p:spPr>
          <a:prstGeom prst="rect">
            <a:avLst/>
          </a:prstGeom>
        </p:spPr>
        <p:txBody>
          <a:bodyPr/>
          <a:lstStyle/>
          <a:p>
            <a:r>
              <a:t>Fabric-like Texture</a:t>
            </a:r>
          </a:p>
        </p:txBody>
      </p:sp>
      <p:sp>
        <p:nvSpPr>
          <p:cNvPr id="30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37</a:t>
            </a:fld>
            <a:endParaRPr/>
          </a:p>
        </p:txBody>
      </p:sp>
      <p:pic>
        <p:nvPicPr>
          <p:cNvPr id="307" name="Image" descr="Image"/>
          <p:cNvPicPr>
            <a:picLocks noChangeAspect="1"/>
          </p:cNvPicPr>
          <p:nvPr/>
        </p:nvPicPr>
        <p:blipFill>
          <a:blip r:embed="rId2"/>
          <a:stretch>
            <a:fillRect/>
          </a:stretch>
        </p:blipFill>
        <p:spPr>
          <a:xfrm>
            <a:off x="3243914" y="0"/>
            <a:ext cx="17370981" cy="13716001"/>
          </a:xfrm>
          <a:prstGeom prst="rect">
            <a:avLst/>
          </a:prstGeom>
          <a:ln w="12700">
            <a:miter lim="400000"/>
          </a:ln>
        </p:spPr>
      </p:pic>
      <p:sp>
        <p:nvSpPr>
          <p:cNvPr id="308" name="CS53000 / Spring 2020 : Introduction to Scientific Visualization        ."/>
          <p:cNvSpPr txBox="1"/>
          <p:nvPr/>
        </p:nvSpPr>
        <p:spPr>
          <a:xfrm>
            <a:off x="211873" y="12980489"/>
            <a:ext cx="9955119" cy="4754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3578" tIns="53578" rIns="53578" bIns="53578" anchor="ctr">
            <a:spAutoFit/>
          </a:bodyPr>
          <a:lstStyle>
            <a:lvl1pPr algn="l">
              <a:defRPr sz="2400">
                <a:solidFill>
                  <a:srgbClr val="000000"/>
                </a:solidFill>
                <a:latin typeface="Helvetica"/>
                <a:ea typeface="Helvetica"/>
                <a:cs typeface="Helvetica"/>
                <a:sym typeface="Helvetica"/>
              </a:defRPr>
            </a:lvl1pPr>
          </a:lstStyle>
          <a:p>
            <a:r>
              <a:t>CS53000 / Spring 2020 : Introduction to Scientific Visualization        .</a:t>
            </a:r>
          </a:p>
        </p:txBody>
      </p:sp>
      <p:sp>
        <p:nvSpPr>
          <p:cNvPr id="309" name="11. Tensor Field Techniques"/>
          <p:cNvSpPr txBox="1"/>
          <p:nvPr/>
        </p:nvSpPr>
        <p:spPr>
          <a:xfrm>
            <a:off x="12067888" y="12962630"/>
            <a:ext cx="5708458" cy="511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a:defRPr sz="2400">
                <a:solidFill>
                  <a:srgbClr val="000000"/>
                </a:solidFill>
                <a:latin typeface="Helvetica"/>
                <a:ea typeface="Helvetica"/>
                <a:cs typeface="Helvetica"/>
                <a:sym typeface="Helvetica"/>
              </a:defRPr>
            </a:lvl1pPr>
          </a:lstStyle>
          <a:p>
            <a:r>
              <a:t>11. Tensor Field Techniques</a:t>
            </a:r>
          </a:p>
        </p:txBody>
      </p:sp>
      <p:sp>
        <p:nvSpPr>
          <p:cNvPr id="310" name="March 5, 2020"/>
          <p:cNvSpPr txBox="1"/>
          <p:nvPr/>
        </p:nvSpPr>
        <p:spPr>
          <a:xfrm>
            <a:off x="9282443" y="12959455"/>
            <a:ext cx="2223191" cy="511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lgn="l">
              <a:defRPr sz="2400">
                <a:solidFill>
                  <a:srgbClr val="000000"/>
                </a:solidFill>
                <a:latin typeface="Helvetica"/>
                <a:ea typeface="Helvetica"/>
                <a:cs typeface="Helvetica"/>
                <a:sym typeface="Helvetica"/>
              </a:defRPr>
            </a:lvl1pPr>
          </a:lstStyle>
          <a:p>
            <a:r>
              <a:t>March 5, 2020</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Hyperstreamlines"/>
          <p:cNvSpPr txBox="1">
            <a:spLocks noGrp="1"/>
          </p:cNvSpPr>
          <p:nvPr>
            <p:ph type="title"/>
          </p:nvPr>
        </p:nvSpPr>
        <p:spPr>
          <a:prstGeom prst="rect">
            <a:avLst/>
          </a:prstGeom>
        </p:spPr>
        <p:txBody>
          <a:bodyPr/>
          <a:lstStyle>
            <a:lvl1pPr defTabSz="812800">
              <a:defRPr>
                <a:effectLst>
                  <a:outerShdw blurRad="12700" dist="25400" dir="2700000" rotWithShape="0">
                    <a:srgbClr val="FFFFFF"/>
                  </a:outerShdw>
                </a:effectLst>
              </a:defRPr>
            </a:lvl1pPr>
          </a:lstStyle>
          <a:p>
            <a:r>
              <a:t>Hyperstreamlines</a:t>
            </a:r>
          </a:p>
        </p:txBody>
      </p:sp>
      <p:sp>
        <p:nvSpPr>
          <p:cNvPr id="31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38</a:t>
            </a:fld>
            <a:endParaRPr/>
          </a:p>
        </p:txBody>
      </p:sp>
      <p:pic>
        <p:nvPicPr>
          <p:cNvPr id="314" name="hesselink1.png" descr="hesselink1.png"/>
          <p:cNvPicPr>
            <a:picLocks/>
          </p:cNvPicPr>
          <p:nvPr/>
        </p:nvPicPr>
        <p:blipFill>
          <a:blip r:embed="rId2"/>
          <a:stretch>
            <a:fillRect/>
          </a:stretch>
        </p:blipFill>
        <p:spPr>
          <a:xfrm>
            <a:off x="5617975" y="2297952"/>
            <a:ext cx="13157201" cy="10185401"/>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Hyperstreamlines"/>
          <p:cNvSpPr txBox="1">
            <a:spLocks noGrp="1"/>
          </p:cNvSpPr>
          <p:nvPr>
            <p:ph type="title"/>
          </p:nvPr>
        </p:nvSpPr>
        <p:spPr>
          <a:prstGeom prst="rect">
            <a:avLst/>
          </a:prstGeom>
        </p:spPr>
        <p:txBody>
          <a:bodyPr/>
          <a:lstStyle>
            <a:lvl1pPr defTabSz="812800">
              <a:defRPr>
                <a:effectLst>
                  <a:outerShdw blurRad="12700" dist="25400" dir="2700000" rotWithShape="0">
                    <a:srgbClr val="FFFFFF"/>
                  </a:outerShdw>
                </a:effectLst>
              </a:defRPr>
            </a:lvl1pPr>
          </a:lstStyle>
          <a:p>
            <a:r>
              <a:t>Hyperstreamlines</a:t>
            </a:r>
          </a:p>
        </p:txBody>
      </p:sp>
      <p:sp>
        <p:nvSpPr>
          <p:cNvPr id="31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39</a:t>
            </a:fld>
            <a:endParaRPr/>
          </a:p>
        </p:txBody>
      </p:sp>
      <p:pic>
        <p:nvPicPr>
          <p:cNvPr id="318" name="hesselink4.png" descr="hesselink4.png"/>
          <p:cNvPicPr>
            <a:picLocks/>
          </p:cNvPicPr>
          <p:nvPr/>
        </p:nvPicPr>
        <p:blipFill>
          <a:blip r:embed="rId2"/>
          <a:stretch>
            <a:fillRect/>
          </a:stretch>
        </p:blipFill>
        <p:spPr>
          <a:xfrm>
            <a:off x="5789892" y="2294404"/>
            <a:ext cx="12612222" cy="10415869"/>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nsors"/>
          <p:cNvSpPr txBox="1">
            <a:spLocks noGrp="1"/>
          </p:cNvSpPr>
          <p:nvPr>
            <p:ph type="title"/>
          </p:nvPr>
        </p:nvSpPr>
        <p:spPr>
          <a:prstGeom prst="rect">
            <a:avLst/>
          </a:prstGeom>
        </p:spPr>
        <p:txBody>
          <a:bodyPr/>
          <a:lstStyle/>
          <a:p>
            <a:r>
              <a:t>Tensors</a:t>
            </a:r>
          </a:p>
        </p:txBody>
      </p:sp>
      <p:sp>
        <p:nvSpPr>
          <p:cNvPr id="85" name="2nd order tensors map vectors to vectors…"/>
          <p:cNvSpPr txBox="1">
            <a:spLocks noGrp="1"/>
          </p:cNvSpPr>
          <p:nvPr>
            <p:ph type="body" idx="1"/>
          </p:nvPr>
        </p:nvSpPr>
        <p:spPr>
          <a:prstGeom prst="rect">
            <a:avLst/>
          </a:prstGeom>
        </p:spPr>
        <p:txBody>
          <a:bodyPr/>
          <a:lstStyle/>
          <a:p>
            <a:pPr defTabSz="812800">
              <a:defRPr sz="8100"/>
            </a:pPr>
            <a:r>
              <a:rPr lang="en-US" dirty="0"/>
              <a:t>Seco</a:t>
            </a:r>
            <a:r>
              <a:rPr dirty="0"/>
              <a:t>nd order tensors map vectors to vectors</a:t>
            </a:r>
          </a:p>
          <a:p>
            <a:pPr defTabSz="812800">
              <a:defRPr sz="8100"/>
            </a:pPr>
            <a:r>
              <a:rPr dirty="0"/>
              <a:t>Symmetric / antisymmetric                   </a:t>
            </a:r>
          </a:p>
          <a:p>
            <a:pPr marL="539353" indent="-482203" defTabSz="812800">
              <a:buClr>
                <a:srgbClr val="FFFFFF"/>
              </a:buClr>
              <a:buFont typeface="Arial"/>
              <a:defRPr sz="8100"/>
            </a:pPr>
            <a:r>
              <a:rPr dirty="0"/>
              <a:t>		with</a:t>
            </a:r>
          </a:p>
          <a:p>
            <a:pPr defTabSz="812800">
              <a:defRPr sz="8100"/>
            </a:pPr>
            <a:r>
              <a:rPr dirty="0"/>
              <a:t>Represented by matrices in cartesian basis</a:t>
            </a:r>
            <a:endParaRPr lang="en-US" dirty="0"/>
          </a:p>
          <a:p>
            <a:pPr defTabSz="812800">
              <a:defRPr sz="8100"/>
            </a:pPr>
            <a:r>
              <a:rPr lang="en-US" dirty="0"/>
              <a:t>Note: like vectors, tensors exist independently of any basis representation</a:t>
            </a:r>
            <a:endParaRPr dirty="0"/>
          </a:p>
        </p:txBody>
      </p:sp>
      <p:sp>
        <p:nvSpPr>
          <p:cNvPr id="86" name="Slide Number"/>
          <p:cNvSpPr txBox="1">
            <a:spLocks noGrp="1"/>
          </p:cNvSpPr>
          <p:nvPr>
            <p:ph type="sldNum" sz="quarter" idx="2"/>
          </p:nvPr>
        </p:nvSpPr>
        <p:spPr>
          <a:xfrm>
            <a:off x="23536699" y="12980489"/>
            <a:ext cx="289373" cy="4754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4</a:t>
            </a:fld>
            <a:endParaRPr/>
          </a:p>
        </p:txBody>
      </p:sp>
      <p:pic>
        <p:nvPicPr>
          <p:cNvPr id="87" name="Image" descr="Image"/>
          <p:cNvPicPr>
            <a:picLocks noChangeAspect="1"/>
          </p:cNvPicPr>
          <p:nvPr/>
        </p:nvPicPr>
        <p:blipFill>
          <a:blip r:embed="rId2"/>
          <a:stretch>
            <a:fillRect/>
          </a:stretch>
        </p:blipFill>
        <p:spPr>
          <a:xfrm>
            <a:off x="14225085" y="4880929"/>
            <a:ext cx="2972005" cy="639807"/>
          </a:xfrm>
          <a:prstGeom prst="rect">
            <a:avLst/>
          </a:prstGeom>
          <a:ln w="12700">
            <a:miter lim="400000"/>
          </a:ln>
        </p:spPr>
      </p:pic>
      <p:pic>
        <p:nvPicPr>
          <p:cNvPr id="88" name="Image" descr="Image"/>
          <p:cNvPicPr>
            <a:picLocks noChangeAspect="1"/>
          </p:cNvPicPr>
          <p:nvPr/>
        </p:nvPicPr>
        <p:blipFill>
          <a:blip r:embed="rId3"/>
          <a:stretch>
            <a:fillRect/>
          </a:stretch>
        </p:blipFill>
        <p:spPr>
          <a:xfrm>
            <a:off x="5390018" y="6442819"/>
            <a:ext cx="10008041" cy="830362"/>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Hyperstreamlines"/>
          <p:cNvSpPr txBox="1">
            <a:spLocks noGrp="1"/>
          </p:cNvSpPr>
          <p:nvPr>
            <p:ph type="title"/>
          </p:nvPr>
        </p:nvSpPr>
        <p:spPr>
          <a:prstGeom prst="rect">
            <a:avLst/>
          </a:prstGeom>
        </p:spPr>
        <p:txBody>
          <a:bodyPr/>
          <a:lstStyle/>
          <a:p>
            <a:r>
              <a:t>Hyperstreamlines</a:t>
            </a:r>
          </a:p>
        </p:txBody>
      </p:sp>
      <p:sp>
        <p:nvSpPr>
          <p:cNvPr id="32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40</a:t>
            </a:fld>
            <a:endParaRPr/>
          </a:p>
        </p:txBody>
      </p:sp>
      <p:pic>
        <p:nvPicPr>
          <p:cNvPr id="322" name="2PL_Minor_Surface.png" descr="2PL_Minor_Surface.png"/>
          <p:cNvPicPr>
            <a:picLocks/>
          </p:cNvPicPr>
          <p:nvPr/>
        </p:nvPicPr>
        <p:blipFill>
          <a:blip r:embed="rId2"/>
          <a:stretch>
            <a:fillRect/>
          </a:stretch>
        </p:blipFill>
        <p:spPr>
          <a:xfrm>
            <a:off x="2091017" y="2765424"/>
            <a:ext cx="10405783" cy="7951366"/>
          </a:xfrm>
          <a:prstGeom prst="rect">
            <a:avLst/>
          </a:prstGeom>
          <a:ln w="12700">
            <a:miter lim="400000"/>
          </a:ln>
        </p:spPr>
      </p:pic>
      <p:sp>
        <p:nvSpPr>
          <p:cNvPr id="323" name="Extension of Hultquist’s…"/>
          <p:cNvSpPr txBox="1"/>
          <p:nvPr/>
        </p:nvSpPr>
        <p:spPr>
          <a:xfrm>
            <a:off x="12953538" y="4711699"/>
            <a:ext cx="7389267" cy="27432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812800">
              <a:buClr>
                <a:srgbClr val="FFFFFF"/>
              </a:buClr>
              <a:buFont typeface="Verdana"/>
              <a:defRPr sz="5800">
                <a:solidFill>
                  <a:srgbClr val="000000"/>
                </a:solidFill>
                <a:uFill>
                  <a:solidFill>
                    <a:srgbClr val="FFFFFF"/>
                  </a:solidFill>
                </a:uFill>
                <a:latin typeface="+mn-lt"/>
                <a:ea typeface="+mn-ea"/>
                <a:cs typeface="+mn-cs"/>
                <a:sym typeface="Gill Sans Light"/>
              </a:defRPr>
            </a:pPr>
            <a:r>
              <a:t>Extension of Hultquist’s </a:t>
            </a:r>
          </a:p>
          <a:p>
            <a:pPr defTabSz="812800">
              <a:buClr>
                <a:srgbClr val="FFFFFF"/>
              </a:buClr>
              <a:buFont typeface="Verdana"/>
              <a:defRPr sz="5800">
                <a:solidFill>
                  <a:srgbClr val="000000"/>
                </a:solidFill>
                <a:uFill>
                  <a:solidFill>
                    <a:srgbClr val="FFFFFF"/>
                  </a:solidFill>
                </a:uFill>
                <a:latin typeface="+mn-lt"/>
                <a:ea typeface="+mn-ea"/>
                <a:cs typeface="+mn-cs"/>
                <a:sym typeface="Gill Sans Light"/>
              </a:defRPr>
            </a:pPr>
            <a:r>
              <a:t>stream surfaces to </a:t>
            </a:r>
          </a:p>
          <a:p>
            <a:pPr defTabSz="812800">
              <a:buClr>
                <a:srgbClr val="FFFFFF"/>
              </a:buClr>
              <a:buFont typeface="Verdana"/>
              <a:defRPr sz="5800">
                <a:solidFill>
                  <a:srgbClr val="000000"/>
                </a:solidFill>
                <a:uFill>
                  <a:solidFill>
                    <a:srgbClr val="FFFFFF"/>
                  </a:solidFill>
                </a:uFill>
                <a:latin typeface="+mn-lt"/>
                <a:ea typeface="+mn-ea"/>
                <a:cs typeface="+mn-cs"/>
                <a:sym typeface="Gill Sans Light"/>
              </a:defRPr>
            </a:pPr>
            <a:r>
              <a:t>eigenvector fields</a:t>
            </a:r>
          </a:p>
        </p:txBody>
      </p:sp>
      <p:sp>
        <p:nvSpPr>
          <p:cNvPr id="324" name="T. Delmarcelle, L. Hesselink,…"/>
          <p:cNvSpPr txBox="1"/>
          <p:nvPr/>
        </p:nvSpPr>
        <p:spPr>
          <a:xfrm>
            <a:off x="3711237" y="11336337"/>
            <a:ext cx="17399001" cy="1552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FFF"/>
              </a:buClr>
              <a:buFont typeface="Verdana"/>
              <a:defRPr sz="3200">
                <a:solidFill>
                  <a:srgbClr val="000000"/>
                </a:solidFill>
                <a:uFill>
                  <a:solidFill>
                    <a:srgbClr val="FFFB00"/>
                  </a:solidFill>
                </a:uFill>
                <a:latin typeface="+mn-lt"/>
                <a:ea typeface="+mn-ea"/>
                <a:cs typeface="+mn-cs"/>
                <a:sym typeface="Gill Sans Light"/>
              </a:defRPr>
            </a:pPr>
            <a:r>
              <a:t>T. Delmarcelle, L. Hesselink, </a:t>
            </a:r>
          </a:p>
          <a:p>
            <a:pPr defTabSz="812800">
              <a:buClr>
                <a:srgbClr val="FFFFFF"/>
              </a:buClr>
              <a:buFont typeface="Verdana"/>
              <a:defRPr sz="3200" i="1">
                <a:uFill>
                  <a:solidFill>
                    <a:srgbClr val="FFFB00"/>
                  </a:solidFill>
                </a:uFill>
                <a:latin typeface="Gill Sans"/>
                <a:ea typeface="Gill Sans"/>
                <a:cs typeface="Gill Sans"/>
                <a:sym typeface="Gill Sans"/>
              </a:defRPr>
            </a:pPr>
            <a:r>
              <a:t>Visualization of Second Order Tensor Fields and Matrix Data, </a:t>
            </a:r>
          </a:p>
          <a:p>
            <a:pPr defTabSz="812800">
              <a:buClr>
                <a:srgbClr val="FFFFFF"/>
              </a:buClr>
              <a:buFont typeface="Verdana"/>
              <a:defRPr sz="3200">
                <a:solidFill>
                  <a:srgbClr val="000000"/>
                </a:solidFill>
                <a:uFill>
                  <a:solidFill>
                    <a:srgbClr val="FFFB00"/>
                  </a:solidFill>
                </a:uFill>
                <a:latin typeface="+mn-lt"/>
                <a:ea typeface="+mn-ea"/>
                <a:cs typeface="+mn-cs"/>
                <a:sym typeface="Gill Sans Light"/>
              </a:defRPr>
            </a:pPr>
            <a:r>
              <a:t>IEEE Visualization 1992</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6" name="Topology"/>
          <p:cNvSpPr txBox="1">
            <a:spLocks noGrp="1"/>
          </p:cNvSpPr>
          <p:nvPr>
            <p:ph type="title"/>
          </p:nvPr>
        </p:nvSpPr>
        <p:spPr>
          <a:prstGeom prst="rect">
            <a:avLst/>
          </a:prstGeom>
        </p:spPr>
        <p:txBody>
          <a:bodyPr/>
          <a:lstStyle/>
          <a:p>
            <a:r>
              <a:t>Topology</a:t>
            </a:r>
          </a:p>
        </p:txBody>
      </p:sp>
      <p:sp>
        <p:nvSpPr>
          <p:cNvPr id="327" name="Idea: characterize global structure of tensor field lines (c.f. flow topology)…"/>
          <p:cNvSpPr txBox="1">
            <a:spLocks noGrp="1"/>
          </p:cNvSpPr>
          <p:nvPr>
            <p:ph type="body" idx="1"/>
          </p:nvPr>
        </p:nvSpPr>
        <p:spPr>
          <a:prstGeom prst="rect">
            <a:avLst/>
          </a:prstGeom>
        </p:spPr>
        <p:txBody>
          <a:bodyPr/>
          <a:lstStyle/>
          <a:p>
            <a:r>
              <a:t>Idea: characterize global structure of tensor field lines (c.f. flow topology)</a:t>
            </a:r>
          </a:p>
          <a:p>
            <a:r>
              <a:t>Singularities are loci where tensor is isotropic</a:t>
            </a:r>
          </a:p>
          <a:p>
            <a:r>
              <a:t>Eigenvectors live in planes or volumes ≠ lines </a:t>
            </a:r>
          </a:p>
          <a:p>
            <a:pPr lvl="1" defTabSz="812800">
              <a:defRPr sz="4600"/>
            </a:pPr>
            <a:r>
              <a:t>2D: 2 eigenvalues equal</a:t>
            </a:r>
          </a:p>
          <a:p>
            <a:pPr lvl="1" defTabSz="812800">
              <a:defRPr sz="4600"/>
            </a:pPr>
            <a:r>
              <a:t>3D: 2 or 3 eigenvalues are equal</a:t>
            </a:r>
          </a:p>
          <a:p>
            <a:r>
              <a:t>Specific tensor field line patterns around singularity based on its type</a:t>
            </a:r>
          </a:p>
        </p:txBody>
      </p:sp>
      <p:sp>
        <p:nvSpPr>
          <p:cNvPr id="328" name="Slide Number"/>
          <p:cNvSpPr txBox="1">
            <a:spLocks noGrp="1"/>
          </p:cNvSpPr>
          <p:nvPr>
            <p:ph type="sldNum" sz="quarter" idx="2"/>
          </p:nvPr>
        </p:nvSpPr>
        <p:spPr>
          <a:xfrm>
            <a:off x="23519807" y="12980489"/>
            <a:ext cx="323157" cy="4754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41</a:t>
            </a:fld>
            <a:endParaRPr/>
          </a:p>
        </p:txBody>
      </p:sp>
      <p:pic>
        <p:nvPicPr>
          <p:cNvPr id="329" name="droppedImage.pdf" descr="droppedImage.pdf"/>
          <p:cNvPicPr>
            <a:picLocks noChangeAspect="1"/>
          </p:cNvPicPr>
          <p:nvPr/>
        </p:nvPicPr>
        <p:blipFill>
          <a:blip r:embed="rId2"/>
          <a:stretch>
            <a:fillRect/>
          </a:stretch>
        </p:blipFill>
        <p:spPr>
          <a:xfrm>
            <a:off x="8788400" y="6527800"/>
            <a:ext cx="3124200" cy="88900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1" name="Topology"/>
          <p:cNvSpPr txBox="1">
            <a:spLocks noGrp="1"/>
          </p:cNvSpPr>
          <p:nvPr>
            <p:ph type="title"/>
          </p:nvPr>
        </p:nvSpPr>
        <p:spPr>
          <a:prstGeom prst="rect">
            <a:avLst/>
          </a:prstGeom>
        </p:spPr>
        <p:txBody>
          <a:bodyPr/>
          <a:lstStyle/>
          <a:p>
            <a:r>
              <a:t>Topology</a:t>
            </a:r>
          </a:p>
        </p:txBody>
      </p:sp>
      <p:sp>
        <p:nvSpPr>
          <p:cNvPr id="332" name="Singularities in 2D + separatrices…"/>
          <p:cNvSpPr txBox="1">
            <a:spLocks noGrp="1"/>
          </p:cNvSpPr>
          <p:nvPr>
            <p:ph type="body" idx="1"/>
          </p:nvPr>
        </p:nvSpPr>
        <p:spPr>
          <a:prstGeom prst="rect">
            <a:avLst/>
          </a:prstGeom>
        </p:spPr>
        <p:txBody>
          <a:bodyPr/>
          <a:lstStyle/>
          <a:p>
            <a:pPr defTabSz="812800">
              <a:spcBef>
                <a:spcPts val="23600"/>
              </a:spcBef>
            </a:pPr>
            <a:r>
              <a:t>Singularities in 2D + separatrices</a:t>
            </a:r>
          </a:p>
          <a:p>
            <a:pPr defTabSz="812800"/>
            <a:r>
              <a:t>Patterns are impossible in vector fields!</a:t>
            </a:r>
          </a:p>
          <a:p>
            <a:r>
              <a:t>Both eigenvector fields have singularities at same position</a:t>
            </a:r>
          </a:p>
        </p:txBody>
      </p:sp>
      <p:sp>
        <p:nvSpPr>
          <p:cNvPr id="333" name="Slide Number"/>
          <p:cNvSpPr txBox="1">
            <a:spLocks noGrp="1"/>
          </p:cNvSpPr>
          <p:nvPr>
            <p:ph type="sldNum" sz="quarter" idx="2"/>
          </p:nvPr>
        </p:nvSpPr>
        <p:spPr>
          <a:xfrm>
            <a:off x="23519807" y="12980489"/>
            <a:ext cx="323157" cy="4754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42</a:t>
            </a:fld>
            <a:endParaRPr/>
          </a:p>
        </p:txBody>
      </p:sp>
      <p:sp>
        <p:nvSpPr>
          <p:cNvPr id="334" name="Trisector"/>
          <p:cNvSpPr txBox="1"/>
          <p:nvPr/>
        </p:nvSpPr>
        <p:spPr>
          <a:xfrm>
            <a:off x="6096000" y="6845300"/>
            <a:ext cx="3200400" cy="86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defTabSz="812800">
              <a:buClr>
                <a:srgbClr val="FFFFFF"/>
              </a:buClr>
              <a:buFont typeface="Arial"/>
              <a:defRPr sz="4600">
                <a:solidFill>
                  <a:srgbClr val="0433FF"/>
                </a:solidFill>
                <a:uFill>
                  <a:solidFill>
                    <a:srgbClr val="FFFFFF"/>
                  </a:solidFill>
                </a:uFill>
                <a:latin typeface="+mn-lt"/>
                <a:ea typeface="+mn-ea"/>
                <a:cs typeface="+mn-cs"/>
                <a:sym typeface="Gill Sans Light"/>
              </a:defRPr>
            </a:lvl1pPr>
          </a:lstStyle>
          <a:p>
            <a:r>
              <a:t>Trisector</a:t>
            </a:r>
          </a:p>
        </p:txBody>
      </p:sp>
      <p:sp>
        <p:nvSpPr>
          <p:cNvPr id="335" name="Wedge I"/>
          <p:cNvSpPr txBox="1"/>
          <p:nvPr/>
        </p:nvSpPr>
        <p:spPr>
          <a:xfrm>
            <a:off x="10953750" y="6845300"/>
            <a:ext cx="3073401" cy="86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defTabSz="812800">
              <a:buClr>
                <a:srgbClr val="FFFFFF"/>
              </a:buClr>
              <a:buFont typeface="Arial"/>
              <a:defRPr sz="4600">
                <a:solidFill>
                  <a:srgbClr val="0433FF"/>
                </a:solidFill>
                <a:uFill>
                  <a:solidFill>
                    <a:srgbClr val="FFFFFF"/>
                  </a:solidFill>
                </a:uFill>
                <a:latin typeface="+mn-lt"/>
                <a:ea typeface="+mn-ea"/>
                <a:cs typeface="+mn-cs"/>
                <a:sym typeface="Gill Sans Light"/>
              </a:defRPr>
            </a:lvl1pPr>
          </a:lstStyle>
          <a:p>
            <a:r>
              <a:t>Wedge I</a:t>
            </a:r>
          </a:p>
        </p:txBody>
      </p:sp>
      <p:sp>
        <p:nvSpPr>
          <p:cNvPr id="336" name="Wedge II"/>
          <p:cNvSpPr txBox="1"/>
          <p:nvPr/>
        </p:nvSpPr>
        <p:spPr>
          <a:xfrm>
            <a:off x="15786100" y="6845300"/>
            <a:ext cx="3251200" cy="86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defTabSz="812800">
              <a:buClr>
                <a:srgbClr val="FFFFFF"/>
              </a:buClr>
              <a:buFont typeface="Arial"/>
              <a:defRPr sz="4600">
                <a:solidFill>
                  <a:srgbClr val="0433FF"/>
                </a:solidFill>
                <a:uFill>
                  <a:solidFill>
                    <a:srgbClr val="FFFFFF"/>
                  </a:solidFill>
                </a:uFill>
                <a:latin typeface="+mn-lt"/>
                <a:ea typeface="+mn-ea"/>
                <a:cs typeface="+mn-cs"/>
                <a:sym typeface="Gill Sans Light"/>
              </a:defRPr>
            </a:lvl1pPr>
          </a:lstStyle>
          <a:p>
            <a:r>
              <a:t>Wedge II</a:t>
            </a:r>
          </a:p>
        </p:txBody>
      </p:sp>
      <p:sp>
        <p:nvSpPr>
          <p:cNvPr id="337" name="T. Delmarcelle, L. Hesselink, The Topology of Symmetric,…"/>
          <p:cNvSpPr txBox="1"/>
          <p:nvPr/>
        </p:nvSpPr>
        <p:spPr>
          <a:xfrm>
            <a:off x="5741252" y="11515725"/>
            <a:ext cx="13487401" cy="1346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FFF"/>
              </a:buClr>
              <a:buFont typeface="Verdana"/>
              <a:defRPr sz="3800">
                <a:uFill>
                  <a:solidFill>
                    <a:srgbClr val="FFFB00"/>
                  </a:solidFill>
                </a:uFill>
                <a:latin typeface="+mn-lt"/>
                <a:ea typeface="+mn-ea"/>
                <a:cs typeface="+mn-cs"/>
                <a:sym typeface="Gill Sans Light"/>
              </a:defRPr>
            </a:pPr>
            <a:r>
              <a:t>T. Delmarcelle, L. Hesselink, The Topology of Symmetric, </a:t>
            </a:r>
          </a:p>
          <a:p>
            <a:pPr defTabSz="812800">
              <a:buClr>
                <a:srgbClr val="FFFFFF"/>
              </a:buClr>
              <a:buFont typeface="Verdana"/>
              <a:defRPr sz="3800">
                <a:uFill>
                  <a:solidFill>
                    <a:srgbClr val="FFFB00"/>
                  </a:solidFill>
                </a:uFill>
                <a:latin typeface="+mn-lt"/>
                <a:ea typeface="+mn-ea"/>
                <a:cs typeface="+mn-cs"/>
                <a:sym typeface="Gill Sans Light"/>
              </a:defRPr>
            </a:pPr>
            <a:r>
              <a:t>Second order Tensor Fields, IEEE Visualization 1994</a:t>
            </a:r>
          </a:p>
        </p:txBody>
      </p:sp>
      <p:pic>
        <p:nvPicPr>
          <p:cNvPr id="338" name="Untitled-1.png" descr="Untitled-1.png"/>
          <p:cNvPicPr>
            <a:picLocks noChangeAspect="1"/>
          </p:cNvPicPr>
          <p:nvPr/>
        </p:nvPicPr>
        <p:blipFill>
          <a:blip r:embed="rId2"/>
          <a:stretch>
            <a:fillRect/>
          </a:stretch>
        </p:blipFill>
        <p:spPr>
          <a:xfrm>
            <a:off x="6152918" y="3898900"/>
            <a:ext cx="12052765" cy="3505201"/>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0" name="Topology"/>
          <p:cNvSpPr txBox="1">
            <a:spLocks noGrp="1"/>
          </p:cNvSpPr>
          <p:nvPr>
            <p:ph type="title"/>
          </p:nvPr>
        </p:nvSpPr>
        <p:spPr>
          <a:prstGeom prst="rect">
            <a:avLst/>
          </a:prstGeom>
        </p:spPr>
        <p:txBody>
          <a:bodyPr/>
          <a:lstStyle/>
          <a:p>
            <a:r>
              <a:t>Topology</a:t>
            </a:r>
          </a:p>
        </p:txBody>
      </p:sp>
      <p:sp>
        <p:nvSpPr>
          <p:cNvPr id="341" name="Singularities in 3D are typically lines"/>
          <p:cNvSpPr txBox="1">
            <a:spLocks noGrp="1"/>
          </p:cNvSpPr>
          <p:nvPr>
            <p:ph type="body" idx="1"/>
          </p:nvPr>
        </p:nvSpPr>
        <p:spPr>
          <a:prstGeom prst="rect">
            <a:avLst/>
          </a:prstGeom>
        </p:spPr>
        <p:txBody>
          <a:bodyPr/>
          <a:lstStyle/>
          <a:p>
            <a:r>
              <a:t>Singularities in 3D are typically lines</a:t>
            </a:r>
          </a:p>
        </p:txBody>
      </p:sp>
      <p:sp>
        <p:nvSpPr>
          <p:cNvPr id="342" name="Slide Number"/>
          <p:cNvSpPr txBox="1">
            <a:spLocks noGrp="1"/>
          </p:cNvSpPr>
          <p:nvPr>
            <p:ph type="sldNum" sz="quarter" idx="2"/>
          </p:nvPr>
        </p:nvSpPr>
        <p:spPr>
          <a:xfrm>
            <a:off x="23519807" y="12980489"/>
            <a:ext cx="323157" cy="4754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43</a:t>
            </a:fld>
            <a:endParaRPr/>
          </a:p>
        </p:txBody>
      </p:sp>
      <p:sp>
        <p:nvSpPr>
          <p:cNvPr id="343" name="X. Zheng, A. Pang, Topological Lines in 3D Tensor Fields,…"/>
          <p:cNvSpPr txBox="1"/>
          <p:nvPr/>
        </p:nvSpPr>
        <p:spPr>
          <a:xfrm>
            <a:off x="5410756" y="11406187"/>
            <a:ext cx="13563601" cy="1235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FFF"/>
              </a:buClr>
              <a:buFont typeface="Verdana"/>
              <a:defRPr sz="3800">
                <a:uFill>
                  <a:solidFill>
                    <a:srgbClr val="FFFB00"/>
                  </a:solidFill>
                </a:uFill>
                <a:latin typeface="+mn-lt"/>
                <a:ea typeface="+mn-ea"/>
                <a:cs typeface="+mn-cs"/>
                <a:sym typeface="Gill Sans Light"/>
              </a:defRPr>
            </a:pPr>
            <a:r>
              <a:t>X. Zheng, A. Pang, Topological Lines in 3D Tensor Fields, </a:t>
            </a:r>
          </a:p>
          <a:p>
            <a:pPr defTabSz="812800">
              <a:buClr>
                <a:srgbClr val="FFFFFF"/>
              </a:buClr>
              <a:buFont typeface="Verdana"/>
              <a:defRPr sz="3800">
                <a:uFill>
                  <a:solidFill>
                    <a:srgbClr val="FFFB00"/>
                  </a:solidFill>
                </a:uFill>
                <a:latin typeface="+mn-lt"/>
                <a:ea typeface="+mn-ea"/>
                <a:cs typeface="+mn-cs"/>
                <a:sym typeface="Gill Sans Light"/>
              </a:defRPr>
            </a:pPr>
            <a:r>
              <a:t>IEEE Visualization 2004</a:t>
            </a:r>
          </a:p>
        </p:txBody>
      </p:sp>
      <p:pic>
        <p:nvPicPr>
          <p:cNvPr id="344" name="cell-001c.jpg" descr="cell-001c.jpg"/>
          <p:cNvPicPr>
            <a:picLocks/>
          </p:cNvPicPr>
          <p:nvPr/>
        </p:nvPicPr>
        <p:blipFill>
          <a:blip r:embed="rId2"/>
          <a:stretch>
            <a:fillRect/>
          </a:stretch>
        </p:blipFill>
        <p:spPr>
          <a:xfrm>
            <a:off x="4876800" y="4419600"/>
            <a:ext cx="6981825" cy="6524625"/>
          </a:xfrm>
          <a:prstGeom prst="rect">
            <a:avLst/>
          </a:prstGeom>
          <a:ln w="12700">
            <a:miter lim="400000"/>
          </a:ln>
        </p:spPr>
      </p:pic>
      <p:pic>
        <p:nvPicPr>
          <p:cNvPr id="345" name="cell-008a.jpg" descr="cell-008a.jpg"/>
          <p:cNvPicPr>
            <a:picLocks/>
          </p:cNvPicPr>
          <p:nvPr/>
        </p:nvPicPr>
        <p:blipFill>
          <a:blip r:embed="rId3"/>
          <a:stretch>
            <a:fillRect/>
          </a:stretch>
        </p:blipFill>
        <p:spPr>
          <a:xfrm>
            <a:off x="12827000" y="4419600"/>
            <a:ext cx="6680200" cy="6524625"/>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7" name="Topology"/>
          <p:cNvSpPr txBox="1">
            <a:spLocks noGrp="1"/>
          </p:cNvSpPr>
          <p:nvPr>
            <p:ph type="title"/>
          </p:nvPr>
        </p:nvSpPr>
        <p:spPr>
          <a:prstGeom prst="rect">
            <a:avLst/>
          </a:prstGeom>
        </p:spPr>
        <p:txBody>
          <a:bodyPr/>
          <a:lstStyle/>
          <a:p>
            <a:r>
              <a:t>Topology</a:t>
            </a:r>
          </a:p>
        </p:txBody>
      </p:sp>
      <p:sp>
        <p:nvSpPr>
          <p:cNvPr id="348" name="Singularities in 3D are typically lines"/>
          <p:cNvSpPr txBox="1">
            <a:spLocks noGrp="1"/>
          </p:cNvSpPr>
          <p:nvPr>
            <p:ph type="body" idx="1"/>
          </p:nvPr>
        </p:nvSpPr>
        <p:spPr>
          <a:prstGeom prst="rect">
            <a:avLst/>
          </a:prstGeom>
        </p:spPr>
        <p:txBody>
          <a:bodyPr/>
          <a:lstStyle/>
          <a:p>
            <a:r>
              <a:t>Singularities in 3D are typically lines</a:t>
            </a:r>
          </a:p>
        </p:txBody>
      </p:sp>
      <p:sp>
        <p:nvSpPr>
          <p:cNvPr id="349" name="Slide Number"/>
          <p:cNvSpPr txBox="1">
            <a:spLocks noGrp="1"/>
          </p:cNvSpPr>
          <p:nvPr>
            <p:ph type="sldNum" sz="quarter" idx="2"/>
          </p:nvPr>
        </p:nvSpPr>
        <p:spPr>
          <a:xfrm>
            <a:off x="23519807" y="12980489"/>
            <a:ext cx="323157" cy="4754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44</a:t>
            </a:fld>
            <a:endParaRPr/>
          </a:p>
        </p:txBody>
      </p:sp>
      <p:pic>
        <p:nvPicPr>
          <p:cNvPr id="350" name="double-002.jpg" descr="double-002.jpg"/>
          <p:cNvPicPr>
            <a:picLocks/>
          </p:cNvPicPr>
          <p:nvPr/>
        </p:nvPicPr>
        <p:blipFill>
          <a:blip r:embed="rId2"/>
          <a:stretch>
            <a:fillRect/>
          </a:stretch>
        </p:blipFill>
        <p:spPr>
          <a:xfrm>
            <a:off x="13563600" y="4876799"/>
            <a:ext cx="6096000" cy="6096001"/>
          </a:xfrm>
          <a:prstGeom prst="rect">
            <a:avLst/>
          </a:prstGeom>
          <a:ln w="12700">
            <a:miter lim="400000"/>
          </a:ln>
        </p:spPr>
      </p:pic>
      <p:pic>
        <p:nvPicPr>
          <p:cNvPr id="351" name="double-006.jpg" descr="double-006.jpg"/>
          <p:cNvPicPr>
            <a:picLocks/>
          </p:cNvPicPr>
          <p:nvPr/>
        </p:nvPicPr>
        <p:blipFill>
          <a:blip r:embed="rId3"/>
          <a:stretch>
            <a:fillRect/>
          </a:stretch>
        </p:blipFill>
        <p:spPr>
          <a:xfrm>
            <a:off x="4724399" y="4876799"/>
            <a:ext cx="8255002" cy="6121401"/>
          </a:xfrm>
          <a:prstGeom prst="rect">
            <a:avLst/>
          </a:prstGeom>
          <a:ln w="12700">
            <a:miter lim="400000"/>
          </a:ln>
        </p:spPr>
      </p:pic>
      <p:sp>
        <p:nvSpPr>
          <p:cNvPr id="352" name="X. Zheng, A. Pang, Topological Lines in 3D Tensor Fields,…"/>
          <p:cNvSpPr txBox="1"/>
          <p:nvPr/>
        </p:nvSpPr>
        <p:spPr>
          <a:xfrm>
            <a:off x="5410756" y="11406187"/>
            <a:ext cx="13563601" cy="1235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FFF"/>
              </a:buClr>
              <a:buFont typeface="Verdana"/>
              <a:defRPr sz="3800">
                <a:uFill>
                  <a:solidFill>
                    <a:srgbClr val="FFFB00"/>
                  </a:solidFill>
                </a:uFill>
                <a:latin typeface="+mn-lt"/>
                <a:ea typeface="+mn-ea"/>
                <a:cs typeface="+mn-cs"/>
                <a:sym typeface="Gill Sans Light"/>
              </a:defRPr>
            </a:pPr>
            <a:r>
              <a:t>X. Zheng, A. Pang, Topological Lines in 3D Tensor Fields, </a:t>
            </a:r>
          </a:p>
          <a:p>
            <a:pPr defTabSz="812800">
              <a:buClr>
                <a:srgbClr val="FFFFFF"/>
              </a:buClr>
              <a:buFont typeface="Verdana"/>
              <a:defRPr sz="3800">
                <a:uFill>
                  <a:solidFill>
                    <a:srgbClr val="FFFB00"/>
                  </a:solidFill>
                </a:uFill>
                <a:latin typeface="+mn-lt"/>
                <a:ea typeface="+mn-ea"/>
                <a:cs typeface="+mn-cs"/>
                <a:sym typeface="Gill Sans Light"/>
              </a:defRPr>
            </a:pPr>
            <a:r>
              <a:t>IEEE Visualization 2004</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4" name="Topology"/>
          <p:cNvSpPr txBox="1">
            <a:spLocks noGrp="1"/>
          </p:cNvSpPr>
          <p:nvPr>
            <p:ph type="title"/>
          </p:nvPr>
        </p:nvSpPr>
        <p:spPr>
          <a:prstGeom prst="rect">
            <a:avLst/>
          </a:prstGeom>
        </p:spPr>
        <p:txBody>
          <a:bodyPr/>
          <a:lstStyle/>
          <a:p>
            <a:r>
              <a:t>Topology</a:t>
            </a:r>
          </a:p>
        </p:txBody>
      </p:sp>
      <p:sp>
        <p:nvSpPr>
          <p:cNvPr id="355" name="Singularities in 3D are typically lines"/>
          <p:cNvSpPr txBox="1">
            <a:spLocks noGrp="1"/>
          </p:cNvSpPr>
          <p:nvPr>
            <p:ph type="body" idx="1"/>
          </p:nvPr>
        </p:nvSpPr>
        <p:spPr>
          <a:prstGeom prst="rect">
            <a:avLst/>
          </a:prstGeom>
        </p:spPr>
        <p:txBody>
          <a:bodyPr/>
          <a:lstStyle/>
          <a:p>
            <a:r>
              <a:t>Singularities in 3D are typically lines</a:t>
            </a:r>
          </a:p>
        </p:txBody>
      </p:sp>
      <p:sp>
        <p:nvSpPr>
          <p:cNvPr id="356" name="Slide Number"/>
          <p:cNvSpPr txBox="1">
            <a:spLocks noGrp="1"/>
          </p:cNvSpPr>
          <p:nvPr>
            <p:ph type="sldNum" sz="quarter" idx="2"/>
          </p:nvPr>
        </p:nvSpPr>
        <p:spPr>
          <a:xfrm>
            <a:off x="23519807" y="12980489"/>
            <a:ext cx="323157" cy="4754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45</a:t>
            </a:fld>
            <a:endParaRPr/>
          </a:p>
        </p:txBody>
      </p:sp>
      <p:pic>
        <p:nvPicPr>
          <p:cNvPr id="357" name="hemisphere-005.jpg" descr="hemisphere-005.jpg"/>
          <p:cNvPicPr>
            <a:picLocks/>
          </p:cNvPicPr>
          <p:nvPr/>
        </p:nvPicPr>
        <p:blipFill>
          <a:blip r:embed="rId2"/>
          <a:stretch>
            <a:fillRect/>
          </a:stretch>
        </p:blipFill>
        <p:spPr>
          <a:xfrm>
            <a:off x="13874750" y="4343400"/>
            <a:ext cx="5826125" cy="6705600"/>
          </a:xfrm>
          <a:prstGeom prst="rect">
            <a:avLst/>
          </a:prstGeom>
          <a:ln w="12700">
            <a:miter lim="400000"/>
          </a:ln>
        </p:spPr>
      </p:pic>
      <p:pic>
        <p:nvPicPr>
          <p:cNvPr id="358" name="007-arrows.png" descr="007-arrows.png"/>
          <p:cNvPicPr>
            <a:picLocks/>
          </p:cNvPicPr>
          <p:nvPr/>
        </p:nvPicPr>
        <p:blipFill>
          <a:blip r:embed="rId3"/>
          <a:stretch>
            <a:fillRect/>
          </a:stretch>
        </p:blipFill>
        <p:spPr>
          <a:xfrm>
            <a:off x="4648200" y="4343400"/>
            <a:ext cx="8832850" cy="6705600"/>
          </a:xfrm>
          <a:prstGeom prst="rect">
            <a:avLst/>
          </a:prstGeom>
          <a:ln w="12700">
            <a:miter lim="400000"/>
          </a:ln>
        </p:spPr>
      </p:pic>
      <p:sp>
        <p:nvSpPr>
          <p:cNvPr id="359" name="X. Zheng, A. Pang, Topological Lines in 3D Tensor Fields,…"/>
          <p:cNvSpPr txBox="1"/>
          <p:nvPr/>
        </p:nvSpPr>
        <p:spPr>
          <a:xfrm>
            <a:off x="5410756" y="11406187"/>
            <a:ext cx="13563601" cy="1235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FFF"/>
              </a:buClr>
              <a:buFont typeface="Verdana"/>
              <a:defRPr sz="3800">
                <a:uFill>
                  <a:solidFill>
                    <a:srgbClr val="FFFB00"/>
                  </a:solidFill>
                </a:uFill>
                <a:latin typeface="+mn-lt"/>
                <a:ea typeface="+mn-ea"/>
                <a:cs typeface="+mn-cs"/>
                <a:sym typeface="Gill Sans Light"/>
              </a:defRPr>
            </a:pPr>
            <a:r>
              <a:t>X. Zheng, A. Pang, Topological Lines in 3D Tensor Fields, </a:t>
            </a:r>
          </a:p>
          <a:p>
            <a:pPr defTabSz="812800">
              <a:buClr>
                <a:srgbClr val="FFFFFF"/>
              </a:buClr>
              <a:buFont typeface="Verdana"/>
              <a:defRPr sz="3800">
                <a:uFill>
                  <a:solidFill>
                    <a:srgbClr val="FFFB00"/>
                  </a:solidFill>
                </a:uFill>
                <a:latin typeface="+mn-lt"/>
                <a:ea typeface="+mn-ea"/>
                <a:cs typeface="+mn-cs"/>
                <a:sym typeface="Gill Sans Light"/>
              </a:defRPr>
            </a:pPr>
            <a:r>
              <a:t>IEEE Visualization 2004</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1" name="Topology"/>
          <p:cNvSpPr txBox="1">
            <a:spLocks noGrp="1"/>
          </p:cNvSpPr>
          <p:nvPr>
            <p:ph type="title"/>
          </p:nvPr>
        </p:nvSpPr>
        <p:spPr>
          <a:prstGeom prst="rect">
            <a:avLst/>
          </a:prstGeom>
        </p:spPr>
        <p:txBody>
          <a:bodyPr/>
          <a:lstStyle/>
          <a:p>
            <a:r>
              <a:t>Topology</a:t>
            </a:r>
          </a:p>
        </p:txBody>
      </p:sp>
      <p:sp>
        <p:nvSpPr>
          <p:cNvPr id="362" name="Separatrices"/>
          <p:cNvSpPr txBox="1">
            <a:spLocks noGrp="1"/>
          </p:cNvSpPr>
          <p:nvPr>
            <p:ph type="body" idx="1"/>
          </p:nvPr>
        </p:nvSpPr>
        <p:spPr>
          <a:prstGeom prst="rect">
            <a:avLst/>
          </a:prstGeom>
        </p:spPr>
        <p:txBody>
          <a:bodyPr/>
          <a:lstStyle/>
          <a:p>
            <a:r>
              <a:t>Separatrices</a:t>
            </a:r>
          </a:p>
        </p:txBody>
      </p:sp>
      <p:sp>
        <p:nvSpPr>
          <p:cNvPr id="363" name="Slide Number"/>
          <p:cNvSpPr txBox="1">
            <a:spLocks noGrp="1"/>
          </p:cNvSpPr>
          <p:nvPr>
            <p:ph type="sldNum" sz="quarter" idx="2"/>
          </p:nvPr>
        </p:nvSpPr>
        <p:spPr>
          <a:xfrm>
            <a:off x="23519807" y="12980489"/>
            <a:ext cx="323157" cy="4754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46</a:t>
            </a:fld>
            <a:endParaRPr/>
          </a:p>
        </p:txBody>
      </p:sp>
      <p:pic>
        <p:nvPicPr>
          <p:cNvPr id="364" name="DP-L-003.jpg" descr="DP-L-003.jpg"/>
          <p:cNvPicPr>
            <a:picLocks noChangeAspect="1"/>
          </p:cNvPicPr>
          <p:nvPr/>
        </p:nvPicPr>
        <p:blipFill>
          <a:blip r:embed="rId2"/>
          <a:stretch>
            <a:fillRect/>
          </a:stretch>
        </p:blipFill>
        <p:spPr>
          <a:xfrm>
            <a:off x="3792817" y="4114800"/>
            <a:ext cx="9076765" cy="6858000"/>
          </a:xfrm>
          <a:prstGeom prst="rect">
            <a:avLst/>
          </a:prstGeom>
          <a:ln w="12700">
            <a:miter lim="400000"/>
          </a:ln>
        </p:spPr>
      </p:pic>
      <p:pic>
        <p:nvPicPr>
          <p:cNvPr id="365" name="DP-L-004.jpg" descr="DP-L-004.jpg"/>
          <p:cNvPicPr>
            <a:picLocks noChangeAspect="1"/>
          </p:cNvPicPr>
          <p:nvPr/>
        </p:nvPicPr>
        <p:blipFill>
          <a:blip r:embed="rId3"/>
          <a:stretch>
            <a:fillRect/>
          </a:stretch>
        </p:blipFill>
        <p:spPr>
          <a:xfrm>
            <a:off x="13279431" y="4102100"/>
            <a:ext cx="6867539" cy="6858001"/>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7" name="Topology"/>
          <p:cNvSpPr txBox="1">
            <a:spLocks noGrp="1"/>
          </p:cNvSpPr>
          <p:nvPr>
            <p:ph type="title"/>
          </p:nvPr>
        </p:nvSpPr>
        <p:spPr>
          <a:prstGeom prst="rect">
            <a:avLst/>
          </a:prstGeom>
        </p:spPr>
        <p:txBody>
          <a:bodyPr/>
          <a:lstStyle/>
          <a:p>
            <a:r>
              <a:t>Topology</a:t>
            </a:r>
          </a:p>
        </p:txBody>
      </p:sp>
      <p:sp>
        <p:nvSpPr>
          <p:cNvPr id="368" name="Separatrices"/>
          <p:cNvSpPr txBox="1">
            <a:spLocks noGrp="1"/>
          </p:cNvSpPr>
          <p:nvPr>
            <p:ph type="body" idx="1"/>
          </p:nvPr>
        </p:nvSpPr>
        <p:spPr>
          <a:prstGeom prst="rect">
            <a:avLst/>
          </a:prstGeom>
        </p:spPr>
        <p:txBody>
          <a:bodyPr/>
          <a:lstStyle/>
          <a:p>
            <a:r>
              <a:t>Separatrices</a:t>
            </a:r>
          </a:p>
        </p:txBody>
      </p:sp>
      <p:sp>
        <p:nvSpPr>
          <p:cNvPr id="369" name="Slide Number"/>
          <p:cNvSpPr txBox="1">
            <a:spLocks noGrp="1"/>
          </p:cNvSpPr>
          <p:nvPr>
            <p:ph type="sldNum" sz="quarter" idx="2"/>
          </p:nvPr>
        </p:nvSpPr>
        <p:spPr>
          <a:xfrm>
            <a:off x="23519807" y="12980489"/>
            <a:ext cx="323157" cy="4754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47</a:t>
            </a:fld>
            <a:endParaRPr/>
          </a:p>
        </p:txBody>
      </p:sp>
      <p:pic>
        <p:nvPicPr>
          <p:cNvPr id="370" name="DP-P-001.jpg" descr="DP-P-001.jpg"/>
          <p:cNvPicPr>
            <a:picLocks noChangeAspect="1"/>
          </p:cNvPicPr>
          <p:nvPr/>
        </p:nvPicPr>
        <p:blipFill>
          <a:blip r:embed="rId2"/>
          <a:stretch>
            <a:fillRect/>
          </a:stretch>
        </p:blipFill>
        <p:spPr>
          <a:xfrm>
            <a:off x="3683000" y="4222081"/>
            <a:ext cx="9779000" cy="6948239"/>
          </a:xfrm>
          <a:prstGeom prst="rect">
            <a:avLst/>
          </a:prstGeom>
          <a:ln w="12700">
            <a:miter lim="400000"/>
          </a:ln>
        </p:spPr>
      </p:pic>
      <p:pic>
        <p:nvPicPr>
          <p:cNvPr id="371" name="DP-P-002.jpg" descr="DP-P-002.jpg"/>
          <p:cNvPicPr>
            <a:picLocks noChangeAspect="1"/>
          </p:cNvPicPr>
          <p:nvPr/>
        </p:nvPicPr>
        <p:blipFill>
          <a:blip r:embed="rId3"/>
          <a:stretch>
            <a:fillRect/>
          </a:stretch>
        </p:blipFill>
        <p:spPr>
          <a:xfrm>
            <a:off x="13741400" y="4216400"/>
            <a:ext cx="6959600" cy="6959600"/>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Diffusion Tensor Imaging"/>
          <p:cNvSpPr txBox="1">
            <a:spLocks noGrp="1"/>
          </p:cNvSpPr>
          <p:nvPr>
            <p:ph type="title"/>
          </p:nvPr>
        </p:nvSpPr>
        <p:spPr>
          <a:xfrm>
            <a:off x="2144621" y="357187"/>
            <a:ext cx="20094758" cy="2286001"/>
          </a:xfrm>
          <a:prstGeom prst="rect">
            <a:avLst/>
          </a:prstGeom>
        </p:spPr>
        <p:txBody>
          <a:bodyPr/>
          <a:lstStyle/>
          <a:p>
            <a:r>
              <a:t>Diffusion Tensor Imaging</a:t>
            </a:r>
          </a:p>
        </p:txBody>
      </p:sp>
      <p:sp>
        <p:nvSpPr>
          <p:cNvPr id="374" name="Diffusion Tensor (DT)-MRI measures anisotropic (directional) diffusion properties of biological tissue (e.g., brain)…"/>
          <p:cNvSpPr txBox="1">
            <a:spLocks noGrp="1"/>
          </p:cNvSpPr>
          <p:nvPr>
            <p:ph type="body" idx="1"/>
          </p:nvPr>
        </p:nvSpPr>
        <p:spPr>
          <a:prstGeom prst="rect">
            <a:avLst/>
          </a:prstGeom>
        </p:spPr>
        <p:txBody>
          <a:bodyPr/>
          <a:lstStyle/>
          <a:p>
            <a:pPr>
              <a:defRPr sz="6600"/>
            </a:pPr>
            <a:r>
              <a:t>Diffusion Tensor (DT)-MRI measures anisotropic (directional) diffusion properties of biological tissue (</a:t>
            </a:r>
            <a:r>
              <a:rPr i="1"/>
              <a:t>e.g., </a:t>
            </a:r>
            <a:r>
              <a:t>brain)</a:t>
            </a:r>
          </a:p>
          <a:p>
            <a:pPr>
              <a:defRPr sz="6600"/>
            </a:pPr>
            <a:r>
              <a:t>Diffusion tensor is symmetric positive definite (positive eigenvalues)</a:t>
            </a:r>
          </a:p>
          <a:p>
            <a:pPr>
              <a:defRPr sz="6600"/>
            </a:pPr>
            <a:r>
              <a:t>Objective: use tensor information to reconstruct the path of tissue fibers</a:t>
            </a:r>
          </a:p>
          <a:p>
            <a:pPr>
              <a:defRPr sz="6600"/>
            </a:pPr>
            <a:r>
              <a:t>Problems: (very) noisy data + isotropy</a:t>
            </a:r>
          </a:p>
        </p:txBody>
      </p:sp>
      <p:sp>
        <p:nvSpPr>
          <p:cNvPr id="37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48</a:t>
            </a:fld>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Brain Structure - Fiber Tracks"/>
          <p:cNvSpPr txBox="1">
            <a:spLocks noGrp="1"/>
          </p:cNvSpPr>
          <p:nvPr>
            <p:ph type="title"/>
          </p:nvPr>
        </p:nvSpPr>
        <p:spPr>
          <a:xfrm>
            <a:off x="978770" y="357187"/>
            <a:ext cx="22426460" cy="2286001"/>
          </a:xfrm>
          <a:prstGeom prst="rect">
            <a:avLst/>
          </a:prstGeom>
        </p:spPr>
        <p:txBody>
          <a:bodyPr/>
          <a:lstStyle/>
          <a:p>
            <a:r>
              <a:t>Brain Structure - Fiber Tracks</a:t>
            </a:r>
          </a:p>
        </p:txBody>
      </p:sp>
      <p:sp>
        <p:nvSpPr>
          <p:cNvPr id="37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49</a:t>
            </a:fld>
            <a:endParaRPr/>
          </a:p>
        </p:txBody>
      </p:sp>
      <p:pic>
        <p:nvPicPr>
          <p:cNvPr id="379" name="Brain.jpg" descr="Brain.jpg"/>
          <p:cNvPicPr>
            <a:picLocks/>
          </p:cNvPicPr>
          <p:nvPr/>
        </p:nvPicPr>
        <p:blipFill>
          <a:blip r:embed="rId2"/>
          <a:srcRect l="2191" r="52647"/>
          <a:stretch>
            <a:fillRect/>
          </a:stretch>
        </p:blipFill>
        <p:spPr>
          <a:xfrm>
            <a:off x="4543425" y="2641600"/>
            <a:ext cx="6778626" cy="8754508"/>
          </a:xfrm>
          <a:prstGeom prst="rect">
            <a:avLst/>
          </a:prstGeom>
          <a:ln w="12700">
            <a:miter lim="400000"/>
          </a:ln>
        </p:spPr>
      </p:pic>
      <p:pic>
        <p:nvPicPr>
          <p:cNvPr id="380" name="Corpus-callosum.jpg" descr="Corpus-callosum.jpg"/>
          <p:cNvPicPr>
            <a:picLocks/>
          </p:cNvPicPr>
          <p:nvPr/>
        </p:nvPicPr>
        <p:blipFill>
          <a:blip r:embed="rId3"/>
          <a:srcRect r="48371" b="181"/>
          <a:stretch>
            <a:fillRect/>
          </a:stretch>
        </p:blipFill>
        <p:spPr>
          <a:xfrm>
            <a:off x="12861925" y="2628899"/>
            <a:ext cx="7553325" cy="876300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nsors"/>
          <p:cNvSpPr txBox="1">
            <a:spLocks noGrp="1"/>
          </p:cNvSpPr>
          <p:nvPr>
            <p:ph type="title"/>
          </p:nvPr>
        </p:nvSpPr>
        <p:spPr>
          <a:prstGeom prst="rect">
            <a:avLst/>
          </a:prstGeom>
        </p:spPr>
        <p:txBody>
          <a:bodyPr/>
          <a:lstStyle/>
          <a:p>
            <a:r>
              <a:t>Tensors</a:t>
            </a:r>
          </a:p>
        </p:txBody>
      </p:sp>
      <p:sp>
        <p:nvSpPr>
          <p:cNvPr id="91" name="Eigenvalues, eigenvectors…"/>
          <p:cNvSpPr txBox="1">
            <a:spLocks noGrp="1"/>
          </p:cNvSpPr>
          <p:nvPr>
            <p:ph type="body" idx="1"/>
          </p:nvPr>
        </p:nvSpPr>
        <p:spPr>
          <a:xfrm>
            <a:off x="1762964" y="2882900"/>
            <a:ext cx="20858072" cy="13202356"/>
          </a:xfrm>
          <a:prstGeom prst="rect">
            <a:avLst/>
          </a:prstGeom>
        </p:spPr>
        <p:txBody>
          <a:bodyPr/>
          <a:lstStyle/>
          <a:p>
            <a:pPr defTabSz="812800">
              <a:spcBef>
                <a:spcPts val="8500"/>
              </a:spcBef>
              <a:defRPr sz="7400">
                <a:solidFill>
                  <a:srgbClr val="DC1F01"/>
                </a:solidFill>
              </a:defRPr>
            </a:pPr>
            <a:r>
              <a:rPr dirty="0"/>
              <a:t>Eigenvalues, eigenvectors</a:t>
            </a:r>
          </a:p>
          <a:p>
            <a:pPr>
              <a:defRPr sz="7400"/>
            </a:pPr>
            <a:r>
              <a:rPr b="1" dirty="0"/>
              <a:t>Real symmetric tensors</a:t>
            </a:r>
            <a:r>
              <a:rPr dirty="0"/>
              <a:t>: eigenvalues are </a:t>
            </a:r>
            <a:r>
              <a:rPr b="1" dirty="0"/>
              <a:t>real</a:t>
            </a:r>
            <a:r>
              <a:rPr dirty="0"/>
              <a:t> and eigenvectors are </a:t>
            </a:r>
            <a:r>
              <a:rPr b="1" dirty="0"/>
              <a:t>orthogonal</a:t>
            </a:r>
            <a:r>
              <a:rPr dirty="0"/>
              <a:t> </a:t>
            </a:r>
          </a:p>
          <a:p>
            <a:pPr>
              <a:defRPr sz="7400"/>
            </a:pPr>
            <a:r>
              <a:rPr dirty="0"/>
              <a:t>Sorted eigenvalues</a:t>
            </a:r>
          </a:p>
          <a:p>
            <a:pPr>
              <a:defRPr sz="7400"/>
            </a:pPr>
            <a:r>
              <a:rPr dirty="0">
                <a:solidFill>
                  <a:srgbClr val="DC1F01"/>
                </a:solidFill>
              </a:rPr>
              <a:t>Invariants</a:t>
            </a:r>
            <a:r>
              <a:rPr dirty="0"/>
              <a:t>: quantities (function of the tensor value) independent of reference frame: </a:t>
            </a:r>
          </a:p>
          <a:p>
            <a:pPr lvl="1">
              <a:defRPr sz="6000">
                <a:latin typeface="Helvetica"/>
                <a:ea typeface="Helvetica"/>
                <a:cs typeface="Helvetica"/>
                <a:sym typeface="Helvetica"/>
              </a:defRPr>
            </a:pPr>
            <a:r>
              <a:rPr dirty="0"/>
              <a:t>eigenvalues and functions thereof (</a:t>
            </a:r>
            <a:r>
              <a:rPr i="1" dirty="0"/>
              <a:t>e.g.</a:t>
            </a:r>
            <a:r>
              <a:rPr dirty="0"/>
              <a:t>, trace, determinant)</a:t>
            </a:r>
          </a:p>
        </p:txBody>
      </p:sp>
      <p:sp>
        <p:nvSpPr>
          <p:cNvPr id="92" name="Slide Number"/>
          <p:cNvSpPr txBox="1">
            <a:spLocks noGrp="1"/>
          </p:cNvSpPr>
          <p:nvPr>
            <p:ph type="sldNum" sz="quarter" idx="2"/>
          </p:nvPr>
        </p:nvSpPr>
        <p:spPr>
          <a:xfrm>
            <a:off x="23536699" y="12980489"/>
            <a:ext cx="289373" cy="4754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5</a:t>
            </a:fld>
            <a:endParaRPr/>
          </a:p>
        </p:txBody>
      </p:sp>
      <p:pic>
        <p:nvPicPr>
          <p:cNvPr id="93" name="droppedImage.pdf" descr="droppedImage.pdf"/>
          <p:cNvPicPr>
            <a:picLocks noChangeAspect="1"/>
          </p:cNvPicPr>
          <p:nvPr/>
        </p:nvPicPr>
        <p:blipFill>
          <a:blip r:embed="rId2"/>
          <a:stretch>
            <a:fillRect/>
          </a:stretch>
        </p:blipFill>
        <p:spPr>
          <a:xfrm>
            <a:off x="13325220" y="2989225"/>
            <a:ext cx="9295816" cy="1012416"/>
          </a:xfrm>
          <a:prstGeom prst="rect">
            <a:avLst/>
          </a:prstGeom>
          <a:ln w="12700">
            <a:miter lim="400000"/>
          </a:ln>
        </p:spPr>
      </p:pic>
      <p:pic>
        <p:nvPicPr>
          <p:cNvPr id="94" name="droppedImage.pdf" descr="droppedImage.pdf"/>
          <p:cNvPicPr>
            <a:picLocks noChangeAspect="1"/>
          </p:cNvPicPr>
          <p:nvPr/>
        </p:nvPicPr>
        <p:blipFill>
          <a:blip r:embed="rId3"/>
          <a:stretch>
            <a:fillRect/>
          </a:stretch>
        </p:blipFill>
        <p:spPr>
          <a:xfrm>
            <a:off x="10348271" y="7389290"/>
            <a:ext cx="6400801" cy="746384"/>
          </a:xfrm>
          <a:prstGeom prst="rect">
            <a:avLst/>
          </a:prstGeom>
          <a:ln w="12700">
            <a:miter lim="400000"/>
          </a:ln>
        </p:spPr>
      </p:pic>
      <p:pic>
        <p:nvPicPr>
          <p:cNvPr id="95" name="Image" descr="Image"/>
          <p:cNvPicPr>
            <a:picLocks noChangeAspect="1"/>
          </p:cNvPicPr>
          <p:nvPr/>
        </p:nvPicPr>
        <p:blipFill>
          <a:blip r:embed="rId4"/>
          <a:stretch>
            <a:fillRect/>
          </a:stretch>
        </p:blipFill>
        <p:spPr>
          <a:xfrm>
            <a:off x="16358356" y="5734159"/>
            <a:ext cx="4084676" cy="883820"/>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DT MRI Visualization"/>
          <p:cNvSpPr txBox="1">
            <a:spLocks noGrp="1"/>
          </p:cNvSpPr>
          <p:nvPr>
            <p:ph type="title"/>
          </p:nvPr>
        </p:nvSpPr>
        <p:spPr>
          <a:prstGeom prst="rect">
            <a:avLst/>
          </a:prstGeom>
        </p:spPr>
        <p:txBody>
          <a:bodyPr/>
          <a:lstStyle/>
          <a:p>
            <a:r>
              <a:t>DT MRI Visualization</a:t>
            </a:r>
          </a:p>
        </p:txBody>
      </p:sp>
      <p:sp>
        <p:nvSpPr>
          <p:cNvPr id="38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50</a:t>
            </a:fld>
            <a:endParaRPr/>
          </a:p>
        </p:txBody>
      </p:sp>
      <p:grpSp>
        <p:nvGrpSpPr>
          <p:cNvPr id="388" name="Group"/>
          <p:cNvGrpSpPr/>
          <p:nvPr/>
        </p:nvGrpSpPr>
        <p:grpSpPr>
          <a:xfrm>
            <a:off x="5257800" y="2683271"/>
            <a:ext cx="13868400" cy="10007602"/>
            <a:chOff x="0" y="0"/>
            <a:chExt cx="13868400" cy="10007600"/>
          </a:xfrm>
        </p:grpSpPr>
        <p:pic>
          <p:nvPicPr>
            <p:cNvPr id="384" name="BioTensor1.png" descr="BioTensor1.png"/>
            <p:cNvPicPr>
              <a:picLocks/>
            </p:cNvPicPr>
            <p:nvPr/>
          </p:nvPicPr>
          <p:blipFill>
            <a:blip r:embed="rId2"/>
            <a:stretch>
              <a:fillRect/>
            </a:stretch>
          </p:blipFill>
          <p:spPr>
            <a:xfrm>
              <a:off x="0" y="0"/>
              <a:ext cx="6908073" cy="5013915"/>
            </a:xfrm>
            <a:prstGeom prst="rect">
              <a:avLst/>
            </a:prstGeom>
            <a:ln w="12700" cap="flat">
              <a:noFill/>
              <a:miter lim="400000"/>
            </a:ln>
            <a:effectLst/>
          </p:spPr>
        </p:pic>
        <p:pic>
          <p:nvPicPr>
            <p:cNvPr id="385" name="BioTensor2.png" descr="BioTensor2.png"/>
            <p:cNvPicPr>
              <a:picLocks/>
            </p:cNvPicPr>
            <p:nvPr/>
          </p:nvPicPr>
          <p:blipFill>
            <a:blip r:embed="rId3"/>
            <a:stretch>
              <a:fillRect/>
            </a:stretch>
          </p:blipFill>
          <p:spPr>
            <a:xfrm>
              <a:off x="6879332" y="7585"/>
              <a:ext cx="6989069" cy="5067012"/>
            </a:xfrm>
            <a:prstGeom prst="rect">
              <a:avLst/>
            </a:prstGeom>
            <a:ln w="12700" cap="flat">
              <a:noFill/>
              <a:miter lim="400000"/>
            </a:ln>
            <a:effectLst/>
          </p:spPr>
        </p:pic>
        <p:pic>
          <p:nvPicPr>
            <p:cNvPr id="386" name="BioTensor3.png" descr="BioTensor3.png"/>
            <p:cNvPicPr>
              <a:picLocks/>
            </p:cNvPicPr>
            <p:nvPr/>
          </p:nvPicPr>
          <p:blipFill>
            <a:blip r:embed="rId4"/>
            <a:stretch>
              <a:fillRect/>
            </a:stretch>
          </p:blipFill>
          <p:spPr>
            <a:xfrm>
              <a:off x="2612" y="4996214"/>
              <a:ext cx="6915910" cy="5011387"/>
            </a:xfrm>
            <a:prstGeom prst="rect">
              <a:avLst/>
            </a:prstGeom>
            <a:ln w="12700" cap="flat">
              <a:noFill/>
              <a:miter lim="400000"/>
            </a:ln>
            <a:effectLst/>
          </p:spPr>
        </p:pic>
        <p:pic>
          <p:nvPicPr>
            <p:cNvPr id="387" name="BioTensor4.png" descr="BioTensor4.png"/>
            <p:cNvPicPr>
              <a:picLocks/>
            </p:cNvPicPr>
            <p:nvPr/>
          </p:nvPicPr>
          <p:blipFill>
            <a:blip r:embed="rId5"/>
            <a:stretch>
              <a:fillRect/>
            </a:stretch>
          </p:blipFill>
          <p:spPr>
            <a:xfrm>
              <a:off x="6892394" y="4955760"/>
              <a:ext cx="6976006" cy="5049314"/>
            </a:xfrm>
            <a:prstGeom prst="rect">
              <a:avLst/>
            </a:prstGeom>
            <a:ln w="12700" cap="flat">
              <a:noFill/>
              <a:miter lim="400000"/>
            </a:ln>
            <a:effectLst/>
          </p:spPr>
        </p:pic>
      </p:gr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White Matter Tracts"/>
          <p:cNvSpPr txBox="1">
            <a:spLocks noGrp="1"/>
          </p:cNvSpPr>
          <p:nvPr>
            <p:ph type="title"/>
          </p:nvPr>
        </p:nvSpPr>
        <p:spPr>
          <a:prstGeom prst="rect">
            <a:avLst/>
          </a:prstGeom>
        </p:spPr>
        <p:txBody>
          <a:bodyPr/>
          <a:lstStyle/>
          <a:p>
            <a:r>
              <a:t>White Matter Tracts</a:t>
            </a:r>
          </a:p>
        </p:txBody>
      </p:sp>
      <p:sp>
        <p:nvSpPr>
          <p:cNvPr id="39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51</a:t>
            </a:fld>
            <a:endParaRPr/>
          </a:p>
        </p:txBody>
      </p:sp>
      <p:pic>
        <p:nvPicPr>
          <p:cNvPr id="392" name="tumorfiber.jpg" descr="tumorfiber.jpg"/>
          <p:cNvPicPr>
            <a:picLocks/>
          </p:cNvPicPr>
          <p:nvPr/>
        </p:nvPicPr>
        <p:blipFill>
          <a:blip r:embed="rId2"/>
          <a:stretch>
            <a:fillRect/>
          </a:stretch>
        </p:blipFill>
        <p:spPr>
          <a:xfrm>
            <a:off x="5051424" y="2562224"/>
            <a:ext cx="14046201" cy="9067802"/>
          </a:xfrm>
          <a:prstGeom prst="rect">
            <a:avLst/>
          </a:prstGeom>
          <a:ln w="12700">
            <a:miter lim="400000"/>
          </a:ln>
        </p:spPr>
      </p:pic>
      <p:sp>
        <p:nvSpPr>
          <p:cNvPr id="393" name="Park, Westin, and Kikinis, BWH, Harvard Medical School, 2003"/>
          <p:cNvSpPr txBox="1"/>
          <p:nvPr/>
        </p:nvSpPr>
        <p:spPr>
          <a:xfrm>
            <a:off x="5886063" y="12007850"/>
            <a:ext cx="12396342" cy="736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812800">
              <a:buClr>
                <a:srgbClr val="FFFFFF"/>
              </a:buClr>
              <a:buFont typeface="Arial"/>
              <a:defRPr sz="3800">
                <a:solidFill>
                  <a:srgbClr val="000000"/>
                </a:solidFill>
                <a:uFill>
                  <a:solidFill>
                    <a:srgbClr val="FFFB00"/>
                  </a:solidFill>
                </a:uFill>
                <a:latin typeface="+mn-lt"/>
                <a:ea typeface="+mn-ea"/>
                <a:cs typeface="+mn-cs"/>
                <a:sym typeface="Gill Sans Light"/>
              </a:defRPr>
            </a:lvl1pPr>
          </a:lstStyle>
          <a:p>
            <a:r>
              <a:t>Park, Westin, and Kikinis, BWH, Harvard Medical School, 2003</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Diffusion in Biological Tissue"/>
          <p:cNvSpPr txBox="1">
            <a:spLocks noGrp="1"/>
          </p:cNvSpPr>
          <p:nvPr>
            <p:ph type="title"/>
          </p:nvPr>
        </p:nvSpPr>
        <p:spPr>
          <a:prstGeom prst="rect">
            <a:avLst/>
          </a:prstGeom>
        </p:spPr>
        <p:txBody>
          <a:bodyPr/>
          <a:lstStyle>
            <a:lvl1pPr defTabSz="812800">
              <a:defRPr sz="10000"/>
            </a:lvl1pPr>
          </a:lstStyle>
          <a:p>
            <a:r>
              <a:t>Diffusion in Biological Tissue</a:t>
            </a:r>
          </a:p>
        </p:txBody>
      </p:sp>
      <p:sp>
        <p:nvSpPr>
          <p:cNvPr id="396" name="Motion of water through tissue…"/>
          <p:cNvSpPr txBox="1">
            <a:spLocks noGrp="1"/>
          </p:cNvSpPr>
          <p:nvPr>
            <p:ph type="body" idx="1"/>
          </p:nvPr>
        </p:nvSpPr>
        <p:spPr>
          <a:prstGeom prst="rect">
            <a:avLst/>
          </a:prstGeom>
        </p:spPr>
        <p:txBody>
          <a:bodyPr/>
          <a:lstStyle/>
          <a:p>
            <a:pPr defTabSz="812800">
              <a:lnSpc>
                <a:spcPct val="70000"/>
              </a:lnSpc>
              <a:defRPr sz="6000"/>
            </a:pPr>
            <a:r>
              <a:t>Motion of water through tissue</a:t>
            </a:r>
          </a:p>
          <a:p>
            <a:pPr defTabSz="812800">
              <a:defRPr sz="6000"/>
            </a:pPr>
            <a:r>
              <a:t>Faster in some directions than others</a:t>
            </a:r>
          </a:p>
        </p:txBody>
      </p:sp>
      <p:sp>
        <p:nvSpPr>
          <p:cNvPr id="39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52</a:t>
            </a:fld>
            <a:endParaRPr/>
          </a:p>
        </p:txBody>
      </p:sp>
      <p:grpSp>
        <p:nvGrpSpPr>
          <p:cNvPr id="419" name="Group"/>
          <p:cNvGrpSpPr/>
          <p:nvPr/>
        </p:nvGrpSpPr>
        <p:grpSpPr>
          <a:xfrm>
            <a:off x="3810000" y="9883774"/>
            <a:ext cx="16764000" cy="2584451"/>
            <a:chOff x="0" y="503237"/>
            <a:chExt cx="16764000" cy="2584450"/>
          </a:xfrm>
        </p:grpSpPr>
        <p:sp>
          <p:nvSpPr>
            <p:cNvPr id="398" name="Anisotropy: diffusion rate depends on direction"/>
            <p:cNvSpPr/>
            <p:nvPr/>
          </p:nvSpPr>
          <p:spPr>
            <a:xfrm>
              <a:off x="0" y="503237"/>
              <a:ext cx="167640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lvl1pPr marL="871912" indent="-831272" defTabSz="812800">
                <a:spcBef>
                  <a:spcPts val="1000"/>
                </a:spcBef>
                <a:buClr>
                  <a:srgbClr val="FF2600"/>
                </a:buClr>
                <a:buSzPct val="100000"/>
                <a:buFont typeface="Arial"/>
                <a:buChar char="•"/>
                <a:defRPr sz="6000">
                  <a:solidFill>
                    <a:srgbClr val="000000"/>
                  </a:solidFill>
                  <a:uFill>
                    <a:solidFill>
                      <a:srgbClr val="FFFB00"/>
                    </a:solidFill>
                  </a:uFill>
                  <a:latin typeface="+mn-lt"/>
                  <a:ea typeface="+mn-ea"/>
                  <a:cs typeface="+mn-cs"/>
                  <a:sym typeface="Gill Sans Light"/>
                </a:defRPr>
              </a:lvl1pPr>
            </a:lstStyle>
            <a:p>
              <a:r>
                <a:t>Anisotropy: diffusion rate depends on direction</a:t>
              </a:r>
            </a:p>
          </p:txBody>
        </p:sp>
        <p:sp>
          <p:nvSpPr>
            <p:cNvPr id="399" name="Shape"/>
            <p:cNvSpPr/>
            <p:nvPr/>
          </p:nvSpPr>
          <p:spPr>
            <a:xfrm rot="10800000" flipH="1">
              <a:off x="1924050" y="2249487"/>
              <a:ext cx="1549118" cy="838201"/>
            </a:xfrm>
            <a:custGeom>
              <a:avLst/>
              <a:gdLst/>
              <a:ahLst/>
              <a:cxnLst>
                <a:cxn ang="0">
                  <a:pos x="wd2" y="hd2"/>
                </a:cxn>
                <a:cxn ang="5400000">
                  <a:pos x="wd2" y="hd2"/>
                </a:cxn>
                <a:cxn ang="10800000">
                  <a:pos x="wd2" y="hd2"/>
                </a:cxn>
                <a:cxn ang="16200000">
                  <a:pos x="wd2" y="hd2"/>
                </a:cxn>
              </a:cxnLst>
              <a:rect l="0" t="0" r="r" b="b"/>
              <a:pathLst>
                <a:path w="21600" h="21600" extrusionOk="0">
                  <a:moveTo>
                    <a:pt x="16644" y="10309"/>
                  </a:moveTo>
                  <a:cubicBezTo>
                    <a:pt x="13270" y="5250"/>
                    <a:pt x="8316" y="6203"/>
                    <a:pt x="5578" y="12439"/>
                  </a:cubicBezTo>
                  <a:cubicBezTo>
                    <a:pt x="4441" y="15029"/>
                    <a:pt x="3820" y="18264"/>
                    <a:pt x="3820" y="21600"/>
                  </a:cubicBezTo>
                  <a:lnTo>
                    <a:pt x="0" y="21600"/>
                  </a:lnTo>
                  <a:cubicBezTo>
                    <a:pt x="0" y="9671"/>
                    <a:pt x="5233" y="0"/>
                    <a:pt x="11687" y="0"/>
                  </a:cubicBezTo>
                  <a:cubicBezTo>
                    <a:pt x="14369" y="0"/>
                    <a:pt x="16969" y="1704"/>
                    <a:pt x="19051" y="4827"/>
                  </a:cubicBezTo>
                  <a:lnTo>
                    <a:pt x="19050" y="4828"/>
                  </a:lnTo>
                  <a:lnTo>
                    <a:pt x="20891" y="634"/>
                  </a:lnTo>
                  <a:lnTo>
                    <a:pt x="21600" y="13194"/>
                  </a:lnTo>
                  <a:lnTo>
                    <a:pt x="14803" y="14504"/>
                  </a:lnTo>
                  <a:lnTo>
                    <a:pt x="16644" y="10310"/>
                  </a:lnTo>
                  <a:close/>
                </a:path>
              </a:pathLst>
            </a:custGeom>
            <a:noFill/>
            <a:ln w="12700" cap="flat">
              <a:solidFill>
                <a:srgbClr val="FFFFFF"/>
              </a:solidFill>
              <a:prstDash val="solid"/>
              <a:miter lim="400000"/>
            </a:ln>
            <a:effectLst/>
          </p:spPr>
          <p:txBody>
            <a:bodyPr wrap="square" lIns="71437" tIns="71437" rIns="71437" bIns="71437" numCol="1" anchor="ctr">
              <a:noAutofit/>
            </a:bodyP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00" name="Shape"/>
            <p:cNvSpPr/>
            <p:nvPr/>
          </p:nvSpPr>
          <p:spPr>
            <a:xfrm rot="10800000">
              <a:off x="12414532" y="2249487"/>
              <a:ext cx="1549119" cy="838201"/>
            </a:xfrm>
            <a:custGeom>
              <a:avLst/>
              <a:gdLst/>
              <a:ahLst/>
              <a:cxnLst>
                <a:cxn ang="0">
                  <a:pos x="wd2" y="hd2"/>
                </a:cxn>
                <a:cxn ang="5400000">
                  <a:pos x="wd2" y="hd2"/>
                </a:cxn>
                <a:cxn ang="10800000">
                  <a:pos x="wd2" y="hd2"/>
                </a:cxn>
                <a:cxn ang="16200000">
                  <a:pos x="wd2" y="hd2"/>
                </a:cxn>
              </a:cxnLst>
              <a:rect l="0" t="0" r="r" b="b"/>
              <a:pathLst>
                <a:path w="21600" h="21600" extrusionOk="0">
                  <a:moveTo>
                    <a:pt x="16644" y="10309"/>
                  </a:moveTo>
                  <a:cubicBezTo>
                    <a:pt x="13270" y="5250"/>
                    <a:pt x="8316" y="6203"/>
                    <a:pt x="5578" y="12439"/>
                  </a:cubicBezTo>
                  <a:cubicBezTo>
                    <a:pt x="4441" y="15029"/>
                    <a:pt x="3820" y="18264"/>
                    <a:pt x="3820" y="21600"/>
                  </a:cubicBezTo>
                  <a:lnTo>
                    <a:pt x="0" y="21600"/>
                  </a:lnTo>
                  <a:cubicBezTo>
                    <a:pt x="0" y="9671"/>
                    <a:pt x="5233" y="0"/>
                    <a:pt x="11687" y="0"/>
                  </a:cubicBezTo>
                  <a:cubicBezTo>
                    <a:pt x="14369" y="0"/>
                    <a:pt x="16969" y="1704"/>
                    <a:pt x="19051" y="4827"/>
                  </a:cubicBezTo>
                  <a:lnTo>
                    <a:pt x="19050" y="4828"/>
                  </a:lnTo>
                  <a:lnTo>
                    <a:pt x="20891" y="634"/>
                  </a:lnTo>
                  <a:lnTo>
                    <a:pt x="21600" y="13194"/>
                  </a:lnTo>
                  <a:lnTo>
                    <a:pt x="14803" y="14504"/>
                  </a:lnTo>
                  <a:lnTo>
                    <a:pt x="16644" y="10310"/>
                  </a:lnTo>
                  <a:close/>
                </a:path>
              </a:pathLst>
            </a:custGeom>
            <a:noFill/>
            <a:ln w="12700" cap="flat">
              <a:solidFill>
                <a:srgbClr val="FFFFFF"/>
              </a:solidFill>
              <a:prstDash val="solid"/>
              <a:miter lim="400000"/>
            </a:ln>
            <a:effectLst/>
          </p:spPr>
          <p:txBody>
            <a:bodyPr wrap="square" lIns="71437" tIns="71437" rIns="71437" bIns="71437" numCol="1" anchor="ctr">
              <a:noAutofit/>
            </a:bodyP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404" name="Group"/>
            <p:cNvGrpSpPr/>
            <p:nvPr/>
          </p:nvGrpSpPr>
          <p:grpSpPr>
            <a:xfrm>
              <a:off x="4419600" y="1525587"/>
              <a:ext cx="1524000" cy="762001"/>
              <a:chOff x="0" y="0"/>
              <a:chExt cx="1524000" cy="762000"/>
            </a:xfrm>
          </p:grpSpPr>
          <p:sp>
            <p:nvSpPr>
              <p:cNvPr id="401" name="Oval"/>
              <p:cNvSpPr/>
              <p:nvPr/>
            </p:nvSpPr>
            <p:spPr>
              <a:xfrm>
                <a:off x="0" y="0"/>
                <a:ext cx="1524000" cy="762000"/>
              </a:xfrm>
              <a:prstGeom prst="ellipse">
                <a:avLst/>
              </a:prstGeom>
              <a:solidFill>
                <a:srgbClr val="FFFB00"/>
              </a:solidFill>
              <a:ln w="63500" cap="rnd">
                <a:solidFill>
                  <a:srgbClr val="0433FF"/>
                </a:solidFill>
                <a:prstDash val="sysDot"/>
                <a:round/>
              </a:ln>
              <a:effectLst/>
            </p:spPr>
            <p:txBody>
              <a:bodyPr wrap="square" lIns="71437" tIns="71437" rIns="71437" bIns="71437" numCol="1" anchor="ctr">
                <a:noAutofit/>
              </a:bodyP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02" name="Line"/>
              <p:cNvSpPr/>
              <p:nvPr/>
            </p:nvSpPr>
            <p:spPr>
              <a:xfrm>
                <a:off x="769697" y="12700"/>
                <a:ext cx="3176" cy="381000"/>
              </a:xfrm>
              <a:prstGeom prst="line">
                <a:avLst/>
              </a:prstGeom>
              <a:noFill/>
              <a:ln w="12700" cap="flat">
                <a:solidFill>
                  <a:srgbClr val="0433FF"/>
                </a:solidFill>
                <a:prstDash val="solid"/>
                <a:round/>
              </a:ln>
              <a:effectLst/>
            </p:spPr>
            <p:txBody>
              <a:bodyPr wrap="square" lIns="71437" tIns="71437" rIns="71437" bIns="71437" numCol="1" anchor="ctr">
                <a:noAutofit/>
              </a:bodyP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03" name="Line"/>
              <p:cNvSpPr/>
              <p:nvPr/>
            </p:nvSpPr>
            <p:spPr>
              <a:xfrm flipH="1">
                <a:off x="769697" y="400050"/>
                <a:ext cx="731213" cy="3175"/>
              </a:xfrm>
              <a:prstGeom prst="line">
                <a:avLst/>
              </a:prstGeom>
              <a:noFill/>
              <a:ln w="12700" cap="flat">
                <a:solidFill>
                  <a:srgbClr val="0433FF"/>
                </a:solidFill>
                <a:prstDash val="solid"/>
                <a:round/>
              </a:ln>
              <a:effectLst/>
            </p:spPr>
            <p:txBody>
              <a:bodyPr wrap="square" lIns="71437" tIns="71437" rIns="71437" bIns="71437" numCol="1" anchor="ctr">
                <a:noAutofit/>
              </a:bodyP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408" name="Group"/>
            <p:cNvGrpSpPr/>
            <p:nvPr/>
          </p:nvGrpSpPr>
          <p:grpSpPr>
            <a:xfrm>
              <a:off x="6210300" y="1525587"/>
              <a:ext cx="2400300" cy="762001"/>
              <a:chOff x="0" y="0"/>
              <a:chExt cx="2400299" cy="762000"/>
            </a:xfrm>
          </p:grpSpPr>
          <p:sp>
            <p:nvSpPr>
              <p:cNvPr id="405" name="Oval"/>
              <p:cNvSpPr/>
              <p:nvPr/>
            </p:nvSpPr>
            <p:spPr>
              <a:xfrm>
                <a:off x="0" y="0"/>
                <a:ext cx="2400300" cy="762000"/>
              </a:xfrm>
              <a:prstGeom prst="ellipse">
                <a:avLst/>
              </a:prstGeom>
              <a:solidFill>
                <a:srgbClr val="FFFB00"/>
              </a:solidFill>
              <a:ln w="63500" cap="rnd">
                <a:solidFill>
                  <a:srgbClr val="0433FF"/>
                </a:solidFill>
                <a:prstDash val="sysDot"/>
                <a:round/>
              </a:ln>
              <a:effectLst/>
            </p:spPr>
            <p:txBody>
              <a:bodyPr wrap="square" lIns="71437" tIns="71437" rIns="71437" bIns="71437" numCol="1" anchor="ctr">
                <a:noAutofit/>
              </a:bodyP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06" name="Line"/>
              <p:cNvSpPr/>
              <p:nvPr/>
            </p:nvSpPr>
            <p:spPr>
              <a:xfrm>
                <a:off x="1192305" y="12700"/>
                <a:ext cx="3176" cy="381000"/>
              </a:xfrm>
              <a:prstGeom prst="line">
                <a:avLst/>
              </a:prstGeom>
              <a:noFill/>
              <a:ln w="12700" cap="flat">
                <a:solidFill>
                  <a:srgbClr val="0433FF"/>
                </a:solidFill>
                <a:prstDash val="solid"/>
                <a:round/>
              </a:ln>
              <a:effectLst/>
            </p:spPr>
            <p:txBody>
              <a:bodyPr wrap="square" lIns="71437" tIns="71437" rIns="71437" bIns="71437" numCol="1" anchor="ctr">
                <a:noAutofit/>
              </a:bodyP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07" name="Line"/>
              <p:cNvSpPr/>
              <p:nvPr/>
            </p:nvSpPr>
            <p:spPr>
              <a:xfrm flipH="1">
                <a:off x="1192305" y="400050"/>
                <a:ext cx="1200151" cy="3175"/>
              </a:xfrm>
              <a:prstGeom prst="line">
                <a:avLst/>
              </a:prstGeom>
              <a:noFill/>
              <a:ln w="12700" cap="flat">
                <a:solidFill>
                  <a:srgbClr val="0433FF"/>
                </a:solidFill>
                <a:prstDash val="solid"/>
                <a:round/>
              </a:ln>
              <a:effectLst/>
            </p:spPr>
            <p:txBody>
              <a:bodyPr wrap="square" lIns="71437" tIns="71437" rIns="71437" bIns="71437" numCol="1" anchor="ctr">
                <a:noAutofit/>
              </a:bodyP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412" name="Group"/>
            <p:cNvGrpSpPr/>
            <p:nvPr/>
          </p:nvGrpSpPr>
          <p:grpSpPr>
            <a:xfrm>
              <a:off x="8839200" y="1525587"/>
              <a:ext cx="4419600" cy="762001"/>
              <a:chOff x="0" y="0"/>
              <a:chExt cx="4419600" cy="762000"/>
            </a:xfrm>
          </p:grpSpPr>
          <p:sp>
            <p:nvSpPr>
              <p:cNvPr id="409" name="Oval"/>
              <p:cNvSpPr/>
              <p:nvPr/>
            </p:nvSpPr>
            <p:spPr>
              <a:xfrm>
                <a:off x="0" y="0"/>
                <a:ext cx="4419600" cy="762000"/>
              </a:xfrm>
              <a:prstGeom prst="ellipse">
                <a:avLst/>
              </a:prstGeom>
              <a:solidFill>
                <a:srgbClr val="FFFB00"/>
              </a:solidFill>
              <a:ln w="63500" cap="rnd">
                <a:solidFill>
                  <a:srgbClr val="0433FF"/>
                </a:solidFill>
                <a:prstDash val="sysDot"/>
                <a:round/>
              </a:ln>
              <a:effectLst/>
            </p:spPr>
            <p:txBody>
              <a:bodyPr wrap="square" lIns="71437" tIns="71437" rIns="71437" bIns="71437" numCol="1" anchor="ctr">
                <a:noAutofit/>
              </a:bodyP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0" name="Line"/>
              <p:cNvSpPr/>
              <p:nvPr/>
            </p:nvSpPr>
            <p:spPr>
              <a:xfrm>
                <a:off x="2301875" y="12700"/>
                <a:ext cx="3175" cy="381000"/>
              </a:xfrm>
              <a:prstGeom prst="line">
                <a:avLst/>
              </a:prstGeom>
              <a:noFill/>
              <a:ln w="12700" cap="flat">
                <a:solidFill>
                  <a:srgbClr val="0433FF"/>
                </a:solidFill>
                <a:prstDash val="solid"/>
                <a:round/>
              </a:ln>
              <a:effectLst/>
            </p:spPr>
            <p:txBody>
              <a:bodyPr wrap="square" lIns="71437" tIns="71437" rIns="71437" bIns="71437" numCol="1" anchor="ctr">
                <a:noAutofit/>
              </a:bodyP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1" name="Line"/>
              <p:cNvSpPr/>
              <p:nvPr/>
            </p:nvSpPr>
            <p:spPr>
              <a:xfrm flipH="1">
                <a:off x="2301875" y="400050"/>
                <a:ext cx="2092614" cy="3175"/>
              </a:xfrm>
              <a:prstGeom prst="line">
                <a:avLst/>
              </a:prstGeom>
              <a:noFill/>
              <a:ln w="12700" cap="flat">
                <a:solidFill>
                  <a:srgbClr val="0433FF"/>
                </a:solidFill>
                <a:prstDash val="solid"/>
                <a:round/>
              </a:ln>
              <a:effectLst/>
            </p:spPr>
            <p:txBody>
              <a:bodyPr wrap="square" lIns="71437" tIns="71437" rIns="71437" bIns="71437" numCol="1" anchor="ctr">
                <a:noAutofit/>
              </a:bodyP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416" name="Group"/>
            <p:cNvGrpSpPr/>
            <p:nvPr/>
          </p:nvGrpSpPr>
          <p:grpSpPr>
            <a:xfrm>
              <a:off x="3352800" y="1525587"/>
              <a:ext cx="762000" cy="762001"/>
              <a:chOff x="0" y="0"/>
              <a:chExt cx="762000" cy="762000"/>
            </a:xfrm>
          </p:grpSpPr>
          <p:sp>
            <p:nvSpPr>
              <p:cNvPr id="413" name="Circle"/>
              <p:cNvSpPr/>
              <p:nvPr/>
            </p:nvSpPr>
            <p:spPr>
              <a:xfrm>
                <a:off x="0" y="0"/>
                <a:ext cx="762000" cy="762000"/>
              </a:xfrm>
              <a:prstGeom prst="ellipse">
                <a:avLst/>
              </a:prstGeom>
              <a:solidFill>
                <a:srgbClr val="FFFB00"/>
              </a:solidFill>
              <a:ln w="63500" cap="rnd">
                <a:solidFill>
                  <a:srgbClr val="0433FF"/>
                </a:solidFill>
                <a:prstDash val="sysDot"/>
                <a:round/>
              </a:ln>
              <a:effectLst/>
            </p:spPr>
            <p:txBody>
              <a:bodyPr wrap="square" lIns="71437" tIns="71437" rIns="71437" bIns="71437" numCol="1" anchor="ctr">
                <a:noAutofit/>
              </a:bodyP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4" name="Line"/>
              <p:cNvSpPr/>
              <p:nvPr/>
            </p:nvSpPr>
            <p:spPr>
              <a:xfrm>
                <a:off x="381000" y="12700"/>
                <a:ext cx="3176" cy="381000"/>
              </a:xfrm>
              <a:prstGeom prst="line">
                <a:avLst/>
              </a:prstGeom>
              <a:noFill/>
              <a:ln w="12700" cap="flat">
                <a:solidFill>
                  <a:srgbClr val="0433FF"/>
                </a:solidFill>
                <a:prstDash val="solid"/>
                <a:round/>
              </a:ln>
              <a:effectLst/>
            </p:spPr>
            <p:txBody>
              <a:bodyPr wrap="square" lIns="71437" tIns="71437" rIns="71437" bIns="71437" numCol="1" anchor="ctr">
                <a:noAutofit/>
              </a:bodyP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5" name="Line"/>
              <p:cNvSpPr/>
              <p:nvPr/>
            </p:nvSpPr>
            <p:spPr>
              <a:xfrm flipH="1">
                <a:off x="381000" y="400050"/>
                <a:ext cx="381000" cy="3175"/>
              </a:xfrm>
              <a:prstGeom prst="line">
                <a:avLst/>
              </a:prstGeom>
              <a:noFill/>
              <a:ln w="12700" cap="flat">
                <a:solidFill>
                  <a:srgbClr val="0433FF"/>
                </a:solidFill>
                <a:prstDash val="solid"/>
                <a:round/>
              </a:ln>
              <a:effectLst/>
            </p:spPr>
            <p:txBody>
              <a:bodyPr wrap="square" lIns="71437" tIns="71437" rIns="71437" bIns="71437" numCol="1" anchor="ctr">
                <a:noAutofit/>
              </a:bodyP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417" name="isotropic"/>
            <p:cNvSpPr/>
            <p:nvPr/>
          </p:nvSpPr>
          <p:spPr>
            <a:xfrm>
              <a:off x="1783863" y="1811337"/>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defTabSz="812800">
                <a:buClr>
                  <a:srgbClr val="FFFED5"/>
                </a:buClr>
                <a:buFont typeface="Arial"/>
                <a:defRPr>
                  <a:uFill>
                    <a:solidFill>
                      <a:srgbClr val="FFFED5"/>
                    </a:solidFill>
                  </a:uFill>
                  <a:latin typeface="+mn-lt"/>
                  <a:ea typeface="+mn-ea"/>
                  <a:cs typeface="+mn-cs"/>
                  <a:sym typeface="Gill Sans Light"/>
                </a:defRPr>
              </a:lvl1pPr>
            </a:lstStyle>
            <a:p>
              <a:r>
                <a:t>isotropic</a:t>
              </a:r>
            </a:p>
          </p:txBody>
        </p:sp>
        <p:sp>
          <p:nvSpPr>
            <p:cNvPr id="418" name="anisotropic"/>
            <p:cNvSpPr/>
            <p:nvPr/>
          </p:nvSpPr>
          <p:spPr>
            <a:xfrm>
              <a:off x="15285798" y="1811337"/>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defTabSz="812800">
                <a:buClr>
                  <a:srgbClr val="FFFED5"/>
                </a:buClr>
                <a:buFont typeface="Arial"/>
                <a:defRPr>
                  <a:uFill>
                    <a:solidFill>
                      <a:srgbClr val="FFFED5"/>
                    </a:solidFill>
                  </a:uFill>
                  <a:latin typeface="+mn-lt"/>
                  <a:ea typeface="+mn-ea"/>
                  <a:cs typeface="+mn-cs"/>
                  <a:sym typeface="Gill Sans Light"/>
                </a:defRPr>
              </a:lvl1pPr>
            </a:lstStyle>
            <a:p>
              <a:r>
                <a:t>anisotropic</a:t>
              </a:r>
            </a:p>
          </p:txBody>
        </p:sp>
      </p:grpSp>
      <p:grpSp>
        <p:nvGrpSpPr>
          <p:cNvPr id="434" name="Group"/>
          <p:cNvGrpSpPr/>
          <p:nvPr/>
        </p:nvGrpSpPr>
        <p:grpSpPr>
          <a:xfrm>
            <a:off x="5253729" y="5362988"/>
            <a:ext cx="15125247" cy="3820487"/>
            <a:chOff x="1109662" y="0"/>
            <a:chExt cx="15125245" cy="3820486"/>
          </a:xfrm>
        </p:grpSpPr>
        <p:sp>
          <p:nvSpPr>
            <p:cNvPr id="420" name="Newspaper"/>
            <p:cNvSpPr/>
            <p:nvPr/>
          </p:nvSpPr>
          <p:spPr>
            <a:xfrm>
              <a:off x="14964908" y="1910243"/>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defTabSz="812800">
                <a:buClr>
                  <a:srgbClr val="FFFED5"/>
                </a:buClr>
                <a:buFont typeface="Arial"/>
                <a:defRPr>
                  <a:solidFill>
                    <a:srgbClr val="000000"/>
                  </a:solidFill>
                  <a:uFill>
                    <a:solidFill>
                      <a:srgbClr val="FFFED5"/>
                    </a:solidFill>
                  </a:uFill>
                  <a:latin typeface="+mn-lt"/>
                  <a:ea typeface="+mn-ea"/>
                  <a:cs typeface="+mn-cs"/>
                  <a:sym typeface="Gill Sans Light"/>
                </a:defRPr>
              </a:lvl1pPr>
            </a:lstStyle>
            <a:p>
              <a:r>
                <a:t>Newspaper</a:t>
              </a:r>
            </a:p>
          </p:txBody>
        </p:sp>
        <p:grpSp>
          <p:nvGrpSpPr>
            <p:cNvPr id="426" name="Group"/>
            <p:cNvGrpSpPr/>
            <p:nvPr/>
          </p:nvGrpSpPr>
          <p:grpSpPr>
            <a:xfrm>
              <a:off x="7297596" y="0"/>
              <a:ext cx="6015778" cy="3820487"/>
              <a:chOff x="0" y="0"/>
              <a:chExt cx="6015776" cy="3820486"/>
            </a:xfrm>
          </p:grpSpPr>
          <p:pic>
            <p:nvPicPr>
              <p:cNvPr id="421" name="newsblob.jpg" descr="newsblob.jpg"/>
              <p:cNvPicPr>
                <a:picLocks/>
              </p:cNvPicPr>
              <p:nvPr/>
            </p:nvPicPr>
            <p:blipFill>
              <a:blip r:embed="rId3"/>
              <a:stretch>
                <a:fillRect/>
              </a:stretch>
            </p:blipFill>
            <p:spPr>
              <a:xfrm>
                <a:off x="0" y="0"/>
                <a:ext cx="6015777" cy="3820487"/>
              </a:xfrm>
              <a:prstGeom prst="rect">
                <a:avLst/>
              </a:prstGeom>
              <a:ln w="12700" cap="flat">
                <a:noFill/>
                <a:miter lim="400000"/>
              </a:ln>
              <a:effectLst/>
            </p:spPr>
          </p:pic>
          <p:grpSp>
            <p:nvGrpSpPr>
              <p:cNvPr id="425" name="Group"/>
              <p:cNvGrpSpPr/>
              <p:nvPr/>
            </p:nvGrpSpPr>
            <p:grpSpPr>
              <a:xfrm>
                <a:off x="1854935" y="1161461"/>
                <a:ext cx="2722842" cy="1497564"/>
                <a:chOff x="0" y="0"/>
                <a:chExt cx="2722840" cy="1497562"/>
              </a:xfrm>
            </p:grpSpPr>
            <p:sp>
              <p:nvSpPr>
                <p:cNvPr id="422" name="Oval"/>
                <p:cNvSpPr/>
                <p:nvPr/>
              </p:nvSpPr>
              <p:spPr>
                <a:xfrm>
                  <a:off x="0" y="0"/>
                  <a:ext cx="2722841" cy="1497563"/>
                </a:xfrm>
                <a:prstGeom prst="ellipse">
                  <a:avLst/>
                </a:prstGeom>
                <a:noFill/>
                <a:ln w="25400" cap="rnd">
                  <a:solidFill>
                    <a:srgbClr val="0433FF"/>
                  </a:solidFill>
                  <a:prstDash val="sysDot"/>
                  <a:round/>
                </a:ln>
                <a:effectLst/>
              </p:spPr>
              <p:txBody>
                <a:bodyPr wrap="square" lIns="71437" tIns="71437" rIns="71437" bIns="71437" numCol="1" anchor="ctr">
                  <a:noAutofit/>
                </a:bodyP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23" name="Line"/>
                <p:cNvSpPr/>
                <p:nvPr/>
              </p:nvSpPr>
              <p:spPr>
                <a:xfrm>
                  <a:off x="1369929" y="8508"/>
                  <a:ext cx="2837" cy="740274"/>
                </a:xfrm>
                <a:prstGeom prst="line">
                  <a:avLst/>
                </a:prstGeom>
                <a:noFill/>
                <a:ln w="12700" cap="flat">
                  <a:solidFill>
                    <a:srgbClr val="0433FF"/>
                  </a:solidFill>
                  <a:prstDash val="solid"/>
                  <a:round/>
                </a:ln>
                <a:effectLst/>
              </p:spPr>
              <p:txBody>
                <a:bodyPr wrap="square" lIns="71437" tIns="71437" rIns="71437" bIns="71437" numCol="1" anchor="ctr">
                  <a:noAutofit/>
                </a:bodyP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24" name="Line"/>
                <p:cNvSpPr/>
                <p:nvPr/>
              </p:nvSpPr>
              <p:spPr>
                <a:xfrm flipH="1">
                  <a:off x="1361420" y="757290"/>
                  <a:ext cx="1327386" cy="2837"/>
                </a:xfrm>
                <a:prstGeom prst="line">
                  <a:avLst/>
                </a:prstGeom>
                <a:noFill/>
                <a:ln w="12700" cap="flat">
                  <a:solidFill>
                    <a:srgbClr val="0433FF"/>
                  </a:solidFill>
                  <a:prstDash val="solid"/>
                  <a:round/>
                </a:ln>
                <a:effectLst/>
              </p:spPr>
              <p:txBody>
                <a:bodyPr wrap="square" lIns="71437" tIns="71437" rIns="71437" bIns="71437" numCol="1" anchor="ctr">
                  <a:noAutofit/>
                </a:bodyP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grpSp>
          <p:nvGrpSpPr>
            <p:cNvPr id="432" name="Group"/>
            <p:cNvGrpSpPr/>
            <p:nvPr/>
          </p:nvGrpSpPr>
          <p:grpSpPr>
            <a:xfrm>
              <a:off x="2509710" y="0"/>
              <a:ext cx="3820487" cy="3820487"/>
              <a:chOff x="0" y="0"/>
              <a:chExt cx="3820486" cy="3820486"/>
            </a:xfrm>
          </p:grpSpPr>
          <p:pic>
            <p:nvPicPr>
              <p:cNvPr id="427" name="tissblob.jpg" descr="tissblob.jpg"/>
              <p:cNvPicPr>
                <a:picLocks/>
              </p:cNvPicPr>
              <p:nvPr/>
            </p:nvPicPr>
            <p:blipFill>
              <a:blip r:embed="rId4"/>
              <a:stretch>
                <a:fillRect/>
              </a:stretch>
            </p:blipFill>
            <p:spPr>
              <a:xfrm>
                <a:off x="0" y="0"/>
                <a:ext cx="3820487" cy="3820487"/>
              </a:xfrm>
              <a:prstGeom prst="rect">
                <a:avLst/>
              </a:prstGeom>
              <a:ln w="12700" cap="flat">
                <a:noFill/>
                <a:miter lim="400000"/>
              </a:ln>
              <a:effectLst/>
            </p:spPr>
          </p:pic>
          <p:grpSp>
            <p:nvGrpSpPr>
              <p:cNvPr id="431" name="Group"/>
              <p:cNvGrpSpPr/>
              <p:nvPr/>
            </p:nvGrpSpPr>
            <p:grpSpPr>
              <a:xfrm>
                <a:off x="1198285" y="1164054"/>
                <a:ext cx="1500907" cy="1500906"/>
                <a:chOff x="0" y="0"/>
                <a:chExt cx="1500905" cy="1500905"/>
              </a:xfrm>
            </p:grpSpPr>
            <p:sp>
              <p:nvSpPr>
                <p:cNvPr id="428" name="Circle"/>
                <p:cNvSpPr/>
                <p:nvPr/>
              </p:nvSpPr>
              <p:spPr>
                <a:xfrm>
                  <a:off x="0" y="0"/>
                  <a:ext cx="1500906" cy="1500906"/>
                </a:xfrm>
                <a:prstGeom prst="ellipse">
                  <a:avLst/>
                </a:prstGeom>
                <a:noFill/>
                <a:ln w="25400" cap="rnd">
                  <a:solidFill>
                    <a:srgbClr val="0433FF"/>
                  </a:solidFill>
                  <a:prstDash val="sysDot"/>
                  <a:round/>
                </a:ln>
                <a:effectLst/>
              </p:spPr>
              <p:txBody>
                <a:bodyPr wrap="square" lIns="71437" tIns="71437" rIns="71437" bIns="71437" numCol="1" anchor="ctr">
                  <a:noAutofit/>
                </a:bodyP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29" name="Line"/>
                <p:cNvSpPr/>
                <p:nvPr/>
              </p:nvSpPr>
              <p:spPr>
                <a:xfrm>
                  <a:off x="741924" y="51167"/>
                  <a:ext cx="2844" cy="741925"/>
                </a:xfrm>
                <a:prstGeom prst="line">
                  <a:avLst/>
                </a:prstGeom>
                <a:noFill/>
                <a:ln w="12700" cap="flat">
                  <a:solidFill>
                    <a:srgbClr val="0433FF"/>
                  </a:solidFill>
                  <a:prstDash val="solid"/>
                  <a:round/>
                </a:ln>
                <a:effectLst/>
              </p:spPr>
              <p:txBody>
                <a:bodyPr wrap="square" lIns="71437" tIns="71437" rIns="71437" bIns="71437" numCol="1" anchor="ctr">
                  <a:noAutofit/>
                </a:bodyP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30" name="Line"/>
                <p:cNvSpPr/>
                <p:nvPr/>
              </p:nvSpPr>
              <p:spPr>
                <a:xfrm flipH="1">
                  <a:off x="733396" y="801619"/>
                  <a:ext cx="767510" cy="2844"/>
                </a:xfrm>
                <a:prstGeom prst="line">
                  <a:avLst/>
                </a:prstGeom>
                <a:noFill/>
                <a:ln w="12700" cap="flat">
                  <a:solidFill>
                    <a:srgbClr val="0433FF"/>
                  </a:solidFill>
                  <a:prstDash val="solid"/>
                  <a:round/>
                </a:ln>
                <a:effectLst/>
              </p:spPr>
              <p:txBody>
                <a:bodyPr wrap="square" lIns="71437" tIns="71437" rIns="71437" bIns="71437" numCol="1" anchor="ctr">
                  <a:noAutofit/>
                </a:bodyP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sp>
          <p:nvSpPr>
            <p:cNvPr id="433" name="Kleenex"/>
            <p:cNvSpPr/>
            <p:nvPr/>
          </p:nvSpPr>
          <p:spPr>
            <a:xfrm>
              <a:off x="1109662" y="1910243"/>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defTabSz="812800">
                <a:buClr>
                  <a:srgbClr val="FFFED5"/>
                </a:buClr>
                <a:buFont typeface="Arial"/>
                <a:defRPr>
                  <a:solidFill>
                    <a:srgbClr val="000000"/>
                  </a:solidFill>
                  <a:uFill>
                    <a:solidFill>
                      <a:srgbClr val="FFFED5"/>
                    </a:solidFill>
                  </a:uFill>
                  <a:latin typeface="+mn-lt"/>
                  <a:ea typeface="+mn-ea"/>
                  <a:cs typeface="+mn-cs"/>
                  <a:sym typeface="Gill Sans Light"/>
                </a:defRPr>
              </a:lvl1pPr>
            </a:lstStyle>
            <a:p>
              <a:r>
                <a:t>Kleenex</a:t>
              </a:r>
            </a:p>
          </p:txBody>
        </p:sp>
      </p:gr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Diffusion Tensor Visualization"/>
          <p:cNvSpPr txBox="1">
            <a:spLocks noGrp="1"/>
          </p:cNvSpPr>
          <p:nvPr>
            <p:ph type="title"/>
          </p:nvPr>
        </p:nvSpPr>
        <p:spPr>
          <a:xfrm>
            <a:off x="419025" y="357187"/>
            <a:ext cx="23545950" cy="2286001"/>
          </a:xfrm>
          <a:prstGeom prst="rect">
            <a:avLst/>
          </a:prstGeom>
        </p:spPr>
        <p:txBody>
          <a:bodyPr/>
          <a:lstStyle/>
          <a:p>
            <a:r>
              <a:t>Diffusion Tensor Visualization</a:t>
            </a:r>
          </a:p>
        </p:txBody>
      </p:sp>
      <p:sp>
        <p:nvSpPr>
          <p:cNvPr id="43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53</a:t>
            </a:fld>
            <a:endParaRPr/>
          </a:p>
        </p:txBody>
      </p:sp>
      <p:pic>
        <p:nvPicPr>
          <p:cNvPr id="440" name="tensorvis-qt.mov" descr="tensorvis-qt.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6477000" y="3114420"/>
            <a:ext cx="11430000" cy="8572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60" fill="hold"/>
                                        <p:tgtEl>
                                          <p:spTgt spid="4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40"/>
                </p:tgtEl>
              </p:cMediaNode>
            </p:video>
            <p:seq concurrent="1" prevAc="none" nextAc="seek">
              <p:cTn id="8" restart="whenNotActive" fill="hold" evtFilter="cancelBubble" nodeType="interactiveSeq">
                <p:stCondLst>
                  <p:cond evt="onClick" delay="0">
                    <p:tgtEl>
                      <p:spTgt spid="44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40"/>
                                        </p:tgtEl>
                                      </p:cBhvr>
                                    </p:cmd>
                                  </p:childTnLst>
                                </p:cTn>
                              </p:par>
                            </p:childTnLst>
                          </p:cTn>
                        </p:par>
                      </p:childTnLst>
                    </p:cTn>
                  </p:par>
                </p:childTnLst>
              </p:cTn>
              <p:nextCondLst>
                <p:cond evt="onClick" delay="0">
                  <p:tgtEl>
                    <p:spTgt spid="440"/>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Diffusion MRI of the Brain"/>
          <p:cNvSpPr txBox="1">
            <a:spLocks noGrp="1"/>
          </p:cNvSpPr>
          <p:nvPr>
            <p:ph type="title"/>
          </p:nvPr>
        </p:nvSpPr>
        <p:spPr>
          <a:prstGeom prst="rect">
            <a:avLst/>
          </a:prstGeom>
        </p:spPr>
        <p:txBody>
          <a:bodyPr/>
          <a:lstStyle>
            <a:lvl1pPr defTabSz="812800">
              <a:defRPr sz="10800"/>
            </a:lvl1pPr>
          </a:lstStyle>
          <a:p>
            <a:r>
              <a:t>Diffusion MRI of the Brain</a:t>
            </a:r>
          </a:p>
        </p:txBody>
      </p:sp>
      <p:sp>
        <p:nvSpPr>
          <p:cNvPr id="44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54</a:t>
            </a:fld>
            <a:endParaRPr/>
          </a:p>
        </p:txBody>
      </p:sp>
      <p:sp>
        <p:nvSpPr>
          <p:cNvPr id="444" name="Anisotropy high along white matter fiber tracts"/>
          <p:cNvSpPr txBox="1"/>
          <p:nvPr/>
        </p:nvSpPr>
        <p:spPr>
          <a:xfrm>
            <a:off x="3237986" y="2180890"/>
            <a:ext cx="13884771"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defTabSz="812800">
              <a:buClr>
                <a:srgbClr val="FFFED5"/>
              </a:buClr>
              <a:buFont typeface="Arial"/>
              <a:defRPr sz="5000">
                <a:solidFill>
                  <a:srgbClr val="000000"/>
                </a:solidFill>
                <a:uFill>
                  <a:solidFill>
                    <a:srgbClr val="FFFED5"/>
                  </a:solidFill>
                </a:uFill>
                <a:latin typeface="+mn-lt"/>
                <a:ea typeface="+mn-ea"/>
                <a:cs typeface="+mn-cs"/>
                <a:sym typeface="Gill Sans Light"/>
              </a:defRPr>
            </a:lvl1pPr>
          </a:lstStyle>
          <a:p>
            <a:r>
              <a:t>Anisotropy high along white matter fiber tracts</a:t>
            </a:r>
          </a:p>
        </p:txBody>
      </p:sp>
      <p:grpSp>
        <p:nvGrpSpPr>
          <p:cNvPr id="454" name="Group"/>
          <p:cNvGrpSpPr/>
          <p:nvPr/>
        </p:nvGrpSpPr>
        <p:grpSpPr>
          <a:xfrm>
            <a:off x="3254171" y="3460896"/>
            <a:ext cx="9255150" cy="8908432"/>
            <a:chOff x="0" y="0"/>
            <a:chExt cx="9255148" cy="8908430"/>
          </a:xfrm>
        </p:grpSpPr>
        <p:pic>
          <p:nvPicPr>
            <p:cNvPr id="445" name="tb2-c0-z14-Dxx.png" descr="tb2-c0-z14-Dxx.png"/>
            <p:cNvPicPr>
              <a:picLocks/>
            </p:cNvPicPr>
            <p:nvPr/>
          </p:nvPicPr>
          <p:blipFill>
            <a:blip r:embed="rId3"/>
            <a:stretch>
              <a:fillRect/>
            </a:stretch>
          </p:blipFill>
          <p:spPr>
            <a:xfrm>
              <a:off x="0" y="0"/>
              <a:ext cx="2961648" cy="2850698"/>
            </a:xfrm>
            <a:prstGeom prst="rect">
              <a:avLst/>
            </a:prstGeom>
            <a:ln w="12700" cap="flat">
              <a:noFill/>
              <a:miter lim="400000"/>
            </a:ln>
            <a:effectLst/>
          </p:spPr>
        </p:pic>
        <p:pic>
          <p:nvPicPr>
            <p:cNvPr id="446" name="tb2-c0-z14-Dxy.png" descr="tb2-c0-z14-Dxy.png"/>
            <p:cNvPicPr>
              <a:picLocks/>
            </p:cNvPicPr>
            <p:nvPr/>
          </p:nvPicPr>
          <p:blipFill>
            <a:blip r:embed="rId4"/>
            <a:stretch>
              <a:fillRect/>
            </a:stretch>
          </p:blipFill>
          <p:spPr>
            <a:xfrm>
              <a:off x="3146749" y="0"/>
              <a:ext cx="2961649" cy="2850698"/>
            </a:xfrm>
            <a:prstGeom prst="rect">
              <a:avLst/>
            </a:prstGeom>
            <a:ln w="12700" cap="flat">
              <a:noFill/>
              <a:miter lim="400000"/>
            </a:ln>
            <a:effectLst/>
          </p:spPr>
        </p:pic>
        <p:pic>
          <p:nvPicPr>
            <p:cNvPr id="447" name="tb2-c0-z14-Dxz.png" descr="tb2-c0-z14-Dxz.png"/>
            <p:cNvPicPr>
              <a:picLocks/>
            </p:cNvPicPr>
            <p:nvPr/>
          </p:nvPicPr>
          <p:blipFill>
            <a:blip r:embed="rId5"/>
            <a:stretch>
              <a:fillRect/>
            </a:stretch>
          </p:blipFill>
          <p:spPr>
            <a:xfrm>
              <a:off x="6293501" y="0"/>
              <a:ext cx="2961648" cy="2850698"/>
            </a:xfrm>
            <a:prstGeom prst="rect">
              <a:avLst/>
            </a:prstGeom>
            <a:ln w="12700" cap="flat">
              <a:noFill/>
              <a:miter lim="400000"/>
            </a:ln>
            <a:effectLst/>
          </p:spPr>
        </p:pic>
        <p:pic>
          <p:nvPicPr>
            <p:cNvPr id="448" name="tb2-c0-z14-Dyy.png" descr="tb2-c0-z14-Dyy.png"/>
            <p:cNvPicPr>
              <a:picLocks/>
            </p:cNvPicPr>
            <p:nvPr/>
          </p:nvPicPr>
          <p:blipFill>
            <a:blip r:embed="rId6"/>
            <a:stretch>
              <a:fillRect/>
            </a:stretch>
          </p:blipFill>
          <p:spPr>
            <a:xfrm>
              <a:off x="3146749" y="3028866"/>
              <a:ext cx="2961649" cy="2850699"/>
            </a:xfrm>
            <a:prstGeom prst="rect">
              <a:avLst/>
            </a:prstGeom>
            <a:ln w="12700" cap="flat">
              <a:noFill/>
              <a:miter lim="400000"/>
            </a:ln>
            <a:effectLst/>
          </p:spPr>
        </p:pic>
        <p:pic>
          <p:nvPicPr>
            <p:cNvPr id="449" name="tb2-c0-z14-Dyz.png" descr="tb2-c0-z14-Dyz.png"/>
            <p:cNvPicPr>
              <a:picLocks/>
            </p:cNvPicPr>
            <p:nvPr/>
          </p:nvPicPr>
          <p:blipFill>
            <a:blip r:embed="rId7"/>
            <a:stretch>
              <a:fillRect/>
            </a:stretch>
          </p:blipFill>
          <p:spPr>
            <a:xfrm>
              <a:off x="6293501" y="3028866"/>
              <a:ext cx="2961648" cy="2850699"/>
            </a:xfrm>
            <a:prstGeom prst="rect">
              <a:avLst/>
            </a:prstGeom>
            <a:ln w="12700" cap="flat">
              <a:noFill/>
              <a:miter lim="400000"/>
            </a:ln>
            <a:effectLst/>
          </p:spPr>
        </p:pic>
        <p:pic>
          <p:nvPicPr>
            <p:cNvPr id="450" name="tb2-c0-z14-Dzz.png" descr="tb2-c0-z14-Dzz.png"/>
            <p:cNvPicPr>
              <a:picLocks/>
            </p:cNvPicPr>
            <p:nvPr/>
          </p:nvPicPr>
          <p:blipFill>
            <a:blip r:embed="rId8"/>
            <a:stretch>
              <a:fillRect/>
            </a:stretch>
          </p:blipFill>
          <p:spPr>
            <a:xfrm>
              <a:off x="6293501" y="6057732"/>
              <a:ext cx="2961648" cy="2850699"/>
            </a:xfrm>
            <a:prstGeom prst="rect">
              <a:avLst/>
            </a:prstGeom>
            <a:ln w="12700" cap="flat">
              <a:noFill/>
              <a:miter lim="400000"/>
            </a:ln>
            <a:effectLst/>
          </p:spPr>
        </p:pic>
        <p:pic>
          <p:nvPicPr>
            <p:cNvPr id="451" name="tb2-c0-z14-Dxy.png" descr="tb2-c0-z14-Dxy.png"/>
            <p:cNvPicPr>
              <a:picLocks/>
            </p:cNvPicPr>
            <p:nvPr/>
          </p:nvPicPr>
          <p:blipFill>
            <a:blip r:embed="rId4"/>
            <a:stretch>
              <a:fillRect/>
            </a:stretch>
          </p:blipFill>
          <p:spPr>
            <a:xfrm>
              <a:off x="0" y="3028866"/>
              <a:ext cx="2961648" cy="2850699"/>
            </a:xfrm>
            <a:prstGeom prst="rect">
              <a:avLst/>
            </a:prstGeom>
            <a:ln w="12700" cap="flat">
              <a:noFill/>
              <a:miter lim="400000"/>
            </a:ln>
            <a:effectLst/>
          </p:spPr>
        </p:pic>
        <p:pic>
          <p:nvPicPr>
            <p:cNvPr id="452" name="tb2-c0-z14-Dxz.png" descr="tb2-c0-z14-Dxz.png"/>
            <p:cNvPicPr>
              <a:picLocks/>
            </p:cNvPicPr>
            <p:nvPr/>
          </p:nvPicPr>
          <p:blipFill>
            <a:blip r:embed="rId5"/>
            <a:stretch>
              <a:fillRect/>
            </a:stretch>
          </p:blipFill>
          <p:spPr>
            <a:xfrm>
              <a:off x="0" y="6057732"/>
              <a:ext cx="2961648" cy="2850699"/>
            </a:xfrm>
            <a:prstGeom prst="rect">
              <a:avLst/>
            </a:prstGeom>
            <a:ln w="12700" cap="flat">
              <a:noFill/>
              <a:miter lim="400000"/>
            </a:ln>
            <a:effectLst/>
          </p:spPr>
        </p:pic>
        <p:pic>
          <p:nvPicPr>
            <p:cNvPr id="453" name="tb2-c0-z14-Dyz.png" descr="tb2-c0-z14-Dyz.png"/>
            <p:cNvPicPr>
              <a:picLocks/>
            </p:cNvPicPr>
            <p:nvPr/>
          </p:nvPicPr>
          <p:blipFill>
            <a:blip r:embed="rId7"/>
            <a:stretch>
              <a:fillRect/>
            </a:stretch>
          </p:blipFill>
          <p:spPr>
            <a:xfrm>
              <a:off x="3146749" y="6057732"/>
              <a:ext cx="2961649" cy="2850699"/>
            </a:xfrm>
            <a:prstGeom prst="rect">
              <a:avLst/>
            </a:prstGeom>
            <a:ln w="12700" cap="flat">
              <a:noFill/>
              <a:miter lim="400000"/>
            </a:ln>
            <a:effectLst/>
          </p:spPr>
        </p:pic>
      </p:grpSp>
      <p:grpSp>
        <p:nvGrpSpPr>
          <p:cNvPr id="469" name="Group"/>
          <p:cNvGrpSpPr/>
          <p:nvPr/>
        </p:nvGrpSpPr>
        <p:grpSpPr>
          <a:xfrm>
            <a:off x="4924203" y="2470149"/>
            <a:ext cx="16411799" cy="9510032"/>
            <a:chOff x="0" y="0"/>
            <a:chExt cx="16411798" cy="9510031"/>
          </a:xfrm>
        </p:grpSpPr>
        <p:sp>
          <p:nvSpPr>
            <p:cNvPr id="455" name="2.1 -0.1 -0.2…"/>
            <p:cNvSpPr txBox="1"/>
            <p:nvPr/>
          </p:nvSpPr>
          <p:spPr>
            <a:xfrm>
              <a:off x="7844932" y="673818"/>
              <a:ext cx="3556241" cy="2741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77991">
                <a:lnSpc>
                  <a:spcPct val="130000"/>
                </a:lnSpc>
                <a:buClr>
                  <a:srgbClr val="FFFED5"/>
                </a:buClr>
                <a:buFont typeface="Courier New"/>
                <a:defRPr sz="3600">
                  <a:solidFill>
                    <a:srgbClr val="000000"/>
                  </a:solidFill>
                  <a:uFill>
                    <a:solidFill>
                      <a:srgbClr val="FFFB00"/>
                    </a:solidFill>
                  </a:uFill>
                  <a:latin typeface="Gill Sans SemiBold"/>
                  <a:ea typeface="Gill Sans SemiBold"/>
                  <a:cs typeface="Gill Sans SemiBold"/>
                  <a:sym typeface="Gill Sans SemiBold"/>
                </a:defRPr>
              </a:pPr>
              <a:r>
                <a:t> 2.1 -0.1 -0.2</a:t>
              </a:r>
            </a:p>
            <a:p>
              <a:pPr defTabSz="577991">
                <a:lnSpc>
                  <a:spcPct val="130000"/>
                </a:lnSpc>
                <a:buClr>
                  <a:srgbClr val="FFFED5"/>
                </a:buClr>
                <a:buFont typeface="Courier New"/>
                <a:defRPr sz="3600">
                  <a:solidFill>
                    <a:srgbClr val="000000"/>
                  </a:solidFill>
                  <a:uFill>
                    <a:solidFill>
                      <a:srgbClr val="FFFB00"/>
                    </a:solidFill>
                  </a:uFill>
                  <a:latin typeface="Gill Sans SemiBold"/>
                  <a:ea typeface="Gill Sans SemiBold"/>
                  <a:cs typeface="Gill Sans SemiBold"/>
                  <a:sym typeface="Gill Sans SemiBold"/>
                </a:defRPr>
              </a:pPr>
              <a:r>
                <a:t>-0.1  2.0 -0.0</a:t>
              </a:r>
            </a:p>
            <a:p>
              <a:pPr defTabSz="577991">
                <a:lnSpc>
                  <a:spcPct val="130000"/>
                </a:lnSpc>
                <a:buClr>
                  <a:srgbClr val="FFFED5"/>
                </a:buClr>
                <a:buFont typeface="Courier New"/>
                <a:defRPr sz="3600">
                  <a:solidFill>
                    <a:srgbClr val="000000"/>
                  </a:solidFill>
                  <a:uFill>
                    <a:solidFill>
                      <a:srgbClr val="FFFB00"/>
                    </a:solidFill>
                  </a:uFill>
                  <a:latin typeface="Gill Sans SemiBold"/>
                  <a:ea typeface="Gill Sans SemiBold"/>
                  <a:cs typeface="Gill Sans SemiBold"/>
                  <a:sym typeface="Gill Sans SemiBold"/>
                </a:defRPr>
              </a:pPr>
              <a:r>
                <a:t>-0.2 -0.0  2.1</a:t>
              </a:r>
            </a:p>
          </p:txBody>
        </p:sp>
        <p:grpSp>
          <p:nvGrpSpPr>
            <p:cNvPr id="468" name="Group"/>
            <p:cNvGrpSpPr/>
            <p:nvPr/>
          </p:nvGrpSpPr>
          <p:grpSpPr>
            <a:xfrm>
              <a:off x="0" y="-1"/>
              <a:ext cx="16411799" cy="9510032"/>
              <a:chOff x="0" y="0"/>
              <a:chExt cx="16411798" cy="9510030"/>
            </a:xfrm>
          </p:grpSpPr>
          <p:pic>
            <p:nvPicPr>
              <p:cNvPr id="456" name="samplegrayfix.png" descr="samplegrayfix.png"/>
              <p:cNvPicPr>
                <a:picLocks/>
              </p:cNvPicPr>
              <p:nvPr/>
            </p:nvPicPr>
            <p:blipFill>
              <a:blip r:embed="rId9"/>
              <a:stretch>
                <a:fillRect/>
              </a:stretch>
            </p:blipFill>
            <p:spPr>
              <a:xfrm>
                <a:off x="12211273" y="0"/>
                <a:ext cx="4200526" cy="4200526"/>
              </a:xfrm>
              <a:prstGeom prst="rect">
                <a:avLst/>
              </a:prstGeom>
              <a:ln w="12700" cap="flat">
                <a:noFill/>
                <a:miter lim="400000"/>
              </a:ln>
              <a:effectLst/>
            </p:spPr>
          </p:pic>
          <p:grpSp>
            <p:nvGrpSpPr>
              <p:cNvPr id="467" name="Group"/>
              <p:cNvGrpSpPr/>
              <p:nvPr/>
            </p:nvGrpSpPr>
            <p:grpSpPr>
              <a:xfrm>
                <a:off x="0" y="835155"/>
                <a:ext cx="11702662" cy="8674876"/>
                <a:chOff x="0" y="0"/>
                <a:chExt cx="11702661" cy="8674875"/>
              </a:xfrm>
            </p:grpSpPr>
            <p:sp>
              <p:nvSpPr>
                <p:cNvPr id="457" name="Oval"/>
                <p:cNvSpPr/>
                <p:nvPr/>
              </p:nvSpPr>
              <p:spPr>
                <a:xfrm>
                  <a:off x="0" y="2259968"/>
                  <a:ext cx="370255" cy="356384"/>
                </a:xfrm>
                <a:prstGeom prst="ellipse">
                  <a:avLst/>
                </a:prstGeom>
                <a:noFill/>
                <a:ln w="25400" cap="flat">
                  <a:solidFill>
                    <a:srgbClr val="FF2C79"/>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58" name="Oval"/>
                <p:cNvSpPr/>
                <p:nvPr/>
              </p:nvSpPr>
              <p:spPr>
                <a:xfrm>
                  <a:off x="3147161" y="2259968"/>
                  <a:ext cx="370255" cy="356384"/>
                </a:xfrm>
                <a:prstGeom prst="ellipse">
                  <a:avLst/>
                </a:prstGeom>
                <a:noFill/>
                <a:ln w="25400" cap="flat">
                  <a:solidFill>
                    <a:srgbClr val="FF2C79"/>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59" name="Oval"/>
                <p:cNvSpPr/>
                <p:nvPr/>
              </p:nvSpPr>
              <p:spPr>
                <a:xfrm>
                  <a:off x="6294323" y="2259968"/>
                  <a:ext cx="370255" cy="356384"/>
                </a:xfrm>
                <a:prstGeom prst="ellipse">
                  <a:avLst/>
                </a:prstGeom>
                <a:noFill/>
                <a:ln w="25400" cap="flat">
                  <a:solidFill>
                    <a:srgbClr val="FF2C79"/>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0" name="Oval"/>
                <p:cNvSpPr/>
                <p:nvPr/>
              </p:nvSpPr>
              <p:spPr>
                <a:xfrm>
                  <a:off x="6294323" y="5289230"/>
                  <a:ext cx="370255" cy="356385"/>
                </a:xfrm>
                <a:prstGeom prst="ellipse">
                  <a:avLst/>
                </a:prstGeom>
                <a:noFill/>
                <a:ln w="25400" cap="flat">
                  <a:solidFill>
                    <a:srgbClr val="FF2C79"/>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1" name="Oval"/>
                <p:cNvSpPr/>
                <p:nvPr/>
              </p:nvSpPr>
              <p:spPr>
                <a:xfrm>
                  <a:off x="3147161" y="5289230"/>
                  <a:ext cx="370255" cy="356385"/>
                </a:xfrm>
                <a:prstGeom prst="ellipse">
                  <a:avLst/>
                </a:prstGeom>
                <a:noFill/>
                <a:ln w="25400" cap="flat">
                  <a:solidFill>
                    <a:srgbClr val="FF2C79"/>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2" name="Oval"/>
                <p:cNvSpPr/>
                <p:nvPr/>
              </p:nvSpPr>
              <p:spPr>
                <a:xfrm>
                  <a:off x="0" y="5289230"/>
                  <a:ext cx="370255" cy="356385"/>
                </a:xfrm>
                <a:prstGeom prst="ellipse">
                  <a:avLst/>
                </a:prstGeom>
                <a:noFill/>
                <a:ln w="25400" cap="flat">
                  <a:solidFill>
                    <a:srgbClr val="FF2C79"/>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3" name="Oval"/>
                <p:cNvSpPr/>
                <p:nvPr/>
              </p:nvSpPr>
              <p:spPr>
                <a:xfrm>
                  <a:off x="0" y="8318491"/>
                  <a:ext cx="370255" cy="356385"/>
                </a:xfrm>
                <a:prstGeom prst="ellipse">
                  <a:avLst/>
                </a:prstGeom>
                <a:noFill/>
                <a:ln w="25400" cap="flat">
                  <a:solidFill>
                    <a:srgbClr val="FF2C79"/>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4" name="Oval"/>
                <p:cNvSpPr/>
                <p:nvPr/>
              </p:nvSpPr>
              <p:spPr>
                <a:xfrm>
                  <a:off x="3147161" y="8318491"/>
                  <a:ext cx="370255" cy="356385"/>
                </a:xfrm>
                <a:prstGeom prst="ellipse">
                  <a:avLst/>
                </a:prstGeom>
                <a:noFill/>
                <a:ln w="25400" cap="flat">
                  <a:solidFill>
                    <a:srgbClr val="FF2C79"/>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5" name="Oval"/>
                <p:cNvSpPr/>
                <p:nvPr/>
              </p:nvSpPr>
              <p:spPr>
                <a:xfrm>
                  <a:off x="6294323" y="8318491"/>
                  <a:ext cx="370255" cy="356385"/>
                </a:xfrm>
                <a:prstGeom prst="ellipse">
                  <a:avLst/>
                </a:prstGeom>
                <a:noFill/>
                <a:ln w="25400" cap="flat">
                  <a:solidFill>
                    <a:srgbClr val="FF2C79"/>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6" name="Rectangle"/>
                <p:cNvSpPr/>
                <p:nvPr/>
              </p:nvSpPr>
              <p:spPr>
                <a:xfrm>
                  <a:off x="7672193" y="0"/>
                  <a:ext cx="4030469" cy="2361745"/>
                </a:xfrm>
                <a:prstGeom prst="rect">
                  <a:avLst/>
                </a:prstGeom>
                <a:noFill/>
                <a:ln w="25400" cap="flat">
                  <a:solidFill>
                    <a:srgbClr val="FF2C79"/>
                  </a:solidFill>
                  <a:prstDash val="solid"/>
                  <a:miter lim="400000"/>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grpSp>
      <p:grpSp>
        <p:nvGrpSpPr>
          <p:cNvPr id="484" name="Group"/>
          <p:cNvGrpSpPr/>
          <p:nvPr/>
        </p:nvGrpSpPr>
        <p:grpSpPr>
          <a:xfrm>
            <a:off x="4572780" y="4778004"/>
            <a:ext cx="16763221" cy="6417902"/>
            <a:chOff x="0" y="0"/>
            <a:chExt cx="16763220" cy="6417900"/>
          </a:xfrm>
        </p:grpSpPr>
        <p:sp>
          <p:nvSpPr>
            <p:cNvPr id="470" name="3.7  0.3 -0.8…"/>
            <p:cNvSpPr txBox="1"/>
            <p:nvPr/>
          </p:nvSpPr>
          <p:spPr>
            <a:xfrm>
              <a:off x="8196354" y="1673697"/>
              <a:ext cx="3556242" cy="2741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77991">
                <a:lnSpc>
                  <a:spcPct val="130000"/>
                </a:lnSpc>
                <a:buClr>
                  <a:srgbClr val="FFFED5"/>
                </a:buClr>
                <a:buFont typeface="Courier New"/>
                <a:defRPr sz="3600">
                  <a:solidFill>
                    <a:srgbClr val="000000"/>
                  </a:solidFill>
                  <a:uFill>
                    <a:solidFill>
                      <a:srgbClr val="FFFB00"/>
                    </a:solidFill>
                  </a:uFill>
                  <a:latin typeface="Gill Sans SemiBold"/>
                  <a:ea typeface="Gill Sans SemiBold"/>
                  <a:cs typeface="Gill Sans SemiBold"/>
                  <a:sym typeface="Gill Sans SemiBold"/>
                </a:defRPr>
              </a:pPr>
              <a:r>
                <a:t> 3.7  0.3 -0.8</a:t>
              </a:r>
            </a:p>
            <a:p>
              <a:pPr defTabSz="577991">
                <a:lnSpc>
                  <a:spcPct val="130000"/>
                </a:lnSpc>
                <a:buClr>
                  <a:srgbClr val="FFFED5"/>
                </a:buClr>
                <a:buFont typeface="Courier New"/>
                <a:defRPr sz="3600">
                  <a:solidFill>
                    <a:srgbClr val="000000"/>
                  </a:solidFill>
                  <a:uFill>
                    <a:solidFill>
                      <a:srgbClr val="FFFB00"/>
                    </a:solidFill>
                  </a:uFill>
                  <a:latin typeface="Gill Sans SemiBold"/>
                  <a:ea typeface="Gill Sans SemiBold"/>
                  <a:cs typeface="Gill Sans SemiBold"/>
                  <a:sym typeface="Gill Sans SemiBold"/>
                </a:defRPr>
              </a:pPr>
              <a:r>
                <a:t> 0.3  0.6 -0.1</a:t>
              </a:r>
            </a:p>
            <a:p>
              <a:pPr defTabSz="577991">
                <a:lnSpc>
                  <a:spcPct val="130000"/>
                </a:lnSpc>
                <a:buClr>
                  <a:srgbClr val="FFFED5"/>
                </a:buClr>
                <a:buFont typeface="Courier New"/>
                <a:defRPr sz="3600">
                  <a:solidFill>
                    <a:srgbClr val="000000"/>
                  </a:solidFill>
                  <a:uFill>
                    <a:solidFill>
                      <a:srgbClr val="FFFB00"/>
                    </a:solidFill>
                  </a:uFill>
                  <a:latin typeface="Gill Sans SemiBold"/>
                  <a:ea typeface="Gill Sans SemiBold"/>
                  <a:cs typeface="Gill Sans SemiBold"/>
                  <a:sym typeface="Gill Sans SemiBold"/>
                </a:defRPr>
              </a:pPr>
              <a:r>
                <a:t>-0.8 -0.1  0.8</a:t>
              </a:r>
            </a:p>
          </p:txBody>
        </p:sp>
        <p:grpSp>
          <p:nvGrpSpPr>
            <p:cNvPr id="483" name="Group"/>
            <p:cNvGrpSpPr/>
            <p:nvPr/>
          </p:nvGrpSpPr>
          <p:grpSpPr>
            <a:xfrm>
              <a:off x="-1" y="0"/>
              <a:ext cx="16763222" cy="6417901"/>
              <a:chOff x="0" y="0"/>
              <a:chExt cx="16763219" cy="6417900"/>
            </a:xfrm>
          </p:grpSpPr>
          <p:pic>
            <p:nvPicPr>
              <p:cNvPr id="471" name="samplewhitefix.png" descr="samplewhitefix.png"/>
              <p:cNvPicPr>
                <a:picLocks/>
              </p:cNvPicPr>
              <p:nvPr/>
            </p:nvPicPr>
            <p:blipFill>
              <a:blip r:embed="rId10"/>
              <a:stretch>
                <a:fillRect/>
              </a:stretch>
            </p:blipFill>
            <p:spPr>
              <a:xfrm>
                <a:off x="12562694" y="1200520"/>
                <a:ext cx="4200526" cy="4200526"/>
              </a:xfrm>
              <a:prstGeom prst="rect">
                <a:avLst/>
              </a:prstGeom>
              <a:ln w="12700" cap="flat">
                <a:noFill/>
                <a:miter lim="400000"/>
              </a:ln>
              <a:effectLst/>
            </p:spPr>
          </p:pic>
          <p:grpSp>
            <p:nvGrpSpPr>
              <p:cNvPr id="482" name="Group"/>
              <p:cNvGrpSpPr/>
              <p:nvPr/>
            </p:nvGrpSpPr>
            <p:grpSpPr>
              <a:xfrm>
                <a:off x="0" y="0"/>
                <a:ext cx="12054085" cy="6417901"/>
                <a:chOff x="0" y="0"/>
                <a:chExt cx="12054084" cy="6417901"/>
              </a:xfrm>
            </p:grpSpPr>
            <p:sp>
              <p:nvSpPr>
                <p:cNvPr id="472" name="Oval"/>
                <p:cNvSpPr/>
                <p:nvPr/>
              </p:nvSpPr>
              <p:spPr>
                <a:xfrm>
                  <a:off x="-1" y="-1"/>
                  <a:ext cx="370429" cy="356552"/>
                </a:xfrm>
                <a:prstGeom prst="ellipse">
                  <a:avLst/>
                </a:prstGeom>
                <a:noFill/>
                <a:ln w="25400" cap="flat">
                  <a:solidFill>
                    <a:srgbClr val="FFA900"/>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73" name="Oval"/>
                <p:cNvSpPr/>
                <p:nvPr/>
              </p:nvSpPr>
              <p:spPr>
                <a:xfrm>
                  <a:off x="3148631" y="-1"/>
                  <a:ext cx="370428" cy="356552"/>
                </a:xfrm>
                <a:prstGeom prst="ellipse">
                  <a:avLst/>
                </a:prstGeom>
                <a:noFill/>
                <a:ln w="25400" cap="flat">
                  <a:solidFill>
                    <a:srgbClr val="FFA900"/>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74" name="Oval"/>
                <p:cNvSpPr/>
                <p:nvPr/>
              </p:nvSpPr>
              <p:spPr>
                <a:xfrm>
                  <a:off x="6297259" y="-1"/>
                  <a:ext cx="370428" cy="356552"/>
                </a:xfrm>
                <a:prstGeom prst="ellipse">
                  <a:avLst/>
                </a:prstGeom>
                <a:noFill/>
                <a:ln w="25400" cap="flat">
                  <a:solidFill>
                    <a:srgbClr val="FFA900"/>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75" name="Oval"/>
                <p:cNvSpPr/>
                <p:nvPr/>
              </p:nvSpPr>
              <p:spPr>
                <a:xfrm>
                  <a:off x="6297259" y="3030674"/>
                  <a:ext cx="370428" cy="356551"/>
                </a:xfrm>
                <a:prstGeom prst="ellipse">
                  <a:avLst/>
                </a:prstGeom>
                <a:noFill/>
                <a:ln w="25400" cap="flat">
                  <a:solidFill>
                    <a:srgbClr val="FFA900"/>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76" name="Oval"/>
                <p:cNvSpPr/>
                <p:nvPr/>
              </p:nvSpPr>
              <p:spPr>
                <a:xfrm>
                  <a:off x="3148631" y="3030674"/>
                  <a:ext cx="370428" cy="356551"/>
                </a:xfrm>
                <a:prstGeom prst="ellipse">
                  <a:avLst/>
                </a:prstGeom>
                <a:noFill/>
                <a:ln w="25400" cap="flat">
                  <a:solidFill>
                    <a:srgbClr val="FFA900"/>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77" name="Oval"/>
                <p:cNvSpPr/>
                <p:nvPr/>
              </p:nvSpPr>
              <p:spPr>
                <a:xfrm>
                  <a:off x="-1" y="3030674"/>
                  <a:ext cx="370429" cy="356551"/>
                </a:xfrm>
                <a:prstGeom prst="ellipse">
                  <a:avLst/>
                </a:prstGeom>
                <a:noFill/>
                <a:ln w="25400" cap="flat">
                  <a:solidFill>
                    <a:srgbClr val="FFA900"/>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78" name="Oval"/>
                <p:cNvSpPr/>
                <p:nvPr/>
              </p:nvSpPr>
              <p:spPr>
                <a:xfrm>
                  <a:off x="-1" y="6061350"/>
                  <a:ext cx="370429" cy="356552"/>
                </a:xfrm>
                <a:prstGeom prst="ellipse">
                  <a:avLst/>
                </a:prstGeom>
                <a:noFill/>
                <a:ln w="25400" cap="flat">
                  <a:solidFill>
                    <a:srgbClr val="FFA900"/>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79" name="Oval"/>
                <p:cNvSpPr/>
                <p:nvPr/>
              </p:nvSpPr>
              <p:spPr>
                <a:xfrm>
                  <a:off x="3148631" y="6061350"/>
                  <a:ext cx="370428" cy="356552"/>
                </a:xfrm>
                <a:prstGeom prst="ellipse">
                  <a:avLst/>
                </a:prstGeom>
                <a:noFill/>
                <a:ln w="25400" cap="flat">
                  <a:solidFill>
                    <a:srgbClr val="FFA900"/>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80" name="Oval"/>
                <p:cNvSpPr/>
                <p:nvPr/>
              </p:nvSpPr>
              <p:spPr>
                <a:xfrm>
                  <a:off x="6297259" y="6061350"/>
                  <a:ext cx="370428" cy="356552"/>
                </a:xfrm>
                <a:prstGeom prst="ellipse">
                  <a:avLst/>
                </a:prstGeom>
                <a:noFill/>
                <a:ln w="25400" cap="flat">
                  <a:solidFill>
                    <a:srgbClr val="FFA900"/>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81" name="Rectangle"/>
                <p:cNvSpPr/>
                <p:nvPr/>
              </p:nvSpPr>
              <p:spPr>
                <a:xfrm>
                  <a:off x="8023616" y="1842261"/>
                  <a:ext cx="4030469" cy="2380199"/>
                </a:xfrm>
                <a:prstGeom prst="rect">
                  <a:avLst/>
                </a:prstGeom>
                <a:noFill/>
                <a:ln w="25400" cap="flat">
                  <a:solidFill>
                    <a:srgbClr val="FFA900"/>
                  </a:solidFill>
                  <a:prstDash val="solid"/>
                  <a:miter lim="400000"/>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grpSp>
      <p:grpSp>
        <p:nvGrpSpPr>
          <p:cNvPr id="499" name="Group"/>
          <p:cNvGrpSpPr/>
          <p:nvPr/>
        </p:nvGrpSpPr>
        <p:grpSpPr>
          <a:xfrm>
            <a:off x="3913475" y="4700175"/>
            <a:ext cx="17422525" cy="8965026"/>
            <a:chOff x="0" y="0"/>
            <a:chExt cx="17422524" cy="8965024"/>
          </a:xfrm>
        </p:grpSpPr>
        <p:sp>
          <p:nvSpPr>
            <p:cNvPr id="485" name="1.7  0.1 -0.1…"/>
            <p:cNvSpPr txBox="1"/>
            <p:nvPr/>
          </p:nvSpPr>
          <p:spPr>
            <a:xfrm>
              <a:off x="8855659" y="5038305"/>
              <a:ext cx="3556242" cy="2741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defTabSz="577991">
                <a:lnSpc>
                  <a:spcPct val="130000"/>
                </a:lnSpc>
                <a:buClr>
                  <a:srgbClr val="FFFED5"/>
                </a:buClr>
                <a:buFont typeface="Courier New"/>
                <a:defRPr sz="3600">
                  <a:solidFill>
                    <a:srgbClr val="000000"/>
                  </a:solidFill>
                  <a:uFill>
                    <a:solidFill>
                      <a:srgbClr val="FFFB00"/>
                    </a:solidFill>
                  </a:uFill>
                  <a:latin typeface="Gill Sans SemiBold"/>
                  <a:ea typeface="Gill Sans SemiBold"/>
                  <a:cs typeface="Gill Sans SemiBold"/>
                  <a:sym typeface="Gill Sans SemiBold"/>
                </a:defRPr>
              </a:pPr>
              <a:r>
                <a:t> 1.7  0.1 -0.1</a:t>
              </a:r>
            </a:p>
            <a:p>
              <a:pPr defTabSz="577991">
                <a:lnSpc>
                  <a:spcPct val="130000"/>
                </a:lnSpc>
                <a:buClr>
                  <a:srgbClr val="FFFED5"/>
                </a:buClr>
                <a:buFont typeface="Courier New"/>
                <a:defRPr sz="3600">
                  <a:solidFill>
                    <a:srgbClr val="000000"/>
                  </a:solidFill>
                  <a:uFill>
                    <a:solidFill>
                      <a:srgbClr val="FFFB00"/>
                    </a:solidFill>
                  </a:uFill>
                  <a:latin typeface="Gill Sans SemiBold"/>
                  <a:ea typeface="Gill Sans SemiBold"/>
                  <a:cs typeface="Gill Sans SemiBold"/>
                  <a:sym typeface="Gill Sans SemiBold"/>
                </a:defRPr>
              </a:pPr>
              <a:r>
                <a:t> 0.1  2.3 -0.3</a:t>
              </a:r>
            </a:p>
            <a:p>
              <a:pPr defTabSz="577991">
                <a:lnSpc>
                  <a:spcPct val="130000"/>
                </a:lnSpc>
                <a:buClr>
                  <a:srgbClr val="FFFED5"/>
                </a:buClr>
                <a:buFont typeface="Courier New"/>
                <a:defRPr sz="3600">
                  <a:solidFill>
                    <a:srgbClr val="000000"/>
                  </a:solidFill>
                  <a:uFill>
                    <a:solidFill>
                      <a:srgbClr val="FFFB00"/>
                    </a:solidFill>
                  </a:uFill>
                  <a:latin typeface="Gill Sans SemiBold"/>
                  <a:ea typeface="Gill Sans SemiBold"/>
                  <a:cs typeface="Gill Sans SemiBold"/>
                  <a:sym typeface="Gill Sans SemiBold"/>
                </a:defRPr>
              </a:pPr>
              <a:r>
                <a:t>-0.1 -0.3  0.3</a:t>
              </a:r>
            </a:p>
          </p:txBody>
        </p:sp>
        <p:grpSp>
          <p:nvGrpSpPr>
            <p:cNvPr id="498" name="Group"/>
            <p:cNvGrpSpPr/>
            <p:nvPr/>
          </p:nvGrpSpPr>
          <p:grpSpPr>
            <a:xfrm>
              <a:off x="0" y="0"/>
              <a:ext cx="17422525" cy="8965026"/>
              <a:chOff x="0" y="0"/>
              <a:chExt cx="17422524" cy="8965025"/>
            </a:xfrm>
          </p:grpSpPr>
          <p:pic>
            <p:nvPicPr>
              <p:cNvPr id="486" name="sampleplanefix.png" descr="sampleplanefix.png"/>
              <p:cNvPicPr>
                <a:picLocks/>
              </p:cNvPicPr>
              <p:nvPr/>
            </p:nvPicPr>
            <p:blipFill>
              <a:blip r:embed="rId11"/>
              <a:stretch>
                <a:fillRect/>
              </a:stretch>
            </p:blipFill>
            <p:spPr>
              <a:xfrm>
                <a:off x="13221999" y="4764499"/>
                <a:ext cx="4200526" cy="4200527"/>
              </a:xfrm>
              <a:prstGeom prst="rect">
                <a:avLst/>
              </a:prstGeom>
              <a:ln w="12700" cap="flat">
                <a:noFill/>
                <a:miter lim="400000"/>
              </a:ln>
              <a:effectLst/>
            </p:spPr>
          </p:pic>
          <p:grpSp>
            <p:nvGrpSpPr>
              <p:cNvPr id="497" name="Group"/>
              <p:cNvGrpSpPr/>
              <p:nvPr/>
            </p:nvGrpSpPr>
            <p:grpSpPr>
              <a:xfrm>
                <a:off x="0" y="0"/>
                <a:ext cx="12713390" cy="7596049"/>
                <a:chOff x="0" y="0"/>
                <a:chExt cx="12713389" cy="7596048"/>
              </a:xfrm>
            </p:grpSpPr>
            <p:sp>
              <p:nvSpPr>
                <p:cNvPr id="487" name="Oval"/>
                <p:cNvSpPr/>
                <p:nvPr/>
              </p:nvSpPr>
              <p:spPr>
                <a:xfrm>
                  <a:off x="-1" y="-1"/>
                  <a:ext cx="370429" cy="356552"/>
                </a:xfrm>
                <a:prstGeom prst="ellipse">
                  <a:avLst/>
                </a:prstGeom>
                <a:noFill/>
                <a:ln w="25400" cap="flat">
                  <a:solidFill>
                    <a:srgbClr val="00FDFF"/>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88" name="Oval"/>
                <p:cNvSpPr/>
                <p:nvPr/>
              </p:nvSpPr>
              <p:spPr>
                <a:xfrm>
                  <a:off x="3148630" y="-1"/>
                  <a:ext cx="370428" cy="356552"/>
                </a:xfrm>
                <a:prstGeom prst="ellipse">
                  <a:avLst/>
                </a:prstGeom>
                <a:noFill/>
                <a:ln w="25400" cap="flat">
                  <a:solidFill>
                    <a:srgbClr val="00FDFF"/>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89" name="Oval"/>
                <p:cNvSpPr/>
                <p:nvPr/>
              </p:nvSpPr>
              <p:spPr>
                <a:xfrm>
                  <a:off x="6297259" y="-1"/>
                  <a:ext cx="370428" cy="356552"/>
                </a:xfrm>
                <a:prstGeom prst="ellipse">
                  <a:avLst/>
                </a:prstGeom>
                <a:noFill/>
                <a:ln w="25400" cap="flat">
                  <a:solidFill>
                    <a:srgbClr val="00FDFF"/>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90" name="Oval"/>
                <p:cNvSpPr/>
                <p:nvPr/>
              </p:nvSpPr>
              <p:spPr>
                <a:xfrm>
                  <a:off x="6297259" y="3030674"/>
                  <a:ext cx="370428" cy="356551"/>
                </a:xfrm>
                <a:prstGeom prst="ellipse">
                  <a:avLst/>
                </a:prstGeom>
                <a:noFill/>
                <a:ln w="25400" cap="flat">
                  <a:solidFill>
                    <a:srgbClr val="00FDFF"/>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91" name="Oval"/>
                <p:cNvSpPr/>
                <p:nvPr/>
              </p:nvSpPr>
              <p:spPr>
                <a:xfrm>
                  <a:off x="3148630" y="3030674"/>
                  <a:ext cx="370428" cy="356551"/>
                </a:xfrm>
                <a:prstGeom prst="ellipse">
                  <a:avLst/>
                </a:prstGeom>
                <a:noFill/>
                <a:ln w="25400" cap="flat">
                  <a:solidFill>
                    <a:srgbClr val="00FDFF"/>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92" name="Oval"/>
                <p:cNvSpPr/>
                <p:nvPr/>
              </p:nvSpPr>
              <p:spPr>
                <a:xfrm>
                  <a:off x="-1" y="3030674"/>
                  <a:ext cx="370429" cy="356551"/>
                </a:xfrm>
                <a:prstGeom prst="ellipse">
                  <a:avLst/>
                </a:prstGeom>
                <a:noFill/>
                <a:ln w="25400" cap="flat">
                  <a:solidFill>
                    <a:srgbClr val="00FDFF"/>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93" name="Oval"/>
                <p:cNvSpPr/>
                <p:nvPr/>
              </p:nvSpPr>
              <p:spPr>
                <a:xfrm>
                  <a:off x="-1" y="6061350"/>
                  <a:ext cx="370429" cy="356551"/>
                </a:xfrm>
                <a:prstGeom prst="ellipse">
                  <a:avLst/>
                </a:prstGeom>
                <a:noFill/>
                <a:ln w="25400" cap="flat">
                  <a:solidFill>
                    <a:srgbClr val="00FDFF"/>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94" name="Oval"/>
                <p:cNvSpPr/>
                <p:nvPr/>
              </p:nvSpPr>
              <p:spPr>
                <a:xfrm>
                  <a:off x="3148630" y="6061350"/>
                  <a:ext cx="370428" cy="356551"/>
                </a:xfrm>
                <a:prstGeom prst="ellipse">
                  <a:avLst/>
                </a:prstGeom>
                <a:noFill/>
                <a:ln w="25400" cap="flat">
                  <a:solidFill>
                    <a:srgbClr val="00FDFF"/>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95" name="Oval"/>
                <p:cNvSpPr/>
                <p:nvPr/>
              </p:nvSpPr>
              <p:spPr>
                <a:xfrm>
                  <a:off x="6297259" y="6061350"/>
                  <a:ext cx="370428" cy="356551"/>
                </a:xfrm>
                <a:prstGeom prst="ellipse">
                  <a:avLst/>
                </a:prstGeom>
                <a:noFill/>
                <a:ln w="25400" cap="flat">
                  <a:solidFill>
                    <a:srgbClr val="00FDFF"/>
                  </a:solidFill>
                  <a:prstDash val="solid"/>
                  <a:round/>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96" name="Rectangle"/>
                <p:cNvSpPr/>
                <p:nvPr/>
              </p:nvSpPr>
              <p:spPr>
                <a:xfrm>
                  <a:off x="8682921" y="5228441"/>
                  <a:ext cx="4030469" cy="2367608"/>
                </a:xfrm>
                <a:prstGeom prst="rect">
                  <a:avLst/>
                </a:prstGeom>
                <a:noFill/>
                <a:ln w="25400" cap="flat">
                  <a:solidFill>
                    <a:srgbClr val="00FDFF"/>
                  </a:solidFill>
                  <a:prstDash val="solid"/>
                  <a:miter lim="400000"/>
                </a:ln>
                <a:effectLst/>
              </p:spPr>
              <p:txBody>
                <a:bodyPr wrap="square" lIns="38100" tIns="38100" rIns="38100" bIns="38100" numCol="1" anchor="ctr">
                  <a:noAutofit/>
                </a:bodyPr>
                <a:lstStyle/>
                <a:p>
                  <a:pPr defTabSz="584200">
                    <a:defRPr sz="2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 grpId="3" animBg="1" advAuto="0"/>
      <p:bldP spid="484" grpId="2" animBg="1" advAuto="0"/>
      <p:bldP spid="499" grpId="1"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Fiber Tracing"/>
          <p:cNvSpPr txBox="1">
            <a:spLocks noGrp="1"/>
          </p:cNvSpPr>
          <p:nvPr>
            <p:ph type="title"/>
          </p:nvPr>
        </p:nvSpPr>
        <p:spPr>
          <a:prstGeom prst="rect">
            <a:avLst/>
          </a:prstGeom>
        </p:spPr>
        <p:txBody>
          <a:bodyPr/>
          <a:lstStyle/>
          <a:p>
            <a:r>
              <a:t>Fiber Tracing</a:t>
            </a:r>
          </a:p>
        </p:txBody>
      </p:sp>
      <p:pic>
        <p:nvPicPr>
          <p:cNvPr id="504" name="mls.png" descr="mls.png"/>
          <p:cNvPicPr>
            <a:picLocks/>
          </p:cNvPicPr>
          <p:nvPr/>
        </p:nvPicPr>
        <p:blipFill>
          <a:blip r:embed="rId2"/>
          <a:stretch>
            <a:fillRect/>
          </a:stretch>
        </p:blipFill>
        <p:spPr>
          <a:xfrm>
            <a:off x="15676467" y="3073055"/>
            <a:ext cx="6898987" cy="6018187"/>
          </a:xfrm>
          <a:prstGeom prst="rect">
            <a:avLst/>
          </a:prstGeom>
          <a:ln w="12700">
            <a:miter lim="400000"/>
          </a:ln>
        </p:spPr>
      </p:pic>
      <p:sp>
        <p:nvSpPr>
          <p:cNvPr id="505" name="Moving Least Squares:…"/>
          <p:cNvSpPr txBox="1">
            <a:spLocks noGrp="1"/>
          </p:cNvSpPr>
          <p:nvPr>
            <p:ph type="body" idx="1"/>
          </p:nvPr>
        </p:nvSpPr>
        <p:spPr>
          <a:prstGeom prst="rect">
            <a:avLst/>
          </a:prstGeom>
        </p:spPr>
        <p:txBody>
          <a:bodyPr/>
          <a:lstStyle/>
          <a:p>
            <a:pPr>
              <a:defRPr sz="7500"/>
            </a:pPr>
            <a:r>
              <a:t>Moving Least Squares:</a:t>
            </a:r>
          </a:p>
          <a:p>
            <a:pPr lvl="1">
              <a:defRPr sz="7500"/>
            </a:pPr>
            <a:r>
              <a:t>Apply Gauss filter mask whose                     support is determined by                           current path orientation and                             local anisotropy</a:t>
            </a:r>
          </a:p>
          <a:p>
            <a:pPr lvl="1">
              <a:defRPr sz="7500"/>
            </a:pPr>
            <a:r>
              <a:t>Trace fiber path along filtered eigenvector</a:t>
            </a:r>
          </a:p>
        </p:txBody>
      </p:sp>
      <p:sp>
        <p:nvSpPr>
          <p:cNvPr id="50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55</a:t>
            </a:fld>
            <a:endParaRPr/>
          </a:p>
        </p:txBody>
      </p:sp>
      <p:sp>
        <p:nvSpPr>
          <p:cNvPr id="507" name="L. Zhukov, A. Barr,…"/>
          <p:cNvSpPr txBox="1"/>
          <p:nvPr/>
        </p:nvSpPr>
        <p:spPr>
          <a:xfrm>
            <a:off x="3916918" y="10701338"/>
            <a:ext cx="16560802" cy="2327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FFF"/>
              </a:buClr>
              <a:buFont typeface="Verdana"/>
              <a:defRPr sz="3800">
                <a:solidFill>
                  <a:srgbClr val="000000"/>
                </a:solidFill>
                <a:uFill>
                  <a:solidFill>
                    <a:srgbClr val="FFFB00"/>
                  </a:solidFill>
                </a:uFill>
                <a:latin typeface="+mn-lt"/>
                <a:ea typeface="+mn-ea"/>
                <a:cs typeface="+mn-cs"/>
                <a:sym typeface="Gill Sans Light"/>
              </a:defRPr>
            </a:pPr>
            <a:r>
              <a:t>L. Zhukov, A. Barr, </a:t>
            </a:r>
          </a:p>
          <a:p>
            <a:pPr defTabSz="812800">
              <a:buClr>
                <a:srgbClr val="FFFFFF"/>
              </a:buClr>
              <a:buFont typeface="Verdana"/>
              <a:defRPr sz="3800" i="1">
                <a:uFill>
                  <a:solidFill>
                    <a:srgbClr val="FFFB00"/>
                  </a:solidFill>
                </a:uFill>
                <a:latin typeface="Gill Sans"/>
                <a:ea typeface="Gill Sans"/>
                <a:cs typeface="Gill Sans"/>
                <a:sym typeface="Gill Sans"/>
              </a:defRPr>
            </a:pPr>
            <a:r>
              <a:t>Oriented Tensor Reconstruction: </a:t>
            </a:r>
          </a:p>
          <a:p>
            <a:pPr defTabSz="812800">
              <a:buClr>
                <a:srgbClr val="FFFFFF"/>
              </a:buClr>
              <a:buFont typeface="Verdana"/>
              <a:defRPr sz="3800">
                <a:uFill>
                  <a:solidFill>
                    <a:srgbClr val="FFFB00"/>
                  </a:solidFill>
                </a:uFill>
                <a:latin typeface="+mn-lt"/>
                <a:ea typeface="+mn-ea"/>
                <a:cs typeface="+mn-cs"/>
                <a:sym typeface="Gill Sans Light"/>
              </a:defRPr>
            </a:pPr>
            <a:r>
              <a:rPr i="1">
                <a:latin typeface="Gill Sans"/>
                <a:ea typeface="Gill Sans"/>
                <a:cs typeface="Gill Sans"/>
                <a:sym typeface="Gill Sans"/>
              </a:rPr>
              <a:t>Tracing Neural Pathways from Diffusion Tensor MRI</a:t>
            </a:r>
            <a:r>
              <a:t>, </a:t>
            </a:r>
          </a:p>
          <a:p>
            <a:pPr defTabSz="812800">
              <a:buClr>
                <a:srgbClr val="FFFFFF"/>
              </a:buClr>
              <a:buFont typeface="Verdana"/>
              <a:defRPr sz="3800">
                <a:solidFill>
                  <a:srgbClr val="000000"/>
                </a:solidFill>
                <a:uFill>
                  <a:solidFill>
                    <a:srgbClr val="FFFB00"/>
                  </a:solidFill>
                </a:uFill>
                <a:latin typeface="+mn-lt"/>
                <a:ea typeface="+mn-ea"/>
                <a:cs typeface="+mn-cs"/>
                <a:sym typeface="Gill Sans Light"/>
              </a:defRPr>
            </a:pPr>
            <a:r>
              <a:t>IEEE Visualization 2002</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Fiber Tracing"/>
          <p:cNvSpPr txBox="1">
            <a:spLocks noGrp="1"/>
          </p:cNvSpPr>
          <p:nvPr>
            <p:ph type="title"/>
          </p:nvPr>
        </p:nvSpPr>
        <p:spPr>
          <a:prstGeom prst="rect">
            <a:avLst/>
          </a:prstGeom>
        </p:spPr>
        <p:txBody>
          <a:bodyPr/>
          <a:lstStyle/>
          <a:p>
            <a:r>
              <a:t>Fiber Tracing</a:t>
            </a:r>
          </a:p>
        </p:txBody>
      </p:sp>
      <p:sp>
        <p:nvSpPr>
          <p:cNvPr id="510" name="White matter"/>
          <p:cNvSpPr txBox="1">
            <a:spLocks noGrp="1"/>
          </p:cNvSpPr>
          <p:nvPr>
            <p:ph type="body" idx="1"/>
          </p:nvPr>
        </p:nvSpPr>
        <p:spPr>
          <a:xfrm>
            <a:off x="1762964" y="2551906"/>
            <a:ext cx="20858072" cy="9939338"/>
          </a:xfrm>
          <a:prstGeom prst="rect">
            <a:avLst/>
          </a:prstGeom>
        </p:spPr>
        <p:txBody>
          <a:bodyPr/>
          <a:lstStyle/>
          <a:p>
            <a:r>
              <a:t>White matter</a:t>
            </a:r>
          </a:p>
        </p:txBody>
      </p:sp>
      <p:sp>
        <p:nvSpPr>
          <p:cNvPr id="51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56</a:t>
            </a:fld>
            <a:endParaRPr/>
          </a:p>
        </p:txBody>
      </p:sp>
      <p:pic>
        <p:nvPicPr>
          <p:cNvPr id="512" name="zhukov1.png" descr="zhukov1.png"/>
          <p:cNvPicPr>
            <a:picLocks/>
          </p:cNvPicPr>
          <p:nvPr/>
        </p:nvPicPr>
        <p:blipFill>
          <a:blip r:embed="rId2"/>
          <a:stretch>
            <a:fillRect/>
          </a:stretch>
        </p:blipFill>
        <p:spPr>
          <a:xfrm>
            <a:off x="3352799" y="4102100"/>
            <a:ext cx="17672051" cy="6838950"/>
          </a:xfrm>
          <a:prstGeom prst="rect">
            <a:avLst/>
          </a:prstGeom>
          <a:ln w="12700">
            <a:miter lim="400000"/>
          </a:ln>
        </p:spPr>
      </p:pic>
      <p:sp>
        <p:nvSpPr>
          <p:cNvPr id="513" name="L. Zhukov, A. Barr,…"/>
          <p:cNvSpPr txBox="1"/>
          <p:nvPr/>
        </p:nvSpPr>
        <p:spPr>
          <a:xfrm>
            <a:off x="3916918" y="10933510"/>
            <a:ext cx="16560802" cy="2327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FFF"/>
              </a:buClr>
              <a:buFont typeface="Verdana"/>
              <a:defRPr sz="3800">
                <a:solidFill>
                  <a:srgbClr val="000000"/>
                </a:solidFill>
                <a:uFill>
                  <a:solidFill>
                    <a:srgbClr val="FFFB00"/>
                  </a:solidFill>
                </a:uFill>
                <a:latin typeface="+mn-lt"/>
                <a:ea typeface="+mn-ea"/>
                <a:cs typeface="+mn-cs"/>
                <a:sym typeface="Gill Sans Light"/>
              </a:defRPr>
            </a:pPr>
            <a:r>
              <a:t>L. Zhukov, A. Barr, </a:t>
            </a:r>
          </a:p>
          <a:p>
            <a:pPr defTabSz="812800">
              <a:buClr>
                <a:srgbClr val="FFFFFF"/>
              </a:buClr>
              <a:buFont typeface="Verdana"/>
              <a:defRPr sz="3800" i="1">
                <a:uFill>
                  <a:solidFill>
                    <a:srgbClr val="FFFB00"/>
                  </a:solidFill>
                </a:uFill>
                <a:latin typeface="Gill Sans"/>
                <a:ea typeface="Gill Sans"/>
                <a:cs typeface="Gill Sans"/>
                <a:sym typeface="Gill Sans"/>
              </a:defRPr>
            </a:pPr>
            <a:r>
              <a:t>Oriented Tensor Reconstruction: </a:t>
            </a:r>
          </a:p>
          <a:p>
            <a:pPr defTabSz="812800">
              <a:buClr>
                <a:srgbClr val="FFFFFF"/>
              </a:buClr>
              <a:buFont typeface="Verdana"/>
              <a:defRPr sz="3800">
                <a:uFill>
                  <a:solidFill>
                    <a:srgbClr val="FFFB00"/>
                  </a:solidFill>
                </a:uFill>
                <a:latin typeface="+mn-lt"/>
                <a:ea typeface="+mn-ea"/>
                <a:cs typeface="+mn-cs"/>
                <a:sym typeface="Gill Sans Light"/>
              </a:defRPr>
            </a:pPr>
            <a:r>
              <a:rPr i="1">
                <a:latin typeface="Gill Sans"/>
                <a:ea typeface="Gill Sans"/>
                <a:cs typeface="Gill Sans"/>
                <a:sym typeface="Gill Sans"/>
              </a:rPr>
              <a:t>Tracing Neural Pathways from Diffusion Tensor MRI</a:t>
            </a:r>
            <a:r>
              <a:t>, </a:t>
            </a:r>
          </a:p>
          <a:p>
            <a:pPr defTabSz="812800">
              <a:buClr>
                <a:srgbClr val="FFFFFF"/>
              </a:buClr>
              <a:buFont typeface="Verdana"/>
              <a:defRPr sz="3800">
                <a:solidFill>
                  <a:srgbClr val="000000"/>
                </a:solidFill>
                <a:uFill>
                  <a:solidFill>
                    <a:srgbClr val="FFFB00"/>
                  </a:solidFill>
                </a:uFill>
                <a:latin typeface="+mn-lt"/>
                <a:ea typeface="+mn-ea"/>
                <a:cs typeface="+mn-cs"/>
                <a:sym typeface="Gill Sans Light"/>
              </a:defRPr>
            </a:pPr>
            <a:r>
              <a:t>IEEE Visualization 2002</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Fiber Tracing"/>
          <p:cNvSpPr txBox="1">
            <a:spLocks noGrp="1"/>
          </p:cNvSpPr>
          <p:nvPr>
            <p:ph type="title"/>
          </p:nvPr>
        </p:nvSpPr>
        <p:spPr>
          <a:prstGeom prst="rect">
            <a:avLst/>
          </a:prstGeom>
        </p:spPr>
        <p:txBody>
          <a:bodyPr/>
          <a:lstStyle/>
          <a:p>
            <a:r>
              <a:t>Fiber Tracing</a:t>
            </a:r>
          </a:p>
        </p:txBody>
      </p:sp>
      <p:sp>
        <p:nvSpPr>
          <p:cNvPr id="516" name="White matter"/>
          <p:cNvSpPr txBox="1">
            <a:spLocks noGrp="1"/>
          </p:cNvSpPr>
          <p:nvPr>
            <p:ph type="body" idx="1"/>
          </p:nvPr>
        </p:nvSpPr>
        <p:spPr>
          <a:xfrm>
            <a:off x="1762964" y="2383826"/>
            <a:ext cx="20858072" cy="10107418"/>
          </a:xfrm>
          <a:prstGeom prst="rect">
            <a:avLst/>
          </a:prstGeom>
        </p:spPr>
        <p:txBody>
          <a:bodyPr/>
          <a:lstStyle/>
          <a:p>
            <a:r>
              <a:t>White matter</a:t>
            </a:r>
          </a:p>
        </p:txBody>
      </p:sp>
      <p:sp>
        <p:nvSpPr>
          <p:cNvPr id="51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57</a:t>
            </a:fld>
            <a:endParaRPr/>
          </a:p>
        </p:txBody>
      </p:sp>
      <p:pic>
        <p:nvPicPr>
          <p:cNvPr id="518" name="zhukov2.png" descr="zhukov2.png"/>
          <p:cNvPicPr>
            <a:picLocks/>
          </p:cNvPicPr>
          <p:nvPr/>
        </p:nvPicPr>
        <p:blipFill>
          <a:blip r:embed="rId2"/>
          <a:stretch>
            <a:fillRect/>
          </a:stretch>
        </p:blipFill>
        <p:spPr>
          <a:xfrm>
            <a:off x="3657600" y="4114800"/>
            <a:ext cx="16964025" cy="6832600"/>
          </a:xfrm>
          <a:prstGeom prst="rect">
            <a:avLst/>
          </a:prstGeom>
          <a:ln w="12700">
            <a:miter lim="400000"/>
          </a:ln>
        </p:spPr>
      </p:pic>
      <p:sp>
        <p:nvSpPr>
          <p:cNvPr id="519" name="L. Zhukov, A. Barr,…"/>
          <p:cNvSpPr txBox="1"/>
          <p:nvPr/>
        </p:nvSpPr>
        <p:spPr>
          <a:xfrm>
            <a:off x="3916918" y="10933510"/>
            <a:ext cx="16560802" cy="2327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FFF"/>
              </a:buClr>
              <a:buFont typeface="Verdana"/>
              <a:defRPr sz="3800">
                <a:solidFill>
                  <a:srgbClr val="000000"/>
                </a:solidFill>
                <a:uFill>
                  <a:solidFill>
                    <a:srgbClr val="FFFB00"/>
                  </a:solidFill>
                </a:uFill>
                <a:latin typeface="+mn-lt"/>
                <a:ea typeface="+mn-ea"/>
                <a:cs typeface="+mn-cs"/>
                <a:sym typeface="Gill Sans Light"/>
              </a:defRPr>
            </a:pPr>
            <a:r>
              <a:t>L. Zhukov, A. Barr, </a:t>
            </a:r>
          </a:p>
          <a:p>
            <a:pPr defTabSz="812800">
              <a:buClr>
                <a:srgbClr val="FFFFFF"/>
              </a:buClr>
              <a:buFont typeface="Verdana"/>
              <a:defRPr sz="3800" i="1">
                <a:uFill>
                  <a:solidFill>
                    <a:srgbClr val="FFFB00"/>
                  </a:solidFill>
                </a:uFill>
                <a:latin typeface="Gill Sans"/>
                <a:ea typeface="Gill Sans"/>
                <a:cs typeface="Gill Sans"/>
                <a:sym typeface="Gill Sans"/>
              </a:defRPr>
            </a:pPr>
            <a:r>
              <a:t>Oriented Tensor Reconstruction: </a:t>
            </a:r>
          </a:p>
          <a:p>
            <a:pPr defTabSz="812800">
              <a:buClr>
                <a:srgbClr val="FFFFFF"/>
              </a:buClr>
              <a:buFont typeface="Verdana"/>
              <a:defRPr sz="3800">
                <a:uFill>
                  <a:solidFill>
                    <a:srgbClr val="FFFB00"/>
                  </a:solidFill>
                </a:uFill>
                <a:latin typeface="+mn-lt"/>
                <a:ea typeface="+mn-ea"/>
                <a:cs typeface="+mn-cs"/>
                <a:sym typeface="Gill Sans Light"/>
              </a:defRPr>
            </a:pPr>
            <a:r>
              <a:rPr i="1">
                <a:latin typeface="Gill Sans"/>
                <a:ea typeface="Gill Sans"/>
                <a:cs typeface="Gill Sans"/>
                <a:sym typeface="Gill Sans"/>
              </a:rPr>
              <a:t>Tracing Neural Pathways from Diffusion Tensor MRI</a:t>
            </a:r>
            <a:r>
              <a:t>, </a:t>
            </a:r>
          </a:p>
          <a:p>
            <a:pPr defTabSz="812800">
              <a:buClr>
                <a:srgbClr val="FFFFFF"/>
              </a:buClr>
              <a:buFont typeface="Verdana"/>
              <a:defRPr sz="3800">
                <a:solidFill>
                  <a:srgbClr val="000000"/>
                </a:solidFill>
                <a:uFill>
                  <a:solidFill>
                    <a:srgbClr val="FFFB00"/>
                  </a:solidFill>
                </a:uFill>
                <a:latin typeface="+mn-lt"/>
                <a:ea typeface="+mn-ea"/>
                <a:cs typeface="+mn-cs"/>
                <a:sym typeface="Gill Sans Light"/>
              </a:defRPr>
            </a:pPr>
            <a:r>
              <a:t>IEEE Visualization 2002</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Fiber Tracing"/>
          <p:cNvSpPr txBox="1">
            <a:spLocks noGrp="1"/>
          </p:cNvSpPr>
          <p:nvPr>
            <p:ph type="title"/>
          </p:nvPr>
        </p:nvSpPr>
        <p:spPr>
          <a:prstGeom prst="rect">
            <a:avLst/>
          </a:prstGeom>
        </p:spPr>
        <p:txBody>
          <a:bodyPr/>
          <a:lstStyle/>
          <a:p>
            <a:r>
              <a:t>Fiber Tracing</a:t>
            </a:r>
          </a:p>
        </p:txBody>
      </p:sp>
      <p:sp>
        <p:nvSpPr>
          <p:cNvPr id="522" name="Heart"/>
          <p:cNvSpPr txBox="1">
            <a:spLocks noGrp="1"/>
          </p:cNvSpPr>
          <p:nvPr>
            <p:ph type="body" idx="1"/>
          </p:nvPr>
        </p:nvSpPr>
        <p:spPr>
          <a:xfrm>
            <a:off x="1762964" y="2342450"/>
            <a:ext cx="20858072" cy="10148794"/>
          </a:xfrm>
          <a:prstGeom prst="rect">
            <a:avLst/>
          </a:prstGeom>
        </p:spPr>
        <p:txBody>
          <a:bodyPr/>
          <a:lstStyle/>
          <a:p>
            <a:r>
              <a:t>Heart</a:t>
            </a:r>
          </a:p>
        </p:txBody>
      </p:sp>
      <p:sp>
        <p:nvSpPr>
          <p:cNvPr id="52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58</a:t>
            </a:fld>
            <a:endParaRPr/>
          </a:p>
        </p:txBody>
      </p:sp>
      <p:sp>
        <p:nvSpPr>
          <p:cNvPr id="524" name="L. Zhukov, A. Barr,…"/>
          <p:cNvSpPr txBox="1"/>
          <p:nvPr/>
        </p:nvSpPr>
        <p:spPr>
          <a:xfrm>
            <a:off x="5803899" y="10860186"/>
            <a:ext cx="12623802" cy="1781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FFF"/>
              </a:buClr>
              <a:buFont typeface="Verdana"/>
              <a:defRPr sz="3800">
                <a:solidFill>
                  <a:srgbClr val="000000"/>
                </a:solidFill>
                <a:uFill>
                  <a:solidFill>
                    <a:srgbClr val="FFFB00"/>
                  </a:solidFill>
                </a:uFill>
                <a:latin typeface="+mn-lt"/>
                <a:ea typeface="+mn-ea"/>
                <a:cs typeface="+mn-cs"/>
                <a:sym typeface="Gill Sans Light"/>
              </a:defRPr>
            </a:pPr>
            <a:r>
              <a:t>L. Zhukov, A. Barr, </a:t>
            </a:r>
          </a:p>
          <a:p>
            <a:pPr defTabSz="812800">
              <a:buClr>
                <a:srgbClr val="FFFFFF"/>
              </a:buClr>
              <a:buFont typeface="Verdana"/>
              <a:defRPr sz="3800" i="1">
                <a:uFill>
                  <a:solidFill>
                    <a:srgbClr val="FFFB00"/>
                  </a:solidFill>
                </a:uFill>
                <a:latin typeface="Gill Sans"/>
                <a:ea typeface="Gill Sans"/>
                <a:cs typeface="Gill Sans"/>
                <a:sym typeface="Gill Sans"/>
              </a:defRPr>
            </a:pPr>
            <a:r>
              <a:t>Heart Fiber Reconstruction from Diffusion Tensor MRI, </a:t>
            </a:r>
          </a:p>
          <a:p>
            <a:pPr defTabSz="812800">
              <a:buClr>
                <a:srgbClr val="FFFFFF"/>
              </a:buClr>
              <a:buFont typeface="Verdana"/>
              <a:defRPr sz="3800">
                <a:solidFill>
                  <a:srgbClr val="000000"/>
                </a:solidFill>
                <a:uFill>
                  <a:solidFill>
                    <a:srgbClr val="FFFB00"/>
                  </a:solidFill>
                </a:uFill>
                <a:latin typeface="+mn-lt"/>
                <a:ea typeface="+mn-ea"/>
                <a:cs typeface="+mn-cs"/>
                <a:sym typeface="Gill Sans Light"/>
              </a:defRPr>
            </a:pPr>
            <a:r>
              <a:t>IEEE Visualization 2003</a:t>
            </a:r>
          </a:p>
        </p:txBody>
      </p:sp>
      <p:pic>
        <p:nvPicPr>
          <p:cNvPr id="525" name="zhukov5.png" descr="zhukov5.png"/>
          <p:cNvPicPr>
            <a:picLocks noChangeAspect="1"/>
          </p:cNvPicPr>
          <p:nvPr/>
        </p:nvPicPr>
        <p:blipFill>
          <a:blip r:embed="rId2"/>
          <a:stretch>
            <a:fillRect/>
          </a:stretch>
        </p:blipFill>
        <p:spPr>
          <a:xfrm>
            <a:off x="5932158" y="4066383"/>
            <a:ext cx="12519684" cy="6531767"/>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7" name="Visualizing Structures in DTI"/>
          <p:cNvSpPr txBox="1">
            <a:spLocks noGrp="1"/>
          </p:cNvSpPr>
          <p:nvPr>
            <p:ph type="title"/>
          </p:nvPr>
        </p:nvSpPr>
        <p:spPr>
          <a:xfrm>
            <a:off x="2167816" y="357187"/>
            <a:ext cx="20048368" cy="2286001"/>
          </a:xfrm>
          <a:prstGeom prst="rect">
            <a:avLst/>
          </a:prstGeom>
        </p:spPr>
        <p:txBody>
          <a:bodyPr/>
          <a:lstStyle>
            <a:lvl1pPr>
              <a:defRPr sz="12400"/>
            </a:lvl1pPr>
          </a:lstStyle>
          <a:p>
            <a:r>
              <a:t>Visualizing Structures in DTI</a:t>
            </a:r>
          </a:p>
        </p:txBody>
      </p:sp>
      <p:sp>
        <p:nvSpPr>
          <p:cNvPr id="528" name="Shortcomings of topology for DTI data"/>
          <p:cNvSpPr txBox="1">
            <a:spLocks noGrp="1"/>
          </p:cNvSpPr>
          <p:nvPr>
            <p:ph type="body" idx="1"/>
          </p:nvPr>
        </p:nvSpPr>
        <p:spPr>
          <a:prstGeom prst="rect">
            <a:avLst/>
          </a:prstGeom>
        </p:spPr>
        <p:txBody>
          <a:bodyPr/>
          <a:lstStyle>
            <a:lvl1pPr>
              <a:defRPr sz="8000"/>
            </a:lvl1pPr>
          </a:lstStyle>
          <a:p>
            <a:r>
              <a:t>Shortcomings of topology for DTI data</a:t>
            </a:r>
          </a:p>
        </p:txBody>
      </p:sp>
      <p:sp>
        <p:nvSpPr>
          <p:cNvPr id="529" name="Slide Number"/>
          <p:cNvSpPr txBox="1">
            <a:spLocks noGrp="1"/>
          </p:cNvSpPr>
          <p:nvPr>
            <p:ph type="sldNum" sz="quarter" idx="2"/>
          </p:nvPr>
        </p:nvSpPr>
        <p:spPr>
          <a:xfrm>
            <a:off x="23519807" y="12980489"/>
            <a:ext cx="323157" cy="4754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59</a:t>
            </a:fld>
            <a:endParaRPr/>
          </a:p>
        </p:txBody>
      </p:sp>
      <p:pic>
        <p:nvPicPr>
          <p:cNvPr id="530" name="Picture 8.png" descr="Picture 8.png"/>
          <p:cNvPicPr>
            <a:picLocks noChangeAspect="1"/>
          </p:cNvPicPr>
          <p:nvPr/>
        </p:nvPicPr>
        <p:blipFill>
          <a:blip r:embed="rId2"/>
          <a:srcRect l="1683" t="1685" r="706" b="1517"/>
          <a:stretch>
            <a:fillRect/>
          </a:stretch>
        </p:blipFill>
        <p:spPr>
          <a:xfrm>
            <a:off x="4535188" y="4129484"/>
            <a:ext cx="15442804" cy="5949951"/>
          </a:xfrm>
          <a:custGeom>
            <a:avLst/>
            <a:gdLst/>
            <a:ahLst/>
            <a:cxnLst>
              <a:cxn ang="0">
                <a:pos x="wd2" y="hd2"/>
              </a:cxn>
              <a:cxn ang="5400000">
                <a:pos x="wd2" y="hd2"/>
              </a:cxn>
              <a:cxn ang="10800000">
                <a:pos x="wd2" y="hd2"/>
              </a:cxn>
              <a:cxn ang="16200000">
                <a:pos x="wd2" y="hd2"/>
              </a:cxn>
            </a:cxnLst>
            <a:rect l="0" t="0" r="r" b="b"/>
            <a:pathLst>
              <a:path w="21600" h="21600" extrusionOk="0">
                <a:moveTo>
                  <a:pt x="5841" y="0"/>
                </a:moveTo>
                <a:lnTo>
                  <a:pt x="5815" y="37"/>
                </a:lnTo>
                <a:lnTo>
                  <a:pt x="5797" y="94"/>
                </a:lnTo>
                <a:lnTo>
                  <a:pt x="5757" y="163"/>
                </a:lnTo>
                <a:lnTo>
                  <a:pt x="5713" y="216"/>
                </a:lnTo>
                <a:lnTo>
                  <a:pt x="5685" y="226"/>
                </a:lnTo>
                <a:lnTo>
                  <a:pt x="5674" y="186"/>
                </a:lnTo>
                <a:lnTo>
                  <a:pt x="5670" y="122"/>
                </a:lnTo>
                <a:lnTo>
                  <a:pt x="5656" y="45"/>
                </a:lnTo>
                <a:lnTo>
                  <a:pt x="5631" y="78"/>
                </a:lnTo>
                <a:lnTo>
                  <a:pt x="5612" y="112"/>
                </a:lnTo>
                <a:lnTo>
                  <a:pt x="5581" y="134"/>
                </a:lnTo>
                <a:lnTo>
                  <a:pt x="5550" y="138"/>
                </a:lnTo>
                <a:lnTo>
                  <a:pt x="5532" y="120"/>
                </a:lnTo>
                <a:lnTo>
                  <a:pt x="5502" y="82"/>
                </a:lnTo>
                <a:lnTo>
                  <a:pt x="5486" y="130"/>
                </a:lnTo>
                <a:lnTo>
                  <a:pt x="5483" y="281"/>
                </a:lnTo>
                <a:lnTo>
                  <a:pt x="5480" y="419"/>
                </a:lnTo>
                <a:lnTo>
                  <a:pt x="5470" y="486"/>
                </a:lnTo>
                <a:lnTo>
                  <a:pt x="5455" y="474"/>
                </a:lnTo>
                <a:lnTo>
                  <a:pt x="5438" y="377"/>
                </a:lnTo>
                <a:lnTo>
                  <a:pt x="5422" y="287"/>
                </a:lnTo>
                <a:lnTo>
                  <a:pt x="5402" y="249"/>
                </a:lnTo>
                <a:lnTo>
                  <a:pt x="5365" y="219"/>
                </a:lnTo>
                <a:lnTo>
                  <a:pt x="5307" y="146"/>
                </a:lnTo>
                <a:lnTo>
                  <a:pt x="5257" y="75"/>
                </a:lnTo>
                <a:lnTo>
                  <a:pt x="5221" y="69"/>
                </a:lnTo>
                <a:lnTo>
                  <a:pt x="5217" y="131"/>
                </a:lnTo>
                <a:lnTo>
                  <a:pt x="5205" y="207"/>
                </a:lnTo>
                <a:lnTo>
                  <a:pt x="5184" y="267"/>
                </a:lnTo>
                <a:lnTo>
                  <a:pt x="5154" y="280"/>
                </a:lnTo>
                <a:lnTo>
                  <a:pt x="5117" y="189"/>
                </a:lnTo>
                <a:lnTo>
                  <a:pt x="5082" y="97"/>
                </a:lnTo>
                <a:lnTo>
                  <a:pt x="5053" y="121"/>
                </a:lnTo>
                <a:lnTo>
                  <a:pt x="5028" y="242"/>
                </a:lnTo>
                <a:lnTo>
                  <a:pt x="5046" y="365"/>
                </a:lnTo>
                <a:lnTo>
                  <a:pt x="5053" y="414"/>
                </a:lnTo>
                <a:lnTo>
                  <a:pt x="5036" y="444"/>
                </a:lnTo>
                <a:lnTo>
                  <a:pt x="5006" y="448"/>
                </a:lnTo>
                <a:lnTo>
                  <a:pt x="4973" y="418"/>
                </a:lnTo>
                <a:lnTo>
                  <a:pt x="4942" y="388"/>
                </a:lnTo>
                <a:lnTo>
                  <a:pt x="4917" y="452"/>
                </a:lnTo>
                <a:lnTo>
                  <a:pt x="4890" y="516"/>
                </a:lnTo>
                <a:lnTo>
                  <a:pt x="4857" y="542"/>
                </a:lnTo>
                <a:lnTo>
                  <a:pt x="4827" y="560"/>
                </a:lnTo>
                <a:lnTo>
                  <a:pt x="4818" y="620"/>
                </a:lnTo>
                <a:lnTo>
                  <a:pt x="4812" y="684"/>
                </a:lnTo>
                <a:lnTo>
                  <a:pt x="4798" y="741"/>
                </a:lnTo>
                <a:lnTo>
                  <a:pt x="4780" y="772"/>
                </a:lnTo>
                <a:lnTo>
                  <a:pt x="4765" y="765"/>
                </a:lnTo>
                <a:lnTo>
                  <a:pt x="4760" y="716"/>
                </a:lnTo>
                <a:lnTo>
                  <a:pt x="4764" y="640"/>
                </a:lnTo>
                <a:lnTo>
                  <a:pt x="4765" y="573"/>
                </a:lnTo>
                <a:lnTo>
                  <a:pt x="4753" y="542"/>
                </a:lnTo>
                <a:lnTo>
                  <a:pt x="4733" y="546"/>
                </a:lnTo>
                <a:lnTo>
                  <a:pt x="4709" y="592"/>
                </a:lnTo>
                <a:lnTo>
                  <a:pt x="4690" y="621"/>
                </a:lnTo>
                <a:lnTo>
                  <a:pt x="4670" y="592"/>
                </a:lnTo>
                <a:lnTo>
                  <a:pt x="4630" y="549"/>
                </a:lnTo>
                <a:lnTo>
                  <a:pt x="4598" y="667"/>
                </a:lnTo>
                <a:lnTo>
                  <a:pt x="4579" y="755"/>
                </a:lnTo>
                <a:lnTo>
                  <a:pt x="4556" y="768"/>
                </a:lnTo>
                <a:lnTo>
                  <a:pt x="4533" y="764"/>
                </a:lnTo>
                <a:lnTo>
                  <a:pt x="4496" y="777"/>
                </a:lnTo>
                <a:lnTo>
                  <a:pt x="4450" y="803"/>
                </a:lnTo>
                <a:lnTo>
                  <a:pt x="4400" y="837"/>
                </a:lnTo>
                <a:lnTo>
                  <a:pt x="4352" y="876"/>
                </a:lnTo>
                <a:lnTo>
                  <a:pt x="4309" y="918"/>
                </a:lnTo>
                <a:lnTo>
                  <a:pt x="4279" y="957"/>
                </a:lnTo>
                <a:lnTo>
                  <a:pt x="4264" y="988"/>
                </a:lnTo>
                <a:lnTo>
                  <a:pt x="4252" y="1030"/>
                </a:lnTo>
                <a:lnTo>
                  <a:pt x="4224" y="980"/>
                </a:lnTo>
                <a:lnTo>
                  <a:pt x="4194" y="931"/>
                </a:lnTo>
                <a:lnTo>
                  <a:pt x="4169" y="955"/>
                </a:lnTo>
                <a:lnTo>
                  <a:pt x="4136" y="973"/>
                </a:lnTo>
                <a:lnTo>
                  <a:pt x="4076" y="889"/>
                </a:lnTo>
                <a:lnTo>
                  <a:pt x="3941" y="638"/>
                </a:lnTo>
                <a:lnTo>
                  <a:pt x="3773" y="281"/>
                </a:lnTo>
                <a:lnTo>
                  <a:pt x="3736" y="205"/>
                </a:lnTo>
                <a:lnTo>
                  <a:pt x="3704" y="141"/>
                </a:lnTo>
                <a:lnTo>
                  <a:pt x="3679" y="98"/>
                </a:lnTo>
                <a:lnTo>
                  <a:pt x="3665" y="82"/>
                </a:lnTo>
                <a:lnTo>
                  <a:pt x="3637" y="133"/>
                </a:lnTo>
                <a:lnTo>
                  <a:pt x="3658" y="264"/>
                </a:lnTo>
                <a:lnTo>
                  <a:pt x="3720" y="447"/>
                </a:lnTo>
                <a:lnTo>
                  <a:pt x="3817" y="650"/>
                </a:lnTo>
                <a:lnTo>
                  <a:pt x="3869" y="751"/>
                </a:lnTo>
                <a:lnTo>
                  <a:pt x="3899" y="823"/>
                </a:lnTo>
                <a:lnTo>
                  <a:pt x="3912" y="879"/>
                </a:lnTo>
                <a:lnTo>
                  <a:pt x="3912" y="932"/>
                </a:lnTo>
                <a:lnTo>
                  <a:pt x="3905" y="1017"/>
                </a:lnTo>
                <a:lnTo>
                  <a:pt x="3902" y="1095"/>
                </a:lnTo>
                <a:lnTo>
                  <a:pt x="3892" y="1174"/>
                </a:lnTo>
                <a:lnTo>
                  <a:pt x="3859" y="1176"/>
                </a:lnTo>
                <a:lnTo>
                  <a:pt x="3799" y="1098"/>
                </a:lnTo>
                <a:lnTo>
                  <a:pt x="3706" y="936"/>
                </a:lnTo>
                <a:lnTo>
                  <a:pt x="3600" y="743"/>
                </a:lnTo>
                <a:lnTo>
                  <a:pt x="3533" y="634"/>
                </a:lnTo>
                <a:lnTo>
                  <a:pt x="3490" y="591"/>
                </a:lnTo>
                <a:lnTo>
                  <a:pt x="3461" y="598"/>
                </a:lnTo>
                <a:lnTo>
                  <a:pt x="3441" y="630"/>
                </a:lnTo>
                <a:lnTo>
                  <a:pt x="3440" y="670"/>
                </a:lnTo>
                <a:lnTo>
                  <a:pt x="3460" y="720"/>
                </a:lnTo>
                <a:lnTo>
                  <a:pt x="3501" y="788"/>
                </a:lnTo>
                <a:lnTo>
                  <a:pt x="3538" y="844"/>
                </a:lnTo>
                <a:lnTo>
                  <a:pt x="3554" y="883"/>
                </a:lnTo>
                <a:lnTo>
                  <a:pt x="3554" y="924"/>
                </a:lnTo>
                <a:lnTo>
                  <a:pt x="3542" y="983"/>
                </a:lnTo>
                <a:lnTo>
                  <a:pt x="3528" y="1039"/>
                </a:lnTo>
                <a:lnTo>
                  <a:pt x="3527" y="1078"/>
                </a:lnTo>
                <a:lnTo>
                  <a:pt x="3539" y="1109"/>
                </a:lnTo>
                <a:lnTo>
                  <a:pt x="3567" y="1148"/>
                </a:lnTo>
                <a:lnTo>
                  <a:pt x="3598" y="1206"/>
                </a:lnTo>
                <a:lnTo>
                  <a:pt x="3603" y="1249"/>
                </a:lnTo>
                <a:lnTo>
                  <a:pt x="3577" y="1287"/>
                </a:lnTo>
                <a:lnTo>
                  <a:pt x="3542" y="1308"/>
                </a:lnTo>
                <a:lnTo>
                  <a:pt x="3511" y="1313"/>
                </a:lnTo>
                <a:lnTo>
                  <a:pt x="3492" y="1292"/>
                </a:lnTo>
                <a:lnTo>
                  <a:pt x="3473" y="1262"/>
                </a:lnTo>
                <a:lnTo>
                  <a:pt x="3444" y="1252"/>
                </a:lnTo>
                <a:lnTo>
                  <a:pt x="3414" y="1264"/>
                </a:lnTo>
                <a:lnTo>
                  <a:pt x="3395" y="1295"/>
                </a:lnTo>
                <a:lnTo>
                  <a:pt x="3363" y="1324"/>
                </a:lnTo>
                <a:lnTo>
                  <a:pt x="3299" y="1330"/>
                </a:lnTo>
                <a:lnTo>
                  <a:pt x="3230" y="1337"/>
                </a:lnTo>
                <a:lnTo>
                  <a:pt x="3189" y="1373"/>
                </a:lnTo>
                <a:lnTo>
                  <a:pt x="3172" y="1398"/>
                </a:lnTo>
                <a:lnTo>
                  <a:pt x="3148" y="1406"/>
                </a:lnTo>
                <a:lnTo>
                  <a:pt x="3114" y="1400"/>
                </a:lnTo>
                <a:lnTo>
                  <a:pt x="3064" y="1382"/>
                </a:lnTo>
                <a:lnTo>
                  <a:pt x="2988" y="1359"/>
                </a:lnTo>
                <a:lnTo>
                  <a:pt x="2947" y="1372"/>
                </a:lnTo>
                <a:lnTo>
                  <a:pt x="2908" y="1383"/>
                </a:lnTo>
                <a:lnTo>
                  <a:pt x="2833" y="1356"/>
                </a:lnTo>
                <a:lnTo>
                  <a:pt x="2761" y="1328"/>
                </a:lnTo>
                <a:lnTo>
                  <a:pt x="2721" y="1336"/>
                </a:lnTo>
                <a:lnTo>
                  <a:pt x="2682" y="1347"/>
                </a:lnTo>
                <a:lnTo>
                  <a:pt x="2615" y="1326"/>
                </a:lnTo>
                <a:lnTo>
                  <a:pt x="2544" y="1281"/>
                </a:lnTo>
                <a:lnTo>
                  <a:pt x="2492" y="1226"/>
                </a:lnTo>
                <a:lnTo>
                  <a:pt x="2466" y="1170"/>
                </a:lnTo>
                <a:lnTo>
                  <a:pt x="2456" y="1121"/>
                </a:lnTo>
                <a:lnTo>
                  <a:pt x="2448" y="1047"/>
                </a:lnTo>
                <a:lnTo>
                  <a:pt x="2430" y="934"/>
                </a:lnTo>
                <a:lnTo>
                  <a:pt x="2400" y="820"/>
                </a:lnTo>
                <a:lnTo>
                  <a:pt x="2356" y="792"/>
                </a:lnTo>
                <a:lnTo>
                  <a:pt x="2308" y="792"/>
                </a:lnTo>
                <a:lnTo>
                  <a:pt x="2319" y="1037"/>
                </a:lnTo>
                <a:lnTo>
                  <a:pt x="2323" y="1230"/>
                </a:lnTo>
                <a:lnTo>
                  <a:pt x="2311" y="1313"/>
                </a:lnTo>
                <a:lnTo>
                  <a:pt x="2286" y="1314"/>
                </a:lnTo>
                <a:lnTo>
                  <a:pt x="2260" y="1261"/>
                </a:lnTo>
                <a:lnTo>
                  <a:pt x="2239" y="1171"/>
                </a:lnTo>
                <a:lnTo>
                  <a:pt x="2231" y="1066"/>
                </a:lnTo>
                <a:lnTo>
                  <a:pt x="2220" y="961"/>
                </a:lnTo>
                <a:lnTo>
                  <a:pt x="2192" y="876"/>
                </a:lnTo>
                <a:lnTo>
                  <a:pt x="2151" y="823"/>
                </a:lnTo>
                <a:lnTo>
                  <a:pt x="2102" y="811"/>
                </a:lnTo>
                <a:lnTo>
                  <a:pt x="2080" y="823"/>
                </a:lnTo>
                <a:lnTo>
                  <a:pt x="2067" y="856"/>
                </a:lnTo>
                <a:lnTo>
                  <a:pt x="2059" y="932"/>
                </a:lnTo>
                <a:lnTo>
                  <a:pt x="2054" y="1066"/>
                </a:lnTo>
                <a:lnTo>
                  <a:pt x="2049" y="1196"/>
                </a:lnTo>
                <a:lnTo>
                  <a:pt x="2042" y="1269"/>
                </a:lnTo>
                <a:lnTo>
                  <a:pt x="2031" y="1298"/>
                </a:lnTo>
                <a:lnTo>
                  <a:pt x="2014" y="1300"/>
                </a:lnTo>
                <a:lnTo>
                  <a:pt x="1966" y="1264"/>
                </a:lnTo>
                <a:lnTo>
                  <a:pt x="1933" y="1199"/>
                </a:lnTo>
                <a:lnTo>
                  <a:pt x="1915" y="1101"/>
                </a:lnTo>
                <a:lnTo>
                  <a:pt x="1910" y="962"/>
                </a:lnTo>
                <a:lnTo>
                  <a:pt x="1905" y="826"/>
                </a:lnTo>
                <a:lnTo>
                  <a:pt x="1890" y="745"/>
                </a:lnTo>
                <a:lnTo>
                  <a:pt x="1865" y="720"/>
                </a:lnTo>
                <a:lnTo>
                  <a:pt x="1829" y="751"/>
                </a:lnTo>
                <a:lnTo>
                  <a:pt x="1801" y="768"/>
                </a:lnTo>
                <a:lnTo>
                  <a:pt x="1781" y="709"/>
                </a:lnTo>
                <a:lnTo>
                  <a:pt x="1762" y="647"/>
                </a:lnTo>
                <a:lnTo>
                  <a:pt x="1741" y="628"/>
                </a:lnTo>
                <a:lnTo>
                  <a:pt x="1724" y="653"/>
                </a:lnTo>
                <a:lnTo>
                  <a:pt x="1714" y="719"/>
                </a:lnTo>
                <a:lnTo>
                  <a:pt x="1701" y="795"/>
                </a:lnTo>
                <a:lnTo>
                  <a:pt x="1680" y="826"/>
                </a:lnTo>
                <a:lnTo>
                  <a:pt x="1656" y="807"/>
                </a:lnTo>
                <a:lnTo>
                  <a:pt x="1638" y="738"/>
                </a:lnTo>
                <a:lnTo>
                  <a:pt x="1626" y="684"/>
                </a:lnTo>
                <a:lnTo>
                  <a:pt x="1607" y="650"/>
                </a:lnTo>
                <a:lnTo>
                  <a:pt x="1572" y="630"/>
                </a:lnTo>
                <a:lnTo>
                  <a:pt x="1514" y="614"/>
                </a:lnTo>
                <a:lnTo>
                  <a:pt x="1456" y="605"/>
                </a:lnTo>
                <a:lnTo>
                  <a:pt x="1417" y="611"/>
                </a:lnTo>
                <a:lnTo>
                  <a:pt x="1389" y="632"/>
                </a:lnTo>
                <a:lnTo>
                  <a:pt x="1364" y="674"/>
                </a:lnTo>
                <a:lnTo>
                  <a:pt x="1332" y="758"/>
                </a:lnTo>
                <a:lnTo>
                  <a:pt x="1315" y="844"/>
                </a:lnTo>
                <a:lnTo>
                  <a:pt x="1296" y="916"/>
                </a:lnTo>
                <a:lnTo>
                  <a:pt x="1262" y="962"/>
                </a:lnTo>
                <a:lnTo>
                  <a:pt x="1218" y="961"/>
                </a:lnTo>
                <a:lnTo>
                  <a:pt x="1170" y="846"/>
                </a:lnTo>
                <a:lnTo>
                  <a:pt x="1130" y="713"/>
                </a:lnTo>
                <a:lnTo>
                  <a:pt x="1106" y="601"/>
                </a:lnTo>
                <a:lnTo>
                  <a:pt x="1077" y="501"/>
                </a:lnTo>
                <a:lnTo>
                  <a:pt x="1028" y="386"/>
                </a:lnTo>
                <a:lnTo>
                  <a:pt x="974" y="290"/>
                </a:lnTo>
                <a:lnTo>
                  <a:pt x="935" y="249"/>
                </a:lnTo>
                <a:lnTo>
                  <a:pt x="916" y="267"/>
                </a:lnTo>
                <a:lnTo>
                  <a:pt x="915" y="311"/>
                </a:lnTo>
                <a:lnTo>
                  <a:pt x="929" y="367"/>
                </a:lnTo>
                <a:lnTo>
                  <a:pt x="958" y="425"/>
                </a:lnTo>
                <a:lnTo>
                  <a:pt x="1000" y="501"/>
                </a:lnTo>
                <a:lnTo>
                  <a:pt x="1032" y="581"/>
                </a:lnTo>
                <a:lnTo>
                  <a:pt x="1050" y="653"/>
                </a:lnTo>
                <a:lnTo>
                  <a:pt x="1050" y="706"/>
                </a:lnTo>
                <a:lnTo>
                  <a:pt x="1031" y="722"/>
                </a:lnTo>
                <a:lnTo>
                  <a:pt x="998" y="692"/>
                </a:lnTo>
                <a:lnTo>
                  <a:pt x="959" y="628"/>
                </a:lnTo>
                <a:lnTo>
                  <a:pt x="924" y="542"/>
                </a:lnTo>
                <a:lnTo>
                  <a:pt x="893" y="477"/>
                </a:lnTo>
                <a:lnTo>
                  <a:pt x="855" y="477"/>
                </a:lnTo>
                <a:lnTo>
                  <a:pt x="823" y="480"/>
                </a:lnTo>
                <a:lnTo>
                  <a:pt x="807" y="428"/>
                </a:lnTo>
                <a:lnTo>
                  <a:pt x="784" y="282"/>
                </a:lnTo>
                <a:lnTo>
                  <a:pt x="785" y="186"/>
                </a:lnTo>
                <a:lnTo>
                  <a:pt x="801" y="143"/>
                </a:lnTo>
                <a:lnTo>
                  <a:pt x="798" y="99"/>
                </a:lnTo>
                <a:lnTo>
                  <a:pt x="778" y="68"/>
                </a:lnTo>
                <a:lnTo>
                  <a:pt x="743" y="53"/>
                </a:lnTo>
                <a:lnTo>
                  <a:pt x="694" y="71"/>
                </a:lnTo>
                <a:lnTo>
                  <a:pt x="670" y="160"/>
                </a:lnTo>
                <a:lnTo>
                  <a:pt x="653" y="271"/>
                </a:lnTo>
                <a:lnTo>
                  <a:pt x="624" y="177"/>
                </a:lnTo>
                <a:lnTo>
                  <a:pt x="599" y="109"/>
                </a:lnTo>
                <a:lnTo>
                  <a:pt x="579" y="89"/>
                </a:lnTo>
                <a:lnTo>
                  <a:pt x="558" y="121"/>
                </a:lnTo>
                <a:lnTo>
                  <a:pt x="531" y="203"/>
                </a:lnTo>
                <a:lnTo>
                  <a:pt x="478" y="321"/>
                </a:lnTo>
                <a:lnTo>
                  <a:pt x="422" y="362"/>
                </a:lnTo>
                <a:lnTo>
                  <a:pt x="387" y="323"/>
                </a:lnTo>
                <a:lnTo>
                  <a:pt x="396" y="205"/>
                </a:lnTo>
                <a:lnTo>
                  <a:pt x="407" y="131"/>
                </a:lnTo>
                <a:lnTo>
                  <a:pt x="406" y="81"/>
                </a:lnTo>
                <a:lnTo>
                  <a:pt x="393" y="62"/>
                </a:lnTo>
                <a:lnTo>
                  <a:pt x="371" y="89"/>
                </a:lnTo>
                <a:lnTo>
                  <a:pt x="348" y="118"/>
                </a:lnTo>
                <a:lnTo>
                  <a:pt x="327" y="71"/>
                </a:lnTo>
                <a:lnTo>
                  <a:pt x="306" y="14"/>
                </a:lnTo>
                <a:lnTo>
                  <a:pt x="286" y="6"/>
                </a:lnTo>
                <a:lnTo>
                  <a:pt x="266" y="46"/>
                </a:lnTo>
                <a:lnTo>
                  <a:pt x="244" y="135"/>
                </a:lnTo>
                <a:lnTo>
                  <a:pt x="207" y="298"/>
                </a:lnTo>
                <a:lnTo>
                  <a:pt x="164" y="441"/>
                </a:lnTo>
                <a:lnTo>
                  <a:pt x="123" y="547"/>
                </a:lnTo>
                <a:lnTo>
                  <a:pt x="87" y="599"/>
                </a:lnTo>
                <a:lnTo>
                  <a:pt x="51" y="664"/>
                </a:lnTo>
                <a:lnTo>
                  <a:pt x="23" y="778"/>
                </a:lnTo>
                <a:lnTo>
                  <a:pt x="11" y="896"/>
                </a:lnTo>
                <a:lnTo>
                  <a:pt x="23" y="971"/>
                </a:lnTo>
                <a:lnTo>
                  <a:pt x="46" y="1045"/>
                </a:lnTo>
                <a:lnTo>
                  <a:pt x="55" y="1098"/>
                </a:lnTo>
                <a:lnTo>
                  <a:pt x="79" y="1171"/>
                </a:lnTo>
                <a:lnTo>
                  <a:pt x="104" y="1258"/>
                </a:lnTo>
                <a:lnTo>
                  <a:pt x="81" y="1349"/>
                </a:lnTo>
                <a:lnTo>
                  <a:pt x="47" y="1462"/>
                </a:lnTo>
                <a:lnTo>
                  <a:pt x="22" y="1581"/>
                </a:lnTo>
                <a:lnTo>
                  <a:pt x="9" y="1678"/>
                </a:lnTo>
                <a:lnTo>
                  <a:pt x="14" y="1732"/>
                </a:lnTo>
                <a:lnTo>
                  <a:pt x="33" y="1736"/>
                </a:lnTo>
                <a:lnTo>
                  <a:pt x="54" y="1709"/>
                </a:lnTo>
                <a:lnTo>
                  <a:pt x="74" y="1684"/>
                </a:lnTo>
                <a:lnTo>
                  <a:pt x="88" y="1736"/>
                </a:lnTo>
                <a:lnTo>
                  <a:pt x="104" y="1811"/>
                </a:lnTo>
                <a:lnTo>
                  <a:pt x="130" y="1880"/>
                </a:lnTo>
                <a:lnTo>
                  <a:pt x="148" y="1925"/>
                </a:lnTo>
                <a:lnTo>
                  <a:pt x="150" y="1977"/>
                </a:lnTo>
                <a:lnTo>
                  <a:pt x="137" y="2069"/>
                </a:lnTo>
                <a:lnTo>
                  <a:pt x="104" y="2235"/>
                </a:lnTo>
                <a:lnTo>
                  <a:pt x="66" y="2428"/>
                </a:lnTo>
                <a:lnTo>
                  <a:pt x="49" y="2539"/>
                </a:lnTo>
                <a:lnTo>
                  <a:pt x="53" y="2601"/>
                </a:lnTo>
                <a:lnTo>
                  <a:pt x="73" y="2650"/>
                </a:lnTo>
                <a:lnTo>
                  <a:pt x="87" y="2683"/>
                </a:lnTo>
                <a:lnTo>
                  <a:pt x="90" y="2726"/>
                </a:lnTo>
                <a:lnTo>
                  <a:pt x="80" y="2794"/>
                </a:lnTo>
                <a:lnTo>
                  <a:pt x="57" y="2910"/>
                </a:lnTo>
                <a:lnTo>
                  <a:pt x="26" y="3075"/>
                </a:lnTo>
                <a:lnTo>
                  <a:pt x="13" y="3178"/>
                </a:lnTo>
                <a:lnTo>
                  <a:pt x="23" y="3255"/>
                </a:lnTo>
                <a:lnTo>
                  <a:pt x="48" y="3321"/>
                </a:lnTo>
                <a:lnTo>
                  <a:pt x="82" y="3363"/>
                </a:lnTo>
                <a:lnTo>
                  <a:pt x="118" y="3367"/>
                </a:lnTo>
                <a:lnTo>
                  <a:pt x="149" y="3364"/>
                </a:lnTo>
                <a:lnTo>
                  <a:pt x="168" y="3386"/>
                </a:lnTo>
                <a:lnTo>
                  <a:pt x="169" y="3433"/>
                </a:lnTo>
                <a:lnTo>
                  <a:pt x="157" y="3482"/>
                </a:lnTo>
                <a:lnTo>
                  <a:pt x="138" y="3515"/>
                </a:lnTo>
                <a:lnTo>
                  <a:pt x="119" y="3518"/>
                </a:lnTo>
                <a:lnTo>
                  <a:pt x="92" y="3559"/>
                </a:lnTo>
                <a:lnTo>
                  <a:pt x="57" y="3681"/>
                </a:lnTo>
                <a:lnTo>
                  <a:pt x="26" y="3830"/>
                </a:lnTo>
                <a:lnTo>
                  <a:pt x="13" y="3953"/>
                </a:lnTo>
                <a:lnTo>
                  <a:pt x="38" y="4085"/>
                </a:lnTo>
                <a:lnTo>
                  <a:pt x="98" y="4106"/>
                </a:lnTo>
                <a:lnTo>
                  <a:pt x="130" y="4100"/>
                </a:lnTo>
                <a:lnTo>
                  <a:pt x="147" y="4123"/>
                </a:lnTo>
                <a:lnTo>
                  <a:pt x="148" y="4167"/>
                </a:lnTo>
                <a:lnTo>
                  <a:pt x="129" y="4220"/>
                </a:lnTo>
                <a:lnTo>
                  <a:pt x="95" y="4315"/>
                </a:lnTo>
                <a:lnTo>
                  <a:pt x="57" y="4465"/>
                </a:lnTo>
                <a:lnTo>
                  <a:pt x="26" y="4619"/>
                </a:lnTo>
                <a:lnTo>
                  <a:pt x="13" y="4730"/>
                </a:lnTo>
                <a:lnTo>
                  <a:pt x="23" y="4783"/>
                </a:lnTo>
                <a:lnTo>
                  <a:pt x="66" y="4773"/>
                </a:lnTo>
                <a:lnTo>
                  <a:pt x="108" y="4742"/>
                </a:lnTo>
                <a:lnTo>
                  <a:pt x="137" y="4706"/>
                </a:lnTo>
                <a:lnTo>
                  <a:pt x="155" y="4695"/>
                </a:lnTo>
                <a:lnTo>
                  <a:pt x="173" y="4749"/>
                </a:lnTo>
                <a:lnTo>
                  <a:pt x="187" y="4838"/>
                </a:lnTo>
                <a:lnTo>
                  <a:pt x="182" y="4923"/>
                </a:lnTo>
                <a:lnTo>
                  <a:pt x="155" y="5028"/>
                </a:lnTo>
                <a:lnTo>
                  <a:pt x="101" y="5185"/>
                </a:lnTo>
                <a:lnTo>
                  <a:pt x="67" y="5285"/>
                </a:lnTo>
                <a:lnTo>
                  <a:pt x="39" y="5376"/>
                </a:lnTo>
                <a:lnTo>
                  <a:pt x="20" y="5446"/>
                </a:lnTo>
                <a:lnTo>
                  <a:pt x="13" y="5488"/>
                </a:lnTo>
                <a:lnTo>
                  <a:pt x="22" y="5537"/>
                </a:lnTo>
                <a:lnTo>
                  <a:pt x="45" y="5541"/>
                </a:lnTo>
                <a:lnTo>
                  <a:pt x="80" y="5502"/>
                </a:lnTo>
                <a:lnTo>
                  <a:pt x="125" y="5422"/>
                </a:lnTo>
                <a:lnTo>
                  <a:pt x="158" y="5358"/>
                </a:lnTo>
                <a:lnTo>
                  <a:pt x="179" y="5329"/>
                </a:lnTo>
                <a:lnTo>
                  <a:pt x="194" y="5331"/>
                </a:lnTo>
                <a:lnTo>
                  <a:pt x="206" y="5360"/>
                </a:lnTo>
                <a:lnTo>
                  <a:pt x="216" y="5422"/>
                </a:lnTo>
                <a:lnTo>
                  <a:pt x="206" y="5485"/>
                </a:lnTo>
                <a:lnTo>
                  <a:pt x="178" y="5548"/>
                </a:lnTo>
                <a:lnTo>
                  <a:pt x="131" y="5609"/>
                </a:lnTo>
                <a:lnTo>
                  <a:pt x="93" y="5669"/>
                </a:lnTo>
                <a:lnTo>
                  <a:pt x="78" y="5733"/>
                </a:lnTo>
                <a:lnTo>
                  <a:pt x="89" y="5793"/>
                </a:lnTo>
                <a:lnTo>
                  <a:pt x="112" y="5783"/>
                </a:lnTo>
                <a:lnTo>
                  <a:pt x="152" y="5747"/>
                </a:lnTo>
                <a:lnTo>
                  <a:pt x="183" y="5724"/>
                </a:lnTo>
                <a:lnTo>
                  <a:pt x="206" y="5730"/>
                </a:lnTo>
                <a:lnTo>
                  <a:pt x="231" y="5775"/>
                </a:lnTo>
                <a:lnTo>
                  <a:pt x="268" y="5868"/>
                </a:lnTo>
                <a:lnTo>
                  <a:pt x="331" y="6004"/>
                </a:lnTo>
                <a:lnTo>
                  <a:pt x="393" y="6090"/>
                </a:lnTo>
                <a:lnTo>
                  <a:pt x="465" y="6175"/>
                </a:lnTo>
                <a:lnTo>
                  <a:pt x="501" y="6263"/>
                </a:lnTo>
                <a:lnTo>
                  <a:pt x="492" y="6316"/>
                </a:lnTo>
                <a:lnTo>
                  <a:pt x="434" y="6299"/>
                </a:lnTo>
                <a:lnTo>
                  <a:pt x="389" y="6279"/>
                </a:lnTo>
                <a:lnTo>
                  <a:pt x="357" y="6285"/>
                </a:lnTo>
                <a:lnTo>
                  <a:pt x="336" y="6279"/>
                </a:lnTo>
                <a:lnTo>
                  <a:pt x="324" y="6220"/>
                </a:lnTo>
                <a:lnTo>
                  <a:pt x="290" y="6126"/>
                </a:lnTo>
                <a:lnTo>
                  <a:pt x="229" y="6066"/>
                </a:lnTo>
                <a:lnTo>
                  <a:pt x="167" y="6056"/>
                </a:lnTo>
                <a:lnTo>
                  <a:pt x="132" y="6110"/>
                </a:lnTo>
                <a:lnTo>
                  <a:pt x="131" y="6190"/>
                </a:lnTo>
                <a:lnTo>
                  <a:pt x="142" y="6293"/>
                </a:lnTo>
                <a:lnTo>
                  <a:pt x="159" y="6384"/>
                </a:lnTo>
                <a:lnTo>
                  <a:pt x="176" y="6423"/>
                </a:lnTo>
                <a:lnTo>
                  <a:pt x="189" y="6387"/>
                </a:lnTo>
                <a:lnTo>
                  <a:pt x="170" y="6306"/>
                </a:lnTo>
                <a:lnTo>
                  <a:pt x="160" y="6251"/>
                </a:lnTo>
                <a:lnTo>
                  <a:pt x="169" y="6210"/>
                </a:lnTo>
                <a:lnTo>
                  <a:pt x="194" y="6188"/>
                </a:lnTo>
                <a:lnTo>
                  <a:pt x="228" y="6195"/>
                </a:lnTo>
                <a:lnTo>
                  <a:pt x="264" y="6237"/>
                </a:lnTo>
                <a:lnTo>
                  <a:pt x="291" y="6296"/>
                </a:lnTo>
                <a:lnTo>
                  <a:pt x="320" y="6367"/>
                </a:lnTo>
                <a:lnTo>
                  <a:pt x="361" y="6436"/>
                </a:lnTo>
                <a:lnTo>
                  <a:pt x="393" y="6502"/>
                </a:lnTo>
                <a:lnTo>
                  <a:pt x="416" y="6593"/>
                </a:lnTo>
                <a:lnTo>
                  <a:pt x="426" y="6688"/>
                </a:lnTo>
                <a:lnTo>
                  <a:pt x="421" y="6766"/>
                </a:lnTo>
                <a:lnTo>
                  <a:pt x="390" y="6793"/>
                </a:lnTo>
                <a:lnTo>
                  <a:pt x="333" y="6795"/>
                </a:lnTo>
                <a:lnTo>
                  <a:pt x="273" y="6773"/>
                </a:lnTo>
                <a:lnTo>
                  <a:pt x="231" y="6734"/>
                </a:lnTo>
                <a:lnTo>
                  <a:pt x="187" y="6675"/>
                </a:lnTo>
                <a:lnTo>
                  <a:pt x="173" y="6705"/>
                </a:lnTo>
                <a:lnTo>
                  <a:pt x="187" y="6795"/>
                </a:lnTo>
                <a:lnTo>
                  <a:pt x="230" y="6911"/>
                </a:lnTo>
                <a:lnTo>
                  <a:pt x="268" y="6996"/>
                </a:lnTo>
                <a:lnTo>
                  <a:pt x="283" y="7053"/>
                </a:lnTo>
                <a:lnTo>
                  <a:pt x="277" y="7093"/>
                </a:lnTo>
                <a:lnTo>
                  <a:pt x="250" y="7127"/>
                </a:lnTo>
                <a:lnTo>
                  <a:pt x="231" y="7153"/>
                </a:lnTo>
                <a:lnTo>
                  <a:pt x="220" y="7200"/>
                </a:lnTo>
                <a:lnTo>
                  <a:pt x="215" y="7283"/>
                </a:lnTo>
                <a:lnTo>
                  <a:pt x="214" y="7424"/>
                </a:lnTo>
                <a:lnTo>
                  <a:pt x="214" y="7686"/>
                </a:lnTo>
                <a:lnTo>
                  <a:pt x="151" y="7743"/>
                </a:lnTo>
                <a:lnTo>
                  <a:pt x="99" y="7776"/>
                </a:lnTo>
                <a:lnTo>
                  <a:pt x="71" y="7759"/>
                </a:lnTo>
                <a:lnTo>
                  <a:pt x="32" y="7718"/>
                </a:lnTo>
                <a:lnTo>
                  <a:pt x="13" y="7792"/>
                </a:lnTo>
                <a:lnTo>
                  <a:pt x="24" y="7872"/>
                </a:lnTo>
                <a:lnTo>
                  <a:pt x="52" y="7962"/>
                </a:lnTo>
                <a:lnTo>
                  <a:pt x="82" y="8074"/>
                </a:lnTo>
                <a:lnTo>
                  <a:pt x="99" y="8212"/>
                </a:lnTo>
                <a:lnTo>
                  <a:pt x="114" y="8335"/>
                </a:lnTo>
                <a:lnTo>
                  <a:pt x="138" y="8433"/>
                </a:lnTo>
                <a:lnTo>
                  <a:pt x="167" y="8490"/>
                </a:lnTo>
                <a:lnTo>
                  <a:pt x="197" y="8495"/>
                </a:lnTo>
                <a:lnTo>
                  <a:pt x="219" y="8496"/>
                </a:lnTo>
                <a:lnTo>
                  <a:pt x="239" y="8531"/>
                </a:lnTo>
                <a:lnTo>
                  <a:pt x="241" y="8594"/>
                </a:lnTo>
                <a:lnTo>
                  <a:pt x="188" y="8669"/>
                </a:lnTo>
                <a:lnTo>
                  <a:pt x="139" y="8712"/>
                </a:lnTo>
                <a:lnTo>
                  <a:pt x="105" y="8714"/>
                </a:lnTo>
                <a:lnTo>
                  <a:pt x="85" y="8669"/>
                </a:lnTo>
                <a:lnTo>
                  <a:pt x="74" y="8578"/>
                </a:lnTo>
                <a:lnTo>
                  <a:pt x="62" y="8509"/>
                </a:lnTo>
                <a:lnTo>
                  <a:pt x="42" y="8475"/>
                </a:lnTo>
                <a:lnTo>
                  <a:pt x="22" y="8480"/>
                </a:lnTo>
                <a:lnTo>
                  <a:pt x="14" y="8537"/>
                </a:lnTo>
                <a:lnTo>
                  <a:pt x="21" y="8614"/>
                </a:lnTo>
                <a:lnTo>
                  <a:pt x="38" y="8694"/>
                </a:lnTo>
                <a:lnTo>
                  <a:pt x="56" y="8809"/>
                </a:lnTo>
                <a:lnTo>
                  <a:pt x="61" y="8963"/>
                </a:lnTo>
                <a:lnTo>
                  <a:pt x="54" y="9116"/>
                </a:lnTo>
                <a:lnTo>
                  <a:pt x="36" y="9222"/>
                </a:lnTo>
                <a:lnTo>
                  <a:pt x="18" y="9310"/>
                </a:lnTo>
                <a:lnTo>
                  <a:pt x="29" y="9447"/>
                </a:lnTo>
                <a:lnTo>
                  <a:pt x="44" y="9544"/>
                </a:lnTo>
                <a:lnTo>
                  <a:pt x="57" y="9568"/>
                </a:lnTo>
                <a:lnTo>
                  <a:pt x="66" y="9518"/>
                </a:lnTo>
                <a:lnTo>
                  <a:pt x="73" y="9394"/>
                </a:lnTo>
                <a:lnTo>
                  <a:pt x="82" y="9273"/>
                </a:lnTo>
                <a:lnTo>
                  <a:pt x="93" y="9201"/>
                </a:lnTo>
                <a:lnTo>
                  <a:pt x="101" y="9142"/>
                </a:lnTo>
                <a:lnTo>
                  <a:pt x="99" y="9054"/>
                </a:lnTo>
                <a:lnTo>
                  <a:pt x="100" y="8953"/>
                </a:lnTo>
                <a:lnTo>
                  <a:pt x="123" y="8871"/>
                </a:lnTo>
                <a:lnTo>
                  <a:pt x="141" y="8832"/>
                </a:lnTo>
                <a:lnTo>
                  <a:pt x="154" y="8828"/>
                </a:lnTo>
                <a:lnTo>
                  <a:pt x="168" y="8864"/>
                </a:lnTo>
                <a:lnTo>
                  <a:pt x="188" y="8946"/>
                </a:lnTo>
                <a:lnTo>
                  <a:pt x="222" y="9096"/>
                </a:lnTo>
                <a:lnTo>
                  <a:pt x="188" y="9215"/>
                </a:lnTo>
                <a:lnTo>
                  <a:pt x="165" y="9366"/>
                </a:lnTo>
                <a:lnTo>
                  <a:pt x="198" y="9426"/>
                </a:lnTo>
                <a:lnTo>
                  <a:pt x="224" y="9440"/>
                </a:lnTo>
                <a:lnTo>
                  <a:pt x="228" y="9479"/>
                </a:lnTo>
                <a:lnTo>
                  <a:pt x="211" y="9532"/>
                </a:lnTo>
                <a:lnTo>
                  <a:pt x="174" y="9591"/>
                </a:lnTo>
                <a:lnTo>
                  <a:pt x="129" y="9662"/>
                </a:lnTo>
                <a:lnTo>
                  <a:pt x="120" y="9734"/>
                </a:lnTo>
                <a:lnTo>
                  <a:pt x="159" y="9711"/>
                </a:lnTo>
                <a:lnTo>
                  <a:pt x="204" y="9685"/>
                </a:lnTo>
                <a:lnTo>
                  <a:pt x="224" y="9709"/>
                </a:lnTo>
                <a:lnTo>
                  <a:pt x="217" y="9777"/>
                </a:lnTo>
                <a:lnTo>
                  <a:pt x="183" y="9882"/>
                </a:lnTo>
                <a:lnTo>
                  <a:pt x="141" y="9963"/>
                </a:lnTo>
                <a:lnTo>
                  <a:pt x="105" y="9996"/>
                </a:lnTo>
                <a:lnTo>
                  <a:pt x="83" y="9977"/>
                </a:lnTo>
                <a:lnTo>
                  <a:pt x="83" y="9907"/>
                </a:lnTo>
                <a:lnTo>
                  <a:pt x="64" y="9826"/>
                </a:lnTo>
                <a:lnTo>
                  <a:pt x="63" y="9891"/>
                </a:lnTo>
                <a:lnTo>
                  <a:pt x="58" y="10000"/>
                </a:lnTo>
                <a:lnTo>
                  <a:pt x="40" y="10124"/>
                </a:lnTo>
                <a:lnTo>
                  <a:pt x="23" y="10222"/>
                </a:lnTo>
                <a:lnTo>
                  <a:pt x="21" y="10265"/>
                </a:lnTo>
                <a:lnTo>
                  <a:pt x="44" y="10276"/>
                </a:lnTo>
                <a:lnTo>
                  <a:pt x="70" y="10312"/>
                </a:lnTo>
                <a:lnTo>
                  <a:pt x="100" y="10313"/>
                </a:lnTo>
                <a:lnTo>
                  <a:pt x="130" y="10291"/>
                </a:lnTo>
                <a:lnTo>
                  <a:pt x="179" y="10280"/>
                </a:lnTo>
                <a:lnTo>
                  <a:pt x="222" y="10290"/>
                </a:lnTo>
                <a:lnTo>
                  <a:pt x="248" y="10330"/>
                </a:lnTo>
                <a:lnTo>
                  <a:pt x="261" y="10414"/>
                </a:lnTo>
                <a:lnTo>
                  <a:pt x="264" y="10551"/>
                </a:lnTo>
                <a:lnTo>
                  <a:pt x="255" y="10675"/>
                </a:lnTo>
                <a:lnTo>
                  <a:pt x="219" y="10718"/>
                </a:lnTo>
                <a:lnTo>
                  <a:pt x="178" y="10770"/>
                </a:lnTo>
                <a:lnTo>
                  <a:pt x="140" y="10865"/>
                </a:lnTo>
                <a:lnTo>
                  <a:pt x="119" y="10951"/>
                </a:lnTo>
                <a:lnTo>
                  <a:pt x="137" y="10914"/>
                </a:lnTo>
                <a:lnTo>
                  <a:pt x="172" y="10859"/>
                </a:lnTo>
                <a:lnTo>
                  <a:pt x="213" y="10908"/>
                </a:lnTo>
                <a:lnTo>
                  <a:pt x="239" y="10982"/>
                </a:lnTo>
                <a:lnTo>
                  <a:pt x="250" y="11074"/>
                </a:lnTo>
                <a:lnTo>
                  <a:pt x="245" y="11157"/>
                </a:lnTo>
                <a:lnTo>
                  <a:pt x="223" y="11211"/>
                </a:lnTo>
                <a:lnTo>
                  <a:pt x="199" y="11250"/>
                </a:lnTo>
                <a:lnTo>
                  <a:pt x="177" y="11311"/>
                </a:lnTo>
                <a:lnTo>
                  <a:pt x="159" y="11360"/>
                </a:lnTo>
                <a:lnTo>
                  <a:pt x="145" y="11371"/>
                </a:lnTo>
                <a:lnTo>
                  <a:pt x="120" y="11379"/>
                </a:lnTo>
                <a:lnTo>
                  <a:pt x="78" y="11428"/>
                </a:lnTo>
                <a:lnTo>
                  <a:pt x="21" y="11505"/>
                </a:lnTo>
                <a:lnTo>
                  <a:pt x="69" y="11549"/>
                </a:lnTo>
                <a:lnTo>
                  <a:pt x="144" y="11639"/>
                </a:lnTo>
                <a:lnTo>
                  <a:pt x="161" y="11721"/>
                </a:lnTo>
                <a:lnTo>
                  <a:pt x="170" y="11754"/>
                </a:lnTo>
                <a:lnTo>
                  <a:pt x="212" y="11744"/>
                </a:lnTo>
                <a:lnTo>
                  <a:pt x="258" y="11735"/>
                </a:lnTo>
                <a:lnTo>
                  <a:pt x="275" y="11768"/>
                </a:lnTo>
                <a:lnTo>
                  <a:pt x="265" y="11845"/>
                </a:lnTo>
                <a:lnTo>
                  <a:pt x="226" y="11968"/>
                </a:lnTo>
                <a:lnTo>
                  <a:pt x="194" y="12061"/>
                </a:lnTo>
                <a:lnTo>
                  <a:pt x="173" y="12102"/>
                </a:lnTo>
                <a:lnTo>
                  <a:pt x="159" y="12104"/>
                </a:lnTo>
                <a:lnTo>
                  <a:pt x="147" y="12071"/>
                </a:lnTo>
                <a:lnTo>
                  <a:pt x="126" y="12023"/>
                </a:lnTo>
                <a:lnTo>
                  <a:pt x="102" y="12053"/>
                </a:lnTo>
                <a:lnTo>
                  <a:pt x="86" y="12107"/>
                </a:lnTo>
                <a:lnTo>
                  <a:pt x="95" y="12164"/>
                </a:lnTo>
                <a:lnTo>
                  <a:pt x="106" y="12213"/>
                </a:lnTo>
                <a:lnTo>
                  <a:pt x="104" y="12249"/>
                </a:lnTo>
                <a:lnTo>
                  <a:pt x="107" y="12281"/>
                </a:lnTo>
                <a:lnTo>
                  <a:pt x="128" y="12321"/>
                </a:lnTo>
                <a:lnTo>
                  <a:pt x="156" y="12395"/>
                </a:lnTo>
                <a:lnTo>
                  <a:pt x="163" y="12552"/>
                </a:lnTo>
                <a:lnTo>
                  <a:pt x="154" y="12721"/>
                </a:lnTo>
                <a:lnTo>
                  <a:pt x="110" y="12829"/>
                </a:lnTo>
                <a:lnTo>
                  <a:pt x="74" y="12906"/>
                </a:lnTo>
                <a:lnTo>
                  <a:pt x="40" y="12994"/>
                </a:lnTo>
                <a:lnTo>
                  <a:pt x="19" y="13066"/>
                </a:lnTo>
                <a:lnTo>
                  <a:pt x="19" y="13097"/>
                </a:lnTo>
                <a:lnTo>
                  <a:pt x="56" y="13071"/>
                </a:lnTo>
                <a:lnTo>
                  <a:pt x="134" y="13010"/>
                </a:lnTo>
                <a:lnTo>
                  <a:pt x="215" y="12960"/>
                </a:lnTo>
                <a:lnTo>
                  <a:pt x="259" y="12961"/>
                </a:lnTo>
                <a:lnTo>
                  <a:pt x="260" y="13006"/>
                </a:lnTo>
                <a:lnTo>
                  <a:pt x="212" y="13091"/>
                </a:lnTo>
                <a:lnTo>
                  <a:pt x="153" y="13183"/>
                </a:lnTo>
                <a:lnTo>
                  <a:pt x="102" y="13284"/>
                </a:lnTo>
                <a:lnTo>
                  <a:pt x="85" y="13367"/>
                </a:lnTo>
                <a:lnTo>
                  <a:pt x="118" y="13343"/>
                </a:lnTo>
                <a:lnTo>
                  <a:pt x="138" y="13340"/>
                </a:lnTo>
                <a:lnTo>
                  <a:pt x="149" y="13363"/>
                </a:lnTo>
                <a:lnTo>
                  <a:pt x="158" y="13416"/>
                </a:lnTo>
                <a:lnTo>
                  <a:pt x="163" y="13468"/>
                </a:lnTo>
                <a:lnTo>
                  <a:pt x="156" y="13519"/>
                </a:lnTo>
                <a:lnTo>
                  <a:pt x="136" y="13579"/>
                </a:lnTo>
                <a:lnTo>
                  <a:pt x="100" y="13661"/>
                </a:lnTo>
                <a:lnTo>
                  <a:pt x="51" y="13775"/>
                </a:lnTo>
                <a:lnTo>
                  <a:pt x="34" y="13833"/>
                </a:lnTo>
                <a:lnTo>
                  <a:pt x="57" y="13828"/>
                </a:lnTo>
                <a:lnTo>
                  <a:pt x="99" y="13790"/>
                </a:lnTo>
                <a:lnTo>
                  <a:pt x="138" y="13758"/>
                </a:lnTo>
                <a:lnTo>
                  <a:pt x="162" y="13762"/>
                </a:lnTo>
                <a:lnTo>
                  <a:pt x="169" y="13803"/>
                </a:lnTo>
                <a:lnTo>
                  <a:pt x="160" y="13876"/>
                </a:lnTo>
                <a:lnTo>
                  <a:pt x="134" y="14017"/>
                </a:lnTo>
                <a:lnTo>
                  <a:pt x="118" y="14118"/>
                </a:lnTo>
                <a:lnTo>
                  <a:pt x="112" y="14189"/>
                </a:lnTo>
                <a:lnTo>
                  <a:pt x="115" y="14239"/>
                </a:lnTo>
                <a:lnTo>
                  <a:pt x="110" y="14327"/>
                </a:lnTo>
                <a:lnTo>
                  <a:pt x="89" y="14383"/>
                </a:lnTo>
                <a:lnTo>
                  <a:pt x="59" y="14484"/>
                </a:lnTo>
                <a:lnTo>
                  <a:pt x="36" y="14582"/>
                </a:lnTo>
                <a:lnTo>
                  <a:pt x="54" y="14550"/>
                </a:lnTo>
                <a:lnTo>
                  <a:pt x="118" y="14514"/>
                </a:lnTo>
                <a:lnTo>
                  <a:pt x="172" y="14630"/>
                </a:lnTo>
                <a:lnTo>
                  <a:pt x="174" y="14720"/>
                </a:lnTo>
                <a:lnTo>
                  <a:pt x="132" y="14847"/>
                </a:lnTo>
                <a:lnTo>
                  <a:pt x="62" y="15045"/>
                </a:lnTo>
                <a:lnTo>
                  <a:pt x="33" y="15189"/>
                </a:lnTo>
                <a:lnTo>
                  <a:pt x="44" y="15271"/>
                </a:lnTo>
                <a:lnTo>
                  <a:pt x="99" y="15279"/>
                </a:lnTo>
                <a:lnTo>
                  <a:pt x="148" y="15275"/>
                </a:lnTo>
                <a:lnTo>
                  <a:pt x="168" y="15324"/>
                </a:lnTo>
                <a:lnTo>
                  <a:pt x="160" y="15445"/>
                </a:lnTo>
                <a:lnTo>
                  <a:pt x="124" y="15650"/>
                </a:lnTo>
                <a:lnTo>
                  <a:pt x="109" y="15789"/>
                </a:lnTo>
                <a:lnTo>
                  <a:pt x="96" y="15872"/>
                </a:lnTo>
                <a:lnTo>
                  <a:pt x="63" y="15975"/>
                </a:lnTo>
                <a:lnTo>
                  <a:pt x="28" y="16078"/>
                </a:lnTo>
                <a:lnTo>
                  <a:pt x="8" y="16157"/>
                </a:lnTo>
                <a:lnTo>
                  <a:pt x="19" y="16258"/>
                </a:lnTo>
                <a:lnTo>
                  <a:pt x="56" y="16304"/>
                </a:lnTo>
                <a:lnTo>
                  <a:pt x="116" y="16308"/>
                </a:lnTo>
                <a:lnTo>
                  <a:pt x="152" y="16366"/>
                </a:lnTo>
                <a:lnTo>
                  <a:pt x="142" y="16465"/>
                </a:lnTo>
                <a:lnTo>
                  <a:pt x="108" y="16614"/>
                </a:lnTo>
                <a:lnTo>
                  <a:pt x="66" y="16749"/>
                </a:lnTo>
                <a:lnTo>
                  <a:pt x="34" y="16808"/>
                </a:lnTo>
                <a:lnTo>
                  <a:pt x="13" y="16867"/>
                </a:lnTo>
                <a:lnTo>
                  <a:pt x="17" y="17000"/>
                </a:lnTo>
                <a:lnTo>
                  <a:pt x="38" y="17142"/>
                </a:lnTo>
                <a:lnTo>
                  <a:pt x="73" y="17229"/>
                </a:lnTo>
                <a:lnTo>
                  <a:pt x="103" y="17285"/>
                </a:lnTo>
                <a:lnTo>
                  <a:pt x="101" y="17403"/>
                </a:lnTo>
                <a:lnTo>
                  <a:pt x="91" y="17510"/>
                </a:lnTo>
                <a:lnTo>
                  <a:pt x="81" y="17569"/>
                </a:lnTo>
                <a:lnTo>
                  <a:pt x="67" y="17595"/>
                </a:lnTo>
                <a:lnTo>
                  <a:pt x="44" y="17600"/>
                </a:lnTo>
                <a:lnTo>
                  <a:pt x="19" y="17632"/>
                </a:lnTo>
                <a:lnTo>
                  <a:pt x="12" y="17706"/>
                </a:lnTo>
                <a:lnTo>
                  <a:pt x="23" y="17795"/>
                </a:lnTo>
                <a:lnTo>
                  <a:pt x="52" y="17873"/>
                </a:lnTo>
                <a:lnTo>
                  <a:pt x="82" y="17952"/>
                </a:lnTo>
                <a:lnTo>
                  <a:pt x="73" y="18093"/>
                </a:lnTo>
                <a:lnTo>
                  <a:pt x="54" y="18223"/>
                </a:lnTo>
                <a:lnTo>
                  <a:pt x="33" y="18318"/>
                </a:lnTo>
                <a:lnTo>
                  <a:pt x="18" y="18401"/>
                </a:lnTo>
                <a:lnTo>
                  <a:pt x="18" y="18507"/>
                </a:lnTo>
                <a:lnTo>
                  <a:pt x="38" y="18743"/>
                </a:lnTo>
                <a:lnTo>
                  <a:pt x="53" y="18896"/>
                </a:lnTo>
                <a:lnTo>
                  <a:pt x="69" y="18986"/>
                </a:lnTo>
                <a:lnTo>
                  <a:pt x="86" y="19035"/>
                </a:lnTo>
                <a:lnTo>
                  <a:pt x="101" y="19071"/>
                </a:lnTo>
                <a:lnTo>
                  <a:pt x="105" y="19125"/>
                </a:lnTo>
                <a:lnTo>
                  <a:pt x="98" y="19221"/>
                </a:lnTo>
                <a:lnTo>
                  <a:pt x="79" y="19390"/>
                </a:lnTo>
                <a:lnTo>
                  <a:pt x="59" y="19607"/>
                </a:lnTo>
                <a:lnTo>
                  <a:pt x="41" y="19885"/>
                </a:lnTo>
                <a:lnTo>
                  <a:pt x="24" y="20200"/>
                </a:lnTo>
                <a:lnTo>
                  <a:pt x="12" y="20525"/>
                </a:lnTo>
                <a:lnTo>
                  <a:pt x="3" y="20838"/>
                </a:lnTo>
                <a:lnTo>
                  <a:pt x="0" y="21109"/>
                </a:lnTo>
                <a:lnTo>
                  <a:pt x="3" y="21315"/>
                </a:lnTo>
                <a:lnTo>
                  <a:pt x="12" y="21431"/>
                </a:lnTo>
                <a:lnTo>
                  <a:pt x="24" y="21478"/>
                </a:lnTo>
                <a:lnTo>
                  <a:pt x="44" y="21503"/>
                </a:lnTo>
                <a:lnTo>
                  <a:pt x="77" y="21515"/>
                </a:lnTo>
                <a:lnTo>
                  <a:pt x="128" y="21516"/>
                </a:lnTo>
                <a:lnTo>
                  <a:pt x="202" y="21527"/>
                </a:lnTo>
                <a:lnTo>
                  <a:pt x="243" y="21558"/>
                </a:lnTo>
                <a:lnTo>
                  <a:pt x="289" y="21600"/>
                </a:lnTo>
                <a:lnTo>
                  <a:pt x="345" y="21515"/>
                </a:lnTo>
                <a:lnTo>
                  <a:pt x="380" y="21453"/>
                </a:lnTo>
                <a:lnTo>
                  <a:pt x="406" y="21479"/>
                </a:lnTo>
                <a:lnTo>
                  <a:pt x="435" y="21516"/>
                </a:lnTo>
                <a:lnTo>
                  <a:pt x="459" y="21503"/>
                </a:lnTo>
                <a:lnTo>
                  <a:pt x="472" y="21450"/>
                </a:lnTo>
                <a:lnTo>
                  <a:pt x="472" y="21361"/>
                </a:lnTo>
                <a:lnTo>
                  <a:pt x="472" y="21257"/>
                </a:lnTo>
                <a:lnTo>
                  <a:pt x="485" y="21184"/>
                </a:lnTo>
                <a:lnTo>
                  <a:pt x="505" y="21162"/>
                </a:lnTo>
                <a:lnTo>
                  <a:pt x="522" y="21214"/>
                </a:lnTo>
                <a:lnTo>
                  <a:pt x="561" y="21371"/>
                </a:lnTo>
                <a:lnTo>
                  <a:pt x="617" y="21498"/>
                </a:lnTo>
                <a:lnTo>
                  <a:pt x="667" y="21555"/>
                </a:lnTo>
                <a:lnTo>
                  <a:pt x="688" y="21506"/>
                </a:lnTo>
                <a:lnTo>
                  <a:pt x="695" y="21431"/>
                </a:lnTo>
                <a:lnTo>
                  <a:pt x="713" y="21397"/>
                </a:lnTo>
                <a:lnTo>
                  <a:pt x="738" y="21407"/>
                </a:lnTo>
                <a:lnTo>
                  <a:pt x="767" y="21463"/>
                </a:lnTo>
                <a:lnTo>
                  <a:pt x="794" y="21524"/>
                </a:lnTo>
                <a:lnTo>
                  <a:pt x="818" y="21548"/>
                </a:lnTo>
                <a:lnTo>
                  <a:pt x="835" y="21537"/>
                </a:lnTo>
                <a:lnTo>
                  <a:pt x="841" y="21489"/>
                </a:lnTo>
                <a:lnTo>
                  <a:pt x="847" y="21417"/>
                </a:lnTo>
                <a:lnTo>
                  <a:pt x="865" y="21387"/>
                </a:lnTo>
                <a:lnTo>
                  <a:pt x="890" y="21400"/>
                </a:lnTo>
                <a:lnTo>
                  <a:pt x="922" y="21457"/>
                </a:lnTo>
                <a:lnTo>
                  <a:pt x="954" y="21522"/>
                </a:lnTo>
                <a:lnTo>
                  <a:pt x="980" y="21547"/>
                </a:lnTo>
                <a:lnTo>
                  <a:pt x="996" y="21529"/>
                </a:lnTo>
                <a:lnTo>
                  <a:pt x="1002" y="21472"/>
                </a:lnTo>
                <a:lnTo>
                  <a:pt x="1023" y="21344"/>
                </a:lnTo>
                <a:lnTo>
                  <a:pt x="1034" y="21269"/>
                </a:lnTo>
                <a:lnTo>
                  <a:pt x="1033" y="21175"/>
                </a:lnTo>
                <a:lnTo>
                  <a:pt x="1031" y="21100"/>
                </a:lnTo>
                <a:lnTo>
                  <a:pt x="1038" y="21051"/>
                </a:lnTo>
                <a:lnTo>
                  <a:pt x="1052" y="21040"/>
                </a:lnTo>
                <a:lnTo>
                  <a:pt x="1070" y="21074"/>
                </a:lnTo>
                <a:lnTo>
                  <a:pt x="1090" y="21181"/>
                </a:lnTo>
                <a:lnTo>
                  <a:pt x="1115" y="21367"/>
                </a:lnTo>
                <a:lnTo>
                  <a:pt x="1143" y="21545"/>
                </a:lnTo>
                <a:lnTo>
                  <a:pt x="1167" y="21586"/>
                </a:lnTo>
                <a:lnTo>
                  <a:pt x="1208" y="21570"/>
                </a:lnTo>
                <a:lnTo>
                  <a:pt x="1276" y="21563"/>
                </a:lnTo>
                <a:lnTo>
                  <a:pt x="1322" y="21561"/>
                </a:lnTo>
                <a:lnTo>
                  <a:pt x="1348" y="21548"/>
                </a:lnTo>
                <a:lnTo>
                  <a:pt x="1361" y="21524"/>
                </a:lnTo>
                <a:lnTo>
                  <a:pt x="1363" y="21479"/>
                </a:lnTo>
                <a:lnTo>
                  <a:pt x="1356" y="21388"/>
                </a:lnTo>
                <a:lnTo>
                  <a:pt x="1337" y="21289"/>
                </a:lnTo>
                <a:lnTo>
                  <a:pt x="1321" y="21198"/>
                </a:lnTo>
                <a:lnTo>
                  <a:pt x="1327" y="21140"/>
                </a:lnTo>
                <a:lnTo>
                  <a:pt x="1352" y="21153"/>
                </a:lnTo>
                <a:lnTo>
                  <a:pt x="1393" y="21286"/>
                </a:lnTo>
                <a:lnTo>
                  <a:pt x="1429" y="21431"/>
                </a:lnTo>
                <a:lnTo>
                  <a:pt x="1443" y="21516"/>
                </a:lnTo>
                <a:lnTo>
                  <a:pt x="1463" y="21545"/>
                </a:lnTo>
                <a:lnTo>
                  <a:pt x="1509" y="21555"/>
                </a:lnTo>
                <a:lnTo>
                  <a:pt x="1562" y="21539"/>
                </a:lnTo>
                <a:lnTo>
                  <a:pt x="1567" y="21473"/>
                </a:lnTo>
                <a:lnTo>
                  <a:pt x="1568" y="21380"/>
                </a:lnTo>
                <a:lnTo>
                  <a:pt x="1583" y="21266"/>
                </a:lnTo>
                <a:lnTo>
                  <a:pt x="1611" y="21166"/>
                </a:lnTo>
                <a:lnTo>
                  <a:pt x="1650" y="21159"/>
                </a:lnTo>
                <a:lnTo>
                  <a:pt x="1689" y="21162"/>
                </a:lnTo>
                <a:lnTo>
                  <a:pt x="1723" y="21138"/>
                </a:lnTo>
                <a:lnTo>
                  <a:pt x="1755" y="21123"/>
                </a:lnTo>
                <a:lnTo>
                  <a:pt x="1795" y="21176"/>
                </a:lnTo>
                <a:lnTo>
                  <a:pt x="1846" y="21270"/>
                </a:lnTo>
                <a:lnTo>
                  <a:pt x="1882" y="21318"/>
                </a:lnTo>
                <a:lnTo>
                  <a:pt x="1907" y="21325"/>
                </a:lnTo>
                <a:lnTo>
                  <a:pt x="1925" y="21296"/>
                </a:lnTo>
                <a:lnTo>
                  <a:pt x="1929" y="21261"/>
                </a:lnTo>
                <a:lnTo>
                  <a:pt x="1921" y="21220"/>
                </a:lnTo>
                <a:lnTo>
                  <a:pt x="1896" y="21163"/>
                </a:lnTo>
                <a:lnTo>
                  <a:pt x="1852" y="21084"/>
                </a:lnTo>
                <a:lnTo>
                  <a:pt x="1802" y="20995"/>
                </a:lnTo>
                <a:lnTo>
                  <a:pt x="1779" y="20940"/>
                </a:lnTo>
                <a:lnTo>
                  <a:pt x="1777" y="20898"/>
                </a:lnTo>
                <a:lnTo>
                  <a:pt x="1790" y="20849"/>
                </a:lnTo>
                <a:lnTo>
                  <a:pt x="1817" y="20795"/>
                </a:lnTo>
                <a:lnTo>
                  <a:pt x="1844" y="20770"/>
                </a:lnTo>
                <a:lnTo>
                  <a:pt x="1911" y="20689"/>
                </a:lnTo>
                <a:lnTo>
                  <a:pt x="1947" y="20485"/>
                </a:lnTo>
                <a:lnTo>
                  <a:pt x="1967" y="20336"/>
                </a:lnTo>
                <a:lnTo>
                  <a:pt x="2013" y="20236"/>
                </a:lnTo>
                <a:lnTo>
                  <a:pt x="2044" y="20191"/>
                </a:lnTo>
                <a:lnTo>
                  <a:pt x="2063" y="20175"/>
                </a:lnTo>
                <a:lnTo>
                  <a:pt x="2078" y="20187"/>
                </a:lnTo>
                <a:lnTo>
                  <a:pt x="2093" y="20224"/>
                </a:lnTo>
                <a:lnTo>
                  <a:pt x="2111" y="20316"/>
                </a:lnTo>
                <a:lnTo>
                  <a:pt x="2118" y="20434"/>
                </a:lnTo>
                <a:lnTo>
                  <a:pt x="2124" y="20542"/>
                </a:lnTo>
                <a:lnTo>
                  <a:pt x="2151" y="20550"/>
                </a:lnTo>
                <a:lnTo>
                  <a:pt x="2176" y="20545"/>
                </a:lnTo>
                <a:lnTo>
                  <a:pt x="2192" y="20566"/>
                </a:lnTo>
                <a:lnTo>
                  <a:pt x="2226" y="20604"/>
                </a:lnTo>
                <a:lnTo>
                  <a:pt x="2238" y="20596"/>
                </a:lnTo>
                <a:lnTo>
                  <a:pt x="2244" y="20564"/>
                </a:lnTo>
                <a:lnTo>
                  <a:pt x="2245" y="20501"/>
                </a:lnTo>
                <a:lnTo>
                  <a:pt x="2240" y="20394"/>
                </a:lnTo>
                <a:lnTo>
                  <a:pt x="2237" y="20228"/>
                </a:lnTo>
                <a:lnTo>
                  <a:pt x="2250" y="20171"/>
                </a:lnTo>
                <a:lnTo>
                  <a:pt x="2284" y="20145"/>
                </a:lnTo>
                <a:lnTo>
                  <a:pt x="2334" y="20104"/>
                </a:lnTo>
                <a:lnTo>
                  <a:pt x="2370" y="20077"/>
                </a:lnTo>
                <a:lnTo>
                  <a:pt x="2393" y="20073"/>
                </a:lnTo>
                <a:lnTo>
                  <a:pt x="2409" y="20094"/>
                </a:lnTo>
                <a:lnTo>
                  <a:pt x="2426" y="20143"/>
                </a:lnTo>
                <a:lnTo>
                  <a:pt x="2455" y="20237"/>
                </a:lnTo>
                <a:lnTo>
                  <a:pt x="2524" y="20152"/>
                </a:lnTo>
                <a:lnTo>
                  <a:pt x="2587" y="20081"/>
                </a:lnTo>
                <a:lnTo>
                  <a:pt x="2636" y="20041"/>
                </a:lnTo>
                <a:lnTo>
                  <a:pt x="2670" y="20034"/>
                </a:lnTo>
                <a:lnTo>
                  <a:pt x="2688" y="20058"/>
                </a:lnTo>
                <a:lnTo>
                  <a:pt x="2706" y="20079"/>
                </a:lnTo>
                <a:lnTo>
                  <a:pt x="2744" y="20093"/>
                </a:lnTo>
                <a:lnTo>
                  <a:pt x="2797" y="20102"/>
                </a:lnTo>
                <a:lnTo>
                  <a:pt x="2856" y="20104"/>
                </a:lnTo>
                <a:lnTo>
                  <a:pt x="2915" y="20100"/>
                </a:lnTo>
                <a:lnTo>
                  <a:pt x="2969" y="20092"/>
                </a:lnTo>
                <a:lnTo>
                  <a:pt x="3009" y="20076"/>
                </a:lnTo>
                <a:lnTo>
                  <a:pt x="3030" y="20055"/>
                </a:lnTo>
                <a:lnTo>
                  <a:pt x="3061" y="20030"/>
                </a:lnTo>
                <a:lnTo>
                  <a:pt x="3123" y="20061"/>
                </a:lnTo>
                <a:lnTo>
                  <a:pt x="3189" y="20094"/>
                </a:lnTo>
                <a:lnTo>
                  <a:pt x="3234" y="20064"/>
                </a:lnTo>
                <a:lnTo>
                  <a:pt x="3256" y="20041"/>
                </a:lnTo>
                <a:lnTo>
                  <a:pt x="3280" y="20041"/>
                </a:lnTo>
                <a:lnTo>
                  <a:pt x="3313" y="20067"/>
                </a:lnTo>
                <a:lnTo>
                  <a:pt x="3360" y="20122"/>
                </a:lnTo>
                <a:lnTo>
                  <a:pt x="3429" y="20195"/>
                </a:lnTo>
                <a:lnTo>
                  <a:pt x="3471" y="20220"/>
                </a:lnTo>
                <a:lnTo>
                  <a:pt x="3487" y="20254"/>
                </a:lnTo>
                <a:lnTo>
                  <a:pt x="3488" y="20406"/>
                </a:lnTo>
                <a:lnTo>
                  <a:pt x="3486" y="20509"/>
                </a:lnTo>
                <a:lnTo>
                  <a:pt x="3498" y="20597"/>
                </a:lnTo>
                <a:lnTo>
                  <a:pt x="3514" y="20604"/>
                </a:lnTo>
                <a:lnTo>
                  <a:pt x="3541" y="20564"/>
                </a:lnTo>
                <a:lnTo>
                  <a:pt x="3557" y="20406"/>
                </a:lnTo>
                <a:lnTo>
                  <a:pt x="3566" y="20259"/>
                </a:lnTo>
                <a:lnTo>
                  <a:pt x="3576" y="20182"/>
                </a:lnTo>
                <a:lnTo>
                  <a:pt x="3589" y="20164"/>
                </a:lnTo>
                <a:lnTo>
                  <a:pt x="3607" y="20191"/>
                </a:lnTo>
                <a:lnTo>
                  <a:pt x="3623" y="20272"/>
                </a:lnTo>
                <a:lnTo>
                  <a:pt x="3619" y="20429"/>
                </a:lnTo>
                <a:lnTo>
                  <a:pt x="3609" y="20616"/>
                </a:lnTo>
                <a:lnTo>
                  <a:pt x="3658" y="20591"/>
                </a:lnTo>
                <a:lnTo>
                  <a:pt x="3699" y="20590"/>
                </a:lnTo>
                <a:lnTo>
                  <a:pt x="3746" y="20619"/>
                </a:lnTo>
                <a:lnTo>
                  <a:pt x="3788" y="20668"/>
                </a:lnTo>
                <a:lnTo>
                  <a:pt x="3814" y="20728"/>
                </a:lnTo>
                <a:lnTo>
                  <a:pt x="3811" y="20790"/>
                </a:lnTo>
                <a:lnTo>
                  <a:pt x="3794" y="20890"/>
                </a:lnTo>
                <a:lnTo>
                  <a:pt x="3776" y="21001"/>
                </a:lnTo>
                <a:lnTo>
                  <a:pt x="3785" y="21067"/>
                </a:lnTo>
                <a:lnTo>
                  <a:pt x="3805" y="21096"/>
                </a:lnTo>
                <a:lnTo>
                  <a:pt x="3827" y="21068"/>
                </a:lnTo>
                <a:lnTo>
                  <a:pt x="3860" y="21047"/>
                </a:lnTo>
                <a:lnTo>
                  <a:pt x="3898" y="21083"/>
                </a:lnTo>
                <a:lnTo>
                  <a:pt x="3932" y="21159"/>
                </a:lnTo>
                <a:lnTo>
                  <a:pt x="3951" y="21260"/>
                </a:lnTo>
                <a:lnTo>
                  <a:pt x="3966" y="21352"/>
                </a:lnTo>
                <a:lnTo>
                  <a:pt x="3998" y="21388"/>
                </a:lnTo>
                <a:lnTo>
                  <a:pt x="4021" y="21385"/>
                </a:lnTo>
                <a:lnTo>
                  <a:pt x="4038" y="21355"/>
                </a:lnTo>
                <a:lnTo>
                  <a:pt x="4055" y="21282"/>
                </a:lnTo>
                <a:lnTo>
                  <a:pt x="4076" y="21150"/>
                </a:lnTo>
                <a:lnTo>
                  <a:pt x="4110" y="20968"/>
                </a:lnTo>
                <a:lnTo>
                  <a:pt x="4145" y="20849"/>
                </a:lnTo>
                <a:lnTo>
                  <a:pt x="4181" y="20803"/>
                </a:lnTo>
                <a:lnTo>
                  <a:pt x="4217" y="20831"/>
                </a:lnTo>
                <a:lnTo>
                  <a:pt x="4237" y="20898"/>
                </a:lnTo>
                <a:lnTo>
                  <a:pt x="4224" y="21018"/>
                </a:lnTo>
                <a:lnTo>
                  <a:pt x="4212" y="21145"/>
                </a:lnTo>
                <a:lnTo>
                  <a:pt x="4238" y="21243"/>
                </a:lnTo>
                <a:lnTo>
                  <a:pt x="4271" y="21309"/>
                </a:lnTo>
                <a:lnTo>
                  <a:pt x="4290" y="21259"/>
                </a:lnTo>
                <a:lnTo>
                  <a:pt x="4310" y="21210"/>
                </a:lnTo>
                <a:lnTo>
                  <a:pt x="4335" y="21208"/>
                </a:lnTo>
                <a:lnTo>
                  <a:pt x="4362" y="21199"/>
                </a:lnTo>
                <a:lnTo>
                  <a:pt x="4382" y="21106"/>
                </a:lnTo>
                <a:lnTo>
                  <a:pt x="4403" y="21012"/>
                </a:lnTo>
                <a:lnTo>
                  <a:pt x="4435" y="20942"/>
                </a:lnTo>
                <a:lnTo>
                  <a:pt x="4471" y="20904"/>
                </a:lnTo>
                <a:lnTo>
                  <a:pt x="4505" y="20911"/>
                </a:lnTo>
                <a:lnTo>
                  <a:pt x="4524" y="20959"/>
                </a:lnTo>
                <a:lnTo>
                  <a:pt x="4521" y="21063"/>
                </a:lnTo>
                <a:lnTo>
                  <a:pt x="4518" y="21161"/>
                </a:lnTo>
                <a:lnTo>
                  <a:pt x="4535" y="21188"/>
                </a:lnTo>
                <a:lnTo>
                  <a:pt x="4555" y="21165"/>
                </a:lnTo>
                <a:lnTo>
                  <a:pt x="4569" y="21110"/>
                </a:lnTo>
                <a:lnTo>
                  <a:pt x="4586" y="21021"/>
                </a:lnTo>
                <a:lnTo>
                  <a:pt x="4612" y="20952"/>
                </a:lnTo>
                <a:lnTo>
                  <a:pt x="4639" y="20916"/>
                </a:lnTo>
                <a:lnTo>
                  <a:pt x="4660" y="20927"/>
                </a:lnTo>
                <a:lnTo>
                  <a:pt x="4698" y="20952"/>
                </a:lnTo>
                <a:lnTo>
                  <a:pt x="4720" y="20966"/>
                </a:lnTo>
                <a:lnTo>
                  <a:pt x="4744" y="21028"/>
                </a:lnTo>
                <a:lnTo>
                  <a:pt x="4773" y="21099"/>
                </a:lnTo>
                <a:lnTo>
                  <a:pt x="4818" y="21076"/>
                </a:lnTo>
                <a:lnTo>
                  <a:pt x="4859" y="21051"/>
                </a:lnTo>
                <a:lnTo>
                  <a:pt x="4884" y="21087"/>
                </a:lnTo>
                <a:lnTo>
                  <a:pt x="4918" y="21130"/>
                </a:lnTo>
                <a:lnTo>
                  <a:pt x="4979" y="21146"/>
                </a:lnTo>
                <a:lnTo>
                  <a:pt x="5040" y="21162"/>
                </a:lnTo>
                <a:lnTo>
                  <a:pt x="5075" y="21207"/>
                </a:lnTo>
                <a:lnTo>
                  <a:pt x="5112" y="21251"/>
                </a:lnTo>
                <a:lnTo>
                  <a:pt x="5188" y="21263"/>
                </a:lnTo>
                <a:lnTo>
                  <a:pt x="5237" y="21259"/>
                </a:lnTo>
                <a:lnTo>
                  <a:pt x="5268" y="21243"/>
                </a:lnTo>
                <a:lnTo>
                  <a:pt x="5286" y="21212"/>
                </a:lnTo>
                <a:lnTo>
                  <a:pt x="5299" y="21161"/>
                </a:lnTo>
                <a:lnTo>
                  <a:pt x="5315" y="21091"/>
                </a:lnTo>
                <a:lnTo>
                  <a:pt x="5334" y="21068"/>
                </a:lnTo>
                <a:lnTo>
                  <a:pt x="5357" y="21093"/>
                </a:lnTo>
                <a:lnTo>
                  <a:pt x="5387" y="21166"/>
                </a:lnTo>
                <a:lnTo>
                  <a:pt x="5423" y="21241"/>
                </a:lnTo>
                <a:lnTo>
                  <a:pt x="5458" y="21272"/>
                </a:lnTo>
                <a:lnTo>
                  <a:pt x="5485" y="21283"/>
                </a:lnTo>
                <a:lnTo>
                  <a:pt x="5501" y="21313"/>
                </a:lnTo>
                <a:lnTo>
                  <a:pt x="5541" y="21355"/>
                </a:lnTo>
                <a:lnTo>
                  <a:pt x="5566" y="21325"/>
                </a:lnTo>
                <a:lnTo>
                  <a:pt x="5577" y="21220"/>
                </a:lnTo>
                <a:lnTo>
                  <a:pt x="5585" y="21125"/>
                </a:lnTo>
                <a:lnTo>
                  <a:pt x="5598" y="21097"/>
                </a:lnTo>
                <a:lnTo>
                  <a:pt x="5611" y="21135"/>
                </a:lnTo>
                <a:lnTo>
                  <a:pt x="5622" y="21238"/>
                </a:lnTo>
                <a:lnTo>
                  <a:pt x="5634" y="21335"/>
                </a:lnTo>
                <a:lnTo>
                  <a:pt x="5654" y="21385"/>
                </a:lnTo>
                <a:lnTo>
                  <a:pt x="5675" y="21381"/>
                </a:lnTo>
                <a:lnTo>
                  <a:pt x="5690" y="21315"/>
                </a:lnTo>
                <a:lnTo>
                  <a:pt x="5705" y="21256"/>
                </a:lnTo>
                <a:lnTo>
                  <a:pt x="5729" y="21231"/>
                </a:lnTo>
                <a:lnTo>
                  <a:pt x="5757" y="21243"/>
                </a:lnTo>
                <a:lnTo>
                  <a:pt x="5783" y="21292"/>
                </a:lnTo>
                <a:lnTo>
                  <a:pt x="5831" y="21355"/>
                </a:lnTo>
                <a:lnTo>
                  <a:pt x="5846" y="21341"/>
                </a:lnTo>
                <a:lnTo>
                  <a:pt x="5856" y="21284"/>
                </a:lnTo>
                <a:lnTo>
                  <a:pt x="5862" y="21162"/>
                </a:lnTo>
                <a:lnTo>
                  <a:pt x="5866" y="20947"/>
                </a:lnTo>
                <a:lnTo>
                  <a:pt x="5868" y="20751"/>
                </a:lnTo>
                <a:lnTo>
                  <a:pt x="5866" y="20615"/>
                </a:lnTo>
                <a:lnTo>
                  <a:pt x="5860" y="20525"/>
                </a:lnTo>
                <a:lnTo>
                  <a:pt x="5850" y="20470"/>
                </a:lnTo>
                <a:lnTo>
                  <a:pt x="5836" y="20411"/>
                </a:lnTo>
                <a:lnTo>
                  <a:pt x="5836" y="20365"/>
                </a:lnTo>
                <a:lnTo>
                  <a:pt x="5839" y="20300"/>
                </a:lnTo>
                <a:lnTo>
                  <a:pt x="5836" y="20169"/>
                </a:lnTo>
                <a:lnTo>
                  <a:pt x="5829" y="19989"/>
                </a:lnTo>
                <a:lnTo>
                  <a:pt x="5819" y="19782"/>
                </a:lnTo>
                <a:lnTo>
                  <a:pt x="5807" y="19570"/>
                </a:lnTo>
                <a:lnTo>
                  <a:pt x="5794" y="19371"/>
                </a:lnTo>
                <a:lnTo>
                  <a:pt x="5782" y="19208"/>
                </a:lnTo>
                <a:lnTo>
                  <a:pt x="5770" y="19102"/>
                </a:lnTo>
                <a:lnTo>
                  <a:pt x="5765" y="18984"/>
                </a:lnTo>
                <a:lnTo>
                  <a:pt x="5759" y="18929"/>
                </a:lnTo>
                <a:lnTo>
                  <a:pt x="5741" y="18876"/>
                </a:lnTo>
                <a:lnTo>
                  <a:pt x="5725" y="18827"/>
                </a:lnTo>
                <a:lnTo>
                  <a:pt x="5725" y="18779"/>
                </a:lnTo>
                <a:lnTo>
                  <a:pt x="5736" y="18749"/>
                </a:lnTo>
                <a:lnTo>
                  <a:pt x="5757" y="18753"/>
                </a:lnTo>
                <a:lnTo>
                  <a:pt x="5781" y="18756"/>
                </a:lnTo>
                <a:lnTo>
                  <a:pt x="5790" y="18718"/>
                </a:lnTo>
                <a:lnTo>
                  <a:pt x="5785" y="18652"/>
                </a:lnTo>
                <a:lnTo>
                  <a:pt x="5764" y="18574"/>
                </a:lnTo>
                <a:lnTo>
                  <a:pt x="5733" y="18403"/>
                </a:lnTo>
                <a:lnTo>
                  <a:pt x="5759" y="18213"/>
                </a:lnTo>
                <a:lnTo>
                  <a:pt x="5771" y="18139"/>
                </a:lnTo>
                <a:lnTo>
                  <a:pt x="5772" y="18074"/>
                </a:lnTo>
                <a:lnTo>
                  <a:pt x="5778" y="18001"/>
                </a:lnTo>
                <a:lnTo>
                  <a:pt x="5805" y="17907"/>
                </a:lnTo>
                <a:lnTo>
                  <a:pt x="5834" y="17821"/>
                </a:lnTo>
                <a:lnTo>
                  <a:pt x="5846" y="17765"/>
                </a:lnTo>
                <a:lnTo>
                  <a:pt x="5835" y="17658"/>
                </a:lnTo>
                <a:lnTo>
                  <a:pt x="5812" y="17625"/>
                </a:lnTo>
                <a:lnTo>
                  <a:pt x="5770" y="17622"/>
                </a:lnTo>
                <a:lnTo>
                  <a:pt x="5751" y="17590"/>
                </a:lnTo>
                <a:lnTo>
                  <a:pt x="5772" y="17538"/>
                </a:lnTo>
                <a:lnTo>
                  <a:pt x="5792" y="17477"/>
                </a:lnTo>
                <a:lnTo>
                  <a:pt x="5783" y="17396"/>
                </a:lnTo>
                <a:lnTo>
                  <a:pt x="5762" y="17334"/>
                </a:lnTo>
                <a:lnTo>
                  <a:pt x="5737" y="17309"/>
                </a:lnTo>
                <a:lnTo>
                  <a:pt x="5698" y="17259"/>
                </a:lnTo>
                <a:lnTo>
                  <a:pt x="5648" y="17145"/>
                </a:lnTo>
                <a:lnTo>
                  <a:pt x="5608" y="17020"/>
                </a:lnTo>
                <a:lnTo>
                  <a:pt x="5597" y="16938"/>
                </a:lnTo>
                <a:lnTo>
                  <a:pt x="5615" y="16910"/>
                </a:lnTo>
                <a:lnTo>
                  <a:pt x="5643" y="16910"/>
                </a:lnTo>
                <a:lnTo>
                  <a:pt x="5684" y="16929"/>
                </a:lnTo>
                <a:lnTo>
                  <a:pt x="5733" y="16952"/>
                </a:lnTo>
                <a:lnTo>
                  <a:pt x="5763" y="16964"/>
                </a:lnTo>
                <a:lnTo>
                  <a:pt x="5775" y="16942"/>
                </a:lnTo>
                <a:lnTo>
                  <a:pt x="5761" y="16899"/>
                </a:lnTo>
                <a:lnTo>
                  <a:pt x="5742" y="16830"/>
                </a:lnTo>
                <a:lnTo>
                  <a:pt x="5734" y="16772"/>
                </a:lnTo>
                <a:lnTo>
                  <a:pt x="5722" y="16739"/>
                </a:lnTo>
                <a:lnTo>
                  <a:pt x="5690" y="16733"/>
                </a:lnTo>
                <a:lnTo>
                  <a:pt x="5655" y="16727"/>
                </a:lnTo>
                <a:lnTo>
                  <a:pt x="5645" y="16674"/>
                </a:lnTo>
                <a:lnTo>
                  <a:pt x="5630" y="16582"/>
                </a:lnTo>
                <a:lnTo>
                  <a:pt x="5592" y="16459"/>
                </a:lnTo>
                <a:lnTo>
                  <a:pt x="5562" y="16376"/>
                </a:lnTo>
                <a:lnTo>
                  <a:pt x="5549" y="16328"/>
                </a:lnTo>
                <a:lnTo>
                  <a:pt x="5553" y="16298"/>
                </a:lnTo>
                <a:lnTo>
                  <a:pt x="5572" y="16268"/>
                </a:lnTo>
                <a:lnTo>
                  <a:pt x="5593" y="16220"/>
                </a:lnTo>
                <a:lnTo>
                  <a:pt x="5595" y="16173"/>
                </a:lnTo>
                <a:lnTo>
                  <a:pt x="5587" y="16101"/>
                </a:lnTo>
                <a:lnTo>
                  <a:pt x="5584" y="15997"/>
                </a:lnTo>
                <a:lnTo>
                  <a:pt x="5591" y="15895"/>
                </a:lnTo>
                <a:lnTo>
                  <a:pt x="5618" y="15869"/>
                </a:lnTo>
                <a:lnTo>
                  <a:pt x="5653" y="15853"/>
                </a:lnTo>
                <a:lnTo>
                  <a:pt x="5674" y="15817"/>
                </a:lnTo>
                <a:lnTo>
                  <a:pt x="5678" y="15775"/>
                </a:lnTo>
                <a:lnTo>
                  <a:pt x="5660" y="15739"/>
                </a:lnTo>
                <a:lnTo>
                  <a:pt x="5621" y="15689"/>
                </a:lnTo>
                <a:lnTo>
                  <a:pt x="5569" y="15611"/>
                </a:lnTo>
                <a:lnTo>
                  <a:pt x="5538" y="15557"/>
                </a:lnTo>
                <a:lnTo>
                  <a:pt x="5522" y="15516"/>
                </a:lnTo>
                <a:lnTo>
                  <a:pt x="5519" y="15477"/>
                </a:lnTo>
                <a:lnTo>
                  <a:pt x="5526" y="15431"/>
                </a:lnTo>
                <a:lnTo>
                  <a:pt x="5547" y="15372"/>
                </a:lnTo>
                <a:lnTo>
                  <a:pt x="5581" y="15373"/>
                </a:lnTo>
                <a:lnTo>
                  <a:pt x="5617" y="15369"/>
                </a:lnTo>
                <a:lnTo>
                  <a:pt x="5647" y="15287"/>
                </a:lnTo>
                <a:lnTo>
                  <a:pt x="5667" y="15220"/>
                </a:lnTo>
                <a:lnTo>
                  <a:pt x="5690" y="15197"/>
                </a:lnTo>
                <a:lnTo>
                  <a:pt x="5727" y="15219"/>
                </a:lnTo>
                <a:lnTo>
                  <a:pt x="5786" y="15282"/>
                </a:lnTo>
                <a:lnTo>
                  <a:pt x="5835" y="15325"/>
                </a:lnTo>
                <a:lnTo>
                  <a:pt x="5846" y="15291"/>
                </a:lnTo>
                <a:lnTo>
                  <a:pt x="5838" y="15243"/>
                </a:lnTo>
                <a:lnTo>
                  <a:pt x="5816" y="15212"/>
                </a:lnTo>
                <a:lnTo>
                  <a:pt x="5793" y="15168"/>
                </a:lnTo>
                <a:lnTo>
                  <a:pt x="5780" y="15093"/>
                </a:lnTo>
                <a:lnTo>
                  <a:pt x="5763" y="15006"/>
                </a:lnTo>
                <a:lnTo>
                  <a:pt x="5726" y="14936"/>
                </a:lnTo>
                <a:lnTo>
                  <a:pt x="5674" y="14862"/>
                </a:lnTo>
                <a:lnTo>
                  <a:pt x="5638" y="14784"/>
                </a:lnTo>
                <a:lnTo>
                  <a:pt x="5620" y="14712"/>
                </a:lnTo>
                <a:lnTo>
                  <a:pt x="5624" y="14654"/>
                </a:lnTo>
                <a:lnTo>
                  <a:pt x="5647" y="14627"/>
                </a:lnTo>
                <a:lnTo>
                  <a:pt x="5689" y="14686"/>
                </a:lnTo>
                <a:lnTo>
                  <a:pt x="5725" y="14741"/>
                </a:lnTo>
                <a:lnTo>
                  <a:pt x="5746" y="14748"/>
                </a:lnTo>
                <a:lnTo>
                  <a:pt x="5743" y="14710"/>
                </a:lnTo>
                <a:lnTo>
                  <a:pt x="5721" y="14657"/>
                </a:lnTo>
                <a:lnTo>
                  <a:pt x="5699" y="14598"/>
                </a:lnTo>
                <a:lnTo>
                  <a:pt x="5695" y="14549"/>
                </a:lnTo>
                <a:lnTo>
                  <a:pt x="5719" y="14529"/>
                </a:lnTo>
                <a:lnTo>
                  <a:pt x="5762" y="14534"/>
                </a:lnTo>
                <a:lnTo>
                  <a:pt x="5807" y="14560"/>
                </a:lnTo>
                <a:lnTo>
                  <a:pt x="5840" y="14601"/>
                </a:lnTo>
                <a:lnTo>
                  <a:pt x="5866" y="14614"/>
                </a:lnTo>
                <a:lnTo>
                  <a:pt x="5879" y="14552"/>
                </a:lnTo>
                <a:lnTo>
                  <a:pt x="5851" y="14507"/>
                </a:lnTo>
                <a:lnTo>
                  <a:pt x="5786" y="14447"/>
                </a:lnTo>
                <a:lnTo>
                  <a:pt x="5719" y="14385"/>
                </a:lnTo>
                <a:lnTo>
                  <a:pt x="5673" y="14323"/>
                </a:lnTo>
                <a:lnTo>
                  <a:pt x="5650" y="14261"/>
                </a:lnTo>
                <a:lnTo>
                  <a:pt x="5649" y="14197"/>
                </a:lnTo>
                <a:lnTo>
                  <a:pt x="5647" y="14154"/>
                </a:lnTo>
                <a:lnTo>
                  <a:pt x="5625" y="14138"/>
                </a:lnTo>
                <a:lnTo>
                  <a:pt x="5590" y="14115"/>
                </a:lnTo>
                <a:lnTo>
                  <a:pt x="5557" y="14060"/>
                </a:lnTo>
                <a:lnTo>
                  <a:pt x="5533" y="13990"/>
                </a:lnTo>
                <a:lnTo>
                  <a:pt x="5528" y="13926"/>
                </a:lnTo>
                <a:lnTo>
                  <a:pt x="5549" y="13889"/>
                </a:lnTo>
                <a:lnTo>
                  <a:pt x="5589" y="13873"/>
                </a:lnTo>
                <a:lnTo>
                  <a:pt x="5633" y="13877"/>
                </a:lnTo>
                <a:lnTo>
                  <a:pt x="5669" y="13908"/>
                </a:lnTo>
                <a:lnTo>
                  <a:pt x="5706" y="13895"/>
                </a:lnTo>
                <a:lnTo>
                  <a:pt x="5732" y="13876"/>
                </a:lnTo>
                <a:lnTo>
                  <a:pt x="5779" y="13912"/>
                </a:lnTo>
                <a:lnTo>
                  <a:pt x="5851" y="13935"/>
                </a:lnTo>
                <a:lnTo>
                  <a:pt x="5879" y="13823"/>
                </a:lnTo>
                <a:lnTo>
                  <a:pt x="5861" y="13777"/>
                </a:lnTo>
                <a:lnTo>
                  <a:pt x="5814" y="13722"/>
                </a:lnTo>
                <a:lnTo>
                  <a:pt x="5749" y="13670"/>
                </a:lnTo>
                <a:lnTo>
                  <a:pt x="5678" y="13630"/>
                </a:lnTo>
                <a:lnTo>
                  <a:pt x="5652" y="13585"/>
                </a:lnTo>
                <a:lnTo>
                  <a:pt x="5636" y="13471"/>
                </a:lnTo>
                <a:lnTo>
                  <a:pt x="5627" y="13350"/>
                </a:lnTo>
                <a:lnTo>
                  <a:pt x="5620" y="13262"/>
                </a:lnTo>
                <a:lnTo>
                  <a:pt x="5632" y="13210"/>
                </a:lnTo>
                <a:lnTo>
                  <a:pt x="5694" y="13187"/>
                </a:lnTo>
                <a:lnTo>
                  <a:pt x="5758" y="13160"/>
                </a:lnTo>
                <a:lnTo>
                  <a:pt x="5800" y="13114"/>
                </a:lnTo>
                <a:lnTo>
                  <a:pt x="5826" y="13078"/>
                </a:lnTo>
                <a:lnTo>
                  <a:pt x="5851" y="13078"/>
                </a:lnTo>
                <a:lnTo>
                  <a:pt x="5886" y="13053"/>
                </a:lnTo>
                <a:lnTo>
                  <a:pt x="5881" y="12960"/>
                </a:lnTo>
                <a:lnTo>
                  <a:pt x="5862" y="12940"/>
                </a:lnTo>
                <a:lnTo>
                  <a:pt x="5825" y="12924"/>
                </a:lnTo>
                <a:lnTo>
                  <a:pt x="5774" y="12911"/>
                </a:lnTo>
                <a:lnTo>
                  <a:pt x="5715" y="12902"/>
                </a:lnTo>
                <a:lnTo>
                  <a:pt x="5635" y="12895"/>
                </a:lnTo>
                <a:lnTo>
                  <a:pt x="5587" y="12879"/>
                </a:lnTo>
                <a:lnTo>
                  <a:pt x="5558" y="12849"/>
                </a:lnTo>
                <a:lnTo>
                  <a:pt x="5538" y="12797"/>
                </a:lnTo>
                <a:lnTo>
                  <a:pt x="5518" y="12696"/>
                </a:lnTo>
                <a:lnTo>
                  <a:pt x="5511" y="12589"/>
                </a:lnTo>
                <a:lnTo>
                  <a:pt x="5517" y="12496"/>
                </a:lnTo>
                <a:lnTo>
                  <a:pt x="5536" y="12435"/>
                </a:lnTo>
                <a:lnTo>
                  <a:pt x="5572" y="12414"/>
                </a:lnTo>
                <a:lnTo>
                  <a:pt x="5621" y="12414"/>
                </a:lnTo>
                <a:lnTo>
                  <a:pt x="5685" y="12409"/>
                </a:lnTo>
                <a:lnTo>
                  <a:pt x="5758" y="12375"/>
                </a:lnTo>
                <a:lnTo>
                  <a:pt x="5824" y="12311"/>
                </a:lnTo>
                <a:lnTo>
                  <a:pt x="5844" y="12222"/>
                </a:lnTo>
                <a:lnTo>
                  <a:pt x="5845" y="12166"/>
                </a:lnTo>
                <a:lnTo>
                  <a:pt x="5834" y="12141"/>
                </a:lnTo>
                <a:lnTo>
                  <a:pt x="5798" y="12138"/>
                </a:lnTo>
                <a:lnTo>
                  <a:pt x="5728" y="12153"/>
                </a:lnTo>
                <a:lnTo>
                  <a:pt x="5634" y="12162"/>
                </a:lnTo>
                <a:lnTo>
                  <a:pt x="5578" y="12143"/>
                </a:lnTo>
                <a:lnTo>
                  <a:pt x="5544" y="12101"/>
                </a:lnTo>
                <a:lnTo>
                  <a:pt x="5501" y="12055"/>
                </a:lnTo>
                <a:lnTo>
                  <a:pt x="5465" y="12003"/>
                </a:lnTo>
                <a:lnTo>
                  <a:pt x="5482" y="11950"/>
                </a:lnTo>
                <a:lnTo>
                  <a:pt x="5501" y="11901"/>
                </a:lnTo>
                <a:lnTo>
                  <a:pt x="5506" y="11860"/>
                </a:lnTo>
                <a:lnTo>
                  <a:pt x="5523" y="11780"/>
                </a:lnTo>
                <a:lnTo>
                  <a:pt x="5568" y="11656"/>
                </a:lnTo>
                <a:lnTo>
                  <a:pt x="5621" y="11539"/>
                </a:lnTo>
                <a:lnTo>
                  <a:pt x="5659" y="11481"/>
                </a:lnTo>
                <a:lnTo>
                  <a:pt x="5724" y="11398"/>
                </a:lnTo>
                <a:lnTo>
                  <a:pt x="5686" y="11411"/>
                </a:lnTo>
                <a:lnTo>
                  <a:pt x="5632" y="11435"/>
                </a:lnTo>
                <a:lnTo>
                  <a:pt x="5601" y="11441"/>
                </a:lnTo>
                <a:lnTo>
                  <a:pt x="5587" y="11424"/>
                </a:lnTo>
                <a:lnTo>
                  <a:pt x="5581" y="11369"/>
                </a:lnTo>
                <a:lnTo>
                  <a:pt x="5563" y="11418"/>
                </a:lnTo>
                <a:lnTo>
                  <a:pt x="5536" y="11489"/>
                </a:lnTo>
                <a:lnTo>
                  <a:pt x="5508" y="11445"/>
                </a:lnTo>
                <a:lnTo>
                  <a:pt x="5492" y="11404"/>
                </a:lnTo>
                <a:lnTo>
                  <a:pt x="5488" y="11368"/>
                </a:lnTo>
                <a:lnTo>
                  <a:pt x="5496" y="11319"/>
                </a:lnTo>
                <a:lnTo>
                  <a:pt x="5518" y="11242"/>
                </a:lnTo>
                <a:lnTo>
                  <a:pt x="5546" y="11133"/>
                </a:lnTo>
                <a:lnTo>
                  <a:pt x="5557" y="11059"/>
                </a:lnTo>
                <a:lnTo>
                  <a:pt x="5569" y="11006"/>
                </a:lnTo>
                <a:lnTo>
                  <a:pt x="5599" y="10943"/>
                </a:lnTo>
                <a:lnTo>
                  <a:pt x="5629" y="10868"/>
                </a:lnTo>
                <a:lnTo>
                  <a:pt x="5631" y="10780"/>
                </a:lnTo>
                <a:lnTo>
                  <a:pt x="5631" y="10698"/>
                </a:lnTo>
                <a:lnTo>
                  <a:pt x="5645" y="10636"/>
                </a:lnTo>
                <a:lnTo>
                  <a:pt x="5661" y="10572"/>
                </a:lnTo>
                <a:lnTo>
                  <a:pt x="5644" y="10460"/>
                </a:lnTo>
                <a:lnTo>
                  <a:pt x="5627" y="10345"/>
                </a:lnTo>
                <a:lnTo>
                  <a:pt x="5644" y="10263"/>
                </a:lnTo>
                <a:lnTo>
                  <a:pt x="5663" y="10201"/>
                </a:lnTo>
                <a:lnTo>
                  <a:pt x="5667" y="10147"/>
                </a:lnTo>
                <a:lnTo>
                  <a:pt x="5655" y="10087"/>
                </a:lnTo>
                <a:lnTo>
                  <a:pt x="5627" y="10003"/>
                </a:lnTo>
                <a:lnTo>
                  <a:pt x="5589" y="9856"/>
                </a:lnTo>
                <a:lnTo>
                  <a:pt x="5586" y="9711"/>
                </a:lnTo>
                <a:lnTo>
                  <a:pt x="5615" y="9574"/>
                </a:lnTo>
                <a:lnTo>
                  <a:pt x="5677" y="9447"/>
                </a:lnTo>
                <a:lnTo>
                  <a:pt x="5694" y="9395"/>
                </a:lnTo>
                <a:lnTo>
                  <a:pt x="5693" y="9332"/>
                </a:lnTo>
                <a:lnTo>
                  <a:pt x="5676" y="9273"/>
                </a:lnTo>
                <a:lnTo>
                  <a:pt x="5645" y="9234"/>
                </a:lnTo>
                <a:lnTo>
                  <a:pt x="5611" y="9194"/>
                </a:lnTo>
                <a:lnTo>
                  <a:pt x="5580" y="9129"/>
                </a:lnTo>
                <a:lnTo>
                  <a:pt x="5565" y="9081"/>
                </a:lnTo>
                <a:lnTo>
                  <a:pt x="5563" y="9042"/>
                </a:lnTo>
                <a:lnTo>
                  <a:pt x="5576" y="8996"/>
                </a:lnTo>
                <a:lnTo>
                  <a:pt x="5607" y="8926"/>
                </a:lnTo>
                <a:lnTo>
                  <a:pt x="5653" y="8832"/>
                </a:lnTo>
                <a:lnTo>
                  <a:pt x="5689" y="8779"/>
                </a:lnTo>
                <a:lnTo>
                  <a:pt x="5722" y="8712"/>
                </a:lnTo>
                <a:lnTo>
                  <a:pt x="5719" y="8620"/>
                </a:lnTo>
                <a:lnTo>
                  <a:pt x="5682" y="8524"/>
                </a:lnTo>
                <a:lnTo>
                  <a:pt x="5617" y="8441"/>
                </a:lnTo>
                <a:lnTo>
                  <a:pt x="5576" y="8382"/>
                </a:lnTo>
                <a:lnTo>
                  <a:pt x="5564" y="8302"/>
                </a:lnTo>
                <a:lnTo>
                  <a:pt x="5583" y="8198"/>
                </a:lnTo>
                <a:lnTo>
                  <a:pt x="5633" y="8070"/>
                </a:lnTo>
                <a:lnTo>
                  <a:pt x="5673" y="7986"/>
                </a:lnTo>
                <a:lnTo>
                  <a:pt x="5699" y="7947"/>
                </a:lnTo>
                <a:lnTo>
                  <a:pt x="5719" y="7949"/>
                </a:lnTo>
                <a:lnTo>
                  <a:pt x="5743" y="7983"/>
                </a:lnTo>
                <a:lnTo>
                  <a:pt x="5774" y="8032"/>
                </a:lnTo>
                <a:lnTo>
                  <a:pt x="5791" y="8042"/>
                </a:lnTo>
                <a:lnTo>
                  <a:pt x="5797" y="8011"/>
                </a:lnTo>
                <a:lnTo>
                  <a:pt x="5795" y="7934"/>
                </a:lnTo>
                <a:lnTo>
                  <a:pt x="5799" y="7839"/>
                </a:lnTo>
                <a:lnTo>
                  <a:pt x="5841" y="7826"/>
                </a:lnTo>
                <a:lnTo>
                  <a:pt x="5881" y="7813"/>
                </a:lnTo>
                <a:lnTo>
                  <a:pt x="5901" y="7774"/>
                </a:lnTo>
                <a:lnTo>
                  <a:pt x="5899" y="7728"/>
                </a:lnTo>
                <a:lnTo>
                  <a:pt x="5870" y="7691"/>
                </a:lnTo>
                <a:lnTo>
                  <a:pt x="5836" y="7679"/>
                </a:lnTo>
                <a:lnTo>
                  <a:pt x="5808" y="7689"/>
                </a:lnTo>
                <a:lnTo>
                  <a:pt x="5790" y="7717"/>
                </a:lnTo>
                <a:lnTo>
                  <a:pt x="5790" y="7754"/>
                </a:lnTo>
                <a:lnTo>
                  <a:pt x="5793" y="7796"/>
                </a:lnTo>
                <a:lnTo>
                  <a:pt x="5780" y="7819"/>
                </a:lnTo>
                <a:lnTo>
                  <a:pt x="5758" y="7820"/>
                </a:lnTo>
                <a:lnTo>
                  <a:pt x="5730" y="7795"/>
                </a:lnTo>
                <a:lnTo>
                  <a:pt x="5680" y="7699"/>
                </a:lnTo>
                <a:lnTo>
                  <a:pt x="5636" y="7571"/>
                </a:lnTo>
                <a:lnTo>
                  <a:pt x="5603" y="7434"/>
                </a:lnTo>
                <a:lnTo>
                  <a:pt x="5590" y="7312"/>
                </a:lnTo>
                <a:lnTo>
                  <a:pt x="5595" y="7210"/>
                </a:lnTo>
                <a:lnTo>
                  <a:pt x="5606" y="7152"/>
                </a:lnTo>
                <a:lnTo>
                  <a:pt x="5628" y="7145"/>
                </a:lnTo>
                <a:lnTo>
                  <a:pt x="5648" y="7179"/>
                </a:lnTo>
                <a:lnTo>
                  <a:pt x="5660" y="7240"/>
                </a:lnTo>
                <a:lnTo>
                  <a:pt x="5660" y="7309"/>
                </a:lnTo>
                <a:lnTo>
                  <a:pt x="5659" y="7370"/>
                </a:lnTo>
                <a:lnTo>
                  <a:pt x="5673" y="7374"/>
                </a:lnTo>
                <a:lnTo>
                  <a:pt x="5693" y="7329"/>
                </a:lnTo>
                <a:lnTo>
                  <a:pt x="5715" y="7246"/>
                </a:lnTo>
                <a:lnTo>
                  <a:pt x="5739" y="7162"/>
                </a:lnTo>
                <a:lnTo>
                  <a:pt x="5773" y="7172"/>
                </a:lnTo>
                <a:lnTo>
                  <a:pt x="5814" y="7178"/>
                </a:lnTo>
                <a:lnTo>
                  <a:pt x="5865" y="7089"/>
                </a:lnTo>
                <a:lnTo>
                  <a:pt x="5901" y="7002"/>
                </a:lnTo>
                <a:lnTo>
                  <a:pt x="5911" y="6962"/>
                </a:lnTo>
                <a:lnTo>
                  <a:pt x="5873" y="6956"/>
                </a:lnTo>
                <a:lnTo>
                  <a:pt x="5793" y="6949"/>
                </a:lnTo>
                <a:lnTo>
                  <a:pt x="5735" y="6942"/>
                </a:lnTo>
                <a:lnTo>
                  <a:pt x="5697" y="6926"/>
                </a:lnTo>
                <a:lnTo>
                  <a:pt x="5673" y="6893"/>
                </a:lnTo>
                <a:lnTo>
                  <a:pt x="5652" y="6839"/>
                </a:lnTo>
                <a:lnTo>
                  <a:pt x="5631" y="6726"/>
                </a:lnTo>
                <a:lnTo>
                  <a:pt x="5631" y="6590"/>
                </a:lnTo>
                <a:lnTo>
                  <a:pt x="5643" y="6458"/>
                </a:lnTo>
                <a:lnTo>
                  <a:pt x="5660" y="6400"/>
                </a:lnTo>
                <a:lnTo>
                  <a:pt x="5684" y="6413"/>
                </a:lnTo>
                <a:lnTo>
                  <a:pt x="5717" y="6495"/>
                </a:lnTo>
                <a:lnTo>
                  <a:pt x="5751" y="6592"/>
                </a:lnTo>
                <a:lnTo>
                  <a:pt x="5780" y="6607"/>
                </a:lnTo>
                <a:lnTo>
                  <a:pt x="5782" y="6551"/>
                </a:lnTo>
                <a:lnTo>
                  <a:pt x="5777" y="6486"/>
                </a:lnTo>
                <a:lnTo>
                  <a:pt x="5764" y="6434"/>
                </a:lnTo>
                <a:lnTo>
                  <a:pt x="5754" y="6383"/>
                </a:lnTo>
                <a:lnTo>
                  <a:pt x="5758" y="6339"/>
                </a:lnTo>
                <a:lnTo>
                  <a:pt x="5772" y="6321"/>
                </a:lnTo>
                <a:lnTo>
                  <a:pt x="5791" y="6341"/>
                </a:lnTo>
                <a:lnTo>
                  <a:pt x="5818" y="6365"/>
                </a:lnTo>
                <a:lnTo>
                  <a:pt x="5858" y="6332"/>
                </a:lnTo>
                <a:lnTo>
                  <a:pt x="5888" y="6282"/>
                </a:lnTo>
                <a:lnTo>
                  <a:pt x="5897" y="6237"/>
                </a:lnTo>
                <a:lnTo>
                  <a:pt x="5884" y="6203"/>
                </a:lnTo>
                <a:lnTo>
                  <a:pt x="5851" y="6182"/>
                </a:lnTo>
                <a:lnTo>
                  <a:pt x="5786" y="6166"/>
                </a:lnTo>
                <a:lnTo>
                  <a:pt x="5694" y="6141"/>
                </a:lnTo>
                <a:lnTo>
                  <a:pt x="5582" y="6110"/>
                </a:lnTo>
                <a:lnTo>
                  <a:pt x="5571" y="5943"/>
                </a:lnTo>
                <a:lnTo>
                  <a:pt x="5567" y="5799"/>
                </a:lnTo>
                <a:lnTo>
                  <a:pt x="5578" y="5734"/>
                </a:lnTo>
                <a:lnTo>
                  <a:pt x="5604" y="5750"/>
                </a:lnTo>
                <a:lnTo>
                  <a:pt x="5643" y="5850"/>
                </a:lnTo>
                <a:lnTo>
                  <a:pt x="5683" y="5959"/>
                </a:lnTo>
                <a:lnTo>
                  <a:pt x="5716" y="5982"/>
                </a:lnTo>
                <a:lnTo>
                  <a:pt x="5718" y="5927"/>
                </a:lnTo>
                <a:lnTo>
                  <a:pt x="5712" y="5861"/>
                </a:lnTo>
                <a:lnTo>
                  <a:pt x="5700" y="5809"/>
                </a:lnTo>
                <a:lnTo>
                  <a:pt x="5689" y="5757"/>
                </a:lnTo>
                <a:lnTo>
                  <a:pt x="5696" y="5714"/>
                </a:lnTo>
                <a:lnTo>
                  <a:pt x="5718" y="5684"/>
                </a:lnTo>
                <a:lnTo>
                  <a:pt x="5752" y="5672"/>
                </a:lnTo>
                <a:lnTo>
                  <a:pt x="5799" y="5654"/>
                </a:lnTo>
                <a:lnTo>
                  <a:pt x="5846" y="5609"/>
                </a:lnTo>
                <a:lnTo>
                  <a:pt x="5881" y="5548"/>
                </a:lnTo>
                <a:lnTo>
                  <a:pt x="5895" y="5488"/>
                </a:lnTo>
                <a:lnTo>
                  <a:pt x="5880" y="5432"/>
                </a:lnTo>
                <a:lnTo>
                  <a:pt x="5843" y="5377"/>
                </a:lnTo>
                <a:lnTo>
                  <a:pt x="5798" y="5308"/>
                </a:lnTo>
                <a:lnTo>
                  <a:pt x="5753" y="5205"/>
                </a:lnTo>
                <a:lnTo>
                  <a:pt x="5720" y="5105"/>
                </a:lnTo>
                <a:lnTo>
                  <a:pt x="5712" y="5037"/>
                </a:lnTo>
                <a:lnTo>
                  <a:pt x="5732" y="5024"/>
                </a:lnTo>
                <a:lnTo>
                  <a:pt x="5767" y="5033"/>
                </a:lnTo>
                <a:lnTo>
                  <a:pt x="5804" y="5037"/>
                </a:lnTo>
                <a:lnTo>
                  <a:pt x="5815" y="4992"/>
                </a:lnTo>
                <a:lnTo>
                  <a:pt x="5826" y="4922"/>
                </a:lnTo>
                <a:lnTo>
                  <a:pt x="5855" y="4845"/>
                </a:lnTo>
                <a:lnTo>
                  <a:pt x="5888" y="4759"/>
                </a:lnTo>
                <a:lnTo>
                  <a:pt x="5895" y="4690"/>
                </a:lnTo>
                <a:lnTo>
                  <a:pt x="5876" y="4645"/>
                </a:lnTo>
                <a:lnTo>
                  <a:pt x="5833" y="4629"/>
                </a:lnTo>
                <a:lnTo>
                  <a:pt x="5780" y="4609"/>
                </a:lnTo>
                <a:lnTo>
                  <a:pt x="5745" y="4553"/>
                </a:lnTo>
                <a:lnTo>
                  <a:pt x="5730" y="4452"/>
                </a:lnTo>
                <a:lnTo>
                  <a:pt x="5783" y="4420"/>
                </a:lnTo>
                <a:lnTo>
                  <a:pt x="5820" y="4402"/>
                </a:lnTo>
                <a:lnTo>
                  <a:pt x="5847" y="4357"/>
                </a:lnTo>
                <a:lnTo>
                  <a:pt x="5858" y="4291"/>
                </a:lnTo>
                <a:lnTo>
                  <a:pt x="5839" y="4213"/>
                </a:lnTo>
                <a:lnTo>
                  <a:pt x="5821" y="4136"/>
                </a:lnTo>
                <a:lnTo>
                  <a:pt x="5820" y="4073"/>
                </a:lnTo>
                <a:lnTo>
                  <a:pt x="5834" y="4033"/>
                </a:lnTo>
                <a:lnTo>
                  <a:pt x="5862" y="4033"/>
                </a:lnTo>
                <a:lnTo>
                  <a:pt x="5890" y="4026"/>
                </a:lnTo>
                <a:lnTo>
                  <a:pt x="5895" y="3966"/>
                </a:lnTo>
                <a:lnTo>
                  <a:pt x="5880" y="3880"/>
                </a:lnTo>
                <a:lnTo>
                  <a:pt x="5846" y="3794"/>
                </a:lnTo>
                <a:lnTo>
                  <a:pt x="5811" y="3709"/>
                </a:lnTo>
                <a:lnTo>
                  <a:pt x="5806" y="3638"/>
                </a:lnTo>
                <a:lnTo>
                  <a:pt x="5805" y="3566"/>
                </a:lnTo>
                <a:lnTo>
                  <a:pt x="5791" y="3479"/>
                </a:lnTo>
                <a:lnTo>
                  <a:pt x="5777" y="3390"/>
                </a:lnTo>
                <a:lnTo>
                  <a:pt x="5808" y="3317"/>
                </a:lnTo>
                <a:lnTo>
                  <a:pt x="5840" y="3276"/>
                </a:lnTo>
                <a:lnTo>
                  <a:pt x="5863" y="3275"/>
                </a:lnTo>
                <a:lnTo>
                  <a:pt x="5884" y="3278"/>
                </a:lnTo>
                <a:lnTo>
                  <a:pt x="5889" y="3207"/>
                </a:lnTo>
                <a:lnTo>
                  <a:pt x="5879" y="3086"/>
                </a:lnTo>
                <a:lnTo>
                  <a:pt x="5854" y="2938"/>
                </a:lnTo>
                <a:lnTo>
                  <a:pt x="5807" y="2714"/>
                </a:lnTo>
                <a:lnTo>
                  <a:pt x="5853" y="2589"/>
                </a:lnTo>
                <a:lnTo>
                  <a:pt x="5900" y="2464"/>
                </a:lnTo>
                <a:lnTo>
                  <a:pt x="5879" y="2147"/>
                </a:lnTo>
                <a:lnTo>
                  <a:pt x="5869" y="1981"/>
                </a:lnTo>
                <a:lnTo>
                  <a:pt x="5866" y="1876"/>
                </a:lnTo>
                <a:lnTo>
                  <a:pt x="5870" y="1812"/>
                </a:lnTo>
                <a:lnTo>
                  <a:pt x="5880" y="1771"/>
                </a:lnTo>
                <a:lnTo>
                  <a:pt x="5891" y="1726"/>
                </a:lnTo>
                <a:lnTo>
                  <a:pt x="5896" y="1651"/>
                </a:lnTo>
                <a:lnTo>
                  <a:pt x="5897" y="1536"/>
                </a:lnTo>
                <a:lnTo>
                  <a:pt x="5894" y="1367"/>
                </a:lnTo>
                <a:lnTo>
                  <a:pt x="5891" y="1229"/>
                </a:lnTo>
                <a:lnTo>
                  <a:pt x="5891" y="1111"/>
                </a:lnTo>
                <a:lnTo>
                  <a:pt x="5894" y="1024"/>
                </a:lnTo>
                <a:lnTo>
                  <a:pt x="5898" y="981"/>
                </a:lnTo>
                <a:lnTo>
                  <a:pt x="5907" y="873"/>
                </a:lnTo>
                <a:lnTo>
                  <a:pt x="5911" y="669"/>
                </a:lnTo>
                <a:lnTo>
                  <a:pt x="5910" y="529"/>
                </a:lnTo>
                <a:lnTo>
                  <a:pt x="5905" y="438"/>
                </a:lnTo>
                <a:lnTo>
                  <a:pt x="5895" y="380"/>
                </a:lnTo>
                <a:lnTo>
                  <a:pt x="5880" y="344"/>
                </a:lnTo>
                <a:lnTo>
                  <a:pt x="5857" y="274"/>
                </a:lnTo>
                <a:lnTo>
                  <a:pt x="5858" y="147"/>
                </a:lnTo>
                <a:lnTo>
                  <a:pt x="5860" y="29"/>
                </a:lnTo>
                <a:lnTo>
                  <a:pt x="5841" y="0"/>
                </a:lnTo>
                <a:close/>
                <a:moveTo>
                  <a:pt x="20368" y="180"/>
                </a:moveTo>
                <a:lnTo>
                  <a:pt x="20343" y="264"/>
                </a:lnTo>
                <a:lnTo>
                  <a:pt x="20362" y="347"/>
                </a:lnTo>
                <a:lnTo>
                  <a:pt x="20396" y="367"/>
                </a:lnTo>
                <a:lnTo>
                  <a:pt x="20411" y="318"/>
                </a:lnTo>
                <a:lnTo>
                  <a:pt x="20405" y="207"/>
                </a:lnTo>
                <a:lnTo>
                  <a:pt x="20368" y="180"/>
                </a:lnTo>
                <a:close/>
                <a:moveTo>
                  <a:pt x="9359" y="516"/>
                </a:moveTo>
                <a:lnTo>
                  <a:pt x="9334" y="604"/>
                </a:lnTo>
                <a:lnTo>
                  <a:pt x="9330" y="654"/>
                </a:lnTo>
                <a:lnTo>
                  <a:pt x="9318" y="741"/>
                </a:lnTo>
                <a:lnTo>
                  <a:pt x="9300" y="851"/>
                </a:lnTo>
                <a:lnTo>
                  <a:pt x="9278" y="977"/>
                </a:lnTo>
                <a:lnTo>
                  <a:pt x="9256" y="1099"/>
                </a:lnTo>
                <a:lnTo>
                  <a:pt x="9238" y="1204"/>
                </a:lnTo>
                <a:lnTo>
                  <a:pt x="9226" y="1282"/>
                </a:lnTo>
                <a:lnTo>
                  <a:pt x="9222" y="1321"/>
                </a:lnTo>
                <a:lnTo>
                  <a:pt x="9199" y="1412"/>
                </a:lnTo>
                <a:lnTo>
                  <a:pt x="9148" y="1543"/>
                </a:lnTo>
                <a:lnTo>
                  <a:pt x="9094" y="1655"/>
                </a:lnTo>
                <a:lnTo>
                  <a:pt x="9062" y="1691"/>
                </a:lnTo>
                <a:lnTo>
                  <a:pt x="9054" y="1648"/>
                </a:lnTo>
                <a:lnTo>
                  <a:pt x="9067" y="1572"/>
                </a:lnTo>
                <a:lnTo>
                  <a:pt x="9088" y="1448"/>
                </a:lnTo>
                <a:lnTo>
                  <a:pt x="9109" y="1281"/>
                </a:lnTo>
                <a:lnTo>
                  <a:pt x="9128" y="1134"/>
                </a:lnTo>
                <a:lnTo>
                  <a:pt x="9143" y="1059"/>
                </a:lnTo>
                <a:lnTo>
                  <a:pt x="9155" y="1009"/>
                </a:lnTo>
                <a:lnTo>
                  <a:pt x="9157" y="932"/>
                </a:lnTo>
                <a:lnTo>
                  <a:pt x="9149" y="863"/>
                </a:lnTo>
                <a:lnTo>
                  <a:pt x="9133" y="834"/>
                </a:lnTo>
                <a:lnTo>
                  <a:pt x="9112" y="863"/>
                </a:lnTo>
                <a:lnTo>
                  <a:pt x="9089" y="944"/>
                </a:lnTo>
                <a:lnTo>
                  <a:pt x="9068" y="1063"/>
                </a:lnTo>
                <a:lnTo>
                  <a:pt x="9053" y="1209"/>
                </a:lnTo>
                <a:lnTo>
                  <a:pt x="9036" y="1350"/>
                </a:lnTo>
                <a:lnTo>
                  <a:pt x="9011" y="1485"/>
                </a:lnTo>
                <a:lnTo>
                  <a:pt x="8992" y="1606"/>
                </a:lnTo>
                <a:lnTo>
                  <a:pt x="8982" y="1755"/>
                </a:lnTo>
                <a:lnTo>
                  <a:pt x="8981" y="1890"/>
                </a:lnTo>
                <a:lnTo>
                  <a:pt x="8991" y="1974"/>
                </a:lnTo>
                <a:lnTo>
                  <a:pt x="9017" y="1998"/>
                </a:lnTo>
                <a:lnTo>
                  <a:pt x="9056" y="1965"/>
                </a:lnTo>
                <a:lnTo>
                  <a:pt x="9109" y="1872"/>
                </a:lnTo>
                <a:lnTo>
                  <a:pt x="9179" y="1713"/>
                </a:lnTo>
                <a:lnTo>
                  <a:pt x="9222" y="1595"/>
                </a:lnTo>
                <a:lnTo>
                  <a:pt x="9260" y="1448"/>
                </a:lnTo>
                <a:lnTo>
                  <a:pt x="9303" y="1230"/>
                </a:lnTo>
                <a:lnTo>
                  <a:pt x="9360" y="899"/>
                </a:lnTo>
                <a:lnTo>
                  <a:pt x="9397" y="644"/>
                </a:lnTo>
                <a:lnTo>
                  <a:pt x="9400" y="529"/>
                </a:lnTo>
                <a:lnTo>
                  <a:pt x="9359" y="516"/>
                </a:lnTo>
                <a:close/>
                <a:moveTo>
                  <a:pt x="12776" y="732"/>
                </a:moveTo>
                <a:lnTo>
                  <a:pt x="12758" y="775"/>
                </a:lnTo>
                <a:lnTo>
                  <a:pt x="12745" y="866"/>
                </a:lnTo>
                <a:lnTo>
                  <a:pt x="12741" y="996"/>
                </a:lnTo>
                <a:lnTo>
                  <a:pt x="12738" y="1107"/>
                </a:lnTo>
                <a:lnTo>
                  <a:pt x="12731" y="1266"/>
                </a:lnTo>
                <a:lnTo>
                  <a:pt x="12720" y="1452"/>
                </a:lnTo>
                <a:lnTo>
                  <a:pt x="12708" y="1645"/>
                </a:lnTo>
                <a:lnTo>
                  <a:pt x="12695" y="1831"/>
                </a:lnTo>
                <a:lnTo>
                  <a:pt x="12686" y="2000"/>
                </a:lnTo>
                <a:lnTo>
                  <a:pt x="12682" y="2132"/>
                </a:lnTo>
                <a:lnTo>
                  <a:pt x="12682" y="2209"/>
                </a:lnTo>
                <a:lnTo>
                  <a:pt x="12679" y="2314"/>
                </a:lnTo>
                <a:lnTo>
                  <a:pt x="12652" y="2413"/>
                </a:lnTo>
                <a:lnTo>
                  <a:pt x="12624" y="2511"/>
                </a:lnTo>
                <a:lnTo>
                  <a:pt x="12612" y="2611"/>
                </a:lnTo>
                <a:lnTo>
                  <a:pt x="12619" y="2688"/>
                </a:lnTo>
                <a:lnTo>
                  <a:pt x="12637" y="2704"/>
                </a:lnTo>
                <a:lnTo>
                  <a:pt x="12667" y="2657"/>
                </a:lnTo>
                <a:lnTo>
                  <a:pt x="12705" y="2549"/>
                </a:lnTo>
                <a:lnTo>
                  <a:pt x="12732" y="2455"/>
                </a:lnTo>
                <a:lnTo>
                  <a:pt x="12746" y="2377"/>
                </a:lnTo>
                <a:lnTo>
                  <a:pt x="12750" y="2288"/>
                </a:lnTo>
                <a:lnTo>
                  <a:pt x="12746" y="2160"/>
                </a:lnTo>
                <a:lnTo>
                  <a:pt x="12746" y="1928"/>
                </a:lnTo>
                <a:lnTo>
                  <a:pt x="12765" y="1686"/>
                </a:lnTo>
                <a:lnTo>
                  <a:pt x="12778" y="1556"/>
                </a:lnTo>
                <a:lnTo>
                  <a:pt x="12789" y="1409"/>
                </a:lnTo>
                <a:lnTo>
                  <a:pt x="12798" y="1258"/>
                </a:lnTo>
                <a:lnTo>
                  <a:pt x="12804" y="1109"/>
                </a:lnTo>
                <a:lnTo>
                  <a:pt x="12808" y="974"/>
                </a:lnTo>
                <a:lnTo>
                  <a:pt x="12808" y="862"/>
                </a:lnTo>
                <a:lnTo>
                  <a:pt x="12805" y="781"/>
                </a:lnTo>
                <a:lnTo>
                  <a:pt x="12799" y="742"/>
                </a:lnTo>
                <a:lnTo>
                  <a:pt x="12776" y="732"/>
                </a:lnTo>
                <a:close/>
                <a:moveTo>
                  <a:pt x="18179" y="1292"/>
                </a:moveTo>
                <a:lnTo>
                  <a:pt x="18157" y="1330"/>
                </a:lnTo>
                <a:lnTo>
                  <a:pt x="18166" y="1403"/>
                </a:lnTo>
                <a:lnTo>
                  <a:pt x="18189" y="1546"/>
                </a:lnTo>
                <a:lnTo>
                  <a:pt x="18222" y="1725"/>
                </a:lnTo>
                <a:lnTo>
                  <a:pt x="18258" y="1908"/>
                </a:lnTo>
                <a:lnTo>
                  <a:pt x="18285" y="2003"/>
                </a:lnTo>
                <a:lnTo>
                  <a:pt x="18310" y="2043"/>
                </a:lnTo>
                <a:lnTo>
                  <a:pt x="18326" y="2020"/>
                </a:lnTo>
                <a:lnTo>
                  <a:pt x="18333" y="1965"/>
                </a:lnTo>
                <a:lnTo>
                  <a:pt x="18328" y="1897"/>
                </a:lnTo>
                <a:lnTo>
                  <a:pt x="18311" y="1838"/>
                </a:lnTo>
                <a:lnTo>
                  <a:pt x="18292" y="1774"/>
                </a:lnTo>
                <a:lnTo>
                  <a:pt x="18279" y="1689"/>
                </a:lnTo>
                <a:lnTo>
                  <a:pt x="18260" y="1559"/>
                </a:lnTo>
                <a:lnTo>
                  <a:pt x="18232" y="1431"/>
                </a:lnTo>
                <a:lnTo>
                  <a:pt x="18203" y="1331"/>
                </a:lnTo>
                <a:lnTo>
                  <a:pt x="18179" y="1292"/>
                </a:lnTo>
                <a:close/>
                <a:moveTo>
                  <a:pt x="13524" y="1298"/>
                </a:moveTo>
                <a:lnTo>
                  <a:pt x="13504" y="1338"/>
                </a:lnTo>
                <a:lnTo>
                  <a:pt x="13486" y="1432"/>
                </a:lnTo>
                <a:lnTo>
                  <a:pt x="13472" y="1569"/>
                </a:lnTo>
                <a:lnTo>
                  <a:pt x="13461" y="1739"/>
                </a:lnTo>
                <a:lnTo>
                  <a:pt x="13455" y="1931"/>
                </a:lnTo>
                <a:lnTo>
                  <a:pt x="13455" y="2138"/>
                </a:lnTo>
                <a:lnTo>
                  <a:pt x="13461" y="2347"/>
                </a:lnTo>
                <a:lnTo>
                  <a:pt x="13468" y="2531"/>
                </a:lnTo>
                <a:lnTo>
                  <a:pt x="13473" y="2748"/>
                </a:lnTo>
                <a:lnTo>
                  <a:pt x="13475" y="2969"/>
                </a:lnTo>
                <a:lnTo>
                  <a:pt x="13476" y="3170"/>
                </a:lnTo>
                <a:lnTo>
                  <a:pt x="13480" y="3557"/>
                </a:lnTo>
                <a:lnTo>
                  <a:pt x="13500" y="3838"/>
                </a:lnTo>
                <a:lnTo>
                  <a:pt x="13520" y="4033"/>
                </a:lnTo>
                <a:lnTo>
                  <a:pt x="13528" y="4197"/>
                </a:lnTo>
                <a:lnTo>
                  <a:pt x="13523" y="4364"/>
                </a:lnTo>
                <a:lnTo>
                  <a:pt x="13507" y="4567"/>
                </a:lnTo>
                <a:lnTo>
                  <a:pt x="13496" y="4698"/>
                </a:lnTo>
                <a:lnTo>
                  <a:pt x="13485" y="4871"/>
                </a:lnTo>
                <a:lnTo>
                  <a:pt x="13473" y="5063"/>
                </a:lnTo>
                <a:lnTo>
                  <a:pt x="13463" y="5250"/>
                </a:lnTo>
                <a:lnTo>
                  <a:pt x="13450" y="5481"/>
                </a:lnTo>
                <a:lnTo>
                  <a:pt x="13438" y="5629"/>
                </a:lnTo>
                <a:lnTo>
                  <a:pt x="13422" y="5726"/>
                </a:lnTo>
                <a:lnTo>
                  <a:pt x="13398" y="5801"/>
                </a:lnTo>
                <a:lnTo>
                  <a:pt x="13374" y="5873"/>
                </a:lnTo>
                <a:lnTo>
                  <a:pt x="13354" y="5950"/>
                </a:lnTo>
                <a:lnTo>
                  <a:pt x="13339" y="6041"/>
                </a:lnTo>
                <a:lnTo>
                  <a:pt x="13328" y="6151"/>
                </a:lnTo>
                <a:lnTo>
                  <a:pt x="13320" y="6288"/>
                </a:lnTo>
                <a:lnTo>
                  <a:pt x="13315" y="6456"/>
                </a:lnTo>
                <a:lnTo>
                  <a:pt x="13313" y="6666"/>
                </a:lnTo>
                <a:lnTo>
                  <a:pt x="13312" y="6923"/>
                </a:lnTo>
                <a:lnTo>
                  <a:pt x="13313" y="7299"/>
                </a:lnTo>
                <a:lnTo>
                  <a:pt x="13318" y="7542"/>
                </a:lnTo>
                <a:lnTo>
                  <a:pt x="13329" y="7717"/>
                </a:lnTo>
                <a:lnTo>
                  <a:pt x="13349" y="7882"/>
                </a:lnTo>
                <a:lnTo>
                  <a:pt x="13382" y="8101"/>
                </a:lnTo>
                <a:lnTo>
                  <a:pt x="13409" y="8247"/>
                </a:lnTo>
                <a:lnTo>
                  <a:pt x="13437" y="8315"/>
                </a:lnTo>
                <a:lnTo>
                  <a:pt x="13470" y="8341"/>
                </a:lnTo>
                <a:lnTo>
                  <a:pt x="13518" y="8300"/>
                </a:lnTo>
                <a:lnTo>
                  <a:pt x="13561" y="8185"/>
                </a:lnTo>
                <a:lnTo>
                  <a:pt x="13595" y="8009"/>
                </a:lnTo>
                <a:lnTo>
                  <a:pt x="13616" y="7784"/>
                </a:lnTo>
                <a:lnTo>
                  <a:pt x="13621" y="7678"/>
                </a:lnTo>
                <a:lnTo>
                  <a:pt x="13613" y="7596"/>
                </a:lnTo>
                <a:lnTo>
                  <a:pt x="13598" y="7597"/>
                </a:lnTo>
                <a:lnTo>
                  <a:pt x="13573" y="7650"/>
                </a:lnTo>
                <a:lnTo>
                  <a:pt x="13559" y="7792"/>
                </a:lnTo>
                <a:lnTo>
                  <a:pt x="13541" y="7952"/>
                </a:lnTo>
                <a:lnTo>
                  <a:pt x="13509" y="8077"/>
                </a:lnTo>
                <a:lnTo>
                  <a:pt x="13468" y="8185"/>
                </a:lnTo>
                <a:lnTo>
                  <a:pt x="13441" y="8081"/>
                </a:lnTo>
                <a:lnTo>
                  <a:pt x="13402" y="7829"/>
                </a:lnTo>
                <a:lnTo>
                  <a:pt x="13377" y="7457"/>
                </a:lnTo>
                <a:lnTo>
                  <a:pt x="13368" y="6993"/>
                </a:lnTo>
                <a:lnTo>
                  <a:pt x="13376" y="6463"/>
                </a:lnTo>
                <a:lnTo>
                  <a:pt x="13385" y="6239"/>
                </a:lnTo>
                <a:lnTo>
                  <a:pt x="13397" y="6100"/>
                </a:lnTo>
                <a:lnTo>
                  <a:pt x="13410" y="6054"/>
                </a:lnTo>
                <a:lnTo>
                  <a:pt x="13425" y="6103"/>
                </a:lnTo>
                <a:lnTo>
                  <a:pt x="13464" y="6172"/>
                </a:lnTo>
                <a:lnTo>
                  <a:pt x="13479" y="6156"/>
                </a:lnTo>
                <a:lnTo>
                  <a:pt x="13489" y="6094"/>
                </a:lnTo>
                <a:lnTo>
                  <a:pt x="13495" y="5959"/>
                </a:lnTo>
                <a:lnTo>
                  <a:pt x="13501" y="5724"/>
                </a:lnTo>
                <a:lnTo>
                  <a:pt x="13510" y="5404"/>
                </a:lnTo>
                <a:lnTo>
                  <a:pt x="13519" y="5161"/>
                </a:lnTo>
                <a:lnTo>
                  <a:pt x="13530" y="4972"/>
                </a:lnTo>
                <a:lnTo>
                  <a:pt x="13544" y="4816"/>
                </a:lnTo>
                <a:lnTo>
                  <a:pt x="13560" y="4645"/>
                </a:lnTo>
                <a:lnTo>
                  <a:pt x="13578" y="4410"/>
                </a:lnTo>
                <a:lnTo>
                  <a:pt x="13588" y="4247"/>
                </a:lnTo>
                <a:lnTo>
                  <a:pt x="13590" y="4121"/>
                </a:lnTo>
                <a:lnTo>
                  <a:pt x="13581" y="3987"/>
                </a:lnTo>
                <a:lnTo>
                  <a:pt x="13562" y="3799"/>
                </a:lnTo>
                <a:lnTo>
                  <a:pt x="13551" y="3696"/>
                </a:lnTo>
                <a:lnTo>
                  <a:pt x="13543" y="3595"/>
                </a:lnTo>
                <a:lnTo>
                  <a:pt x="13536" y="3488"/>
                </a:lnTo>
                <a:lnTo>
                  <a:pt x="13530" y="3367"/>
                </a:lnTo>
                <a:lnTo>
                  <a:pt x="13526" y="3222"/>
                </a:lnTo>
                <a:lnTo>
                  <a:pt x="13524" y="3041"/>
                </a:lnTo>
                <a:lnTo>
                  <a:pt x="13521" y="2818"/>
                </a:lnTo>
                <a:lnTo>
                  <a:pt x="13519" y="2544"/>
                </a:lnTo>
                <a:lnTo>
                  <a:pt x="13518" y="2279"/>
                </a:lnTo>
                <a:lnTo>
                  <a:pt x="13517" y="2066"/>
                </a:lnTo>
                <a:lnTo>
                  <a:pt x="13518" y="1896"/>
                </a:lnTo>
                <a:lnTo>
                  <a:pt x="13519" y="1765"/>
                </a:lnTo>
                <a:lnTo>
                  <a:pt x="13521" y="1666"/>
                </a:lnTo>
                <a:lnTo>
                  <a:pt x="13525" y="1592"/>
                </a:lnTo>
                <a:lnTo>
                  <a:pt x="13531" y="1536"/>
                </a:lnTo>
                <a:lnTo>
                  <a:pt x="13538" y="1493"/>
                </a:lnTo>
                <a:lnTo>
                  <a:pt x="13554" y="1383"/>
                </a:lnTo>
                <a:lnTo>
                  <a:pt x="13545" y="1318"/>
                </a:lnTo>
                <a:lnTo>
                  <a:pt x="13524" y="1298"/>
                </a:lnTo>
                <a:close/>
                <a:moveTo>
                  <a:pt x="17415" y="1341"/>
                </a:moveTo>
                <a:lnTo>
                  <a:pt x="17389" y="1362"/>
                </a:lnTo>
                <a:lnTo>
                  <a:pt x="17364" y="1412"/>
                </a:lnTo>
                <a:lnTo>
                  <a:pt x="17332" y="1503"/>
                </a:lnTo>
                <a:lnTo>
                  <a:pt x="17252" y="1804"/>
                </a:lnTo>
                <a:lnTo>
                  <a:pt x="17225" y="2060"/>
                </a:lnTo>
                <a:lnTo>
                  <a:pt x="17231" y="2142"/>
                </a:lnTo>
                <a:lnTo>
                  <a:pt x="17247" y="2167"/>
                </a:lnTo>
                <a:lnTo>
                  <a:pt x="17265" y="2135"/>
                </a:lnTo>
                <a:lnTo>
                  <a:pt x="17278" y="2049"/>
                </a:lnTo>
                <a:lnTo>
                  <a:pt x="17300" y="1913"/>
                </a:lnTo>
                <a:lnTo>
                  <a:pt x="17340" y="1755"/>
                </a:lnTo>
                <a:lnTo>
                  <a:pt x="17381" y="1628"/>
                </a:lnTo>
                <a:lnTo>
                  <a:pt x="17409" y="1586"/>
                </a:lnTo>
                <a:lnTo>
                  <a:pt x="17427" y="1658"/>
                </a:lnTo>
                <a:lnTo>
                  <a:pt x="17417" y="1808"/>
                </a:lnTo>
                <a:lnTo>
                  <a:pt x="17378" y="2046"/>
                </a:lnTo>
                <a:lnTo>
                  <a:pt x="17309" y="2382"/>
                </a:lnTo>
                <a:lnTo>
                  <a:pt x="17271" y="2582"/>
                </a:lnTo>
                <a:lnTo>
                  <a:pt x="17243" y="2782"/>
                </a:lnTo>
                <a:lnTo>
                  <a:pt x="17228" y="2952"/>
                </a:lnTo>
                <a:lnTo>
                  <a:pt x="17230" y="3065"/>
                </a:lnTo>
                <a:lnTo>
                  <a:pt x="17245" y="3122"/>
                </a:lnTo>
                <a:lnTo>
                  <a:pt x="17261" y="3106"/>
                </a:lnTo>
                <a:lnTo>
                  <a:pt x="17280" y="3014"/>
                </a:lnTo>
                <a:lnTo>
                  <a:pt x="17302" y="2846"/>
                </a:lnTo>
                <a:lnTo>
                  <a:pt x="17340" y="2592"/>
                </a:lnTo>
                <a:lnTo>
                  <a:pt x="17381" y="2377"/>
                </a:lnTo>
                <a:lnTo>
                  <a:pt x="17427" y="2150"/>
                </a:lnTo>
                <a:lnTo>
                  <a:pt x="17471" y="1872"/>
                </a:lnTo>
                <a:lnTo>
                  <a:pt x="17502" y="1615"/>
                </a:lnTo>
                <a:lnTo>
                  <a:pt x="17511" y="1451"/>
                </a:lnTo>
                <a:lnTo>
                  <a:pt x="17495" y="1372"/>
                </a:lnTo>
                <a:lnTo>
                  <a:pt x="17447" y="1343"/>
                </a:lnTo>
                <a:lnTo>
                  <a:pt x="17415" y="1341"/>
                </a:lnTo>
                <a:close/>
                <a:moveTo>
                  <a:pt x="11996" y="1359"/>
                </a:moveTo>
                <a:lnTo>
                  <a:pt x="11984" y="1416"/>
                </a:lnTo>
                <a:lnTo>
                  <a:pt x="12008" y="1532"/>
                </a:lnTo>
                <a:lnTo>
                  <a:pt x="12066" y="1706"/>
                </a:lnTo>
                <a:lnTo>
                  <a:pt x="12162" y="1941"/>
                </a:lnTo>
                <a:lnTo>
                  <a:pt x="12215" y="2062"/>
                </a:lnTo>
                <a:lnTo>
                  <a:pt x="12259" y="2160"/>
                </a:lnTo>
                <a:lnTo>
                  <a:pt x="12292" y="2227"/>
                </a:lnTo>
                <a:lnTo>
                  <a:pt x="12307" y="2252"/>
                </a:lnTo>
                <a:lnTo>
                  <a:pt x="12321" y="2233"/>
                </a:lnTo>
                <a:lnTo>
                  <a:pt x="12339" y="2189"/>
                </a:lnTo>
                <a:lnTo>
                  <a:pt x="12364" y="2145"/>
                </a:lnTo>
                <a:lnTo>
                  <a:pt x="12397" y="2127"/>
                </a:lnTo>
                <a:lnTo>
                  <a:pt x="12438" y="2099"/>
                </a:lnTo>
                <a:lnTo>
                  <a:pt x="12471" y="2023"/>
                </a:lnTo>
                <a:lnTo>
                  <a:pt x="12492" y="1912"/>
                </a:lnTo>
                <a:lnTo>
                  <a:pt x="12497" y="1778"/>
                </a:lnTo>
                <a:lnTo>
                  <a:pt x="12472" y="1595"/>
                </a:lnTo>
                <a:lnTo>
                  <a:pt x="12424" y="1529"/>
                </a:lnTo>
                <a:lnTo>
                  <a:pt x="12371" y="1579"/>
                </a:lnTo>
                <a:lnTo>
                  <a:pt x="12331" y="1752"/>
                </a:lnTo>
                <a:lnTo>
                  <a:pt x="12320" y="1849"/>
                </a:lnTo>
                <a:lnTo>
                  <a:pt x="12307" y="1913"/>
                </a:lnTo>
                <a:lnTo>
                  <a:pt x="12292" y="1945"/>
                </a:lnTo>
                <a:lnTo>
                  <a:pt x="12271" y="1938"/>
                </a:lnTo>
                <a:lnTo>
                  <a:pt x="12241" y="1889"/>
                </a:lnTo>
                <a:lnTo>
                  <a:pt x="12200" y="1798"/>
                </a:lnTo>
                <a:lnTo>
                  <a:pt x="12145" y="1658"/>
                </a:lnTo>
                <a:lnTo>
                  <a:pt x="12072" y="1470"/>
                </a:lnTo>
                <a:lnTo>
                  <a:pt x="12028" y="1377"/>
                </a:lnTo>
                <a:lnTo>
                  <a:pt x="11996" y="1359"/>
                </a:lnTo>
                <a:close/>
                <a:moveTo>
                  <a:pt x="18526" y="1438"/>
                </a:moveTo>
                <a:lnTo>
                  <a:pt x="18514" y="1455"/>
                </a:lnTo>
                <a:lnTo>
                  <a:pt x="18505" y="1511"/>
                </a:lnTo>
                <a:lnTo>
                  <a:pt x="18498" y="1621"/>
                </a:lnTo>
                <a:lnTo>
                  <a:pt x="18492" y="1792"/>
                </a:lnTo>
                <a:lnTo>
                  <a:pt x="18488" y="1938"/>
                </a:lnTo>
                <a:lnTo>
                  <a:pt x="18482" y="2072"/>
                </a:lnTo>
                <a:lnTo>
                  <a:pt x="18476" y="2178"/>
                </a:lnTo>
                <a:lnTo>
                  <a:pt x="18471" y="2245"/>
                </a:lnTo>
                <a:lnTo>
                  <a:pt x="18448" y="2331"/>
                </a:lnTo>
                <a:lnTo>
                  <a:pt x="18408" y="2395"/>
                </a:lnTo>
                <a:lnTo>
                  <a:pt x="18356" y="2429"/>
                </a:lnTo>
                <a:lnTo>
                  <a:pt x="18298" y="2429"/>
                </a:lnTo>
                <a:lnTo>
                  <a:pt x="18237" y="2439"/>
                </a:lnTo>
                <a:lnTo>
                  <a:pt x="18176" y="2513"/>
                </a:lnTo>
                <a:lnTo>
                  <a:pt x="18114" y="2651"/>
                </a:lnTo>
                <a:lnTo>
                  <a:pt x="18052" y="2853"/>
                </a:lnTo>
                <a:lnTo>
                  <a:pt x="18002" y="3018"/>
                </a:lnTo>
                <a:lnTo>
                  <a:pt x="17974" y="3046"/>
                </a:lnTo>
                <a:lnTo>
                  <a:pt x="17967" y="2988"/>
                </a:lnTo>
                <a:lnTo>
                  <a:pt x="17977" y="2897"/>
                </a:lnTo>
                <a:lnTo>
                  <a:pt x="17991" y="2815"/>
                </a:lnTo>
                <a:lnTo>
                  <a:pt x="17985" y="2755"/>
                </a:lnTo>
                <a:lnTo>
                  <a:pt x="17963" y="2752"/>
                </a:lnTo>
                <a:lnTo>
                  <a:pt x="17925" y="2811"/>
                </a:lnTo>
                <a:lnTo>
                  <a:pt x="17906" y="2949"/>
                </a:lnTo>
                <a:lnTo>
                  <a:pt x="17911" y="3109"/>
                </a:lnTo>
                <a:lnTo>
                  <a:pt x="17942" y="3232"/>
                </a:lnTo>
                <a:lnTo>
                  <a:pt x="17955" y="3263"/>
                </a:lnTo>
                <a:lnTo>
                  <a:pt x="17958" y="3305"/>
                </a:lnTo>
                <a:lnTo>
                  <a:pt x="17953" y="3373"/>
                </a:lnTo>
                <a:lnTo>
                  <a:pt x="17940" y="3485"/>
                </a:lnTo>
                <a:lnTo>
                  <a:pt x="17926" y="3608"/>
                </a:lnTo>
                <a:lnTo>
                  <a:pt x="17920" y="3743"/>
                </a:lnTo>
                <a:lnTo>
                  <a:pt x="17918" y="3922"/>
                </a:lnTo>
                <a:lnTo>
                  <a:pt x="17922" y="4170"/>
                </a:lnTo>
                <a:lnTo>
                  <a:pt x="17926" y="4482"/>
                </a:lnTo>
                <a:lnTo>
                  <a:pt x="17919" y="4727"/>
                </a:lnTo>
                <a:lnTo>
                  <a:pt x="17900" y="4952"/>
                </a:lnTo>
                <a:lnTo>
                  <a:pt x="17866" y="5200"/>
                </a:lnTo>
                <a:lnTo>
                  <a:pt x="17856" y="5306"/>
                </a:lnTo>
                <a:lnTo>
                  <a:pt x="17864" y="5388"/>
                </a:lnTo>
                <a:lnTo>
                  <a:pt x="17890" y="5450"/>
                </a:lnTo>
                <a:lnTo>
                  <a:pt x="17935" y="5495"/>
                </a:lnTo>
                <a:lnTo>
                  <a:pt x="17968" y="5528"/>
                </a:lnTo>
                <a:lnTo>
                  <a:pt x="17972" y="5589"/>
                </a:lnTo>
                <a:lnTo>
                  <a:pt x="17946" y="5631"/>
                </a:lnTo>
                <a:lnTo>
                  <a:pt x="17907" y="5681"/>
                </a:lnTo>
                <a:lnTo>
                  <a:pt x="17860" y="5739"/>
                </a:lnTo>
                <a:lnTo>
                  <a:pt x="17761" y="5855"/>
                </a:lnTo>
                <a:lnTo>
                  <a:pt x="17685" y="5963"/>
                </a:lnTo>
                <a:lnTo>
                  <a:pt x="17630" y="6079"/>
                </a:lnTo>
                <a:lnTo>
                  <a:pt x="17593" y="6213"/>
                </a:lnTo>
                <a:lnTo>
                  <a:pt x="17572" y="6378"/>
                </a:lnTo>
                <a:lnTo>
                  <a:pt x="17562" y="6590"/>
                </a:lnTo>
                <a:lnTo>
                  <a:pt x="17562" y="6862"/>
                </a:lnTo>
                <a:lnTo>
                  <a:pt x="17569" y="7207"/>
                </a:lnTo>
                <a:lnTo>
                  <a:pt x="17578" y="7321"/>
                </a:lnTo>
                <a:lnTo>
                  <a:pt x="17599" y="7476"/>
                </a:lnTo>
                <a:lnTo>
                  <a:pt x="17634" y="7679"/>
                </a:lnTo>
                <a:lnTo>
                  <a:pt x="17682" y="7934"/>
                </a:lnTo>
                <a:lnTo>
                  <a:pt x="17737" y="8221"/>
                </a:lnTo>
                <a:lnTo>
                  <a:pt x="17769" y="8410"/>
                </a:lnTo>
                <a:lnTo>
                  <a:pt x="17782" y="8537"/>
                </a:lnTo>
                <a:lnTo>
                  <a:pt x="17782" y="8636"/>
                </a:lnTo>
                <a:lnTo>
                  <a:pt x="17749" y="8920"/>
                </a:lnTo>
                <a:lnTo>
                  <a:pt x="17690" y="9051"/>
                </a:lnTo>
                <a:lnTo>
                  <a:pt x="17660" y="9090"/>
                </a:lnTo>
                <a:lnTo>
                  <a:pt x="17645" y="9152"/>
                </a:lnTo>
                <a:lnTo>
                  <a:pt x="17650" y="9212"/>
                </a:lnTo>
                <a:lnTo>
                  <a:pt x="17698" y="9205"/>
                </a:lnTo>
                <a:lnTo>
                  <a:pt x="17747" y="9175"/>
                </a:lnTo>
                <a:lnTo>
                  <a:pt x="17779" y="9124"/>
                </a:lnTo>
                <a:lnTo>
                  <a:pt x="17801" y="9039"/>
                </a:lnTo>
                <a:lnTo>
                  <a:pt x="17819" y="8904"/>
                </a:lnTo>
                <a:lnTo>
                  <a:pt x="17835" y="8669"/>
                </a:lnTo>
                <a:lnTo>
                  <a:pt x="17828" y="8437"/>
                </a:lnTo>
                <a:lnTo>
                  <a:pt x="17797" y="8182"/>
                </a:lnTo>
                <a:lnTo>
                  <a:pt x="17740" y="7882"/>
                </a:lnTo>
                <a:lnTo>
                  <a:pt x="17692" y="7648"/>
                </a:lnTo>
                <a:lnTo>
                  <a:pt x="17656" y="7449"/>
                </a:lnTo>
                <a:lnTo>
                  <a:pt x="17633" y="7285"/>
                </a:lnTo>
                <a:lnTo>
                  <a:pt x="17622" y="7156"/>
                </a:lnTo>
                <a:lnTo>
                  <a:pt x="17623" y="7067"/>
                </a:lnTo>
                <a:lnTo>
                  <a:pt x="17637" y="7015"/>
                </a:lnTo>
                <a:lnTo>
                  <a:pt x="17664" y="7004"/>
                </a:lnTo>
                <a:lnTo>
                  <a:pt x="17703" y="7032"/>
                </a:lnTo>
                <a:lnTo>
                  <a:pt x="17745" y="7103"/>
                </a:lnTo>
                <a:lnTo>
                  <a:pt x="17755" y="7217"/>
                </a:lnTo>
                <a:lnTo>
                  <a:pt x="17761" y="7348"/>
                </a:lnTo>
                <a:lnTo>
                  <a:pt x="17777" y="7485"/>
                </a:lnTo>
                <a:lnTo>
                  <a:pt x="17807" y="7594"/>
                </a:lnTo>
                <a:lnTo>
                  <a:pt x="17851" y="7655"/>
                </a:lnTo>
                <a:lnTo>
                  <a:pt x="17902" y="7665"/>
                </a:lnTo>
                <a:lnTo>
                  <a:pt x="17958" y="7619"/>
                </a:lnTo>
                <a:lnTo>
                  <a:pt x="18000" y="7528"/>
                </a:lnTo>
                <a:lnTo>
                  <a:pt x="18038" y="7385"/>
                </a:lnTo>
                <a:lnTo>
                  <a:pt x="18066" y="7224"/>
                </a:lnTo>
                <a:lnTo>
                  <a:pt x="18076" y="7070"/>
                </a:lnTo>
                <a:lnTo>
                  <a:pt x="18064" y="6908"/>
                </a:lnTo>
                <a:lnTo>
                  <a:pt x="18036" y="6708"/>
                </a:lnTo>
                <a:lnTo>
                  <a:pt x="18001" y="6528"/>
                </a:lnTo>
                <a:lnTo>
                  <a:pt x="17968" y="6429"/>
                </a:lnTo>
                <a:lnTo>
                  <a:pt x="17908" y="6422"/>
                </a:lnTo>
                <a:lnTo>
                  <a:pt x="17852" y="6564"/>
                </a:lnTo>
                <a:lnTo>
                  <a:pt x="17795" y="6760"/>
                </a:lnTo>
                <a:lnTo>
                  <a:pt x="17741" y="6854"/>
                </a:lnTo>
                <a:lnTo>
                  <a:pt x="17692" y="6844"/>
                </a:lnTo>
                <a:lnTo>
                  <a:pt x="17648" y="6733"/>
                </a:lnTo>
                <a:lnTo>
                  <a:pt x="17631" y="6626"/>
                </a:lnTo>
                <a:lnTo>
                  <a:pt x="17642" y="6508"/>
                </a:lnTo>
                <a:lnTo>
                  <a:pt x="17653" y="6409"/>
                </a:lnTo>
                <a:lnTo>
                  <a:pt x="17650" y="6339"/>
                </a:lnTo>
                <a:lnTo>
                  <a:pt x="17649" y="6289"/>
                </a:lnTo>
                <a:lnTo>
                  <a:pt x="17660" y="6231"/>
                </a:lnTo>
                <a:lnTo>
                  <a:pt x="17714" y="6118"/>
                </a:lnTo>
                <a:lnTo>
                  <a:pt x="17801" y="5985"/>
                </a:lnTo>
                <a:lnTo>
                  <a:pt x="17894" y="5868"/>
                </a:lnTo>
                <a:lnTo>
                  <a:pt x="17965" y="5805"/>
                </a:lnTo>
                <a:lnTo>
                  <a:pt x="18023" y="5762"/>
                </a:lnTo>
                <a:lnTo>
                  <a:pt x="18036" y="5674"/>
                </a:lnTo>
                <a:lnTo>
                  <a:pt x="18046" y="5590"/>
                </a:lnTo>
                <a:lnTo>
                  <a:pt x="18079" y="5544"/>
                </a:lnTo>
                <a:lnTo>
                  <a:pt x="18124" y="5497"/>
                </a:lnTo>
                <a:lnTo>
                  <a:pt x="18170" y="5426"/>
                </a:lnTo>
                <a:lnTo>
                  <a:pt x="18206" y="5350"/>
                </a:lnTo>
                <a:lnTo>
                  <a:pt x="18221" y="5292"/>
                </a:lnTo>
                <a:lnTo>
                  <a:pt x="18213" y="5244"/>
                </a:lnTo>
                <a:lnTo>
                  <a:pt x="18191" y="5230"/>
                </a:lnTo>
                <a:lnTo>
                  <a:pt x="18161" y="5249"/>
                </a:lnTo>
                <a:lnTo>
                  <a:pt x="18127" y="5299"/>
                </a:lnTo>
                <a:lnTo>
                  <a:pt x="18074" y="5368"/>
                </a:lnTo>
                <a:lnTo>
                  <a:pt x="18011" y="5368"/>
                </a:lnTo>
                <a:lnTo>
                  <a:pt x="17955" y="5339"/>
                </a:lnTo>
                <a:lnTo>
                  <a:pt x="17928" y="5291"/>
                </a:lnTo>
                <a:lnTo>
                  <a:pt x="17927" y="5204"/>
                </a:lnTo>
                <a:lnTo>
                  <a:pt x="17950" y="5061"/>
                </a:lnTo>
                <a:lnTo>
                  <a:pt x="17970" y="4935"/>
                </a:lnTo>
                <a:lnTo>
                  <a:pt x="17981" y="4791"/>
                </a:lnTo>
                <a:lnTo>
                  <a:pt x="17986" y="4576"/>
                </a:lnTo>
                <a:lnTo>
                  <a:pt x="17987" y="4233"/>
                </a:lnTo>
                <a:lnTo>
                  <a:pt x="17988" y="4004"/>
                </a:lnTo>
                <a:lnTo>
                  <a:pt x="17991" y="3818"/>
                </a:lnTo>
                <a:lnTo>
                  <a:pt x="17995" y="3665"/>
                </a:lnTo>
                <a:lnTo>
                  <a:pt x="18003" y="3534"/>
                </a:lnTo>
                <a:lnTo>
                  <a:pt x="18015" y="3418"/>
                </a:lnTo>
                <a:lnTo>
                  <a:pt x="18031" y="3305"/>
                </a:lnTo>
                <a:lnTo>
                  <a:pt x="18052" y="3188"/>
                </a:lnTo>
                <a:lnTo>
                  <a:pt x="18079" y="3056"/>
                </a:lnTo>
                <a:lnTo>
                  <a:pt x="18125" y="2882"/>
                </a:lnTo>
                <a:lnTo>
                  <a:pt x="18177" y="2730"/>
                </a:lnTo>
                <a:lnTo>
                  <a:pt x="18223" y="2628"/>
                </a:lnTo>
                <a:lnTo>
                  <a:pt x="18254" y="2608"/>
                </a:lnTo>
                <a:lnTo>
                  <a:pt x="18262" y="2655"/>
                </a:lnTo>
                <a:lnTo>
                  <a:pt x="18259" y="2735"/>
                </a:lnTo>
                <a:lnTo>
                  <a:pt x="18258" y="2808"/>
                </a:lnTo>
                <a:lnTo>
                  <a:pt x="18271" y="2837"/>
                </a:lnTo>
                <a:lnTo>
                  <a:pt x="18292" y="2817"/>
                </a:lnTo>
                <a:lnTo>
                  <a:pt x="18314" y="2749"/>
                </a:lnTo>
                <a:lnTo>
                  <a:pt x="18335" y="2690"/>
                </a:lnTo>
                <a:lnTo>
                  <a:pt x="18358" y="2713"/>
                </a:lnTo>
                <a:lnTo>
                  <a:pt x="18381" y="2820"/>
                </a:lnTo>
                <a:lnTo>
                  <a:pt x="18408" y="2877"/>
                </a:lnTo>
                <a:lnTo>
                  <a:pt x="18426" y="2850"/>
                </a:lnTo>
                <a:lnTo>
                  <a:pt x="18424" y="2745"/>
                </a:lnTo>
                <a:lnTo>
                  <a:pt x="18424" y="2612"/>
                </a:lnTo>
                <a:lnTo>
                  <a:pt x="18461" y="2484"/>
                </a:lnTo>
                <a:lnTo>
                  <a:pt x="18503" y="2323"/>
                </a:lnTo>
                <a:lnTo>
                  <a:pt x="18534" y="2095"/>
                </a:lnTo>
                <a:lnTo>
                  <a:pt x="18551" y="1859"/>
                </a:lnTo>
                <a:lnTo>
                  <a:pt x="18555" y="1648"/>
                </a:lnTo>
                <a:lnTo>
                  <a:pt x="18547" y="1497"/>
                </a:lnTo>
                <a:lnTo>
                  <a:pt x="18526" y="1438"/>
                </a:lnTo>
                <a:close/>
                <a:moveTo>
                  <a:pt x="20883" y="1459"/>
                </a:moveTo>
                <a:lnTo>
                  <a:pt x="20867" y="1471"/>
                </a:lnTo>
                <a:lnTo>
                  <a:pt x="20854" y="1516"/>
                </a:lnTo>
                <a:lnTo>
                  <a:pt x="20843" y="1608"/>
                </a:lnTo>
                <a:lnTo>
                  <a:pt x="20831" y="1762"/>
                </a:lnTo>
                <a:lnTo>
                  <a:pt x="20821" y="1873"/>
                </a:lnTo>
                <a:lnTo>
                  <a:pt x="20808" y="1932"/>
                </a:lnTo>
                <a:lnTo>
                  <a:pt x="20795" y="1939"/>
                </a:lnTo>
                <a:lnTo>
                  <a:pt x="20779" y="1892"/>
                </a:lnTo>
                <a:lnTo>
                  <a:pt x="20761" y="1849"/>
                </a:lnTo>
                <a:lnTo>
                  <a:pt x="20740" y="1846"/>
                </a:lnTo>
                <a:lnTo>
                  <a:pt x="20723" y="1908"/>
                </a:lnTo>
                <a:lnTo>
                  <a:pt x="20711" y="2042"/>
                </a:lnTo>
                <a:lnTo>
                  <a:pt x="20702" y="2227"/>
                </a:lnTo>
                <a:lnTo>
                  <a:pt x="20698" y="2445"/>
                </a:lnTo>
                <a:lnTo>
                  <a:pt x="20698" y="2674"/>
                </a:lnTo>
                <a:lnTo>
                  <a:pt x="20702" y="2895"/>
                </a:lnTo>
                <a:lnTo>
                  <a:pt x="20711" y="3083"/>
                </a:lnTo>
                <a:lnTo>
                  <a:pt x="20725" y="3222"/>
                </a:lnTo>
                <a:lnTo>
                  <a:pt x="20747" y="3305"/>
                </a:lnTo>
                <a:lnTo>
                  <a:pt x="20776" y="3337"/>
                </a:lnTo>
                <a:lnTo>
                  <a:pt x="20798" y="3327"/>
                </a:lnTo>
                <a:lnTo>
                  <a:pt x="20807" y="3294"/>
                </a:lnTo>
                <a:lnTo>
                  <a:pt x="20802" y="3232"/>
                </a:lnTo>
                <a:lnTo>
                  <a:pt x="20786" y="3137"/>
                </a:lnTo>
                <a:lnTo>
                  <a:pt x="20766" y="3000"/>
                </a:lnTo>
                <a:lnTo>
                  <a:pt x="20753" y="2846"/>
                </a:lnTo>
                <a:lnTo>
                  <a:pt x="20750" y="2693"/>
                </a:lnTo>
                <a:lnTo>
                  <a:pt x="20757" y="2565"/>
                </a:lnTo>
                <a:lnTo>
                  <a:pt x="20778" y="2459"/>
                </a:lnTo>
                <a:lnTo>
                  <a:pt x="20825" y="2419"/>
                </a:lnTo>
                <a:lnTo>
                  <a:pt x="20854" y="2400"/>
                </a:lnTo>
                <a:lnTo>
                  <a:pt x="20876" y="2367"/>
                </a:lnTo>
                <a:lnTo>
                  <a:pt x="20893" y="2304"/>
                </a:lnTo>
                <a:lnTo>
                  <a:pt x="20911" y="2200"/>
                </a:lnTo>
                <a:lnTo>
                  <a:pt x="20928" y="2089"/>
                </a:lnTo>
                <a:lnTo>
                  <a:pt x="20934" y="2020"/>
                </a:lnTo>
                <a:lnTo>
                  <a:pt x="20929" y="1972"/>
                </a:lnTo>
                <a:lnTo>
                  <a:pt x="20914" y="1922"/>
                </a:lnTo>
                <a:lnTo>
                  <a:pt x="20894" y="1820"/>
                </a:lnTo>
                <a:lnTo>
                  <a:pt x="20897" y="1651"/>
                </a:lnTo>
                <a:lnTo>
                  <a:pt x="20901" y="1496"/>
                </a:lnTo>
                <a:lnTo>
                  <a:pt x="20883" y="1459"/>
                </a:lnTo>
                <a:close/>
                <a:moveTo>
                  <a:pt x="16857" y="1740"/>
                </a:moveTo>
                <a:lnTo>
                  <a:pt x="16838" y="1742"/>
                </a:lnTo>
                <a:lnTo>
                  <a:pt x="16814" y="1859"/>
                </a:lnTo>
                <a:lnTo>
                  <a:pt x="16777" y="2096"/>
                </a:lnTo>
                <a:lnTo>
                  <a:pt x="16743" y="2281"/>
                </a:lnTo>
                <a:lnTo>
                  <a:pt x="16715" y="2412"/>
                </a:lnTo>
                <a:lnTo>
                  <a:pt x="16691" y="2488"/>
                </a:lnTo>
                <a:lnTo>
                  <a:pt x="16661" y="2614"/>
                </a:lnTo>
                <a:lnTo>
                  <a:pt x="16631" y="2818"/>
                </a:lnTo>
                <a:lnTo>
                  <a:pt x="16608" y="3075"/>
                </a:lnTo>
                <a:lnTo>
                  <a:pt x="16613" y="3321"/>
                </a:lnTo>
                <a:lnTo>
                  <a:pt x="16620" y="3533"/>
                </a:lnTo>
                <a:lnTo>
                  <a:pt x="16618" y="3696"/>
                </a:lnTo>
                <a:lnTo>
                  <a:pt x="16617" y="3902"/>
                </a:lnTo>
                <a:lnTo>
                  <a:pt x="16633" y="4159"/>
                </a:lnTo>
                <a:lnTo>
                  <a:pt x="16662" y="4440"/>
                </a:lnTo>
                <a:lnTo>
                  <a:pt x="16703" y="4717"/>
                </a:lnTo>
                <a:lnTo>
                  <a:pt x="16736" y="4914"/>
                </a:lnTo>
                <a:lnTo>
                  <a:pt x="16753" y="5060"/>
                </a:lnTo>
                <a:lnTo>
                  <a:pt x="16758" y="5210"/>
                </a:lnTo>
                <a:lnTo>
                  <a:pt x="16756" y="5419"/>
                </a:lnTo>
                <a:lnTo>
                  <a:pt x="16751" y="5613"/>
                </a:lnTo>
                <a:lnTo>
                  <a:pt x="16742" y="5744"/>
                </a:lnTo>
                <a:lnTo>
                  <a:pt x="16728" y="5839"/>
                </a:lnTo>
                <a:lnTo>
                  <a:pt x="16704" y="5930"/>
                </a:lnTo>
                <a:lnTo>
                  <a:pt x="16667" y="6089"/>
                </a:lnTo>
                <a:lnTo>
                  <a:pt x="16652" y="6247"/>
                </a:lnTo>
                <a:lnTo>
                  <a:pt x="16658" y="6423"/>
                </a:lnTo>
                <a:lnTo>
                  <a:pt x="16684" y="6638"/>
                </a:lnTo>
                <a:lnTo>
                  <a:pt x="16714" y="6887"/>
                </a:lnTo>
                <a:lnTo>
                  <a:pt x="16726" y="7104"/>
                </a:lnTo>
                <a:lnTo>
                  <a:pt x="16723" y="7220"/>
                </a:lnTo>
                <a:lnTo>
                  <a:pt x="16709" y="7323"/>
                </a:lnTo>
                <a:lnTo>
                  <a:pt x="16674" y="7455"/>
                </a:lnTo>
                <a:lnTo>
                  <a:pt x="16612" y="7653"/>
                </a:lnTo>
                <a:lnTo>
                  <a:pt x="16567" y="7790"/>
                </a:lnTo>
                <a:lnTo>
                  <a:pt x="16528" y="7904"/>
                </a:lnTo>
                <a:lnTo>
                  <a:pt x="16500" y="7979"/>
                </a:lnTo>
                <a:lnTo>
                  <a:pt x="16486" y="8008"/>
                </a:lnTo>
                <a:lnTo>
                  <a:pt x="16467" y="7979"/>
                </a:lnTo>
                <a:lnTo>
                  <a:pt x="16439" y="7908"/>
                </a:lnTo>
                <a:lnTo>
                  <a:pt x="16410" y="7750"/>
                </a:lnTo>
                <a:lnTo>
                  <a:pt x="16389" y="7463"/>
                </a:lnTo>
                <a:lnTo>
                  <a:pt x="16377" y="7060"/>
                </a:lnTo>
                <a:lnTo>
                  <a:pt x="16374" y="6553"/>
                </a:lnTo>
                <a:lnTo>
                  <a:pt x="16374" y="6358"/>
                </a:lnTo>
                <a:lnTo>
                  <a:pt x="16371" y="6185"/>
                </a:lnTo>
                <a:lnTo>
                  <a:pt x="16368" y="6056"/>
                </a:lnTo>
                <a:lnTo>
                  <a:pt x="16363" y="5985"/>
                </a:lnTo>
                <a:lnTo>
                  <a:pt x="16333" y="5839"/>
                </a:lnTo>
                <a:lnTo>
                  <a:pt x="16288" y="5682"/>
                </a:lnTo>
                <a:lnTo>
                  <a:pt x="16230" y="5527"/>
                </a:lnTo>
                <a:lnTo>
                  <a:pt x="16167" y="5377"/>
                </a:lnTo>
                <a:lnTo>
                  <a:pt x="16099" y="5246"/>
                </a:lnTo>
                <a:lnTo>
                  <a:pt x="16033" y="5141"/>
                </a:lnTo>
                <a:lnTo>
                  <a:pt x="15973" y="5072"/>
                </a:lnTo>
                <a:lnTo>
                  <a:pt x="15923" y="5046"/>
                </a:lnTo>
                <a:lnTo>
                  <a:pt x="15895" y="5063"/>
                </a:lnTo>
                <a:lnTo>
                  <a:pt x="15893" y="5106"/>
                </a:lnTo>
                <a:lnTo>
                  <a:pt x="15916" y="5164"/>
                </a:lnTo>
                <a:lnTo>
                  <a:pt x="15959" y="5224"/>
                </a:lnTo>
                <a:lnTo>
                  <a:pt x="16036" y="5344"/>
                </a:lnTo>
                <a:lnTo>
                  <a:pt x="16130" y="5538"/>
                </a:lnTo>
                <a:lnTo>
                  <a:pt x="16218" y="5759"/>
                </a:lnTo>
                <a:lnTo>
                  <a:pt x="16278" y="5950"/>
                </a:lnTo>
                <a:lnTo>
                  <a:pt x="16298" y="6048"/>
                </a:lnTo>
                <a:lnTo>
                  <a:pt x="16309" y="6168"/>
                </a:lnTo>
                <a:lnTo>
                  <a:pt x="16313" y="6358"/>
                </a:lnTo>
                <a:lnTo>
                  <a:pt x="16313" y="6669"/>
                </a:lnTo>
                <a:lnTo>
                  <a:pt x="16320" y="7238"/>
                </a:lnTo>
                <a:lnTo>
                  <a:pt x="16341" y="7684"/>
                </a:lnTo>
                <a:lnTo>
                  <a:pt x="16377" y="7989"/>
                </a:lnTo>
                <a:lnTo>
                  <a:pt x="16425" y="8132"/>
                </a:lnTo>
                <a:lnTo>
                  <a:pt x="16454" y="8159"/>
                </a:lnTo>
                <a:lnTo>
                  <a:pt x="16474" y="8172"/>
                </a:lnTo>
                <a:lnTo>
                  <a:pt x="16502" y="8153"/>
                </a:lnTo>
                <a:lnTo>
                  <a:pt x="16538" y="8096"/>
                </a:lnTo>
                <a:lnTo>
                  <a:pt x="16581" y="8008"/>
                </a:lnTo>
                <a:lnTo>
                  <a:pt x="16626" y="7897"/>
                </a:lnTo>
                <a:lnTo>
                  <a:pt x="16671" y="7772"/>
                </a:lnTo>
                <a:lnTo>
                  <a:pt x="16711" y="7640"/>
                </a:lnTo>
                <a:lnTo>
                  <a:pt x="16745" y="7511"/>
                </a:lnTo>
                <a:lnTo>
                  <a:pt x="16769" y="7394"/>
                </a:lnTo>
                <a:lnTo>
                  <a:pt x="16785" y="7233"/>
                </a:lnTo>
                <a:lnTo>
                  <a:pt x="16786" y="7040"/>
                </a:lnTo>
                <a:lnTo>
                  <a:pt x="16772" y="6815"/>
                </a:lnTo>
                <a:lnTo>
                  <a:pt x="16742" y="6555"/>
                </a:lnTo>
                <a:lnTo>
                  <a:pt x="16707" y="6293"/>
                </a:lnTo>
                <a:lnTo>
                  <a:pt x="16765" y="5989"/>
                </a:lnTo>
                <a:lnTo>
                  <a:pt x="16795" y="5818"/>
                </a:lnTo>
                <a:lnTo>
                  <a:pt x="16813" y="5682"/>
                </a:lnTo>
                <a:lnTo>
                  <a:pt x="16821" y="5541"/>
                </a:lnTo>
                <a:lnTo>
                  <a:pt x="16823" y="5354"/>
                </a:lnTo>
                <a:lnTo>
                  <a:pt x="16820" y="5164"/>
                </a:lnTo>
                <a:lnTo>
                  <a:pt x="16812" y="5010"/>
                </a:lnTo>
                <a:lnTo>
                  <a:pt x="16789" y="4841"/>
                </a:lnTo>
                <a:lnTo>
                  <a:pt x="16751" y="4608"/>
                </a:lnTo>
                <a:lnTo>
                  <a:pt x="16678" y="4191"/>
                </a:lnTo>
                <a:lnTo>
                  <a:pt x="16678" y="3524"/>
                </a:lnTo>
                <a:lnTo>
                  <a:pt x="16678" y="2857"/>
                </a:lnTo>
                <a:lnTo>
                  <a:pt x="16757" y="2543"/>
                </a:lnTo>
                <a:lnTo>
                  <a:pt x="16812" y="2288"/>
                </a:lnTo>
                <a:lnTo>
                  <a:pt x="16850" y="2047"/>
                </a:lnTo>
                <a:lnTo>
                  <a:pt x="16867" y="1853"/>
                </a:lnTo>
                <a:lnTo>
                  <a:pt x="16857" y="1740"/>
                </a:lnTo>
                <a:close/>
                <a:moveTo>
                  <a:pt x="19721" y="1876"/>
                </a:moveTo>
                <a:lnTo>
                  <a:pt x="19702" y="1889"/>
                </a:lnTo>
                <a:lnTo>
                  <a:pt x="19694" y="1931"/>
                </a:lnTo>
                <a:lnTo>
                  <a:pt x="19699" y="2007"/>
                </a:lnTo>
                <a:lnTo>
                  <a:pt x="19717" y="2125"/>
                </a:lnTo>
                <a:lnTo>
                  <a:pt x="19745" y="2258"/>
                </a:lnTo>
                <a:lnTo>
                  <a:pt x="19766" y="2261"/>
                </a:lnTo>
                <a:lnTo>
                  <a:pt x="19774" y="2174"/>
                </a:lnTo>
                <a:lnTo>
                  <a:pt x="19764" y="2046"/>
                </a:lnTo>
                <a:lnTo>
                  <a:pt x="19745" y="1928"/>
                </a:lnTo>
                <a:lnTo>
                  <a:pt x="19721" y="1876"/>
                </a:lnTo>
                <a:close/>
                <a:moveTo>
                  <a:pt x="21301" y="2160"/>
                </a:moveTo>
                <a:lnTo>
                  <a:pt x="21286" y="2190"/>
                </a:lnTo>
                <a:lnTo>
                  <a:pt x="21265" y="2265"/>
                </a:lnTo>
                <a:lnTo>
                  <a:pt x="21236" y="2393"/>
                </a:lnTo>
                <a:lnTo>
                  <a:pt x="21195" y="2608"/>
                </a:lnTo>
                <a:lnTo>
                  <a:pt x="21178" y="2749"/>
                </a:lnTo>
                <a:lnTo>
                  <a:pt x="21185" y="2828"/>
                </a:lnTo>
                <a:lnTo>
                  <a:pt x="21205" y="2812"/>
                </a:lnTo>
                <a:lnTo>
                  <a:pt x="21237" y="2709"/>
                </a:lnTo>
                <a:lnTo>
                  <a:pt x="21276" y="2521"/>
                </a:lnTo>
                <a:lnTo>
                  <a:pt x="21304" y="2367"/>
                </a:lnTo>
                <a:lnTo>
                  <a:pt x="21319" y="2266"/>
                </a:lnTo>
                <a:lnTo>
                  <a:pt x="21322" y="2204"/>
                </a:lnTo>
                <a:lnTo>
                  <a:pt x="21314" y="2168"/>
                </a:lnTo>
                <a:lnTo>
                  <a:pt x="21301" y="2160"/>
                </a:lnTo>
                <a:close/>
                <a:moveTo>
                  <a:pt x="13198" y="2294"/>
                </a:moveTo>
                <a:lnTo>
                  <a:pt x="13188" y="2335"/>
                </a:lnTo>
                <a:lnTo>
                  <a:pt x="13183" y="2451"/>
                </a:lnTo>
                <a:lnTo>
                  <a:pt x="13184" y="2621"/>
                </a:lnTo>
                <a:lnTo>
                  <a:pt x="13191" y="2825"/>
                </a:lnTo>
                <a:lnTo>
                  <a:pt x="13207" y="2833"/>
                </a:lnTo>
                <a:lnTo>
                  <a:pt x="13229" y="2769"/>
                </a:lnTo>
                <a:lnTo>
                  <a:pt x="13239" y="2628"/>
                </a:lnTo>
                <a:lnTo>
                  <a:pt x="13236" y="2472"/>
                </a:lnTo>
                <a:lnTo>
                  <a:pt x="13221" y="2346"/>
                </a:lnTo>
                <a:lnTo>
                  <a:pt x="13198" y="2294"/>
                </a:lnTo>
                <a:close/>
                <a:moveTo>
                  <a:pt x="20212" y="2668"/>
                </a:moveTo>
                <a:lnTo>
                  <a:pt x="20197" y="2686"/>
                </a:lnTo>
                <a:lnTo>
                  <a:pt x="20192" y="2745"/>
                </a:lnTo>
                <a:lnTo>
                  <a:pt x="20198" y="2860"/>
                </a:lnTo>
                <a:lnTo>
                  <a:pt x="20216" y="3041"/>
                </a:lnTo>
                <a:lnTo>
                  <a:pt x="20237" y="3240"/>
                </a:lnTo>
                <a:lnTo>
                  <a:pt x="20257" y="3384"/>
                </a:lnTo>
                <a:lnTo>
                  <a:pt x="20283" y="3517"/>
                </a:lnTo>
                <a:lnTo>
                  <a:pt x="20320" y="3678"/>
                </a:lnTo>
                <a:lnTo>
                  <a:pt x="20355" y="3789"/>
                </a:lnTo>
                <a:lnTo>
                  <a:pt x="20382" y="3809"/>
                </a:lnTo>
                <a:lnTo>
                  <a:pt x="20400" y="3785"/>
                </a:lnTo>
                <a:lnTo>
                  <a:pt x="20404" y="3750"/>
                </a:lnTo>
                <a:lnTo>
                  <a:pt x="20394" y="3688"/>
                </a:lnTo>
                <a:lnTo>
                  <a:pt x="20369" y="3586"/>
                </a:lnTo>
                <a:lnTo>
                  <a:pt x="20334" y="3416"/>
                </a:lnTo>
                <a:lnTo>
                  <a:pt x="20303" y="3211"/>
                </a:lnTo>
                <a:lnTo>
                  <a:pt x="20275" y="2992"/>
                </a:lnTo>
                <a:lnTo>
                  <a:pt x="20249" y="2821"/>
                </a:lnTo>
                <a:lnTo>
                  <a:pt x="20227" y="2709"/>
                </a:lnTo>
                <a:lnTo>
                  <a:pt x="20212" y="2668"/>
                </a:lnTo>
                <a:close/>
                <a:moveTo>
                  <a:pt x="8329" y="2710"/>
                </a:moveTo>
                <a:lnTo>
                  <a:pt x="8311" y="2723"/>
                </a:lnTo>
                <a:lnTo>
                  <a:pt x="8308" y="2771"/>
                </a:lnTo>
                <a:lnTo>
                  <a:pt x="8319" y="2869"/>
                </a:lnTo>
                <a:lnTo>
                  <a:pt x="8348" y="3031"/>
                </a:lnTo>
                <a:lnTo>
                  <a:pt x="8379" y="3237"/>
                </a:lnTo>
                <a:lnTo>
                  <a:pt x="8397" y="3430"/>
                </a:lnTo>
                <a:lnTo>
                  <a:pt x="8399" y="3588"/>
                </a:lnTo>
                <a:lnTo>
                  <a:pt x="8386" y="3690"/>
                </a:lnTo>
                <a:lnTo>
                  <a:pt x="8351" y="3737"/>
                </a:lnTo>
                <a:lnTo>
                  <a:pt x="8287" y="3753"/>
                </a:lnTo>
                <a:lnTo>
                  <a:pt x="8226" y="3766"/>
                </a:lnTo>
                <a:lnTo>
                  <a:pt x="8209" y="3815"/>
                </a:lnTo>
                <a:lnTo>
                  <a:pt x="8237" y="3866"/>
                </a:lnTo>
                <a:lnTo>
                  <a:pt x="8302" y="3881"/>
                </a:lnTo>
                <a:lnTo>
                  <a:pt x="8376" y="3863"/>
                </a:lnTo>
                <a:lnTo>
                  <a:pt x="8433" y="3809"/>
                </a:lnTo>
                <a:lnTo>
                  <a:pt x="8453" y="3766"/>
                </a:lnTo>
                <a:lnTo>
                  <a:pt x="8463" y="3714"/>
                </a:lnTo>
                <a:lnTo>
                  <a:pt x="8465" y="3635"/>
                </a:lnTo>
                <a:lnTo>
                  <a:pt x="8462" y="3507"/>
                </a:lnTo>
                <a:lnTo>
                  <a:pt x="8454" y="3394"/>
                </a:lnTo>
                <a:lnTo>
                  <a:pt x="8442" y="3268"/>
                </a:lnTo>
                <a:lnTo>
                  <a:pt x="8424" y="3135"/>
                </a:lnTo>
                <a:lnTo>
                  <a:pt x="8405" y="3005"/>
                </a:lnTo>
                <a:lnTo>
                  <a:pt x="8384" y="2890"/>
                </a:lnTo>
                <a:lnTo>
                  <a:pt x="8363" y="2797"/>
                </a:lnTo>
                <a:lnTo>
                  <a:pt x="8345" y="2733"/>
                </a:lnTo>
                <a:lnTo>
                  <a:pt x="8329" y="2710"/>
                </a:lnTo>
                <a:close/>
                <a:moveTo>
                  <a:pt x="19213" y="2968"/>
                </a:moveTo>
                <a:lnTo>
                  <a:pt x="19191" y="2987"/>
                </a:lnTo>
                <a:lnTo>
                  <a:pt x="19185" y="3106"/>
                </a:lnTo>
                <a:lnTo>
                  <a:pt x="19210" y="3376"/>
                </a:lnTo>
                <a:lnTo>
                  <a:pt x="19279" y="3638"/>
                </a:lnTo>
                <a:lnTo>
                  <a:pt x="19313" y="3720"/>
                </a:lnTo>
                <a:lnTo>
                  <a:pt x="19340" y="3753"/>
                </a:lnTo>
                <a:lnTo>
                  <a:pt x="19363" y="3737"/>
                </a:lnTo>
                <a:lnTo>
                  <a:pt x="19367" y="3688"/>
                </a:lnTo>
                <a:lnTo>
                  <a:pt x="19352" y="3609"/>
                </a:lnTo>
                <a:lnTo>
                  <a:pt x="19319" y="3501"/>
                </a:lnTo>
                <a:lnTo>
                  <a:pt x="19271" y="3328"/>
                </a:lnTo>
                <a:lnTo>
                  <a:pt x="19250" y="3155"/>
                </a:lnTo>
                <a:lnTo>
                  <a:pt x="19237" y="3021"/>
                </a:lnTo>
                <a:lnTo>
                  <a:pt x="19213" y="2968"/>
                </a:lnTo>
                <a:close/>
                <a:moveTo>
                  <a:pt x="18333" y="3295"/>
                </a:moveTo>
                <a:lnTo>
                  <a:pt x="18314" y="3314"/>
                </a:lnTo>
                <a:lnTo>
                  <a:pt x="18305" y="3367"/>
                </a:lnTo>
                <a:lnTo>
                  <a:pt x="18308" y="3445"/>
                </a:lnTo>
                <a:lnTo>
                  <a:pt x="18319" y="3539"/>
                </a:lnTo>
                <a:lnTo>
                  <a:pt x="18339" y="3639"/>
                </a:lnTo>
                <a:lnTo>
                  <a:pt x="18364" y="3737"/>
                </a:lnTo>
                <a:lnTo>
                  <a:pt x="18394" y="3827"/>
                </a:lnTo>
                <a:lnTo>
                  <a:pt x="18428" y="3897"/>
                </a:lnTo>
                <a:lnTo>
                  <a:pt x="18475" y="3989"/>
                </a:lnTo>
                <a:lnTo>
                  <a:pt x="18494" y="4063"/>
                </a:lnTo>
                <a:lnTo>
                  <a:pt x="18514" y="4141"/>
                </a:lnTo>
                <a:lnTo>
                  <a:pt x="18553" y="4121"/>
                </a:lnTo>
                <a:lnTo>
                  <a:pt x="18582" y="4126"/>
                </a:lnTo>
                <a:lnTo>
                  <a:pt x="18600" y="4168"/>
                </a:lnTo>
                <a:lnTo>
                  <a:pt x="18622" y="4162"/>
                </a:lnTo>
                <a:lnTo>
                  <a:pt x="18644" y="4113"/>
                </a:lnTo>
                <a:lnTo>
                  <a:pt x="18663" y="4026"/>
                </a:lnTo>
                <a:lnTo>
                  <a:pt x="18681" y="3902"/>
                </a:lnTo>
                <a:lnTo>
                  <a:pt x="18685" y="3818"/>
                </a:lnTo>
                <a:lnTo>
                  <a:pt x="18673" y="3759"/>
                </a:lnTo>
                <a:lnTo>
                  <a:pt x="18647" y="3711"/>
                </a:lnTo>
                <a:lnTo>
                  <a:pt x="18606" y="3681"/>
                </a:lnTo>
                <a:lnTo>
                  <a:pt x="18566" y="3753"/>
                </a:lnTo>
                <a:lnTo>
                  <a:pt x="18542" y="3807"/>
                </a:lnTo>
                <a:lnTo>
                  <a:pt x="18524" y="3828"/>
                </a:lnTo>
                <a:lnTo>
                  <a:pt x="18504" y="3821"/>
                </a:lnTo>
                <a:lnTo>
                  <a:pt x="18474" y="3786"/>
                </a:lnTo>
                <a:lnTo>
                  <a:pt x="18440" y="3733"/>
                </a:lnTo>
                <a:lnTo>
                  <a:pt x="18413" y="3661"/>
                </a:lnTo>
                <a:lnTo>
                  <a:pt x="18389" y="3556"/>
                </a:lnTo>
                <a:lnTo>
                  <a:pt x="18366" y="3409"/>
                </a:lnTo>
                <a:lnTo>
                  <a:pt x="18350" y="3328"/>
                </a:lnTo>
                <a:lnTo>
                  <a:pt x="18333" y="3295"/>
                </a:lnTo>
                <a:close/>
                <a:moveTo>
                  <a:pt x="17185" y="3309"/>
                </a:moveTo>
                <a:lnTo>
                  <a:pt x="17170" y="3361"/>
                </a:lnTo>
                <a:lnTo>
                  <a:pt x="17164" y="3458"/>
                </a:lnTo>
                <a:lnTo>
                  <a:pt x="17157" y="3626"/>
                </a:lnTo>
                <a:lnTo>
                  <a:pt x="17142" y="3838"/>
                </a:lnTo>
                <a:lnTo>
                  <a:pt x="17120" y="4067"/>
                </a:lnTo>
                <a:lnTo>
                  <a:pt x="17094" y="4286"/>
                </a:lnTo>
                <a:lnTo>
                  <a:pt x="17072" y="4502"/>
                </a:lnTo>
                <a:lnTo>
                  <a:pt x="17064" y="4698"/>
                </a:lnTo>
                <a:lnTo>
                  <a:pt x="17070" y="4845"/>
                </a:lnTo>
                <a:lnTo>
                  <a:pt x="17094" y="4880"/>
                </a:lnTo>
                <a:lnTo>
                  <a:pt x="17122" y="4837"/>
                </a:lnTo>
                <a:lnTo>
                  <a:pt x="17144" y="4691"/>
                </a:lnTo>
                <a:lnTo>
                  <a:pt x="17172" y="4502"/>
                </a:lnTo>
                <a:lnTo>
                  <a:pt x="17211" y="4314"/>
                </a:lnTo>
                <a:lnTo>
                  <a:pt x="17241" y="4185"/>
                </a:lnTo>
                <a:lnTo>
                  <a:pt x="17253" y="4109"/>
                </a:lnTo>
                <a:lnTo>
                  <a:pt x="17250" y="4057"/>
                </a:lnTo>
                <a:lnTo>
                  <a:pt x="17231" y="3998"/>
                </a:lnTo>
                <a:lnTo>
                  <a:pt x="17213" y="3907"/>
                </a:lnTo>
                <a:lnTo>
                  <a:pt x="17220" y="3766"/>
                </a:lnTo>
                <a:lnTo>
                  <a:pt x="17235" y="3665"/>
                </a:lnTo>
                <a:lnTo>
                  <a:pt x="17257" y="3621"/>
                </a:lnTo>
                <a:lnTo>
                  <a:pt x="17287" y="3632"/>
                </a:lnTo>
                <a:lnTo>
                  <a:pt x="17324" y="3698"/>
                </a:lnTo>
                <a:lnTo>
                  <a:pt x="17365" y="3734"/>
                </a:lnTo>
                <a:lnTo>
                  <a:pt x="17384" y="3657"/>
                </a:lnTo>
                <a:lnTo>
                  <a:pt x="17356" y="3570"/>
                </a:lnTo>
                <a:lnTo>
                  <a:pt x="17293" y="3449"/>
                </a:lnTo>
                <a:lnTo>
                  <a:pt x="17226" y="3344"/>
                </a:lnTo>
                <a:lnTo>
                  <a:pt x="17185" y="3309"/>
                </a:lnTo>
                <a:close/>
                <a:moveTo>
                  <a:pt x="21235" y="3423"/>
                </a:moveTo>
                <a:lnTo>
                  <a:pt x="21213" y="3436"/>
                </a:lnTo>
                <a:lnTo>
                  <a:pt x="21189" y="3527"/>
                </a:lnTo>
                <a:lnTo>
                  <a:pt x="21168" y="3700"/>
                </a:lnTo>
                <a:lnTo>
                  <a:pt x="21151" y="3913"/>
                </a:lnTo>
                <a:lnTo>
                  <a:pt x="21145" y="4131"/>
                </a:lnTo>
                <a:lnTo>
                  <a:pt x="21144" y="4285"/>
                </a:lnTo>
                <a:lnTo>
                  <a:pt x="21139" y="4378"/>
                </a:lnTo>
                <a:lnTo>
                  <a:pt x="21126" y="4436"/>
                </a:lnTo>
                <a:lnTo>
                  <a:pt x="21104" y="4481"/>
                </a:lnTo>
                <a:lnTo>
                  <a:pt x="21059" y="4538"/>
                </a:lnTo>
                <a:lnTo>
                  <a:pt x="21010" y="4574"/>
                </a:lnTo>
                <a:lnTo>
                  <a:pt x="20962" y="4573"/>
                </a:lnTo>
                <a:lnTo>
                  <a:pt x="20931" y="4500"/>
                </a:lnTo>
                <a:lnTo>
                  <a:pt x="20913" y="4390"/>
                </a:lnTo>
                <a:lnTo>
                  <a:pt x="20906" y="4236"/>
                </a:lnTo>
                <a:lnTo>
                  <a:pt x="20908" y="4053"/>
                </a:lnTo>
                <a:lnTo>
                  <a:pt x="20920" y="3858"/>
                </a:lnTo>
                <a:lnTo>
                  <a:pt x="20927" y="3724"/>
                </a:lnTo>
                <a:lnTo>
                  <a:pt x="20916" y="3662"/>
                </a:lnTo>
                <a:lnTo>
                  <a:pt x="20892" y="3652"/>
                </a:lnTo>
                <a:lnTo>
                  <a:pt x="20876" y="3724"/>
                </a:lnTo>
                <a:lnTo>
                  <a:pt x="20867" y="3889"/>
                </a:lnTo>
                <a:lnTo>
                  <a:pt x="20864" y="4155"/>
                </a:lnTo>
                <a:lnTo>
                  <a:pt x="20865" y="4402"/>
                </a:lnTo>
                <a:lnTo>
                  <a:pt x="20870" y="4543"/>
                </a:lnTo>
                <a:lnTo>
                  <a:pt x="20882" y="4622"/>
                </a:lnTo>
                <a:lnTo>
                  <a:pt x="20904" y="4678"/>
                </a:lnTo>
                <a:lnTo>
                  <a:pt x="20947" y="4737"/>
                </a:lnTo>
                <a:lnTo>
                  <a:pt x="21000" y="4736"/>
                </a:lnTo>
                <a:lnTo>
                  <a:pt x="21068" y="4708"/>
                </a:lnTo>
                <a:lnTo>
                  <a:pt x="21104" y="4704"/>
                </a:lnTo>
                <a:lnTo>
                  <a:pt x="21117" y="4724"/>
                </a:lnTo>
                <a:lnTo>
                  <a:pt x="21117" y="4775"/>
                </a:lnTo>
                <a:lnTo>
                  <a:pt x="21113" y="4899"/>
                </a:lnTo>
                <a:lnTo>
                  <a:pt x="21108" y="5080"/>
                </a:lnTo>
                <a:lnTo>
                  <a:pt x="21103" y="5201"/>
                </a:lnTo>
                <a:lnTo>
                  <a:pt x="21095" y="5279"/>
                </a:lnTo>
                <a:lnTo>
                  <a:pt x="21079" y="5332"/>
                </a:lnTo>
                <a:lnTo>
                  <a:pt x="21052" y="5383"/>
                </a:lnTo>
                <a:lnTo>
                  <a:pt x="21012" y="5472"/>
                </a:lnTo>
                <a:lnTo>
                  <a:pt x="21000" y="5576"/>
                </a:lnTo>
                <a:lnTo>
                  <a:pt x="21017" y="5694"/>
                </a:lnTo>
                <a:lnTo>
                  <a:pt x="21061" y="5826"/>
                </a:lnTo>
                <a:lnTo>
                  <a:pt x="21118" y="5947"/>
                </a:lnTo>
                <a:lnTo>
                  <a:pt x="21169" y="6035"/>
                </a:lnTo>
                <a:lnTo>
                  <a:pt x="21205" y="6099"/>
                </a:lnTo>
                <a:lnTo>
                  <a:pt x="21186" y="6156"/>
                </a:lnTo>
                <a:lnTo>
                  <a:pt x="21169" y="6194"/>
                </a:lnTo>
                <a:lnTo>
                  <a:pt x="21164" y="6236"/>
                </a:lnTo>
                <a:lnTo>
                  <a:pt x="21172" y="6308"/>
                </a:lnTo>
                <a:lnTo>
                  <a:pt x="21193" y="6433"/>
                </a:lnTo>
                <a:lnTo>
                  <a:pt x="21223" y="6635"/>
                </a:lnTo>
                <a:lnTo>
                  <a:pt x="21232" y="6766"/>
                </a:lnTo>
                <a:lnTo>
                  <a:pt x="21219" y="6844"/>
                </a:lnTo>
                <a:lnTo>
                  <a:pt x="21183" y="6884"/>
                </a:lnTo>
                <a:lnTo>
                  <a:pt x="21117" y="6942"/>
                </a:lnTo>
                <a:lnTo>
                  <a:pt x="21053" y="7037"/>
                </a:lnTo>
                <a:lnTo>
                  <a:pt x="20995" y="7164"/>
                </a:lnTo>
                <a:lnTo>
                  <a:pt x="20944" y="7310"/>
                </a:lnTo>
                <a:lnTo>
                  <a:pt x="20904" y="7472"/>
                </a:lnTo>
                <a:lnTo>
                  <a:pt x="20876" y="7638"/>
                </a:lnTo>
                <a:lnTo>
                  <a:pt x="20862" y="7802"/>
                </a:lnTo>
                <a:lnTo>
                  <a:pt x="20866" y="7954"/>
                </a:lnTo>
                <a:lnTo>
                  <a:pt x="20898" y="8129"/>
                </a:lnTo>
                <a:lnTo>
                  <a:pt x="20964" y="8175"/>
                </a:lnTo>
                <a:lnTo>
                  <a:pt x="21005" y="8155"/>
                </a:lnTo>
                <a:lnTo>
                  <a:pt x="21046" y="8094"/>
                </a:lnTo>
                <a:lnTo>
                  <a:pt x="21088" y="7985"/>
                </a:lnTo>
                <a:lnTo>
                  <a:pt x="21135" y="7822"/>
                </a:lnTo>
                <a:lnTo>
                  <a:pt x="21165" y="7710"/>
                </a:lnTo>
                <a:lnTo>
                  <a:pt x="21200" y="7796"/>
                </a:lnTo>
                <a:lnTo>
                  <a:pt x="21230" y="7857"/>
                </a:lnTo>
                <a:lnTo>
                  <a:pt x="21252" y="7882"/>
                </a:lnTo>
                <a:lnTo>
                  <a:pt x="21275" y="7913"/>
                </a:lnTo>
                <a:lnTo>
                  <a:pt x="21306" y="7985"/>
                </a:lnTo>
                <a:lnTo>
                  <a:pt x="21329" y="8064"/>
                </a:lnTo>
                <a:lnTo>
                  <a:pt x="21334" y="8161"/>
                </a:lnTo>
                <a:lnTo>
                  <a:pt x="21318" y="8326"/>
                </a:lnTo>
                <a:lnTo>
                  <a:pt x="21279" y="8613"/>
                </a:lnTo>
                <a:lnTo>
                  <a:pt x="21243" y="8871"/>
                </a:lnTo>
                <a:lnTo>
                  <a:pt x="21219" y="8996"/>
                </a:lnTo>
                <a:lnTo>
                  <a:pt x="21199" y="9024"/>
                </a:lnTo>
                <a:lnTo>
                  <a:pt x="21171" y="8988"/>
                </a:lnTo>
                <a:lnTo>
                  <a:pt x="21136" y="8949"/>
                </a:lnTo>
                <a:lnTo>
                  <a:pt x="21104" y="9012"/>
                </a:lnTo>
                <a:lnTo>
                  <a:pt x="21083" y="9091"/>
                </a:lnTo>
                <a:lnTo>
                  <a:pt x="21102" y="9139"/>
                </a:lnTo>
                <a:lnTo>
                  <a:pt x="21121" y="9189"/>
                </a:lnTo>
                <a:lnTo>
                  <a:pt x="21129" y="9253"/>
                </a:lnTo>
                <a:lnTo>
                  <a:pt x="21148" y="9374"/>
                </a:lnTo>
                <a:lnTo>
                  <a:pt x="21156" y="9424"/>
                </a:lnTo>
                <a:lnTo>
                  <a:pt x="21147" y="9485"/>
                </a:lnTo>
                <a:lnTo>
                  <a:pt x="21121" y="9549"/>
                </a:lnTo>
                <a:lnTo>
                  <a:pt x="21080" y="9616"/>
                </a:lnTo>
                <a:lnTo>
                  <a:pt x="21053" y="9645"/>
                </a:lnTo>
                <a:lnTo>
                  <a:pt x="21030" y="9649"/>
                </a:lnTo>
                <a:lnTo>
                  <a:pt x="21001" y="9626"/>
                </a:lnTo>
                <a:lnTo>
                  <a:pt x="20957" y="9570"/>
                </a:lnTo>
                <a:lnTo>
                  <a:pt x="20891" y="9495"/>
                </a:lnTo>
                <a:lnTo>
                  <a:pt x="20836" y="9459"/>
                </a:lnTo>
                <a:lnTo>
                  <a:pt x="20798" y="9462"/>
                </a:lnTo>
                <a:lnTo>
                  <a:pt x="20784" y="9508"/>
                </a:lnTo>
                <a:lnTo>
                  <a:pt x="20798" y="9558"/>
                </a:lnTo>
                <a:lnTo>
                  <a:pt x="20834" y="9596"/>
                </a:lnTo>
                <a:lnTo>
                  <a:pt x="20883" y="9640"/>
                </a:lnTo>
                <a:lnTo>
                  <a:pt x="20929" y="9712"/>
                </a:lnTo>
                <a:lnTo>
                  <a:pt x="21003" y="9794"/>
                </a:lnTo>
                <a:lnTo>
                  <a:pt x="21085" y="9777"/>
                </a:lnTo>
                <a:lnTo>
                  <a:pt x="21163" y="9669"/>
                </a:lnTo>
                <a:lnTo>
                  <a:pt x="21226" y="9480"/>
                </a:lnTo>
                <a:lnTo>
                  <a:pt x="21255" y="9304"/>
                </a:lnTo>
                <a:lnTo>
                  <a:pt x="21277" y="9096"/>
                </a:lnTo>
                <a:lnTo>
                  <a:pt x="21301" y="8864"/>
                </a:lnTo>
                <a:lnTo>
                  <a:pt x="21335" y="8633"/>
                </a:lnTo>
                <a:lnTo>
                  <a:pt x="21366" y="8408"/>
                </a:lnTo>
                <a:lnTo>
                  <a:pt x="21384" y="8189"/>
                </a:lnTo>
                <a:lnTo>
                  <a:pt x="21386" y="8055"/>
                </a:lnTo>
                <a:lnTo>
                  <a:pt x="21376" y="7965"/>
                </a:lnTo>
                <a:lnTo>
                  <a:pt x="21341" y="7865"/>
                </a:lnTo>
                <a:lnTo>
                  <a:pt x="21270" y="7710"/>
                </a:lnTo>
                <a:lnTo>
                  <a:pt x="21236" y="7635"/>
                </a:lnTo>
                <a:lnTo>
                  <a:pt x="21221" y="7587"/>
                </a:lnTo>
                <a:lnTo>
                  <a:pt x="21222" y="7548"/>
                </a:lnTo>
                <a:lnTo>
                  <a:pt x="21236" y="7501"/>
                </a:lnTo>
                <a:lnTo>
                  <a:pt x="21255" y="7419"/>
                </a:lnTo>
                <a:lnTo>
                  <a:pt x="21242" y="7319"/>
                </a:lnTo>
                <a:lnTo>
                  <a:pt x="21231" y="7259"/>
                </a:lnTo>
                <a:lnTo>
                  <a:pt x="21230" y="7204"/>
                </a:lnTo>
                <a:lnTo>
                  <a:pt x="21238" y="7140"/>
                </a:lnTo>
                <a:lnTo>
                  <a:pt x="21255" y="7053"/>
                </a:lnTo>
                <a:lnTo>
                  <a:pt x="21280" y="6906"/>
                </a:lnTo>
                <a:lnTo>
                  <a:pt x="21288" y="6766"/>
                </a:lnTo>
                <a:lnTo>
                  <a:pt x="21278" y="6617"/>
                </a:lnTo>
                <a:lnTo>
                  <a:pt x="21250" y="6443"/>
                </a:lnTo>
                <a:lnTo>
                  <a:pt x="21223" y="6282"/>
                </a:lnTo>
                <a:lnTo>
                  <a:pt x="21210" y="6185"/>
                </a:lnTo>
                <a:lnTo>
                  <a:pt x="21229" y="6110"/>
                </a:lnTo>
                <a:lnTo>
                  <a:pt x="21272" y="6129"/>
                </a:lnTo>
                <a:lnTo>
                  <a:pt x="21303" y="6218"/>
                </a:lnTo>
                <a:lnTo>
                  <a:pt x="21329" y="6391"/>
                </a:lnTo>
                <a:lnTo>
                  <a:pt x="21349" y="6630"/>
                </a:lnTo>
                <a:lnTo>
                  <a:pt x="21360" y="6923"/>
                </a:lnTo>
                <a:lnTo>
                  <a:pt x="21370" y="7187"/>
                </a:lnTo>
                <a:lnTo>
                  <a:pt x="21385" y="7384"/>
                </a:lnTo>
                <a:lnTo>
                  <a:pt x="21405" y="7506"/>
                </a:lnTo>
                <a:lnTo>
                  <a:pt x="21428" y="7548"/>
                </a:lnTo>
                <a:lnTo>
                  <a:pt x="21443" y="7525"/>
                </a:lnTo>
                <a:lnTo>
                  <a:pt x="21450" y="7466"/>
                </a:lnTo>
                <a:lnTo>
                  <a:pt x="21447" y="7387"/>
                </a:lnTo>
                <a:lnTo>
                  <a:pt x="21435" y="7300"/>
                </a:lnTo>
                <a:lnTo>
                  <a:pt x="21428" y="7237"/>
                </a:lnTo>
                <a:lnTo>
                  <a:pt x="21420" y="7120"/>
                </a:lnTo>
                <a:lnTo>
                  <a:pt x="21411" y="6966"/>
                </a:lnTo>
                <a:lnTo>
                  <a:pt x="21404" y="6792"/>
                </a:lnTo>
                <a:lnTo>
                  <a:pt x="21397" y="6615"/>
                </a:lnTo>
                <a:lnTo>
                  <a:pt x="21389" y="6455"/>
                </a:lnTo>
                <a:lnTo>
                  <a:pt x="21380" y="6328"/>
                </a:lnTo>
                <a:lnTo>
                  <a:pt x="21373" y="6254"/>
                </a:lnTo>
                <a:lnTo>
                  <a:pt x="21367" y="6197"/>
                </a:lnTo>
                <a:lnTo>
                  <a:pt x="21370" y="6148"/>
                </a:lnTo>
                <a:lnTo>
                  <a:pt x="21385" y="6094"/>
                </a:lnTo>
                <a:lnTo>
                  <a:pt x="21413" y="6027"/>
                </a:lnTo>
                <a:lnTo>
                  <a:pt x="21474" y="5782"/>
                </a:lnTo>
                <a:lnTo>
                  <a:pt x="21476" y="5484"/>
                </a:lnTo>
                <a:lnTo>
                  <a:pt x="21452" y="5380"/>
                </a:lnTo>
                <a:lnTo>
                  <a:pt x="21405" y="5306"/>
                </a:lnTo>
                <a:lnTo>
                  <a:pt x="21339" y="5267"/>
                </a:lnTo>
                <a:lnTo>
                  <a:pt x="21261" y="5267"/>
                </a:lnTo>
                <a:lnTo>
                  <a:pt x="21200" y="5275"/>
                </a:lnTo>
                <a:lnTo>
                  <a:pt x="21170" y="5229"/>
                </a:lnTo>
                <a:lnTo>
                  <a:pt x="21165" y="5099"/>
                </a:lnTo>
                <a:lnTo>
                  <a:pt x="21178" y="4853"/>
                </a:lnTo>
                <a:lnTo>
                  <a:pt x="21191" y="4671"/>
                </a:lnTo>
                <a:lnTo>
                  <a:pt x="21206" y="4563"/>
                </a:lnTo>
                <a:lnTo>
                  <a:pt x="21230" y="4492"/>
                </a:lnTo>
                <a:lnTo>
                  <a:pt x="21272" y="4417"/>
                </a:lnTo>
                <a:lnTo>
                  <a:pt x="21333" y="4332"/>
                </a:lnTo>
                <a:lnTo>
                  <a:pt x="21375" y="4296"/>
                </a:lnTo>
                <a:lnTo>
                  <a:pt x="21420" y="4338"/>
                </a:lnTo>
                <a:lnTo>
                  <a:pt x="21487" y="4442"/>
                </a:lnTo>
                <a:lnTo>
                  <a:pt x="21544" y="4538"/>
                </a:lnTo>
                <a:lnTo>
                  <a:pt x="21576" y="4577"/>
                </a:lnTo>
                <a:lnTo>
                  <a:pt x="21592" y="4564"/>
                </a:lnTo>
                <a:lnTo>
                  <a:pt x="21600" y="4504"/>
                </a:lnTo>
                <a:lnTo>
                  <a:pt x="21598" y="4420"/>
                </a:lnTo>
                <a:lnTo>
                  <a:pt x="21565" y="4377"/>
                </a:lnTo>
                <a:lnTo>
                  <a:pt x="21501" y="4275"/>
                </a:lnTo>
                <a:lnTo>
                  <a:pt x="21436" y="4177"/>
                </a:lnTo>
                <a:lnTo>
                  <a:pt x="21382" y="4136"/>
                </a:lnTo>
                <a:lnTo>
                  <a:pt x="21333" y="4149"/>
                </a:lnTo>
                <a:lnTo>
                  <a:pt x="21280" y="4216"/>
                </a:lnTo>
                <a:lnTo>
                  <a:pt x="21226" y="4302"/>
                </a:lnTo>
                <a:lnTo>
                  <a:pt x="21209" y="4184"/>
                </a:lnTo>
                <a:lnTo>
                  <a:pt x="21199" y="4051"/>
                </a:lnTo>
                <a:lnTo>
                  <a:pt x="21201" y="3892"/>
                </a:lnTo>
                <a:lnTo>
                  <a:pt x="21214" y="3734"/>
                </a:lnTo>
                <a:lnTo>
                  <a:pt x="21236" y="3605"/>
                </a:lnTo>
                <a:lnTo>
                  <a:pt x="21249" y="3526"/>
                </a:lnTo>
                <a:lnTo>
                  <a:pt x="21248" y="3459"/>
                </a:lnTo>
                <a:lnTo>
                  <a:pt x="21235" y="3423"/>
                </a:lnTo>
                <a:close/>
                <a:moveTo>
                  <a:pt x="11787" y="3484"/>
                </a:moveTo>
                <a:lnTo>
                  <a:pt x="11740" y="3501"/>
                </a:lnTo>
                <a:lnTo>
                  <a:pt x="11731" y="3553"/>
                </a:lnTo>
                <a:lnTo>
                  <a:pt x="11751" y="3600"/>
                </a:lnTo>
                <a:lnTo>
                  <a:pt x="11784" y="3661"/>
                </a:lnTo>
                <a:lnTo>
                  <a:pt x="11823" y="3739"/>
                </a:lnTo>
                <a:lnTo>
                  <a:pt x="11855" y="3827"/>
                </a:lnTo>
                <a:lnTo>
                  <a:pt x="11837" y="3909"/>
                </a:lnTo>
                <a:lnTo>
                  <a:pt x="11819" y="3982"/>
                </a:lnTo>
                <a:lnTo>
                  <a:pt x="11828" y="4037"/>
                </a:lnTo>
                <a:lnTo>
                  <a:pt x="11855" y="4082"/>
                </a:lnTo>
                <a:lnTo>
                  <a:pt x="11880" y="4087"/>
                </a:lnTo>
                <a:lnTo>
                  <a:pt x="11898" y="4056"/>
                </a:lnTo>
                <a:lnTo>
                  <a:pt x="11904" y="3992"/>
                </a:lnTo>
                <a:lnTo>
                  <a:pt x="11905" y="3904"/>
                </a:lnTo>
                <a:lnTo>
                  <a:pt x="11913" y="3825"/>
                </a:lnTo>
                <a:lnTo>
                  <a:pt x="11902" y="3697"/>
                </a:lnTo>
                <a:lnTo>
                  <a:pt x="11851" y="3566"/>
                </a:lnTo>
                <a:lnTo>
                  <a:pt x="11787" y="3484"/>
                </a:lnTo>
                <a:close/>
                <a:moveTo>
                  <a:pt x="19547" y="3550"/>
                </a:moveTo>
                <a:lnTo>
                  <a:pt x="19529" y="3564"/>
                </a:lnTo>
                <a:lnTo>
                  <a:pt x="19505" y="3638"/>
                </a:lnTo>
                <a:lnTo>
                  <a:pt x="19473" y="3773"/>
                </a:lnTo>
                <a:lnTo>
                  <a:pt x="19431" y="3936"/>
                </a:lnTo>
                <a:lnTo>
                  <a:pt x="19400" y="4004"/>
                </a:lnTo>
                <a:lnTo>
                  <a:pt x="19382" y="4030"/>
                </a:lnTo>
                <a:lnTo>
                  <a:pt x="19365" y="4098"/>
                </a:lnTo>
                <a:lnTo>
                  <a:pt x="19351" y="4185"/>
                </a:lnTo>
                <a:lnTo>
                  <a:pt x="19346" y="4278"/>
                </a:lnTo>
                <a:lnTo>
                  <a:pt x="19355" y="4322"/>
                </a:lnTo>
                <a:lnTo>
                  <a:pt x="19377" y="4335"/>
                </a:lnTo>
                <a:lnTo>
                  <a:pt x="19404" y="4315"/>
                </a:lnTo>
                <a:lnTo>
                  <a:pt x="19430" y="4265"/>
                </a:lnTo>
                <a:lnTo>
                  <a:pt x="19448" y="4197"/>
                </a:lnTo>
                <a:lnTo>
                  <a:pt x="19471" y="4106"/>
                </a:lnTo>
                <a:lnTo>
                  <a:pt x="19494" y="4001"/>
                </a:lnTo>
                <a:lnTo>
                  <a:pt x="19517" y="3890"/>
                </a:lnTo>
                <a:lnTo>
                  <a:pt x="19537" y="3785"/>
                </a:lnTo>
                <a:lnTo>
                  <a:pt x="19553" y="3691"/>
                </a:lnTo>
                <a:lnTo>
                  <a:pt x="19562" y="3624"/>
                </a:lnTo>
                <a:lnTo>
                  <a:pt x="19563" y="3588"/>
                </a:lnTo>
                <a:lnTo>
                  <a:pt x="19547" y="3550"/>
                </a:lnTo>
                <a:close/>
                <a:moveTo>
                  <a:pt x="17417" y="3845"/>
                </a:moveTo>
                <a:lnTo>
                  <a:pt x="17409" y="3916"/>
                </a:lnTo>
                <a:lnTo>
                  <a:pt x="17424" y="4041"/>
                </a:lnTo>
                <a:lnTo>
                  <a:pt x="17445" y="4184"/>
                </a:lnTo>
                <a:lnTo>
                  <a:pt x="17446" y="4324"/>
                </a:lnTo>
                <a:lnTo>
                  <a:pt x="17427" y="4475"/>
                </a:lnTo>
                <a:lnTo>
                  <a:pt x="17385" y="4655"/>
                </a:lnTo>
                <a:lnTo>
                  <a:pt x="17339" y="4864"/>
                </a:lnTo>
                <a:lnTo>
                  <a:pt x="17321" y="5017"/>
                </a:lnTo>
                <a:lnTo>
                  <a:pt x="17334" y="5194"/>
                </a:lnTo>
                <a:lnTo>
                  <a:pt x="17372" y="5358"/>
                </a:lnTo>
                <a:lnTo>
                  <a:pt x="17432" y="5505"/>
                </a:lnTo>
                <a:lnTo>
                  <a:pt x="17514" y="5626"/>
                </a:lnTo>
                <a:lnTo>
                  <a:pt x="17577" y="5687"/>
                </a:lnTo>
                <a:lnTo>
                  <a:pt x="17627" y="5713"/>
                </a:lnTo>
                <a:lnTo>
                  <a:pt x="17678" y="5680"/>
                </a:lnTo>
                <a:lnTo>
                  <a:pt x="17735" y="5599"/>
                </a:lnTo>
                <a:lnTo>
                  <a:pt x="17783" y="5499"/>
                </a:lnTo>
                <a:lnTo>
                  <a:pt x="17803" y="5413"/>
                </a:lnTo>
                <a:lnTo>
                  <a:pt x="17796" y="5355"/>
                </a:lnTo>
                <a:lnTo>
                  <a:pt x="17777" y="5342"/>
                </a:lnTo>
                <a:lnTo>
                  <a:pt x="17748" y="5371"/>
                </a:lnTo>
                <a:lnTo>
                  <a:pt x="17710" y="5442"/>
                </a:lnTo>
                <a:lnTo>
                  <a:pt x="17645" y="5533"/>
                </a:lnTo>
                <a:lnTo>
                  <a:pt x="17578" y="5533"/>
                </a:lnTo>
                <a:lnTo>
                  <a:pt x="17505" y="5440"/>
                </a:lnTo>
                <a:lnTo>
                  <a:pt x="17428" y="5257"/>
                </a:lnTo>
                <a:lnTo>
                  <a:pt x="17387" y="5129"/>
                </a:lnTo>
                <a:lnTo>
                  <a:pt x="17369" y="5061"/>
                </a:lnTo>
                <a:lnTo>
                  <a:pt x="17387" y="4974"/>
                </a:lnTo>
                <a:lnTo>
                  <a:pt x="17428" y="4802"/>
                </a:lnTo>
                <a:lnTo>
                  <a:pt x="17488" y="4536"/>
                </a:lnTo>
                <a:lnTo>
                  <a:pt x="17515" y="4319"/>
                </a:lnTo>
                <a:lnTo>
                  <a:pt x="17510" y="4128"/>
                </a:lnTo>
                <a:lnTo>
                  <a:pt x="17474" y="3936"/>
                </a:lnTo>
                <a:lnTo>
                  <a:pt x="17441" y="3847"/>
                </a:lnTo>
                <a:lnTo>
                  <a:pt x="17417" y="3845"/>
                </a:lnTo>
                <a:close/>
                <a:moveTo>
                  <a:pt x="18290" y="3969"/>
                </a:moveTo>
                <a:lnTo>
                  <a:pt x="18261" y="3977"/>
                </a:lnTo>
                <a:lnTo>
                  <a:pt x="18244" y="4014"/>
                </a:lnTo>
                <a:lnTo>
                  <a:pt x="18253" y="4086"/>
                </a:lnTo>
                <a:lnTo>
                  <a:pt x="18274" y="4152"/>
                </a:lnTo>
                <a:lnTo>
                  <a:pt x="18295" y="4172"/>
                </a:lnTo>
                <a:lnTo>
                  <a:pt x="18309" y="4147"/>
                </a:lnTo>
                <a:lnTo>
                  <a:pt x="18308" y="4076"/>
                </a:lnTo>
                <a:lnTo>
                  <a:pt x="18290" y="3969"/>
                </a:lnTo>
                <a:close/>
                <a:moveTo>
                  <a:pt x="12980" y="4378"/>
                </a:moveTo>
                <a:lnTo>
                  <a:pt x="12955" y="4397"/>
                </a:lnTo>
                <a:lnTo>
                  <a:pt x="12955" y="4466"/>
                </a:lnTo>
                <a:lnTo>
                  <a:pt x="12952" y="4540"/>
                </a:lnTo>
                <a:lnTo>
                  <a:pt x="12934" y="4675"/>
                </a:lnTo>
                <a:lnTo>
                  <a:pt x="12900" y="4870"/>
                </a:lnTo>
                <a:lnTo>
                  <a:pt x="12852" y="5123"/>
                </a:lnTo>
                <a:lnTo>
                  <a:pt x="12766" y="5590"/>
                </a:lnTo>
                <a:lnTo>
                  <a:pt x="12717" y="5943"/>
                </a:lnTo>
                <a:lnTo>
                  <a:pt x="12699" y="6230"/>
                </a:lnTo>
                <a:lnTo>
                  <a:pt x="12708" y="6496"/>
                </a:lnTo>
                <a:lnTo>
                  <a:pt x="12719" y="6664"/>
                </a:lnTo>
                <a:lnTo>
                  <a:pt x="12721" y="6838"/>
                </a:lnTo>
                <a:lnTo>
                  <a:pt x="12714" y="7076"/>
                </a:lnTo>
                <a:lnTo>
                  <a:pt x="12699" y="7434"/>
                </a:lnTo>
                <a:lnTo>
                  <a:pt x="12695" y="7540"/>
                </a:lnTo>
                <a:lnTo>
                  <a:pt x="12705" y="7626"/>
                </a:lnTo>
                <a:lnTo>
                  <a:pt x="12722" y="7632"/>
                </a:lnTo>
                <a:lnTo>
                  <a:pt x="12739" y="7619"/>
                </a:lnTo>
                <a:lnTo>
                  <a:pt x="12751" y="7564"/>
                </a:lnTo>
                <a:lnTo>
                  <a:pt x="12761" y="7442"/>
                </a:lnTo>
                <a:lnTo>
                  <a:pt x="12773" y="7225"/>
                </a:lnTo>
                <a:lnTo>
                  <a:pt x="12784" y="6982"/>
                </a:lnTo>
                <a:lnTo>
                  <a:pt x="12785" y="6786"/>
                </a:lnTo>
                <a:lnTo>
                  <a:pt x="12779" y="6586"/>
                </a:lnTo>
                <a:lnTo>
                  <a:pt x="12764" y="6329"/>
                </a:lnTo>
                <a:lnTo>
                  <a:pt x="12768" y="6120"/>
                </a:lnTo>
                <a:lnTo>
                  <a:pt x="12797" y="5834"/>
                </a:lnTo>
                <a:lnTo>
                  <a:pt x="12847" y="5509"/>
                </a:lnTo>
                <a:lnTo>
                  <a:pt x="12912" y="5182"/>
                </a:lnTo>
                <a:lnTo>
                  <a:pt x="12943" y="5046"/>
                </a:lnTo>
                <a:lnTo>
                  <a:pt x="12971" y="4912"/>
                </a:lnTo>
                <a:lnTo>
                  <a:pt x="12995" y="4798"/>
                </a:lnTo>
                <a:lnTo>
                  <a:pt x="13010" y="4717"/>
                </a:lnTo>
                <a:lnTo>
                  <a:pt x="13024" y="4587"/>
                </a:lnTo>
                <a:lnTo>
                  <a:pt x="13022" y="4481"/>
                </a:lnTo>
                <a:lnTo>
                  <a:pt x="13007" y="4406"/>
                </a:lnTo>
                <a:lnTo>
                  <a:pt x="12980" y="4378"/>
                </a:lnTo>
                <a:close/>
                <a:moveTo>
                  <a:pt x="11584" y="4389"/>
                </a:moveTo>
                <a:lnTo>
                  <a:pt x="11565" y="4420"/>
                </a:lnTo>
                <a:lnTo>
                  <a:pt x="11555" y="4474"/>
                </a:lnTo>
                <a:lnTo>
                  <a:pt x="11557" y="4524"/>
                </a:lnTo>
                <a:lnTo>
                  <a:pt x="11572" y="4546"/>
                </a:lnTo>
                <a:lnTo>
                  <a:pt x="11607" y="4589"/>
                </a:lnTo>
                <a:lnTo>
                  <a:pt x="11661" y="4694"/>
                </a:lnTo>
                <a:lnTo>
                  <a:pt x="11714" y="4842"/>
                </a:lnTo>
                <a:lnTo>
                  <a:pt x="11745" y="5017"/>
                </a:lnTo>
                <a:lnTo>
                  <a:pt x="11757" y="5249"/>
                </a:lnTo>
                <a:lnTo>
                  <a:pt x="11753" y="5567"/>
                </a:lnTo>
                <a:lnTo>
                  <a:pt x="11751" y="5923"/>
                </a:lnTo>
                <a:lnTo>
                  <a:pt x="11768" y="6236"/>
                </a:lnTo>
                <a:lnTo>
                  <a:pt x="11783" y="6522"/>
                </a:lnTo>
                <a:lnTo>
                  <a:pt x="11782" y="6800"/>
                </a:lnTo>
                <a:lnTo>
                  <a:pt x="11783" y="7037"/>
                </a:lnTo>
                <a:lnTo>
                  <a:pt x="11804" y="7236"/>
                </a:lnTo>
                <a:lnTo>
                  <a:pt x="11846" y="7401"/>
                </a:lnTo>
                <a:lnTo>
                  <a:pt x="11909" y="7540"/>
                </a:lnTo>
                <a:lnTo>
                  <a:pt x="11992" y="7702"/>
                </a:lnTo>
                <a:lnTo>
                  <a:pt x="12070" y="7900"/>
                </a:lnTo>
                <a:lnTo>
                  <a:pt x="12137" y="8109"/>
                </a:lnTo>
                <a:lnTo>
                  <a:pt x="12185" y="8309"/>
                </a:lnTo>
                <a:lnTo>
                  <a:pt x="12200" y="8387"/>
                </a:lnTo>
                <a:lnTo>
                  <a:pt x="12210" y="8454"/>
                </a:lnTo>
                <a:lnTo>
                  <a:pt x="12217" y="8519"/>
                </a:lnTo>
                <a:lnTo>
                  <a:pt x="12222" y="8591"/>
                </a:lnTo>
                <a:lnTo>
                  <a:pt x="12224" y="8682"/>
                </a:lnTo>
                <a:lnTo>
                  <a:pt x="12224" y="8800"/>
                </a:lnTo>
                <a:lnTo>
                  <a:pt x="12221" y="8957"/>
                </a:lnTo>
                <a:lnTo>
                  <a:pt x="12218" y="9162"/>
                </a:lnTo>
                <a:lnTo>
                  <a:pt x="12213" y="9482"/>
                </a:lnTo>
                <a:lnTo>
                  <a:pt x="12214" y="9693"/>
                </a:lnTo>
                <a:lnTo>
                  <a:pt x="12220" y="9833"/>
                </a:lnTo>
                <a:lnTo>
                  <a:pt x="12232" y="9937"/>
                </a:lnTo>
                <a:lnTo>
                  <a:pt x="12261" y="10062"/>
                </a:lnTo>
                <a:lnTo>
                  <a:pt x="12301" y="10093"/>
                </a:lnTo>
                <a:lnTo>
                  <a:pt x="12340" y="10074"/>
                </a:lnTo>
                <a:lnTo>
                  <a:pt x="12373" y="10026"/>
                </a:lnTo>
                <a:lnTo>
                  <a:pt x="12404" y="9977"/>
                </a:lnTo>
                <a:lnTo>
                  <a:pt x="12423" y="10003"/>
                </a:lnTo>
                <a:lnTo>
                  <a:pt x="12431" y="10106"/>
                </a:lnTo>
                <a:lnTo>
                  <a:pt x="12428" y="10286"/>
                </a:lnTo>
                <a:lnTo>
                  <a:pt x="12423" y="10420"/>
                </a:lnTo>
                <a:lnTo>
                  <a:pt x="12423" y="10502"/>
                </a:lnTo>
                <a:lnTo>
                  <a:pt x="12429" y="10541"/>
                </a:lnTo>
                <a:lnTo>
                  <a:pt x="12441" y="10552"/>
                </a:lnTo>
                <a:lnTo>
                  <a:pt x="12463" y="10515"/>
                </a:lnTo>
                <a:lnTo>
                  <a:pt x="12482" y="10415"/>
                </a:lnTo>
                <a:lnTo>
                  <a:pt x="12495" y="10273"/>
                </a:lnTo>
                <a:lnTo>
                  <a:pt x="12500" y="10106"/>
                </a:lnTo>
                <a:lnTo>
                  <a:pt x="12491" y="9900"/>
                </a:lnTo>
                <a:lnTo>
                  <a:pt x="12463" y="9786"/>
                </a:lnTo>
                <a:lnTo>
                  <a:pt x="12417" y="9764"/>
                </a:lnTo>
                <a:lnTo>
                  <a:pt x="12352" y="9832"/>
                </a:lnTo>
                <a:lnTo>
                  <a:pt x="12325" y="9872"/>
                </a:lnTo>
                <a:lnTo>
                  <a:pt x="12308" y="9884"/>
                </a:lnTo>
                <a:lnTo>
                  <a:pt x="12295" y="9868"/>
                </a:lnTo>
                <a:lnTo>
                  <a:pt x="12280" y="9822"/>
                </a:lnTo>
                <a:lnTo>
                  <a:pt x="12267" y="9709"/>
                </a:lnTo>
                <a:lnTo>
                  <a:pt x="12264" y="9502"/>
                </a:lnTo>
                <a:lnTo>
                  <a:pt x="12270" y="9212"/>
                </a:lnTo>
                <a:lnTo>
                  <a:pt x="12285" y="8849"/>
                </a:lnTo>
                <a:lnTo>
                  <a:pt x="12275" y="8511"/>
                </a:lnTo>
                <a:lnTo>
                  <a:pt x="12219" y="8148"/>
                </a:lnTo>
                <a:lnTo>
                  <a:pt x="12123" y="7796"/>
                </a:lnTo>
                <a:lnTo>
                  <a:pt x="11994" y="7489"/>
                </a:lnTo>
                <a:lnTo>
                  <a:pt x="11947" y="7393"/>
                </a:lnTo>
                <a:lnTo>
                  <a:pt x="11904" y="7300"/>
                </a:lnTo>
                <a:lnTo>
                  <a:pt x="11873" y="7221"/>
                </a:lnTo>
                <a:lnTo>
                  <a:pt x="11856" y="7168"/>
                </a:lnTo>
                <a:lnTo>
                  <a:pt x="11844" y="7027"/>
                </a:lnTo>
                <a:lnTo>
                  <a:pt x="11847" y="6792"/>
                </a:lnTo>
                <a:lnTo>
                  <a:pt x="11849" y="6530"/>
                </a:lnTo>
                <a:lnTo>
                  <a:pt x="11838" y="6308"/>
                </a:lnTo>
                <a:lnTo>
                  <a:pt x="11831" y="6188"/>
                </a:lnTo>
                <a:lnTo>
                  <a:pt x="11824" y="6009"/>
                </a:lnTo>
                <a:lnTo>
                  <a:pt x="11820" y="5793"/>
                </a:lnTo>
                <a:lnTo>
                  <a:pt x="11818" y="5567"/>
                </a:lnTo>
                <a:lnTo>
                  <a:pt x="11816" y="5273"/>
                </a:lnTo>
                <a:lnTo>
                  <a:pt x="11811" y="5083"/>
                </a:lnTo>
                <a:lnTo>
                  <a:pt x="11799" y="4949"/>
                </a:lnTo>
                <a:lnTo>
                  <a:pt x="11779" y="4828"/>
                </a:lnTo>
                <a:lnTo>
                  <a:pt x="11738" y="4670"/>
                </a:lnTo>
                <a:lnTo>
                  <a:pt x="11683" y="4523"/>
                </a:lnTo>
                <a:lnTo>
                  <a:pt x="11627" y="4419"/>
                </a:lnTo>
                <a:lnTo>
                  <a:pt x="11584" y="4389"/>
                </a:lnTo>
                <a:close/>
                <a:moveTo>
                  <a:pt x="9183" y="4569"/>
                </a:moveTo>
                <a:lnTo>
                  <a:pt x="9149" y="4621"/>
                </a:lnTo>
                <a:lnTo>
                  <a:pt x="9132" y="4737"/>
                </a:lnTo>
                <a:lnTo>
                  <a:pt x="9127" y="4886"/>
                </a:lnTo>
                <a:lnTo>
                  <a:pt x="9133" y="5027"/>
                </a:lnTo>
                <a:lnTo>
                  <a:pt x="9148" y="5142"/>
                </a:lnTo>
                <a:lnTo>
                  <a:pt x="9170" y="5211"/>
                </a:lnTo>
                <a:lnTo>
                  <a:pt x="9194" y="5243"/>
                </a:lnTo>
                <a:lnTo>
                  <a:pt x="9215" y="5247"/>
                </a:lnTo>
                <a:lnTo>
                  <a:pt x="9240" y="5221"/>
                </a:lnTo>
                <a:lnTo>
                  <a:pt x="9278" y="5161"/>
                </a:lnTo>
                <a:lnTo>
                  <a:pt x="9319" y="5080"/>
                </a:lnTo>
                <a:lnTo>
                  <a:pt x="9340" y="5011"/>
                </a:lnTo>
                <a:lnTo>
                  <a:pt x="9341" y="4945"/>
                </a:lnTo>
                <a:lnTo>
                  <a:pt x="9324" y="4874"/>
                </a:lnTo>
                <a:lnTo>
                  <a:pt x="9306" y="4806"/>
                </a:lnTo>
                <a:lnTo>
                  <a:pt x="9323" y="4772"/>
                </a:lnTo>
                <a:lnTo>
                  <a:pt x="9341" y="4704"/>
                </a:lnTo>
                <a:lnTo>
                  <a:pt x="9309" y="4625"/>
                </a:lnTo>
                <a:lnTo>
                  <a:pt x="9249" y="4569"/>
                </a:lnTo>
                <a:lnTo>
                  <a:pt x="9183" y="4569"/>
                </a:lnTo>
                <a:close/>
                <a:moveTo>
                  <a:pt x="9222" y="4721"/>
                </a:moveTo>
                <a:lnTo>
                  <a:pt x="9262" y="4772"/>
                </a:lnTo>
                <a:lnTo>
                  <a:pt x="9305" y="4845"/>
                </a:lnTo>
                <a:lnTo>
                  <a:pt x="9268" y="4946"/>
                </a:lnTo>
                <a:lnTo>
                  <a:pt x="9239" y="5017"/>
                </a:lnTo>
                <a:lnTo>
                  <a:pt x="9219" y="5040"/>
                </a:lnTo>
                <a:lnTo>
                  <a:pt x="9202" y="5014"/>
                </a:lnTo>
                <a:lnTo>
                  <a:pt x="9186" y="4940"/>
                </a:lnTo>
                <a:lnTo>
                  <a:pt x="9176" y="4842"/>
                </a:lnTo>
                <a:lnTo>
                  <a:pt x="9194" y="4768"/>
                </a:lnTo>
                <a:lnTo>
                  <a:pt x="9222" y="4721"/>
                </a:lnTo>
                <a:close/>
                <a:moveTo>
                  <a:pt x="18582" y="4838"/>
                </a:moveTo>
                <a:lnTo>
                  <a:pt x="18565" y="4867"/>
                </a:lnTo>
                <a:lnTo>
                  <a:pt x="18559" y="4955"/>
                </a:lnTo>
                <a:lnTo>
                  <a:pt x="18552" y="5051"/>
                </a:lnTo>
                <a:lnTo>
                  <a:pt x="18539" y="5122"/>
                </a:lnTo>
                <a:lnTo>
                  <a:pt x="18526" y="5200"/>
                </a:lnTo>
                <a:lnTo>
                  <a:pt x="18524" y="5315"/>
                </a:lnTo>
                <a:lnTo>
                  <a:pt x="18519" y="5443"/>
                </a:lnTo>
                <a:lnTo>
                  <a:pt x="18487" y="5527"/>
                </a:lnTo>
                <a:lnTo>
                  <a:pt x="18444" y="5574"/>
                </a:lnTo>
                <a:lnTo>
                  <a:pt x="18395" y="5550"/>
                </a:lnTo>
                <a:lnTo>
                  <a:pt x="18351" y="5499"/>
                </a:lnTo>
                <a:lnTo>
                  <a:pt x="18317" y="5440"/>
                </a:lnTo>
                <a:lnTo>
                  <a:pt x="18292" y="5400"/>
                </a:lnTo>
                <a:lnTo>
                  <a:pt x="18272" y="5432"/>
                </a:lnTo>
                <a:lnTo>
                  <a:pt x="18262" y="5486"/>
                </a:lnTo>
                <a:lnTo>
                  <a:pt x="18269" y="5538"/>
                </a:lnTo>
                <a:lnTo>
                  <a:pt x="18295" y="5590"/>
                </a:lnTo>
                <a:lnTo>
                  <a:pt x="18339" y="5646"/>
                </a:lnTo>
                <a:lnTo>
                  <a:pt x="18444" y="5710"/>
                </a:lnTo>
                <a:lnTo>
                  <a:pt x="18525" y="5645"/>
                </a:lnTo>
                <a:lnTo>
                  <a:pt x="18561" y="5597"/>
                </a:lnTo>
                <a:lnTo>
                  <a:pt x="18585" y="5652"/>
                </a:lnTo>
                <a:lnTo>
                  <a:pt x="18600" y="5728"/>
                </a:lnTo>
                <a:lnTo>
                  <a:pt x="18606" y="5802"/>
                </a:lnTo>
                <a:lnTo>
                  <a:pt x="18611" y="5886"/>
                </a:lnTo>
                <a:lnTo>
                  <a:pt x="18623" y="5985"/>
                </a:lnTo>
                <a:lnTo>
                  <a:pt x="18640" y="6058"/>
                </a:lnTo>
                <a:lnTo>
                  <a:pt x="18659" y="6077"/>
                </a:lnTo>
                <a:lnTo>
                  <a:pt x="18673" y="6017"/>
                </a:lnTo>
                <a:lnTo>
                  <a:pt x="18673" y="5890"/>
                </a:lnTo>
                <a:lnTo>
                  <a:pt x="18661" y="5726"/>
                </a:lnTo>
                <a:lnTo>
                  <a:pt x="18637" y="5551"/>
                </a:lnTo>
                <a:lnTo>
                  <a:pt x="18615" y="5348"/>
                </a:lnTo>
                <a:lnTo>
                  <a:pt x="18606" y="5103"/>
                </a:lnTo>
                <a:lnTo>
                  <a:pt x="18605" y="4974"/>
                </a:lnTo>
                <a:lnTo>
                  <a:pt x="18601" y="4893"/>
                </a:lnTo>
                <a:lnTo>
                  <a:pt x="18594" y="4850"/>
                </a:lnTo>
                <a:lnTo>
                  <a:pt x="18582" y="4838"/>
                </a:lnTo>
                <a:close/>
                <a:moveTo>
                  <a:pt x="12040" y="5066"/>
                </a:moveTo>
                <a:lnTo>
                  <a:pt x="12023" y="5077"/>
                </a:lnTo>
                <a:lnTo>
                  <a:pt x="12002" y="5169"/>
                </a:lnTo>
                <a:lnTo>
                  <a:pt x="11990" y="5293"/>
                </a:lnTo>
                <a:lnTo>
                  <a:pt x="11999" y="5412"/>
                </a:lnTo>
                <a:lnTo>
                  <a:pt x="12019" y="5590"/>
                </a:lnTo>
                <a:lnTo>
                  <a:pt x="12037" y="5812"/>
                </a:lnTo>
                <a:lnTo>
                  <a:pt x="12048" y="6051"/>
                </a:lnTo>
                <a:lnTo>
                  <a:pt x="12053" y="6277"/>
                </a:lnTo>
                <a:lnTo>
                  <a:pt x="12054" y="6420"/>
                </a:lnTo>
                <a:lnTo>
                  <a:pt x="12059" y="6501"/>
                </a:lnTo>
                <a:lnTo>
                  <a:pt x="12068" y="6538"/>
                </a:lnTo>
                <a:lnTo>
                  <a:pt x="12084" y="6548"/>
                </a:lnTo>
                <a:lnTo>
                  <a:pt x="12106" y="6528"/>
                </a:lnTo>
                <a:lnTo>
                  <a:pt x="12115" y="6475"/>
                </a:lnTo>
                <a:lnTo>
                  <a:pt x="12122" y="6400"/>
                </a:lnTo>
                <a:lnTo>
                  <a:pt x="12139" y="6321"/>
                </a:lnTo>
                <a:lnTo>
                  <a:pt x="12155" y="6233"/>
                </a:lnTo>
                <a:lnTo>
                  <a:pt x="12163" y="6136"/>
                </a:lnTo>
                <a:lnTo>
                  <a:pt x="12154" y="5982"/>
                </a:lnTo>
                <a:lnTo>
                  <a:pt x="12133" y="5790"/>
                </a:lnTo>
                <a:lnTo>
                  <a:pt x="12106" y="5618"/>
                </a:lnTo>
                <a:lnTo>
                  <a:pt x="12083" y="5520"/>
                </a:lnTo>
                <a:lnTo>
                  <a:pt x="12065" y="5432"/>
                </a:lnTo>
                <a:lnTo>
                  <a:pt x="12058" y="5273"/>
                </a:lnTo>
                <a:lnTo>
                  <a:pt x="12053" y="5133"/>
                </a:lnTo>
                <a:lnTo>
                  <a:pt x="12040" y="5066"/>
                </a:lnTo>
                <a:close/>
                <a:moveTo>
                  <a:pt x="8907" y="5383"/>
                </a:moveTo>
                <a:lnTo>
                  <a:pt x="8849" y="5393"/>
                </a:lnTo>
                <a:lnTo>
                  <a:pt x="8816" y="5420"/>
                </a:lnTo>
                <a:lnTo>
                  <a:pt x="8792" y="5473"/>
                </a:lnTo>
                <a:lnTo>
                  <a:pt x="8762" y="5576"/>
                </a:lnTo>
                <a:lnTo>
                  <a:pt x="8735" y="5697"/>
                </a:lnTo>
                <a:lnTo>
                  <a:pt x="8715" y="5812"/>
                </a:lnTo>
                <a:lnTo>
                  <a:pt x="8707" y="5899"/>
                </a:lnTo>
                <a:lnTo>
                  <a:pt x="8715" y="5956"/>
                </a:lnTo>
                <a:lnTo>
                  <a:pt x="8734" y="5959"/>
                </a:lnTo>
                <a:lnTo>
                  <a:pt x="8758" y="5914"/>
                </a:lnTo>
                <a:lnTo>
                  <a:pt x="8781" y="5828"/>
                </a:lnTo>
                <a:lnTo>
                  <a:pt x="8816" y="5671"/>
                </a:lnTo>
                <a:lnTo>
                  <a:pt x="8852" y="5586"/>
                </a:lnTo>
                <a:lnTo>
                  <a:pt x="8909" y="5553"/>
                </a:lnTo>
                <a:lnTo>
                  <a:pt x="9004" y="5547"/>
                </a:lnTo>
                <a:lnTo>
                  <a:pt x="9152" y="5547"/>
                </a:lnTo>
                <a:lnTo>
                  <a:pt x="9244" y="5904"/>
                </a:lnTo>
                <a:lnTo>
                  <a:pt x="9314" y="6185"/>
                </a:lnTo>
                <a:lnTo>
                  <a:pt x="9350" y="6364"/>
                </a:lnTo>
                <a:lnTo>
                  <a:pt x="9356" y="6475"/>
                </a:lnTo>
                <a:lnTo>
                  <a:pt x="9340" y="6554"/>
                </a:lnTo>
                <a:lnTo>
                  <a:pt x="9308" y="6609"/>
                </a:lnTo>
                <a:lnTo>
                  <a:pt x="9270" y="6632"/>
                </a:lnTo>
                <a:lnTo>
                  <a:pt x="9224" y="6658"/>
                </a:lnTo>
                <a:lnTo>
                  <a:pt x="9191" y="6740"/>
                </a:lnTo>
                <a:lnTo>
                  <a:pt x="9170" y="6884"/>
                </a:lnTo>
                <a:lnTo>
                  <a:pt x="9160" y="7097"/>
                </a:lnTo>
                <a:lnTo>
                  <a:pt x="9157" y="7256"/>
                </a:lnTo>
                <a:lnTo>
                  <a:pt x="9159" y="7342"/>
                </a:lnTo>
                <a:lnTo>
                  <a:pt x="9167" y="7375"/>
                </a:lnTo>
                <a:lnTo>
                  <a:pt x="9183" y="7375"/>
                </a:lnTo>
                <a:lnTo>
                  <a:pt x="9209" y="7315"/>
                </a:lnTo>
                <a:lnTo>
                  <a:pt x="9223" y="7126"/>
                </a:lnTo>
                <a:lnTo>
                  <a:pt x="9232" y="6959"/>
                </a:lnTo>
                <a:lnTo>
                  <a:pt x="9244" y="6858"/>
                </a:lnTo>
                <a:lnTo>
                  <a:pt x="9261" y="6811"/>
                </a:lnTo>
                <a:lnTo>
                  <a:pt x="9288" y="6798"/>
                </a:lnTo>
                <a:lnTo>
                  <a:pt x="9330" y="6777"/>
                </a:lnTo>
                <a:lnTo>
                  <a:pt x="9372" y="6723"/>
                </a:lnTo>
                <a:lnTo>
                  <a:pt x="9406" y="6649"/>
                </a:lnTo>
                <a:lnTo>
                  <a:pt x="9424" y="6566"/>
                </a:lnTo>
                <a:lnTo>
                  <a:pt x="9424" y="6446"/>
                </a:lnTo>
                <a:lnTo>
                  <a:pt x="9402" y="6280"/>
                </a:lnTo>
                <a:lnTo>
                  <a:pt x="9356" y="6053"/>
                </a:lnTo>
                <a:lnTo>
                  <a:pt x="9283" y="5750"/>
                </a:lnTo>
                <a:lnTo>
                  <a:pt x="9191" y="5388"/>
                </a:lnTo>
                <a:lnTo>
                  <a:pt x="9008" y="5383"/>
                </a:lnTo>
                <a:lnTo>
                  <a:pt x="8907" y="5383"/>
                </a:lnTo>
                <a:close/>
                <a:moveTo>
                  <a:pt x="21298" y="5422"/>
                </a:moveTo>
                <a:lnTo>
                  <a:pt x="21358" y="5443"/>
                </a:lnTo>
                <a:lnTo>
                  <a:pt x="21400" y="5518"/>
                </a:lnTo>
                <a:lnTo>
                  <a:pt x="21425" y="5597"/>
                </a:lnTo>
                <a:lnTo>
                  <a:pt x="21432" y="5661"/>
                </a:lnTo>
                <a:lnTo>
                  <a:pt x="21421" y="5726"/>
                </a:lnTo>
                <a:lnTo>
                  <a:pt x="21390" y="5811"/>
                </a:lnTo>
                <a:lnTo>
                  <a:pt x="21355" y="5890"/>
                </a:lnTo>
                <a:lnTo>
                  <a:pt x="21336" y="5922"/>
                </a:lnTo>
                <a:lnTo>
                  <a:pt x="21305" y="5854"/>
                </a:lnTo>
                <a:lnTo>
                  <a:pt x="21262" y="5701"/>
                </a:lnTo>
                <a:lnTo>
                  <a:pt x="21229" y="5540"/>
                </a:lnTo>
                <a:lnTo>
                  <a:pt x="21221" y="5449"/>
                </a:lnTo>
                <a:lnTo>
                  <a:pt x="21248" y="5430"/>
                </a:lnTo>
                <a:lnTo>
                  <a:pt x="21298" y="5422"/>
                </a:lnTo>
                <a:close/>
                <a:moveTo>
                  <a:pt x="21123" y="5505"/>
                </a:moveTo>
                <a:lnTo>
                  <a:pt x="21148" y="5544"/>
                </a:lnTo>
                <a:lnTo>
                  <a:pt x="21176" y="5635"/>
                </a:lnTo>
                <a:lnTo>
                  <a:pt x="21197" y="5736"/>
                </a:lnTo>
                <a:lnTo>
                  <a:pt x="21200" y="5805"/>
                </a:lnTo>
                <a:lnTo>
                  <a:pt x="21174" y="5829"/>
                </a:lnTo>
                <a:lnTo>
                  <a:pt x="21123" y="5717"/>
                </a:lnTo>
                <a:lnTo>
                  <a:pt x="21098" y="5633"/>
                </a:lnTo>
                <a:lnTo>
                  <a:pt x="21089" y="5566"/>
                </a:lnTo>
                <a:lnTo>
                  <a:pt x="21098" y="5521"/>
                </a:lnTo>
                <a:lnTo>
                  <a:pt x="21123" y="5505"/>
                </a:lnTo>
                <a:close/>
                <a:moveTo>
                  <a:pt x="19938" y="5605"/>
                </a:moveTo>
                <a:lnTo>
                  <a:pt x="19909" y="5626"/>
                </a:lnTo>
                <a:lnTo>
                  <a:pt x="19865" y="5727"/>
                </a:lnTo>
                <a:lnTo>
                  <a:pt x="19816" y="5924"/>
                </a:lnTo>
                <a:lnTo>
                  <a:pt x="19823" y="6061"/>
                </a:lnTo>
                <a:lnTo>
                  <a:pt x="19847" y="6087"/>
                </a:lnTo>
                <a:lnTo>
                  <a:pt x="19860" y="6050"/>
                </a:lnTo>
                <a:lnTo>
                  <a:pt x="19874" y="5982"/>
                </a:lnTo>
                <a:lnTo>
                  <a:pt x="19908" y="5874"/>
                </a:lnTo>
                <a:lnTo>
                  <a:pt x="19954" y="5703"/>
                </a:lnTo>
                <a:lnTo>
                  <a:pt x="19938" y="5605"/>
                </a:lnTo>
                <a:close/>
                <a:moveTo>
                  <a:pt x="19404" y="5631"/>
                </a:moveTo>
                <a:lnTo>
                  <a:pt x="19377" y="5648"/>
                </a:lnTo>
                <a:lnTo>
                  <a:pt x="19353" y="5691"/>
                </a:lnTo>
                <a:lnTo>
                  <a:pt x="19337" y="5744"/>
                </a:lnTo>
                <a:lnTo>
                  <a:pt x="19337" y="5792"/>
                </a:lnTo>
                <a:lnTo>
                  <a:pt x="19353" y="5816"/>
                </a:lnTo>
                <a:lnTo>
                  <a:pt x="19378" y="5816"/>
                </a:lnTo>
                <a:lnTo>
                  <a:pt x="19407" y="5795"/>
                </a:lnTo>
                <a:lnTo>
                  <a:pt x="19432" y="5754"/>
                </a:lnTo>
                <a:lnTo>
                  <a:pt x="19435" y="5677"/>
                </a:lnTo>
                <a:lnTo>
                  <a:pt x="19404" y="5631"/>
                </a:lnTo>
                <a:close/>
                <a:moveTo>
                  <a:pt x="18585" y="6507"/>
                </a:moveTo>
                <a:lnTo>
                  <a:pt x="18559" y="6568"/>
                </a:lnTo>
                <a:lnTo>
                  <a:pt x="18525" y="6720"/>
                </a:lnTo>
                <a:lnTo>
                  <a:pt x="18495" y="6949"/>
                </a:lnTo>
                <a:lnTo>
                  <a:pt x="18485" y="7191"/>
                </a:lnTo>
                <a:lnTo>
                  <a:pt x="18496" y="7440"/>
                </a:lnTo>
                <a:lnTo>
                  <a:pt x="18526" y="7688"/>
                </a:lnTo>
                <a:lnTo>
                  <a:pt x="18565" y="7931"/>
                </a:lnTo>
                <a:lnTo>
                  <a:pt x="18527" y="8005"/>
                </a:lnTo>
                <a:lnTo>
                  <a:pt x="18504" y="8071"/>
                </a:lnTo>
                <a:lnTo>
                  <a:pt x="18501" y="8127"/>
                </a:lnTo>
                <a:lnTo>
                  <a:pt x="18521" y="8169"/>
                </a:lnTo>
                <a:lnTo>
                  <a:pt x="18547" y="8171"/>
                </a:lnTo>
                <a:lnTo>
                  <a:pt x="18574" y="8135"/>
                </a:lnTo>
                <a:lnTo>
                  <a:pt x="18594" y="8065"/>
                </a:lnTo>
                <a:lnTo>
                  <a:pt x="18602" y="8001"/>
                </a:lnTo>
                <a:lnTo>
                  <a:pt x="18604" y="7924"/>
                </a:lnTo>
                <a:lnTo>
                  <a:pt x="18597" y="7823"/>
                </a:lnTo>
                <a:lnTo>
                  <a:pt x="18584" y="7681"/>
                </a:lnTo>
                <a:lnTo>
                  <a:pt x="18557" y="7411"/>
                </a:lnTo>
                <a:lnTo>
                  <a:pt x="18547" y="7212"/>
                </a:lnTo>
                <a:lnTo>
                  <a:pt x="18553" y="7040"/>
                </a:lnTo>
                <a:lnTo>
                  <a:pt x="18573" y="6851"/>
                </a:lnTo>
                <a:lnTo>
                  <a:pt x="18596" y="6669"/>
                </a:lnTo>
                <a:lnTo>
                  <a:pt x="18605" y="6564"/>
                </a:lnTo>
                <a:lnTo>
                  <a:pt x="18601" y="6517"/>
                </a:lnTo>
                <a:lnTo>
                  <a:pt x="18585" y="6507"/>
                </a:lnTo>
                <a:close/>
                <a:moveTo>
                  <a:pt x="17940" y="6615"/>
                </a:moveTo>
                <a:lnTo>
                  <a:pt x="17961" y="6658"/>
                </a:lnTo>
                <a:lnTo>
                  <a:pt x="17985" y="6772"/>
                </a:lnTo>
                <a:lnTo>
                  <a:pt x="18003" y="6916"/>
                </a:lnTo>
                <a:lnTo>
                  <a:pt x="18011" y="7057"/>
                </a:lnTo>
                <a:lnTo>
                  <a:pt x="18001" y="7211"/>
                </a:lnTo>
                <a:lnTo>
                  <a:pt x="17962" y="7359"/>
                </a:lnTo>
                <a:lnTo>
                  <a:pt x="17918" y="7463"/>
                </a:lnTo>
                <a:lnTo>
                  <a:pt x="17882" y="7506"/>
                </a:lnTo>
                <a:lnTo>
                  <a:pt x="17854" y="7480"/>
                </a:lnTo>
                <a:lnTo>
                  <a:pt x="17834" y="7407"/>
                </a:lnTo>
                <a:lnTo>
                  <a:pt x="17823" y="7297"/>
                </a:lnTo>
                <a:lnTo>
                  <a:pt x="17824" y="7164"/>
                </a:lnTo>
                <a:lnTo>
                  <a:pt x="17842" y="7006"/>
                </a:lnTo>
                <a:lnTo>
                  <a:pt x="17875" y="6826"/>
                </a:lnTo>
                <a:lnTo>
                  <a:pt x="17911" y="6678"/>
                </a:lnTo>
                <a:lnTo>
                  <a:pt x="17940" y="6615"/>
                </a:lnTo>
                <a:close/>
                <a:moveTo>
                  <a:pt x="21145" y="7090"/>
                </a:moveTo>
                <a:lnTo>
                  <a:pt x="21170" y="7143"/>
                </a:lnTo>
                <a:lnTo>
                  <a:pt x="21163" y="7289"/>
                </a:lnTo>
                <a:lnTo>
                  <a:pt x="21128" y="7499"/>
                </a:lnTo>
                <a:lnTo>
                  <a:pt x="21068" y="7748"/>
                </a:lnTo>
                <a:lnTo>
                  <a:pt x="21018" y="7923"/>
                </a:lnTo>
                <a:lnTo>
                  <a:pt x="20984" y="8014"/>
                </a:lnTo>
                <a:lnTo>
                  <a:pt x="20961" y="8035"/>
                </a:lnTo>
                <a:lnTo>
                  <a:pt x="20940" y="7999"/>
                </a:lnTo>
                <a:lnTo>
                  <a:pt x="20923" y="7913"/>
                </a:lnTo>
                <a:lnTo>
                  <a:pt x="20922" y="7793"/>
                </a:lnTo>
                <a:lnTo>
                  <a:pt x="20937" y="7658"/>
                </a:lnTo>
                <a:lnTo>
                  <a:pt x="20966" y="7524"/>
                </a:lnTo>
                <a:lnTo>
                  <a:pt x="21012" y="7381"/>
                </a:lnTo>
                <a:lnTo>
                  <a:pt x="21065" y="7241"/>
                </a:lnTo>
                <a:lnTo>
                  <a:pt x="21114" y="7133"/>
                </a:lnTo>
                <a:lnTo>
                  <a:pt x="21145" y="7090"/>
                </a:lnTo>
                <a:close/>
                <a:moveTo>
                  <a:pt x="19981" y="7158"/>
                </a:moveTo>
                <a:lnTo>
                  <a:pt x="19957" y="7236"/>
                </a:lnTo>
                <a:lnTo>
                  <a:pt x="19981" y="7341"/>
                </a:lnTo>
                <a:lnTo>
                  <a:pt x="19998" y="7431"/>
                </a:lnTo>
                <a:lnTo>
                  <a:pt x="20005" y="7593"/>
                </a:lnTo>
                <a:lnTo>
                  <a:pt x="19997" y="7770"/>
                </a:lnTo>
                <a:lnTo>
                  <a:pt x="19965" y="7875"/>
                </a:lnTo>
                <a:lnTo>
                  <a:pt x="19936" y="7953"/>
                </a:lnTo>
                <a:lnTo>
                  <a:pt x="19924" y="8024"/>
                </a:lnTo>
                <a:lnTo>
                  <a:pt x="19941" y="8094"/>
                </a:lnTo>
                <a:lnTo>
                  <a:pt x="19979" y="8064"/>
                </a:lnTo>
                <a:lnTo>
                  <a:pt x="20022" y="7963"/>
                </a:lnTo>
                <a:lnTo>
                  <a:pt x="20053" y="7816"/>
                </a:lnTo>
                <a:lnTo>
                  <a:pt x="20064" y="7593"/>
                </a:lnTo>
                <a:lnTo>
                  <a:pt x="20051" y="7367"/>
                </a:lnTo>
                <a:lnTo>
                  <a:pt x="20021" y="7200"/>
                </a:lnTo>
                <a:lnTo>
                  <a:pt x="19981" y="7158"/>
                </a:lnTo>
                <a:close/>
                <a:moveTo>
                  <a:pt x="19361" y="7359"/>
                </a:moveTo>
                <a:lnTo>
                  <a:pt x="19328" y="7372"/>
                </a:lnTo>
                <a:lnTo>
                  <a:pt x="19322" y="7476"/>
                </a:lnTo>
                <a:lnTo>
                  <a:pt x="19355" y="7521"/>
                </a:lnTo>
                <a:lnTo>
                  <a:pt x="19377" y="7444"/>
                </a:lnTo>
                <a:lnTo>
                  <a:pt x="19361" y="7359"/>
                </a:lnTo>
                <a:close/>
                <a:moveTo>
                  <a:pt x="8177" y="7799"/>
                </a:moveTo>
                <a:lnTo>
                  <a:pt x="8158" y="7819"/>
                </a:lnTo>
                <a:lnTo>
                  <a:pt x="8151" y="7874"/>
                </a:lnTo>
                <a:lnTo>
                  <a:pt x="8155" y="7954"/>
                </a:lnTo>
                <a:lnTo>
                  <a:pt x="8170" y="8052"/>
                </a:lnTo>
                <a:lnTo>
                  <a:pt x="8185" y="8181"/>
                </a:lnTo>
                <a:lnTo>
                  <a:pt x="8190" y="8377"/>
                </a:lnTo>
                <a:lnTo>
                  <a:pt x="8184" y="8671"/>
                </a:lnTo>
                <a:lnTo>
                  <a:pt x="8167" y="9093"/>
                </a:lnTo>
                <a:lnTo>
                  <a:pt x="8165" y="9234"/>
                </a:lnTo>
                <a:lnTo>
                  <a:pt x="8172" y="9401"/>
                </a:lnTo>
                <a:lnTo>
                  <a:pt x="8190" y="9633"/>
                </a:lnTo>
                <a:lnTo>
                  <a:pt x="8223" y="9969"/>
                </a:lnTo>
                <a:lnTo>
                  <a:pt x="8250" y="10257"/>
                </a:lnTo>
                <a:lnTo>
                  <a:pt x="8276" y="10565"/>
                </a:lnTo>
                <a:lnTo>
                  <a:pt x="8298" y="10856"/>
                </a:lnTo>
                <a:lnTo>
                  <a:pt x="8313" y="11094"/>
                </a:lnTo>
                <a:lnTo>
                  <a:pt x="8324" y="11303"/>
                </a:lnTo>
                <a:lnTo>
                  <a:pt x="8337" y="11519"/>
                </a:lnTo>
                <a:lnTo>
                  <a:pt x="8351" y="11715"/>
                </a:lnTo>
                <a:lnTo>
                  <a:pt x="8362" y="11866"/>
                </a:lnTo>
                <a:lnTo>
                  <a:pt x="8379" y="12075"/>
                </a:lnTo>
                <a:lnTo>
                  <a:pt x="8386" y="12169"/>
                </a:lnTo>
                <a:lnTo>
                  <a:pt x="8419" y="12179"/>
                </a:lnTo>
                <a:lnTo>
                  <a:pt x="8444" y="12163"/>
                </a:lnTo>
                <a:lnTo>
                  <a:pt x="8442" y="12105"/>
                </a:lnTo>
                <a:lnTo>
                  <a:pt x="8425" y="11957"/>
                </a:lnTo>
                <a:lnTo>
                  <a:pt x="8406" y="11715"/>
                </a:lnTo>
                <a:lnTo>
                  <a:pt x="8388" y="11415"/>
                </a:lnTo>
                <a:lnTo>
                  <a:pt x="8373" y="11094"/>
                </a:lnTo>
                <a:lnTo>
                  <a:pt x="8364" y="10924"/>
                </a:lnTo>
                <a:lnTo>
                  <a:pt x="8354" y="10752"/>
                </a:lnTo>
                <a:lnTo>
                  <a:pt x="8343" y="10601"/>
                </a:lnTo>
                <a:lnTo>
                  <a:pt x="8333" y="10489"/>
                </a:lnTo>
                <a:lnTo>
                  <a:pt x="8306" y="10244"/>
                </a:lnTo>
                <a:lnTo>
                  <a:pt x="8276" y="9947"/>
                </a:lnTo>
                <a:lnTo>
                  <a:pt x="8262" y="9803"/>
                </a:lnTo>
                <a:lnTo>
                  <a:pt x="8247" y="9659"/>
                </a:lnTo>
                <a:lnTo>
                  <a:pt x="8234" y="9531"/>
                </a:lnTo>
                <a:lnTo>
                  <a:pt x="8223" y="9436"/>
                </a:lnTo>
                <a:lnTo>
                  <a:pt x="8213" y="9338"/>
                </a:lnTo>
                <a:lnTo>
                  <a:pt x="8211" y="9247"/>
                </a:lnTo>
                <a:lnTo>
                  <a:pt x="8214" y="9147"/>
                </a:lnTo>
                <a:lnTo>
                  <a:pt x="8225" y="9019"/>
                </a:lnTo>
                <a:lnTo>
                  <a:pt x="8246" y="8714"/>
                </a:lnTo>
                <a:lnTo>
                  <a:pt x="8254" y="8434"/>
                </a:lnTo>
                <a:lnTo>
                  <a:pt x="8247" y="8192"/>
                </a:lnTo>
                <a:lnTo>
                  <a:pt x="8227" y="7998"/>
                </a:lnTo>
                <a:lnTo>
                  <a:pt x="8198" y="7857"/>
                </a:lnTo>
                <a:lnTo>
                  <a:pt x="8177" y="7799"/>
                </a:lnTo>
                <a:close/>
                <a:moveTo>
                  <a:pt x="12719" y="7799"/>
                </a:moveTo>
                <a:lnTo>
                  <a:pt x="12698" y="7839"/>
                </a:lnTo>
                <a:lnTo>
                  <a:pt x="12684" y="7956"/>
                </a:lnTo>
                <a:lnTo>
                  <a:pt x="12672" y="8109"/>
                </a:lnTo>
                <a:lnTo>
                  <a:pt x="12659" y="8258"/>
                </a:lnTo>
                <a:lnTo>
                  <a:pt x="12649" y="8405"/>
                </a:lnTo>
                <a:lnTo>
                  <a:pt x="12645" y="8564"/>
                </a:lnTo>
                <a:lnTo>
                  <a:pt x="12647" y="8699"/>
                </a:lnTo>
                <a:lnTo>
                  <a:pt x="12655" y="8773"/>
                </a:lnTo>
                <a:lnTo>
                  <a:pt x="12691" y="8793"/>
                </a:lnTo>
                <a:lnTo>
                  <a:pt x="12715" y="8685"/>
                </a:lnTo>
                <a:lnTo>
                  <a:pt x="12719" y="8610"/>
                </a:lnTo>
                <a:lnTo>
                  <a:pt x="12724" y="8490"/>
                </a:lnTo>
                <a:lnTo>
                  <a:pt x="12729" y="8343"/>
                </a:lnTo>
                <a:lnTo>
                  <a:pt x="12734" y="8185"/>
                </a:lnTo>
                <a:lnTo>
                  <a:pt x="12738" y="7983"/>
                </a:lnTo>
                <a:lnTo>
                  <a:pt x="12738" y="7867"/>
                </a:lnTo>
                <a:lnTo>
                  <a:pt x="12732" y="7812"/>
                </a:lnTo>
                <a:lnTo>
                  <a:pt x="12719" y="7799"/>
                </a:lnTo>
                <a:close/>
                <a:moveTo>
                  <a:pt x="19394" y="7882"/>
                </a:moveTo>
                <a:lnTo>
                  <a:pt x="19371" y="7901"/>
                </a:lnTo>
                <a:lnTo>
                  <a:pt x="19362" y="7944"/>
                </a:lnTo>
                <a:lnTo>
                  <a:pt x="19354" y="7989"/>
                </a:lnTo>
                <a:lnTo>
                  <a:pt x="19333" y="8063"/>
                </a:lnTo>
                <a:lnTo>
                  <a:pt x="19301" y="8155"/>
                </a:lnTo>
                <a:lnTo>
                  <a:pt x="19263" y="8257"/>
                </a:lnTo>
                <a:lnTo>
                  <a:pt x="19214" y="8387"/>
                </a:lnTo>
                <a:lnTo>
                  <a:pt x="19186" y="8472"/>
                </a:lnTo>
                <a:lnTo>
                  <a:pt x="19178" y="8528"/>
                </a:lnTo>
                <a:lnTo>
                  <a:pt x="19185" y="8570"/>
                </a:lnTo>
                <a:lnTo>
                  <a:pt x="19204" y="8604"/>
                </a:lnTo>
                <a:lnTo>
                  <a:pt x="19229" y="8594"/>
                </a:lnTo>
                <a:lnTo>
                  <a:pt x="19262" y="8534"/>
                </a:lnTo>
                <a:lnTo>
                  <a:pt x="19307" y="8417"/>
                </a:lnTo>
                <a:lnTo>
                  <a:pt x="19381" y="8191"/>
                </a:lnTo>
                <a:lnTo>
                  <a:pt x="19420" y="8024"/>
                </a:lnTo>
                <a:lnTo>
                  <a:pt x="19425" y="7918"/>
                </a:lnTo>
                <a:lnTo>
                  <a:pt x="19394" y="7882"/>
                </a:lnTo>
                <a:close/>
                <a:moveTo>
                  <a:pt x="9056" y="8217"/>
                </a:moveTo>
                <a:lnTo>
                  <a:pt x="9026" y="8248"/>
                </a:lnTo>
                <a:lnTo>
                  <a:pt x="8992" y="8338"/>
                </a:lnTo>
                <a:lnTo>
                  <a:pt x="8960" y="8472"/>
                </a:lnTo>
                <a:lnTo>
                  <a:pt x="8932" y="8636"/>
                </a:lnTo>
                <a:lnTo>
                  <a:pt x="8910" y="8800"/>
                </a:lnTo>
                <a:lnTo>
                  <a:pt x="8900" y="8875"/>
                </a:lnTo>
                <a:lnTo>
                  <a:pt x="8934" y="8877"/>
                </a:lnTo>
                <a:lnTo>
                  <a:pt x="8965" y="8826"/>
                </a:lnTo>
                <a:lnTo>
                  <a:pt x="8989" y="8702"/>
                </a:lnTo>
                <a:lnTo>
                  <a:pt x="9013" y="8562"/>
                </a:lnTo>
                <a:lnTo>
                  <a:pt x="9043" y="8449"/>
                </a:lnTo>
                <a:lnTo>
                  <a:pt x="9066" y="8369"/>
                </a:lnTo>
                <a:lnTo>
                  <a:pt x="9076" y="8293"/>
                </a:lnTo>
                <a:lnTo>
                  <a:pt x="9073" y="8238"/>
                </a:lnTo>
                <a:lnTo>
                  <a:pt x="9056" y="8217"/>
                </a:lnTo>
                <a:close/>
                <a:moveTo>
                  <a:pt x="18477" y="8444"/>
                </a:moveTo>
                <a:lnTo>
                  <a:pt x="18445" y="8447"/>
                </a:lnTo>
                <a:lnTo>
                  <a:pt x="18387" y="8490"/>
                </a:lnTo>
                <a:lnTo>
                  <a:pt x="18323" y="8560"/>
                </a:lnTo>
                <a:lnTo>
                  <a:pt x="18269" y="8636"/>
                </a:lnTo>
                <a:lnTo>
                  <a:pt x="18200" y="8833"/>
                </a:lnTo>
                <a:lnTo>
                  <a:pt x="18139" y="9134"/>
                </a:lnTo>
                <a:lnTo>
                  <a:pt x="18094" y="9482"/>
                </a:lnTo>
                <a:lnTo>
                  <a:pt x="18077" y="9812"/>
                </a:lnTo>
                <a:lnTo>
                  <a:pt x="18078" y="9892"/>
                </a:lnTo>
                <a:lnTo>
                  <a:pt x="18083" y="9927"/>
                </a:lnTo>
                <a:lnTo>
                  <a:pt x="18124" y="9881"/>
                </a:lnTo>
                <a:lnTo>
                  <a:pt x="18141" y="9770"/>
                </a:lnTo>
                <a:lnTo>
                  <a:pt x="18151" y="9610"/>
                </a:lnTo>
                <a:lnTo>
                  <a:pt x="18174" y="9372"/>
                </a:lnTo>
                <a:lnTo>
                  <a:pt x="18216" y="9110"/>
                </a:lnTo>
                <a:lnTo>
                  <a:pt x="18275" y="8887"/>
                </a:lnTo>
                <a:lnTo>
                  <a:pt x="18347" y="8718"/>
                </a:lnTo>
                <a:lnTo>
                  <a:pt x="18425" y="8623"/>
                </a:lnTo>
                <a:lnTo>
                  <a:pt x="18466" y="8583"/>
                </a:lnTo>
                <a:lnTo>
                  <a:pt x="18489" y="8538"/>
                </a:lnTo>
                <a:lnTo>
                  <a:pt x="18494" y="8490"/>
                </a:lnTo>
                <a:lnTo>
                  <a:pt x="18477" y="8444"/>
                </a:lnTo>
                <a:close/>
                <a:moveTo>
                  <a:pt x="5834" y="8447"/>
                </a:moveTo>
                <a:lnTo>
                  <a:pt x="5808" y="8466"/>
                </a:lnTo>
                <a:lnTo>
                  <a:pt x="5800" y="8511"/>
                </a:lnTo>
                <a:lnTo>
                  <a:pt x="5815" y="8551"/>
                </a:lnTo>
                <a:lnTo>
                  <a:pt x="5866" y="8590"/>
                </a:lnTo>
                <a:lnTo>
                  <a:pt x="5903" y="8550"/>
                </a:lnTo>
                <a:lnTo>
                  <a:pt x="5898" y="8502"/>
                </a:lnTo>
                <a:lnTo>
                  <a:pt x="5869" y="8463"/>
                </a:lnTo>
                <a:lnTo>
                  <a:pt x="5834" y="8447"/>
                </a:lnTo>
                <a:close/>
                <a:moveTo>
                  <a:pt x="18705" y="8849"/>
                </a:moveTo>
                <a:lnTo>
                  <a:pt x="18632" y="8851"/>
                </a:lnTo>
                <a:lnTo>
                  <a:pt x="18502" y="8862"/>
                </a:lnTo>
                <a:lnTo>
                  <a:pt x="18506" y="9021"/>
                </a:lnTo>
                <a:lnTo>
                  <a:pt x="18515" y="9159"/>
                </a:lnTo>
                <a:lnTo>
                  <a:pt x="18534" y="9270"/>
                </a:lnTo>
                <a:lnTo>
                  <a:pt x="18552" y="9401"/>
                </a:lnTo>
                <a:lnTo>
                  <a:pt x="18559" y="9601"/>
                </a:lnTo>
                <a:lnTo>
                  <a:pt x="18557" y="9724"/>
                </a:lnTo>
                <a:lnTo>
                  <a:pt x="18552" y="9806"/>
                </a:lnTo>
                <a:lnTo>
                  <a:pt x="18542" y="9858"/>
                </a:lnTo>
                <a:lnTo>
                  <a:pt x="18526" y="9894"/>
                </a:lnTo>
                <a:lnTo>
                  <a:pt x="18505" y="9950"/>
                </a:lnTo>
                <a:lnTo>
                  <a:pt x="18495" y="10015"/>
                </a:lnTo>
                <a:lnTo>
                  <a:pt x="18498" y="10070"/>
                </a:lnTo>
                <a:lnTo>
                  <a:pt x="18515" y="10093"/>
                </a:lnTo>
                <a:lnTo>
                  <a:pt x="18539" y="10075"/>
                </a:lnTo>
                <a:lnTo>
                  <a:pt x="18567" y="10035"/>
                </a:lnTo>
                <a:lnTo>
                  <a:pt x="18582" y="9992"/>
                </a:lnTo>
                <a:lnTo>
                  <a:pt x="18593" y="9924"/>
                </a:lnTo>
                <a:lnTo>
                  <a:pt x="18600" y="9819"/>
                </a:lnTo>
                <a:lnTo>
                  <a:pt x="18604" y="9660"/>
                </a:lnTo>
                <a:lnTo>
                  <a:pt x="18603" y="9398"/>
                </a:lnTo>
                <a:lnTo>
                  <a:pt x="18592" y="9211"/>
                </a:lnTo>
                <a:lnTo>
                  <a:pt x="18582" y="9100"/>
                </a:lnTo>
                <a:lnTo>
                  <a:pt x="18590" y="9035"/>
                </a:lnTo>
                <a:lnTo>
                  <a:pt x="18622" y="9003"/>
                </a:lnTo>
                <a:lnTo>
                  <a:pt x="18676" y="8998"/>
                </a:lnTo>
                <a:lnTo>
                  <a:pt x="18745" y="9013"/>
                </a:lnTo>
                <a:lnTo>
                  <a:pt x="18822" y="9047"/>
                </a:lnTo>
                <a:lnTo>
                  <a:pt x="18897" y="9094"/>
                </a:lnTo>
                <a:lnTo>
                  <a:pt x="18965" y="9150"/>
                </a:lnTo>
                <a:lnTo>
                  <a:pt x="19017" y="9211"/>
                </a:lnTo>
                <a:lnTo>
                  <a:pt x="19045" y="9274"/>
                </a:lnTo>
                <a:lnTo>
                  <a:pt x="19052" y="9362"/>
                </a:lnTo>
                <a:lnTo>
                  <a:pt x="19058" y="9534"/>
                </a:lnTo>
                <a:lnTo>
                  <a:pt x="19062" y="9766"/>
                </a:lnTo>
                <a:lnTo>
                  <a:pt x="19064" y="10038"/>
                </a:lnTo>
                <a:lnTo>
                  <a:pt x="19064" y="10325"/>
                </a:lnTo>
                <a:lnTo>
                  <a:pt x="19063" y="10607"/>
                </a:lnTo>
                <a:lnTo>
                  <a:pt x="19058" y="10861"/>
                </a:lnTo>
                <a:lnTo>
                  <a:pt x="19052" y="11062"/>
                </a:lnTo>
                <a:lnTo>
                  <a:pt x="19046" y="11205"/>
                </a:lnTo>
                <a:lnTo>
                  <a:pt x="19046" y="11291"/>
                </a:lnTo>
                <a:lnTo>
                  <a:pt x="19051" y="11333"/>
                </a:lnTo>
                <a:lnTo>
                  <a:pt x="19063" y="11345"/>
                </a:lnTo>
                <a:lnTo>
                  <a:pt x="19093" y="11250"/>
                </a:lnTo>
                <a:lnTo>
                  <a:pt x="19117" y="10989"/>
                </a:lnTo>
                <a:lnTo>
                  <a:pt x="19132" y="10595"/>
                </a:lnTo>
                <a:lnTo>
                  <a:pt x="19136" y="10100"/>
                </a:lnTo>
                <a:lnTo>
                  <a:pt x="19135" y="9894"/>
                </a:lnTo>
                <a:lnTo>
                  <a:pt x="19135" y="9735"/>
                </a:lnTo>
                <a:lnTo>
                  <a:pt x="19136" y="9619"/>
                </a:lnTo>
                <a:lnTo>
                  <a:pt x="19139" y="9538"/>
                </a:lnTo>
                <a:lnTo>
                  <a:pt x="19143" y="9485"/>
                </a:lnTo>
                <a:lnTo>
                  <a:pt x="19149" y="9451"/>
                </a:lnTo>
                <a:lnTo>
                  <a:pt x="19167" y="9420"/>
                </a:lnTo>
                <a:lnTo>
                  <a:pt x="19191" y="9384"/>
                </a:lnTo>
                <a:lnTo>
                  <a:pt x="19201" y="9345"/>
                </a:lnTo>
                <a:lnTo>
                  <a:pt x="19180" y="9268"/>
                </a:lnTo>
                <a:lnTo>
                  <a:pt x="19120" y="9173"/>
                </a:lnTo>
                <a:lnTo>
                  <a:pt x="19031" y="9071"/>
                </a:lnTo>
                <a:lnTo>
                  <a:pt x="18922" y="8969"/>
                </a:lnTo>
                <a:lnTo>
                  <a:pt x="18836" y="8903"/>
                </a:lnTo>
                <a:lnTo>
                  <a:pt x="18768" y="8865"/>
                </a:lnTo>
                <a:lnTo>
                  <a:pt x="18705" y="8849"/>
                </a:lnTo>
                <a:close/>
                <a:moveTo>
                  <a:pt x="5851" y="9225"/>
                </a:moveTo>
                <a:lnTo>
                  <a:pt x="5810" y="9230"/>
                </a:lnTo>
                <a:lnTo>
                  <a:pt x="5799" y="9280"/>
                </a:lnTo>
                <a:lnTo>
                  <a:pt x="5810" y="9330"/>
                </a:lnTo>
                <a:lnTo>
                  <a:pt x="5851" y="9335"/>
                </a:lnTo>
                <a:lnTo>
                  <a:pt x="5888" y="9313"/>
                </a:lnTo>
                <a:lnTo>
                  <a:pt x="5903" y="9280"/>
                </a:lnTo>
                <a:lnTo>
                  <a:pt x="5888" y="9247"/>
                </a:lnTo>
                <a:lnTo>
                  <a:pt x="5851" y="9225"/>
                </a:lnTo>
                <a:close/>
                <a:moveTo>
                  <a:pt x="13493" y="9268"/>
                </a:moveTo>
                <a:lnTo>
                  <a:pt x="13460" y="9274"/>
                </a:lnTo>
                <a:lnTo>
                  <a:pt x="13437" y="9309"/>
                </a:lnTo>
                <a:lnTo>
                  <a:pt x="13418" y="9413"/>
                </a:lnTo>
                <a:lnTo>
                  <a:pt x="13395" y="9590"/>
                </a:lnTo>
                <a:lnTo>
                  <a:pt x="13375" y="9774"/>
                </a:lnTo>
                <a:lnTo>
                  <a:pt x="13368" y="9901"/>
                </a:lnTo>
                <a:lnTo>
                  <a:pt x="13375" y="9972"/>
                </a:lnTo>
                <a:lnTo>
                  <a:pt x="13393" y="9954"/>
                </a:lnTo>
                <a:lnTo>
                  <a:pt x="13415" y="9864"/>
                </a:lnTo>
                <a:lnTo>
                  <a:pt x="13438" y="9714"/>
                </a:lnTo>
                <a:lnTo>
                  <a:pt x="13470" y="9508"/>
                </a:lnTo>
                <a:lnTo>
                  <a:pt x="13508" y="9423"/>
                </a:lnTo>
                <a:lnTo>
                  <a:pt x="13534" y="9379"/>
                </a:lnTo>
                <a:lnTo>
                  <a:pt x="13540" y="9332"/>
                </a:lnTo>
                <a:lnTo>
                  <a:pt x="13523" y="9289"/>
                </a:lnTo>
                <a:lnTo>
                  <a:pt x="13493" y="9268"/>
                </a:lnTo>
                <a:close/>
                <a:moveTo>
                  <a:pt x="17463" y="9319"/>
                </a:moveTo>
                <a:lnTo>
                  <a:pt x="17418" y="9339"/>
                </a:lnTo>
                <a:lnTo>
                  <a:pt x="17380" y="9469"/>
                </a:lnTo>
                <a:lnTo>
                  <a:pt x="17350" y="9702"/>
                </a:lnTo>
                <a:lnTo>
                  <a:pt x="17328" y="10031"/>
                </a:lnTo>
                <a:lnTo>
                  <a:pt x="17314" y="10234"/>
                </a:lnTo>
                <a:lnTo>
                  <a:pt x="17295" y="10374"/>
                </a:lnTo>
                <a:lnTo>
                  <a:pt x="17276" y="10473"/>
                </a:lnTo>
                <a:lnTo>
                  <a:pt x="17273" y="10542"/>
                </a:lnTo>
                <a:lnTo>
                  <a:pt x="17287" y="10581"/>
                </a:lnTo>
                <a:lnTo>
                  <a:pt x="17317" y="10587"/>
                </a:lnTo>
                <a:lnTo>
                  <a:pt x="17342" y="10582"/>
                </a:lnTo>
                <a:lnTo>
                  <a:pt x="17354" y="10603"/>
                </a:lnTo>
                <a:lnTo>
                  <a:pt x="17358" y="10666"/>
                </a:lnTo>
                <a:lnTo>
                  <a:pt x="17356" y="10791"/>
                </a:lnTo>
                <a:lnTo>
                  <a:pt x="17354" y="10908"/>
                </a:lnTo>
                <a:lnTo>
                  <a:pt x="17357" y="10974"/>
                </a:lnTo>
                <a:lnTo>
                  <a:pt x="17366" y="11005"/>
                </a:lnTo>
                <a:lnTo>
                  <a:pt x="17383" y="11010"/>
                </a:lnTo>
                <a:lnTo>
                  <a:pt x="17411" y="10973"/>
                </a:lnTo>
                <a:lnTo>
                  <a:pt x="17425" y="10813"/>
                </a:lnTo>
                <a:lnTo>
                  <a:pt x="17438" y="10581"/>
                </a:lnTo>
                <a:lnTo>
                  <a:pt x="17452" y="10346"/>
                </a:lnTo>
                <a:lnTo>
                  <a:pt x="17464" y="10143"/>
                </a:lnTo>
                <a:lnTo>
                  <a:pt x="17475" y="10005"/>
                </a:lnTo>
                <a:lnTo>
                  <a:pt x="17476" y="9914"/>
                </a:lnTo>
                <a:lnTo>
                  <a:pt x="17451" y="9874"/>
                </a:lnTo>
                <a:lnTo>
                  <a:pt x="17423" y="9802"/>
                </a:lnTo>
                <a:lnTo>
                  <a:pt x="17421" y="9678"/>
                </a:lnTo>
                <a:lnTo>
                  <a:pt x="17439" y="9561"/>
                </a:lnTo>
                <a:lnTo>
                  <a:pt x="17474" y="9509"/>
                </a:lnTo>
                <a:lnTo>
                  <a:pt x="17493" y="9485"/>
                </a:lnTo>
                <a:lnTo>
                  <a:pt x="17497" y="9427"/>
                </a:lnTo>
                <a:lnTo>
                  <a:pt x="17487" y="9362"/>
                </a:lnTo>
                <a:lnTo>
                  <a:pt x="17463" y="9319"/>
                </a:lnTo>
                <a:close/>
                <a:moveTo>
                  <a:pt x="16168" y="9342"/>
                </a:moveTo>
                <a:lnTo>
                  <a:pt x="16149" y="9388"/>
                </a:lnTo>
                <a:lnTo>
                  <a:pt x="16167" y="9522"/>
                </a:lnTo>
                <a:lnTo>
                  <a:pt x="16177" y="9601"/>
                </a:lnTo>
                <a:lnTo>
                  <a:pt x="16193" y="9754"/>
                </a:lnTo>
                <a:lnTo>
                  <a:pt x="16211" y="9956"/>
                </a:lnTo>
                <a:lnTo>
                  <a:pt x="16230" y="10186"/>
                </a:lnTo>
                <a:lnTo>
                  <a:pt x="16250" y="10425"/>
                </a:lnTo>
                <a:lnTo>
                  <a:pt x="16271" y="10647"/>
                </a:lnTo>
                <a:lnTo>
                  <a:pt x="16291" y="10830"/>
                </a:lnTo>
                <a:lnTo>
                  <a:pt x="16307" y="10948"/>
                </a:lnTo>
                <a:lnTo>
                  <a:pt x="16337" y="11082"/>
                </a:lnTo>
                <a:lnTo>
                  <a:pt x="16364" y="11136"/>
                </a:lnTo>
                <a:lnTo>
                  <a:pt x="16381" y="11134"/>
                </a:lnTo>
                <a:lnTo>
                  <a:pt x="16386" y="11104"/>
                </a:lnTo>
                <a:lnTo>
                  <a:pt x="16375" y="11010"/>
                </a:lnTo>
                <a:lnTo>
                  <a:pt x="16348" y="10819"/>
                </a:lnTo>
                <a:lnTo>
                  <a:pt x="16329" y="10670"/>
                </a:lnTo>
                <a:lnTo>
                  <a:pt x="16310" y="10482"/>
                </a:lnTo>
                <a:lnTo>
                  <a:pt x="16291" y="10274"/>
                </a:lnTo>
                <a:lnTo>
                  <a:pt x="16277" y="10072"/>
                </a:lnTo>
                <a:lnTo>
                  <a:pt x="16253" y="9767"/>
                </a:lnTo>
                <a:lnTo>
                  <a:pt x="16227" y="9538"/>
                </a:lnTo>
                <a:lnTo>
                  <a:pt x="16197" y="9392"/>
                </a:lnTo>
                <a:lnTo>
                  <a:pt x="16168" y="9342"/>
                </a:lnTo>
                <a:close/>
                <a:moveTo>
                  <a:pt x="9749" y="9418"/>
                </a:moveTo>
                <a:lnTo>
                  <a:pt x="9673" y="9522"/>
                </a:lnTo>
                <a:lnTo>
                  <a:pt x="9625" y="9735"/>
                </a:lnTo>
                <a:lnTo>
                  <a:pt x="9607" y="10046"/>
                </a:lnTo>
                <a:lnTo>
                  <a:pt x="9618" y="10317"/>
                </a:lnTo>
                <a:lnTo>
                  <a:pt x="9654" y="10500"/>
                </a:lnTo>
                <a:lnTo>
                  <a:pt x="9717" y="10603"/>
                </a:lnTo>
                <a:lnTo>
                  <a:pt x="9811" y="10636"/>
                </a:lnTo>
                <a:lnTo>
                  <a:pt x="9883" y="10657"/>
                </a:lnTo>
                <a:lnTo>
                  <a:pt x="9945" y="10714"/>
                </a:lnTo>
                <a:lnTo>
                  <a:pt x="9986" y="10770"/>
                </a:lnTo>
                <a:lnTo>
                  <a:pt x="10010" y="10793"/>
                </a:lnTo>
                <a:lnTo>
                  <a:pt x="10022" y="10784"/>
                </a:lnTo>
                <a:lnTo>
                  <a:pt x="10030" y="10747"/>
                </a:lnTo>
                <a:lnTo>
                  <a:pt x="10027" y="10653"/>
                </a:lnTo>
                <a:lnTo>
                  <a:pt x="9993" y="10578"/>
                </a:lnTo>
                <a:lnTo>
                  <a:pt x="9930" y="10528"/>
                </a:lnTo>
                <a:lnTo>
                  <a:pt x="9847" y="10510"/>
                </a:lnTo>
                <a:lnTo>
                  <a:pt x="9779" y="10493"/>
                </a:lnTo>
                <a:lnTo>
                  <a:pt x="9728" y="10440"/>
                </a:lnTo>
                <a:lnTo>
                  <a:pt x="9693" y="10348"/>
                </a:lnTo>
                <a:lnTo>
                  <a:pt x="9671" y="10214"/>
                </a:lnTo>
                <a:lnTo>
                  <a:pt x="9666" y="9907"/>
                </a:lnTo>
                <a:lnTo>
                  <a:pt x="9713" y="9673"/>
                </a:lnTo>
                <a:lnTo>
                  <a:pt x="9736" y="9626"/>
                </a:lnTo>
                <a:lnTo>
                  <a:pt x="9760" y="9601"/>
                </a:lnTo>
                <a:lnTo>
                  <a:pt x="9792" y="9596"/>
                </a:lnTo>
                <a:lnTo>
                  <a:pt x="9840" y="9604"/>
                </a:lnTo>
                <a:lnTo>
                  <a:pt x="9887" y="9614"/>
                </a:lnTo>
                <a:lnTo>
                  <a:pt x="9925" y="9596"/>
                </a:lnTo>
                <a:lnTo>
                  <a:pt x="9925" y="9561"/>
                </a:lnTo>
                <a:lnTo>
                  <a:pt x="9902" y="9496"/>
                </a:lnTo>
                <a:lnTo>
                  <a:pt x="9848" y="9437"/>
                </a:lnTo>
                <a:lnTo>
                  <a:pt x="9749" y="9418"/>
                </a:lnTo>
                <a:close/>
                <a:moveTo>
                  <a:pt x="20907" y="10559"/>
                </a:moveTo>
                <a:lnTo>
                  <a:pt x="20876" y="10569"/>
                </a:lnTo>
                <a:lnTo>
                  <a:pt x="20843" y="10611"/>
                </a:lnTo>
                <a:lnTo>
                  <a:pt x="20818" y="10672"/>
                </a:lnTo>
                <a:lnTo>
                  <a:pt x="20808" y="10735"/>
                </a:lnTo>
                <a:lnTo>
                  <a:pt x="20794" y="10846"/>
                </a:lnTo>
                <a:lnTo>
                  <a:pt x="20760" y="11046"/>
                </a:lnTo>
                <a:lnTo>
                  <a:pt x="20726" y="11238"/>
                </a:lnTo>
                <a:lnTo>
                  <a:pt x="20721" y="11339"/>
                </a:lnTo>
                <a:lnTo>
                  <a:pt x="20743" y="11345"/>
                </a:lnTo>
                <a:lnTo>
                  <a:pt x="20775" y="11290"/>
                </a:lnTo>
                <a:lnTo>
                  <a:pt x="20810" y="11095"/>
                </a:lnTo>
                <a:lnTo>
                  <a:pt x="20837" y="10918"/>
                </a:lnTo>
                <a:lnTo>
                  <a:pt x="20862" y="10812"/>
                </a:lnTo>
                <a:lnTo>
                  <a:pt x="20883" y="10776"/>
                </a:lnTo>
                <a:lnTo>
                  <a:pt x="20898" y="10817"/>
                </a:lnTo>
                <a:lnTo>
                  <a:pt x="20896" y="10956"/>
                </a:lnTo>
                <a:lnTo>
                  <a:pt x="20879" y="11199"/>
                </a:lnTo>
                <a:lnTo>
                  <a:pt x="20854" y="11460"/>
                </a:lnTo>
                <a:lnTo>
                  <a:pt x="20828" y="11650"/>
                </a:lnTo>
                <a:lnTo>
                  <a:pt x="20805" y="11742"/>
                </a:lnTo>
                <a:lnTo>
                  <a:pt x="20775" y="11698"/>
                </a:lnTo>
                <a:lnTo>
                  <a:pt x="20748" y="11647"/>
                </a:lnTo>
                <a:lnTo>
                  <a:pt x="20735" y="11693"/>
                </a:lnTo>
                <a:lnTo>
                  <a:pt x="20744" y="11824"/>
                </a:lnTo>
                <a:lnTo>
                  <a:pt x="20773" y="11873"/>
                </a:lnTo>
                <a:lnTo>
                  <a:pt x="20811" y="11885"/>
                </a:lnTo>
                <a:lnTo>
                  <a:pt x="20847" y="11863"/>
                </a:lnTo>
                <a:lnTo>
                  <a:pt x="20871" y="11810"/>
                </a:lnTo>
                <a:lnTo>
                  <a:pt x="20889" y="11670"/>
                </a:lnTo>
                <a:lnTo>
                  <a:pt x="20912" y="11444"/>
                </a:lnTo>
                <a:lnTo>
                  <a:pt x="20934" y="11189"/>
                </a:lnTo>
                <a:lnTo>
                  <a:pt x="20956" y="10980"/>
                </a:lnTo>
                <a:lnTo>
                  <a:pt x="20966" y="10823"/>
                </a:lnTo>
                <a:lnTo>
                  <a:pt x="20961" y="10693"/>
                </a:lnTo>
                <a:lnTo>
                  <a:pt x="20941" y="10601"/>
                </a:lnTo>
                <a:lnTo>
                  <a:pt x="20907" y="10559"/>
                </a:lnTo>
                <a:close/>
                <a:moveTo>
                  <a:pt x="18413" y="10780"/>
                </a:moveTo>
                <a:lnTo>
                  <a:pt x="18386" y="10794"/>
                </a:lnTo>
                <a:lnTo>
                  <a:pt x="18349" y="10866"/>
                </a:lnTo>
                <a:lnTo>
                  <a:pt x="18316" y="10960"/>
                </a:lnTo>
                <a:lnTo>
                  <a:pt x="18301" y="11039"/>
                </a:lnTo>
                <a:lnTo>
                  <a:pt x="18311" y="11084"/>
                </a:lnTo>
                <a:lnTo>
                  <a:pt x="18336" y="11091"/>
                </a:lnTo>
                <a:lnTo>
                  <a:pt x="18367" y="11067"/>
                </a:lnTo>
                <a:lnTo>
                  <a:pt x="18398" y="11010"/>
                </a:lnTo>
                <a:lnTo>
                  <a:pt x="18428" y="10876"/>
                </a:lnTo>
                <a:lnTo>
                  <a:pt x="18413" y="10780"/>
                </a:lnTo>
                <a:close/>
                <a:moveTo>
                  <a:pt x="12416" y="11177"/>
                </a:moveTo>
                <a:lnTo>
                  <a:pt x="12406" y="11209"/>
                </a:lnTo>
                <a:lnTo>
                  <a:pt x="12406" y="11265"/>
                </a:lnTo>
                <a:lnTo>
                  <a:pt x="12409" y="11363"/>
                </a:lnTo>
                <a:lnTo>
                  <a:pt x="12416" y="11516"/>
                </a:lnTo>
                <a:lnTo>
                  <a:pt x="12427" y="11735"/>
                </a:lnTo>
                <a:lnTo>
                  <a:pt x="12442" y="12032"/>
                </a:lnTo>
                <a:lnTo>
                  <a:pt x="12459" y="12368"/>
                </a:lnTo>
                <a:lnTo>
                  <a:pt x="12473" y="12634"/>
                </a:lnTo>
                <a:lnTo>
                  <a:pt x="12484" y="12842"/>
                </a:lnTo>
                <a:lnTo>
                  <a:pt x="12494" y="13001"/>
                </a:lnTo>
                <a:lnTo>
                  <a:pt x="12503" y="13125"/>
                </a:lnTo>
                <a:lnTo>
                  <a:pt x="12512" y="13225"/>
                </a:lnTo>
                <a:lnTo>
                  <a:pt x="12521" y="13308"/>
                </a:lnTo>
                <a:lnTo>
                  <a:pt x="12532" y="13389"/>
                </a:lnTo>
                <a:lnTo>
                  <a:pt x="12561" y="13563"/>
                </a:lnTo>
                <a:lnTo>
                  <a:pt x="12588" y="13679"/>
                </a:lnTo>
                <a:lnTo>
                  <a:pt x="12605" y="13749"/>
                </a:lnTo>
                <a:lnTo>
                  <a:pt x="12612" y="13818"/>
                </a:lnTo>
                <a:lnTo>
                  <a:pt x="12621" y="13870"/>
                </a:lnTo>
                <a:lnTo>
                  <a:pt x="12645" y="13957"/>
                </a:lnTo>
                <a:lnTo>
                  <a:pt x="12680" y="14068"/>
                </a:lnTo>
                <a:lnTo>
                  <a:pt x="12723" y="14192"/>
                </a:lnTo>
                <a:lnTo>
                  <a:pt x="12798" y="14409"/>
                </a:lnTo>
                <a:lnTo>
                  <a:pt x="12848" y="14585"/>
                </a:lnTo>
                <a:lnTo>
                  <a:pt x="12876" y="14732"/>
                </a:lnTo>
                <a:lnTo>
                  <a:pt x="12885" y="14859"/>
                </a:lnTo>
                <a:lnTo>
                  <a:pt x="12894" y="15017"/>
                </a:lnTo>
                <a:lnTo>
                  <a:pt x="12914" y="15233"/>
                </a:lnTo>
                <a:lnTo>
                  <a:pt x="12942" y="15465"/>
                </a:lnTo>
                <a:lnTo>
                  <a:pt x="12975" y="15670"/>
                </a:lnTo>
                <a:lnTo>
                  <a:pt x="12995" y="15797"/>
                </a:lnTo>
                <a:lnTo>
                  <a:pt x="13019" y="15982"/>
                </a:lnTo>
                <a:lnTo>
                  <a:pt x="13045" y="16201"/>
                </a:lnTo>
                <a:lnTo>
                  <a:pt x="13070" y="16429"/>
                </a:lnTo>
                <a:lnTo>
                  <a:pt x="13112" y="16802"/>
                </a:lnTo>
                <a:lnTo>
                  <a:pt x="13162" y="17129"/>
                </a:lnTo>
                <a:lnTo>
                  <a:pt x="13229" y="17475"/>
                </a:lnTo>
                <a:lnTo>
                  <a:pt x="13325" y="17897"/>
                </a:lnTo>
                <a:lnTo>
                  <a:pt x="13393" y="18175"/>
                </a:lnTo>
                <a:lnTo>
                  <a:pt x="13451" y="18378"/>
                </a:lnTo>
                <a:lnTo>
                  <a:pt x="13516" y="18559"/>
                </a:lnTo>
                <a:lnTo>
                  <a:pt x="13603" y="18766"/>
                </a:lnTo>
                <a:lnTo>
                  <a:pt x="13661" y="18894"/>
                </a:lnTo>
                <a:lnTo>
                  <a:pt x="13698" y="18962"/>
                </a:lnTo>
                <a:lnTo>
                  <a:pt x="13720" y="18978"/>
                </a:lnTo>
                <a:lnTo>
                  <a:pt x="13736" y="18955"/>
                </a:lnTo>
                <a:lnTo>
                  <a:pt x="13743" y="18910"/>
                </a:lnTo>
                <a:lnTo>
                  <a:pt x="13727" y="18835"/>
                </a:lnTo>
                <a:lnTo>
                  <a:pt x="13681" y="18704"/>
                </a:lnTo>
                <a:lnTo>
                  <a:pt x="13597" y="18488"/>
                </a:lnTo>
                <a:lnTo>
                  <a:pt x="13529" y="18308"/>
                </a:lnTo>
                <a:lnTo>
                  <a:pt x="13469" y="18136"/>
                </a:lnTo>
                <a:lnTo>
                  <a:pt x="13422" y="17987"/>
                </a:lnTo>
                <a:lnTo>
                  <a:pt x="13393" y="17871"/>
                </a:lnTo>
                <a:lnTo>
                  <a:pt x="13349" y="17670"/>
                </a:lnTo>
                <a:lnTo>
                  <a:pt x="13303" y="17475"/>
                </a:lnTo>
                <a:lnTo>
                  <a:pt x="13256" y="17276"/>
                </a:lnTo>
                <a:lnTo>
                  <a:pt x="13212" y="17059"/>
                </a:lnTo>
                <a:lnTo>
                  <a:pt x="13197" y="16982"/>
                </a:lnTo>
                <a:lnTo>
                  <a:pt x="13187" y="16916"/>
                </a:lnTo>
                <a:lnTo>
                  <a:pt x="13179" y="16848"/>
                </a:lnTo>
                <a:lnTo>
                  <a:pt x="13174" y="16771"/>
                </a:lnTo>
                <a:lnTo>
                  <a:pt x="13171" y="16673"/>
                </a:lnTo>
                <a:lnTo>
                  <a:pt x="13170" y="16546"/>
                </a:lnTo>
                <a:lnTo>
                  <a:pt x="13169" y="16382"/>
                </a:lnTo>
                <a:lnTo>
                  <a:pt x="13171" y="16168"/>
                </a:lnTo>
                <a:lnTo>
                  <a:pt x="13173" y="15824"/>
                </a:lnTo>
                <a:lnTo>
                  <a:pt x="13177" y="15616"/>
                </a:lnTo>
                <a:lnTo>
                  <a:pt x="13186" y="15507"/>
                </a:lnTo>
                <a:lnTo>
                  <a:pt x="13200" y="15457"/>
                </a:lnTo>
                <a:lnTo>
                  <a:pt x="13218" y="15387"/>
                </a:lnTo>
                <a:lnTo>
                  <a:pt x="13216" y="15272"/>
                </a:lnTo>
                <a:lnTo>
                  <a:pt x="13202" y="15183"/>
                </a:lnTo>
                <a:lnTo>
                  <a:pt x="13184" y="15144"/>
                </a:lnTo>
                <a:lnTo>
                  <a:pt x="13167" y="15161"/>
                </a:lnTo>
                <a:lnTo>
                  <a:pt x="13152" y="15233"/>
                </a:lnTo>
                <a:lnTo>
                  <a:pt x="13138" y="15297"/>
                </a:lnTo>
                <a:lnTo>
                  <a:pt x="13123" y="15268"/>
                </a:lnTo>
                <a:lnTo>
                  <a:pt x="13098" y="15191"/>
                </a:lnTo>
                <a:lnTo>
                  <a:pt x="13037" y="15065"/>
                </a:lnTo>
                <a:lnTo>
                  <a:pt x="12986" y="15105"/>
                </a:lnTo>
                <a:lnTo>
                  <a:pt x="12961" y="15101"/>
                </a:lnTo>
                <a:lnTo>
                  <a:pt x="12949" y="14994"/>
                </a:lnTo>
                <a:lnTo>
                  <a:pt x="12933" y="14785"/>
                </a:lnTo>
                <a:lnTo>
                  <a:pt x="12914" y="14575"/>
                </a:lnTo>
                <a:lnTo>
                  <a:pt x="12886" y="14412"/>
                </a:lnTo>
                <a:lnTo>
                  <a:pt x="12839" y="14243"/>
                </a:lnTo>
                <a:lnTo>
                  <a:pt x="12760" y="14019"/>
                </a:lnTo>
                <a:lnTo>
                  <a:pt x="12660" y="13703"/>
                </a:lnTo>
                <a:lnTo>
                  <a:pt x="12594" y="13376"/>
                </a:lnTo>
                <a:lnTo>
                  <a:pt x="12553" y="12993"/>
                </a:lnTo>
                <a:lnTo>
                  <a:pt x="12532" y="12509"/>
                </a:lnTo>
                <a:lnTo>
                  <a:pt x="12526" y="12296"/>
                </a:lnTo>
                <a:lnTo>
                  <a:pt x="12519" y="12102"/>
                </a:lnTo>
                <a:lnTo>
                  <a:pt x="12513" y="11951"/>
                </a:lnTo>
                <a:lnTo>
                  <a:pt x="12508" y="11862"/>
                </a:lnTo>
                <a:lnTo>
                  <a:pt x="12497" y="11728"/>
                </a:lnTo>
                <a:lnTo>
                  <a:pt x="12484" y="11574"/>
                </a:lnTo>
                <a:lnTo>
                  <a:pt x="12471" y="11422"/>
                </a:lnTo>
                <a:lnTo>
                  <a:pt x="12460" y="11293"/>
                </a:lnTo>
                <a:lnTo>
                  <a:pt x="12446" y="11209"/>
                </a:lnTo>
                <a:lnTo>
                  <a:pt x="12416" y="11177"/>
                </a:lnTo>
                <a:close/>
                <a:moveTo>
                  <a:pt x="18148" y="11512"/>
                </a:moveTo>
                <a:lnTo>
                  <a:pt x="18041" y="11569"/>
                </a:lnTo>
                <a:lnTo>
                  <a:pt x="17953" y="11725"/>
                </a:lnTo>
                <a:lnTo>
                  <a:pt x="17910" y="11888"/>
                </a:lnTo>
                <a:lnTo>
                  <a:pt x="17865" y="12121"/>
                </a:lnTo>
                <a:lnTo>
                  <a:pt x="17826" y="12379"/>
                </a:lnTo>
                <a:lnTo>
                  <a:pt x="17802" y="12614"/>
                </a:lnTo>
                <a:lnTo>
                  <a:pt x="17776" y="12850"/>
                </a:lnTo>
                <a:lnTo>
                  <a:pt x="17738" y="13075"/>
                </a:lnTo>
                <a:lnTo>
                  <a:pt x="17704" y="13242"/>
                </a:lnTo>
                <a:lnTo>
                  <a:pt x="17690" y="13340"/>
                </a:lnTo>
                <a:lnTo>
                  <a:pt x="17700" y="13373"/>
                </a:lnTo>
                <a:lnTo>
                  <a:pt x="17721" y="13388"/>
                </a:lnTo>
                <a:lnTo>
                  <a:pt x="17752" y="13343"/>
                </a:lnTo>
                <a:lnTo>
                  <a:pt x="17786" y="13202"/>
                </a:lnTo>
                <a:lnTo>
                  <a:pt x="17823" y="12957"/>
                </a:lnTo>
                <a:lnTo>
                  <a:pt x="17866" y="12601"/>
                </a:lnTo>
                <a:lnTo>
                  <a:pt x="17921" y="12199"/>
                </a:lnTo>
                <a:lnTo>
                  <a:pt x="17983" y="11909"/>
                </a:lnTo>
                <a:lnTo>
                  <a:pt x="18055" y="11728"/>
                </a:lnTo>
                <a:lnTo>
                  <a:pt x="18139" y="11649"/>
                </a:lnTo>
                <a:lnTo>
                  <a:pt x="18187" y="11614"/>
                </a:lnTo>
                <a:lnTo>
                  <a:pt x="18206" y="11569"/>
                </a:lnTo>
                <a:lnTo>
                  <a:pt x="18193" y="11529"/>
                </a:lnTo>
                <a:lnTo>
                  <a:pt x="18148" y="11512"/>
                </a:lnTo>
                <a:close/>
                <a:moveTo>
                  <a:pt x="19517" y="11605"/>
                </a:moveTo>
                <a:lnTo>
                  <a:pt x="19477" y="11634"/>
                </a:lnTo>
                <a:lnTo>
                  <a:pt x="19443" y="11742"/>
                </a:lnTo>
                <a:lnTo>
                  <a:pt x="19412" y="11934"/>
                </a:lnTo>
                <a:lnTo>
                  <a:pt x="19388" y="12143"/>
                </a:lnTo>
                <a:lnTo>
                  <a:pt x="19378" y="12281"/>
                </a:lnTo>
                <a:lnTo>
                  <a:pt x="19388" y="12415"/>
                </a:lnTo>
                <a:lnTo>
                  <a:pt x="19413" y="12602"/>
                </a:lnTo>
                <a:lnTo>
                  <a:pt x="19447" y="12801"/>
                </a:lnTo>
                <a:lnTo>
                  <a:pt x="19483" y="12964"/>
                </a:lnTo>
                <a:lnTo>
                  <a:pt x="19511" y="13110"/>
                </a:lnTo>
                <a:lnTo>
                  <a:pt x="19523" y="13249"/>
                </a:lnTo>
                <a:lnTo>
                  <a:pt x="19513" y="13367"/>
                </a:lnTo>
                <a:lnTo>
                  <a:pt x="19486" y="13493"/>
                </a:lnTo>
                <a:lnTo>
                  <a:pt x="19444" y="13611"/>
                </a:lnTo>
                <a:lnTo>
                  <a:pt x="19393" y="13709"/>
                </a:lnTo>
                <a:lnTo>
                  <a:pt x="19360" y="13782"/>
                </a:lnTo>
                <a:lnTo>
                  <a:pt x="19346" y="13856"/>
                </a:lnTo>
                <a:lnTo>
                  <a:pt x="19357" y="13925"/>
                </a:lnTo>
                <a:lnTo>
                  <a:pt x="19380" y="13906"/>
                </a:lnTo>
                <a:lnTo>
                  <a:pt x="19423" y="13852"/>
                </a:lnTo>
                <a:lnTo>
                  <a:pt x="19524" y="13647"/>
                </a:lnTo>
                <a:lnTo>
                  <a:pt x="19568" y="13362"/>
                </a:lnTo>
                <a:lnTo>
                  <a:pt x="19567" y="13053"/>
                </a:lnTo>
                <a:lnTo>
                  <a:pt x="19514" y="12781"/>
                </a:lnTo>
                <a:lnTo>
                  <a:pt x="19459" y="12473"/>
                </a:lnTo>
                <a:lnTo>
                  <a:pt x="19451" y="12147"/>
                </a:lnTo>
                <a:lnTo>
                  <a:pt x="19464" y="12022"/>
                </a:lnTo>
                <a:lnTo>
                  <a:pt x="19482" y="11912"/>
                </a:lnTo>
                <a:lnTo>
                  <a:pt x="19502" y="11833"/>
                </a:lnTo>
                <a:lnTo>
                  <a:pt x="19521" y="11803"/>
                </a:lnTo>
                <a:lnTo>
                  <a:pt x="19546" y="11865"/>
                </a:lnTo>
                <a:lnTo>
                  <a:pt x="19587" y="12012"/>
                </a:lnTo>
                <a:lnTo>
                  <a:pt x="19620" y="12137"/>
                </a:lnTo>
                <a:lnTo>
                  <a:pt x="19643" y="12202"/>
                </a:lnTo>
                <a:lnTo>
                  <a:pt x="19661" y="12215"/>
                </a:lnTo>
                <a:lnTo>
                  <a:pt x="19675" y="12180"/>
                </a:lnTo>
                <a:lnTo>
                  <a:pt x="19670" y="12082"/>
                </a:lnTo>
                <a:lnTo>
                  <a:pt x="19641" y="11921"/>
                </a:lnTo>
                <a:lnTo>
                  <a:pt x="19600" y="11758"/>
                </a:lnTo>
                <a:lnTo>
                  <a:pt x="19562" y="11651"/>
                </a:lnTo>
                <a:lnTo>
                  <a:pt x="19517" y="11605"/>
                </a:lnTo>
                <a:close/>
                <a:moveTo>
                  <a:pt x="20476" y="11608"/>
                </a:moveTo>
                <a:lnTo>
                  <a:pt x="20445" y="11626"/>
                </a:lnTo>
                <a:lnTo>
                  <a:pt x="20420" y="11675"/>
                </a:lnTo>
                <a:lnTo>
                  <a:pt x="20401" y="11760"/>
                </a:lnTo>
                <a:lnTo>
                  <a:pt x="20387" y="11883"/>
                </a:lnTo>
                <a:lnTo>
                  <a:pt x="20378" y="12048"/>
                </a:lnTo>
                <a:lnTo>
                  <a:pt x="20373" y="12255"/>
                </a:lnTo>
                <a:lnTo>
                  <a:pt x="20373" y="12510"/>
                </a:lnTo>
                <a:lnTo>
                  <a:pt x="20375" y="13040"/>
                </a:lnTo>
                <a:lnTo>
                  <a:pt x="20295" y="13329"/>
                </a:lnTo>
                <a:lnTo>
                  <a:pt x="20262" y="13448"/>
                </a:lnTo>
                <a:lnTo>
                  <a:pt x="20231" y="13561"/>
                </a:lnTo>
                <a:lnTo>
                  <a:pt x="20206" y="13653"/>
                </a:lnTo>
                <a:lnTo>
                  <a:pt x="20189" y="13712"/>
                </a:lnTo>
                <a:lnTo>
                  <a:pt x="20163" y="13782"/>
                </a:lnTo>
                <a:lnTo>
                  <a:pt x="20138" y="13800"/>
                </a:lnTo>
                <a:lnTo>
                  <a:pt x="20116" y="13761"/>
                </a:lnTo>
                <a:lnTo>
                  <a:pt x="20096" y="13667"/>
                </a:lnTo>
                <a:lnTo>
                  <a:pt x="20076" y="13592"/>
                </a:lnTo>
                <a:lnTo>
                  <a:pt x="20042" y="13491"/>
                </a:lnTo>
                <a:lnTo>
                  <a:pt x="19996" y="13376"/>
                </a:lnTo>
                <a:lnTo>
                  <a:pt x="19946" y="13257"/>
                </a:lnTo>
                <a:lnTo>
                  <a:pt x="19895" y="13147"/>
                </a:lnTo>
                <a:lnTo>
                  <a:pt x="19850" y="13059"/>
                </a:lnTo>
                <a:lnTo>
                  <a:pt x="19815" y="13003"/>
                </a:lnTo>
                <a:lnTo>
                  <a:pt x="19795" y="12993"/>
                </a:lnTo>
                <a:lnTo>
                  <a:pt x="19781" y="13045"/>
                </a:lnTo>
                <a:lnTo>
                  <a:pt x="19793" y="13125"/>
                </a:lnTo>
                <a:lnTo>
                  <a:pt x="19834" y="13244"/>
                </a:lnTo>
                <a:lnTo>
                  <a:pt x="19908" y="13412"/>
                </a:lnTo>
                <a:lnTo>
                  <a:pt x="19979" y="13568"/>
                </a:lnTo>
                <a:lnTo>
                  <a:pt x="20017" y="13670"/>
                </a:lnTo>
                <a:lnTo>
                  <a:pt x="20033" y="13752"/>
                </a:lnTo>
                <a:lnTo>
                  <a:pt x="20037" y="13847"/>
                </a:lnTo>
                <a:lnTo>
                  <a:pt x="20042" y="13967"/>
                </a:lnTo>
                <a:lnTo>
                  <a:pt x="20057" y="14026"/>
                </a:lnTo>
                <a:lnTo>
                  <a:pt x="20080" y="14024"/>
                </a:lnTo>
                <a:lnTo>
                  <a:pt x="20117" y="14000"/>
                </a:lnTo>
                <a:lnTo>
                  <a:pt x="20161" y="13957"/>
                </a:lnTo>
                <a:lnTo>
                  <a:pt x="20205" y="13901"/>
                </a:lnTo>
                <a:lnTo>
                  <a:pt x="20222" y="13860"/>
                </a:lnTo>
                <a:lnTo>
                  <a:pt x="20247" y="13782"/>
                </a:lnTo>
                <a:lnTo>
                  <a:pt x="20278" y="13676"/>
                </a:lnTo>
                <a:lnTo>
                  <a:pt x="20312" y="13552"/>
                </a:lnTo>
                <a:lnTo>
                  <a:pt x="20345" y="13421"/>
                </a:lnTo>
                <a:lnTo>
                  <a:pt x="20377" y="13295"/>
                </a:lnTo>
                <a:lnTo>
                  <a:pt x="20402" y="13184"/>
                </a:lnTo>
                <a:lnTo>
                  <a:pt x="20418" y="13098"/>
                </a:lnTo>
                <a:lnTo>
                  <a:pt x="20429" y="13009"/>
                </a:lnTo>
                <a:lnTo>
                  <a:pt x="20434" y="12892"/>
                </a:lnTo>
                <a:lnTo>
                  <a:pt x="20435" y="12734"/>
                </a:lnTo>
                <a:lnTo>
                  <a:pt x="20431" y="12515"/>
                </a:lnTo>
                <a:lnTo>
                  <a:pt x="20429" y="12333"/>
                </a:lnTo>
                <a:lnTo>
                  <a:pt x="20428" y="12167"/>
                </a:lnTo>
                <a:lnTo>
                  <a:pt x="20431" y="12032"/>
                </a:lnTo>
                <a:lnTo>
                  <a:pt x="20435" y="11950"/>
                </a:lnTo>
                <a:lnTo>
                  <a:pt x="20445" y="11881"/>
                </a:lnTo>
                <a:lnTo>
                  <a:pt x="20459" y="11843"/>
                </a:lnTo>
                <a:lnTo>
                  <a:pt x="20483" y="11832"/>
                </a:lnTo>
                <a:lnTo>
                  <a:pt x="20524" y="11834"/>
                </a:lnTo>
                <a:lnTo>
                  <a:pt x="20582" y="11829"/>
                </a:lnTo>
                <a:lnTo>
                  <a:pt x="20599" y="11787"/>
                </a:lnTo>
                <a:lnTo>
                  <a:pt x="20577" y="11689"/>
                </a:lnTo>
                <a:lnTo>
                  <a:pt x="20515" y="11620"/>
                </a:lnTo>
                <a:lnTo>
                  <a:pt x="20476" y="11608"/>
                </a:lnTo>
                <a:close/>
                <a:moveTo>
                  <a:pt x="9438" y="11689"/>
                </a:moveTo>
                <a:lnTo>
                  <a:pt x="9430" y="11777"/>
                </a:lnTo>
                <a:lnTo>
                  <a:pt x="9440" y="11868"/>
                </a:lnTo>
                <a:lnTo>
                  <a:pt x="9484" y="11886"/>
                </a:lnTo>
                <a:lnTo>
                  <a:pt x="9524" y="11894"/>
                </a:lnTo>
                <a:lnTo>
                  <a:pt x="9546" y="11908"/>
                </a:lnTo>
                <a:lnTo>
                  <a:pt x="9540" y="11987"/>
                </a:lnTo>
                <a:lnTo>
                  <a:pt x="9514" y="12149"/>
                </a:lnTo>
                <a:lnTo>
                  <a:pt x="9494" y="12272"/>
                </a:lnTo>
                <a:lnTo>
                  <a:pt x="9479" y="12414"/>
                </a:lnTo>
                <a:lnTo>
                  <a:pt x="9468" y="12585"/>
                </a:lnTo>
                <a:lnTo>
                  <a:pt x="9459" y="12803"/>
                </a:lnTo>
                <a:lnTo>
                  <a:pt x="9452" y="12976"/>
                </a:lnTo>
                <a:lnTo>
                  <a:pt x="9444" y="13125"/>
                </a:lnTo>
                <a:lnTo>
                  <a:pt x="9436" y="13236"/>
                </a:lnTo>
                <a:lnTo>
                  <a:pt x="9428" y="13291"/>
                </a:lnTo>
                <a:lnTo>
                  <a:pt x="9422" y="13386"/>
                </a:lnTo>
                <a:lnTo>
                  <a:pt x="9457" y="13424"/>
                </a:lnTo>
                <a:lnTo>
                  <a:pt x="9493" y="13318"/>
                </a:lnTo>
                <a:lnTo>
                  <a:pt x="9502" y="13242"/>
                </a:lnTo>
                <a:lnTo>
                  <a:pt x="9511" y="13117"/>
                </a:lnTo>
                <a:lnTo>
                  <a:pt x="9520" y="12958"/>
                </a:lnTo>
                <a:lnTo>
                  <a:pt x="9527" y="12787"/>
                </a:lnTo>
                <a:lnTo>
                  <a:pt x="9538" y="12499"/>
                </a:lnTo>
                <a:lnTo>
                  <a:pt x="9550" y="12317"/>
                </a:lnTo>
                <a:lnTo>
                  <a:pt x="9568" y="12200"/>
                </a:lnTo>
                <a:lnTo>
                  <a:pt x="9596" y="12105"/>
                </a:lnTo>
                <a:lnTo>
                  <a:pt x="9641" y="12020"/>
                </a:lnTo>
                <a:lnTo>
                  <a:pt x="9692" y="12012"/>
                </a:lnTo>
                <a:lnTo>
                  <a:pt x="9750" y="12081"/>
                </a:lnTo>
                <a:lnTo>
                  <a:pt x="9819" y="12226"/>
                </a:lnTo>
                <a:lnTo>
                  <a:pt x="9905" y="12422"/>
                </a:lnTo>
                <a:lnTo>
                  <a:pt x="9993" y="12588"/>
                </a:lnTo>
                <a:lnTo>
                  <a:pt x="10080" y="12749"/>
                </a:lnTo>
                <a:lnTo>
                  <a:pt x="10165" y="12935"/>
                </a:lnTo>
                <a:lnTo>
                  <a:pt x="10219" y="13056"/>
                </a:lnTo>
                <a:lnTo>
                  <a:pt x="10260" y="13123"/>
                </a:lnTo>
                <a:lnTo>
                  <a:pt x="10287" y="13134"/>
                </a:lnTo>
                <a:lnTo>
                  <a:pt x="10302" y="13091"/>
                </a:lnTo>
                <a:lnTo>
                  <a:pt x="10297" y="13053"/>
                </a:lnTo>
                <a:lnTo>
                  <a:pt x="10280" y="12993"/>
                </a:lnTo>
                <a:lnTo>
                  <a:pt x="10252" y="12914"/>
                </a:lnTo>
                <a:lnTo>
                  <a:pt x="10219" y="12827"/>
                </a:lnTo>
                <a:lnTo>
                  <a:pt x="10181" y="12738"/>
                </a:lnTo>
                <a:lnTo>
                  <a:pt x="10144" y="12656"/>
                </a:lnTo>
                <a:lnTo>
                  <a:pt x="10109" y="12587"/>
                </a:lnTo>
                <a:lnTo>
                  <a:pt x="10079" y="12540"/>
                </a:lnTo>
                <a:lnTo>
                  <a:pt x="10050" y="12493"/>
                </a:lnTo>
                <a:lnTo>
                  <a:pt x="10014" y="12425"/>
                </a:lnTo>
                <a:lnTo>
                  <a:pt x="9976" y="12345"/>
                </a:lnTo>
                <a:lnTo>
                  <a:pt x="9938" y="12258"/>
                </a:lnTo>
                <a:lnTo>
                  <a:pt x="9904" y="12173"/>
                </a:lnTo>
                <a:lnTo>
                  <a:pt x="9878" y="12098"/>
                </a:lnTo>
                <a:lnTo>
                  <a:pt x="9861" y="12041"/>
                </a:lnTo>
                <a:lnTo>
                  <a:pt x="9857" y="12007"/>
                </a:lnTo>
                <a:lnTo>
                  <a:pt x="9880" y="11981"/>
                </a:lnTo>
                <a:lnTo>
                  <a:pt x="9922" y="11970"/>
                </a:lnTo>
                <a:lnTo>
                  <a:pt x="9960" y="11958"/>
                </a:lnTo>
                <a:lnTo>
                  <a:pt x="9977" y="11928"/>
                </a:lnTo>
                <a:lnTo>
                  <a:pt x="9981" y="11855"/>
                </a:lnTo>
                <a:lnTo>
                  <a:pt x="9965" y="11839"/>
                </a:lnTo>
                <a:lnTo>
                  <a:pt x="9918" y="11819"/>
                </a:lnTo>
                <a:lnTo>
                  <a:pt x="9847" y="11797"/>
                </a:lnTo>
                <a:lnTo>
                  <a:pt x="9760" y="11775"/>
                </a:lnTo>
                <a:lnTo>
                  <a:pt x="9668" y="11755"/>
                </a:lnTo>
                <a:lnTo>
                  <a:pt x="9586" y="11734"/>
                </a:lnTo>
                <a:lnTo>
                  <a:pt x="9521" y="11713"/>
                </a:lnTo>
                <a:lnTo>
                  <a:pt x="9482" y="11698"/>
                </a:lnTo>
                <a:lnTo>
                  <a:pt x="9438" y="11689"/>
                </a:lnTo>
                <a:close/>
                <a:moveTo>
                  <a:pt x="16439" y="11928"/>
                </a:moveTo>
                <a:lnTo>
                  <a:pt x="16422" y="11935"/>
                </a:lnTo>
                <a:lnTo>
                  <a:pt x="16414" y="11968"/>
                </a:lnTo>
                <a:lnTo>
                  <a:pt x="16413" y="12041"/>
                </a:lnTo>
                <a:lnTo>
                  <a:pt x="16416" y="12172"/>
                </a:lnTo>
                <a:lnTo>
                  <a:pt x="16416" y="12366"/>
                </a:lnTo>
                <a:lnTo>
                  <a:pt x="16407" y="12612"/>
                </a:lnTo>
                <a:lnTo>
                  <a:pt x="16389" y="12888"/>
                </a:lnTo>
                <a:lnTo>
                  <a:pt x="16363" y="13169"/>
                </a:lnTo>
                <a:lnTo>
                  <a:pt x="16362" y="13244"/>
                </a:lnTo>
                <a:lnTo>
                  <a:pt x="16375" y="13264"/>
                </a:lnTo>
                <a:lnTo>
                  <a:pt x="16396" y="13231"/>
                </a:lnTo>
                <a:lnTo>
                  <a:pt x="16416" y="13148"/>
                </a:lnTo>
                <a:lnTo>
                  <a:pt x="16441" y="12970"/>
                </a:lnTo>
                <a:lnTo>
                  <a:pt x="16457" y="12782"/>
                </a:lnTo>
                <a:lnTo>
                  <a:pt x="16466" y="12569"/>
                </a:lnTo>
                <a:lnTo>
                  <a:pt x="16469" y="12314"/>
                </a:lnTo>
                <a:lnTo>
                  <a:pt x="16468" y="12105"/>
                </a:lnTo>
                <a:lnTo>
                  <a:pt x="16464" y="11989"/>
                </a:lnTo>
                <a:lnTo>
                  <a:pt x="16455" y="11940"/>
                </a:lnTo>
                <a:lnTo>
                  <a:pt x="16439" y="11928"/>
                </a:lnTo>
                <a:close/>
                <a:moveTo>
                  <a:pt x="18470" y="12346"/>
                </a:moveTo>
                <a:lnTo>
                  <a:pt x="18447" y="12396"/>
                </a:lnTo>
                <a:lnTo>
                  <a:pt x="18456" y="12484"/>
                </a:lnTo>
                <a:lnTo>
                  <a:pt x="18483" y="12507"/>
                </a:lnTo>
                <a:lnTo>
                  <a:pt x="18494" y="12430"/>
                </a:lnTo>
                <a:lnTo>
                  <a:pt x="18487" y="12369"/>
                </a:lnTo>
                <a:lnTo>
                  <a:pt x="18470" y="12346"/>
                </a:lnTo>
                <a:close/>
                <a:moveTo>
                  <a:pt x="19841" y="12350"/>
                </a:moveTo>
                <a:lnTo>
                  <a:pt x="19818" y="12382"/>
                </a:lnTo>
                <a:lnTo>
                  <a:pt x="19787" y="12466"/>
                </a:lnTo>
                <a:lnTo>
                  <a:pt x="19745" y="12565"/>
                </a:lnTo>
                <a:lnTo>
                  <a:pt x="19700" y="12637"/>
                </a:lnTo>
                <a:lnTo>
                  <a:pt x="19664" y="12696"/>
                </a:lnTo>
                <a:lnTo>
                  <a:pt x="19651" y="12768"/>
                </a:lnTo>
                <a:lnTo>
                  <a:pt x="19665" y="12842"/>
                </a:lnTo>
                <a:lnTo>
                  <a:pt x="19688" y="12834"/>
                </a:lnTo>
                <a:lnTo>
                  <a:pt x="19726" y="12801"/>
                </a:lnTo>
                <a:lnTo>
                  <a:pt x="19775" y="12734"/>
                </a:lnTo>
                <a:lnTo>
                  <a:pt x="19818" y="12640"/>
                </a:lnTo>
                <a:lnTo>
                  <a:pt x="19848" y="12536"/>
                </a:lnTo>
                <a:lnTo>
                  <a:pt x="19860" y="12442"/>
                </a:lnTo>
                <a:lnTo>
                  <a:pt x="19855" y="12370"/>
                </a:lnTo>
                <a:lnTo>
                  <a:pt x="19841" y="12350"/>
                </a:lnTo>
                <a:close/>
                <a:moveTo>
                  <a:pt x="18566" y="12621"/>
                </a:moveTo>
                <a:lnTo>
                  <a:pt x="18509" y="12640"/>
                </a:lnTo>
                <a:lnTo>
                  <a:pt x="18474" y="12780"/>
                </a:lnTo>
                <a:lnTo>
                  <a:pt x="18467" y="12977"/>
                </a:lnTo>
                <a:lnTo>
                  <a:pt x="18498" y="13169"/>
                </a:lnTo>
                <a:lnTo>
                  <a:pt x="18532" y="13220"/>
                </a:lnTo>
                <a:lnTo>
                  <a:pt x="18572" y="13203"/>
                </a:lnTo>
                <a:lnTo>
                  <a:pt x="18608" y="13131"/>
                </a:lnTo>
                <a:lnTo>
                  <a:pt x="18630" y="13016"/>
                </a:lnTo>
                <a:lnTo>
                  <a:pt x="18631" y="12902"/>
                </a:lnTo>
                <a:lnTo>
                  <a:pt x="18618" y="12782"/>
                </a:lnTo>
                <a:lnTo>
                  <a:pt x="18595" y="12682"/>
                </a:lnTo>
                <a:lnTo>
                  <a:pt x="18566" y="12621"/>
                </a:lnTo>
                <a:close/>
                <a:moveTo>
                  <a:pt x="8694" y="13304"/>
                </a:moveTo>
                <a:lnTo>
                  <a:pt x="8674" y="13313"/>
                </a:lnTo>
                <a:lnTo>
                  <a:pt x="8664" y="13356"/>
                </a:lnTo>
                <a:lnTo>
                  <a:pt x="8659" y="13460"/>
                </a:lnTo>
                <a:lnTo>
                  <a:pt x="8658" y="13648"/>
                </a:lnTo>
                <a:lnTo>
                  <a:pt x="8641" y="14405"/>
                </a:lnTo>
                <a:lnTo>
                  <a:pt x="8598" y="15036"/>
                </a:lnTo>
                <a:lnTo>
                  <a:pt x="8583" y="15196"/>
                </a:lnTo>
                <a:lnTo>
                  <a:pt x="8567" y="15387"/>
                </a:lnTo>
                <a:lnTo>
                  <a:pt x="8552" y="15585"/>
                </a:lnTo>
                <a:lnTo>
                  <a:pt x="8538" y="15765"/>
                </a:lnTo>
                <a:lnTo>
                  <a:pt x="8524" y="15990"/>
                </a:lnTo>
                <a:lnTo>
                  <a:pt x="8519" y="16138"/>
                </a:lnTo>
                <a:lnTo>
                  <a:pt x="8524" y="16259"/>
                </a:lnTo>
                <a:lnTo>
                  <a:pt x="8538" y="16402"/>
                </a:lnTo>
                <a:lnTo>
                  <a:pt x="8564" y="16580"/>
                </a:lnTo>
                <a:lnTo>
                  <a:pt x="8589" y="16641"/>
                </a:lnTo>
                <a:lnTo>
                  <a:pt x="8606" y="16606"/>
                </a:lnTo>
                <a:lnTo>
                  <a:pt x="8601" y="16464"/>
                </a:lnTo>
                <a:lnTo>
                  <a:pt x="8594" y="16262"/>
                </a:lnTo>
                <a:lnTo>
                  <a:pt x="8593" y="16026"/>
                </a:lnTo>
                <a:lnTo>
                  <a:pt x="8598" y="15794"/>
                </a:lnTo>
                <a:lnTo>
                  <a:pt x="8610" y="15608"/>
                </a:lnTo>
                <a:lnTo>
                  <a:pt x="8625" y="15451"/>
                </a:lnTo>
                <a:lnTo>
                  <a:pt x="8641" y="15291"/>
                </a:lnTo>
                <a:lnTo>
                  <a:pt x="8657" y="15158"/>
                </a:lnTo>
                <a:lnTo>
                  <a:pt x="8674" y="15089"/>
                </a:lnTo>
                <a:lnTo>
                  <a:pt x="8696" y="15076"/>
                </a:lnTo>
                <a:lnTo>
                  <a:pt x="8725" y="15114"/>
                </a:lnTo>
                <a:lnTo>
                  <a:pt x="8757" y="15158"/>
                </a:lnTo>
                <a:lnTo>
                  <a:pt x="8787" y="15180"/>
                </a:lnTo>
                <a:lnTo>
                  <a:pt x="8811" y="15176"/>
                </a:lnTo>
                <a:lnTo>
                  <a:pt x="8820" y="15144"/>
                </a:lnTo>
                <a:lnTo>
                  <a:pt x="8803" y="15075"/>
                </a:lnTo>
                <a:lnTo>
                  <a:pt x="8764" y="14961"/>
                </a:lnTo>
                <a:lnTo>
                  <a:pt x="8723" y="14828"/>
                </a:lnTo>
                <a:lnTo>
                  <a:pt x="8709" y="14699"/>
                </a:lnTo>
                <a:lnTo>
                  <a:pt x="8719" y="14560"/>
                </a:lnTo>
                <a:lnTo>
                  <a:pt x="8754" y="14403"/>
                </a:lnTo>
                <a:lnTo>
                  <a:pt x="8796" y="14274"/>
                </a:lnTo>
                <a:lnTo>
                  <a:pt x="8849" y="14141"/>
                </a:lnTo>
                <a:lnTo>
                  <a:pt x="8905" y="14026"/>
                </a:lnTo>
                <a:lnTo>
                  <a:pt x="8956" y="13942"/>
                </a:lnTo>
                <a:lnTo>
                  <a:pt x="9005" y="13903"/>
                </a:lnTo>
                <a:lnTo>
                  <a:pt x="9077" y="13870"/>
                </a:lnTo>
                <a:lnTo>
                  <a:pt x="9160" y="13827"/>
                </a:lnTo>
                <a:lnTo>
                  <a:pt x="9232" y="13764"/>
                </a:lnTo>
                <a:lnTo>
                  <a:pt x="9283" y="13689"/>
                </a:lnTo>
                <a:lnTo>
                  <a:pt x="9302" y="13615"/>
                </a:lnTo>
                <a:lnTo>
                  <a:pt x="9294" y="13566"/>
                </a:lnTo>
                <a:lnTo>
                  <a:pt x="9265" y="13572"/>
                </a:lnTo>
                <a:lnTo>
                  <a:pt x="9242" y="13589"/>
                </a:lnTo>
                <a:lnTo>
                  <a:pt x="9202" y="13617"/>
                </a:lnTo>
                <a:lnTo>
                  <a:pt x="9154" y="13648"/>
                </a:lnTo>
                <a:lnTo>
                  <a:pt x="9101" y="13683"/>
                </a:lnTo>
                <a:lnTo>
                  <a:pt x="8988" y="13762"/>
                </a:lnTo>
                <a:lnTo>
                  <a:pt x="8906" y="13837"/>
                </a:lnTo>
                <a:lnTo>
                  <a:pt x="8843" y="13918"/>
                </a:lnTo>
                <a:lnTo>
                  <a:pt x="8790" y="14014"/>
                </a:lnTo>
                <a:lnTo>
                  <a:pt x="8746" y="14092"/>
                </a:lnTo>
                <a:lnTo>
                  <a:pt x="8720" y="14112"/>
                </a:lnTo>
                <a:lnTo>
                  <a:pt x="8715" y="14072"/>
                </a:lnTo>
                <a:lnTo>
                  <a:pt x="8713" y="13981"/>
                </a:lnTo>
                <a:lnTo>
                  <a:pt x="8714" y="13852"/>
                </a:lnTo>
                <a:lnTo>
                  <a:pt x="8716" y="13697"/>
                </a:lnTo>
                <a:lnTo>
                  <a:pt x="8722" y="13474"/>
                </a:lnTo>
                <a:lnTo>
                  <a:pt x="8721" y="13357"/>
                </a:lnTo>
                <a:lnTo>
                  <a:pt x="8712" y="13313"/>
                </a:lnTo>
                <a:lnTo>
                  <a:pt x="8694" y="13304"/>
                </a:lnTo>
                <a:close/>
                <a:moveTo>
                  <a:pt x="17683" y="13592"/>
                </a:moveTo>
                <a:lnTo>
                  <a:pt x="17674" y="13640"/>
                </a:lnTo>
                <a:lnTo>
                  <a:pt x="17683" y="13733"/>
                </a:lnTo>
                <a:lnTo>
                  <a:pt x="17705" y="13865"/>
                </a:lnTo>
                <a:lnTo>
                  <a:pt x="17737" y="14010"/>
                </a:lnTo>
                <a:lnTo>
                  <a:pt x="17774" y="14148"/>
                </a:lnTo>
                <a:lnTo>
                  <a:pt x="17809" y="14262"/>
                </a:lnTo>
                <a:lnTo>
                  <a:pt x="17839" y="14341"/>
                </a:lnTo>
                <a:lnTo>
                  <a:pt x="17873" y="14408"/>
                </a:lnTo>
                <a:lnTo>
                  <a:pt x="17922" y="14485"/>
                </a:lnTo>
                <a:lnTo>
                  <a:pt x="17981" y="14542"/>
                </a:lnTo>
                <a:lnTo>
                  <a:pt x="18065" y="14539"/>
                </a:lnTo>
                <a:lnTo>
                  <a:pt x="18134" y="14513"/>
                </a:lnTo>
                <a:lnTo>
                  <a:pt x="18183" y="14475"/>
                </a:lnTo>
                <a:lnTo>
                  <a:pt x="18211" y="14429"/>
                </a:lnTo>
                <a:lnTo>
                  <a:pt x="18216" y="14376"/>
                </a:lnTo>
                <a:lnTo>
                  <a:pt x="18200" y="14344"/>
                </a:lnTo>
                <a:lnTo>
                  <a:pt x="18171" y="14336"/>
                </a:lnTo>
                <a:lnTo>
                  <a:pt x="18055" y="14360"/>
                </a:lnTo>
                <a:lnTo>
                  <a:pt x="17982" y="14353"/>
                </a:lnTo>
                <a:lnTo>
                  <a:pt x="17933" y="14310"/>
                </a:lnTo>
                <a:lnTo>
                  <a:pt x="17891" y="14222"/>
                </a:lnTo>
                <a:lnTo>
                  <a:pt x="17833" y="14049"/>
                </a:lnTo>
                <a:lnTo>
                  <a:pt x="17775" y="13837"/>
                </a:lnTo>
                <a:lnTo>
                  <a:pt x="17738" y="13699"/>
                </a:lnTo>
                <a:lnTo>
                  <a:pt x="17706" y="13614"/>
                </a:lnTo>
                <a:lnTo>
                  <a:pt x="17683" y="13592"/>
                </a:lnTo>
                <a:close/>
                <a:moveTo>
                  <a:pt x="13039" y="13656"/>
                </a:moveTo>
                <a:lnTo>
                  <a:pt x="13022" y="13680"/>
                </a:lnTo>
                <a:lnTo>
                  <a:pt x="13009" y="13745"/>
                </a:lnTo>
                <a:lnTo>
                  <a:pt x="13017" y="13860"/>
                </a:lnTo>
                <a:lnTo>
                  <a:pt x="13033" y="13967"/>
                </a:lnTo>
                <a:lnTo>
                  <a:pt x="13047" y="14036"/>
                </a:lnTo>
                <a:lnTo>
                  <a:pt x="13055" y="14081"/>
                </a:lnTo>
                <a:lnTo>
                  <a:pt x="13067" y="14173"/>
                </a:lnTo>
                <a:lnTo>
                  <a:pt x="13081" y="14298"/>
                </a:lnTo>
                <a:lnTo>
                  <a:pt x="13096" y="14444"/>
                </a:lnTo>
                <a:lnTo>
                  <a:pt x="13114" y="14622"/>
                </a:lnTo>
                <a:lnTo>
                  <a:pt x="13129" y="14732"/>
                </a:lnTo>
                <a:lnTo>
                  <a:pt x="13142" y="14787"/>
                </a:lnTo>
                <a:lnTo>
                  <a:pt x="13157" y="14797"/>
                </a:lnTo>
                <a:lnTo>
                  <a:pt x="13174" y="14765"/>
                </a:lnTo>
                <a:lnTo>
                  <a:pt x="13175" y="14670"/>
                </a:lnTo>
                <a:lnTo>
                  <a:pt x="13157" y="14477"/>
                </a:lnTo>
                <a:lnTo>
                  <a:pt x="13117" y="14148"/>
                </a:lnTo>
                <a:lnTo>
                  <a:pt x="13095" y="13977"/>
                </a:lnTo>
                <a:lnTo>
                  <a:pt x="13078" y="13847"/>
                </a:lnTo>
                <a:lnTo>
                  <a:pt x="13065" y="13756"/>
                </a:lnTo>
                <a:lnTo>
                  <a:pt x="13055" y="13697"/>
                </a:lnTo>
                <a:lnTo>
                  <a:pt x="13039" y="13656"/>
                </a:lnTo>
                <a:close/>
                <a:moveTo>
                  <a:pt x="19645" y="14107"/>
                </a:moveTo>
                <a:lnTo>
                  <a:pt x="19574" y="14215"/>
                </a:lnTo>
                <a:lnTo>
                  <a:pt x="19512" y="14326"/>
                </a:lnTo>
                <a:lnTo>
                  <a:pt x="19427" y="14426"/>
                </a:lnTo>
                <a:lnTo>
                  <a:pt x="19358" y="14483"/>
                </a:lnTo>
                <a:lnTo>
                  <a:pt x="19297" y="14501"/>
                </a:lnTo>
                <a:lnTo>
                  <a:pt x="19226" y="14483"/>
                </a:lnTo>
                <a:lnTo>
                  <a:pt x="19126" y="14426"/>
                </a:lnTo>
                <a:lnTo>
                  <a:pt x="19051" y="14396"/>
                </a:lnTo>
                <a:lnTo>
                  <a:pt x="18999" y="14426"/>
                </a:lnTo>
                <a:lnTo>
                  <a:pt x="18961" y="14533"/>
                </a:lnTo>
                <a:lnTo>
                  <a:pt x="18927" y="14729"/>
                </a:lnTo>
                <a:lnTo>
                  <a:pt x="18906" y="14887"/>
                </a:lnTo>
                <a:lnTo>
                  <a:pt x="18894" y="15045"/>
                </a:lnTo>
                <a:lnTo>
                  <a:pt x="18889" y="15252"/>
                </a:lnTo>
                <a:lnTo>
                  <a:pt x="18888" y="15557"/>
                </a:lnTo>
                <a:lnTo>
                  <a:pt x="18889" y="15869"/>
                </a:lnTo>
                <a:lnTo>
                  <a:pt x="18895" y="16070"/>
                </a:lnTo>
                <a:lnTo>
                  <a:pt x="18908" y="16217"/>
                </a:lnTo>
                <a:lnTo>
                  <a:pt x="18930" y="16366"/>
                </a:lnTo>
                <a:lnTo>
                  <a:pt x="18972" y="16580"/>
                </a:lnTo>
                <a:lnTo>
                  <a:pt x="19015" y="16752"/>
                </a:lnTo>
                <a:lnTo>
                  <a:pt x="19046" y="16837"/>
                </a:lnTo>
                <a:lnTo>
                  <a:pt x="19075" y="16884"/>
                </a:lnTo>
                <a:lnTo>
                  <a:pt x="19096" y="16889"/>
                </a:lnTo>
                <a:lnTo>
                  <a:pt x="19105" y="16845"/>
                </a:lnTo>
                <a:lnTo>
                  <a:pt x="19088" y="16755"/>
                </a:lnTo>
                <a:lnTo>
                  <a:pt x="19049" y="16602"/>
                </a:lnTo>
                <a:lnTo>
                  <a:pt x="19000" y="16407"/>
                </a:lnTo>
                <a:lnTo>
                  <a:pt x="18972" y="16224"/>
                </a:lnTo>
                <a:lnTo>
                  <a:pt x="18959" y="15990"/>
                </a:lnTo>
                <a:lnTo>
                  <a:pt x="18957" y="15638"/>
                </a:lnTo>
                <a:lnTo>
                  <a:pt x="18959" y="15216"/>
                </a:lnTo>
                <a:lnTo>
                  <a:pt x="18968" y="14916"/>
                </a:lnTo>
                <a:lnTo>
                  <a:pt x="18984" y="14723"/>
                </a:lnTo>
                <a:lnTo>
                  <a:pt x="19009" y="14618"/>
                </a:lnTo>
                <a:lnTo>
                  <a:pt x="19029" y="14582"/>
                </a:lnTo>
                <a:lnTo>
                  <a:pt x="19056" y="14568"/>
                </a:lnTo>
                <a:lnTo>
                  <a:pt x="19104" y="14575"/>
                </a:lnTo>
                <a:lnTo>
                  <a:pt x="19181" y="14601"/>
                </a:lnTo>
                <a:lnTo>
                  <a:pt x="19274" y="14625"/>
                </a:lnTo>
                <a:lnTo>
                  <a:pt x="19351" y="14624"/>
                </a:lnTo>
                <a:lnTo>
                  <a:pt x="19423" y="14594"/>
                </a:lnTo>
                <a:lnTo>
                  <a:pt x="19497" y="14532"/>
                </a:lnTo>
                <a:lnTo>
                  <a:pt x="19521" y="14540"/>
                </a:lnTo>
                <a:lnTo>
                  <a:pt x="19540" y="14632"/>
                </a:lnTo>
                <a:lnTo>
                  <a:pt x="19577" y="14771"/>
                </a:lnTo>
                <a:lnTo>
                  <a:pt x="19629" y="14804"/>
                </a:lnTo>
                <a:lnTo>
                  <a:pt x="19688" y="14738"/>
                </a:lnTo>
                <a:lnTo>
                  <a:pt x="19747" y="14572"/>
                </a:lnTo>
                <a:lnTo>
                  <a:pt x="19774" y="14465"/>
                </a:lnTo>
                <a:lnTo>
                  <a:pt x="19785" y="14399"/>
                </a:lnTo>
                <a:lnTo>
                  <a:pt x="19784" y="14351"/>
                </a:lnTo>
                <a:lnTo>
                  <a:pt x="19773" y="14308"/>
                </a:lnTo>
                <a:lnTo>
                  <a:pt x="19755" y="14245"/>
                </a:lnTo>
                <a:lnTo>
                  <a:pt x="19748" y="14192"/>
                </a:lnTo>
                <a:lnTo>
                  <a:pt x="19722" y="14122"/>
                </a:lnTo>
                <a:lnTo>
                  <a:pt x="19645" y="14107"/>
                </a:lnTo>
                <a:close/>
                <a:moveTo>
                  <a:pt x="8384" y="14242"/>
                </a:moveTo>
                <a:lnTo>
                  <a:pt x="8376" y="14305"/>
                </a:lnTo>
                <a:lnTo>
                  <a:pt x="8368" y="14418"/>
                </a:lnTo>
                <a:lnTo>
                  <a:pt x="8362" y="14588"/>
                </a:lnTo>
                <a:lnTo>
                  <a:pt x="8353" y="14787"/>
                </a:lnTo>
                <a:lnTo>
                  <a:pt x="8338" y="14972"/>
                </a:lnTo>
                <a:lnTo>
                  <a:pt x="8315" y="15173"/>
                </a:lnTo>
                <a:lnTo>
                  <a:pt x="8280" y="15416"/>
                </a:lnTo>
                <a:lnTo>
                  <a:pt x="8251" y="15618"/>
                </a:lnTo>
                <a:lnTo>
                  <a:pt x="8223" y="15823"/>
                </a:lnTo>
                <a:lnTo>
                  <a:pt x="8200" y="16008"/>
                </a:lnTo>
                <a:lnTo>
                  <a:pt x="8185" y="16150"/>
                </a:lnTo>
                <a:lnTo>
                  <a:pt x="8161" y="16387"/>
                </a:lnTo>
                <a:lnTo>
                  <a:pt x="8136" y="16579"/>
                </a:lnTo>
                <a:lnTo>
                  <a:pt x="8120" y="16711"/>
                </a:lnTo>
                <a:lnTo>
                  <a:pt x="8131" y="16771"/>
                </a:lnTo>
                <a:lnTo>
                  <a:pt x="8151" y="16789"/>
                </a:lnTo>
                <a:lnTo>
                  <a:pt x="8167" y="16760"/>
                </a:lnTo>
                <a:lnTo>
                  <a:pt x="8182" y="16664"/>
                </a:lnTo>
                <a:lnTo>
                  <a:pt x="8202" y="16485"/>
                </a:lnTo>
                <a:lnTo>
                  <a:pt x="8218" y="16344"/>
                </a:lnTo>
                <a:lnTo>
                  <a:pt x="8239" y="16170"/>
                </a:lnTo>
                <a:lnTo>
                  <a:pt x="8263" y="15984"/>
                </a:lnTo>
                <a:lnTo>
                  <a:pt x="8286" y="15807"/>
                </a:lnTo>
                <a:lnTo>
                  <a:pt x="8340" y="15415"/>
                </a:lnTo>
                <a:lnTo>
                  <a:pt x="8376" y="15135"/>
                </a:lnTo>
                <a:lnTo>
                  <a:pt x="8398" y="14938"/>
                </a:lnTo>
                <a:lnTo>
                  <a:pt x="8410" y="14791"/>
                </a:lnTo>
                <a:lnTo>
                  <a:pt x="8425" y="14664"/>
                </a:lnTo>
                <a:lnTo>
                  <a:pt x="8451" y="14609"/>
                </a:lnTo>
                <a:lnTo>
                  <a:pt x="8481" y="14558"/>
                </a:lnTo>
                <a:lnTo>
                  <a:pt x="8460" y="14475"/>
                </a:lnTo>
                <a:lnTo>
                  <a:pt x="8441" y="14412"/>
                </a:lnTo>
                <a:lnTo>
                  <a:pt x="8427" y="14326"/>
                </a:lnTo>
                <a:lnTo>
                  <a:pt x="8414" y="14252"/>
                </a:lnTo>
                <a:lnTo>
                  <a:pt x="8384" y="14242"/>
                </a:lnTo>
                <a:close/>
                <a:moveTo>
                  <a:pt x="20303" y="14264"/>
                </a:moveTo>
                <a:lnTo>
                  <a:pt x="20279" y="14288"/>
                </a:lnTo>
                <a:lnTo>
                  <a:pt x="20262" y="14370"/>
                </a:lnTo>
                <a:lnTo>
                  <a:pt x="20249" y="14526"/>
                </a:lnTo>
                <a:lnTo>
                  <a:pt x="20239" y="14768"/>
                </a:lnTo>
                <a:lnTo>
                  <a:pt x="20233" y="15119"/>
                </a:lnTo>
                <a:lnTo>
                  <a:pt x="20246" y="15356"/>
                </a:lnTo>
                <a:lnTo>
                  <a:pt x="20287" y="15550"/>
                </a:lnTo>
                <a:lnTo>
                  <a:pt x="20365" y="15775"/>
                </a:lnTo>
                <a:lnTo>
                  <a:pt x="20412" y="15902"/>
                </a:lnTo>
                <a:lnTo>
                  <a:pt x="20448" y="16014"/>
                </a:lnTo>
                <a:lnTo>
                  <a:pt x="20475" y="16122"/>
                </a:lnTo>
                <a:lnTo>
                  <a:pt x="20494" y="16233"/>
                </a:lnTo>
                <a:lnTo>
                  <a:pt x="20507" y="16357"/>
                </a:lnTo>
                <a:lnTo>
                  <a:pt x="20514" y="16505"/>
                </a:lnTo>
                <a:lnTo>
                  <a:pt x="20518" y="16687"/>
                </a:lnTo>
                <a:lnTo>
                  <a:pt x="20519" y="16910"/>
                </a:lnTo>
                <a:lnTo>
                  <a:pt x="20520" y="17173"/>
                </a:lnTo>
                <a:lnTo>
                  <a:pt x="20524" y="17318"/>
                </a:lnTo>
                <a:lnTo>
                  <a:pt x="20532" y="17379"/>
                </a:lnTo>
                <a:lnTo>
                  <a:pt x="20547" y="17384"/>
                </a:lnTo>
                <a:lnTo>
                  <a:pt x="20561" y="17366"/>
                </a:lnTo>
                <a:lnTo>
                  <a:pt x="20570" y="17319"/>
                </a:lnTo>
                <a:lnTo>
                  <a:pt x="20576" y="17236"/>
                </a:lnTo>
                <a:lnTo>
                  <a:pt x="20580" y="17100"/>
                </a:lnTo>
                <a:lnTo>
                  <a:pt x="20590" y="16886"/>
                </a:lnTo>
                <a:lnTo>
                  <a:pt x="20609" y="16763"/>
                </a:lnTo>
                <a:lnTo>
                  <a:pt x="20621" y="16711"/>
                </a:lnTo>
                <a:lnTo>
                  <a:pt x="20619" y="16632"/>
                </a:lnTo>
                <a:lnTo>
                  <a:pt x="20597" y="16478"/>
                </a:lnTo>
                <a:lnTo>
                  <a:pt x="20551" y="16203"/>
                </a:lnTo>
                <a:lnTo>
                  <a:pt x="20528" y="16060"/>
                </a:lnTo>
                <a:lnTo>
                  <a:pt x="20513" y="15951"/>
                </a:lnTo>
                <a:lnTo>
                  <a:pt x="20496" y="15872"/>
                </a:lnTo>
                <a:lnTo>
                  <a:pt x="20461" y="15765"/>
                </a:lnTo>
                <a:lnTo>
                  <a:pt x="20412" y="15640"/>
                </a:lnTo>
                <a:lnTo>
                  <a:pt x="20350" y="15500"/>
                </a:lnTo>
                <a:lnTo>
                  <a:pt x="20323" y="15435"/>
                </a:lnTo>
                <a:lnTo>
                  <a:pt x="20309" y="15364"/>
                </a:lnTo>
                <a:lnTo>
                  <a:pt x="20303" y="15248"/>
                </a:lnTo>
                <a:lnTo>
                  <a:pt x="20303" y="15050"/>
                </a:lnTo>
                <a:lnTo>
                  <a:pt x="20304" y="14898"/>
                </a:lnTo>
                <a:lnTo>
                  <a:pt x="20307" y="14739"/>
                </a:lnTo>
                <a:lnTo>
                  <a:pt x="20311" y="14595"/>
                </a:lnTo>
                <a:lnTo>
                  <a:pt x="20316" y="14483"/>
                </a:lnTo>
                <a:lnTo>
                  <a:pt x="20320" y="14373"/>
                </a:lnTo>
                <a:lnTo>
                  <a:pt x="20320" y="14305"/>
                </a:lnTo>
                <a:lnTo>
                  <a:pt x="20315" y="14272"/>
                </a:lnTo>
                <a:lnTo>
                  <a:pt x="20303" y="14264"/>
                </a:lnTo>
                <a:close/>
                <a:moveTo>
                  <a:pt x="17321" y="14266"/>
                </a:moveTo>
                <a:lnTo>
                  <a:pt x="17305" y="14333"/>
                </a:lnTo>
                <a:lnTo>
                  <a:pt x="17292" y="14441"/>
                </a:lnTo>
                <a:lnTo>
                  <a:pt x="17262" y="14588"/>
                </a:lnTo>
                <a:lnTo>
                  <a:pt x="17225" y="14729"/>
                </a:lnTo>
                <a:lnTo>
                  <a:pt x="17190" y="14823"/>
                </a:lnTo>
                <a:lnTo>
                  <a:pt x="17168" y="14885"/>
                </a:lnTo>
                <a:lnTo>
                  <a:pt x="17166" y="14949"/>
                </a:lnTo>
                <a:lnTo>
                  <a:pt x="17178" y="15001"/>
                </a:lnTo>
                <a:lnTo>
                  <a:pt x="17196" y="15004"/>
                </a:lnTo>
                <a:lnTo>
                  <a:pt x="17222" y="14957"/>
                </a:lnTo>
                <a:lnTo>
                  <a:pt x="17261" y="14853"/>
                </a:lnTo>
                <a:lnTo>
                  <a:pt x="17301" y="14713"/>
                </a:lnTo>
                <a:lnTo>
                  <a:pt x="17332" y="14563"/>
                </a:lnTo>
                <a:lnTo>
                  <a:pt x="17348" y="14426"/>
                </a:lnTo>
                <a:lnTo>
                  <a:pt x="17347" y="14326"/>
                </a:lnTo>
                <a:lnTo>
                  <a:pt x="17321" y="14266"/>
                </a:lnTo>
                <a:close/>
                <a:moveTo>
                  <a:pt x="16955" y="14761"/>
                </a:moveTo>
                <a:lnTo>
                  <a:pt x="16932" y="14782"/>
                </a:lnTo>
                <a:lnTo>
                  <a:pt x="16903" y="14883"/>
                </a:lnTo>
                <a:lnTo>
                  <a:pt x="16872" y="15053"/>
                </a:lnTo>
                <a:lnTo>
                  <a:pt x="16839" y="15287"/>
                </a:lnTo>
                <a:lnTo>
                  <a:pt x="16820" y="15418"/>
                </a:lnTo>
                <a:lnTo>
                  <a:pt x="16805" y="15497"/>
                </a:lnTo>
                <a:lnTo>
                  <a:pt x="16796" y="15555"/>
                </a:lnTo>
                <a:lnTo>
                  <a:pt x="16781" y="15678"/>
                </a:lnTo>
                <a:lnTo>
                  <a:pt x="16763" y="15848"/>
                </a:lnTo>
                <a:lnTo>
                  <a:pt x="16743" y="16049"/>
                </a:lnTo>
                <a:lnTo>
                  <a:pt x="16719" y="16291"/>
                </a:lnTo>
                <a:lnTo>
                  <a:pt x="16701" y="16471"/>
                </a:lnTo>
                <a:lnTo>
                  <a:pt x="16687" y="16598"/>
                </a:lnTo>
                <a:lnTo>
                  <a:pt x="16674" y="16678"/>
                </a:lnTo>
                <a:lnTo>
                  <a:pt x="16662" y="16724"/>
                </a:lnTo>
                <a:lnTo>
                  <a:pt x="16648" y="16740"/>
                </a:lnTo>
                <a:lnTo>
                  <a:pt x="16632" y="16737"/>
                </a:lnTo>
                <a:lnTo>
                  <a:pt x="16611" y="16723"/>
                </a:lnTo>
                <a:lnTo>
                  <a:pt x="16522" y="16686"/>
                </a:lnTo>
                <a:lnTo>
                  <a:pt x="16450" y="16729"/>
                </a:lnTo>
                <a:lnTo>
                  <a:pt x="16386" y="16867"/>
                </a:lnTo>
                <a:lnTo>
                  <a:pt x="16322" y="17111"/>
                </a:lnTo>
                <a:lnTo>
                  <a:pt x="16278" y="17281"/>
                </a:lnTo>
                <a:lnTo>
                  <a:pt x="16235" y="17377"/>
                </a:lnTo>
                <a:lnTo>
                  <a:pt x="16188" y="17410"/>
                </a:lnTo>
                <a:lnTo>
                  <a:pt x="16133" y="17387"/>
                </a:lnTo>
                <a:lnTo>
                  <a:pt x="16087" y="17366"/>
                </a:lnTo>
                <a:lnTo>
                  <a:pt x="16053" y="17374"/>
                </a:lnTo>
                <a:lnTo>
                  <a:pt x="16037" y="17410"/>
                </a:lnTo>
                <a:lnTo>
                  <a:pt x="16042" y="17471"/>
                </a:lnTo>
                <a:lnTo>
                  <a:pt x="16071" y="17521"/>
                </a:lnTo>
                <a:lnTo>
                  <a:pt x="16123" y="17563"/>
                </a:lnTo>
                <a:lnTo>
                  <a:pt x="16180" y="17586"/>
                </a:lnTo>
                <a:lnTo>
                  <a:pt x="16227" y="17580"/>
                </a:lnTo>
                <a:lnTo>
                  <a:pt x="16269" y="17526"/>
                </a:lnTo>
                <a:lnTo>
                  <a:pt x="16317" y="17430"/>
                </a:lnTo>
                <a:lnTo>
                  <a:pt x="16356" y="17325"/>
                </a:lnTo>
                <a:lnTo>
                  <a:pt x="16373" y="17245"/>
                </a:lnTo>
                <a:lnTo>
                  <a:pt x="16387" y="17160"/>
                </a:lnTo>
                <a:lnTo>
                  <a:pt x="16421" y="17023"/>
                </a:lnTo>
                <a:lnTo>
                  <a:pt x="16449" y="16929"/>
                </a:lnTo>
                <a:lnTo>
                  <a:pt x="16472" y="16879"/>
                </a:lnTo>
                <a:lnTo>
                  <a:pt x="16500" y="16856"/>
                </a:lnTo>
                <a:lnTo>
                  <a:pt x="16537" y="16853"/>
                </a:lnTo>
                <a:lnTo>
                  <a:pt x="16608" y="16864"/>
                </a:lnTo>
                <a:lnTo>
                  <a:pt x="16647" y="16912"/>
                </a:lnTo>
                <a:lnTo>
                  <a:pt x="16665" y="17023"/>
                </a:lnTo>
                <a:lnTo>
                  <a:pt x="16673" y="17227"/>
                </a:lnTo>
                <a:lnTo>
                  <a:pt x="16678" y="17563"/>
                </a:lnTo>
                <a:lnTo>
                  <a:pt x="16679" y="17897"/>
                </a:lnTo>
                <a:lnTo>
                  <a:pt x="16676" y="18217"/>
                </a:lnTo>
                <a:lnTo>
                  <a:pt x="16669" y="18514"/>
                </a:lnTo>
                <a:lnTo>
                  <a:pt x="16659" y="18776"/>
                </a:lnTo>
                <a:lnTo>
                  <a:pt x="16646" y="18995"/>
                </a:lnTo>
                <a:lnTo>
                  <a:pt x="16630" y="19158"/>
                </a:lnTo>
                <a:lnTo>
                  <a:pt x="16612" y="19254"/>
                </a:lnTo>
                <a:lnTo>
                  <a:pt x="16605" y="19351"/>
                </a:lnTo>
                <a:lnTo>
                  <a:pt x="16623" y="19390"/>
                </a:lnTo>
                <a:lnTo>
                  <a:pt x="16645" y="19381"/>
                </a:lnTo>
                <a:lnTo>
                  <a:pt x="16672" y="19324"/>
                </a:lnTo>
                <a:lnTo>
                  <a:pt x="16705" y="19217"/>
                </a:lnTo>
                <a:lnTo>
                  <a:pt x="16793" y="18799"/>
                </a:lnTo>
                <a:lnTo>
                  <a:pt x="16848" y="18275"/>
                </a:lnTo>
                <a:lnTo>
                  <a:pt x="16862" y="18115"/>
                </a:lnTo>
                <a:lnTo>
                  <a:pt x="16878" y="17948"/>
                </a:lnTo>
                <a:lnTo>
                  <a:pt x="16895" y="17791"/>
                </a:lnTo>
                <a:lnTo>
                  <a:pt x="16913" y="17667"/>
                </a:lnTo>
                <a:lnTo>
                  <a:pt x="16940" y="17468"/>
                </a:lnTo>
                <a:lnTo>
                  <a:pt x="16948" y="17321"/>
                </a:lnTo>
                <a:lnTo>
                  <a:pt x="16935" y="17177"/>
                </a:lnTo>
                <a:lnTo>
                  <a:pt x="16901" y="16994"/>
                </a:lnTo>
                <a:lnTo>
                  <a:pt x="16874" y="16851"/>
                </a:lnTo>
                <a:lnTo>
                  <a:pt x="16860" y="16737"/>
                </a:lnTo>
                <a:lnTo>
                  <a:pt x="16855" y="16609"/>
                </a:lnTo>
                <a:lnTo>
                  <a:pt x="16858" y="16423"/>
                </a:lnTo>
                <a:lnTo>
                  <a:pt x="16871" y="16145"/>
                </a:lnTo>
                <a:lnTo>
                  <a:pt x="16898" y="15985"/>
                </a:lnTo>
                <a:lnTo>
                  <a:pt x="16966" y="15804"/>
                </a:lnTo>
                <a:lnTo>
                  <a:pt x="17043" y="15707"/>
                </a:lnTo>
                <a:lnTo>
                  <a:pt x="17121" y="15700"/>
                </a:lnTo>
                <a:lnTo>
                  <a:pt x="17197" y="15782"/>
                </a:lnTo>
                <a:lnTo>
                  <a:pt x="17242" y="15853"/>
                </a:lnTo>
                <a:lnTo>
                  <a:pt x="17276" y="15886"/>
                </a:lnTo>
                <a:lnTo>
                  <a:pt x="17297" y="15880"/>
                </a:lnTo>
                <a:lnTo>
                  <a:pt x="17305" y="15835"/>
                </a:lnTo>
                <a:lnTo>
                  <a:pt x="17292" y="15758"/>
                </a:lnTo>
                <a:lnTo>
                  <a:pt x="17260" y="15677"/>
                </a:lnTo>
                <a:lnTo>
                  <a:pt x="17213" y="15608"/>
                </a:lnTo>
                <a:lnTo>
                  <a:pt x="17158" y="15560"/>
                </a:lnTo>
                <a:lnTo>
                  <a:pt x="17090" y="15544"/>
                </a:lnTo>
                <a:lnTo>
                  <a:pt x="17019" y="15568"/>
                </a:lnTo>
                <a:lnTo>
                  <a:pt x="16953" y="15624"/>
                </a:lnTo>
                <a:lnTo>
                  <a:pt x="16901" y="15707"/>
                </a:lnTo>
                <a:lnTo>
                  <a:pt x="16874" y="15750"/>
                </a:lnTo>
                <a:lnTo>
                  <a:pt x="16855" y="15742"/>
                </a:lnTo>
                <a:lnTo>
                  <a:pt x="16852" y="15683"/>
                </a:lnTo>
                <a:lnTo>
                  <a:pt x="16864" y="15553"/>
                </a:lnTo>
                <a:lnTo>
                  <a:pt x="16893" y="15343"/>
                </a:lnTo>
                <a:lnTo>
                  <a:pt x="16941" y="15036"/>
                </a:lnTo>
                <a:lnTo>
                  <a:pt x="16962" y="14900"/>
                </a:lnTo>
                <a:lnTo>
                  <a:pt x="16971" y="14823"/>
                </a:lnTo>
                <a:lnTo>
                  <a:pt x="16968" y="14781"/>
                </a:lnTo>
                <a:lnTo>
                  <a:pt x="16955" y="14761"/>
                </a:lnTo>
                <a:close/>
                <a:moveTo>
                  <a:pt x="12993" y="15220"/>
                </a:moveTo>
                <a:lnTo>
                  <a:pt x="13018" y="15236"/>
                </a:lnTo>
                <a:lnTo>
                  <a:pt x="13052" y="15340"/>
                </a:lnTo>
                <a:lnTo>
                  <a:pt x="13082" y="15480"/>
                </a:lnTo>
                <a:lnTo>
                  <a:pt x="13095" y="15609"/>
                </a:lnTo>
                <a:lnTo>
                  <a:pt x="13081" y="15736"/>
                </a:lnTo>
                <a:lnTo>
                  <a:pt x="13050" y="15713"/>
                </a:lnTo>
                <a:lnTo>
                  <a:pt x="13025" y="15595"/>
                </a:lnTo>
                <a:lnTo>
                  <a:pt x="13015" y="15524"/>
                </a:lnTo>
                <a:lnTo>
                  <a:pt x="12991" y="15519"/>
                </a:lnTo>
                <a:lnTo>
                  <a:pt x="12997" y="15455"/>
                </a:lnTo>
                <a:lnTo>
                  <a:pt x="13006" y="15461"/>
                </a:lnTo>
                <a:lnTo>
                  <a:pt x="13003" y="15441"/>
                </a:lnTo>
                <a:lnTo>
                  <a:pt x="12990" y="15298"/>
                </a:lnTo>
                <a:lnTo>
                  <a:pt x="12993" y="15220"/>
                </a:lnTo>
                <a:close/>
                <a:moveTo>
                  <a:pt x="13335" y="15223"/>
                </a:moveTo>
                <a:lnTo>
                  <a:pt x="13317" y="15245"/>
                </a:lnTo>
                <a:lnTo>
                  <a:pt x="13309" y="15295"/>
                </a:lnTo>
                <a:lnTo>
                  <a:pt x="13311" y="15361"/>
                </a:lnTo>
                <a:lnTo>
                  <a:pt x="13325" y="15425"/>
                </a:lnTo>
                <a:lnTo>
                  <a:pt x="13354" y="15557"/>
                </a:lnTo>
                <a:lnTo>
                  <a:pt x="13398" y="15807"/>
                </a:lnTo>
                <a:lnTo>
                  <a:pt x="13445" y="16115"/>
                </a:lnTo>
                <a:lnTo>
                  <a:pt x="13488" y="16428"/>
                </a:lnTo>
                <a:lnTo>
                  <a:pt x="13505" y="16573"/>
                </a:lnTo>
                <a:lnTo>
                  <a:pt x="13516" y="16707"/>
                </a:lnTo>
                <a:lnTo>
                  <a:pt x="13523" y="16851"/>
                </a:lnTo>
                <a:lnTo>
                  <a:pt x="13526" y="17027"/>
                </a:lnTo>
                <a:lnTo>
                  <a:pt x="13535" y="17116"/>
                </a:lnTo>
                <a:lnTo>
                  <a:pt x="13560" y="17142"/>
                </a:lnTo>
                <a:lnTo>
                  <a:pt x="13577" y="17135"/>
                </a:lnTo>
                <a:lnTo>
                  <a:pt x="13587" y="17105"/>
                </a:lnTo>
                <a:lnTo>
                  <a:pt x="13591" y="17041"/>
                </a:lnTo>
                <a:lnTo>
                  <a:pt x="13592" y="16932"/>
                </a:lnTo>
                <a:lnTo>
                  <a:pt x="13592" y="16860"/>
                </a:lnTo>
                <a:lnTo>
                  <a:pt x="13589" y="16788"/>
                </a:lnTo>
                <a:lnTo>
                  <a:pt x="13583" y="16706"/>
                </a:lnTo>
                <a:lnTo>
                  <a:pt x="13571" y="16602"/>
                </a:lnTo>
                <a:lnTo>
                  <a:pt x="13554" y="16465"/>
                </a:lnTo>
                <a:lnTo>
                  <a:pt x="13529" y="16286"/>
                </a:lnTo>
                <a:lnTo>
                  <a:pt x="13495" y="16053"/>
                </a:lnTo>
                <a:lnTo>
                  <a:pt x="13452" y="15756"/>
                </a:lnTo>
                <a:lnTo>
                  <a:pt x="13417" y="15534"/>
                </a:lnTo>
                <a:lnTo>
                  <a:pt x="13384" y="15367"/>
                </a:lnTo>
                <a:lnTo>
                  <a:pt x="13357" y="15261"/>
                </a:lnTo>
                <a:lnTo>
                  <a:pt x="13335" y="15223"/>
                </a:lnTo>
                <a:close/>
                <a:moveTo>
                  <a:pt x="20003" y="15516"/>
                </a:moveTo>
                <a:lnTo>
                  <a:pt x="19871" y="15569"/>
                </a:lnTo>
                <a:lnTo>
                  <a:pt x="19768" y="15738"/>
                </a:lnTo>
                <a:lnTo>
                  <a:pt x="19716" y="15864"/>
                </a:lnTo>
                <a:lnTo>
                  <a:pt x="19627" y="15791"/>
                </a:lnTo>
                <a:lnTo>
                  <a:pt x="19546" y="15729"/>
                </a:lnTo>
                <a:lnTo>
                  <a:pt x="19493" y="15701"/>
                </a:lnTo>
                <a:lnTo>
                  <a:pt x="19451" y="15704"/>
                </a:lnTo>
                <a:lnTo>
                  <a:pt x="19405" y="15733"/>
                </a:lnTo>
                <a:lnTo>
                  <a:pt x="19363" y="15776"/>
                </a:lnTo>
                <a:lnTo>
                  <a:pt x="19338" y="15828"/>
                </a:lnTo>
                <a:lnTo>
                  <a:pt x="19331" y="15884"/>
                </a:lnTo>
                <a:lnTo>
                  <a:pt x="19342" y="15941"/>
                </a:lnTo>
                <a:lnTo>
                  <a:pt x="19364" y="15958"/>
                </a:lnTo>
                <a:lnTo>
                  <a:pt x="19396" y="15916"/>
                </a:lnTo>
                <a:lnTo>
                  <a:pt x="19433" y="15867"/>
                </a:lnTo>
                <a:lnTo>
                  <a:pt x="19475" y="15854"/>
                </a:lnTo>
                <a:lnTo>
                  <a:pt x="19530" y="15876"/>
                </a:lnTo>
                <a:lnTo>
                  <a:pt x="19606" y="15935"/>
                </a:lnTo>
                <a:lnTo>
                  <a:pt x="19680" y="15988"/>
                </a:lnTo>
                <a:lnTo>
                  <a:pt x="19737" y="15993"/>
                </a:lnTo>
                <a:lnTo>
                  <a:pt x="19787" y="15939"/>
                </a:lnTo>
                <a:lnTo>
                  <a:pt x="19843" y="15827"/>
                </a:lnTo>
                <a:lnTo>
                  <a:pt x="19878" y="15749"/>
                </a:lnTo>
                <a:lnTo>
                  <a:pt x="19909" y="15706"/>
                </a:lnTo>
                <a:lnTo>
                  <a:pt x="19946" y="15687"/>
                </a:lnTo>
                <a:lnTo>
                  <a:pt x="19997" y="15683"/>
                </a:lnTo>
                <a:lnTo>
                  <a:pt x="20080" y="15700"/>
                </a:lnTo>
                <a:lnTo>
                  <a:pt x="20128" y="15774"/>
                </a:lnTo>
                <a:lnTo>
                  <a:pt x="20153" y="15860"/>
                </a:lnTo>
                <a:lnTo>
                  <a:pt x="20164" y="15954"/>
                </a:lnTo>
                <a:lnTo>
                  <a:pt x="20161" y="16034"/>
                </a:lnTo>
                <a:lnTo>
                  <a:pt x="20141" y="16085"/>
                </a:lnTo>
                <a:lnTo>
                  <a:pt x="20124" y="16124"/>
                </a:lnTo>
                <a:lnTo>
                  <a:pt x="20117" y="16187"/>
                </a:lnTo>
                <a:lnTo>
                  <a:pt x="20132" y="16266"/>
                </a:lnTo>
                <a:lnTo>
                  <a:pt x="20166" y="16245"/>
                </a:lnTo>
                <a:lnTo>
                  <a:pt x="20202" y="16150"/>
                </a:lnTo>
                <a:lnTo>
                  <a:pt x="20223" y="16010"/>
                </a:lnTo>
                <a:lnTo>
                  <a:pt x="20215" y="15812"/>
                </a:lnTo>
                <a:lnTo>
                  <a:pt x="20172" y="15655"/>
                </a:lnTo>
                <a:lnTo>
                  <a:pt x="20100" y="15553"/>
                </a:lnTo>
                <a:lnTo>
                  <a:pt x="20003" y="15516"/>
                </a:lnTo>
                <a:close/>
                <a:moveTo>
                  <a:pt x="11531" y="15651"/>
                </a:moveTo>
                <a:lnTo>
                  <a:pt x="11495" y="15766"/>
                </a:lnTo>
                <a:lnTo>
                  <a:pt x="11468" y="15990"/>
                </a:lnTo>
                <a:lnTo>
                  <a:pt x="11457" y="16237"/>
                </a:lnTo>
                <a:lnTo>
                  <a:pt x="11470" y="16426"/>
                </a:lnTo>
                <a:lnTo>
                  <a:pt x="11489" y="16487"/>
                </a:lnTo>
                <a:lnTo>
                  <a:pt x="11511" y="16514"/>
                </a:lnTo>
                <a:lnTo>
                  <a:pt x="11529" y="16504"/>
                </a:lnTo>
                <a:lnTo>
                  <a:pt x="11536" y="16454"/>
                </a:lnTo>
                <a:lnTo>
                  <a:pt x="11530" y="16386"/>
                </a:lnTo>
                <a:lnTo>
                  <a:pt x="11517" y="16314"/>
                </a:lnTo>
                <a:lnTo>
                  <a:pt x="11508" y="16212"/>
                </a:lnTo>
                <a:lnTo>
                  <a:pt x="11525" y="16036"/>
                </a:lnTo>
                <a:lnTo>
                  <a:pt x="11544" y="15870"/>
                </a:lnTo>
                <a:lnTo>
                  <a:pt x="11551" y="15743"/>
                </a:lnTo>
                <a:lnTo>
                  <a:pt x="11547" y="15667"/>
                </a:lnTo>
                <a:lnTo>
                  <a:pt x="11531" y="15651"/>
                </a:lnTo>
                <a:close/>
                <a:moveTo>
                  <a:pt x="5732" y="15890"/>
                </a:moveTo>
                <a:lnTo>
                  <a:pt x="5726" y="15932"/>
                </a:lnTo>
                <a:lnTo>
                  <a:pt x="5752" y="15974"/>
                </a:lnTo>
                <a:lnTo>
                  <a:pt x="5758" y="15932"/>
                </a:lnTo>
                <a:lnTo>
                  <a:pt x="5732" y="15890"/>
                </a:lnTo>
                <a:close/>
                <a:moveTo>
                  <a:pt x="20006" y="16102"/>
                </a:moveTo>
                <a:lnTo>
                  <a:pt x="19970" y="16112"/>
                </a:lnTo>
                <a:lnTo>
                  <a:pt x="19914" y="16151"/>
                </a:lnTo>
                <a:lnTo>
                  <a:pt x="19867" y="16237"/>
                </a:lnTo>
                <a:lnTo>
                  <a:pt x="19828" y="16380"/>
                </a:lnTo>
                <a:lnTo>
                  <a:pt x="19788" y="16595"/>
                </a:lnTo>
                <a:lnTo>
                  <a:pt x="19768" y="16729"/>
                </a:lnTo>
                <a:lnTo>
                  <a:pt x="19758" y="16815"/>
                </a:lnTo>
                <a:lnTo>
                  <a:pt x="19766" y="16897"/>
                </a:lnTo>
                <a:lnTo>
                  <a:pt x="19789" y="16926"/>
                </a:lnTo>
                <a:lnTo>
                  <a:pt x="19805" y="16912"/>
                </a:lnTo>
                <a:lnTo>
                  <a:pt x="19820" y="16841"/>
                </a:lnTo>
                <a:lnTo>
                  <a:pt x="19839" y="16700"/>
                </a:lnTo>
                <a:lnTo>
                  <a:pt x="19867" y="16524"/>
                </a:lnTo>
                <a:lnTo>
                  <a:pt x="19906" y="16387"/>
                </a:lnTo>
                <a:lnTo>
                  <a:pt x="19951" y="16298"/>
                </a:lnTo>
                <a:lnTo>
                  <a:pt x="19998" y="16266"/>
                </a:lnTo>
                <a:lnTo>
                  <a:pt x="20028" y="16246"/>
                </a:lnTo>
                <a:lnTo>
                  <a:pt x="20037" y="16177"/>
                </a:lnTo>
                <a:lnTo>
                  <a:pt x="20026" y="16106"/>
                </a:lnTo>
                <a:lnTo>
                  <a:pt x="20006" y="16102"/>
                </a:lnTo>
                <a:close/>
                <a:moveTo>
                  <a:pt x="11907" y="16380"/>
                </a:moveTo>
                <a:lnTo>
                  <a:pt x="11873" y="16384"/>
                </a:lnTo>
                <a:lnTo>
                  <a:pt x="11845" y="16861"/>
                </a:lnTo>
                <a:lnTo>
                  <a:pt x="11778" y="17239"/>
                </a:lnTo>
                <a:lnTo>
                  <a:pt x="11722" y="17446"/>
                </a:lnTo>
                <a:lnTo>
                  <a:pt x="11666" y="17611"/>
                </a:lnTo>
                <a:lnTo>
                  <a:pt x="11616" y="17724"/>
                </a:lnTo>
                <a:lnTo>
                  <a:pt x="11576" y="17775"/>
                </a:lnTo>
                <a:lnTo>
                  <a:pt x="11552" y="17806"/>
                </a:lnTo>
                <a:lnTo>
                  <a:pt x="11539" y="17863"/>
                </a:lnTo>
                <a:lnTo>
                  <a:pt x="11541" y="17913"/>
                </a:lnTo>
                <a:lnTo>
                  <a:pt x="11559" y="17932"/>
                </a:lnTo>
                <a:lnTo>
                  <a:pt x="11594" y="17916"/>
                </a:lnTo>
                <a:lnTo>
                  <a:pt x="11647" y="17867"/>
                </a:lnTo>
                <a:lnTo>
                  <a:pt x="11738" y="17691"/>
                </a:lnTo>
                <a:lnTo>
                  <a:pt x="11825" y="17387"/>
                </a:lnTo>
                <a:lnTo>
                  <a:pt x="11894" y="17018"/>
                </a:lnTo>
                <a:lnTo>
                  <a:pt x="11930" y="16647"/>
                </a:lnTo>
                <a:lnTo>
                  <a:pt x="11935" y="16514"/>
                </a:lnTo>
                <a:lnTo>
                  <a:pt x="11934" y="16438"/>
                </a:lnTo>
                <a:lnTo>
                  <a:pt x="11925" y="16399"/>
                </a:lnTo>
                <a:lnTo>
                  <a:pt x="11907" y="16380"/>
                </a:lnTo>
                <a:close/>
                <a:moveTo>
                  <a:pt x="17699" y="16837"/>
                </a:moveTo>
                <a:lnTo>
                  <a:pt x="17690" y="16876"/>
                </a:lnTo>
                <a:lnTo>
                  <a:pt x="17684" y="16946"/>
                </a:lnTo>
                <a:lnTo>
                  <a:pt x="17666" y="17031"/>
                </a:lnTo>
                <a:lnTo>
                  <a:pt x="17651" y="17106"/>
                </a:lnTo>
                <a:lnTo>
                  <a:pt x="17633" y="17219"/>
                </a:lnTo>
                <a:lnTo>
                  <a:pt x="17613" y="17354"/>
                </a:lnTo>
                <a:lnTo>
                  <a:pt x="17593" y="17502"/>
                </a:lnTo>
                <a:lnTo>
                  <a:pt x="17575" y="17651"/>
                </a:lnTo>
                <a:lnTo>
                  <a:pt x="17560" y="17785"/>
                </a:lnTo>
                <a:lnTo>
                  <a:pt x="17549" y="17896"/>
                </a:lnTo>
                <a:lnTo>
                  <a:pt x="17546" y="17969"/>
                </a:lnTo>
                <a:lnTo>
                  <a:pt x="17551" y="18092"/>
                </a:lnTo>
                <a:lnTo>
                  <a:pt x="17563" y="18220"/>
                </a:lnTo>
                <a:lnTo>
                  <a:pt x="17572" y="18363"/>
                </a:lnTo>
                <a:lnTo>
                  <a:pt x="17557" y="18538"/>
                </a:lnTo>
                <a:lnTo>
                  <a:pt x="17545" y="18841"/>
                </a:lnTo>
                <a:lnTo>
                  <a:pt x="17588" y="19080"/>
                </a:lnTo>
                <a:lnTo>
                  <a:pt x="17628" y="19141"/>
                </a:lnTo>
                <a:lnTo>
                  <a:pt x="17663" y="19120"/>
                </a:lnTo>
                <a:lnTo>
                  <a:pt x="17658" y="19058"/>
                </a:lnTo>
                <a:lnTo>
                  <a:pt x="17633" y="18948"/>
                </a:lnTo>
                <a:lnTo>
                  <a:pt x="17605" y="18827"/>
                </a:lnTo>
                <a:lnTo>
                  <a:pt x="17597" y="18730"/>
                </a:lnTo>
                <a:lnTo>
                  <a:pt x="17606" y="18632"/>
                </a:lnTo>
                <a:lnTo>
                  <a:pt x="17634" y="18510"/>
                </a:lnTo>
                <a:lnTo>
                  <a:pt x="17689" y="18361"/>
                </a:lnTo>
                <a:lnTo>
                  <a:pt x="17741" y="18331"/>
                </a:lnTo>
                <a:lnTo>
                  <a:pt x="17784" y="18413"/>
                </a:lnTo>
                <a:lnTo>
                  <a:pt x="17811" y="18605"/>
                </a:lnTo>
                <a:lnTo>
                  <a:pt x="17812" y="18749"/>
                </a:lnTo>
                <a:lnTo>
                  <a:pt x="17781" y="18878"/>
                </a:lnTo>
                <a:lnTo>
                  <a:pt x="17754" y="18991"/>
                </a:lnTo>
                <a:lnTo>
                  <a:pt x="17758" y="19074"/>
                </a:lnTo>
                <a:lnTo>
                  <a:pt x="17776" y="19118"/>
                </a:lnTo>
                <a:lnTo>
                  <a:pt x="17799" y="19095"/>
                </a:lnTo>
                <a:lnTo>
                  <a:pt x="17825" y="19011"/>
                </a:lnTo>
                <a:lnTo>
                  <a:pt x="17854" y="18865"/>
                </a:lnTo>
                <a:lnTo>
                  <a:pt x="17870" y="18762"/>
                </a:lnTo>
                <a:lnTo>
                  <a:pt x="17876" y="18684"/>
                </a:lnTo>
                <a:lnTo>
                  <a:pt x="17871" y="18597"/>
                </a:lnTo>
                <a:lnTo>
                  <a:pt x="17855" y="18469"/>
                </a:lnTo>
                <a:lnTo>
                  <a:pt x="17824" y="18296"/>
                </a:lnTo>
                <a:lnTo>
                  <a:pt x="17787" y="18194"/>
                </a:lnTo>
                <a:lnTo>
                  <a:pt x="17743" y="18164"/>
                </a:lnTo>
                <a:lnTo>
                  <a:pt x="17691" y="18204"/>
                </a:lnTo>
                <a:lnTo>
                  <a:pt x="17648" y="18246"/>
                </a:lnTo>
                <a:lnTo>
                  <a:pt x="17626" y="18182"/>
                </a:lnTo>
                <a:lnTo>
                  <a:pt x="17615" y="18044"/>
                </a:lnTo>
                <a:lnTo>
                  <a:pt x="17620" y="17842"/>
                </a:lnTo>
                <a:lnTo>
                  <a:pt x="17639" y="17613"/>
                </a:lnTo>
                <a:lnTo>
                  <a:pt x="17670" y="17393"/>
                </a:lnTo>
                <a:lnTo>
                  <a:pt x="17704" y="17185"/>
                </a:lnTo>
                <a:lnTo>
                  <a:pt x="17731" y="17011"/>
                </a:lnTo>
                <a:lnTo>
                  <a:pt x="17742" y="16926"/>
                </a:lnTo>
                <a:lnTo>
                  <a:pt x="17738" y="16853"/>
                </a:lnTo>
                <a:lnTo>
                  <a:pt x="17721" y="16837"/>
                </a:lnTo>
                <a:lnTo>
                  <a:pt x="17699" y="16837"/>
                </a:lnTo>
                <a:close/>
                <a:moveTo>
                  <a:pt x="17247" y="16984"/>
                </a:moveTo>
                <a:lnTo>
                  <a:pt x="17184" y="16992"/>
                </a:lnTo>
                <a:lnTo>
                  <a:pt x="17135" y="17036"/>
                </a:lnTo>
                <a:lnTo>
                  <a:pt x="17084" y="17193"/>
                </a:lnTo>
                <a:lnTo>
                  <a:pt x="17055" y="17416"/>
                </a:lnTo>
                <a:lnTo>
                  <a:pt x="17052" y="17648"/>
                </a:lnTo>
                <a:lnTo>
                  <a:pt x="17080" y="17830"/>
                </a:lnTo>
                <a:lnTo>
                  <a:pt x="17114" y="17889"/>
                </a:lnTo>
                <a:lnTo>
                  <a:pt x="17157" y="17891"/>
                </a:lnTo>
                <a:lnTo>
                  <a:pt x="17204" y="17841"/>
                </a:lnTo>
                <a:lnTo>
                  <a:pt x="17250" y="17740"/>
                </a:lnTo>
                <a:lnTo>
                  <a:pt x="17306" y="17549"/>
                </a:lnTo>
                <a:lnTo>
                  <a:pt x="17341" y="17364"/>
                </a:lnTo>
                <a:lnTo>
                  <a:pt x="17353" y="17197"/>
                </a:lnTo>
                <a:lnTo>
                  <a:pt x="17339" y="17064"/>
                </a:lnTo>
                <a:lnTo>
                  <a:pt x="17304" y="17010"/>
                </a:lnTo>
                <a:lnTo>
                  <a:pt x="17247" y="16984"/>
                </a:lnTo>
                <a:close/>
                <a:moveTo>
                  <a:pt x="20873" y="17004"/>
                </a:moveTo>
                <a:lnTo>
                  <a:pt x="20850" y="17040"/>
                </a:lnTo>
                <a:lnTo>
                  <a:pt x="20857" y="17100"/>
                </a:lnTo>
                <a:lnTo>
                  <a:pt x="20897" y="17161"/>
                </a:lnTo>
                <a:lnTo>
                  <a:pt x="20962" y="17270"/>
                </a:lnTo>
                <a:lnTo>
                  <a:pt x="21037" y="17448"/>
                </a:lnTo>
                <a:lnTo>
                  <a:pt x="21093" y="17595"/>
                </a:lnTo>
                <a:lnTo>
                  <a:pt x="21124" y="17662"/>
                </a:lnTo>
                <a:lnTo>
                  <a:pt x="21143" y="17670"/>
                </a:lnTo>
                <a:lnTo>
                  <a:pt x="21159" y="17629"/>
                </a:lnTo>
                <a:lnTo>
                  <a:pt x="21163" y="17582"/>
                </a:lnTo>
                <a:lnTo>
                  <a:pt x="21152" y="17515"/>
                </a:lnTo>
                <a:lnTo>
                  <a:pt x="21130" y="17433"/>
                </a:lnTo>
                <a:lnTo>
                  <a:pt x="21100" y="17347"/>
                </a:lnTo>
                <a:lnTo>
                  <a:pt x="21063" y="17258"/>
                </a:lnTo>
                <a:lnTo>
                  <a:pt x="21023" y="17177"/>
                </a:lnTo>
                <a:lnTo>
                  <a:pt x="20982" y="17108"/>
                </a:lnTo>
                <a:lnTo>
                  <a:pt x="20942" y="17059"/>
                </a:lnTo>
                <a:lnTo>
                  <a:pt x="20899" y="17020"/>
                </a:lnTo>
                <a:lnTo>
                  <a:pt x="20873" y="17004"/>
                </a:lnTo>
                <a:close/>
                <a:moveTo>
                  <a:pt x="19145" y="17017"/>
                </a:moveTo>
                <a:lnTo>
                  <a:pt x="19130" y="17069"/>
                </a:lnTo>
                <a:lnTo>
                  <a:pt x="19132" y="17258"/>
                </a:lnTo>
                <a:lnTo>
                  <a:pt x="19133" y="17478"/>
                </a:lnTo>
                <a:lnTo>
                  <a:pt x="19115" y="17658"/>
                </a:lnTo>
                <a:lnTo>
                  <a:pt x="19090" y="17932"/>
                </a:lnTo>
                <a:lnTo>
                  <a:pt x="19114" y="18178"/>
                </a:lnTo>
                <a:lnTo>
                  <a:pt x="19143" y="18286"/>
                </a:lnTo>
                <a:lnTo>
                  <a:pt x="19166" y="18299"/>
                </a:lnTo>
                <a:lnTo>
                  <a:pt x="19175" y="18231"/>
                </a:lnTo>
                <a:lnTo>
                  <a:pt x="19163" y="18093"/>
                </a:lnTo>
                <a:lnTo>
                  <a:pt x="19155" y="17949"/>
                </a:lnTo>
                <a:lnTo>
                  <a:pt x="19166" y="17736"/>
                </a:lnTo>
                <a:lnTo>
                  <a:pt x="19182" y="17451"/>
                </a:lnTo>
                <a:lnTo>
                  <a:pt x="19184" y="17223"/>
                </a:lnTo>
                <a:lnTo>
                  <a:pt x="19171" y="17072"/>
                </a:lnTo>
                <a:lnTo>
                  <a:pt x="19145" y="17017"/>
                </a:lnTo>
                <a:close/>
                <a:moveTo>
                  <a:pt x="19362" y="17100"/>
                </a:moveTo>
                <a:lnTo>
                  <a:pt x="19331" y="17148"/>
                </a:lnTo>
                <a:lnTo>
                  <a:pt x="19340" y="17239"/>
                </a:lnTo>
                <a:lnTo>
                  <a:pt x="19365" y="17263"/>
                </a:lnTo>
                <a:lnTo>
                  <a:pt x="19384" y="17201"/>
                </a:lnTo>
                <a:lnTo>
                  <a:pt x="19392" y="17115"/>
                </a:lnTo>
                <a:lnTo>
                  <a:pt x="19362" y="17100"/>
                </a:lnTo>
                <a:close/>
                <a:moveTo>
                  <a:pt x="17246" y="17116"/>
                </a:moveTo>
                <a:lnTo>
                  <a:pt x="17284" y="17158"/>
                </a:lnTo>
                <a:lnTo>
                  <a:pt x="17296" y="17227"/>
                </a:lnTo>
                <a:lnTo>
                  <a:pt x="17282" y="17334"/>
                </a:lnTo>
                <a:lnTo>
                  <a:pt x="17242" y="17491"/>
                </a:lnTo>
                <a:lnTo>
                  <a:pt x="17192" y="17659"/>
                </a:lnTo>
                <a:lnTo>
                  <a:pt x="17163" y="17742"/>
                </a:lnTo>
                <a:lnTo>
                  <a:pt x="17144" y="17746"/>
                </a:lnTo>
                <a:lnTo>
                  <a:pt x="17128" y="17701"/>
                </a:lnTo>
                <a:lnTo>
                  <a:pt x="17116" y="17619"/>
                </a:lnTo>
                <a:lnTo>
                  <a:pt x="17112" y="17510"/>
                </a:lnTo>
                <a:lnTo>
                  <a:pt x="17124" y="17348"/>
                </a:lnTo>
                <a:lnTo>
                  <a:pt x="17156" y="17214"/>
                </a:lnTo>
                <a:lnTo>
                  <a:pt x="17199" y="17129"/>
                </a:lnTo>
                <a:lnTo>
                  <a:pt x="17246" y="17116"/>
                </a:lnTo>
                <a:close/>
                <a:moveTo>
                  <a:pt x="19746" y="17351"/>
                </a:moveTo>
                <a:lnTo>
                  <a:pt x="19727" y="17358"/>
                </a:lnTo>
                <a:lnTo>
                  <a:pt x="19719" y="17406"/>
                </a:lnTo>
                <a:lnTo>
                  <a:pt x="19719" y="17527"/>
                </a:lnTo>
                <a:lnTo>
                  <a:pt x="19726" y="17757"/>
                </a:lnTo>
                <a:lnTo>
                  <a:pt x="19731" y="17935"/>
                </a:lnTo>
                <a:lnTo>
                  <a:pt x="19735" y="18115"/>
                </a:lnTo>
                <a:lnTo>
                  <a:pt x="19738" y="18279"/>
                </a:lnTo>
                <a:lnTo>
                  <a:pt x="19739" y="18404"/>
                </a:lnTo>
                <a:lnTo>
                  <a:pt x="19738" y="18540"/>
                </a:lnTo>
                <a:lnTo>
                  <a:pt x="19730" y="18631"/>
                </a:lnTo>
                <a:lnTo>
                  <a:pt x="19712" y="18704"/>
                </a:lnTo>
                <a:lnTo>
                  <a:pt x="19678" y="18791"/>
                </a:lnTo>
                <a:lnTo>
                  <a:pt x="19638" y="18906"/>
                </a:lnTo>
                <a:lnTo>
                  <a:pt x="19627" y="18978"/>
                </a:lnTo>
                <a:lnTo>
                  <a:pt x="19638" y="19008"/>
                </a:lnTo>
                <a:lnTo>
                  <a:pt x="19652" y="19014"/>
                </a:lnTo>
                <a:lnTo>
                  <a:pt x="19674" y="18991"/>
                </a:lnTo>
                <a:lnTo>
                  <a:pt x="19709" y="18939"/>
                </a:lnTo>
                <a:lnTo>
                  <a:pt x="19758" y="18822"/>
                </a:lnTo>
                <a:lnTo>
                  <a:pt x="19791" y="18658"/>
                </a:lnTo>
                <a:lnTo>
                  <a:pt x="19806" y="18452"/>
                </a:lnTo>
                <a:lnTo>
                  <a:pt x="19804" y="18216"/>
                </a:lnTo>
                <a:lnTo>
                  <a:pt x="19788" y="17828"/>
                </a:lnTo>
                <a:lnTo>
                  <a:pt x="19781" y="17487"/>
                </a:lnTo>
                <a:lnTo>
                  <a:pt x="19773" y="17377"/>
                </a:lnTo>
                <a:lnTo>
                  <a:pt x="19746" y="17351"/>
                </a:lnTo>
                <a:close/>
                <a:moveTo>
                  <a:pt x="20070" y="17602"/>
                </a:moveTo>
                <a:lnTo>
                  <a:pt x="20050" y="17626"/>
                </a:lnTo>
                <a:lnTo>
                  <a:pt x="20026" y="17707"/>
                </a:lnTo>
                <a:lnTo>
                  <a:pt x="19997" y="17847"/>
                </a:lnTo>
                <a:lnTo>
                  <a:pt x="19974" y="17982"/>
                </a:lnTo>
                <a:lnTo>
                  <a:pt x="19963" y="18074"/>
                </a:lnTo>
                <a:lnTo>
                  <a:pt x="19962" y="18151"/>
                </a:lnTo>
                <a:lnTo>
                  <a:pt x="19971" y="18233"/>
                </a:lnTo>
                <a:lnTo>
                  <a:pt x="19980" y="18316"/>
                </a:lnTo>
                <a:lnTo>
                  <a:pt x="19989" y="18439"/>
                </a:lnTo>
                <a:lnTo>
                  <a:pt x="19998" y="18586"/>
                </a:lnTo>
                <a:lnTo>
                  <a:pt x="20006" y="18739"/>
                </a:lnTo>
                <a:lnTo>
                  <a:pt x="20024" y="19107"/>
                </a:lnTo>
                <a:lnTo>
                  <a:pt x="20047" y="19355"/>
                </a:lnTo>
                <a:lnTo>
                  <a:pt x="20082" y="19535"/>
                </a:lnTo>
                <a:lnTo>
                  <a:pt x="20135" y="19695"/>
                </a:lnTo>
                <a:lnTo>
                  <a:pt x="20198" y="19836"/>
                </a:lnTo>
                <a:lnTo>
                  <a:pt x="20240" y="19894"/>
                </a:lnTo>
                <a:lnTo>
                  <a:pt x="20276" y="19923"/>
                </a:lnTo>
                <a:lnTo>
                  <a:pt x="20308" y="19996"/>
                </a:lnTo>
                <a:lnTo>
                  <a:pt x="20333" y="20097"/>
                </a:lnTo>
                <a:lnTo>
                  <a:pt x="20342" y="20204"/>
                </a:lnTo>
                <a:lnTo>
                  <a:pt x="20337" y="20352"/>
                </a:lnTo>
                <a:lnTo>
                  <a:pt x="20323" y="20506"/>
                </a:lnTo>
                <a:lnTo>
                  <a:pt x="20303" y="20645"/>
                </a:lnTo>
                <a:lnTo>
                  <a:pt x="20281" y="20741"/>
                </a:lnTo>
                <a:lnTo>
                  <a:pt x="20264" y="20813"/>
                </a:lnTo>
                <a:lnTo>
                  <a:pt x="20281" y="20880"/>
                </a:lnTo>
                <a:lnTo>
                  <a:pt x="20295" y="20908"/>
                </a:lnTo>
                <a:lnTo>
                  <a:pt x="20309" y="20901"/>
                </a:lnTo>
                <a:lnTo>
                  <a:pt x="20325" y="20849"/>
                </a:lnTo>
                <a:lnTo>
                  <a:pt x="20349" y="20743"/>
                </a:lnTo>
                <a:lnTo>
                  <a:pt x="20383" y="20540"/>
                </a:lnTo>
                <a:lnTo>
                  <a:pt x="20402" y="20332"/>
                </a:lnTo>
                <a:lnTo>
                  <a:pt x="20420" y="20139"/>
                </a:lnTo>
                <a:lnTo>
                  <a:pt x="20469" y="19992"/>
                </a:lnTo>
                <a:lnTo>
                  <a:pt x="20511" y="19875"/>
                </a:lnTo>
                <a:lnTo>
                  <a:pt x="20506" y="19806"/>
                </a:lnTo>
                <a:lnTo>
                  <a:pt x="20484" y="19772"/>
                </a:lnTo>
                <a:lnTo>
                  <a:pt x="20455" y="19800"/>
                </a:lnTo>
                <a:lnTo>
                  <a:pt x="20429" y="19828"/>
                </a:lnTo>
                <a:lnTo>
                  <a:pt x="20414" y="19811"/>
                </a:lnTo>
                <a:lnTo>
                  <a:pt x="20403" y="19681"/>
                </a:lnTo>
                <a:lnTo>
                  <a:pt x="20395" y="19460"/>
                </a:lnTo>
                <a:lnTo>
                  <a:pt x="20395" y="19228"/>
                </a:lnTo>
                <a:lnTo>
                  <a:pt x="20402" y="19060"/>
                </a:lnTo>
                <a:lnTo>
                  <a:pt x="20410" y="18982"/>
                </a:lnTo>
                <a:lnTo>
                  <a:pt x="20429" y="18917"/>
                </a:lnTo>
                <a:lnTo>
                  <a:pt x="20442" y="18940"/>
                </a:lnTo>
                <a:lnTo>
                  <a:pt x="20459" y="19005"/>
                </a:lnTo>
                <a:lnTo>
                  <a:pt x="20483" y="19116"/>
                </a:lnTo>
                <a:lnTo>
                  <a:pt x="20513" y="19277"/>
                </a:lnTo>
                <a:lnTo>
                  <a:pt x="20552" y="19494"/>
                </a:lnTo>
                <a:lnTo>
                  <a:pt x="20571" y="19594"/>
                </a:lnTo>
                <a:lnTo>
                  <a:pt x="20592" y="19690"/>
                </a:lnTo>
                <a:lnTo>
                  <a:pt x="20617" y="19782"/>
                </a:lnTo>
                <a:lnTo>
                  <a:pt x="20647" y="19880"/>
                </a:lnTo>
                <a:lnTo>
                  <a:pt x="20684" y="19986"/>
                </a:lnTo>
                <a:lnTo>
                  <a:pt x="20731" y="20109"/>
                </a:lnTo>
                <a:lnTo>
                  <a:pt x="20788" y="20251"/>
                </a:lnTo>
                <a:lnTo>
                  <a:pt x="20859" y="20423"/>
                </a:lnTo>
                <a:lnTo>
                  <a:pt x="20918" y="20570"/>
                </a:lnTo>
                <a:lnTo>
                  <a:pt x="20952" y="20674"/>
                </a:lnTo>
                <a:lnTo>
                  <a:pt x="20969" y="20770"/>
                </a:lnTo>
                <a:lnTo>
                  <a:pt x="20978" y="20893"/>
                </a:lnTo>
                <a:lnTo>
                  <a:pt x="20987" y="21042"/>
                </a:lnTo>
                <a:lnTo>
                  <a:pt x="20994" y="21104"/>
                </a:lnTo>
                <a:lnTo>
                  <a:pt x="21032" y="21061"/>
                </a:lnTo>
                <a:lnTo>
                  <a:pt x="21049" y="20965"/>
                </a:lnTo>
                <a:lnTo>
                  <a:pt x="21040" y="20786"/>
                </a:lnTo>
                <a:lnTo>
                  <a:pt x="21014" y="20620"/>
                </a:lnTo>
                <a:lnTo>
                  <a:pt x="20967" y="20453"/>
                </a:lnTo>
                <a:lnTo>
                  <a:pt x="20897" y="20270"/>
                </a:lnTo>
                <a:lnTo>
                  <a:pt x="20832" y="20120"/>
                </a:lnTo>
                <a:lnTo>
                  <a:pt x="20784" y="20008"/>
                </a:lnTo>
                <a:lnTo>
                  <a:pt x="20751" y="19927"/>
                </a:lnTo>
                <a:lnTo>
                  <a:pt x="20731" y="19870"/>
                </a:lnTo>
                <a:lnTo>
                  <a:pt x="20720" y="19828"/>
                </a:lnTo>
                <a:lnTo>
                  <a:pt x="20722" y="19767"/>
                </a:lnTo>
                <a:lnTo>
                  <a:pt x="20730" y="19734"/>
                </a:lnTo>
                <a:lnTo>
                  <a:pt x="20740" y="19682"/>
                </a:lnTo>
                <a:lnTo>
                  <a:pt x="20737" y="19633"/>
                </a:lnTo>
                <a:lnTo>
                  <a:pt x="20721" y="19571"/>
                </a:lnTo>
                <a:lnTo>
                  <a:pt x="20688" y="19479"/>
                </a:lnTo>
                <a:lnTo>
                  <a:pt x="20637" y="19360"/>
                </a:lnTo>
                <a:lnTo>
                  <a:pt x="20604" y="19311"/>
                </a:lnTo>
                <a:lnTo>
                  <a:pt x="20574" y="19231"/>
                </a:lnTo>
                <a:lnTo>
                  <a:pt x="20535" y="19040"/>
                </a:lnTo>
                <a:lnTo>
                  <a:pt x="20505" y="18883"/>
                </a:lnTo>
                <a:lnTo>
                  <a:pt x="20482" y="18795"/>
                </a:lnTo>
                <a:lnTo>
                  <a:pt x="20463" y="18770"/>
                </a:lnTo>
                <a:lnTo>
                  <a:pt x="20448" y="18806"/>
                </a:lnTo>
                <a:lnTo>
                  <a:pt x="20431" y="18827"/>
                </a:lnTo>
                <a:lnTo>
                  <a:pt x="20407" y="18822"/>
                </a:lnTo>
                <a:lnTo>
                  <a:pt x="20370" y="18850"/>
                </a:lnTo>
                <a:lnTo>
                  <a:pt x="20345" y="18973"/>
                </a:lnTo>
                <a:lnTo>
                  <a:pt x="20330" y="19178"/>
                </a:lnTo>
                <a:lnTo>
                  <a:pt x="20330" y="19450"/>
                </a:lnTo>
                <a:lnTo>
                  <a:pt x="20331" y="19674"/>
                </a:lnTo>
                <a:lnTo>
                  <a:pt x="20320" y="19785"/>
                </a:lnTo>
                <a:lnTo>
                  <a:pt x="20290" y="19798"/>
                </a:lnTo>
                <a:lnTo>
                  <a:pt x="20238" y="19728"/>
                </a:lnTo>
                <a:lnTo>
                  <a:pt x="20169" y="19577"/>
                </a:lnTo>
                <a:lnTo>
                  <a:pt x="20117" y="19367"/>
                </a:lnTo>
                <a:lnTo>
                  <a:pt x="20082" y="19090"/>
                </a:lnTo>
                <a:lnTo>
                  <a:pt x="20061" y="18733"/>
                </a:lnTo>
                <a:lnTo>
                  <a:pt x="20049" y="18482"/>
                </a:lnTo>
                <a:lnTo>
                  <a:pt x="20033" y="18268"/>
                </a:lnTo>
                <a:lnTo>
                  <a:pt x="20026" y="18159"/>
                </a:lnTo>
                <a:lnTo>
                  <a:pt x="20026" y="18074"/>
                </a:lnTo>
                <a:lnTo>
                  <a:pt x="20036" y="17985"/>
                </a:lnTo>
                <a:lnTo>
                  <a:pt x="20058" y="17866"/>
                </a:lnTo>
                <a:lnTo>
                  <a:pt x="20085" y="17707"/>
                </a:lnTo>
                <a:lnTo>
                  <a:pt x="20090" y="17626"/>
                </a:lnTo>
                <a:lnTo>
                  <a:pt x="20070" y="17602"/>
                </a:lnTo>
                <a:close/>
                <a:moveTo>
                  <a:pt x="16783" y="17662"/>
                </a:moveTo>
                <a:lnTo>
                  <a:pt x="16807" y="17685"/>
                </a:lnTo>
                <a:lnTo>
                  <a:pt x="16828" y="17746"/>
                </a:lnTo>
                <a:lnTo>
                  <a:pt x="16822" y="17876"/>
                </a:lnTo>
                <a:lnTo>
                  <a:pt x="16802" y="18037"/>
                </a:lnTo>
                <a:lnTo>
                  <a:pt x="16781" y="18090"/>
                </a:lnTo>
                <a:lnTo>
                  <a:pt x="16765" y="18034"/>
                </a:lnTo>
                <a:lnTo>
                  <a:pt x="16758" y="17871"/>
                </a:lnTo>
                <a:lnTo>
                  <a:pt x="16761" y="17749"/>
                </a:lnTo>
                <a:lnTo>
                  <a:pt x="16768" y="17683"/>
                </a:lnTo>
                <a:lnTo>
                  <a:pt x="16783" y="17662"/>
                </a:lnTo>
                <a:close/>
                <a:moveTo>
                  <a:pt x="11416" y="18226"/>
                </a:moveTo>
                <a:lnTo>
                  <a:pt x="11396" y="18244"/>
                </a:lnTo>
                <a:lnTo>
                  <a:pt x="11392" y="18286"/>
                </a:lnTo>
                <a:lnTo>
                  <a:pt x="11405" y="18342"/>
                </a:lnTo>
                <a:lnTo>
                  <a:pt x="11433" y="18394"/>
                </a:lnTo>
                <a:lnTo>
                  <a:pt x="11480" y="18492"/>
                </a:lnTo>
                <a:lnTo>
                  <a:pt x="11496" y="18593"/>
                </a:lnTo>
                <a:lnTo>
                  <a:pt x="11480" y="18682"/>
                </a:lnTo>
                <a:lnTo>
                  <a:pt x="11431" y="18744"/>
                </a:lnTo>
                <a:lnTo>
                  <a:pt x="11404" y="18779"/>
                </a:lnTo>
                <a:lnTo>
                  <a:pt x="11401" y="18832"/>
                </a:lnTo>
                <a:lnTo>
                  <a:pt x="11411" y="18876"/>
                </a:lnTo>
                <a:lnTo>
                  <a:pt x="11426" y="18890"/>
                </a:lnTo>
                <a:lnTo>
                  <a:pt x="11453" y="18876"/>
                </a:lnTo>
                <a:lnTo>
                  <a:pt x="11495" y="18834"/>
                </a:lnTo>
                <a:lnTo>
                  <a:pt x="11549" y="18727"/>
                </a:lnTo>
                <a:lnTo>
                  <a:pt x="11565" y="18583"/>
                </a:lnTo>
                <a:lnTo>
                  <a:pt x="11545" y="18430"/>
                </a:lnTo>
                <a:lnTo>
                  <a:pt x="11488" y="18296"/>
                </a:lnTo>
                <a:lnTo>
                  <a:pt x="11448" y="18247"/>
                </a:lnTo>
                <a:lnTo>
                  <a:pt x="11416" y="18226"/>
                </a:lnTo>
                <a:close/>
                <a:moveTo>
                  <a:pt x="19337" y="18393"/>
                </a:moveTo>
                <a:lnTo>
                  <a:pt x="19306" y="18413"/>
                </a:lnTo>
                <a:lnTo>
                  <a:pt x="19287" y="18459"/>
                </a:lnTo>
                <a:lnTo>
                  <a:pt x="19285" y="18517"/>
                </a:lnTo>
                <a:lnTo>
                  <a:pt x="19303" y="18567"/>
                </a:lnTo>
                <a:lnTo>
                  <a:pt x="19322" y="18608"/>
                </a:lnTo>
                <a:lnTo>
                  <a:pt x="19330" y="18649"/>
                </a:lnTo>
                <a:lnTo>
                  <a:pt x="19343" y="18726"/>
                </a:lnTo>
                <a:lnTo>
                  <a:pt x="19376" y="18847"/>
                </a:lnTo>
                <a:lnTo>
                  <a:pt x="19414" y="19002"/>
                </a:lnTo>
                <a:lnTo>
                  <a:pt x="19442" y="19165"/>
                </a:lnTo>
                <a:lnTo>
                  <a:pt x="19461" y="19303"/>
                </a:lnTo>
                <a:lnTo>
                  <a:pt x="19477" y="19403"/>
                </a:lnTo>
                <a:lnTo>
                  <a:pt x="19491" y="19437"/>
                </a:lnTo>
                <a:lnTo>
                  <a:pt x="19512" y="19450"/>
                </a:lnTo>
                <a:lnTo>
                  <a:pt x="19531" y="19443"/>
                </a:lnTo>
                <a:lnTo>
                  <a:pt x="19538" y="19414"/>
                </a:lnTo>
                <a:lnTo>
                  <a:pt x="19534" y="19364"/>
                </a:lnTo>
                <a:lnTo>
                  <a:pt x="19522" y="19276"/>
                </a:lnTo>
                <a:lnTo>
                  <a:pt x="19503" y="19164"/>
                </a:lnTo>
                <a:lnTo>
                  <a:pt x="19482" y="19037"/>
                </a:lnTo>
                <a:lnTo>
                  <a:pt x="19460" y="18910"/>
                </a:lnTo>
                <a:lnTo>
                  <a:pt x="19438" y="18798"/>
                </a:lnTo>
                <a:lnTo>
                  <a:pt x="19421" y="18710"/>
                </a:lnTo>
                <a:lnTo>
                  <a:pt x="19408" y="18662"/>
                </a:lnTo>
                <a:lnTo>
                  <a:pt x="19387" y="18574"/>
                </a:lnTo>
                <a:lnTo>
                  <a:pt x="19378" y="18485"/>
                </a:lnTo>
                <a:lnTo>
                  <a:pt x="19369" y="18413"/>
                </a:lnTo>
                <a:lnTo>
                  <a:pt x="19337" y="18393"/>
                </a:lnTo>
                <a:close/>
                <a:moveTo>
                  <a:pt x="18094" y="18786"/>
                </a:moveTo>
                <a:lnTo>
                  <a:pt x="18052" y="18829"/>
                </a:lnTo>
                <a:lnTo>
                  <a:pt x="18013" y="18893"/>
                </a:lnTo>
                <a:lnTo>
                  <a:pt x="17996" y="18953"/>
                </a:lnTo>
                <a:lnTo>
                  <a:pt x="18017" y="19017"/>
                </a:lnTo>
                <a:lnTo>
                  <a:pt x="18069" y="19090"/>
                </a:lnTo>
                <a:lnTo>
                  <a:pt x="18126" y="19139"/>
                </a:lnTo>
                <a:lnTo>
                  <a:pt x="18174" y="19152"/>
                </a:lnTo>
                <a:lnTo>
                  <a:pt x="18208" y="19132"/>
                </a:lnTo>
                <a:lnTo>
                  <a:pt x="18221" y="19080"/>
                </a:lnTo>
                <a:lnTo>
                  <a:pt x="18208" y="19037"/>
                </a:lnTo>
                <a:lnTo>
                  <a:pt x="18177" y="19011"/>
                </a:lnTo>
                <a:lnTo>
                  <a:pt x="18142" y="18981"/>
                </a:lnTo>
                <a:lnTo>
                  <a:pt x="18132" y="18909"/>
                </a:lnTo>
                <a:lnTo>
                  <a:pt x="18129" y="18835"/>
                </a:lnTo>
                <a:lnTo>
                  <a:pt x="18121" y="18788"/>
                </a:lnTo>
                <a:lnTo>
                  <a:pt x="18094" y="18786"/>
                </a:lnTo>
                <a:close/>
                <a:moveTo>
                  <a:pt x="20781" y="18824"/>
                </a:moveTo>
                <a:lnTo>
                  <a:pt x="20751" y="18854"/>
                </a:lnTo>
                <a:lnTo>
                  <a:pt x="20728" y="18985"/>
                </a:lnTo>
                <a:lnTo>
                  <a:pt x="20738" y="19116"/>
                </a:lnTo>
                <a:lnTo>
                  <a:pt x="20772" y="19141"/>
                </a:lnTo>
                <a:lnTo>
                  <a:pt x="20798" y="19079"/>
                </a:lnTo>
                <a:lnTo>
                  <a:pt x="20808" y="18955"/>
                </a:lnTo>
                <a:lnTo>
                  <a:pt x="20801" y="18864"/>
                </a:lnTo>
                <a:lnTo>
                  <a:pt x="20781" y="18824"/>
                </a:lnTo>
                <a:close/>
                <a:moveTo>
                  <a:pt x="9036" y="19567"/>
                </a:moveTo>
                <a:lnTo>
                  <a:pt x="8991" y="19629"/>
                </a:lnTo>
                <a:lnTo>
                  <a:pt x="8937" y="19760"/>
                </a:lnTo>
                <a:lnTo>
                  <a:pt x="8873" y="19962"/>
                </a:lnTo>
                <a:lnTo>
                  <a:pt x="8798" y="20233"/>
                </a:lnTo>
                <a:lnTo>
                  <a:pt x="8734" y="20452"/>
                </a:lnTo>
                <a:lnTo>
                  <a:pt x="8666" y="20649"/>
                </a:lnTo>
                <a:lnTo>
                  <a:pt x="8621" y="20770"/>
                </a:lnTo>
                <a:lnTo>
                  <a:pt x="8599" y="20857"/>
                </a:lnTo>
                <a:lnTo>
                  <a:pt x="8599" y="20914"/>
                </a:lnTo>
                <a:lnTo>
                  <a:pt x="8618" y="20952"/>
                </a:lnTo>
                <a:lnTo>
                  <a:pt x="8634" y="20940"/>
                </a:lnTo>
                <a:lnTo>
                  <a:pt x="8661" y="20890"/>
                </a:lnTo>
                <a:lnTo>
                  <a:pt x="8696" y="20812"/>
                </a:lnTo>
                <a:lnTo>
                  <a:pt x="8735" y="20714"/>
                </a:lnTo>
                <a:lnTo>
                  <a:pt x="8774" y="20604"/>
                </a:lnTo>
                <a:lnTo>
                  <a:pt x="8810" y="20493"/>
                </a:lnTo>
                <a:lnTo>
                  <a:pt x="8841" y="20390"/>
                </a:lnTo>
                <a:lnTo>
                  <a:pt x="8862" y="20300"/>
                </a:lnTo>
                <a:lnTo>
                  <a:pt x="8906" y="20122"/>
                </a:lnTo>
                <a:lnTo>
                  <a:pt x="8965" y="19934"/>
                </a:lnTo>
                <a:lnTo>
                  <a:pt x="9021" y="19789"/>
                </a:lnTo>
                <a:lnTo>
                  <a:pt x="9057" y="19736"/>
                </a:lnTo>
                <a:lnTo>
                  <a:pt x="9084" y="19777"/>
                </a:lnTo>
                <a:lnTo>
                  <a:pt x="9096" y="19855"/>
                </a:lnTo>
                <a:lnTo>
                  <a:pt x="9090" y="19956"/>
                </a:lnTo>
                <a:lnTo>
                  <a:pt x="9067" y="20068"/>
                </a:lnTo>
                <a:lnTo>
                  <a:pt x="9028" y="20214"/>
                </a:lnTo>
                <a:lnTo>
                  <a:pt x="8994" y="20368"/>
                </a:lnTo>
                <a:lnTo>
                  <a:pt x="8981" y="20450"/>
                </a:lnTo>
                <a:lnTo>
                  <a:pt x="8967" y="20561"/>
                </a:lnTo>
                <a:lnTo>
                  <a:pt x="8953" y="20688"/>
                </a:lnTo>
                <a:lnTo>
                  <a:pt x="8941" y="20821"/>
                </a:lnTo>
                <a:lnTo>
                  <a:pt x="8931" y="20949"/>
                </a:lnTo>
                <a:lnTo>
                  <a:pt x="8925" y="21061"/>
                </a:lnTo>
                <a:lnTo>
                  <a:pt x="8922" y="21146"/>
                </a:lnTo>
                <a:lnTo>
                  <a:pt x="8925" y="21192"/>
                </a:lnTo>
                <a:lnTo>
                  <a:pt x="8955" y="21230"/>
                </a:lnTo>
                <a:lnTo>
                  <a:pt x="8973" y="21169"/>
                </a:lnTo>
                <a:lnTo>
                  <a:pt x="8985" y="20998"/>
                </a:lnTo>
                <a:lnTo>
                  <a:pt x="8994" y="20841"/>
                </a:lnTo>
                <a:lnTo>
                  <a:pt x="9009" y="20731"/>
                </a:lnTo>
                <a:lnTo>
                  <a:pt x="9029" y="20666"/>
                </a:lnTo>
                <a:lnTo>
                  <a:pt x="9055" y="20646"/>
                </a:lnTo>
                <a:lnTo>
                  <a:pt x="9074" y="20609"/>
                </a:lnTo>
                <a:lnTo>
                  <a:pt x="9087" y="20519"/>
                </a:lnTo>
                <a:lnTo>
                  <a:pt x="9098" y="20424"/>
                </a:lnTo>
                <a:lnTo>
                  <a:pt x="9111" y="20371"/>
                </a:lnTo>
                <a:lnTo>
                  <a:pt x="9125" y="20282"/>
                </a:lnTo>
                <a:lnTo>
                  <a:pt x="9133" y="20211"/>
                </a:lnTo>
                <a:lnTo>
                  <a:pt x="9152" y="20138"/>
                </a:lnTo>
                <a:lnTo>
                  <a:pt x="9173" y="20099"/>
                </a:lnTo>
                <a:lnTo>
                  <a:pt x="9209" y="20074"/>
                </a:lnTo>
                <a:lnTo>
                  <a:pt x="9276" y="20064"/>
                </a:lnTo>
                <a:lnTo>
                  <a:pt x="9385" y="20061"/>
                </a:lnTo>
                <a:lnTo>
                  <a:pt x="9467" y="20063"/>
                </a:lnTo>
                <a:lnTo>
                  <a:pt x="9530" y="20070"/>
                </a:lnTo>
                <a:lnTo>
                  <a:pt x="9578" y="20090"/>
                </a:lnTo>
                <a:lnTo>
                  <a:pt x="9614" y="20129"/>
                </a:lnTo>
                <a:lnTo>
                  <a:pt x="9642" y="20191"/>
                </a:lnTo>
                <a:lnTo>
                  <a:pt x="9666" y="20285"/>
                </a:lnTo>
                <a:lnTo>
                  <a:pt x="9691" y="20413"/>
                </a:lnTo>
                <a:lnTo>
                  <a:pt x="9718" y="20583"/>
                </a:lnTo>
                <a:lnTo>
                  <a:pt x="9755" y="20809"/>
                </a:lnTo>
                <a:lnTo>
                  <a:pt x="9778" y="20924"/>
                </a:lnTo>
                <a:lnTo>
                  <a:pt x="9796" y="20959"/>
                </a:lnTo>
                <a:lnTo>
                  <a:pt x="9815" y="20939"/>
                </a:lnTo>
                <a:lnTo>
                  <a:pt x="9824" y="20906"/>
                </a:lnTo>
                <a:lnTo>
                  <a:pt x="9822" y="20836"/>
                </a:lnTo>
                <a:lnTo>
                  <a:pt x="9806" y="20714"/>
                </a:lnTo>
                <a:lnTo>
                  <a:pt x="9776" y="20519"/>
                </a:lnTo>
                <a:lnTo>
                  <a:pt x="9748" y="20361"/>
                </a:lnTo>
                <a:lnTo>
                  <a:pt x="9718" y="20214"/>
                </a:lnTo>
                <a:lnTo>
                  <a:pt x="9690" y="20093"/>
                </a:lnTo>
                <a:lnTo>
                  <a:pt x="9667" y="20015"/>
                </a:lnTo>
                <a:lnTo>
                  <a:pt x="9651" y="19973"/>
                </a:lnTo>
                <a:lnTo>
                  <a:pt x="9635" y="19940"/>
                </a:lnTo>
                <a:lnTo>
                  <a:pt x="9616" y="19919"/>
                </a:lnTo>
                <a:lnTo>
                  <a:pt x="9588" y="19903"/>
                </a:lnTo>
                <a:lnTo>
                  <a:pt x="9548" y="19893"/>
                </a:lnTo>
                <a:lnTo>
                  <a:pt x="9490" y="19887"/>
                </a:lnTo>
                <a:lnTo>
                  <a:pt x="9410" y="19883"/>
                </a:lnTo>
                <a:lnTo>
                  <a:pt x="9303" y="19878"/>
                </a:lnTo>
                <a:lnTo>
                  <a:pt x="9168" y="19874"/>
                </a:lnTo>
                <a:lnTo>
                  <a:pt x="9154" y="19740"/>
                </a:lnTo>
                <a:lnTo>
                  <a:pt x="9113" y="19574"/>
                </a:lnTo>
                <a:lnTo>
                  <a:pt x="9036" y="19567"/>
                </a:lnTo>
                <a:close/>
                <a:moveTo>
                  <a:pt x="18600" y="19603"/>
                </a:moveTo>
                <a:lnTo>
                  <a:pt x="18561" y="19646"/>
                </a:lnTo>
                <a:lnTo>
                  <a:pt x="18496" y="19749"/>
                </a:lnTo>
                <a:lnTo>
                  <a:pt x="18425" y="19852"/>
                </a:lnTo>
                <a:lnTo>
                  <a:pt x="18370" y="19897"/>
                </a:lnTo>
                <a:lnTo>
                  <a:pt x="18338" y="19906"/>
                </a:lnTo>
                <a:lnTo>
                  <a:pt x="18360" y="19936"/>
                </a:lnTo>
                <a:lnTo>
                  <a:pt x="18387" y="19975"/>
                </a:lnTo>
                <a:lnTo>
                  <a:pt x="18405" y="20017"/>
                </a:lnTo>
                <a:lnTo>
                  <a:pt x="18439" y="20060"/>
                </a:lnTo>
                <a:lnTo>
                  <a:pt x="18462" y="20018"/>
                </a:lnTo>
                <a:lnTo>
                  <a:pt x="18485" y="19949"/>
                </a:lnTo>
                <a:lnTo>
                  <a:pt x="18542" y="19845"/>
                </a:lnTo>
                <a:lnTo>
                  <a:pt x="18590" y="19754"/>
                </a:lnTo>
                <a:lnTo>
                  <a:pt x="18618" y="19678"/>
                </a:lnTo>
                <a:lnTo>
                  <a:pt x="18622" y="19623"/>
                </a:lnTo>
                <a:lnTo>
                  <a:pt x="18600" y="19603"/>
                </a:lnTo>
                <a:close/>
                <a:moveTo>
                  <a:pt x="19026" y="19871"/>
                </a:moveTo>
                <a:lnTo>
                  <a:pt x="19009" y="19969"/>
                </a:lnTo>
                <a:lnTo>
                  <a:pt x="19019" y="20076"/>
                </a:lnTo>
                <a:lnTo>
                  <a:pt x="19054" y="20100"/>
                </a:lnTo>
                <a:lnTo>
                  <a:pt x="19072" y="20031"/>
                </a:lnTo>
                <a:lnTo>
                  <a:pt x="19057" y="19898"/>
                </a:lnTo>
                <a:lnTo>
                  <a:pt x="19026" y="19871"/>
                </a:lnTo>
                <a:close/>
                <a:moveTo>
                  <a:pt x="19640" y="20031"/>
                </a:moveTo>
                <a:lnTo>
                  <a:pt x="19596" y="20057"/>
                </a:lnTo>
                <a:lnTo>
                  <a:pt x="19598" y="20102"/>
                </a:lnTo>
                <a:lnTo>
                  <a:pt x="19617" y="20166"/>
                </a:lnTo>
                <a:lnTo>
                  <a:pt x="19649" y="20246"/>
                </a:lnTo>
                <a:lnTo>
                  <a:pt x="19690" y="20331"/>
                </a:lnTo>
                <a:lnTo>
                  <a:pt x="19739" y="20416"/>
                </a:lnTo>
                <a:lnTo>
                  <a:pt x="19790" y="20495"/>
                </a:lnTo>
                <a:lnTo>
                  <a:pt x="19839" y="20560"/>
                </a:lnTo>
                <a:lnTo>
                  <a:pt x="19885" y="20604"/>
                </a:lnTo>
                <a:lnTo>
                  <a:pt x="19952" y="20681"/>
                </a:lnTo>
                <a:lnTo>
                  <a:pt x="20021" y="20795"/>
                </a:lnTo>
                <a:lnTo>
                  <a:pt x="20071" y="20887"/>
                </a:lnTo>
                <a:lnTo>
                  <a:pt x="20100" y="20927"/>
                </a:lnTo>
                <a:lnTo>
                  <a:pt x="20117" y="20920"/>
                </a:lnTo>
                <a:lnTo>
                  <a:pt x="20128" y="20870"/>
                </a:lnTo>
                <a:lnTo>
                  <a:pt x="20126" y="20805"/>
                </a:lnTo>
                <a:lnTo>
                  <a:pt x="20103" y="20730"/>
                </a:lnTo>
                <a:lnTo>
                  <a:pt x="20062" y="20652"/>
                </a:lnTo>
                <a:lnTo>
                  <a:pt x="20005" y="20576"/>
                </a:lnTo>
                <a:lnTo>
                  <a:pt x="19891" y="20443"/>
                </a:lnTo>
                <a:lnTo>
                  <a:pt x="19815" y="20344"/>
                </a:lnTo>
                <a:lnTo>
                  <a:pt x="19761" y="20259"/>
                </a:lnTo>
                <a:lnTo>
                  <a:pt x="19718" y="20168"/>
                </a:lnTo>
                <a:lnTo>
                  <a:pt x="19640" y="20031"/>
                </a:lnTo>
                <a:close/>
                <a:moveTo>
                  <a:pt x="16623" y="20132"/>
                </a:moveTo>
                <a:lnTo>
                  <a:pt x="16585" y="20166"/>
                </a:lnTo>
                <a:lnTo>
                  <a:pt x="16568" y="20354"/>
                </a:lnTo>
                <a:lnTo>
                  <a:pt x="16562" y="20499"/>
                </a:lnTo>
                <a:lnTo>
                  <a:pt x="16550" y="20645"/>
                </a:lnTo>
                <a:lnTo>
                  <a:pt x="16538" y="20770"/>
                </a:lnTo>
                <a:lnTo>
                  <a:pt x="16533" y="20864"/>
                </a:lnTo>
                <a:lnTo>
                  <a:pt x="16541" y="20914"/>
                </a:lnTo>
                <a:lnTo>
                  <a:pt x="16557" y="20936"/>
                </a:lnTo>
                <a:lnTo>
                  <a:pt x="16576" y="20927"/>
                </a:lnTo>
                <a:lnTo>
                  <a:pt x="16588" y="20885"/>
                </a:lnTo>
                <a:lnTo>
                  <a:pt x="16600" y="20783"/>
                </a:lnTo>
                <a:lnTo>
                  <a:pt x="16620" y="20610"/>
                </a:lnTo>
                <a:lnTo>
                  <a:pt x="16638" y="20423"/>
                </a:lnTo>
                <a:lnTo>
                  <a:pt x="16645" y="20277"/>
                </a:lnTo>
                <a:lnTo>
                  <a:pt x="16640" y="20179"/>
                </a:lnTo>
                <a:lnTo>
                  <a:pt x="16623" y="20132"/>
                </a:lnTo>
                <a:close/>
                <a:moveTo>
                  <a:pt x="11732" y="20525"/>
                </a:moveTo>
                <a:lnTo>
                  <a:pt x="11715" y="20538"/>
                </a:lnTo>
                <a:lnTo>
                  <a:pt x="11712" y="20580"/>
                </a:lnTo>
                <a:lnTo>
                  <a:pt x="11740" y="20645"/>
                </a:lnTo>
                <a:lnTo>
                  <a:pt x="11813" y="20723"/>
                </a:lnTo>
                <a:lnTo>
                  <a:pt x="11893" y="20780"/>
                </a:lnTo>
                <a:lnTo>
                  <a:pt x="11958" y="20805"/>
                </a:lnTo>
                <a:lnTo>
                  <a:pt x="12018" y="20797"/>
                </a:lnTo>
                <a:lnTo>
                  <a:pt x="12084" y="20757"/>
                </a:lnTo>
                <a:lnTo>
                  <a:pt x="12154" y="20724"/>
                </a:lnTo>
                <a:lnTo>
                  <a:pt x="12222" y="20720"/>
                </a:lnTo>
                <a:lnTo>
                  <a:pt x="12273" y="20721"/>
                </a:lnTo>
                <a:lnTo>
                  <a:pt x="12291" y="20692"/>
                </a:lnTo>
                <a:lnTo>
                  <a:pt x="12291" y="20615"/>
                </a:lnTo>
                <a:lnTo>
                  <a:pt x="12274" y="20568"/>
                </a:lnTo>
                <a:lnTo>
                  <a:pt x="12228" y="20548"/>
                </a:lnTo>
                <a:lnTo>
                  <a:pt x="12161" y="20554"/>
                </a:lnTo>
                <a:lnTo>
                  <a:pt x="12080" y="20586"/>
                </a:lnTo>
                <a:lnTo>
                  <a:pt x="12010" y="20617"/>
                </a:lnTo>
                <a:lnTo>
                  <a:pt x="11959" y="20629"/>
                </a:lnTo>
                <a:lnTo>
                  <a:pt x="11911" y="20617"/>
                </a:lnTo>
                <a:lnTo>
                  <a:pt x="11849" y="20584"/>
                </a:lnTo>
                <a:lnTo>
                  <a:pt x="11773" y="20541"/>
                </a:lnTo>
                <a:lnTo>
                  <a:pt x="11732" y="20525"/>
                </a:lnTo>
                <a:close/>
                <a:moveTo>
                  <a:pt x="13619" y="20581"/>
                </a:moveTo>
                <a:lnTo>
                  <a:pt x="13552" y="20604"/>
                </a:lnTo>
                <a:lnTo>
                  <a:pt x="13500" y="20687"/>
                </a:lnTo>
                <a:lnTo>
                  <a:pt x="13507" y="20785"/>
                </a:lnTo>
                <a:lnTo>
                  <a:pt x="13539" y="20808"/>
                </a:lnTo>
                <a:lnTo>
                  <a:pt x="13584" y="20783"/>
                </a:lnTo>
                <a:lnTo>
                  <a:pt x="13624" y="20730"/>
                </a:lnTo>
                <a:lnTo>
                  <a:pt x="13641" y="20662"/>
                </a:lnTo>
                <a:lnTo>
                  <a:pt x="13619" y="20581"/>
                </a:lnTo>
                <a:close/>
                <a:moveTo>
                  <a:pt x="16148" y="20708"/>
                </a:moveTo>
                <a:lnTo>
                  <a:pt x="16119" y="20782"/>
                </a:lnTo>
                <a:lnTo>
                  <a:pt x="16123" y="20836"/>
                </a:lnTo>
                <a:lnTo>
                  <a:pt x="16148" y="20854"/>
                </a:lnTo>
                <a:lnTo>
                  <a:pt x="16173" y="20836"/>
                </a:lnTo>
                <a:lnTo>
                  <a:pt x="16177" y="20782"/>
                </a:lnTo>
                <a:lnTo>
                  <a:pt x="16148" y="20708"/>
                </a:lnTo>
                <a:close/>
                <a:moveTo>
                  <a:pt x="17430" y="20711"/>
                </a:moveTo>
                <a:lnTo>
                  <a:pt x="17399" y="20780"/>
                </a:lnTo>
                <a:lnTo>
                  <a:pt x="17357" y="20913"/>
                </a:lnTo>
                <a:lnTo>
                  <a:pt x="17321" y="21050"/>
                </a:lnTo>
                <a:lnTo>
                  <a:pt x="17305" y="21140"/>
                </a:lnTo>
                <a:lnTo>
                  <a:pt x="17314" y="21174"/>
                </a:lnTo>
                <a:lnTo>
                  <a:pt x="17336" y="21186"/>
                </a:lnTo>
                <a:lnTo>
                  <a:pt x="17360" y="21178"/>
                </a:lnTo>
                <a:lnTo>
                  <a:pt x="17377" y="21145"/>
                </a:lnTo>
                <a:lnTo>
                  <a:pt x="17391" y="21117"/>
                </a:lnTo>
                <a:lnTo>
                  <a:pt x="17404" y="21135"/>
                </a:lnTo>
                <a:lnTo>
                  <a:pt x="17413" y="21189"/>
                </a:lnTo>
                <a:lnTo>
                  <a:pt x="17417" y="21274"/>
                </a:lnTo>
                <a:lnTo>
                  <a:pt x="17424" y="21371"/>
                </a:lnTo>
                <a:lnTo>
                  <a:pt x="17449" y="21397"/>
                </a:lnTo>
                <a:lnTo>
                  <a:pt x="17467" y="21388"/>
                </a:lnTo>
                <a:lnTo>
                  <a:pt x="17476" y="21355"/>
                </a:lnTo>
                <a:lnTo>
                  <a:pt x="17481" y="21280"/>
                </a:lnTo>
                <a:lnTo>
                  <a:pt x="17482" y="21149"/>
                </a:lnTo>
                <a:lnTo>
                  <a:pt x="17478" y="20956"/>
                </a:lnTo>
                <a:lnTo>
                  <a:pt x="17467" y="20810"/>
                </a:lnTo>
                <a:lnTo>
                  <a:pt x="17451" y="20725"/>
                </a:lnTo>
                <a:lnTo>
                  <a:pt x="17430" y="20711"/>
                </a:lnTo>
                <a:close/>
              </a:path>
            </a:pathLst>
          </a:custGeom>
          <a:ln w="12700">
            <a:miter lim="400000"/>
          </a:ln>
        </p:spPr>
      </p:pic>
      <p:sp>
        <p:nvSpPr>
          <p:cNvPr id="531" name="tractography"/>
          <p:cNvSpPr txBox="1"/>
          <p:nvPr/>
        </p:nvSpPr>
        <p:spPr>
          <a:xfrm>
            <a:off x="4841304" y="10541000"/>
            <a:ext cx="3504482" cy="939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1168400">
              <a:buClr>
                <a:srgbClr val="FFFB00"/>
              </a:buClr>
              <a:buFont typeface="Verdana"/>
              <a:defRPr sz="5000">
                <a:solidFill>
                  <a:srgbClr val="0433FF"/>
                </a:solidFill>
                <a:uFill>
                  <a:solidFill>
                    <a:srgbClr val="FFFB00"/>
                  </a:solidFill>
                </a:uFill>
                <a:latin typeface="+mn-lt"/>
                <a:ea typeface="+mn-ea"/>
                <a:cs typeface="+mn-cs"/>
                <a:sym typeface="Gill Sans Light"/>
              </a:defRPr>
            </a:lvl1pPr>
          </a:lstStyle>
          <a:p>
            <a:r>
              <a:t>tractography</a:t>
            </a:r>
          </a:p>
        </p:txBody>
      </p:sp>
      <p:sp>
        <p:nvSpPr>
          <p:cNvPr id="532" name="degenerate lines…"/>
          <p:cNvSpPr txBox="1"/>
          <p:nvPr/>
        </p:nvSpPr>
        <p:spPr>
          <a:xfrm>
            <a:off x="10180501" y="10172700"/>
            <a:ext cx="4459288" cy="167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1168400">
              <a:buClr>
                <a:srgbClr val="FFFB00"/>
              </a:buClr>
              <a:buFont typeface="Verdana"/>
              <a:defRPr sz="5000">
                <a:solidFill>
                  <a:srgbClr val="0433FF"/>
                </a:solidFill>
                <a:uFill>
                  <a:solidFill>
                    <a:srgbClr val="FFFB00"/>
                  </a:solidFill>
                </a:uFill>
                <a:latin typeface="+mn-lt"/>
                <a:ea typeface="+mn-ea"/>
                <a:cs typeface="+mn-cs"/>
                <a:sym typeface="Gill Sans Light"/>
              </a:defRPr>
            </a:pPr>
            <a:r>
              <a:t>degenerate lines</a:t>
            </a:r>
          </a:p>
          <a:p>
            <a:pPr defTabSz="1168400">
              <a:buClr>
                <a:srgbClr val="FFFB00"/>
              </a:buClr>
              <a:buFont typeface="Verdana"/>
              <a:defRPr sz="5000">
                <a:uFill>
                  <a:solidFill>
                    <a:srgbClr val="FFFB00"/>
                  </a:solidFill>
                </a:uFill>
                <a:latin typeface="+mn-lt"/>
                <a:ea typeface="+mn-ea"/>
                <a:cs typeface="+mn-cs"/>
                <a:sym typeface="Gill Sans Light"/>
              </a:defRPr>
            </a:pPr>
            <a:r>
              <a:t>(planar type)</a:t>
            </a:r>
          </a:p>
        </p:txBody>
      </p:sp>
      <p:sp>
        <p:nvSpPr>
          <p:cNvPr id="533" name="degenerate lines…"/>
          <p:cNvSpPr txBox="1"/>
          <p:nvPr/>
        </p:nvSpPr>
        <p:spPr>
          <a:xfrm>
            <a:off x="15844701" y="10172700"/>
            <a:ext cx="4459288" cy="167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1168400">
              <a:buClr>
                <a:srgbClr val="FFFB00"/>
              </a:buClr>
              <a:buFont typeface="Verdana"/>
              <a:defRPr sz="5000">
                <a:solidFill>
                  <a:srgbClr val="0433FF"/>
                </a:solidFill>
                <a:uFill>
                  <a:solidFill>
                    <a:srgbClr val="FFFB00"/>
                  </a:solidFill>
                </a:uFill>
                <a:latin typeface="+mn-lt"/>
                <a:ea typeface="+mn-ea"/>
                <a:cs typeface="+mn-cs"/>
                <a:sym typeface="Gill Sans Light"/>
              </a:defRPr>
            </a:pPr>
            <a:r>
              <a:t>degenerate lines</a:t>
            </a:r>
          </a:p>
          <a:p>
            <a:pPr defTabSz="1168400">
              <a:buClr>
                <a:srgbClr val="FFFB00"/>
              </a:buClr>
              <a:buFont typeface="Verdana"/>
              <a:defRPr sz="5000">
                <a:uFill>
                  <a:solidFill>
                    <a:srgbClr val="FFFB00"/>
                  </a:solidFill>
                </a:uFill>
                <a:latin typeface="+mn-lt"/>
                <a:ea typeface="+mn-ea"/>
                <a:cs typeface="+mn-cs"/>
                <a:sym typeface="Gill Sans Light"/>
              </a:defRPr>
            </a:pPr>
            <a:r>
              <a:t>(linear type)</a:t>
            </a:r>
          </a:p>
        </p:txBody>
      </p:sp>
      <p:sp>
        <p:nvSpPr>
          <p:cNvPr id="534" name="Schultz et al., IEEE Visualization 2007"/>
          <p:cNvSpPr txBox="1"/>
          <p:nvPr/>
        </p:nvSpPr>
        <p:spPr>
          <a:xfrm>
            <a:off x="8343900" y="11671300"/>
            <a:ext cx="8102600"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defTabSz="812800">
              <a:buClr>
                <a:srgbClr val="FFFB00"/>
              </a:buClr>
              <a:buFont typeface="Verdana"/>
              <a:defRPr sz="3800">
                <a:uFill>
                  <a:solidFill>
                    <a:srgbClr val="FFFB00"/>
                  </a:solidFill>
                </a:uFill>
                <a:latin typeface="+mn-lt"/>
                <a:ea typeface="+mn-ea"/>
                <a:cs typeface="+mn-cs"/>
                <a:sym typeface="Gill Sans Light"/>
              </a:defRPr>
            </a:lvl1pPr>
          </a:lstStyle>
          <a:p>
            <a:r>
              <a:t>Schultz et al., IEEE Visualization 2007</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Examples"/>
          <p:cNvSpPr txBox="1">
            <a:spLocks noGrp="1"/>
          </p:cNvSpPr>
          <p:nvPr>
            <p:ph type="title"/>
          </p:nvPr>
        </p:nvSpPr>
        <p:spPr>
          <a:prstGeom prst="rect">
            <a:avLst/>
          </a:prstGeom>
        </p:spPr>
        <p:txBody>
          <a:bodyPr/>
          <a:lstStyle/>
          <a:p>
            <a:r>
              <a:t>Examples</a:t>
            </a:r>
          </a:p>
        </p:txBody>
      </p:sp>
      <p:sp>
        <p:nvSpPr>
          <p:cNvPr id="98" name="Forces…"/>
          <p:cNvSpPr txBox="1">
            <a:spLocks noGrp="1"/>
          </p:cNvSpPr>
          <p:nvPr>
            <p:ph type="body" idx="1"/>
          </p:nvPr>
        </p:nvSpPr>
        <p:spPr>
          <a:prstGeom prst="rect">
            <a:avLst/>
          </a:prstGeom>
        </p:spPr>
        <p:txBody>
          <a:bodyPr/>
          <a:lstStyle/>
          <a:p>
            <a:pPr defTabSz="812800">
              <a:spcBef>
                <a:spcPts val="0"/>
              </a:spcBef>
              <a:defRPr sz="7900">
                <a:solidFill>
                  <a:srgbClr val="FF2600"/>
                </a:solidFill>
              </a:defRPr>
            </a:pPr>
            <a:r>
              <a:rPr dirty="0">
                <a:solidFill>
                  <a:schemeClr val="tx1"/>
                </a:solidFill>
              </a:rPr>
              <a:t>Forces</a:t>
            </a:r>
          </a:p>
          <a:p>
            <a:pPr lvl="1" indent="0" defTabSz="812800">
              <a:spcBef>
                <a:spcPts val="0"/>
              </a:spcBef>
              <a:defRPr sz="7700"/>
            </a:pPr>
            <a:r>
              <a:rPr dirty="0"/>
              <a:t>stress: cause of deformation</a:t>
            </a:r>
          </a:p>
          <a:p>
            <a:pPr lvl="1" indent="0" defTabSz="812800">
              <a:spcBef>
                <a:spcPts val="0"/>
              </a:spcBef>
              <a:defRPr sz="7700"/>
            </a:pPr>
            <a:r>
              <a:rPr dirty="0"/>
              <a:t>strain: deformation description</a:t>
            </a:r>
          </a:p>
          <a:p>
            <a:pPr defTabSz="812800">
              <a:defRPr sz="7900">
                <a:solidFill>
                  <a:srgbClr val="FF2600"/>
                </a:solidFill>
              </a:defRPr>
            </a:pPr>
            <a:r>
              <a:rPr dirty="0">
                <a:solidFill>
                  <a:schemeClr val="tx1"/>
                </a:solidFill>
              </a:rPr>
              <a:t>Derivative</a:t>
            </a:r>
          </a:p>
          <a:p>
            <a:pPr lvl="1" indent="0" defTabSz="812800">
              <a:spcBef>
                <a:spcPts val="0"/>
              </a:spcBef>
              <a:defRPr sz="7700"/>
            </a:pPr>
            <a:r>
              <a:rPr dirty="0"/>
              <a:t>Jacobian: 1st-order derivative of a vector field</a:t>
            </a:r>
          </a:p>
          <a:p>
            <a:pPr lvl="1" indent="0" defTabSz="812800">
              <a:spcBef>
                <a:spcPts val="0"/>
              </a:spcBef>
              <a:defRPr sz="7700"/>
            </a:pPr>
            <a:r>
              <a:rPr dirty="0"/>
              <a:t>Hessian: 2nd-order derivative of a scalar field</a:t>
            </a:r>
          </a:p>
          <a:p>
            <a:pPr defTabSz="812800">
              <a:defRPr sz="7900">
                <a:solidFill>
                  <a:srgbClr val="FF2600"/>
                </a:solidFill>
              </a:defRPr>
            </a:pPr>
            <a:r>
              <a:rPr dirty="0">
                <a:solidFill>
                  <a:schemeClr val="tx1"/>
                </a:solidFill>
              </a:rPr>
              <a:t>Diffusion tensor field</a:t>
            </a:r>
          </a:p>
        </p:txBody>
      </p:sp>
      <p:sp>
        <p:nvSpPr>
          <p:cNvPr id="99" name="Slide Number"/>
          <p:cNvSpPr txBox="1">
            <a:spLocks noGrp="1"/>
          </p:cNvSpPr>
          <p:nvPr>
            <p:ph type="sldNum" sz="quarter" idx="2"/>
          </p:nvPr>
        </p:nvSpPr>
        <p:spPr>
          <a:xfrm>
            <a:off x="23536699" y="12980489"/>
            <a:ext cx="289373" cy="4754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6</a:t>
            </a:fld>
            <a:endParaRPr/>
          </a:p>
        </p:txBody>
      </p:sp>
      <p:pic>
        <p:nvPicPr>
          <p:cNvPr id="100" name="droppedImage.png" descr="droppedImage.png"/>
          <p:cNvPicPr>
            <a:picLocks noChangeAspect="1"/>
          </p:cNvPicPr>
          <p:nvPr/>
        </p:nvPicPr>
        <p:blipFill>
          <a:blip r:embed="rId2"/>
          <a:stretch>
            <a:fillRect/>
          </a:stretch>
        </p:blipFill>
        <p:spPr>
          <a:xfrm>
            <a:off x="6997700" y="253293"/>
            <a:ext cx="10337800" cy="13209413"/>
          </a:xfrm>
          <a:prstGeom prst="rect">
            <a:avLst/>
          </a:prstGeom>
          <a:ln w="12700">
            <a:miter lim="400000"/>
          </a:ln>
          <a:effectLst>
            <a:outerShdw blurRad="241300" dist="139700" dir="2700000" rotWithShape="0">
              <a:srgbClr val="000000">
                <a:alpha val="75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1" animBg="1" advAuto="0"/>
      <p:bldP spid="100" grpId="2"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 name="Picture 36.png" descr="Picture 36.png"/>
          <p:cNvPicPr>
            <a:picLocks noChangeAspect="1"/>
          </p:cNvPicPr>
          <p:nvPr/>
        </p:nvPicPr>
        <p:blipFill>
          <a:blip r:embed="rId3"/>
          <a:stretch>
            <a:fillRect/>
          </a:stretch>
        </p:blipFill>
        <p:spPr>
          <a:xfrm>
            <a:off x="3378607" y="1015999"/>
            <a:ext cx="17687051" cy="5207002"/>
          </a:xfrm>
          <a:prstGeom prst="rect">
            <a:avLst/>
          </a:prstGeom>
          <a:ln w="12700">
            <a:miter lim="400000"/>
          </a:ln>
        </p:spPr>
      </p:pic>
      <p:sp>
        <p:nvSpPr>
          <p:cNvPr id="537" name="Rounded Rectangle"/>
          <p:cNvSpPr/>
          <p:nvPr/>
        </p:nvSpPr>
        <p:spPr>
          <a:xfrm>
            <a:off x="17830800" y="3149599"/>
            <a:ext cx="812800" cy="2616201"/>
          </a:xfrm>
          <a:prstGeom prst="roundRect">
            <a:avLst>
              <a:gd name="adj" fmla="val 32959"/>
            </a:avLst>
          </a:prstGeom>
          <a:ln w="114300">
            <a:solidFill>
              <a:srgbClr val="FFB700"/>
            </a:solidFill>
            <a:miter lim="400000"/>
          </a:ln>
        </p:spPr>
        <p:txBody>
          <a:bodyPr lIns="71437" tIns="71437" rIns="71437" bIns="71437" anchor="ct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8" name="Rounded Rectangle"/>
          <p:cNvSpPr/>
          <p:nvPr/>
        </p:nvSpPr>
        <p:spPr>
          <a:xfrm>
            <a:off x="14300200" y="3149599"/>
            <a:ext cx="2616200" cy="2616201"/>
          </a:xfrm>
          <a:prstGeom prst="roundRect">
            <a:avLst>
              <a:gd name="adj" fmla="val 10240"/>
            </a:avLst>
          </a:prstGeom>
          <a:ln w="114300">
            <a:solidFill>
              <a:srgbClr val="FFB700"/>
            </a:solidFill>
            <a:miter lim="400000"/>
          </a:ln>
        </p:spPr>
        <p:txBody>
          <a:bodyPr lIns="71437" tIns="71437" rIns="71437" bIns="71437" anchor="ct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9" name="Rounded Rectangle"/>
          <p:cNvSpPr/>
          <p:nvPr/>
        </p:nvSpPr>
        <p:spPr>
          <a:xfrm>
            <a:off x="11303000" y="3149599"/>
            <a:ext cx="2438401" cy="2616201"/>
          </a:xfrm>
          <a:prstGeom prst="roundRect">
            <a:avLst>
              <a:gd name="adj" fmla="val 10986"/>
            </a:avLst>
          </a:prstGeom>
          <a:ln w="114300">
            <a:solidFill>
              <a:srgbClr val="FFB700"/>
            </a:solidFill>
            <a:miter lim="400000"/>
          </a:ln>
        </p:spPr>
        <p:txBody>
          <a:bodyPr lIns="71437" tIns="71437" rIns="71437" bIns="71437" anchor="ct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0" name="Tensor Mode"/>
          <p:cNvSpPr txBox="1">
            <a:spLocks noGrp="1"/>
          </p:cNvSpPr>
          <p:nvPr>
            <p:ph type="title"/>
          </p:nvPr>
        </p:nvSpPr>
        <p:spPr>
          <a:prstGeom prst="rect">
            <a:avLst/>
          </a:prstGeom>
        </p:spPr>
        <p:txBody>
          <a:bodyPr/>
          <a:lstStyle/>
          <a:p>
            <a:r>
              <a:t>Tensor Mode</a:t>
            </a:r>
          </a:p>
        </p:txBody>
      </p:sp>
      <p:sp>
        <p:nvSpPr>
          <p:cNvPr id="54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60</a:t>
            </a:fld>
            <a:endParaRPr/>
          </a:p>
        </p:txBody>
      </p:sp>
      <p:sp>
        <p:nvSpPr>
          <p:cNvPr id="542" name="Rectangle"/>
          <p:cNvSpPr/>
          <p:nvPr/>
        </p:nvSpPr>
        <p:spPr>
          <a:xfrm>
            <a:off x="4330700" y="6349999"/>
            <a:ext cx="2768601" cy="1092201"/>
          </a:xfrm>
          <a:prstGeom prst="rect">
            <a:avLst/>
          </a:prstGeom>
          <a:ln w="12700">
            <a:miter lim="400000"/>
          </a:ln>
        </p:spPr>
        <p:txBody>
          <a:bodyPr lIns="71437" tIns="71437" rIns="71437" bIns="71437" anchor="ct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3" name="Rectangle"/>
          <p:cNvSpPr/>
          <p:nvPr/>
        </p:nvSpPr>
        <p:spPr>
          <a:xfrm>
            <a:off x="17183100" y="6349999"/>
            <a:ext cx="2768601" cy="1092201"/>
          </a:xfrm>
          <a:prstGeom prst="rect">
            <a:avLst/>
          </a:prstGeom>
          <a:ln w="12700">
            <a:miter lim="400000"/>
          </a:ln>
        </p:spPr>
        <p:txBody>
          <a:bodyPr lIns="71437" tIns="71437" rIns="71437" bIns="71437" anchor="ct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544" name="droppedImage.pdf" descr="droppedImage.pdf"/>
          <p:cNvPicPr>
            <a:picLocks noChangeAspect="1"/>
          </p:cNvPicPr>
          <p:nvPr/>
        </p:nvPicPr>
        <p:blipFill>
          <a:blip r:embed="rId4"/>
          <a:stretch>
            <a:fillRect/>
          </a:stretch>
        </p:blipFill>
        <p:spPr>
          <a:xfrm>
            <a:off x="3759199" y="6096000"/>
            <a:ext cx="16875376" cy="7061200"/>
          </a:xfrm>
          <a:prstGeom prst="rect">
            <a:avLst/>
          </a:prstGeom>
          <a:ln w="12700">
            <a:miter lim="400000"/>
          </a:ln>
        </p:spPr>
      </p:pic>
      <p:sp>
        <p:nvSpPr>
          <p:cNvPr id="545" name="mode = -1"/>
          <p:cNvSpPr txBox="1"/>
          <p:nvPr/>
        </p:nvSpPr>
        <p:spPr>
          <a:xfrm>
            <a:off x="4336609" y="6742112"/>
            <a:ext cx="2905485"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812800">
              <a:buClr>
                <a:srgbClr val="FFFB00"/>
              </a:buClr>
              <a:buFont typeface="Verdana"/>
              <a:defRPr sz="5000">
                <a:uFill>
                  <a:solidFill>
                    <a:srgbClr val="FFFB00"/>
                  </a:solidFill>
                </a:uFill>
                <a:latin typeface="+mn-lt"/>
                <a:ea typeface="+mn-ea"/>
                <a:cs typeface="+mn-cs"/>
                <a:sym typeface="Gill Sans Light"/>
              </a:defRPr>
            </a:lvl1pPr>
          </a:lstStyle>
          <a:p>
            <a:r>
              <a:t>mode = -1</a:t>
            </a:r>
          </a:p>
        </p:txBody>
      </p:sp>
      <p:sp>
        <p:nvSpPr>
          <p:cNvPr id="546" name="mode = 0"/>
          <p:cNvSpPr txBox="1"/>
          <p:nvPr/>
        </p:nvSpPr>
        <p:spPr>
          <a:xfrm>
            <a:off x="10836782" y="6742112"/>
            <a:ext cx="2706738"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812800">
              <a:buClr>
                <a:srgbClr val="FFFB00"/>
              </a:buClr>
              <a:buFont typeface="Verdana"/>
              <a:defRPr sz="5000">
                <a:uFill>
                  <a:solidFill>
                    <a:srgbClr val="FFFB00"/>
                  </a:solidFill>
                </a:uFill>
                <a:latin typeface="+mn-lt"/>
                <a:ea typeface="+mn-ea"/>
                <a:cs typeface="+mn-cs"/>
                <a:sym typeface="Gill Sans Light"/>
              </a:defRPr>
            </a:lvl1pPr>
          </a:lstStyle>
          <a:p>
            <a:r>
              <a:t>mode = 0</a:t>
            </a:r>
          </a:p>
        </p:txBody>
      </p:sp>
      <p:sp>
        <p:nvSpPr>
          <p:cNvPr id="547" name="mode = +1"/>
          <p:cNvSpPr txBox="1"/>
          <p:nvPr/>
        </p:nvSpPr>
        <p:spPr>
          <a:xfrm>
            <a:off x="17027983" y="6742112"/>
            <a:ext cx="3125938"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812800">
              <a:buClr>
                <a:srgbClr val="FFFB00"/>
              </a:buClr>
              <a:buFont typeface="Verdana"/>
              <a:defRPr sz="5000">
                <a:uFill>
                  <a:solidFill>
                    <a:srgbClr val="FFFB00"/>
                  </a:solidFill>
                </a:uFill>
                <a:latin typeface="+mn-lt"/>
                <a:ea typeface="+mn-ea"/>
                <a:cs typeface="+mn-cs"/>
                <a:sym typeface="Gill Sans Light"/>
              </a:defRPr>
            </a:lvl1pPr>
          </a:lstStyle>
          <a:p>
            <a:r>
              <a:t>mode = +1</a:t>
            </a:r>
          </a:p>
        </p:txBody>
      </p:sp>
      <p:sp>
        <p:nvSpPr>
          <p:cNvPr id="548" name="Oval"/>
          <p:cNvSpPr/>
          <p:nvPr/>
        </p:nvSpPr>
        <p:spPr>
          <a:xfrm>
            <a:off x="4254499" y="7493000"/>
            <a:ext cx="2921001" cy="2870201"/>
          </a:xfrm>
          <a:prstGeom prst="ellipse">
            <a:avLst/>
          </a:prstGeom>
          <a:ln w="12700">
            <a:miter lim="400000"/>
          </a:ln>
          <a:effectLst>
            <a:outerShdw blurRad="101600" dir="18900000" rotWithShape="0">
              <a:srgbClr val="000000">
                <a:alpha val="80000"/>
              </a:srgbClr>
            </a:outerShdw>
          </a:effectLst>
        </p:spPr>
        <p:txBody>
          <a:bodyPr lIns="71437" tIns="71437" rIns="71437" bIns="71437" anchor="ct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9" name="Oval"/>
          <p:cNvSpPr/>
          <p:nvPr/>
        </p:nvSpPr>
        <p:spPr>
          <a:xfrm>
            <a:off x="7505699" y="7493000"/>
            <a:ext cx="2921001" cy="2870201"/>
          </a:xfrm>
          <a:prstGeom prst="ellipse">
            <a:avLst/>
          </a:prstGeom>
          <a:ln w="50800">
            <a:solidFill>
              <a:srgbClr val="FF2600"/>
            </a:solidFill>
            <a:miter lim="400000"/>
          </a:ln>
        </p:spPr>
        <p:txBody>
          <a:bodyPr lIns="71437" tIns="71437" rIns="71437" bIns="71437" anchor="ct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50" name="Oval"/>
          <p:cNvSpPr/>
          <p:nvPr/>
        </p:nvSpPr>
        <p:spPr>
          <a:xfrm>
            <a:off x="10706099" y="7493000"/>
            <a:ext cx="2921001" cy="2870201"/>
          </a:xfrm>
          <a:prstGeom prst="ellipse">
            <a:avLst/>
          </a:prstGeom>
          <a:ln w="50800">
            <a:solidFill>
              <a:srgbClr val="FF2600"/>
            </a:solidFill>
            <a:miter lim="400000"/>
          </a:ln>
        </p:spPr>
        <p:txBody>
          <a:bodyPr lIns="71437" tIns="71437" rIns="71437" bIns="71437" anchor="ct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51" name="Oval"/>
          <p:cNvSpPr/>
          <p:nvPr/>
        </p:nvSpPr>
        <p:spPr>
          <a:xfrm>
            <a:off x="13957300" y="7493000"/>
            <a:ext cx="2921000" cy="2870201"/>
          </a:xfrm>
          <a:prstGeom prst="ellipse">
            <a:avLst/>
          </a:prstGeom>
          <a:ln w="50800">
            <a:solidFill>
              <a:srgbClr val="FF2600"/>
            </a:solidFill>
            <a:miter lim="400000"/>
          </a:ln>
        </p:spPr>
        <p:txBody>
          <a:bodyPr lIns="71437" tIns="71437" rIns="71437" bIns="71437" anchor="ct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52" name="Oval"/>
          <p:cNvSpPr/>
          <p:nvPr/>
        </p:nvSpPr>
        <p:spPr>
          <a:xfrm>
            <a:off x="17208500" y="7493000"/>
            <a:ext cx="2921000" cy="2870201"/>
          </a:xfrm>
          <a:prstGeom prst="ellipse">
            <a:avLst/>
          </a:prstGeom>
          <a:ln w="50800">
            <a:solidFill>
              <a:srgbClr val="FF2600"/>
            </a:solidFill>
            <a:miter lim="400000"/>
          </a:ln>
        </p:spPr>
        <p:txBody>
          <a:bodyPr lIns="71437" tIns="71437" rIns="71437" bIns="71437" anchor="ct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53" name="Line"/>
          <p:cNvSpPr/>
          <p:nvPr/>
        </p:nvSpPr>
        <p:spPr>
          <a:xfrm flipV="1">
            <a:off x="3742660" y="8945525"/>
            <a:ext cx="16728561" cy="2955"/>
          </a:xfrm>
          <a:prstGeom prst="line">
            <a:avLst/>
          </a:prstGeom>
          <a:ln w="12700">
            <a:solidFill>
              <a:srgbClr val="000000"/>
            </a:solidFill>
            <a:miter lim="400000"/>
          </a:ln>
        </p:spPr>
        <p:txBody>
          <a:bodyPr lIns="71437" tIns="71437" rIns="71437" bIns="71437" anchor="ct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 grpId="3" animBg="1" advAuto="0"/>
      <p:bldP spid="538" grpId="2" animBg="1" advAuto="0"/>
      <p:bldP spid="539" grpId="1" animBg="1" advAuto="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7" name="Invariants and Structure"/>
          <p:cNvSpPr txBox="1">
            <a:spLocks noGrp="1"/>
          </p:cNvSpPr>
          <p:nvPr>
            <p:ph type="title"/>
          </p:nvPr>
        </p:nvSpPr>
        <p:spPr>
          <a:xfrm>
            <a:off x="1625138" y="357187"/>
            <a:ext cx="21133724" cy="2286001"/>
          </a:xfrm>
          <a:prstGeom prst="rect">
            <a:avLst/>
          </a:prstGeom>
        </p:spPr>
        <p:txBody>
          <a:bodyPr/>
          <a:lstStyle/>
          <a:p>
            <a:r>
              <a:t>Invariants and Structure</a:t>
            </a:r>
          </a:p>
        </p:txBody>
      </p:sp>
      <p:sp>
        <p:nvSpPr>
          <p:cNvPr id="558" name="Degenerate lines are extremal (ridge and valley) lines of mode…"/>
          <p:cNvSpPr txBox="1">
            <a:spLocks noGrp="1"/>
          </p:cNvSpPr>
          <p:nvPr>
            <p:ph type="body" idx="1"/>
          </p:nvPr>
        </p:nvSpPr>
        <p:spPr>
          <a:prstGeom prst="rect">
            <a:avLst/>
          </a:prstGeom>
        </p:spPr>
        <p:txBody>
          <a:bodyPr/>
          <a:lstStyle/>
          <a:p>
            <a:pPr>
              <a:defRPr sz="8000"/>
            </a:pPr>
            <a:r>
              <a:t>Degenerate lines are extremal (ridge and valley) lines of mode</a:t>
            </a:r>
          </a:p>
          <a:p>
            <a:pPr>
              <a:defRPr sz="8000"/>
            </a:pPr>
            <a:r>
              <a:t>Mode / topology is not relevant in DTI</a:t>
            </a:r>
          </a:p>
          <a:p>
            <a:pPr>
              <a:defRPr sz="8000"/>
            </a:pPr>
            <a:r>
              <a:t>Extract ridge and valley manifolds in problem-relevant tensor invariant: FA</a:t>
            </a:r>
          </a:p>
        </p:txBody>
      </p:sp>
      <p:sp>
        <p:nvSpPr>
          <p:cNvPr id="559" name="Slide Number"/>
          <p:cNvSpPr txBox="1">
            <a:spLocks noGrp="1"/>
          </p:cNvSpPr>
          <p:nvPr>
            <p:ph type="sldNum" sz="quarter" idx="2"/>
          </p:nvPr>
        </p:nvSpPr>
        <p:spPr>
          <a:xfrm>
            <a:off x="23519807" y="12980489"/>
            <a:ext cx="323157" cy="4754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61</a:t>
            </a:fld>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1" name="Crease Surfaces of FA"/>
          <p:cNvSpPr txBox="1">
            <a:spLocks noGrp="1"/>
          </p:cNvSpPr>
          <p:nvPr>
            <p:ph type="title"/>
          </p:nvPr>
        </p:nvSpPr>
        <p:spPr>
          <a:prstGeom prst="rect">
            <a:avLst/>
          </a:prstGeom>
        </p:spPr>
        <p:txBody>
          <a:bodyPr/>
          <a:lstStyle/>
          <a:p>
            <a:r>
              <a:t>Crease Surfaces of FA</a:t>
            </a:r>
          </a:p>
        </p:txBody>
      </p:sp>
      <p:sp>
        <p:nvSpPr>
          <p:cNvPr id="562" name="Double-click to edit"/>
          <p:cNvSpPr txBox="1">
            <a:spLocks noGrp="1"/>
          </p:cNvSpPr>
          <p:nvPr>
            <p:ph type="body" idx="1"/>
          </p:nvPr>
        </p:nvSpPr>
        <p:spPr>
          <a:prstGeom prst="rect">
            <a:avLst/>
          </a:prstGeom>
        </p:spPr>
        <p:txBody>
          <a:bodyPr/>
          <a:lstStyle/>
          <a:p>
            <a:endParaRPr/>
          </a:p>
        </p:txBody>
      </p:sp>
      <p:sp>
        <p:nvSpPr>
          <p:cNvPr id="563" name="Slide Number"/>
          <p:cNvSpPr txBox="1">
            <a:spLocks noGrp="1"/>
          </p:cNvSpPr>
          <p:nvPr>
            <p:ph type="sldNum" sz="quarter" idx="2"/>
          </p:nvPr>
        </p:nvSpPr>
        <p:spPr>
          <a:xfrm>
            <a:off x="23519807" y="12980489"/>
            <a:ext cx="323157" cy="4754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62</a:t>
            </a:fld>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 name="2d-rgb-box.png" descr="2d-rgb-box.png"/>
          <p:cNvPicPr>
            <a:picLocks noChangeAspect="1"/>
          </p:cNvPicPr>
          <p:nvPr/>
        </p:nvPicPr>
        <p:blipFill>
          <a:blip r:embed="rId2"/>
          <a:stretch>
            <a:fillRect/>
          </a:stretch>
        </p:blipFill>
        <p:spPr>
          <a:xfrm>
            <a:off x="6220927" y="1885553"/>
            <a:ext cx="11938001" cy="10880203"/>
          </a:xfrm>
          <a:prstGeom prst="rect">
            <a:avLst/>
          </a:prstGeom>
          <a:ln w="12700">
            <a:miter lim="400000"/>
          </a:ln>
        </p:spPr>
      </p:pic>
      <p:sp>
        <p:nvSpPr>
          <p:cNvPr id="566" name="Slice Inspection: RGB(e1) (original data)"/>
          <p:cNvSpPr txBox="1">
            <a:spLocks noGrp="1"/>
          </p:cNvSpPr>
          <p:nvPr>
            <p:ph type="title"/>
          </p:nvPr>
        </p:nvSpPr>
        <p:spPr>
          <a:xfrm>
            <a:off x="2506334" y="-202856"/>
            <a:ext cx="19371333" cy="2286001"/>
          </a:xfrm>
          <a:prstGeom prst="rect">
            <a:avLst/>
          </a:prstGeom>
        </p:spPr>
        <p:txBody>
          <a:bodyPr/>
          <a:lstStyle/>
          <a:p>
            <a:pPr defTabSz="812800">
              <a:defRPr sz="8400"/>
            </a:pPr>
            <a:r>
              <a:t>Slice Inspection: RGB(e1) (original data)</a:t>
            </a:r>
          </a:p>
        </p:txBody>
      </p:sp>
      <p:sp>
        <p:nvSpPr>
          <p:cNvPr id="56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63</a:t>
            </a:fld>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rgb-y9.png" descr="rgb-y9.png"/>
          <p:cNvPicPr>
            <a:picLocks noChangeAspect="1"/>
          </p:cNvPicPr>
          <p:nvPr/>
        </p:nvPicPr>
        <p:blipFill>
          <a:blip r:embed="rId2"/>
          <a:stretch>
            <a:fillRect/>
          </a:stretch>
        </p:blipFill>
        <p:spPr>
          <a:xfrm>
            <a:off x="6286499" y="2041816"/>
            <a:ext cx="11811002" cy="10853354"/>
          </a:xfrm>
          <a:prstGeom prst="rect">
            <a:avLst/>
          </a:prstGeom>
          <a:ln w="12700">
            <a:miter lim="400000"/>
          </a:ln>
        </p:spPr>
      </p:pic>
      <p:sp>
        <p:nvSpPr>
          <p:cNvPr id="570" name="Slice Inspection: RGB(e1)"/>
          <p:cNvSpPr txBox="1">
            <a:spLocks noGrp="1"/>
          </p:cNvSpPr>
          <p:nvPr>
            <p:ph type="title"/>
          </p:nvPr>
        </p:nvSpPr>
        <p:spPr>
          <a:xfrm>
            <a:off x="3940968" y="-8058"/>
            <a:ext cx="16502064" cy="2286001"/>
          </a:xfrm>
          <a:prstGeom prst="rect">
            <a:avLst/>
          </a:prstGeom>
        </p:spPr>
        <p:txBody>
          <a:bodyPr/>
          <a:lstStyle/>
          <a:p>
            <a:pPr defTabSz="812800">
              <a:defRPr sz="8400"/>
            </a:pPr>
            <a:r>
              <a:t>Slice Inspection: RGB(e1) </a:t>
            </a:r>
          </a:p>
        </p:txBody>
      </p:sp>
      <p:sp>
        <p:nvSpPr>
          <p:cNvPr id="57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64</a:t>
            </a:fld>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 name="fa-y9.png" descr="fa-y9.png"/>
          <p:cNvPicPr>
            <a:picLocks noChangeAspect="1"/>
          </p:cNvPicPr>
          <p:nvPr/>
        </p:nvPicPr>
        <p:blipFill>
          <a:blip r:embed="rId2"/>
          <a:stretch>
            <a:fillRect/>
          </a:stretch>
        </p:blipFill>
        <p:spPr>
          <a:xfrm>
            <a:off x="6261100" y="1871662"/>
            <a:ext cx="11861800" cy="10900034"/>
          </a:xfrm>
          <a:prstGeom prst="rect">
            <a:avLst/>
          </a:prstGeom>
          <a:ln w="12700">
            <a:miter lim="400000"/>
          </a:ln>
        </p:spPr>
      </p:pic>
      <p:sp>
        <p:nvSpPr>
          <p:cNvPr id="574" name="Slice Inspection: FA"/>
          <p:cNvSpPr txBox="1">
            <a:spLocks noGrp="1"/>
          </p:cNvSpPr>
          <p:nvPr>
            <p:ph type="title"/>
          </p:nvPr>
        </p:nvSpPr>
        <p:spPr>
          <a:xfrm>
            <a:off x="3940968" y="-202856"/>
            <a:ext cx="16502064" cy="2286001"/>
          </a:xfrm>
          <a:prstGeom prst="rect">
            <a:avLst/>
          </a:prstGeom>
        </p:spPr>
        <p:txBody>
          <a:bodyPr/>
          <a:lstStyle>
            <a:lvl1pPr defTabSz="812800">
              <a:defRPr sz="8400"/>
            </a:lvl1pPr>
          </a:lstStyle>
          <a:p>
            <a:r>
              <a:t>Slice Inspection: FA</a:t>
            </a:r>
          </a:p>
        </p:txBody>
      </p:sp>
      <p:sp>
        <p:nvSpPr>
          <p:cNvPr id="57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65</a:t>
            </a:fld>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 name="fagv-y9.png" descr="fagv-y9.png"/>
          <p:cNvPicPr>
            <a:picLocks noChangeAspect="1"/>
          </p:cNvPicPr>
          <p:nvPr/>
        </p:nvPicPr>
        <p:blipFill>
          <a:blip r:embed="rId2"/>
          <a:stretch>
            <a:fillRect/>
          </a:stretch>
        </p:blipFill>
        <p:spPr>
          <a:xfrm>
            <a:off x="6261100" y="2089913"/>
            <a:ext cx="11861800" cy="10900035"/>
          </a:xfrm>
          <a:prstGeom prst="rect">
            <a:avLst/>
          </a:prstGeom>
          <a:ln w="12700">
            <a:miter lim="400000"/>
          </a:ln>
        </p:spPr>
      </p:pic>
      <p:sp>
        <p:nvSpPr>
          <p:cNvPr id="578" name="Slice Inspection: |  FA|"/>
          <p:cNvSpPr txBox="1">
            <a:spLocks noGrp="1"/>
          </p:cNvSpPr>
          <p:nvPr>
            <p:ph type="title"/>
          </p:nvPr>
        </p:nvSpPr>
        <p:spPr>
          <a:xfrm>
            <a:off x="3940968" y="-129807"/>
            <a:ext cx="16502064" cy="2286001"/>
          </a:xfrm>
          <a:prstGeom prst="rect">
            <a:avLst/>
          </a:prstGeom>
        </p:spPr>
        <p:txBody>
          <a:bodyPr/>
          <a:lstStyle>
            <a:lvl1pPr defTabSz="812800">
              <a:defRPr sz="8400"/>
            </a:lvl1pPr>
          </a:lstStyle>
          <a:p>
            <a:r>
              <a:t>Slice Inspection: |  FA|</a:t>
            </a:r>
          </a:p>
        </p:txBody>
      </p:sp>
      <p:sp>
        <p:nvSpPr>
          <p:cNvPr id="57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66</a:t>
            </a:fld>
            <a:endParaRPr/>
          </a:p>
        </p:txBody>
      </p:sp>
      <p:sp>
        <p:nvSpPr>
          <p:cNvPr id="580" name="Δ"/>
          <p:cNvSpPr txBox="1"/>
          <p:nvPr/>
        </p:nvSpPr>
        <p:spPr>
          <a:xfrm rot="10800000">
            <a:off x="15083848" y="177543"/>
            <a:ext cx="885962" cy="1336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812800">
              <a:lnSpc>
                <a:spcPct val="80000"/>
              </a:lnSpc>
              <a:spcBef>
                <a:spcPts val="1300"/>
              </a:spcBef>
              <a:buClr>
                <a:srgbClr val="FFFFFF"/>
              </a:buClr>
              <a:buFont typeface="Symbol"/>
              <a:defRPr sz="9400">
                <a:uFill>
                  <a:solidFill>
                    <a:srgbClr val="FFFFFF"/>
                  </a:solidFill>
                </a:uFill>
                <a:latin typeface="Symbol"/>
                <a:ea typeface="Symbol"/>
                <a:cs typeface="Symbol"/>
                <a:sym typeface="Symbol"/>
              </a:defRPr>
            </a:lvl1pPr>
          </a:lstStyle>
          <a:p>
            <a:r>
              <a:t>D</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 name="fahesseval-y9-2.png" descr="fahesseval-y9-2.png"/>
          <p:cNvPicPr>
            <a:picLocks noChangeAspect="1"/>
          </p:cNvPicPr>
          <p:nvPr/>
        </p:nvPicPr>
        <p:blipFill>
          <a:blip r:embed="rId2"/>
          <a:stretch>
            <a:fillRect/>
          </a:stretch>
        </p:blipFill>
        <p:spPr>
          <a:xfrm>
            <a:off x="6261100" y="1752600"/>
            <a:ext cx="11861800" cy="10900033"/>
          </a:xfrm>
          <a:prstGeom prst="rect">
            <a:avLst/>
          </a:prstGeom>
          <a:ln w="12700">
            <a:miter lim="400000"/>
          </a:ln>
        </p:spPr>
      </p:pic>
      <p:sp>
        <p:nvSpPr>
          <p:cNvPr id="583" name="Slice Inspection: ridge strength: max(0, λ3)"/>
          <p:cNvSpPr txBox="1">
            <a:spLocks noGrp="1"/>
          </p:cNvSpPr>
          <p:nvPr>
            <p:ph type="title"/>
          </p:nvPr>
        </p:nvSpPr>
        <p:spPr>
          <a:xfrm>
            <a:off x="2143276" y="-81108"/>
            <a:ext cx="20097448" cy="2286001"/>
          </a:xfrm>
          <a:prstGeom prst="rect">
            <a:avLst/>
          </a:prstGeom>
        </p:spPr>
        <p:txBody>
          <a:bodyPr/>
          <a:lstStyle/>
          <a:p>
            <a:pPr defTabSz="812800">
              <a:defRPr sz="7800"/>
            </a:pPr>
            <a:r>
              <a:t>Slice Inspection: ridge strength: max(0, λ3)</a:t>
            </a:r>
          </a:p>
        </p:txBody>
      </p:sp>
      <p:sp>
        <p:nvSpPr>
          <p:cNvPr id="58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67</a:t>
            </a:fld>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 name="fa-surf2-y9.png" descr="fa-surf2-y9.png"/>
          <p:cNvPicPr>
            <a:picLocks noChangeAspect="1"/>
          </p:cNvPicPr>
          <p:nvPr/>
        </p:nvPicPr>
        <p:blipFill>
          <a:blip r:embed="rId2"/>
          <a:stretch>
            <a:fillRect/>
          </a:stretch>
        </p:blipFill>
        <p:spPr>
          <a:xfrm>
            <a:off x="6273799" y="1871662"/>
            <a:ext cx="11836402" cy="10876694"/>
          </a:xfrm>
          <a:prstGeom prst="rect">
            <a:avLst/>
          </a:prstGeom>
          <a:ln w="12700">
            <a:miter lim="400000"/>
          </a:ln>
        </p:spPr>
      </p:pic>
      <p:sp>
        <p:nvSpPr>
          <p:cNvPr id="587" name="Slice Inspection: g.e3  (modulated by strength)"/>
          <p:cNvSpPr txBox="1">
            <a:spLocks noGrp="1"/>
          </p:cNvSpPr>
          <p:nvPr>
            <p:ph type="title"/>
          </p:nvPr>
        </p:nvSpPr>
        <p:spPr>
          <a:xfrm>
            <a:off x="1387769" y="-56758"/>
            <a:ext cx="21608462" cy="2286001"/>
          </a:xfrm>
          <a:prstGeom prst="rect">
            <a:avLst/>
          </a:prstGeom>
        </p:spPr>
        <p:txBody>
          <a:bodyPr/>
          <a:lstStyle/>
          <a:p>
            <a:pPr defTabSz="812800">
              <a:defRPr sz="7800"/>
            </a:pPr>
            <a:r>
              <a:t>Slice Inspection: g.e3  (modulated by strength)</a:t>
            </a:r>
          </a:p>
        </p:txBody>
      </p:sp>
      <p:sp>
        <p:nvSpPr>
          <p:cNvPr id="58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68</a:t>
            </a:fld>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 name="fa-line2-y9.png" descr="fa-line2-y9.png"/>
          <p:cNvPicPr>
            <a:picLocks noChangeAspect="1"/>
          </p:cNvPicPr>
          <p:nvPr/>
        </p:nvPicPr>
        <p:blipFill>
          <a:blip r:embed="rId2"/>
          <a:stretch>
            <a:fillRect/>
          </a:stretch>
        </p:blipFill>
        <p:spPr>
          <a:xfrm>
            <a:off x="6273799" y="1847849"/>
            <a:ext cx="11836402" cy="10876694"/>
          </a:xfrm>
          <a:prstGeom prst="rect">
            <a:avLst/>
          </a:prstGeom>
          <a:ln w="12700">
            <a:miter lim="400000"/>
          </a:ln>
        </p:spPr>
      </p:pic>
      <p:sp>
        <p:nvSpPr>
          <p:cNvPr id="591" name="Slice Inspection: sqrt((g.e3)2 + (g.e2)2)"/>
          <p:cNvSpPr txBox="1">
            <a:spLocks noGrp="1"/>
          </p:cNvSpPr>
          <p:nvPr>
            <p:ph type="title"/>
          </p:nvPr>
        </p:nvSpPr>
        <p:spPr>
          <a:xfrm>
            <a:off x="2212616" y="-56758"/>
            <a:ext cx="19958768" cy="2286001"/>
          </a:xfrm>
          <a:prstGeom prst="rect">
            <a:avLst/>
          </a:prstGeom>
        </p:spPr>
        <p:txBody>
          <a:bodyPr/>
          <a:lstStyle/>
          <a:p>
            <a:pPr defTabSz="812800">
              <a:defRPr sz="8400"/>
            </a:pPr>
            <a:r>
              <a:t>Slice Inspection: sqrt((g.e3)2 + (g.e2)2)</a:t>
            </a:r>
          </a:p>
        </p:txBody>
      </p:sp>
      <p:sp>
        <p:nvSpPr>
          <p:cNvPr id="59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69</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nsors"/>
          <p:cNvSpPr txBox="1">
            <a:spLocks noGrp="1"/>
          </p:cNvSpPr>
          <p:nvPr>
            <p:ph type="title"/>
          </p:nvPr>
        </p:nvSpPr>
        <p:spPr>
          <a:prstGeom prst="rect">
            <a:avLst/>
          </a:prstGeom>
        </p:spPr>
        <p:txBody>
          <a:bodyPr/>
          <a:lstStyle/>
          <a:p>
            <a:r>
              <a:t>Tensors</a:t>
            </a:r>
          </a:p>
        </p:txBody>
      </p:sp>
      <p:sp>
        <p:nvSpPr>
          <p:cNvPr id="103" name="Anisotropy characterizes tensor shape…"/>
          <p:cNvSpPr txBox="1">
            <a:spLocks noGrp="1"/>
          </p:cNvSpPr>
          <p:nvPr>
            <p:ph type="body" idx="1"/>
          </p:nvPr>
        </p:nvSpPr>
        <p:spPr>
          <a:prstGeom prst="rect">
            <a:avLst/>
          </a:prstGeom>
        </p:spPr>
        <p:txBody>
          <a:bodyPr/>
          <a:lstStyle/>
          <a:p>
            <a:pPr>
              <a:defRPr sz="7200"/>
            </a:pPr>
            <a:r>
              <a:t>Anisotropy characterizes tensor shape</a:t>
            </a:r>
          </a:p>
          <a:p>
            <a:pPr>
              <a:defRPr sz="7200"/>
            </a:pPr>
            <a:r>
              <a:t>Example: ink diffusion</a:t>
            </a:r>
          </a:p>
        </p:txBody>
      </p:sp>
      <p:sp>
        <p:nvSpPr>
          <p:cNvPr id="104" name="Slide Number"/>
          <p:cNvSpPr txBox="1">
            <a:spLocks noGrp="1"/>
          </p:cNvSpPr>
          <p:nvPr>
            <p:ph type="sldNum" sz="quarter" idx="2"/>
          </p:nvPr>
        </p:nvSpPr>
        <p:spPr>
          <a:xfrm>
            <a:off x="23536699" y="12980489"/>
            <a:ext cx="289373" cy="4754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7</a:t>
            </a:fld>
            <a:endParaRPr/>
          </a:p>
        </p:txBody>
      </p:sp>
      <p:grpSp>
        <p:nvGrpSpPr>
          <p:cNvPr id="111" name="Group"/>
          <p:cNvGrpSpPr/>
          <p:nvPr/>
        </p:nvGrpSpPr>
        <p:grpSpPr>
          <a:xfrm>
            <a:off x="4471987" y="5538787"/>
            <a:ext cx="16256002" cy="5588001"/>
            <a:chOff x="0" y="0"/>
            <a:chExt cx="16256001" cy="5588000"/>
          </a:xfrm>
        </p:grpSpPr>
        <p:pic>
          <p:nvPicPr>
            <p:cNvPr id="105" name="newsblob.jpg" descr="newsblob.jpg"/>
            <p:cNvPicPr>
              <a:picLocks/>
            </p:cNvPicPr>
            <p:nvPr/>
          </p:nvPicPr>
          <p:blipFill>
            <a:blip r:embed="rId2"/>
            <a:stretch>
              <a:fillRect/>
            </a:stretch>
          </p:blipFill>
          <p:spPr>
            <a:xfrm>
              <a:off x="7353610" y="0"/>
              <a:ext cx="8902392" cy="5588000"/>
            </a:xfrm>
            <a:prstGeom prst="rect">
              <a:avLst/>
            </a:prstGeom>
            <a:ln w="12700" cap="flat">
              <a:noFill/>
              <a:miter lim="400000"/>
            </a:ln>
            <a:effectLst/>
          </p:spPr>
        </p:pic>
        <p:pic>
          <p:nvPicPr>
            <p:cNvPr id="106" name="tissblob.jpg" descr="tissblob.jpg"/>
            <p:cNvPicPr>
              <a:picLocks/>
            </p:cNvPicPr>
            <p:nvPr/>
          </p:nvPicPr>
          <p:blipFill>
            <a:blip r:embed="rId3"/>
            <a:stretch>
              <a:fillRect/>
            </a:stretch>
          </p:blipFill>
          <p:spPr>
            <a:xfrm>
              <a:off x="0" y="0"/>
              <a:ext cx="5641126" cy="5575556"/>
            </a:xfrm>
            <a:prstGeom prst="rect">
              <a:avLst/>
            </a:prstGeom>
            <a:ln w="12700" cap="flat">
              <a:noFill/>
              <a:miter lim="400000"/>
            </a:ln>
            <a:effectLst/>
          </p:spPr>
        </p:pic>
        <p:grpSp>
          <p:nvGrpSpPr>
            <p:cNvPr id="110" name="Group"/>
            <p:cNvGrpSpPr/>
            <p:nvPr/>
          </p:nvGrpSpPr>
          <p:grpSpPr>
            <a:xfrm>
              <a:off x="10065045" y="1700875"/>
              <a:ext cx="4029375" cy="2190397"/>
              <a:chOff x="0" y="0"/>
              <a:chExt cx="4029374" cy="2190395"/>
            </a:xfrm>
          </p:grpSpPr>
          <p:sp>
            <p:nvSpPr>
              <p:cNvPr id="107" name="Oval"/>
              <p:cNvSpPr/>
              <p:nvPr/>
            </p:nvSpPr>
            <p:spPr>
              <a:xfrm>
                <a:off x="0" y="0"/>
                <a:ext cx="4029375" cy="2190396"/>
              </a:xfrm>
              <a:prstGeom prst="ellipse">
                <a:avLst/>
              </a:prstGeom>
              <a:noFill/>
              <a:ln w="25400" cap="rnd">
                <a:solidFill>
                  <a:srgbClr val="0433FF"/>
                </a:solidFill>
                <a:prstDash val="sysDot"/>
                <a:round/>
              </a:ln>
              <a:effectLst/>
            </p:spPr>
            <p:txBody>
              <a:bodyPr wrap="square" lIns="71437" tIns="71437" rIns="71437" bIns="71437" numCol="1" anchor="ctr">
                <a:noAutofit/>
              </a:bodyPr>
              <a:lstStyle/>
              <a:p>
                <a:pPr marL="57149" marR="57149" defTabSz="1828800">
                  <a:defRPr sz="4600">
                    <a:solidFill>
                      <a:srgbClr val="FFFFFF"/>
                    </a:solidFill>
                    <a:uFill>
                      <a:solidFill>
                        <a:srgbClr val="FFFFFF"/>
                      </a:solidFill>
                    </a:uFill>
                    <a:latin typeface="Times New Roman"/>
                    <a:ea typeface="Times New Roman"/>
                    <a:cs typeface="Times New Roman"/>
                    <a:sym typeface="Times New Roman"/>
                  </a:defRPr>
                </a:pPr>
                <a:endParaRPr/>
              </a:p>
            </p:txBody>
          </p:sp>
          <p:sp>
            <p:nvSpPr>
              <p:cNvPr id="108" name="Line"/>
              <p:cNvSpPr/>
              <p:nvPr/>
            </p:nvSpPr>
            <p:spPr>
              <a:xfrm>
                <a:off x="2027278" y="12445"/>
                <a:ext cx="4214" cy="1082754"/>
              </a:xfrm>
              <a:prstGeom prst="line">
                <a:avLst/>
              </a:prstGeom>
              <a:noFill/>
              <a:ln w="12700" cap="flat">
                <a:solidFill>
                  <a:srgbClr val="0433FF"/>
                </a:solidFill>
                <a:prstDash val="solid"/>
                <a:round/>
              </a:ln>
              <a:effectLst/>
            </p:spPr>
            <p:txBody>
              <a:bodyPr wrap="square" lIns="71437" tIns="71437" rIns="71437" bIns="71437" numCol="1" anchor="ctr">
                <a:noAutofit/>
              </a:bodyP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9" name="Line"/>
              <p:cNvSpPr/>
              <p:nvPr/>
            </p:nvSpPr>
            <p:spPr>
              <a:xfrm flipH="1">
                <a:off x="2014688" y="1107643"/>
                <a:ext cx="1964322" cy="4165"/>
              </a:xfrm>
              <a:prstGeom prst="line">
                <a:avLst/>
              </a:prstGeom>
              <a:noFill/>
              <a:ln w="12700" cap="flat">
                <a:solidFill>
                  <a:srgbClr val="0433FF"/>
                </a:solidFill>
                <a:prstDash val="solid"/>
                <a:round/>
              </a:ln>
              <a:effectLst/>
            </p:spPr>
            <p:txBody>
              <a:bodyPr wrap="square" lIns="71437" tIns="71437" rIns="71437" bIns="71437" numCol="1" anchor="ctr">
                <a:noAutofit/>
              </a:bodyPr>
              <a:lstStyle/>
              <a:p>
                <a:pPr>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sp>
        <p:nvSpPr>
          <p:cNvPr id="112" name="Kleenex"/>
          <p:cNvSpPr txBox="1"/>
          <p:nvPr/>
        </p:nvSpPr>
        <p:spPr>
          <a:xfrm>
            <a:off x="6262836" y="11391900"/>
            <a:ext cx="2241551" cy="88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812800">
              <a:buClr>
                <a:srgbClr val="FFFB00"/>
              </a:buClr>
              <a:buFont typeface="Verdana"/>
              <a:defRPr sz="5000">
                <a:solidFill>
                  <a:srgbClr val="0433FF"/>
                </a:solidFill>
                <a:uFill>
                  <a:solidFill>
                    <a:srgbClr val="FFFB00"/>
                  </a:solidFill>
                </a:uFill>
                <a:latin typeface="+mn-lt"/>
                <a:ea typeface="+mn-ea"/>
                <a:cs typeface="+mn-cs"/>
                <a:sym typeface="Gill Sans Light"/>
              </a:defRPr>
            </a:lvl1pPr>
          </a:lstStyle>
          <a:p>
            <a:r>
              <a:t>Kleenex</a:t>
            </a:r>
          </a:p>
        </p:txBody>
      </p:sp>
      <p:sp>
        <p:nvSpPr>
          <p:cNvPr id="113" name="Newspaper"/>
          <p:cNvSpPr txBox="1"/>
          <p:nvPr/>
        </p:nvSpPr>
        <p:spPr>
          <a:xfrm>
            <a:off x="14904193" y="11391900"/>
            <a:ext cx="3196036" cy="88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812800">
              <a:buClr>
                <a:srgbClr val="FFFB00"/>
              </a:buClr>
              <a:buFont typeface="Verdana"/>
              <a:defRPr sz="5000">
                <a:solidFill>
                  <a:srgbClr val="0433FF"/>
                </a:solidFill>
                <a:uFill>
                  <a:solidFill>
                    <a:srgbClr val="FFFB00"/>
                  </a:solidFill>
                </a:uFill>
                <a:latin typeface="+mn-lt"/>
                <a:ea typeface="+mn-ea"/>
                <a:cs typeface="+mn-cs"/>
                <a:sym typeface="Gill Sans Light"/>
              </a:defRPr>
            </a:lvl1pPr>
          </a:lstStyle>
          <a:p>
            <a:r>
              <a:t>Newspaper</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3-D Results: coronal fibers"/>
          <p:cNvSpPr txBox="1">
            <a:spLocks noGrp="1"/>
          </p:cNvSpPr>
          <p:nvPr>
            <p:ph type="title"/>
          </p:nvPr>
        </p:nvSpPr>
        <p:spPr>
          <a:xfrm>
            <a:off x="4018756" y="-446353"/>
            <a:ext cx="16502064" cy="2286001"/>
          </a:xfrm>
          <a:prstGeom prst="rect">
            <a:avLst/>
          </a:prstGeom>
        </p:spPr>
        <p:txBody>
          <a:bodyPr/>
          <a:lstStyle>
            <a:lvl1pPr defTabSz="812800">
              <a:defRPr sz="8400"/>
            </a:lvl1pPr>
          </a:lstStyle>
          <a:p>
            <a:r>
              <a:t>3-D Results: coronal fibers</a:t>
            </a:r>
          </a:p>
        </p:txBody>
      </p:sp>
      <p:sp>
        <p:nvSpPr>
          <p:cNvPr id="595" name="Double-click to edit"/>
          <p:cNvSpPr txBox="1">
            <a:spLocks noGrp="1"/>
          </p:cNvSpPr>
          <p:nvPr>
            <p:ph type="body" idx="1"/>
          </p:nvPr>
        </p:nvSpPr>
        <p:spPr>
          <a:prstGeom prst="rect">
            <a:avLst/>
          </a:prstGeom>
        </p:spPr>
        <p:txBody>
          <a:bodyPr/>
          <a:lstStyle/>
          <a:p>
            <a:endParaRPr/>
          </a:p>
        </p:txBody>
      </p:sp>
      <p:sp>
        <p:nvSpPr>
          <p:cNvPr id="59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70</a:t>
            </a:fld>
            <a:endParaRPr/>
          </a:p>
        </p:txBody>
      </p:sp>
      <p:pic>
        <p:nvPicPr>
          <p:cNvPr id="597" name="coro-f.png" descr="coro-f.png"/>
          <p:cNvPicPr>
            <a:picLocks/>
          </p:cNvPicPr>
          <p:nvPr/>
        </p:nvPicPr>
        <p:blipFill>
          <a:blip r:embed="rId2"/>
          <a:stretch>
            <a:fillRect/>
          </a:stretch>
        </p:blipFill>
        <p:spPr>
          <a:xfrm>
            <a:off x="4130675" y="1520824"/>
            <a:ext cx="16278227" cy="11303001"/>
          </a:xfrm>
          <a:prstGeom prst="rect">
            <a:avLst/>
          </a:prstGeom>
          <a:ln w="12700">
            <a:miter lim="400000"/>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 name="coro-r.png" descr="coro-r.png"/>
          <p:cNvPicPr>
            <a:picLocks/>
          </p:cNvPicPr>
          <p:nvPr/>
        </p:nvPicPr>
        <p:blipFill>
          <a:blip r:embed="rId2"/>
          <a:stretch>
            <a:fillRect/>
          </a:stretch>
        </p:blipFill>
        <p:spPr>
          <a:xfrm>
            <a:off x="4114799" y="1514474"/>
            <a:ext cx="16306801" cy="11315701"/>
          </a:xfrm>
          <a:prstGeom prst="rect">
            <a:avLst/>
          </a:prstGeom>
          <a:ln w="12700">
            <a:miter lim="400000"/>
          </a:ln>
        </p:spPr>
      </p:pic>
      <p:sp>
        <p:nvSpPr>
          <p:cNvPr id="600" name="3-D Results: ridge surfaces"/>
          <p:cNvSpPr txBox="1">
            <a:spLocks noGrp="1"/>
          </p:cNvSpPr>
          <p:nvPr>
            <p:ph type="title"/>
          </p:nvPr>
        </p:nvSpPr>
        <p:spPr>
          <a:xfrm>
            <a:off x="3940968" y="-422003"/>
            <a:ext cx="16502064" cy="2286001"/>
          </a:xfrm>
          <a:prstGeom prst="rect">
            <a:avLst/>
          </a:prstGeom>
        </p:spPr>
        <p:txBody>
          <a:bodyPr/>
          <a:lstStyle>
            <a:lvl1pPr defTabSz="812800">
              <a:defRPr sz="8400"/>
            </a:lvl1pPr>
          </a:lstStyle>
          <a:p>
            <a:r>
              <a:t>3-D Results: ridge surfaces</a:t>
            </a:r>
          </a:p>
        </p:txBody>
      </p:sp>
      <p:sp>
        <p:nvSpPr>
          <p:cNvPr id="60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71</a:t>
            </a:fld>
            <a:endParaRP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 name="coro-v.png" descr="coro-v.png"/>
          <p:cNvPicPr>
            <a:picLocks/>
          </p:cNvPicPr>
          <p:nvPr/>
        </p:nvPicPr>
        <p:blipFill>
          <a:blip r:embed="rId2"/>
          <a:stretch>
            <a:fillRect/>
          </a:stretch>
        </p:blipFill>
        <p:spPr>
          <a:xfrm>
            <a:off x="4114799" y="1514474"/>
            <a:ext cx="16306801" cy="11312526"/>
          </a:xfrm>
          <a:prstGeom prst="rect">
            <a:avLst/>
          </a:prstGeom>
          <a:ln w="12700">
            <a:miter lim="400000"/>
          </a:ln>
        </p:spPr>
      </p:pic>
      <p:sp>
        <p:nvSpPr>
          <p:cNvPr id="604" name="3-D Results: valley surfaces"/>
          <p:cNvSpPr txBox="1">
            <a:spLocks noGrp="1"/>
          </p:cNvSpPr>
          <p:nvPr>
            <p:ph type="title"/>
          </p:nvPr>
        </p:nvSpPr>
        <p:spPr>
          <a:xfrm>
            <a:off x="4017168" y="-446353"/>
            <a:ext cx="16502063" cy="2286001"/>
          </a:xfrm>
          <a:prstGeom prst="rect">
            <a:avLst/>
          </a:prstGeom>
        </p:spPr>
        <p:txBody>
          <a:bodyPr/>
          <a:lstStyle>
            <a:lvl1pPr defTabSz="812800">
              <a:defRPr sz="8400"/>
            </a:lvl1pPr>
          </a:lstStyle>
          <a:p>
            <a:r>
              <a:t>3-D Results: valley surfaces</a:t>
            </a:r>
          </a:p>
        </p:txBody>
      </p:sp>
      <p:sp>
        <p:nvSpPr>
          <p:cNvPr id="60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72</a:t>
            </a:fld>
            <a:endParaRP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 name="coro-combo.png" descr="coro-combo.png"/>
          <p:cNvPicPr>
            <a:picLocks/>
          </p:cNvPicPr>
          <p:nvPr/>
        </p:nvPicPr>
        <p:blipFill>
          <a:blip r:embed="rId2"/>
          <a:stretch>
            <a:fillRect/>
          </a:stretch>
        </p:blipFill>
        <p:spPr>
          <a:xfrm>
            <a:off x="4114799" y="1523999"/>
            <a:ext cx="16306801" cy="11296651"/>
          </a:xfrm>
          <a:prstGeom prst="rect">
            <a:avLst/>
          </a:prstGeom>
          <a:ln w="12700">
            <a:miter lim="400000"/>
          </a:ln>
        </p:spPr>
      </p:pic>
      <p:sp>
        <p:nvSpPr>
          <p:cNvPr id="608" name="3-D Results: valley surfaces with fibers"/>
          <p:cNvSpPr txBox="1">
            <a:spLocks noGrp="1"/>
          </p:cNvSpPr>
          <p:nvPr>
            <p:ph type="title"/>
          </p:nvPr>
        </p:nvSpPr>
        <p:spPr>
          <a:xfrm>
            <a:off x="4017168" y="-348954"/>
            <a:ext cx="16502063" cy="2286001"/>
          </a:xfrm>
          <a:prstGeom prst="rect">
            <a:avLst/>
          </a:prstGeom>
        </p:spPr>
        <p:txBody>
          <a:bodyPr/>
          <a:lstStyle>
            <a:lvl1pPr defTabSz="812800">
              <a:defRPr sz="8400"/>
            </a:lvl1pPr>
          </a:lstStyle>
          <a:p>
            <a:r>
              <a:t>3-D Results: valley surfaces with fibers</a:t>
            </a:r>
          </a:p>
        </p:txBody>
      </p:sp>
      <p:sp>
        <p:nvSpPr>
          <p:cNvPr id="60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73</a:t>
            </a:fld>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3-D Results: brainstem fibers"/>
          <p:cNvSpPr txBox="1">
            <a:spLocks noGrp="1"/>
          </p:cNvSpPr>
          <p:nvPr>
            <p:ph type="title"/>
          </p:nvPr>
        </p:nvSpPr>
        <p:spPr>
          <a:xfrm>
            <a:off x="3940968" y="-397654"/>
            <a:ext cx="16502064" cy="2286001"/>
          </a:xfrm>
          <a:prstGeom prst="rect">
            <a:avLst/>
          </a:prstGeom>
        </p:spPr>
        <p:txBody>
          <a:bodyPr/>
          <a:lstStyle>
            <a:lvl1pPr defTabSz="812800">
              <a:defRPr sz="8400"/>
            </a:lvl1pPr>
          </a:lstStyle>
          <a:p>
            <a:r>
              <a:t>3-D Results: brainstem fibers</a:t>
            </a:r>
          </a:p>
        </p:txBody>
      </p:sp>
      <p:sp>
        <p:nvSpPr>
          <p:cNvPr id="61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74</a:t>
            </a:fld>
            <a:endParaRPr/>
          </a:p>
        </p:txBody>
      </p:sp>
      <p:pic>
        <p:nvPicPr>
          <p:cNvPr id="613" name="stem-f.png" descr="stem-f.png"/>
          <p:cNvPicPr>
            <a:picLocks/>
          </p:cNvPicPr>
          <p:nvPr/>
        </p:nvPicPr>
        <p:blipFill>
          <a:blip r:embed="rId2"/>
          <a:stretch>
            <a:fillRect/>
          </a:stretch>
        </p:blipFill>
        <p:spPr>
          <a:xfrm>
            <a:off x="5927724" y="1422399"/>
            <a:ext cx="12655552" cy="11957051"/>
          </a:xfrm>
          <a:prstGeom prst="rect">
            <a:avLst/>
          </a:prstGeom>
          <a:ln w="12700">
            <a:miter lim="400000"/>
          </a:ln>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 name="stem-r.png" descr="stem-r.png"/>
          <p:cNvPicPr>
            <a:picLocks/>
          </p:cNvPicPr>
          <p:nvPr/>
        </p:nvPicPr>
        <p:blipFill>
          <a:blip r:embed="rId2"/>
          <a:stretch>
            <a:fillRect/>
          </a:stretch>
        </p:blipFill>
        <p:spPr>
          <a:xfrm>
            <a:off x="5864224" y="1377949"/>
            <a:ext cx="12668252" cy="11957052"/>
          </a:xfrm>
          <a:prstGeom prst="rect">
            <a:avLst/>
          </a:prstGeom>
          <a:ln w="12700">
            <a:miter lim="400000"/>
          </a:ln>
        </p:spPr>
      </p:pic>
      <p:sp>
        <p:nvSpPr>
          <p:cNvPr id="616" name="3-D Results: brainstem ridge surfaces"/>
          <p:cNvSpPr txBox="1">
            <a:spLocks noGrp="1"/>
          </p:cNvSpPr>
          <p:nvPr>
            <p:ph type="title"/>
          </p:nvPr>
        </p:nvSpPr>
        <p:spPr>
          <a:xfrm>
            <a:off x="2197968" y="-422003"/>
            <a:ext cx="19988064" cy="2286001"/>
          </a:xfrm>
          <a:prstGeom prst="rect">
            <a:avLst/>
          </a:prstGeom>
        </p:spPr>
        <p:txBody>
          <a:bodyPr/>
          <a:lstStyle>
            <a:lvl1pPr defTabSz="812800">
              <a:defRPr sz="8400"/>
            </a:lvl1pPr>
          </a:lstStyle>
          <a:p>
            <a:r>
              <a:t>3-D Results: brainstem ridge surfaces</a:t>
            </a:r>
          </a:p>
        </p:txBody>
      </p:sp>
      <p:sp>
        <p:nvSpPr>
          <p:cNvPr id="61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75</a:t>
            </a:fld>
            <a:endParaRP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 name="stem-v.png" descr="stem-v.png"/>
          <p:cNvPicPr>
            <a:picLocks/>
          </p:cNvPicPr>
          <p:nvPr/>
        </p:nvPicPr>
        <p:blipFill>
          <a:blip r:embed="rId2"/>
          <a:stretch>
            <a:fillRect/>
          </a:stretch>
        </p:blipFill>
        <p:spPr>
          <a:xfrm>
            <a:off x="5864224" y="1377949"/>
            <a:ext cx="12668252" cy="11957052"/>
          </a:xfrm>
          <a:prstGeom prst="rect">
            <a:avLst/>
          </a:prstGeom>
          <a:ln w="12700">
            <a:miter lim="400000"/>
          </a:ln>
        </p:spPr>
      </p:pic>
      <p:sp>
        <p:nvSpPr>
          <p:cNvPr id="620" name="3-D Results: brainstem valley surfaces"/>
          <p:cNvSpPr txBox="1">
            <a:spLocks noGrp="1"/>
          </p:cNvSpPr>
          <p:nvPr>
            <p:ph type="title"/>
          </p:nvPr>
        </p:nvSpPr>
        <p:spPr>
          <a:xfrm>
            <a:off x="2282979" y="-495052"/>
            <a:ext cx="19830742" cy="2286001"/>
          </a:xfrm>
          <a:prstGeom prst="rect">
            <a:avLst/>
          </a:prstGeom>
        </p:spPr>
        <p:txBody>
          <a:bodyPr/>
          <a:lstStyle>
            <a:lvl1pPr defTabSz="812800">
              <a:defRPr sz="8400"/>
            </a:lvl1pPr>
          </a:lstStyle>
          <a:p>
            <a:r>
              <a:t>3-D Results: brainstem valley surfaces</a:t>
            </a:r>
          </a:p>
        </p:txBody>
      </p:sp>
      <p:sp>
        <p:nvSpPr>
          <p:cNvPr id="62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76</a:t>
            </a:fld>
            <a:endParaRP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3" name="stem-combo.png" descr="stem-combo.png"/>
          <p:cNvPicPr>
            <a:picLocks/>
          </p:cNvPicPr>
          <p:nvPr/>
        </p:nvPicPr>
        <p:blipFill>
          <a:blip r:embed="rId2"/>
          <a:stretch>
            <a:fillRect/>
          </a:stretch>
        </p:blipFill>
        <p:spPr>
          <a:xfrm>
            <a:off x="5864224" y="1371599"/>
            <a:ext cx="12649201" cy="11957051"/>
          </a:xfrm>
          <a:prstGeom prst="rect">
            <a:avLst/>
          </a:prstGeom>
          <a:ln w="12700">
            <a:miter lim="400000"/>
          </a:ln>
        </p:spPr>
      </p:pic>
      <p:sp>
        <p:nvSpPr>
          <p:cNvPr id="624" name="3-D Results: combined results"/>
          <p:cNvSpPr txBox="1">
            <a:spLocks noGrp="1"/>
          </p:cNvSpPr>
          <p:nvPr>
            <p:ph type="title"/>
          </p:nvPr>
        </p:nvSpPr>
        <p:spPr>
          <a:xfrm>
            <a:off x="3940968" y="-397654"/>
            <a:ext cx="16502064" cy="2286001"/>
          </a:xfrm>
          <a:prstGeom prst="rect">
            <a:avLst/>
          </a:prstGeom>
        </p:spPr>
        <p:txBody>
          <a:bodyPr/>
          <a:lstStyle>
            <a:lvl1pPr defTabSz="812800">
              <a:defRPr sz="8400"/>
            </a:lvl1pPr>
          </a:lstStyle>
          <a:p>
            <a:r>
              <a:t>3-D Results: combined results</a:t>
            </a:r>
          </a:p>
        </p:txBody>
      </p:sp>
      <p:sp>
        <p:nvSpPr>
          <p:cNvPr id="62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77</a:t>
            </a:fld>
            <a:endParaRP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 name="init-blend-2.pdf" descr="init-blend-2.pdf"/>
          <p:cNvPicPr>
            <a:picLocks noChangeAspect="1"/>
          </p:cNvPicPr>
          <p:nvPr/>
        </p:nvPicPr>
        <p:blipFill>
          <a:blip r:embed="rId2"/>
          <a:stretch>
            <a:fillRect/>
          </a:stretch>
        </p:blipFill>
        <p:spPr>
          <a:xfrm rot="5400000">
            <a:off x="4763747" y="1163167"/>
            <a:ext cx="10386106" cy="13309602"/>
          </a:xfrm>
          <a:prstGeom prst="rect">
            <a:avLst/>
          </a:prstGeom>
          <a:ln w="12700">
            <a:miter lim="400000"/>
          </a:ln>
        </p:spPr>
      </p:pic>
      <p:sp>
        <p:nvSpPr>
          <p:cNvPr id="628" name="Ridge Lines of FA in Brain"/>
          <p:cNvSpPr txBox="1">
            <a:spLocks noGrp="1"/>
          </p:cNvSpPr>
          <p:nvPr>
            <p:ph type="title"/>
          </p:nvPr>
        </p:nvSpPr>
        <p:spPr>
          <a:xfrm>
            <a:off x="2126060" y="357187"/>
            <a:ext cx="20131880" cy="2286001"/>
          </a:xfrm>
          <a:prstGeom prst="rect">
            <a:avLst/>
          </a:prstGeom>
        </p:spPr>
        <p:txBody>
          <a:bodyPr/>
          <a:lstStyle>
            <a:lvl1pPr defTabSz="812800">
              <a:lnSpc>
                <a:spcPct val="80000"/>
              </a:lnSpc>
            </a:lvl1pPr>
          </a:lstStyle>
          <a:p>
            <a:r>
              <a:t>Ridge Lines of FA in Brain</a:t>
            </a:r>
          </a:p>
        </p:txBody>
      </p:sp>
      <p:sp>
        <p:nvSpPr>
          <p:cNvPr id="62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78</a:t>
            </a:fld>
            <a:endParaRPr/>
          </a:p>
        </p:txBody>
      </p:sp>
      <p:sp>
        <p:nvSpPr>
          <p:cNvPr id="630" name="425 lines with…"/>
          <p:cNvSpPr txBox="1"/>
          <p:nvPr/>
        </p:nvSpPr>
        <p:spPr>
          <a:xfrm>
            <a:off x="16535465" y="2809676"/>
            <a:ext cx="4228555" cy="162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812800">
              <a:buClr>
                <a:srgbClr val="FFFB00"/>
              </a:buClr>
              <a:buFont typeface="Verdana"/>
              <a:defRPr sz="5000">
                <a:uFill>
                  <a:solidFill>
                    <a:srgbClr val="FFFB00"/>
                  </a:solidFill>
                </a:uFill>
                <a:latin typeface="+mn-lt"/>
                <a:ea typeface="+mn-ea"/>
                <a:cs typeface="+mn-cs"/>
                <a:sym typeface="Gill Sans Light"/>
              </a:defRPr>
            </a:pPr>
            <a:r>
              <a:t>425 lines with</a:t>
            </a:r>
          </a:p>
          <a:p>
            <a:pPr defTabSz="812800">
              <a:buClr>
                <a:srgbClr val="FFFB00"/>
              </a:buClr>
              <a:buFont typeface="Verdana"/>
              <a:defRPr sz="5000">
                <a:uFill>
                  <a:solidFill>
                    <a:srgbClr val="FFFB00"/>
                  </a:solidFill>
                </a:uFill>
                <a:latin typeface="+mn-lt"/>
                <a:ea typeface="+mn-ea"/>
                <a:cs typeface="+mn-cs"/>
                <a:sym typeface="Gill Sans Light"/>
              </a:defRPr>
            </a:pPr>
            <a:r>
              <a:t>length &gt; 15mm</a:t>
            </a:r>
          </a:p>
        </p:txBody>
      </p:sp>
      <p:sp>
        <p:nvSpPr>
          <p:cNvPr id="631" name="Sort based on average ridge strength"/>
          <p:cNvSpPr txBox="1"/>
          <p:nvPr/>
        </p:nvSpPr>
        <p:spPr>
          <a:xfrm>
            <a:off x="16104781" y="6070600"/>
            <a:ext cx="5080001" cy="2362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defTabSz="812800">
              <a:buClr>
                <a:srgbClr val="FFFB00"/>
              </a:buClr>
              <a:buFont typeface="Verdana"/>
              <a:defRPr sz="5000">
                <a:uFill>
                  <a:solidFill>
                    <a:srgbClr val="FFFB00"/>
                  </a:solidFill>
                </a:uFill>
                <a:latin typeface="+mn-lt"/>
                <a:ea typeface="+mn-ea"/>
                <a:cs typeface="+mn-cs"/>
                <a:sym typeface="Gill Sans Light"/>
              </a:defRPr>
            </a:lvl1pPr>
          </a:lstStyle>
          <a:p>
            <a:r>
              <a:t>Sort based on average ridge strength</a:t>
            </a:r>
          </a:p>
        </p:txBody>
      </p:sp>
      <p:sp>
        <p:nvSpPr>
          <p:cNvPr id="632" name="1.5 x 1.5 x 1.5 mm"/>
          <p:cNvSpPr txBox="1"/>
          <p:nvPr/>
        </p:nvSpPr>
        <p:spPr>
          <a:xfrm>
            <a:off x="2897971" y="12141200"/>
            <a:ext cx="6426202" cy="86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defTabSz="812800">
              <a:buClr>
                <a:srgbClr val="FFFB00"/>
              </a:buClr>
              <a:buFont typeface="Verdana"/>
              <a:defRPr sz="4600">
                <a:solidFill>
                  <a:srgbClr val="0433FF"/>
                </a:solidFill>
                <a:uFill>
                  <a:solidFill>
                    <a:srgbClr val="FFFB00"/>
                  </a:solidFill>
                </a:uFill>
                <a:latin typeface="+mn-lt"/>
                <a:ea typeface="+mn-ea"/>
                <a:cs typeface="+mn-cs"/>
                <a:sym typeface="Gill Sans Light"/>
              </a:defRPr>
            </a:lvl1pPr>
          </a:lstStyle>
          <a:p>
            <a:r>
              <a:t>1.5 x 1.5 x 1.5 mm</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Ridge Lines of FA in Brain"/>
          <p:cNvSpPr txBox="1">
            <a:spLocks noGrp="1"/>
          </p:cNvSpPr>
          <p:nvPr>
            <p:ph type="title"/>
          </p:nvPr>
        </p:nvSpPr>
        <p:spPr>
          <a:xfrm>
            <a:off x="1961890" y="357187"/>
            <a:ext cx="20460220" cy="2286001"/>
          </a:xfrm>
          <a:prstGeom prst="rect">
            <a:avLst/>
          </a:prstGeom>
        </p:spPr>
        <p:txBody>
          <a:bodyPr/>
          <a:lstStyle>
            <a:lvl1pPr defTabSz="812800">
              <a:lnSpc>
                <a:spcPct val="80000"/>
              </a:lnSpc>
            </a:lvl1pPr>
          </a:lstStyle>
          <a:p>
            <a:r>
              <a:t>Ridge Lines of FA in Brain</a:t>
            </a:r>
          </a:p>
        </p:txBody>
      </p:sp>
      <p:sp>
        <p:nvSpPr>
          <p:cNvPr id="635"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79</a:t>
            </a:fld>
            <a:endParaRPr/>
          </a:p>
        </p:txBody>
      </p:sp>
      <p:pic>
        <p:nvPicPr>
          <p:cNvPr id="636" name="new-axi2-2.pdf" descr="new-axi2-2.pdf"/>
          <p:cNvPicPr>
            <a:picLocks noChangeAspect="1"/>
          </p:cNvPicPr>
          <p:nvPr/>
        </p:nvPicPr>
        <p:blipFill>
          <a:blip r:embed="rId2"/>
          <a:stretch>
            <a:fillRect/>
          </a:stretch>
        </p:blipFill>
        <p:spPr>
          <a:xfrm rot="5400000">
            <a:off x="5051214" y="1767963"/>
            <a:ext cx="9271002" cy="12116556"/>
          </a:xfrm>
          <a:prstGeom prst="rect">
            <a:avLst/>
          </a:prstGeom>
          <a:ln w="241300">
            <a:solidFill>
              <a:srgbClr val="000000"/>
            </a:solidFill>
            <a:miter lim="400000"/>
          </a:ln>
        </p:spPr>
      </p:pic>
      <p:sp>
        <p:nvSpPr>
          <p:cNvPr id="637" name="1.5 x 1.5 x 1.5 mm"/>
          <p:cNvSpPr txBox="1"/>
          <p:nvPr/>
        </p:nvSpPr>
        <p:spPr>
          <a:xfrm>
            <a:off x="2618571" y="11861800"/>
            <a:ext cx="6426202"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defTabSz="812800">
              <a:buClr>
                <a:srgbClr val="FFFB00"/>
              </a:buClr>
              <a:buFont typeface="Verdana"/>
              <a:defRPr sz="4600">
                <a:solidFill>
                  <a:srgbClr val="0433FF"/>
                </a:solidFill>
                <a:uFill>
                  <a:solidFill>
                    <a:srgbClr val="FFFB00"/>
                  </a:solidFill>
                </a:uFill>
                <a:latin typeface="+mn-lt"/>
                <a:ea typeface="+mn-ea"/>
                <a:cs typeface="+mn-cs"/>
                <a:sym typeface="Gill Sans Light"/>
              </a:defRPr>
            </a:lvl1pPr>
          </a:lstStyle>
          <a:p>
            <a:r>
              <a:t>1.5 x 1.5 x 1.5 mm</a:t>
            </a:r>
          </a:p>
        </p:txBody>
      </p:sp>
      <p:sp>
        <p:nvSpPr>
          <p:cNvPr id="638" name="FOR = Fornix,…"/>
          <p:cNvSpPr txBox="1"/>
          <p:nvPr/>
        </p:nvSpPr>
        <p:spPr>
          <a:xfrm>
            <a:off x="16358781" y="9880600"/>
            <a:ext cx="5080001" cy="236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B00"/>
              </a:buClr>
              <a:buFont typeface="Verdana"/>
              <a:defRPr sz="5000">
                <a:uFill>
                  <a:solidFill>
                    <a:srgbClr val="FFFB00"/>
                  </a:solidFill>
                </a:uFill>
                <a:latin typeface="+mn-lt"/>
                <a:ea typeface="+mn-ea"/>
                <a:cs typeface="+mn-cs"/>
                <a:sym typeface="Gill Sans Light"/>
              </a:defRPr>
            </a:pPr>
            <a:r>
              <a:t>FOR = Fornix, </a:t>
            </a:r>
          </a:p>
          <a:p>
            <a:pPr defTabSz="812800">
              <a:buClr>
                <a:srgbClr val="FFFB00"/>
              </a:buClr>
              <a:buFont typeface="Verdana"/>
              <a:defRPr sz="5000">
                <a:uFill>
                  <a:solidFill>
                    <a:srgbClr val="FFFB00"/>
                  </a:solidFill>
                </a:uFill>
                <a:latin typeface="+mn-lt"/>
                <a:ea typeface="+mn-ea"/>
                <a:cs typeface="+mn-cs"/>
                <a:sym typeface="Gill Sans Light"/>
              </a:defRPr>
            </a:pPr>
            <a:r>
              <a:t>CB = Cingulum Bundles</a:t>
            </a:r>
          </a:p>
        </p:txBody>
      </p:sp>
      <p:sp>
        <p:nvSpPr>
          <p:cNvPr id="639" name="Sort based on average ridge strength"/>
          <p:cNvSpPr txBox="1"/>
          <p:nvPr/>
        </p:nvSpPr>
        <p:spPr>
          <a:xfrm>
            <a:off x="16104781" y="6070600"/>
            <a:ext cx="5080001" cy="2362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defTabSz="812800">
              <a:buClr>
                <a:srgbClr val="FFFB00"/>
              </a:buClr>
              <a:buFont typeface="Verdana"/>
              <a:defRPr sz="5000">
                <a:uFill>
                  <a:solidFill>
                    <a:srgbClr val="FFFB00"/>
                  </a:solidFill>
                </a:uFill>
                <a:latin typeface="+mn-lt"/>
                <a:ea typeface="+mn-ea"/>
                <a:cs typeface="+mn-cs"/>
                <a:sym typeface="Gill Sans Light"/>
              </a:defRPr>
            </a:lvl1pPr>
          </a:lstStyle>
          <a:p>
            <a:r>
              <a:t>Sort based on average ridge strength</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Anisotropy"/>
          <p:cNvSpPr txBox="1">
            <a:spLocks noGrp="1"/>
          </p:cNvSpPr>
          <p:nvPr>
            <p:ph type="title"/>
          </p:nvPr>
        </p:nvSpPr>
        <p:spPr>
          <a:prstGeom prst="rect">
            <a:avLst/>
          </a:prstGeom>
        </p:spPr>
        <p:txBody>
          <a:bodyPr/>
          <a:lstStyle/>
          <a:p>
            <a:r>
              <a:t>Anisotropy</a:t>
            </a:r>
          </a:p>
        </p:txBody>
      </p:sp>
      <p:sp>
        <p:nvSpPr>
          <p:cNvPr id="116" name="Eigenvalues:…"/>
          <p:cNvSpPr txBox="1">
            <a:spLocks noGrp="1"/>
          </p:cNvSpPr>
          <p:nvPr>
            <p:ph type="body" idx="1"/>
          </p:nvPr>
        </p:nvSpPr>
        <p:spPr>
          <a:xfrm>
            <a:off x="1762964" y="2882900"/>
            <a:ext cx="20858072" cy="13130726"/>
          </a:xfrm>
          <a:prstGeom prst="rect">
            <a:avLst/>
          </a:prstGeom>
        </p:spPr>
        <p:txBody>
          <a:bodyPr/>
          <a:lstStyle/>
          <a:p>
            <a:pPr>
              <a:defRPr sz="7500"/>
            </a:pPr>
            <a:r>
              <a:t>Eigenvalues:</a:t>
            </a:r>
          </a:p>
          <a:p>
            <a:pPr>
              <a:defRPr sz="7500"/>
            </a:pPr>
            <a:r>
              <a:t>Deviatoric:</a:t>
            </a:r>
          </a:p>
          <a:p>
            <a:pPr>
              <a:defRPr sz="7500"/>
            </a:pPr>
            <a:r>
              <a:t>Partial anisotropy: </a:t>
            </a:r>
          </a:p>
          <a:p>
            <a:pPr lvl="1">
              <a:lnSpc>
                <a:spcPct val="120000"/>
              </a:lnSpc>
              <a:defRPr sz="7500"/>
            </a:pPr>
            <a:r>
              <a:t>linear:</a:t>
            </a:r>
          </a:p>
          <a:p>
            <a:pPr lvl="1">
              <a:lnSpc>
                <a:spcPct val="120000"/>
              </a:lnSpc>
              <a:defRPr sz="7500"/>
            </a:pPr>
            <a:r>
              <a:t>planar:</a:t>
            </a:r>
          </a:p>
          <a:p>
            <a:pPr lvl="1">
              <a:defRPr sz="7500"/>
            </a:pPr>
            <a:r>
              <a:t>spherical:</a:t>
            </a:r>
          </a:p>
        </p:txBody>
      </p:sp>
      <p:sp>
        <p:nvSpPr>
          <p:cNvPr id="117" name="Slide Number"/>
          <p:cNvSpPr txBox="1">
            <a:spLocks noGrp="1"/>
          </p:cNvSpPr>
          <p:nvPr>
            <p:ph type="sldNum" sz="quarter" idx="2"/>
          </p:nvPr>
        </p:nvSpPr>
        <p:spPr>
          <a:xfrm>
            <a:off x="23536699" y="12980489"/>
            <a:ext cx="289373" cy="4754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pic>
        <p:nvPicPr>
          <p:cNvPr id="118" name="Image" descr="Image"/>
          <p:cNvPicPr>
            <a:picLocks noChangeAspect="1"/>
          </p:cNvPicPr>
          <p:nvPr/>
        </p:nvPicPr>
        <p:blipFill>
          <a:blip r:embed="rId2"/>
          <a:stretch>
            <a:fillRect/>
          </a:stretch>
        </p:blipFill>
        <p:spPr>
          <a:xfrm>
            <a:off x="6022619" y="7662035"/>
            <a:ext cx="4947048" cy="1428751"/>
          </a:xfrm>
          <a:prstGeom prst="rect">
            <a:avLst/>
          </a:prstGeom>
          <a:ln w="12700">
            <a:miter lim="400000"/>
          </a:ln>
        </p:spPr>
      </p:pic>
      <p:pic>
        <p:nvPicPr>
          <p:cNvPr id="119" name="Image" descr="Image"/>
          <p:cNvPicPr>
            <a:picLocks noChangeAspect="1"/>
          </p:cNvPicPr>
          <p:nvPr/>
        </p:nvPicPr>
        <p:blipFill>
          <a:blip r:embed="rId3"/>
          <a:stretch>
            <a:fillRect/>
          </a:stretch>
        </p:blipFill>
        <p:spPr>
          <a:xfrm>
            <a:off x="7733651" y="3302186"/>
            <a:ext cx="3625455" cy="571501"/>
          </a:xfrm>
          <a:prstGeom prst="rect">
            <a:avLst/>
          </a:prstGeom>
          <a:ln w="12700">
            <a:miter lim="400000"/>
          </a:ln>
        </p:spPr>
      </p:pic>
      <p:pic>
        <p:nvPicPr>
          <p:cNvPr id="120" name="Image" descr="Image"/>
          <p:cNvPicPr>
            <a:picLocks noChangeAspect="1"/>
          </p:cNvPicPr>
          <p:nvPr/>
        </p:nvPicPr>
        <p:blipFill>
          <a:blip r:embed="rId4"/>
          <a:stretch>
            <a:fillRect/>
          </a:stretch>
        </p:blipFill>
        <p:spPr>
          <a:xfrm>
            <a:off x="6263913" y="9429104"/>
            <a:ext cx="5036345" cy="1482329"/>
          </a:xfrm>
          <a:prstGeom prst="rect">
            <a:avLst/>
          </a:prstGeom>
          <a:ln w="12700">
            <a:miter lim="400000"/>
          </a:ln>
        </p:spPr>
      </p:pic>
      <p:pic>
        <p:nvPicPr>
          <p:cNvPr id="121" name="Image" descr="Image"/>
          <p:cNvPicPr>
            <a:picLocks noChangeAspect="1"/>
          </p:cNvPicPr>
          <p:nvPr/>
        </p:nvPicPr>
        <p:blipFill>
          <a:blip r:embed="rId5"/>
          <a:stretch>
            <a:fillRect/>
          </a:stretch>
        </p:blipFill>
        <p:spPr>
          <a:xfrm>
            <a:off x="6875178" y="4802153"/>
            <a:ext cx="3813815" cy="700918"/>
          </a:xfrm>
          <a:prstGeom prst="rect">
            <a:avLst/>
          </a:prstGeom>
          <a:ln w="12700">
            <a:miter lim="400000"/>
          </a:ln>
        </p:spPr>
      </p:pic>
      <p:pic>
        <p:nvPicPr>
          <p:cNvPr id="122" name="Image" descr="Image"/>
          <p:cNvPicPr>
            <a:picLocks noChangeAspect="1"/>
          </p:cNvPicPr>
          <p:nvPr/>
        </p:nvPicPr>
        <p:blipFill>
          <a:blip r:embed="rId6"/>
          <a:stretch>
            <a:fillRect/>
          </a:stretch>
        </p:blipFill>
        <p:spPr>
          <a:xfrm>
            <a:off x="7037136" y="11249751"/>
            <a:ext cx="5018485" cy="1428751"/>
          </a:xfrm>
          <a:prstGeom prst="rect">
            <a:avLst/>
          </a:prstGeom>
          <a:ln w="12700">
            <a:miter lim="400000"/>
          </a:ln>
        </p:spPr>
      </p:pic>
      <p:pic>
        <p:nvPicPr>
          <p:cNvPr id="123" name="pasted-movie.png" descr="pasted-movie.png"/>
          <p:cNvPicPr>
            <a:picLocks noChangeAspect="1"/>
          </p:cNvPicPr>
          <p:nvPr/>
        </p:nvPicPr>
        <p:blipFill>
          <a:blip r:embed="rId7"/>
          <a:stretch>
            <a:fillRect/>
          </a:stretch>
        </p:blipFill>
        <p:spPr>
          <a:xfrm>
            <a:off x="12403916" y="4251374"/>
            <a:ext cx="10464441" cy="8366892"/>
          </a:xfrm>
          <a:prstGeom prst="rect">
            <a:avLst/>
          </a:prstGeom>
          <a:ln w="12700">
            <a:miter lim="400000"/>
          </a:ln>
        </p:spPr>
      </p:pic>
      <p:pic>
        <p:nvPicPr>
          <p:cNvPr id="124" name="Image" descr="Image"/>
          <p:cNvPicPr>
            <a:picLocks noChangeAspect="1"/>
          </p:cNvPicPr>
          <p:nvPr/>
        </p:nvPicPr>
        <p:blipFill>
          <a:blip r:embed="rId8"/>
          <a:stretch>
            <a:fillRect/>
          </a:stretch>
        </p:blipFill>
        <p:spPr>
          <a:xfrm>
            <a:off x="12453889" y="2987551"/>
            <a:ext cx="3357563" cy="1643064"/>
          </a:xfrm>
          <a:prstGeom prst="rect">
            <a:avLst/>
          </a:prstGeom>
          <a:ln w="12700">
            <a:miter lim="400000"/>
          </a:ln>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Line Creases of White Matter Anisotropy"/>
          <p:cNvSpPr txBox="1">
            <a:spLocks noGrp="1"/>
          </p:cNvSpPr>
          <p:nvPr>
            <p:ph type="title"/>
          </p:nvPr>
        </p:nvSpPr>
        <p:spPr>
          <a:xfrm>
            <a:off x="1348429" y="-154157"/>
            <a:ext cx="21687142" cy="2286001"/>
          </a:xfrm>
          <a:prstGeom prst="rect">
            <a:avLst/>
          </a:prstGeom>
        </p:spPr>
        <p:txBody>
          <a:bodyPr/>
          <a:lstStyle>
            <a:lvl1pPr defTabSz="812800">
              <a:lnSpc>
                <a:spcPct val="80000"/>
              </a:lnSpc>
              <a:defRPr sz="8400"/>
            </a:lvl1pPr>
          </a:lstStyle>
          <a:p>
            <a:r>
              <a:t>Line Creases of White Matter Anisotropy</a:t>
            </a:r>
          </a:p>
        </p:txBody>
      </p:sp>
      <p:sp>
        <p:nvSpPr>
          <p:cNvPr id="64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80</a:t>
            </a:fld>
            <a:endParaRPr/>
          </a:p>
        </p:txBody>
      </p:sp>
      <p:pic>
        <p:nvPicPr>
          <p:cNvPr id="643" name="isag.pdf" descr="isag.pdf"/>
          <p:cNvPicPr>
            <a:picLocks noChangeAspect="1"/>
          </p:cNvPicPr>
          <p:nvPr/>
        </p:nvPicPr>
        <p:blipFill>
          <a:blip r:embed="rId3"/>
          <a:stretch>
            <a:fillRect/>
          </a:stretch>
        </p:blipFill>
        <p:spPr>
          <a:xfrm>
            <a:off x="5156200" y="1680526"/>
            <a:ext cx="14071600" cy="12426636"/>
          </a:xfrm>
          <a:prstGeom prst="rect">
            <a:avLst/>
          </a:prstGeom>
          <a:ln w="12700">
            <a:miter lim="400000"/>
          </a:ln>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t>81</a:t>
            </a:fld>
            <a:endParaRPr/>
          </a:p>
        </p:txBody>
      </p:sp>
      <p:pic>
        <p:nvPicPr>
          <p:cNvPr id="648" name="Picture 18.png" descr="Picture 18.png"/>
          <p:cNvPicPr>
            <a:picLocks noChangeAspect="1"/>
          </p:cNvPicPr>
          <p:nvPr/>
        </p:nvPicPr>
        <p:blipFill>
          <a:blip r:embed="rId2"/>
          <a:stretch>
            <a:fillRect/>
          </a:stretch>
        </p:blipFill>
        <p:spPr>
          <a:xfrm>
            <a:off x="15124749" y="850899"/>
            <a:ext cx="5996301" cy="11379202"/>
          </a:xfrm>
          <a:prstGeom prst="rect">
            <a:avLst/>
          </a:prstGeom>
          <a:ln w="12700">
            <a:miter lim="400000"/>
          </a:ln>
        </p:spPr>
      </p:pic>
      <p:pic>
        <p:nvPicPr>
          <p:cNvPr id="649" name="Picture 17.png" descr="Picture 17.png"/>
          <p:cNvPicPr>
            <a:picLocks noChangeAspect="1"/>
          </p:cNvPicPr>
          <p:nvPr/>
        </p:nvPicPr>
        <p:blipFill>
          <a:blip r:embed="rId3"/>
          <a:stretch>
            <a:fillRect/>
          </a:stretch>
        </p:blipFill>
        <p:spPr>
          <a:xfrm>
            <a:off x="3124199" y="1228654"/>
            <a:ext cx="11988801" cy="9607692"/>
          </a:xfrm>
          <a:prstGeom prst="rect">
            <a:avLst/>
          </a:prstGeom>
          <a:ln w="12700">
            <a:miter lim="400000"/>
          </a:ln>
        </p:spPr>
      </p:pic>
      <p:sp>
        <p:nvSpPr>
          <p:cNvPr id="650" name="G. Kindlmann et al., Sampling and Visualizing Creases with Scale-space particles, IEEE Visualization 2009"/>
          <p:cNvSpPr txBox="1"/>
          <p:nvPr/>
        </p:nvSpPr>
        <p:spPr>
          <a:xfrm>
            <a:off x="3657600" y="11341100"/>
            <a:ext cx="10896601" cy="990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defTabSz="812800">
              <a:buClr>
                <a:srgbClr val="FFFB00"/>
              </a:buClr>
              <a:buFont typeface="Verdana"/>
              <a:defRPr sz="2400">
                <a:uFill>
                  <a:solidFill>
                    <a:srgbClr val="FFFB00"/>
                  </a:solidFill>
                </a:uFill>
                <a:latin typeface="+mn-lt"/>
                <a:ea typeface="+mn-ea"/>
                <a:cs typeface="+mn-cs"/>
                <a:sym typeface="Gill Sans Light"/>
              </a:defRPr>
            </a:pPr>
            <a:r>
              <a:t>G. Kindlmann et al., Sampling and Visualizing Creases with Scale-space particles, IEEE Visualization 2009</a:t>
            </a:r>
          </a:p>
        </p:txBody>
      </p:sp>
      <p:sp>
        <p:nvSpPr>
          <p:cNvPr id="651" name="DTI"/>
          <p:cNvSpPr txBox="1"/>
          <p:nvPr/>
        </p:nvSpPr>
        <p:spPr>
          <a:xfrm>
            <a:off x="8525457" y="10820400"/>
            <a:ext cx="1182590" cy="88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812800">
              <a:buClr>
                <a:srgbClr val="FFFB00"/>
              </a:buClr>
              <a:buFont typeface="Verdana"/>
              <a:defRPr sz="5000">
                <a:uFill>
                  <a:solidFill>
                    <a:srgbClr val="FFFB00"/>
                  </a:solidFill>
                </a:uFill>
                <a:latin typeface="+mn-lt"/>
                <a:ea typeface="+mn-ea"/>
                <a:cs typeface="+mn-cs"/>
                <a:sym typeface="Gill Sans Light"/>
              </a:defRPr>
            </a:lvl1pPr>
          </a:lstStyle>
          <a:p>
            <a:r>
              <a:t>DTI</a:t>
            </a:r>
          </a:p>
        </p:txBody>
      </p:sp>
      <p:sp>
        <p:nvSpPr>
          <p:cNvPr id="652" name="CT"/>
          <p:cNvSpPr txBox="1"/>
          <p:nvPr/>
        </p:nvSpPr>
        <p:spPr>
          <a:xfrm>
            <a:off x="16997102" y="12192000"/>
            <a:ext cx="1003301" cy="88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defTabSz="812800">
              <a:buClr>
                <a:srgbClr val="FFFB00"/>
              </a:buClr>
              <a:buFont typeface="Verdana"/>
              <a:defRPr sz="5000">
                <a:uFill>
                  <a:solidFill>
                    <a:srgbClr val="FFFB00"/>
                  </a:solidFill>
                </a:uFill>
                <a:latin typeface="+mn-lt"/>
                <a:ea typeface="+mn-ea"/>
                <a:cs typeface="+mn-cs"/>
                <a:sym typeface="Gill Sans Light"/>
              </a:defRPr>
            </a:lvl1pPr>
          </a:lstStyle>
          <a:p>
            <a:r>
              <a:t>CT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Tensors"/>
          <p:cNvSpPr txBox="1">
            <a:spLocks noGrp="1"/>
          </p:cNvSpPr>
          <p:nvPr>
            <p:ph type="title"/>
          </p:nvPr>
        </p:nvSpPr>
        <p:spPr>
          <a:prstGeom prst="rect">
            <a:avLst/>
          </a:prstGeom>
        </p:spPr>
        <p:txBody>
          <a:bodyPr/>
          <a:lstStyle/>
          <a:p>
            <a:r>
              <a:t>Tensors</a:t>
            </a:r>
          </a:p>
        </p:txBody>
      </p:sp>
      <p:sp>
        <p:nvSpPr>
          <p:cNvPr id="127" name="Eigenvectors: non-oriented directional info.…"/>
          <p:cNvSpPr txBox="1">
            <a:spLocks noGrp="1"/>
          </p:cNvSpPr>
          <p:nvPr>
            <p:ph type="body" idx="1"/>
          </p:nvPr>
        </p:nvSpPr>
        <p:spPr>
          <a:xfrm>
            <a:off x="1762964" y="2882900"/>
            <a:ext cx="20858072" cy="15311040"/>
          </a:xfrm>
          <a:prstGeom prst="rect">
            <a:avLst/>
          </a:prstGeom>
        </p:spPr>
        <p:txBody>
          <a:bodyPr/>
          <a:lstStyle/>
          <a:p>
            <a:pPr defTabSz="812800">
              <a:lnSpc>
                <a:spcPct val="90000"/>
              </a:lnSpc>
              <a:defRPr sz="8000"/>
            </a:pPr>
            <a:r>
              <a:rPr dirty="0"/>
              <a:t>Eigenvectors: non-oriented directional info.</a:t>
            </a:r>
          </a:p>
          <a:p>
            <a:pPr lvl="1" defTabSz="812800">
              <a:lnSpc>
                <a:spcPct val="90000"/>
              </a:lnSpc>
              <a:defRPr sz="6000"/>
            </a:pPr>
            <a:r>
              <a:rPr dirty="0"/>
              <a:t>Have no intrinsic norm</a:t>
            </a:r>
          </a:p>
          <a:p>
            <a:pPr lvl="1" defTabSz="812800">
              <a:lnSpc>
                <a:spcPct val="90000"/>
              </a:lnSpc>
              <a:defRPr sz="1800"/>
            </a:pPr>
            <a:endParaRPr dirty="0"/>
          </a:p>
          <a:p>
            <a:pPr lvl="1" defTabSz="812800">
              <a:lnSpc>
                <a:spcPct val="90000"/>
              </a:lnSpc>
              <a:defRPr sz="6000"/>
            </a:pPr>
            <a:r>
              <a:rPr dirty="0"/>
              <a:t>Have no intrinsic orientation</a:t>
            </a:r>
          </a:p>
          <a:p>
            <a:pPr defTabSz="812800">
              <a:lnSpc>
                <a:spcPct val="90000"/>
              </a:lnSpc>
              <a:defRPr sz="8000">
                <a:solidFill>
                  <a:srgbClr val="FF2600"/>
                </a:solidFill>
              </a:defRPr>
            </a:pPr>
            <a:r>
              <a:rPr dirty="0">
                <a:solidFill>
                  <a:schemeClr val="tx1"/>
                </a:solidFill>
              </a:rPr>
              <a:t>Eigenvectors ≠ vectors!</a:t>
            </a:r>
          </a:p>
          <a:p>
            <a:pPr defTabSz="812800">
              <a:lnSpc>
                <a:spcPct val="90000"/>
              </a:lnSpc>
              <a:defRPr sz="8000"/>
            </a:pPr>
            <a:r>
              <a:rPr dirty="0"/>
              <a:t>Tensor visualization requires combined visualization of eigenvectors and eigenvalues</a:t>
            </a:r>
          </a:p>
        </p:txBody>
      </p:sp>
      <p:sp>
        <p:nvSpPr>
          <p:cNvPr id="128" name="Slide Number"/>
          <p:cNvSpPr txBox="1">
            <a:spLocks noGrp="1"/>
          </p:cNvSpPr>
          <p:nvPr>
            <p:ph type="sldNum" sz="quarter" idx="2"/>
          </p:nvPr>
        </p:nvSpPr>
        <p:spPr>
          <a:xfrm>
            <a:off x="23536699" y="12980489"/>
            <a:ext cx="289373" cy="4754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812800"/>
          </a:lstStyle>
          <a:p>
            <a:fld id="{86CB4B4D-7CA3-9044-876B-883B54F8677D}" type="slidenum">
              <a:rPr/>
              <a:t>9</a:t>
            </a:fld>
            <a:endParaRPr/>
          </a:p>
        </p:txBody>
      </p:sp>
      <p:pic>
        <p:nvPicPr>
          <p:cNvPr id="129" name="droppedImage.pdf" descr="droppedImage.pdf"/>
          <p:cNvPicPr>
            <a:picLocks noChangeAspect="1"/>
          </p:cNvPicPr>
          <p:nvPr/>
        </p:nvPicPr>
        <p:blipFill>
          <a:blip r:embed="rId2"/>
          <a:stretch>
            <a:fillRect/>
          </a:stretch>
        </p:blipFill>
        <p:spPr>
          <a:xfrm>
            <a:off x="10376295" y="4459779"/>
            <a:ext cx="10718801" cy="965201"/>
          </a:xfrm>
          <a:prstGeom prst="rect">
            <a:avLst/>
          </a:prstGeom>
          <a:ln w="12700">
            <a:miter lim="400000"/>
          </a:ln>
        </p:spPr>
      </p:pic>
      <p:pic>
        <p:nvPicPr>
          <p:cNvPr id="130" name="droppedImage.pdf" descr="droppedImage.pdf"/>
          <p:cNvPicPr>
            <a:picLocks noChangeAspect="1"/>
          </p:cNvPicPr>
          <p:nvPr/>
        </p:nvPicPr>
        <p:blipFill>
          <a:blip r:embed="rId3"/>
          <a:stretch>
            <a:fillRect/>
          </a:stretch>
        </p:blipFill>
        <p:spPr>
          <a:xfrm>
            <a:off x="11999346" y="6375400"/>
            <a:ext cx="11049001" cy="9652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Gradient">
  <a:themeElements>
    <a:clrScheme name="Gradient">
      <a:dk1>
        <a:srgbClr val="FFFFFF"/>
      </a:dk1>
      <a:lt1>
        <a:srgbClr val="DD1F00"/>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Gill Sans Light"/>
        <a:ea typeface="Gill Sans Light"/>
        <a:cs typeface="Gill Sans Light"/>
      </a:majorFont>
      <a:minorFont>
        <a:latin typeface="Gill Sans Light"/>
        <a:ea typeface="Gill Sans Light"/>
        <a:cs typeface="Gill Sans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r="18900000" rotWithShape="0">
              <a:srgbClr val="000000">
                <a:alpha val="80000"/>
              </a:srgbClr>
            </a:outerShdw>
          </a:effectLst>
        </a:effectStyle>
        <a:effectStyle>
          <a:effectLst>
            <a:outerShdw blurRad="101600" dir="18900000" rotWithShape="0">
              <a:srgbClr val="000000">
                <a:alpha val="80000"/>
              </a:srgbClr>
            </a:outerShdw>
          </a:effectLst>
        </a:effectStyle>
        <a:effectStyle>
          <a:effectLst>
            <a:outerShdw blurRad="1016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101600" dir="18900000" rotWithShape="0">
            <a:srgbClr val="000000">
              <a:alpha val="8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DD1F00"/>
            </a:solidFill>
            <a:effectLst/>
            <a:uFillTx/>
            <a:latin typeface="HanziPen TC Regular"/>
            <a:ea typeface="HanziPen TC Regular"/>
            <a:cs typeface="HanziPen TC Regular"/>
            <a:sym typeface="HanziPen TC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Gill Sans Light"/>
        <a:ea typeface="Gill Sans Light"/>
        <a:cs typeface="Gill Sans Light"/>
      </a:majorFont>
      <a:minorFont>
        <a:latin typeface="Gill Sans Light"/>
        <a:ea typeface="Gill Sans Light"/>
        <a:cs typeface="Gill Sans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r="18900000" rotWithShape="0">
              <a:srgbClr val="000000">
                <a:alpha val="80000"/>
              </a:srgbClr>
            </a:outerShdw>
          </a:effectLst>
        </a:effectStyle>
        <a:effectStyle>
          <a:effectLst>
            <a:outerShdw blurRad="101600" dir="18900000" rotWithShape="0">
              <a:srgbClr val="000000">
                <a:alpha val="80000"/>
              </a:srgbClr>
            </a:outerShdw>
          </a:effectLst>
        </a:effectStyle>
        <a:effectStyle>
          <a:effectLst>
            <a:outerShdw blurRad="1016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101600" dir="18900000" rotWithShape="0">
            <a:srgbClr val="000000">
              <a:alpha val="8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DD1F00"/>
            </a:solidFill>
            <a:effectLst/>
            <a:uFillTx/>
            <a:latin typeface="HanziPen TC Regular"/>
            <a:ea typeface="HanziPen TC Regular"/>
            <a:cs typeface="HanziPen TC Regular"/>
            <a:sym typeface="HanziPen TC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30</TotalTime>
  <Words>2256</Words>
  <Application>Microsoft Macintosh PowerPoint</Application>
  <PresentationFormat>Custom</PresentationFormat>
  <Paragraphs>402</Paragraphs>
  <Slides>81</Slides>
  <Notes>5</Notes>
  <HiddenSlides>10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81</vt:i4>
      </vt:variant>
    </vt:vector>
  </HeadingPairs>
  <TitlesOfParts>
    <vt:vector size="93" baseType="lpstr">
      <vt:lpstr>HanziPen TC Regular</vt:lpstr>
      <vt:lpstr>Arial</vt:lpstr>
      <vt:lpstr>Courier New</vt:lpstr>
      <vt:lpstr>Futura Condensed</vt:lpstr>
      <vt:lpstr>Gill Sans</vt:lpstr>
      <vt:lpstr>Gill Sans MT</vt:lpstr>
      <vt:lpstr>Helvetica</vt:lpstr>
      <vt:lpstr>Helvetica Light</vt:lpstr>
      <vt:lpstr>Lucida Grande</vt:lpstr>
      <vt:lpstr>Times New Roman</vt:lpstr>
      <vt:lpstr>Verdana</vt:lpstr>
      <vt:lpstr>Gradient</vt:lpstr>
      <vt:lpstr>PowerPoint Presentation</vt:lpstr>
      <vt:lpstr>Outline</vt:lpstr>
      <vt:lpstr>Tensors</vt:lpstr>
      <vt:lpstr>Tensors</vt:lpstr>
      <vt:lpstr>Tensors</vt:lpstr>
      <vt:lpstr>Examples</vt:lpstr>
      <vt:lpstr>Tensors</vt:lpstr>
      <vt:lpstr>Anisotropy</vt:lpstr>
      <vt:lpstr>Tensors</vt:lpstr>
      <vt:lpstr>Symmetric Tensor Glyphs</vt:lpstr>
      <vt:lpstr>Symmetric Tensor Glyphs</vt:lpstr>
      <vt:lpstr>Symmetric Tensor Glyphs</vt:lpstr>
      <vt:lpstr>Symmetric Tensor Glyphs</vt:lpstr>
      <vt:lpstr>Symmetric Tensor Glyphs</vt:lpstr>
      <vt:lpstr>Superquadrics</vt:lpstr>
      <vt:lpstr>Superquadric Tensor Glyphs</vt:lpstr>
      <vt:lpstr>Superquadric Tensor Glyphs</vt:lpstr>
      <vt:lpstr>Superquadric Tensor Glyphs</vt:lpstr>
      <vt:lpstr>Comparison</vt:lpstr>
      <vt:lpstr>Comparison</vt:lpstr>
      <vt:lpstr>Symmetric Tensor Glyphs</vt:lpstr>
      <vt:lpstr>Comparison</vt:lpstr>
      <vt:lpstr>Symmetric Tensor Glyphs</vt:lpstr>
      <vt:lpstr>Symmetric Tensor Glyph</vt:lpstr>
      <vt:lpstr>Symmetric Tensor Glyph</vt:lpstr>
      <vt:lpstr>Results</vt:lpstr>
      <vt:lpstr>Glyph Packing</vt:lpstr>
      <vt:lpstr>Glyph Packing</vt:lpstr>
      <vt:lpstr>Glyph Packing</vt:lpstr>
      <vt:lpstr>Hyperstreamlines</vt:lpstr>
      <vt:lpstr>Hyperstreamlines</vt:lpstr>
      <vt:lpstr>Hyperstreamlines</vt:lpstr>
      <vt:lpstr>Hyperstreamlines</vt:lpstr>
      <vt:lpstr>Hyperstreamlines</vt:lpstr>
      <vt:lpstr>Hyperstreamlines</vt:lpstr>
      <vt:lpstr>Fabric-like Texture</vt:lpstr>
      <vt:lpstr>Fabric-like Texture</vt:lpstr>
      <vt:lpstr>Hyperstreamlines</vt:lpstr>
      <vt:lpstr>Hyperstreamlines</vt:lpstr>
      <vt:lpstr>Hyperstreamlines</vt:lpstr>
      <vt:lpstr>Topology</vt:lpstr>
      <vt:lpstr>Topology</vt:lpstr>
      <vt:lpstr>Topology</vt:lpstr>
      <vt:lpstr>Topology</vt:lpstr>
      <vt:lpstr>Topology</vt:lpstr>
      <vt:lpstr>Topology</vt:lpstr>
      <vt:lpstr>Topology</vt:lpstr>
      <vt:lpstr>Diffusion Tensor Imaging</vt:lpstr>
      <vt:lpstr>Brain Structure - Fiber Tracks</vt:lpstr>
      <vt:lpstr>DT MRI Visualization</vt:lpstr>
      <vt:lpstr>White Matter Tracts</vt:lpstr>
      <vt:lpstr>Diffusion in Biological Tissue</vt:lpstr>
      <vt:lpstr>Diffusion Tensor Visualization</vt:lpstr>
      <vt:lpstr>Diffusion MRI of the Brain</vt:lpstr>
      <vt:lpstr>Fiber Tracing</vt:lpstr>
      <vt:lpstr>Fiber Tracing</vt:lpstr>
      <vt:lpstr>Fiber Tracing</vt:lpstr>
      <vt:lpstr>Fiber Tracing</vt:lpstr>
      <vt:lpstr>Visualizing Structures in DTI</vt:lpstr>
      <vt:lpstr>Tensor Mode</vt:lpstr>
      <vt:lpstr>Invariants and Structure</vt:lpstr>
      <vt:lpstr>Crease Surfaces of FA</vt:lpstr>
      <vt:lpstr>Slice Inspection: RGB(e1) (original data)</vt:lpstr>
      <vt:lpstr>Slice Inspection: RGB(e1) </vt:lpstr>
      <vt:lpstr>Slice Inspection: FA</vt:lpstr>
      <vt:lpstr>Slice Inspection: |  FA|</vt:lpstr>
      <vt:lpstr>Slice Inspection: ridge strength: max(0, λ3)</vt:lpstr>
      <vt:lpstr>Slice Inspection: g.e3  (modulated by strength)</vt:lpstr>
      <vt:lpstr>Slice Inspection: sqrt((g.e3)2 + (g.e2)2)</vt:lpstr>
      <vt:lpstr>3-D Results: coronal fibers</vt:lpstr>
      <vt:lpstr>3-D Results: ridge surfaces</vt:lpstr>
      <vt:lpstr>3-D Results: valley surfaces</vt:lpstr>
      <vt:lpstr>3-D Results: valley surfaces with fibers</vt:lpstr>
      <vt:lpstr>3-D Results: brainstem fibers</vt:lpstr>
      <vt:lpstr>3-D Results: brainstem ridge surfaces</vt:lpstr>
      <vt:lpstr>3-D Results: brainstem valley surfaces</vt:lpstr>
      <vt:lpstr>3-D Results: combined results</vt:lpstr>
      <vt:lpstr>Ridge Lines of FA in Brain</vt:lpstr>
      <vt:lpstr>Ridge Lines of FA in Brain</vt:lpstr>
      <vt:lpstr>Line Creases of White Matter Anisotropy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Xavier Michel Tricoche</cp:lastModifiedBy>
  <cp:revision>3</cp:revision>
  <dcterms:modified xsi:type="dcterms:W3CDTF">2026-03-22T16:41:03Z</dcterms:modified>
</cp:coreProperties>
</file>