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19"/>
  </p:notesMasterIdLst>
  <p:handoutMasterIdLst>
    <p:handoutMasterId r:id="rId20"/>
  </p:handoutMasterIdLst>
  <p:sldIdLst>
    <p:sldId id="295" r:id="rId5"/>
    <p:sldId id="296" r:id="rId6"/>
    <p:sldId id="303" r:id="rId7"/>
    <p:sldId id="301" r:id="rId8"/>
    <p:sldId id="298" r:id="rId9"/>
    <p:sldId id="304" r:id="rId10"/>
    <p:sldId id="305" r:id="rId11"/>
    <p:sldId id="306" r:id="rId12"/>
    <p:sldId id="307" r:id="rId13"/>
    <p:sldId id="310" r:id="rId14"/>
    <p:sldId id="311" r:id="rId15"/>
    <p:sldId id="312" r:id="rId16"/>
    <p:sldId id="313" r:id="rId17"/>
    <p:sldId id="3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00" userDrawn="1">
          <p15:clr>
            <a:srgbClr val="A4A3A4"/>
          </p15:clr>
        </p15:guide>
        <p15:guide id="2" orient="horz" pos="840" userDrawn="1">
          <p15:clr>
            <a:srgbClr val="A4A3A4"/>
          </p15:clr>
        </p15:guide>
        <p15:guide id="3" orient="horz" pos="3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4EF"/>
    <a:srgbClr val="FF40FF"/>
    <a:srgbClr val="D883FF"/>
    <a:srgbClr val="FF85FF"/>
    <a:srgbClr val="FF7E79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78249" autoAdjust="0"/>
  </p:normalViewPr>
  <p:slideViewPr>
    <p:cSldViewPr snapToGrid="0">
      <p:cViewPr varScale="1">
        <p:scale>
          <a:sx n="90" d="100"/>
          <a:sy n="90" d="100"/>
        </p:scale>
        <p:origin x="1824" y="200"/>
      </p:cViewPr>
      <p:guideLst>
        <p:guide pos="600"/>
        <p:guide orient="horz" pos="840"/>
        <p:guide orient="horz" pos="3192"/>
      </p:guideLst>
    </p:cSldViewPr>
  </p:slideViewPr>
  <p:notesTextViewPr>
    <p:cViewPr>
      <p:scale>
        <a:sx n="95" d="100"/>
        <a:sy n="9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11/20/23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11/20/23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51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67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81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97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1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3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9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3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6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2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7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2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265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98B4D0-83E3-EBEA-F914-A5F0E08B32CA}"/>
              </a:ext>
            </a:extLst>
          </p:cNvPr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0579" y="2784765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none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9673" y="3637797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none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1984" y="4501462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none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3796" y="2898105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1326" y="376289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48121" y="462306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31101" y="4816125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48751" y="3953020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78524" y="3099710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0575BC9-A8F4-769D-1BB6-E1B13452F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3209" y="6340582"/>
            <a:ext cx="4941770" cy="3966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D832E8-82D6-ABCC-F7B1-10E3934FA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761" y="6419131"/>
            <a:ext cx="1338352" cy="2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2991678"/>
            <a:ext cx="12191998" cy="22164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36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A4013D-7541-802F-792C-B2FE289592CA}"/>
              </a:ext>
            </a:extLst>
          </p:cNvPr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57F77FB-B819-B11C-3083-BF4C667EA05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623209" y="6340582"/>
            <a:ext cx="4941770" cy="3966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1673FC7-572A-4DA3-6B9B-9F27F4C4A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761" y="6419131"/>
            <a:ext cx="1338352" cy="239562"/>
          </a:xfrm>
          <a:prstGeom prst="rect">
            <a:avLst/>
          </a:prstGeom>
        </p:spPr>
      </p:pic>
      <p:sp>
        <p:nvSpPr>
          <p:cNvPr id="34" name="Slide Number Placeholder 6">
            <a:extLst>
              <a:ext uri="{FF2B5EF4-FFF2-40B4-BE49-F238E27FC236}">
                <a16:creationId xmlns:a16="http://schemas.microsoft.com/office/drawing/2014/main" id="{B18370C5-8E3B-7E08-4D7B-47E4CB646A9C}"/>
              </a:ext>
            </a:extLst>
          </p:cNvPr>
          <p:cNvSpPr txBox="1">
            <a:spLocks/>
          </p:cNvSpPr>
          <p:nvPr userDrawn="1"/>
        </p:nvSpPr>
        <p:spPr>
          <a:xfrm>
            <a:off x="10810874" y="63563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98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36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9CE99-828D-AF1C-B788-E3E24D7F814F}"/>
              </a:ext>
            </a:extLst>
          </p:cNvPr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4E683D6-A5FA-F1F9-E7ED-5A617BC9CED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623209" y="6340582"/>
            <a:ext cx="4941770" cy="3966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4B57EF-87D2-F8E4-40C1-66338EB492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761" y="6419131"/>
            <a:ext cx="1338352" cy="239562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3359D9F-D00C-A906-3F76-842D2AD389FD}"/>
              </a:ext>
            </a:extLst>
          </p:cNvPr>
          <p:cNvSpPr txBox="1">
            <a:spLocks/>
          </p:cNvSpPr>
          <p:nvPr userDrawn="1"/>
        </p:nvSpPr>
        <p:spPr>
          <a:xfrm>
            <a:off x="10810874" y="63563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4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36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FE7B9D2-CEDD-BF34-DEE1-A547D8395E89}"/>
              </a:ext>
            </a:extLst>
          </p:cNvPr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03ACC04-AA58-AC97-7237-9E06A2A88E6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623209" y="6340582"/>
            <a:ext cx="4941770" cy="3966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F56AE-2996-BB12-E10B-B24682ECE4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761" y="6419131"/>
            <a:ext cx="1338352" cy="23956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146B9-9E1D-32E4-EE18-B6FA4F929D0A}"/>
              </a:ext>
            </a:extLst>
          </p:cNvPr>
          <p:cNvSpPr txBox="1">
            <a:spLocks/>
          </p:cNvSpPr>
          <p:nvPr userDrawn="1"/>
        </p:nvSpPr>
        <p:spPr>
          <a:xfrm>
            <a:off x="10810874" y="63563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45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Autofit/>
          </a:bodyPr>
          <a:lstStyle>
            <a:lvl1pPr marL="0" indent="0">
              <a:buNone/>
              <a:defRPr lang="en-US" sz="24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Autofit/>
          </a:bodyPr>
          <a:lstStyle>
            <a:lvl1pPr marL="0" indent="0">
              <a:buNone/>
              <a:defRPr lang="en-US" sz="24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Autofit/>
          </a:bodyPr>
          <a:lstStyle>
            <a:lvl1pPr marL="0" indent="0">
              <a:buNone/>
              <a:defRPr lang="en-US" sz="24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Autofit/>
          </a:bodyPr>
          <a:lstStyle>
            <a:lvl1pPr marL="0" indent="0">
              <a:buNone/>
              <a:defRPr lang="en-US" sz="24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EC671D-F259-26F4-F8E0-6C83B61E3561}"/>
              </a:ext>
            </a:extLst>
          </p:cNvPr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A16D4C-DAB1-36BC-71F6-11B8CADD1B3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623209" y="6340582"/>
            <a:ext cx="4941770" cy="3966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CFD6D-1CA7-B61A-05B7-0F41964E04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1761" y="6419131"/>
            <a:ext cx="1338352" cy="239562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56408E4-0206-68F7-B64F-7AB06FF67FC0}"/>
              </a:ext>
            </a:extLst>
          </p:cNvPr>
          <p:cNvSpPr txBox="1">
            <a:spLocks/>
          </p:cNvSpPr>
          <p:nvPr userDrawn="1"/>
        </p:nvSpPr>
        <p:spPr>
          <a:xfrm>
            <a:off x="10810874" y="63563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FB9436-2263-53B0-941C-18D7D680B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Autofit/>
          </a:bodyPr>
          <a:lstStyle>
            <a:lvl1pPr algn="l">
              <a:defRPr lang="en-US" sz="36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3734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5113" y="2306798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5114" y="395486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823BED-7904-04EC-D8A6-569ACFC1F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627B2FA-83D8-902C-1A97-8F07A8FB3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42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7537" y="1152771"/>
            <a:ext cx="6100035" cy="846301"/>
          </a:xfrm>
        </p:spPr>
        <p:txBody>
          <a:bodyPr anchor="ctr">
            <a:noAutofit/>
          </a:bodyPr>
          <a:lstStyle>
            <a:lvl1pPr>
              <a:defRPr lang="en-US" sz="36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39622" y="2469515"/>
            <a:ext cx="5433204" cy="365125"/>
          </a:xfrm>
        </p:spPr>
        <p:txBody>
          <a:bodyPr>
            <a:noAutofit/>
          </a:bodyPr>
          <a:lstStyle>
            <a:lvl1pPr marL="0" indent="0">
              <a:buNone/>
              <a:defRPr lang="en-US" sz="24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9196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9622" y="3569311"/>
            <a:ext cx="5433204" cy="365125"/>
          </a:xfrm>
        </p:spPr>
        <p:txBody>
          <a:bodyPr>
            <a:noAutofit/>
          </a:bodyPr>
          <a:lstStyle>
            <a:lvl1pPr marL="0" indent="0">
              <a:buNone/>
              <a:defRPr lang="en-US" sz="24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9196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9622" y="4669107"/>
            <a:ext cx="5433204" cy="365125"/>
          </a:xfrm>
        </p:spPr>
        <p:txBody>
          <a:bodyPr>
            <a:noAutofit/>
          </a:bodyPr>
          <a:lstStyle>
            <a:lvl1pPr marL="0" indent="0">
              <a:buNone/>
              <a:defRPr lang="en-US" sz="24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39196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F83956-211F-272A-B80F-53B0904D569E}"/>
              </a:ext>
            </a:extLst>
          </p:cNvPr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F6D8ADD-F2D1-C528-87C9-3DBBE25A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FDEA842-93D4-A006-CE30-705B3D74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3209" y="6340582"/>
            <a:ext cx="4941770" cy="3966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5502C-C502-4A51-F425-8548CB2885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1761" y="6419131"/>
            <a:ext cx="1338352" cy="2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7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C87720-83A9-4D72-7AB1-47BC0D38A00E}"/>
              </a:ext>
            </a:extLst>
          </p:cNvPr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3250" y="896112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8250" y="2584189"/>
            <a:ext cx="2882475" cy="823912"/>
          </a:xfrm>
        </p:spPr>
        <p:txBody>
          <a:bodyPr anchor="t">
            <a:noAutofit/>
          </a:bodyPr>
          <a:lstStyle>
            <a:lvl1pPr marL="0" indent="0">
              <a:buNone/>
              <a:defRPr lang="en-US" sz="2000" kern="1200" cap="none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584189"/>
            <a:ext cx="2896671" cy="823912"/>
          </a:xfrm>
        </p:spPr>
        <p:txBody>
          <a:bodyPr anchor="t">
            <a:noAutofit/>
          </a:bodyPr>
          <a:lstStyle>
            <a:lvl1pPr marL="0" indent="0">
              <a:buNone/>
              <a:defRPr lang="en-US" sz="2000" kern="1200" cap="none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0" y="2584189"/>
            <a:ext cx="2882475" cy="823912"/>
          </a:xfrm>
        </p:spPr>
        <p:txBody>
          <a:bodyPr anchor="t">
            <a:noAutofit/>
          </a:bodyPr>
          <a:lstStyle>
            <a:lvl1pPr marL="0" indent="0">
              <a:buNone/>
              <a:defRPr lang="en-US" sz="2000" kern="1200" cap="none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7105D1-D580-DCFC-5CAF-8D112A4B1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761" y="6419131"/>
            <a:ext cx="1338352" cy="239562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38798CFD-9231-2CCA-1A1E-0D29CB80DCBA}"/>
              </a:ext>
            </a:extLst>
          </p:cNvPr>
          <p:cNvSpPr txBox="1">
            <a:spLocks/>
          </p:cNvSpPr>
          <p:nvPr userDrawn="1"/>
        </p:nvSpPr>
        <p:spPr>
          <a:xfrm>
            <a:off x="10810874" y="63563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8A83BB2-6818-CDC6-997E-5BD3F2025F2D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3623209" y="6340582"/>
            <a:ext cx="4941770" cy="3966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8432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C87720-83A9-4D72-7AB1-47BC0D38A00E}"/>
              </a:ext>
            </a:extLst>
          </p:cNvPr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3250" y="896112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7105D1-D580-DCFC-5CAF-8D112A4B1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761" y="6419131"/>
            <a:ext cx="1338352" cy="239562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38798CFD-9231-2CCA-1A1E-0D29CB80DCBA}"/>
              </a:ext>
            </a:extLst>
          </p:cNvPr>
          <p:cNvSpPr txBox="1">
            <a:spLocks/>
          </p:cNvSpPr>
          <p:nvPr userDrawn="1"/>
        </p:nvSpPr>
        <p:spPr>
          <a:xfrm>
            <a:off x="10810874" y="63563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8A83BB2-6818-CDC6-997E-5BD3F2025F2D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3623209" y="6340582"/>
            <a:ext cx="4941770" cy="3966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5703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535E6D-F567-28CE-C27D-11B615EF0362}"/>
              </a:ext>
            </a:extLst>
          </p:cNvPr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1074D87-0643-9126-1B4E-4916E8BE08F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623209" y="6340582"/>
            <a:ext cx="4941770" cy="3966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DEA774-15B4-AC6E-6973-1FEAD6EEE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1761" y="6419131"/>
            <a:ext cx="1338352" cy="239562"/>
          </a:xfrm>
          <a:prstGeom prst="rect">
            <a:avLst/>
          </a:prstGeom>
        </p:spPr>
      </p:pic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AD8E724D-FDAC-E2EE-3A3D-99371EE29F20}"/>
              </a:ext>
            </a:extLst>
          </p:cNvPr>
          <p:cNvSpPr txBox="1">
            <a:spLocks/>
          </p:cNvSpPr>
          <p:nvPr userDrawn="1"/>
        </p:nvSpPr>
        <p:spPr>
          <a:xfrm>
            <a:off x="10810874" y="63563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4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anchor="t">
            <a:normAutofit/>
          </a:bodyPr>
          <a:lstStyle>
            <a:lvl1pPr algn="ctr">
              <a:defRPr lang="en-US" sz="36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9CC96E7-7E90-7AE4-7F5F-317B99E93355}"/>
              </a:ext>
            </a:extLst>
          </p:cNvPr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9587498-C240-2335-8491-D872C738BFC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623209" y="6340582"/>
            <a:ext cx="4941770" cy="3966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2A249F-F28D-5D65-B1F5-3F7358370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761" y="6419131"/>
            <a:ext cx="1338352" cy="239562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3F8C47B-63DE-EF8A-D810-51FD81D698B3}"/>
              </a:ext>
            </a:extLst>
          </p:cNvPr>
          <p:cNvSpPr txBox="1">
            <a:spLocks/>
          </p:cNvSpPr>
          <p:nvPr userDrawn="1"/>
        </p:nvSpPr>
        <p:spPr>
          <a:xfrm>
            <a:off x="10810874" y="63563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57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1651" y="1152771"/>
            <a:ext cx="5770490" cy="846301"/>
          </a:xfrm>
        </p:spPr>
        <p:txBody>
          <a:bodyPr anchor="t">
            <a:noAutofit/>
          </a:bodyPr>
          <a:lstStyle>
            <a:lvl1pPr>
              <a:defRPr lang="en-US" sz="36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3658" y="2469515"/>
            <a:ext cx="5771800" cy="365125"/>
          </a:xfrm>
        </p:spPr>
        <p:txBody>
          <a:bodyPr>
            <a:noAutofit/>
          </a:bodyPr>
          <a:lstStyle>
            <a:lvl1pPr marL="0" indent="0">
              <a:buNone/>
              <a:defRPr lang="en-US" sz="24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3310" y="2798940"/>
            <a:ext cx="5770490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83658" y="3569311"/>
            <a:ext cx="5771800" cy="365125"/>
          </a:xfrm>
        </p:spPr>
        <p:txBody>
          <a:bodyPr>
            <a:noAutofit/>
          </a:bodyPr>
          <a:lstStyle>
            <a:lvl1pPr marL="0" indent="0">
              <a:buNone/>
              <a:defRPr lang="en-US" sz="24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83310" y="3898736"/>
            <a:ext cx="5770490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83658" y="4669107"/>
            <a:ext cx="5771800" cy="365125"/>
          </a:xfrm>
        </p:spPr>
        <p:txBody>
          <a:bodyPr>
            <a:noAutofit/>
          </a:bodyPr>
          <a:lstStyle>
            <a:lvl1pPr marL="0" indent="0">
              <a:buNone/>
              <a:defRPr lang="en-US" sz="24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83310" y="4998532"/>
            <a:ext cx="5770490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7B7319-7D34-2C59-07D7-CE9ED99FAF32}"/>
              </a:ext>
            </a:extLst>
          </p:cNvPr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A621D0D-C75A-3465-8C07-F9FE20A92CB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623209" y="6340582"/>
            <a:ext cx="4941770" cy="3966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12F9-E75C-5C8A-42B8-F0C38F4B59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1761" y="6419131"/>
            <a:ext cx="1338352" cy="239562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827CA39-A8C7-4C89-6DC0-2E7CA7EE05EA}"/>
              </a:ext>
            </a:extLst>
          </p:cNvPr>
          <p:cNvSpPr txBox="1">
            <a:spLocks/>
          </p:cNvSpPr>
          <p:nvPr userDrawn="1"/>
        </p:nvSpPr>
        <p:spPr>
          <a:xfrm>
            <a:off x="10810874" y="63563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6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36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282722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2827228"/>
            <a:ext cx="3139479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282722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3283803"/>
            <a:ext cx="3124093" cy="233923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3283803"/>
            <a:ext cx="3139479" cy="233923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20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3283803"/>
            <a:ext cx="3124093" cy="233923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1BE77F-9313-B6BD-0ECC-F9B05E9A1A6D}"/>
              </a:ext>
            </a:extLst>
          </p:cNvPr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2A9B95D-FE2F-67FE-FB4C-384FA7A101D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623209" y="6340582"/>
            <a:ext cx="4941770" cy="3966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30E1B0-7E23-CFB9-B6A1-58EB379AE1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761" y="6419131"/>
            <a:ext cx="1338352" cy="239562"/>
          </a:xfrm>
          <a:prstGeom prst="rect">
            <a:avLst/>
          </a:prstGeom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AF2B01BA-4139-29E8-EA07-949115E947AE}"/>
              </a:ext>
            </a:extLst>
          </p:cNvPr>
          <p:cNvSpPr txBox="1">
            <a:spLocks/>
          </p:cNvSpPr>
          <p:nvPr userDrawn="1"/>
        </p:nvSpPr>
        <p:spPr>
          <a:xfrm>
            <a:off x="10810874" y="63563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5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36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A6FAB-E6D1-113A-E171-FC14317222A1}"/>
              </a:ext>
            </a:extLst>
          </p:cNvPr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7EA4D83-8F11-A992-2A32-16EDC55B191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623209" y="6340582"/>
            <a:ext cx="4941770" cy="39666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67464-ED7F-C1A0-476A-09527EB7D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761" y="6419131"/>
            <a:ext cx="1338352" cy="239562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EFF8E44-FAA5-0BAD-3E00-309F1AE1A5DE}"/>
              </a:ext>
            </a:extLst>
          </p:cNvPr>
          <p:cNvSpPr txBox="1">
            <a:spLocks/>
          </p:cNvSpPr>
          <p:nvPr userDrawn="1"/>
        </p:nvSpPr>
        <p:spPr>
          <a:xfrm>
            <a:off x="10810874" y="6356350"/>
            <a:ext cx="542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32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06" r:id="rId2"/>
    <p:sldLayoutId id="2147483704" r:id="rId3"/>
    <p:sldLayoutId id="2147483707" r:id="rId4"/>
    <p:sldLayoutId id="2147483705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667" r:id="rId14"/>
    <p:sldLayoutId id="2147483702" r:id="rId15"/>
    <p:sldLayoutId id="2147483668" r:id="rId16"/>
    <p:sldLayoutId id="2147483688" r:id="rId17"/>
    <p:sldLayoutId id="2147483694" r:id="rId18"/>
    <p:sldLayoutId id="2147483697" r:id="rId19"/>
    <p:sldLayoutId id="2147483673" r:id="rId20"/>
    <p:sldLayoutId id="2147483676" r:id="rId21"/>
    <p:sldLayoutId id="2147483672" r:id="rId22"/>
    <p:sldLayoutId id="2147483699" r:id="rId23"/>
    <p:sldLayoutId id="2147483671" r:id="rId24"/>
    <p:sldLayoutId id="2147483700" r:id="rId25"/>
    <p:sldLayoutId id="2147483692" r:id="rId26"/>
    <p:sldLayoutId id="2147483681" r:id="rId27"/>
    <p:sldLayoutId id="2147483674" r:id="rId28"/>
    <p:sldLayoutId id="2147483675" r:id="rId29"/>
    <p:sldLayoutId id="2147483696" r:id="rId30"/>
    <p:sldLayoutId id="2147483677" r:id="rId31"/>
    <p:sldLayoutId id="2147483678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45.png"/><Relationship Id="rId5" Type="http://schemas.openxmlformats.org/officeDocument/2006/relationships/image" Target="../media/image43.sv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30B4-ECEB-A19E-7CC3-73CF92C13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3890" y="1969949"/>
            <a:ext cx="9064219" cy="1459051"/>
          </a:xfrm>
        </p:spPr>
        <p:txBody>
          <a:bodyPr/>
          <a:lstStyle/>
          <a:p>
            <a:pPr algn="ctr"/>
            <a:r>
              <a:rPr lang="en-US" sz="4800" cap="none" dirty="0">
                <a:cs typeface="Times New Roman" panose="02020603050405020304" pitchFamily="18" charset="0"/>
              </a:rPr>
              <a:t>Hard-label Black-box Universal Adversarial Patch Attack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86BAA-0392-79F5-10CE-AE17D5F0A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7139" y="3892230"/>
            <a:ext cx="7517718" cy="396660"/>
          </a:xfrm>
        </p:spPr>
        <p:txBody>
          <a:bodyPr>
            <a:noAutofit/>
          </a:bodyPr>
          <a:lstStyle/>
          <a:p>
            <a:r>
              <a:rPr lang="en-US" sz="1800" dirty="0" err="1"/>
              <a:t>Guanhong</a:t>
            </a:r>
            <a:r>
              <a:rPr lang="en-US" sz="1800" dirty="0"/>
              <a:t> Tao, </a:t>
            </a:r>
            <a:r>
              <a:rPr lang="en-US" sz="1800" dirty="0" err="1"/>
              <a:t>Shengwei</a:t>
            </a:r>
            <a:r>
              <a:rPr lang="en-US" sz="1800" dirty="0"/>
              <a:t> An, </a:t>
            </a:r>
            <a:r>
              <a:rPr lang="en-US" sz="1800" dirty="0" err="1"/>
              <a:t>Siyuan</a:t>
            </a:r>
            <a:r>
              <a:rPr lang="en-US" sz="1800" dirty="0"/>
              <a:t> Cheng, </a:t>
            </a:r>
            <a:r>
              <a:rPr lang="en-US" sz="1800" dirty="0" err="1"/>
              <a:t>Guangyu</a:t>
            </a:r>
            <a:r>
              <a:rPr lang="en-US" sz="1800" dirty="0"/>
              <a:t> Shen, </a:t>
            </a:r>
            <a:r>
              <a:rPr lang="en-US" sz="1800" dirty="0" err="1"/>
              <a:t>Xiangyu</a:t>
            </a:r>
            <a:r>
              <a:rPr lang="en-US" sz="1800" dirty="0"/>
              <a:t> Zhang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6A9F56-7DCA-F5CE-E896-5DE665B00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340" y="4877380"/>
            <a:ext cx="3083317" cy="55190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8115D08-82EC-6828-100A-52621C8FB5B4}"/>
              </a:ext>
            </a:extLst>
          </p:cNvPr>
          <p:cNvSpPr txBox="1">
            <a:spLocks/>
          </p:cNvSpPr>
          <p:nvPr/>
        </p:nvSpPr>
        <p:spPr>
          <a:xfrm>
            <a:off x="1598815" y="1966774"/>
            <a:ext cx="3281595" cy="8050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cap="none" dirty="0">
                <a:solidFill>
                  <a:srgbClr val="FF0000"/>
                </a:solidFill>
                <a:cs typeface="Times New Roman" panose="02020603050405020304" pitchFamily="18" charset="0"/>
              </a:rPr>
              <a:t>Hard-label</a:t>
            </a:r>
            <a:endParaRPr lang="en-US" sz="4800" cap="none" dirty="0"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E3D198-75A7-88D8-EEC4-D50D40ED879E}"/>
              </a:ext>
            </a:extLst>
          </p:cNvPr>
          <p:cNvSpPr txBox="1">
            <a:spLocks/>
          </p:cNvSpPr>
          <p:nvPr/>
        </p:nvSpPr>
        <p:spPr>
          <a:xfrm>
            <a:off x="4843665" y="1966774"/>
            <a:ext cx="3281595" cy="8050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cap="none" dirty="0">
                <a:solidFill>
                  <a:srgbClr val="FF0000"/>
                </a:solidFill>
                <a:cs typeface="Times New Roman" panose="02020603050405020304" pitchFamily="18" charset="0"/>
              </a:rPr>
              <a:t>Black-box</a:t>
            </a:r>
            <a:endParaRPr lang="en-US" sz="4800" cap="none" dirty="0"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BBACF8A-95F5-1093-A8FF-D0FCF3444385}"/>
              </a:ext>
            </a:extLst>
          </p:cNvPr>
          <p:cNvSpPr txBox="1">
            <a:spLocks/>
          </p:cNvSpPr>
          <p:nvPr/>
        </p:nvSpPr>
        <p:spPr>
          <a:xfrm>
            <a:off x="7824990" y="1966774"/>
            <a:ext cx="3281595" cy="8050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cap="none" dirty="0">
                <a:solidFill>
                  <a:srgbClr val="FF0000"/>
                </a:solidFill>
                <a:cs typeface="Times New Roman" panose="02020603050405020304" pitchFamily="18" charset="0"/>
              </a:rPr>
              <a:t>Universal</a:t>
            </a:r>
            <a:endParaRPr lang="en-US" sz="4800" cap="none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C793-320F-1411-B806-43A01451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895261"/>
            <a:ext cx="6229170" cy="1204912"/>
          </a:xfrm>
        </p:spPr>
        <p:txBody>
          <a:bodyPr anchor="t"/>
          <a:lstStyle/>
          <a:p>
            <a:r>
              <a:rPr lang="en-US" dirty="0"/>
              <a:t>Attacking Online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343D4-A0BB-6456-36C8-BE55FB8D1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1633565"/>
            <a:ext cx="5111750" cy="4577453"/>
          </a:xfrm>
        </p:spPr>
        <p:txBody>
          <a:bodyPr>
            <a:normAutofit/>
          </a:bodyPr>
          <a:lstStyle/>
          <a:p>
            <a:r>
              <a:rPr lang="en-US" sz="2400" dirty="0"/>
              <a:t>Two online commercial services: Microsoft Azure and </a:t>
            </a:r>
            <a:r>
              <a:rPr lang="en-US" sz="2400" dirty="0" err="1"/>
              <a:t>Clarifai</a:t>
            </a:r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Upload data for training (not deployed)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Use the prediction API for attack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Size: 7x7	# Queries: </a:t>
            </a:r>
            <a:r>
              <a:rPr lang="en-US" sz="2000" dirty="0">
                <a:solidFill>
                  <a:srgbClr val="FF0000"/>
                </a:solidFill>
              </a:rPr>
              <a:t>240</a:t>
            </a:r>
          </a:p>
          <a:p>
            <a:endParaRPr lang="en-US" sz="2000" dirty="0"/>
          </a:p>
          <a:p>
            <a:r>
              <a:rPr lang="en-US" sz="2400" dirty="0"/>
              <a:t>Results (averaged on 10 pairs)</a:t>
            </a:r>
            <a:endParaRPr lang="en-US" sz="2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Azure: </a:t>
            </a:r>
            <a:r>
              <a:rPr lang="en-US" sz="2000" dirty="0">
                <a:solidFill>
                  <a:srgbClr val="FF0000"/>
                </a:solidFill>
              </a:rPr>
              <a:t>74%</a:t>
            </a:r>
            <a:r>
              <a:rPr lang="en-US" sz="2000" dirty="0"/>
              <a:t> (vs. 60% by HSJA)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 err="1"/>
              <a:t>Clarifai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FF0000"/>
                </a:solidFill>
              </a:rPr>
              <a:t>74%</a:t>
            </a:r>
            <a:r>
              <a:rPr lang="en-US" sz="2000" dirty="0"/>
              <a:t> (vs. 53% by HSJA)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90730C-0E2B-7BD6-86FC-503A6F51171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Hard-label Black-box Universal Adversarial Patch Attack</a:t>
            </a:r>
          </a:p>
        </p:txBody>
      </p:sp>
    </p:spTree>
    <p:extLst>
      <p:ext uri="{BB962C8B-B14F-4D97-AF65-F5344CB8AC3E}">
        <p14:creationId xmlns:p14="http://schemas.microsoft.com/office/powerpoint/2010/main" val="2243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C89F-1046-17E3-95FF-951B1F38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399"/>
            <a:ext cx="10515600" cy="1325563"/>
          </a:xfrm>
        </p:spPr>
        <p:txBody>
          <a:bodyPr/>
          <a:lstStyle/>
          <a:p>
            <a:r>
              <a:rPr lang="en-US" dirty="0"/>
              <a:t>Countermeasures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2130-F04F-E323-428D-F8E6263680F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769027"/>
            <a:ext cx="10515599" cy="4462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Certifiable Defense: PatchCleanser</a:t>
            </a:r>
            <a:r>
              <a:rPr lang="en-US" sz="2400" baseline="30000" dirty="0"/>
              <a:t>1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Produce correct predictions no matter whether inputs are </a:t>
            </a:r>
            <a:r>
              <a:rPr lang="en-US" sz="2000" dirty="0" err="1"/>
              <a:t>adversarially</a:t>
            </a:r>
            <a:r>
              <a:rPr lang="en-US" sz="2000" dirty="0"/>
              <a:t> perturbed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Average certified robust accuracy: </a:t>
            </a:r>
            <a:r>
              <a:rPr lang="en-US" sz="2000" dirty="0">
                <a:solidFill>
                  <a:srgbClr val="FF0000"/>
                </a:solidFill>
              </a:rPr>
              <a:t>0.17%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spcBef>
                <a:spcPts val="2200"/>
              </a:spcBef>
              <a:buNone/>
            </a:pPr>
            <a:r>
              <a:rPr lang="en-US" sz="2400" dirty="0"/>
              <a:t>Query-based Defense: Blacklight</a:t>
            </a:r>
            <a:r>
              <a:rPr lang="en-US" sz="2400" baseline="30000" dirty="0"/>
              <a:t>2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Identify malicious queries by black-box attacks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Average detection rate: </a:t>
            </a:r>
            <a:r>
              <a:rPr lang="en-US" sz="2000" dirty="0">
                <a:solidFill>
                  <a:srgbClr val="FF0000"/>
                </a:solidFill>
              </a:rPr>
              <a:t>0.2%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spcBef>
                <a:spcPts val="2200"/>
              </a:spcBef>
              <a:buNone/>
            </a:pPr>
            <a:r>
              <a:rPr lang="en-US" sz="2400" dirty="0"/>
              <a:t>Universal Adversarial Patch Detection: SentiNet</a:t>
            </a:r>
            <a:r>
              <a:rPr lang="en-US" sz="2400" baseline="30000" dirty="0"/>
              <a:t>3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Reject </a:t>
            </a:r>
            <a:r>
              <a:rPr lang="en-US" sz="2000" dirty="0" err="1"/>
              <a:t>adversarially</a:t>
            </a:r>
            <a:r>
              <a:rPr lang="en-US" sz="2000" dirty="0"/>
              <a:t> perturbed inputs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Average detection accuracy: </a:t>
            </a:r>
            <a:r>
              <a:rPr lang="en-US" sz="2000" dirty="0">
                <a:solidFill>
                  <a:srgbClr val="FF0000"/>
                </a:solidFill>
              </a:rPr>
              <a:t>50.53%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FBC9A0D-56E0-9CD5-7B2D-5F883A22B8D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Hard-label Black-box Universal Adversarial Patch Attack</a:t>
            </a:r>
          </a:p>
        </p:txBody>
      </p:sp>
      <p:sp>
        <p:nvSpPr>
          <p:cNvPr id="5" name="Class B">
            <a:extLst>
              <a:ext uri="{FF2B5EF4-FFF2-40B4-BE49-F238E27FC236}">
                <a16:creationId xmlns:a16="http://schemas.microsoft.com/office/drawing/2014/main" id="{25CDE178-2C89-A41E-63AF-02A252A7C270}"/>
              </a:ext>
            </a:extLst>
          </p:cNvPr>
          <p:cNvSpPr txBox="1"/>
          <p:nvPr/>
        </p:nvSpPr>
        <p:spPr>
          <a:xfrm>
            <a:off x="8219612" y="4651914"/>
            <a:ext cx="397238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defRPr>
            </a:lvl1pPr>
          </a:lstStyle>
          <a:p>
            <a:r>
              <a:rPr lang="en-US" sz="1200" baseline="30000" dirty="0"/>
              <a:t>1</a:t>
            </a:r>
            <a:r>
              <a:rPr lang="en-US" sz="1200" dirty="0"/>
              <a:t> Xiang, Chong, et al. </a:t>
            </a:r>
            <a:r>
              <a:rPr lang="en-US" sz="1200" dirty="0" err="1"/>
              <a:t>PatchCleanser</a:t>
            </a:r>
            <a:r>
              <a:rPr lang="en-US" sz="1200" dirty="0"/>
              <a:t>: Certifiably robust defense against adversarial patches for any image classifier. USENIX Security 2022.</a:t>
            </a:r>
          </a:p>
          <a:p>
            <a:r>
              <a:rPr lang="en-US" sz="1200" baseline="30000" dirty="0"/>
              <a:t>2</a:t>
            </a:r>
            <a:r>
              <a:rPr lang="en-US" sz="1200" dirty="0"/>
              <a:t> Li, </a:t>
            </a:r>
            <a:r>
              <a:rPr lang="en-US" sz="1200" dirty="0" err="1"/>
              <a:t>Huiying</a:t>
            </a:r>
            <a:r>
              <a:rPr lang="en-US" sz="1200" dirty="0"/>
              <a:t>, et al. Blacklight: Scalable defense for neural networks against query-based black-box attacks. USENIX Security 2022.</a:t>
            </a:r>
          </a:p>
          <a:p>
            <a:r>
              <a:rPr lang="en-US" sz="1200" baseline="30000" dirty="0"/>
              <a:t>3</a:t>
            </a:r>
            <a:r>
              <a:rPr lang="en-US" sz="1200" dirty="0"/>
              <a:t> Chou, Edward, et al. </a:t>
            </a:r>
            <a:r>
              <a:rPr lang="en-US" sz="1200" dirty="0" err="1"/>
              <a:t>SentiNet</a:t>
            </a:r>
            <a:r>
              <a:rPr lang="en-US" sz="1200" dirty="0"/>
              <a:t>: Detecting localized universal attack against deep learning systems. SPW 2020.</a:t>
            </a:r>
          </a:p>
        </p:txBody>
      </p:sp>
    </p:spTree>
    <p:extLst>
      <p:ext uri="{BB962C8B-B14F-4D97-AF65-F5344CB8AC3E}">
        <p14:creationId xmlns:p14="http://schemas.microsoft.com/office/powerpoint/2010/main" val="63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7DB2-E8D0-760A-5BF1-8CEFADBD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29" name="Subtitle 28">
            <a:extLst>
              <a:ext uri="{FF2B5EF4-FFF2-40B4-BE49-F238E27FC236}">
                <a16:creationId xmlns:a16="http://schemas.microsoft.com/office/drawing/2014/main" id="{81893423-0857-D5C4-C279-BDF69A53F74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Hard-label Black-box Universal Adversarial Patch Attack</a:t>
            </a:r>
          </a:p>
        </p:txBody>
      </p:sp>
      <p:sp>
        <p:nvSpPr>
          <p:cNvPr id="30" name="Class B">
            <a:extLst>
              <a:ext uri="{FF2B5EF4-FFF2-40B4-BE49-F238E27FC236}">
                <a16:creationId xmlns:a16="http://schemas.microsoft.com/office/drawing/2014/main" id="{C8AE9A57-1CDF-B578-A6D5-0A28A8E00221}"/>
              </a:ext>
            </a:extLst>
          </p:cNvPr>
          <p:cNvSpPr txBox="1"/>
          <p:nvPr/>
        </p:nvSpPr>
        <p:spPr>
          <a:xfrm>
            <a:off x="898939" y="1466551"/>
            <a:ext cx="10800522" cy="428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defRPr>
            </a:lvl1pPr>
          </a:lstStyle>
          <a:p>
            <a:pPr marL="301752" indent="-457200"/>
            <a:r>
              <a:rPr lang="en-US" sz="1600" dirty="0"/>
              <a:t>[1] Chen, </a:t>
            </a:r>
            <a:r>
              <a:rPr lang="en-US" sz="1600" dirty="0" err="1"/>
              <a:t>Jianbo</a:t>
            </a:r>
            <a:r>
              <a:rPr lang="en-US" sz="1600" dirty="0"/>
              <a:t>, et al. </a:t>
            </a:r>
            <a:r>
              <a:rPr lang="en-US" sz="1600" dirty="0" err="1"/>
              <a:t>HopSkipJumpAttack</a:t>
            </a:r>
            <a:r>
              <a:rPr lang="en-US" sz="1600" dirty="0"/>
              <a:t>: A query-efficient decision-based attack. S&amp;P 2020.</a:t>
            </a:r>
          </a:p>
          <a:p>
            <a:pPr marL="301752" indent="-457200"/>
            <a:r>
              <a:rPr lang="en-US" sz="1600" dirty="0"/>
              <a:t>[2] Feng, Ryan, et al. Graphite: Generating automatic physical examples for machine-learning attacks on computer vision systems. </a:t>
            </a:r>
            <a:r>
              <a:rPr lang="en-US" sz="1600" dirty="0" err="1"/>
              <a:t>EuroS&amp;P</a:t>
            </a:r>
            <a:r>
              <a:rPr lang="en-US" sz="1600" dirty="0"/>
              <a:t> 2022.</a:t>
            </a:r>
          </a:p>
          <a:p>
            <a:pPr marL="301752" indent="-457200"/>
            <a:r>
              <a:rPr lang="en-US" sz="1600" dirty="0"/>
              <a:t>[3] Vo, Viet, et al. Query efficient decision based sparse attacks against black-box deep learning models. ICLR 2022.</a:t>
            </a:r>
          </a:p>
          <a:p>
            <a:pPr marL="301752" indent="-457200"/>
            <a:r>
              <a:rPr lang="en-US" sz="1600" dirty="0"/>
              <a:t>[4] Ilyas, Andrew, et al. Prior convictions: Black-box adversarial attacks with bandits and priors. ICLR 2019.</a:t>
            </a:r>
          </a:p>
          <a:p>
            <a:pPr marL="301752" indent="-457200"/>
            <a:r>
              <a:rPr lang="en-US" sz="1600" dirty="0"/>
              <a:t>[5] James C Spall. A one-measurement form of simultaneous perturbation stochastic approximation. </a:t>
            </a:r>
            <a:r>
              <a:rPr lang="en-US" sz="1600" dirty="0" err="1"/>
              <a:t>Automatica</a:t>
            </a:r>
            <a:r>
              <a:rPr lang="en-US" sz="1600" dirty="0"/>
              <a:t> 1997.</a:t>
            </a:r>
          </a:p>
          <a:p>
            <a:pPr marL="301752" indent="-457200"/>
            <a:r>
              <a:rPr lang="en-US" sz="1600" dirty="0"/>
              <a:t>[6] Croce, Francesco, et al. Sparse-RS: a versatile framework for query-efficient sparse black-box adversarial attacks. AAAI 2022.</a:t>
            </a:r>
          </a:p>
          <a:p>
            <a:pPr marL="301752" indent="-457200"/>
            <a:r>
              <a:rPr lang="en-US" sz="1600" dirty="0"/>
              <a:t>[7] </a:t>
            </a:r>
            <a:r>
              <a:rPr lang="en-US" sz="1600" dirty="0" err="1"/>
              <a:t>Gilks</a:t>
            </a:r>
            <a:r>
              <a:rPr lang="en-US" sz="1600" dirty="0"/>
              <a:t>, Walter R, et al. Markov chain Monte Carlo in practice. CRC press, 1995.</a:t>
            </a:r>
          </a:p>
          <a:p>
            <a:pPr marL="301752" indent="-457200"/>
            <a:r>
              <a:rPr lang="en-US" sz="1600" dirty="0"/>
              <a:t>[8] Banzhaf, Wolfgang, et al. Genetic programming: an introduction: on the automatic evolution of computer programs and its applications. Morgan Kaufmann Publishers Inc., 1998.</a:t>
            </a:r>
          </a:p>
          <a:p>
            <a:pPr marL="301752" indent="-457200"/>
            <a:r>
              <a:rPr lang="en-US" sz="1600" dirty="0"/>
              <a:t>[9] Xiang, Chong, et al. </a:t>
            </a:r>
            <a:r>
              <a:rPr lang="en-US" sz="1600" dirty="0" err="1"/>
              <a:t>PatchCleanser</a:t>
            </a:r>
            <a:r>
              <a:rPr lang="en-US" sz="1600" dirty="0"/>
              <a:t>: Certifiably robust defense against adversarial patches for any image classifier. USENIX Security 2022.</a:t>
            </a:r>
          </a:p>
          <a:p>
            <a:pPr marL="301752" indent="-457200"/>
            <a:r>
              <a:rPr lang="en-US" sz="1600" dirty="0"/>
              <a:t>[10] Li, </a:t>
            </a:r>
            <a:r>
              <a:rPr lang="en-US" sz="1600" dirty="0" err="1"/>
              <a:t>Huiying</a:t>
            </a:r>
            <a:r>
              <a:rPr lang="en-US" sz="1600" dirty="0"/>
              <a:t>, et al. Blacklight: Scalable defense for neural networks against query-based black-box attacks. USENIX Security 2022.</a:t>
            </a:r>
          </a:p>
          <a:p>
            <a:pPr marL="301752" indent="-457200"/>
            <a:r>
              <a:rPr lang="en-US" sz="1600" dirty="0"/>
              <a:t>[11] Chou, Edward, et al. </a:t>
            </a:r>
            <a:r>
              <a:rPr lang="en-US" sz="1600" dirty="0" err="1"/>
              <a:t>SentiNet</a:t>
            </a:r>
            <a:r>
              <a:rPr lang="en-US" sz="1600" dirty="0"/>
              <a:t>: Detecting localized universal attack against deep learning systems. SPW 2020.</a:t>
            </a:r>
          </a:p>
          <a:p>
            <a:pPr marL="301752" indent="-457200"/>
            <a:r>
              <a:rPr lang="en-US" sz="16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6314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29707-F69D-7D81-728F-3A7AF6245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201" y="1013800"/>
            <a:ext cx="6707258" cy="1315215"/>
          </a:xfrm>
        </p:spPr>
        <p:txBody>
          <a:bodyPr/>
          <a:lstStyle/>
          <a:p>
            <a:r>
              <a:rPr lang="en-US" dirty="0"/>
              <a:t>Propose a novel </a:t>
            </a:r>
            <a:r>
              <a:rPr lang="en-US" dirty="0">
                <a:solidFill>
                  <a:srgbClr val="FF0000"/>
                </a:solidFill>
              </a:rPr>
              <a:t>hard-label black-box universal</a:t>
            </a:r>
            <a:r>
              <a:rPr lang="en-US" dirty="0"/>
              <a:t> adversarial patch attack, obtaining </a:t>
            </a:r>
            <a:r>
              <a:rPr lang="en-US" dirty="0">
                <a:solidFill>
                  <a:srgbClr val="FF0000"/>
                </a:solidFill>
              </a:rPr>
              <a:t>more than twice high-ASR</a:t>
            </a:r>
            <a:r>
              <a:rPr lang="en-US" dirty="0"/>
              <a:t> patch triggers (&gt;90%) than eight baselines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8FAE5D-CEA6-0FB1-F78F-53FBB87BA7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48201" y="2891693"/>
            <a:ext cx="6707258" cy="1008319"/>
          </a:xfrm>
        </p:spPr>
        <p:txBody>
          <a:bodyPr/>
          <a:lstStyle/>
          <a:p>
            <a:r>
              <a:rPr lang="en-US" dirty="0"/>
              <a:t>Successfully </a:t>
            </a:r>
            <a:r>
              <a:rPr lang="en-US" dirty="0">
                <a:solidFill>
                  <a:srgbClr val="FF0000"/>
                </a:solidFill>
              </a:rPr>
              <a:t>attack two online commercial services</a:t>
            </a:r>
            <a:r>
              <a:rPr lang="en-US" dirty="0"/>
              <a:t>, Microsoft Azure and </a:t>
            </a:r>
            <a:r>
              <a:rPr lang="en-US" dirty="0" err="1"/>
              <a:t>Clarifai</a:t>
            </a:r>
            <a:r>
              <a:rPr lang="en-US" dirty="0"/>
              <a:t>, with an average </a:t>
            </a:r>
            <a:r>
              <a:rPr lang="en-US" dirty="0">
                <a:solidFill>
                  <a:srgbClr val="FF0000"/>
                </a:solidFill>
              </a:rPr>
              <a:t>ASR of 74%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37F671-0915-3FEC-21B4-B14351EDBA0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48200" y="4464732"/>
            <a:ext cx="6707259" cy="602567"/>
          </a:xfrm>
        </p:spPr>
        <p:txBody>
          <a:bodyPr/>
          <a:lstStyle/>
          <a:p>
            <a:r>
              <a:rPr lang="en-US" dirty="0"/>
              <a:t>Effectively </a:t>
            </a:r>
            <a:r>
              <a:rPr lang="en-US" dirty="0">
                <a:solidFill>
                  <a:srgbClr val="FF0000"/>
                </a:solidFill>
              </a:rPr>
              <a:t>evade three state-of-the-art defense</a:t>
            </a:r>
            <a:r>
              <a:rPr lang="en-US" dirty="0"/>
              <a:t> techniques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CEB2117-EA97-247B-E2E8-99D08AD74AC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Hard-label Black-box Universal Adversarial Patch Attack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451F969-4E18-E377-9DD3-F8014B9EA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3937743"/>
            <a:ext cx="313944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3878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sz="4800" cap="none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5443330" cy="2725375"/>
          </a:xfrm>
        </p:spPr>
        <p:txBody>
          <a:bodyPr>
            <a:normAutofit/>
          </a:bodyPr>
          <a:lstStyle/>
          <a:p>
            <a:r>
              <a:rPr lang="en-US" sz="1800" dirty="0" err="1"/>
              <a:t>Guanhong</a:t>
            </a:r>
            <a:r>
              <a:rPr lang="en-US" sz="1800" dirty="0"/>
              <a:t> Tao</a:t>
            </a:r>
          </a:p>
          <a:p>
            <a:r>
              <a:rPr lang="en-US" sz="1800" dirty="0" err="1"/>
              <a:t>taog@purdue.edu</a:t>
            </a:r>
            <a:endParaRPr lang="en-US" sz="1800" dirty="0"/>
          </a:p>
          <a:p>
            <a:r>
              <a:rPr lang="en-US" sz="1800" dirty="0"/>
              <a:t>https://</a:t>
            </a:r>
            <a:r>
              <a:rPr lang="en-US" sz="1800" dirty="0" err="1"/>
              <a:t>www.cs.purdue.edu</a:t>
            </a:r>
            <a:r>
              <a:rPr lang="en-US" sz="1800" dirty="0"/>
              <a:t>/homes/</a:t>
            </a:r>
            <a:r>
              <a:rPr lang="en-US" sz="1800" dirty="0" err="1"/>
              <a:t>taog</a:t>
            </a:r>
            <a:r>
              <a:rPr lang="en-US" sz="1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4774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51265B5D-AA5C-F980-5EFA-E7CE43E2C5B7}"/>
              </a:ext>
            </a:extLst>
          </p:cNvPr>
          <p:cNvGrpSpPr/>
          <p:nvPr/>
        </p:nvGrpSpPr>
        <p:grpSpPr>
          <a:xfrm>
            <a:off x="4274383" y="1395271"/>
            <a:ext cx="847171" cy="847171"/>
            <a:chOff x="8632235" y="1786899"/>
            <a:chExt cx="847171" cy="84717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1EBF847-B804-623D-F55E-1CBFDA647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2235" y="1786899"/>
              <a:ext cx="847171" cy="84717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EC6F90D-B267-3ED4-35C7-6F8E7869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32235" y="2416112"/>
              <a:ext cx="217958" cy="217958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396B8-3904-25FC-C277-1703C1C1F4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cap="none" dirty="0">
                <a:solidFill>
                  <a:srgbClr val="FF0000"/>
                </a:solidFill>
              </a:rPr>
              <a:t>Universal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E2799-C4B6-0989-3E93-8F4EAE61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cap="none" dirty="0">
                <a:solidFill>
                  <a:srgbClr val="FF0000"/>
                </a:solidFill>
              </a:rPr>
              <a:t>Black-box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9D8BE-71AA-4718-9139-63DF538C41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cap="none" dirty="0">
                <a:solidFill>
                  <a:srgbClr val="FF0000"/>
                </a:solidFill>
              </a:rPr>
              <a:t>Hard-label</a:t>
            </a:r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6303F4-40C7-1687-505C-23D17E7A7C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000" dirty="0"/>
              <a:t>Induce misclassification for any given input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ECFF85-329A-EEB2-7A67-61F3861AAE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No access to the model weight parameters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C81222-ABFB-4833-3116-74066E7B7A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48121" y="4623068"/>
            <a:ext cx="5679281" cy="1010842"/>
          </a:xfrm>
        </p:spPr>
        <p:txBody>
          <a:bodyPr>
            <a:normAutofit/>
          </a:bodyPr>
          <a:lstStyle/>
          <a:p>
            <a:r>
              <a:rPr lang="en-US" sz="2000" dirty="0"/>
              <a:t>Only have the knowledge of the predicted label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F83C267-BC10-B5D0-F3A8-712D21EA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7C68DB7F-886A-665D-F875-26FD73433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Hard-label Black-box Universal Adversarial Patch Attack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E34A65-B023-9E90-E18E-CAC3DAB56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820" y="803496"/>
            <a:ext cx="850392" cy="8503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E7E981E-FD8B-9A13-AE38-94B9683CAF45}"/>
              </a:ext>
            </a:extLst>
          </p:cNvPr>
          <p:cNvGrpSpPr/>
          <p:nvPr/>
        </p:nvGrpSpPr>
        <p:grpSpPr>
          <a:xfrm>
            <a:off x="7038164" y="652472"/>
            <a:ext cx="800100" cy="1143978"/>
            <a:chOff x="7830325" y="4204395"/>
            <a:chExt cx="853117" cy="1371600"/>
          </a:xfrm>
        </p:grpSpPr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B2F8DF06-35D7-2991-7D01-EC3D1F06DA31}"/>
                </a:ext>
              </a:extLst>
            </p:cNvPr>
            <p:cNvSpPr/>
            <p:nvPr/>
          </p:nvSpPr>
          <p:spPr>
            <a:xfrm>
              <a:off x="7830325" y="4204395"/>
              <a:ext cx="523097" cy="1371600"/>
            </a:xfrm>
            <a:prstGeom prst="cube">
              <a:avLst>
                <a:gd name="adj" fmla="val 85723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099D4E85-8CC3-A6EE-D22F-201F58D7ED04}"/>
                </a:ext>
              </a:extLst>
            </p:cNvPr>
            <p:cNvSpPr/>
            <p:nvPr/>
          </p:nvSpPr>
          <p:spPr>
            <a:xfrm>
              <a:off x="8101303" y="4496102"/>
              <a:ext cx="382743" cy="888754"/>
            </a:xfrm>
            <a:prstGeom prst="cube">
              <a:avLst>
                <a:gd name="adj" fmla="val 68850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D0718B0F-C53A-650B-7F67-47D1E70EAC57}"/>
                </a:ext>
              </a:extLst>
            </p:cNvPr>
            <p:cNvSpPr/>
            <p:nvPr/>
          </p:nvSpPr>
          <p:spPr>
            <a:xfrm>
              <a:off x="8402307" y="4754214"/>
              <a:ext cx="281135" cy="443947"/>
            </a:xfrm>
            <a:prstGeom prst="cube">
              <a:avLst>
                <a:gd name="adj" fmla="val 47566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700E574-CEDB-69AF-F5FD-9896CCDEAC15}"/>
              </a:ext>
            </a:extLst>
          </p:cNvPr>
          <p:cNvSpPr/>
          <p:nvPr/>
        </p:nvSpPr>
        <p:spPr>
          <a:xfrm>
            <a:off x="9059296" y="798252"/>
            <a:ext cx="882837" cy="250319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95FE8AF-AC58-E779-F53A-1176197DD4C2}"/>
              </a:ext>
            </a:extLst>
          </p:cNvPr>
          <p:cNvSpPr/>
          <p:nvPr/>
        </p:nvSpPr>
        <p:spPr>
          <a:xfrm>
            <a:off x="9059296" y="1400569"/>
            <a:ext cx="882837" cy="25031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Bird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F59C5CC-7CFF-53B6-D929-60A954AECCF4}"/>
              </a:ext>
            </a:extLst>
          </p:cNvPr>
          <p:cNvCxnSpPr>
            <a:cxnSpLocks/>
          </p:cNvCxnSpPr>
          <p:nvPr/>
        </p:nvCxnSpPr>
        <p:spPr>
          <a:xfrm flipV="1">
            <a:off x="5745045" y="1215570"/>
            <a:ext cx="1108516" cy="88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D9F3CDB-EC1F-336B-3B3E-E4683EEE335C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7952859" y="1231215"/>
            <a:ext cx="972749" cy="3104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1A565F13-9EF8-FDD8-2B04-D90140C2F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821" y="1432710"/>
            <a:ext cx="217958" cy="217958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4B949653-9BF1-4B43-54CA-CF26FF2BA9F4}"/>
              </a:ext>
            </a:extLst>
          </p:cNvPr>
          <p:cNvGrpSpPr/>
          <p:nvPr/>
        </p:nvGrpSpPr>
        <p:grpSpPr>
          <a:xfrm>
            <a:off x="3981666" y="423162"/>
            <a:ext cx="847171" cy="847171"/>
            <a:chOff x="5784636" y="1835471"/>
            <a:chExt cx="847171" cy="847171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77D78E-7E5F-F0E6-FF04-9EBE39259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84636" y="1835471"/>
              <a:ext cx="847171" cy="847171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266D5AD-2346-33F5-C3EC-5E7209CD1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4636" y="2464684"/>
              <a:ext cx="217958" cy="217958"/>
            </a:xfrm>
            <a:prstGeom prst="rect">
              <a:avLst/>
            </a:prstGeom>
          </p:spPr>
        </p:pic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B5444F36-4684-4FBC-B433-6B1590009E9E}"/>
              </a:ext>
            </a:extLst>
          </p:cNvPr>
          <p:cNvSpPr/>
          <p:nvPr/>
        </p:nvSpPr>
        <p:spPr>
          <a:xfrm>
            <a:off x="9059296" y="1099300"/>
            <a:ext cx="882837" cy="250319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Fish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1055133-B95F-6335-CEA5-1558FFFB5054}"/>
              </a:ext>
            </a:extLst>
          </p:cNvPr>
          <p:cNvSpPr/>
          <p:nvPr/>
        </p:nvSpPr>
        <p:spPr>
          <a:xfrm>
            <a:off x="9059296" y="1702690"/>
            <a:ext cx="882837" cy="250319"/>
          </a:xfrm>
          <a:prstGeom prst="round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Turtle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5EC2736-A2F5-5763-B22B-AA9C6C41D58B}"/>
              </a:ext>
            </a:extLst>
          </p:cNvPr>
          <p:cNvGrpSpPr/>
          <p:nvPr/>
        </p:nvGrpSpPr>
        <p:grpSpPr>
          <a:xfrm>
            <a:off x="6942017" y="725794"/>
            <a:ext cx="1010842" cy="1010842"/>
            <a:chOff x="9849394" y="1567657"/>
            <a:chExt cx="1010842" cy="101084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48E09AC-7AA0-0ADE-27D9-136DE6C4B8A2}"/>
                </a:ext>
              </a:extLst>
            </p:cNvPr>
            <p:cNvGrpSpPr/>
            <p:nvPr/>
          </p:nvGrpSpPr>
          <p:grpSpPr>
            <a:xfrm>
              <a:off x="9849394" y="1567657"/>
              <a:ext cx="1010842" cy="1010842"/>
              <a:chOff x="9849394" y="1567657"/>
              <a:chExt cx="1010842" cy="1010842"/>
            </a:xfrm>
          </p:grpSpPr>
          <p:pic>
            <p:nvPicPr>
              <p:cNvPr id="68" name="Graphic 67" descr="Filing Box Archive outline">
                <a:extLst>
                  <a:ext uri="{FF2B5EF4-FFF2-40B4-BE49-F238E27FC236}">
                    <a16:creationId xmlns:a16="http://schemas.microsoft.com/office/drawing/2014/main" id="{5888F215-B9A1-654E-089D-9160F8090D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849394" y="1567657"/>
                <a:ext cx="1010842" cy="1010842"/>
              </a:xfrm>
              <a:prstGeom prst="rect">
                <a:avLst/>
              </a:prstGeom>
            </p:spPr>
          </p:pic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A29F198-EA05-421A-2FB4-E9BA9280DE83}"/>
                  </a:ext>
                </a:extLst>
              </p:cNvPr>
              <p:cNvSpPr/>
              <p:nvPr/>
            </p:nvSpPr>
            <p:spPr>
              <a:xfrm>
                <a:off x="10203809" y="1972882"/>
                <a:ext cx="302012" cy="18513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6" name="Graphic 65" descr="Question Mark with solid fill">
              <a:extLst>
                <a:ext uri="{FF2B5EF4-FFF2-40B4-BE49-F238E27FC236}">
                  <a16:creationId xmlns:a16="http://schemas.microsoft.com/office/drawing/2014/main" id="{309646F6-C9DC-469E-0D61-71CE136F9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79326" y="1972882"/>
              <a:ext cx="345838" cy="345838"/>
            </a:xfrm>
            <a:prstGeom prst="rect">
              <a:avLst/>
            </a:prstGeom>
          </p:spPr>
        </p:pic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AE2CED06-10D8-4D8F-4747-BA2172D6FCE0}"/>
              </a:ext>
            </a:extLst>
          </p:cNvPr>
          <p:cNvSpPr/>
          <p:nvPr/>
        </p:nvSpPr>
        <p:spPr>
          <a:xfrm>
            <a:off x="10022036" y="1400349"/>
            <a:ext cx="704990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0.9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64388D-3EB2-566A-B947-1F55885D3F79}"/>
              </a:ext>
            </a:extLst>
          </p:cNvPr>
          <p:cNvSpPr/>
          <p:nvPr/>
        </p:nvSpPr>
        <p:spPr>
          <a:xfrm>
            <a:off x="10022036" y="798251"/>
            <a:ext cx="704990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0.1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E96ED1A-8964-89F8-844D-F389017B0FFC}"/>
              </a:ext>
            </a:extLst>
          </p:cNvPr>
          <p:cNvSpPr/>
          <p:nvPr/>
        </p:nvSpPr>
        <p:spPr>
          <a:xfrm>
            <a:off x="10022036" y="1097957"/>
            <a:ext cx="704990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0.03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4D6F9775-947F-05DB-16CD-F96EE4347842}"/>
              </a:ext>
            </a:extLst>
          </p:cNvPr>
          <p:cNvSpPr/>
          <p:nvPr/>
        </p:nvSpPr>
        <p:spPr>
          <a:xfrm>
            <a:off x="10022036" y="1699421"/>
            <a:ext cx="704990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0.03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702A857E-AF41-B966-FBE8-FE88DD3087EF}"/>
              </a:ext>
            </a:extLst>
          </p:cNvPr>
          <p:cNvSpPr/>
          <p:nvPr/>
        </p:nvSpPr>
        <p:spPr>
          <a:xfrm>
            <a:off x="10022036" y="795565"/>
            <a:ext cx="704990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0.03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4B4A3656-CE0C-E2BD-B61E-3975551BC0E9}"/>
              </a:ext>
            </a:extLst>
          </p:cNvPr>
          <p:cNvSpPr/>
          <p:nvPr/>
        </p:nvSpPr>
        <p:spPr>
          <a:xfrm>
            <a:off x="10022035" y="1395271"/>
            <a:ext cx="779557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0.91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AE33D384-59C4-C02D-8984-08655B8F39E5}"/>
              </a:ext>
            </a:extLst>
          </p:cNvPr>
          <p:cNvSpPr/>
          <p:nvPr/>
        </p:nvSpPr>
        <p:spPr>
          <a:xfrm>
            <a:off x="9624559" y="393001"/>
            <a:ext cx="1369330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Confidence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1D987B6-8E6D-DE68-5B24-8F08C234387E}"/>
              </a:ext>
            </a:extLst>
          </p:cNvPr>
          <p:cNvGrpSpPr/>
          <p:nvPr/>
        </p:nvGrpSpPr>
        <p:grpSpPr>
          <a:xfrm>
            <a:off x="9040203" y="357590"/>
            <a:ext cx="1770671" cy="1635668"/>
            <a:chOff x="8311129" y="30257"/>
            <a:chExt cx="1770671" cy="1635668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1F97407-5365-A484-D329-06DD2EF7BEC2}"/>
                </a:ext>
              </a:extLst>
            </p:cNvPr>
            <p:cNvSpPr/>
            <p:nvPr/>
          </p:nvSpPr>
          <p:spPr>
            <a:xfrm>
              <a:off x="8311129" y="30257"/>
              <a:ext cx="1770671" cy="1010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6B6C4AE-675C-40B8-34A4-5A76D2D21839}"/>
                </a:ext>
              </a:extLst>
            </p:cNvPr>
            <p:cNvSpPr/>
            <p:nvPr/>
          </p:nvSpPr>
          <p:spPr>
            <a:xfrm>
              <a:off x="9316473" y="1039320"/>
              <a:ext cx="481782" cy="6266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4FF7EA4-C069-65A5-6B6B-548AC23E9314}"/>
                </a:ext>
              </a:extLst>
            </p:cNvPr>
            <p:cNvSpPr/>
            <p:nvPr/>
          </p:nvSpPr>
          <p:spPr>
            <a:xfrm>
              <a:off x="8311129" y="1363804"/>
              <a:ext cx="1000975" cy="3021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B927607-2801-3F2C-68CE-0961BA1D1ADB}"/>
              </a:ext>
            </a:extLst>
          </p:cNvPr>
          <p:cNvSpPr/>
          <p:nvPr/>
        </p:nvSpPr>
        <p:spPr>
          <a:xfrm>
            <a:off x="5821239" y="963919"/>
            <a:ext cx="908232" cy="25165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Query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D2A72C01-1651-E9AE-AAA6-541696FB11BA}"/>
              </a:ext>
            </a:extLst>
          </p:cNvPr>
          <p:cNvSpPr/>
          <p:nvPr/>
        </p:nvSpPr>
        <p:spPr>
          <a:xfrm rot="1047223">
            <a:off x="8023874" y="1120371"/>
            <a:ext cx="922032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36699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 build="p"/>
      <p:bldP spid="8" grpId="0" build="p"/>
      <p:bldP spid="9" grpId="0" build="p"/>
      <p:bldP spid="19" grpId="0" animBg="1"/>
      <p:bldP spid="22" grpId="0" animBg="1"/>
      <p:bldP spid="59" grpId="0" animBg="1"/>
      <p:bldP spid="60" grpId="0" animBg="1"/>
      <p:bldP spid="81" grpId="0" animBg="1"/>
      <p:bldP spid="81" grpId="1"/>
      <p:bldP spid="82" grpId="0"/>
      <p:bldP spid="82" grpId="1"/>
      <p:bldP spid="83" grpId="0"/>
      <p:bldP spid="84" grpId="0"/>
      <p:bldP spid="85" grpId="0"/>
      <p:bldP spid="86" grpId="0" animBg="1"/>
      <p:bldP spid="87" grpId="0"/>
      <p:bldP spid="93" grpId="0"/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AED5D-B8B7-F8E1-1A69-617970E7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537" y="784551"/>
            <a:ext cx="6100035" cy="846301"/>
          </a:xfrm>
        </p:spPr>
        <p:txBody>
          <a:bodyPr/>
          <a:lstStyle/>
          <a:p>
            <a:r>
              <a:rPr lang="en-US" sz="3600" dirty="0"/>
              <a:t>Why Hard-label Black-box Universal Attack?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8312D-EB54-AB5E-3CD9-330EE4AC66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9622" y="1985885"/>
            <a:ext cx="6097950" cy="365125"/>
          </a:xfrm>
        </p:spPr>
        <p:txBody>
          <a:bodyPr/>
          <a:lstStyle/>
          <a:p>
            <a:r>
              <a:rPr lang="en-US" dirty="0"/>
              <a:t>Machine learning as a service (</a:t>
            </a:r>
            <a:r>
              <a:rPr lang="en-US" dirty="0" err="1"/>
              <a:t>MLaaS</a:t>
            </a:r>
            <a:r>
              <a:rPr lang="en-US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28D3B-49E7-ADAC-7E68-53E3F812D7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39196" y="2430719"/>
            <a:ext cx="6165708" cy="3202365"/>
          </a:xfrm>
        </p:spPr>
        <p:txBody>
          <a:bodyPr anchor="t"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Companies deploy ML models on online platforms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Applications using </a:t>
            </a:r>
            <a:r>
              <a:rPr lang="en-US" dirty="0" err="1"/>
              <a:t>MLaaS</a:t>
            </a:r>
            <a:r>
              <a:rPr lang="en-US" dirty="0"/>
              <a:t> are suspectable to attacks: facial recognition, optical character recognition, etc.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3464DE-7E14-CE2D-2D4A-5E4AD9A8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83D94A1-E6DD-578A-ED48-1D78272B4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Hard-label Black-box Universal Adversarial Patch Attack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0581CE-8009-DE68-F0D7-D1FF085DE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71" y="280338"/>
            <a:ext cx="5089516" cy="2721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D4324F-3308-CCF2-0A68-AF60FABF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54" y="981844"/>
            <a:ext cx="4609350" cy="3613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FA90C6-24DE-4B54-128E-CB8DCFB58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867" y="1641259"/>
            <a:ext cx="4451220" cy="3344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DC6A29D-5F13-9E6B-2ECB-B5535A4ED8B5}"/>
              </a:ext>
            </a:extLst>
          </p:cNvPr>
          <p:cNvSpPr/>
          <p:nvPr/>
        </p:nvSpPr>
        <p:spPr>
          <a:xfrm>
            <a:off x="3694176" y="4215384"/>
            <a:ext cx="274320" cy="274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1736D2-B63C-5704-CB95-F463B7D20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96" y="820417"/>
            <a:ext cx="5332865" cy="4705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BF8BDCB-16F7-A438-0C1A-141E27CD2DAE}"/>
              </a:ext>
            </a:extLst>
          </p:cNvPr>
          <p:cNvSpPr txBox="1">
            <a:spLocks/>
          </p:cNvSpPr>
          <p:nvPr/>
        </p:nvSpPr>
        <p:spPr>
          <a:xfrm>
            <a:off x="5637537" y="4166258"/>
            <a:ext cx="609795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ML Models are intellectual properties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6CCED8C-1F91-AC44-02A1-98954D995EC1}"/>
              </a:ext>
            </a:extLst>
          </p:cNvPr>
          <p:cNvSpPr txBox="1">
            <a:spLocks/>
          </p:cNvSpPr>
          <p:nvPr/>
        </p:nvSpPr>
        <p:spPr>
          <a:xfrm>
            <a:off x="5637537" y="4611678"/>
            <a:ext cx="6165708" cy="124591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Only provide API access → </a:t>
            </a:r>
            <a:r>
              <a:rPr lang="en-US" dirty="0">
                <a:solidFill>
                  <a:srgbClr val="FF0000"/>
                </a:solidFill>
              </a:rPr>
              <a:t>black-box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Only return the predicted result → </a:t>
            </a:r>
            <a:r>
              <a:rPr lang="en-US" dirty="0">
                <a:solidFill>
                  <a:srgbClr val="FF0000"/>
                </a:solidFill>
              </a:rPr>
              <a:t>hard-label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Limited number of queries → </a:t>
            </a:r>
            <a:r>
              <a:rPr lang="en-US" dirty="0">
                <a:solidFill>
                  <a:srgbClr val="FF0000"/>
                </a:solidFill>
              </a:rPr>
              <a:t>universal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15" grpId="0" animBg="1"/>
      <p:bldP spid="17" grpId="0" build="p"/>
      <p:bldP spid="1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783DF2D-5643-3111-B485-75C4692D3781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/>
              <a:t>Hard-label Black-box Universal Adversarial Patch Attack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1C9C1F-2BBC-49EE-4C35-1EBE50F11863}"/>
              </a:ext>
            </a:extLst>
          </p:cNvPr>
          <p:cNvGrpSpPr/>
          <p:nvPr/>
        </p:nvGrpSpPr>
        <p:grpSpPr>
          <a:xfrm>
            <a:off x="5622407" y="2528437"/>
            <a:ext cx="1010842" cy="1010842"/>
            <a:chOff x="10022282" y="363814"/>
            <a:chExt cx="1010842" cy="10108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AA0C05-2C30-A7B4-6284-A0452592F3CF}"/>
                </a:ext>
              </a:extLst>
            </p:cNvPr>
            <p:cNvGrpSpPr/>
            <p:nvPr/>
          </p:nvGrpSpPr>
          <p:grpSpPr>
            <a:xfrm>
              <a:off x="10022282" y="363814"/>
              <a:ext cx="1010842" cy="1010842"/>
              <a:chOff x="9849394" y="1567657"/>
              <a:chExt cx="1010842" cy="1010842"/>
            </a:xfrm>
          </p:grpSpPr>
          <p:pic>
            <p:nvPicPr>
              <p:cNvPr id="7" name="Graphic 6" descr="Filing Box Archive outline">
                <a:extLst>
                  <a:ext uri="{FF2B5EF4-FFF2-40B4-BE49-F238E27FC236}">
                    <a16:creationId xmlns:a16="http://schemas.microsoft.com/office/drawing/2014/main" id="{348365F9-9F49-80FF-3078-1B89D3C0D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849394" y="1567657"/>
                <a:ext cx="1010842" cy="1010842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51E54B-0AB3-B02F-70CD-96525677A5D6}"/>
                  </a:ext>
                </a:extLst>
              </p:cNvPr>
              <p:cNvSpPr/>
              <p:nvPr/>
            </p:nvSpPr>
            <p:spPr>
              <a:xfrm>
                <a:off x="10203809" y="1972882"/>
                <a:ext cx="302012" cy="185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" name="Graphic 5" descr="Question Mark with solid fill">
              <a:extLst>
                <a:ext uri="{FF2B5EF4-FFF2-40B4-BE49-F238E27FC236}">
                  <a16:creationId xmlns:a16="http://schemas.microsoft.com/office/drawing/2014/main" id="{24B0A7FD-7D56-4EE3-DFDA-2DEDB3EB4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352214" y="769039"/>
              <a:ext cx="345838" cy="345838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B3F7FEC9-B87D-76FD-8D79-CD666F1C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250" y="896112"/>
            <a:ext cx="8421688" cy="1325563"/>
          </a:xfrm>
        </p:spPr>
        <p:txBody>
          <a:bodyPr anchor="t">
            <a:normAutofit/>
          </a:bodyPr>
          <a:lstStyle/>
          <a:p>
            <a:r>
              <a:rPr lang="en-US" sz="3600" cap="none" dirty="0"/>
              <a:t>How To Generate?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570E249F-3248-DE43-C2FA-237FDE67E37C}"/>
              </a:ext>
            </a:extLst>
          </p:cNvPr>
          <p:cNvCxnSpPr>
            <a:cxnSpLocks/>
            <a:stCxn id="24" idx="2"/>
            <a:endCxn id="23" idx="2"/>
          </p:cNvCxnSpPr>
          <p:nvPr/>
        </p:nvCxnSpPr>
        <p:spPr>
          <a:xfrm rot="5400000">
            <a:off x="6426900" y="760252"/>
            <a:ext cx="12700" cy="5389424"/>
          </a:xfrm>
          <a:prstGeom prst="bentConnector3">
            <a:avLst>
              <a:gd name="adj1" fmla="val 543495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2A8960-A1E9-841F-207C-5409886F4122}"/>
              </a:ext>
            </a:extLst>
          </p:cNvPr>
          <p:cNvSpPr/>
          <p:nvPr/>
        </p:nvSpPr>
        <p:spPr>
          <a:xfrm>
            <a:off x="5738441" y="4147507"/>
            <a:ext cx="1110693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Gradient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201C57-73DE-2FA8-5272-6D8CEDADEB38}"/>
              </a:ext>
            </a:extLst>
          </p:cNvPr>
          <p:cNvGrpSpPr/>
          <p:nvPr/>
        </p:nvGrpSpPr>
        <p:grpSpPr>
          <a:xfrm>
            <a:off x="5722112" y="2456768"/>
            <a:ext cx="800100" cy="1143978"/>
            <a:chOff x="7830325" y="4204395"/>
            <a:chExt cx="853117" cy="1371600"/>
          </a:xfrm>
        </p:grpSpPr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C4F478F0-5612-2FE0-C8AD-D5E87A4C3432}"/>
                </a:ext>
              </a:extLst>
            </p:cNvPr>
            <p:cNvSpPr/>
            <p:nvPr/>
          </p:nvSpPr>
          <p:spPr>
            <a:xfrm>
              <a:off x="7830325" y="4204395"/>
              <a:ext cx="523097" cy="1371600"/>
            </a:xfrm>
            <a:prstGeom prst="cube">
              <a:avLst>
                <a:gd name="adj" fmla="val 85723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372C1A9C-3640-DB48-C442-C3E1CCA67422}"/>
                </a:ext>
              </a:extLst>
            </p:cNvPr>
            <p:cNvSpPr/>
            <p:nvPr/>
          </p:nvSpPr>
          <p:spPr>
            <a:xfrm>
              <a:off x="8101303" y="4496102"/>
              <a:ext cx="382743" cy="888754"/>
            </a:xfrm>
            <a:prstGeom prst="cube">
              <a:avLst>
                <a:gd name="adj" fmla="val 68850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00AEEED4-7FBA-1CD9-2545-FDA4DD888B26}"/>
                </a:ext>
              </a:extLst>
            </p:cNvPr>
            <p:cNvSpPr/>
            <p:nvPr/>
          </p:nvSpPr>
          <p:spPr>
            <a:xfrm>
              <a:off x="8402307" y="4754214"/>
              <a:ext cx="281135" cy="443947"/>
            </a:xfrm>
            <a:prstGeom prst="cube">
              <a:avLst>
                <a:gd name="adj" fmla="val 47566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5CA0718-7896-E840-7189-19CC616914D3}"/>
              </a:ext>
            </a:extLst>
          </p:cNvPr>
          <p:cNvSpPr/>
          <p:nvPr/>
        </p:nvSpPr>
        <p:spPr>
          <a:xfrm>
            <a:off x="7618954" y="3204865"/>
            <a:ext cx="882836" cy="25031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Bird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AF8842-F3AE-57E1-43A1-1EFDD244F41D}"/>
              </a:ext>
            </a:extLst>
          </p:cNvPr>
          <p:cNvGrpSpPr/>
          <p:nvPr/>
        </p:nvGrpSpPr>
        <p:grpSpPr>
          <a:xfrm>
            <a:off x="3623209" y="2217955"/>
            <a:ext cx="6151106" cy="1237009"/>
            <a:chOff x="3623209" y="2217955"/>
            <a:chExt cx="6151106" cy="123700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FA86ACC-AA1D-53F7-4C70-E5BA93B08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23209" y="2607793"/>
              <a:ext cx="847171" cy="847171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DF090D3-0056-FC48-FB71-FFD3417DFF7C}"/>
                </a:ext>
              </a:extLst>
            </p:cNvPr>
            <p:cNvSpPr/>
            <p:nvPr/>
          </p:nvSpPr>
          <p:spPr>
            <a:xfrm>
              <a:off x="7618953" y="2602548"/>
              <a:ext cx="882837" cy="250319"/>
            </a:xfrm>
            <a:prstGeom prst="round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anose="02020603050405020304" pitchFamily="18" charset="0"/>
                </a:rPr>
                <a:t>Dog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FC91BA1-909A-5583-F4D8-D09DD6C6927D}"/>
                </a:ext>
              </a:extLst>
            </p:cNvPr>
            <p:cNvCxnSpPr>
              <a:cxnSpLocks/>
            </p:cNvCxnSpPr>
            <p:nvPr/>
          </p:nvCxnSpPr>
          <p:spPr>
            <a:xfrm>
              <a:off x="4631288" y="3028756"/>
              <a:ext cx="946729" cy="51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3231E6A-0F97-DE1C-27B0-1BA98B3FE1A4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6633249" y="3033858"/>
              <a:ext cx="886137" cy="29604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1C07407-FAE0-9606-BE65-EEE2FC7D4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23209" y="3237006"/>
              <a:ext cx="217958" cy="217958"/>
            </a:xfrm>
            <a:prstGeom prst="rect">
              <a:avLst/>
            </a:prstGeom>
          </p:spPr>
        </p:pic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AEDAEA4-F575-ACBB-F858-58BE185223BB}"/>
                </a:ext>
              </a:extLst>
            </p:cNvPr>
            <p:cNvSpPr/>
            <p:nvPr/>
          </p:nvSpPr>
          <p:spPr>
            <a:xfrm>
              <a:off x="8785878" y="3204645"/>
              <a:ext cx="671468" cy="250319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0.1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D5F6F5C-911F-DE99-4E68-4CDE4D99E34D}"/>
                </a:ext>
              </a:extLst>
            </p:cNvPr>
            <p:cNvSpPr/>
            <p:nvPr/>
          </p:nvSpPr>
          <p:spPr>
            <a:xfrm>
              <a:off x="8785878" y="2602547"/>
              <a:ext cx="671468" cy="250319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anose="02020603050405020304" pitchFamily="18" charset="0"/>
                </a:rPr>
                <a:t>0.9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2CEF2D8-9CB2-8951-0716-A2D73F94A615}"/>
                </a:ext>
              </a:extLst>
            </p:cNvPr>
            <p:cNvSpPr/>
            <p:nvPr/>
          </p:nvSpPr>
          <p:spPr>
            <a:xfrm>
              <a:off x="8470096" y="2217955"/>
              <a:ext cx="1304219" cy="250319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anose="02020603050405020304" pitchFamily="18" charset="0"/>
                </a:rPr>
                <a:t>Confidence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494AC85-22E8-6E47-D2D1-EDFA4D26A59E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6633249" y="2758575"/>
              <a:ext cx="886137" cy="2752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CB513D4-7992-4FB6-3534-A95B976AFE94}"/>
              </a:ext>
            </a:extLst>
          </p:cNvPr>
          <p:cNvSpPr/>
          <p:nvPr/>
        </p:nvSpPr>
        <p:spPr>
          <a:xfrm>
            <a:off x="5569911" y="3741831"/>
            <a:ext cx="1110693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Model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1576054-DC07-B295-4473-71818A5293AD}"/>
              </a:ext>
            </a:extLst>
          </p:cNvPr>
          <p:cNvSpPr/>
          <p:nvPr/>
        </p:nvSpPr>
        <p:spPr>
          <a:xfrm>
            <a:off x="3491447" y="3736454"/>
            <a:ext cx="1110693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A681367-7B21-A6B1-9847-189818932118}"/>
              </a:ext>
            </a:extLst>
          </p:cNvPr>
          <p:cNvSpPr/>
          <p:nvPr/>
        </p:nvSpPr>
        <p:spPr>
          <a:xfrm>
            <a:off x="3151088" y="3482262"/>
            <a:ext cx="1110693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Trigger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184F5DF-4F03-DA9C-8B51-343013942A0C}"/>
              </a:ext>
            </a:extLst>
          </p:cNvPr>
          <p:cNvSpPr/>
          <p:nvPr/>
        </p:nvSpPr>
        <p:spPr>
          <a:xfrm>
            <a:off x="6166719" y="4714312"/>
            <a:ext cx="254138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⊕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C70CCAB-F858-D541-78EC-B559304C6EE4}"/>
              </a:ext>
            </a:extLst>
          </p:cNvPr>
          <p:cNvSpPr/>
          <p:nvPr/>
        </p:nvSpPr>
        <p:spPr>
          <a:xfrm>
            <a:off x="5267757" y="4714311"/>
            <a:ext cx="254138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EF0EF5-CD6A-1BFC-E8E8-58F016EF7F6D}"/>
              </a:ext>
            </a:extLst>
          </p:cNvPr>
          <p:cNvSpPr/>
          <p:nvPr/>
        </p:nvSpPr>
        <p:spPr>
          <a:xfrm>
            <a:off x="7076317" y="4714311"/>
            <a:ext cx="1100060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= Bird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37C14F5-DD0C-E53D-0FD5-484F32A327CD}"/>
              </a:ext>
            </a:extLst>
          </p:cNvPr>
          <p:cNvSpPr/>
          <p:nvPr/>
        </p:nvSpPr>
        <p:spPr>
          <a:xfrm>
            <a:off x="4132595" y="4706126"/>
            <a:ext cx="514844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∇ [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EFF8678-6646-52FC-7712-F970F3BDA1BF}"/>
              </a:ext>
            </a:extLst>
          </p:cNvPr>
          <p:cNvSpPr/>
          <p:nvPr/>
        </p:nvSpPr>
        <p:spPr>
          <a:xfrm>
            <a:off x="7856809" y="4705976"/>
            <a:ext cx="514844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59EB320-BF7D-E599-AEA9-0790978DFBEB}"/>
              </a:ext>
            </a:extLst>
          </p:cNvPr>
          <p:cNvSpPr txBox="1">
            <a:spLocks/>
          </p:cNvSpPr>
          <p:nvPr/>
        </p:nvSpPr>
        <p:spPr>
          <a:xfrm>
            <a:off x="1238249" y="2758575"/>
            <a:ext cx="288247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none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Black-box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2C25A3-3FCA-CD29-11C8-D915A498F520}"/>
              </a:ext>
            </a:extLst>
          </p:cNvPr>
          <p:cNvCxnSpPr>
            <a:cxnSpLocks/>
          </p:cNvCxnSpPr>
          <p:nvPr/>
        </p:nvCxnSpPr>
        <p:spPr>
          <a:xfrm>
            <a:off x="1251037" y="2706571"/>
            <a:ext cx="1696349" cy="237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22F525A4-B521-9403-385B-00AC4DA5F9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4906" y="3954524"/>
            <a:ext cx="477762" cy="565095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AFA62C3-A34B-DDB5-A579-B0D23DF997E9}"/>
              </a:ext>
            </a:extLst>
          </p:cNvPr>
          <p:cNvCxnSpPr>
            <a:cxnSpLocks/>
          </p:cNvCxnSpPr>
          <p:nvPr/>
        </p:nvCxnSpPr>
        <p:spPr>
          <a:xfrm>
            <a:off x="4163768" y="4831135"/>
            <a:ext cx="411909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9CB0D31-C5D5-F66F-AD1E-BC48DFD286DF}"/>
              </a:ext>
            </a:extLst>
          </p:cNvPr>
          <p:cNvSpPr txBox="1">
            <a:spLocks/>
          </p:cNvSpPr>
          <p:nvPr/>
        </p:nvSpPr>
        <p:spPr>
          <a:xfrm>
            <a:off x="1238249" y="2505994"/>
            <a:ext cx="2882475" cy="823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none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White-box</a:t>
            </a:r>
          </a:p>
        </p:txBody>
      </p:sp>
    </p:spTree>
    <p:extLst>
      <p:ext uri="{BB962C8B-B14F-4D97-AF65-F5344CB8AC3E}">
        <p14:creationId xmlns:p14="http://schemas.microsoft.com/office/powerpoint/2010/main" val="26908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0.14427 0.1409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70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093 L 0.25742 0.1796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097 0.1398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1" animBg="1"/>
      <p:bldP spid="17" grpId="2" animBg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2" grpId="0"/>
      <p:bldP spid="33" grpId="0"/>
      <p:bldP spid="34" grpId="0"/>
      <p:bldP spid="35" grpId="0"/>
      <p:bldP spid="36" grpId="0" build="p"/>
      <p:bldP spid="4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7D34-02F7-F878-7A42-D59C7E59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47" y="892178"/>
            <a:ext cx="9295199" cy="751100"/>
          </a:xfrm>
        </p:spPr>
        <p:txBody>
          <a:bodyPr anchor="t">
            <a:normAutofit/>
          </a:bodyPr>
          <a:lstStyle/>
          <a:p>
            <a:r>
              <a:rPr lang="en-US" sz="3600" dirty="0"/>
              <a:t>Let’s Approximate It!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AC600F6-E68C-1F7F-3789-77DFE721939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Hard-label Black-box Universal Adversarial Patch Attack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4F3576C1-B05B-D656-7583-3218805BBBD9}"/>
              </a:ext>
            </a:extLst>
          </p:cNvPr>
          <p:cNvCxnSpPr>
            <a:cxnSpLocks/>
            <a:stCxn id="67" idx="2"/>
            <a:endCxn id="81" idx="2"/>
          </p:cNvCxnSpPr>
          <p:nvPr/>
        </p:nvCxnSpPr>
        <p:spPr>
          <a:xfrm rot="5400000">
            <a:off x="6307499" y="912117"/>
            <a:ext cx="261437" cy="5379491"/>
          </a:xfrm>
          <a:prstGeom prst="bentConnector3">
            <a:avLst>
              <a:gd name="adj1" fmla="val 266419"/>
            </a:avLst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419FCC14-B45E-6C63-905F-47B479CB8803}"/>
              </a:ext>
            </a:extLst>
          </p:cNvPr>
          <p:cNvSpPr/>
          <p:nvPr/>
        </p:nvSpPr>
        <p:spPr>
          <a:xfrm>
            <a:off x="8686544" y="3220825"/>
            <a:ext cx="882835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✓/✗?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ACFB62BB-47C0-C358-45DA-825034A33BC0}"/>
              </a:ext>
            </a:extLst>
          </p:cNvPr>
          <p:cNvSpPr/>
          <p:nvPr/>
        </p:nvSpPr>
        <p:spPr>
          <a:xfrm>
            <a:off x="8377036" y="2205255"/>
            <a:ext cx="1501852" cy="1868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Misclassified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824581-A374-C7BB-5AD1-E4FC5FF4B26E}"/>
              </a:ext>
            </a:extLst>
          </p:cNvPr>
          <p:cNvGrpSpPr/>
          <p:nvPr/>
        </p:nvGrpSpPr>
        <p:grpSpPr>
          <a:xfrm>
            <a:off x="3491447" y="2528437"/>
            <a:ext cx="5010343" cy="1542370"/>
            <a:chOff x="3491447" y="2528437"/>
            <a:chExt cx="5010343" cy="154237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D54033-899A-3A66-2653-BC12367A782B}"/>
                </a:ext>
              </a:extLst>
            </p:cNvPr>
            <p:cNvGrpSpPr/>
            <p:nvPr/>
          </p:nvGrpSpPr>
          <p:grpSpPr>
            <a:xfrm>
              <a:off x="3616859" y="2607793"/>
              <a:ext cx="853521" cy="853521"/>
              <a:chOff x="3616859" y="2607793"/>
              <a:chExt cx="853521" cy="853521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C5466EE-01D8-C9E4-F602-4BD80B0BA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3209" y="2607793"/>
                <a:ext cx="847171" cy="847171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4163E0AF-0773-96B2-9ADA-8EB462391C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3616859" y="3243356"/>
                <a:ext cx="217958" cy="217958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D05E44-9861-38E6-B8D0-6A376AA201E0}"/>
                </a:ext>
              </a:extLst>
            </p:cNvPr>
            <p:cNvGrpSpPr/>
            <p:nvPr/>
          </p:nvGrpSpPr>
          <p:grpSpPr>
            <a:xfrm>
              <a:off x="5622407" y="2528437"/>
              <a:ext cx="1010842" cy="1010842"/>
              <a:chOff x="5622407" y="2528437"/>
              <a:chExt cx="1010842" cy="101084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C6A879C-E62A-413C-0394-4A9C84487373}"/>
                  </a:ext>
                </a:extLst>
              </p:cNvPr>
              <p:cNvGrpSpPr/>
              <p:nvPr/>
            </p:nvGrpSpPr>
            <p:grpSpPr>
              <a:xfrm>
                <a:off x="5622407" y="2528437"/>
                <a:ext cx="1010842" cy="1010842"/>
                <a:chOff x="9849394" y="1567657"/>
                <a:chExt cx="1010842" cy="1010842"/>
              </a:xfrm>
            </p:grpSpPr>
            <p:pic>
              <p:nvPicPr>
                <p:cNvPr id="26" name="Graphic 25" descr="Filing Box Archive outline">
                  <a:extLst>
                    <a:ext uri="{FF2B5EF4-FFF2-40B4-BE49-F238E27FC236}">
                      <a16:creationId xmlns:a16="http://schemas.microsoft.com/office/drawing/2014/main" id="{4721D98D-36FB-73F3-245B-304B645490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9394" y="1567657"/>
                  <a:ext cx="1010842" cy="1010842"/>
                </a:xfrm>
                <a:prstGeom prst="rect">
                  <a:avLst/>
                </a:prstGeom>
              </p:spPr>
            </p:pic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DDB0EEF-6DEC-75D5-7296-F27BCB8D7314}"/>
                    </a:ext>
                  </a:extLst>
                </p:cNvPr>
                <p:cNvSpPr/>
                <p:nvPr/>
              </p:nvSpPr>
              <p:spPr>
                <a:xfrm>
                  <a:off x="10203809" y="1972882"/>
                  <a:ext cx="302012" cy="18513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25" name="Graphic 24" descr="Question Mark with solid fill">
                <a:extLst>
                  <a:ext uri="{FF2B5EF4-FFF2-40B4-BE49-F238E27FC236}">
                    <a16:creationId xmlns:a16="http://schemas.microsoft.com/office/drawing/2014/main" id="{FCDD709A-A502-44F2-1C73-3BEEAD754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52339" y="2933662"/>
                <a:ext cx="345838" cy="345838"/>
              </a:xfrm>
              <a:prstGeom prst="rect">
                <a:avLst/>
              </a:prstGeom>
            </p:spPr>
          </p:pic>
        </p:grp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1F34D58F-21B6-4C68-344F-84E53A287766}"/>
                </a:ext>
              </a:extLst>
            </p:cNvPr>
            <p:cNvSpPr/>
            <p:nvPr/>
          </p:nvSpPr>
          <p:spPr>
            <a:xfrm>
              <a:off x="7618954" y="3204865"/>
              <a:ext cx="882836" cy="25031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Bird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061EB48-32CD-E338-C0C1-ACAA87DF6662}"/>
                </a:ext>
              </a:extLst>
            </p:cNvPr>
            <p:cNvCxnSpPr>
              <a:cxnSpLocks/>
            </p:cNvCxnSpPr>
            <p:nvPr/>
          </p:nvCxnSpPr>
          <p:spPr>
            <a:xfrm>
              <a:off x="4631288" y="3028756"/>
              <a:ext cx="946729" cy="51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BB24790-03C7-3060-3604-4F64DF9BEDE8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6633249" y="3033858"/>
              <a:ext cx="886137" cy="296048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F9E90D31-AD85-67C1-E9A6-A5E3A825075C}"/>
                </a:ext>
              </a:extLst>
            </p:cNvPr>
            <p:cNvSpPr/>
            <p:nvPr/>
          </p:nvSpPr>
          <p:spPr>
            <a:xfrm>
              <a:off x="5569911" y="3820488"/>
              <a:ext cx="1110693" cy="250319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anose="02020603050405020304" pitchFamily="18" charset="0"/>
                </a:rPr>
                <a:t>Model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A9A59382-CAFC-5BEF-4E19-A085BB82FF67}"/>
                </a:ext>
              </a:extLst>
            </p:cNvPr>
            <p:cNvSpPr/>
            <p:nvPr/>
          </p:nvSpPr>
          <p:spPr>
            <a:xfrm>
              <a:off x="3491447" y="3815111"/>
              <a:ext cx="1110693" cy="250319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Times New Roman" panose="02020603050405020304" pitchFamily="18" charset="0"/>
                </a:rPr>
                <a:t>Input</a:t>
              </a:r>
            </a:p>
          </p:txBody>
        </p: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4B37A322-E486-3D8B-73CF-10C98FD0A784}"/>
              </a:ext>
            </a:extLst>
          </p:cNvPr>
          <p:cNvSpPr/>
          <p:nvPr/>
        </p:nvSpPr>
        <p:spPr>
          <a:xfrm>
            <a:off x="2856118" y="3482262"/>
            <a:ext cx="1784706" cy="25031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Trigger + Noise</a:t>
            </a: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D44BFA96-73AA-1B53-F781-DA4795A807BF}"/>
              </a:ext>
            </a:extLst>
          </p:cNvPr>
          <p:cNvSpPr txBox="1">
            <a:spLocks/>
          </p:cNvSpPr>
          <p:nvPr/>
        </p:nvSpPr>
        <p:spPr>
          <a:xfrm>
            <a:off x="1238249" y="2758575"/>
            <a:ext cx="288247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none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Black-box</a:t>
            </a:r>
          </a:p>
        </p:txBody>
      </p:sp>
      <p:sp>
        <p:nvSpPr>
          <p:cNvPr id="5" name="Class B">
            <a:extLst>
              <a:ext uri="{FF2B5EF4-FFF2-40B4-BE49-F238E27FC236}">
                <a16:creationId xmlns:a16="http://schemas.microsoft.com/office/drawing/2014/main" id="{726EE8B3-CB02-79D2-CC28-45A5C382191E}"/>
              </a:ext>
            </a:extLst>
          </p:cNvPr>
          <p:cNvSpPr txBox="1"/>
          <p:nvPr/>
        </p:nvSpPr>
        <p:spPr>
          <a:xfrm>
            <a:off x="3023450" y="4496114"/>
            <a:ext cx="742491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defRPr>
            </a:lvl1pPr>
          </a:lstStyle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For a single input, add a set of random noises on the trigger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Inspect whether any noise leads to the target prediction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Obtain the (estimated) gradient based on the noises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Aggregate the gradients for multiple inputs to mutate the trigger</a:t>
            </a:r>
            <a:endParaRPr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5EDEA28-C75A-6393-17D7-17614DE6F0FF}"/>
              </a:ext>
            </a:extLst>
          </p:cNvPr>
          <p:cNvSpPr/>
          <p:nvPr/>
        </p:nvSpPr>
        <p:spPr>
          <a:xfrm>
            <a:off x="3595869" y="3228178"/>
            <a:ext cx="264254" cy="2541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B1A6580-76F3-35BB-8E4C-0914EC9821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7918" y="3484990"/>
            <a:ext cx="1181825" cy="1181825"/>
          </a:xfrm>
          <a:prstGeom prst="rect">
            <a:avLst/>
          </a:prstGeom>
        </p:spPr>
      </p:pic>
      <p:sp>
        <p:nvSpPr>
          <p:cNvPr id="29" name="Triangle 28">
            <a:extLst>
              <a:ext uri="{FF2B5EF4-FFF2-40B4-BE49-F238E27FC236}">
                <a16:creationId xmlns:a16="http://schemas.microsoft.com/office/drawing/2014/main" id="{814A5667-5C55-540D-9C5A-9C63848D2F82}"/>
              </a:ext>
            </a:extLst>
          </p:cNvPr>
          <p:cNvSpPr/>
          <p:nvPr/>
        </p:nvSpPr>
        <p:spPr>
          <a:xfrm>
            <a:off x="10748479" y="4015391"/>
            <a:ext cx="95728" cy="8932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4D2CD6F-5559-A232-5922-D1B659FB9574}"/>
              </a:ext>
            </a:extLst>
          </p:cNvPr>
          <p:cNvCxnSpPr>
            <a:cxnSpLocks/>
          </p:cNvCxnSpPr>
          <p:nvPr/>
        </p:nvCxnSpPr>
        <p:spPr>
          <a:xfrm flipH="1" flipV="1">
            <a:off x="10668000" y="3841214"/>
            <a:ext cx="103092" cy="196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BA40C59-10D2-C89F-6F10-617ADDCE2CD7}"/>
              </a:ext>
            </a:extLst>
          </p:cNvPr>
          <p:cNvCxnSpPr>
            <a:cxnSpLocks/>
          </p:cNvCxnSpPr>
          <p:nvPr/>
        </p:nvCxnSpPr>
        <p:spPr>
          <a:xfrm>
            <a:off x="10796343" y="4119968"/>
            <a:ext cx="0" cy="1931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7C6EE9D-DCFB-225F-A04F-BF8C98527BC6}"/>
              </a:ext>
            </a:extLst>
          </p:cNvPr>
          <p:cNvCxnSpPr>
            <a:cxnSpLocks/>
          </p:cNvCxnSpPr>
          <p:nvPr/>
        </p:nvCxnSpPr>
        <p:spPr>
          <a:xfrm flipV="1">
            <a:off x="10838796" y="3913568"/>
            <a:ext cx="168275" cy="1283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A46760-A42A-7A1C-7CB2-0007B082D1C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559714" y="4106692"/>
            <a:ext cx="168275" cy="1283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6B26D14-0678-9162-D3FE-D19EF096EF93}"/>
              </a:ext>
            </a:extLst>
          </p:cNvPr>
          <p:cNvCxnSpPr>
            <a:cxnSpLocks/>
          </p:cNvCxnSpPr>
          <p:nvPr/>
        </p:nvCxnSpPr>
        <p:spPr>
          <a:xfrm rot="10800000">
            <a:off x="10796343" y="3796018"/>
            <a:ext cx="0" cy="1931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391A75-7988-C442-6B58-92192A6DEAD6}"/>
              </a:ext>
            </a:extLst>
          </p:cNvPr>
          <p:cNvCxnSpPr>
            <a:cxnSpLocks/>
          </p:cNvCxnSpPr>
          <p:nvPr/>
        </p:nvCxnSpPr>
        <p:spPr>
          <a:xfrm>
            <a:off x="10829528" y="4116502"/>
            <a:ext cx="77171" cy="2057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EFD9FE7-6255-3DF2-B5CB-F69959319636}"/>
              </a:ext>
            </a:extLst>
          </p:cNvPr>
          <p:cNvCxnSpPr>
            <a:cxnSpLocks/>
          </p:cNvCxnSpPr>
          <p:nvPr/>
        </p:nvCxnSpPr>
        <p:spPr>
          <a:xfrm flipH="1" flipV="1">
            <a:off x="10491730" y="3786130"/>
            <a:ext cx="264404" cy="27542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C7F9A38F-4C8A-08D0-0BF4-D815EB407BE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9264" t="56050" r="20436" b="21034"/>
          <a:stretch/>
        </p:blipFill>
        <p:spPr>
          <a:xfrm>
            <a:off x="3620095" y="3245691"/>
            <a:ext cx="220434" cy="2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2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81" grpId="0"/>
      <p:bldP spid="5" grpId="0" uiExpand="1" build="p"/>
      <p:bldP spid="6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92CA-6F07-3704-C253-A937863B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24" y="892178"/>
            <a:ext cx="8596691" cy="615154"/>
          </a:xfrm>
        </p:spPr>
        <p:txBody>
          <a:bodyPr/>
          <a:lstStyle/>
          <a:p>
            <a:r>
              <a:rPr lang="en-US" dirty="0"/>
              <a:t>Gradient Estimation for Multiple Inputs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157B3-FA87-D9EC-472F-DB2DEF57709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Hard-label Black-box Universal Adversarial Patch Attack</a:t>
            </a: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F54896D9-2768-3B11-F223-DBA094653532}"/>
              </a:ext>
            </a:extLst>
          </p:cNvPr>
          <p:cNvSpPr/>
          <p:nvPr/>
        </p:nvSpPr>
        <p:spPr>
          <a:xfrm flipV="1">
            <a:off x="2335951" y="1809860"/>
            <a:ext cx="2336006" cy="3250405"/>
          </a:xfrm>
          <a:prstGeom prst="line">
            <a:avLst/>
          </a:prstGeom>
          <a:ln w="28575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8D9391E6-E2C1-2B73-49E9-C4A1D506F75A}"/>
              </a:ext>
            </a:extLst>
          </p:cNvPr>
          <p:cNvSpPr/>
          <p:nvPr/>
        </p:nvSpPr>
        <p:spPr>
          <a:xfrm flipV="1">
            <a:off x="3279057" y="1826186"/>
            <a:ext cx="458450" cy="224341"/>
          </a:xfrm>
          <a:prstGeom prst="line">
            <a:avLst/>
          </a:prstGeom>
          <a:ln w="38100">
            <a:solidFill>
              <a:srgbClr val="F77A00"/>
            </a:solidFill>
            <a:miter lim="400000"/>
            <a:headEnd type="none" w="med" len="med"/>
            <a:tailEnd type="triangle" w="med" len="med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2B26A0F5-F001-91AF-18B1-0ECB71D203FC}"/>
              </a:ext>
            </a:extLst>
          </p:cNvPr>
          <p:cNvSpPr/>
          <p:nvPr/>
        </p:nvSpPr>
        <p:spPr>
          <a:xfrm flipH="1">
            <a:off x="1499258" y="2474470"/>
            <a:ext cx="319327" cy="396101"/>
          </a:xfrm>
          <a:prstGeom prst="line">
            <a:avLst/>
          </a:prstGeom>
          <a:ln w="38100">
            <a:solidFill>
              <a:srgbClr val="F77A00"/>
            </a:solidFill>
            <a:miter lim="400000"/>
            <a:headEnd type="none" len="sm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36BED93-C208-BFEA-EB01-932597C9E4D8}"/>
              </a:ext>
            </a:extLst>
          </p:cNvPr>
          <p:cNvGrpSpPr/>
          <p:nvPr/>
        </p:nvGrpSpPr>
        <p:grpSpPr>
          <a:xfrm>
            <a:off x="1786656" y="2537070"/>
            <a:ext cx="1977003" cy="1818216"/>
            <a:chOff x="2079622" y="2537070"/>
            <a:chExt cx="1977003" cy="1818216"/>
          </a:xfrm>
        </p:grpSpPr>
        <p:sp>
          <p:nvSpPr>
            <p:cNvPr id="18" name="Line">
              <a:extLst>
                <a:ext uri="{FF2B5EF4-FFF2-40B4-BE49-F238E27FC236}">
                  <a16:creationId xmlns:a16="http://schemas.microsoft.com/office/drawing/2014/main" id="{499FF1E2-120F-B974-4B34-29F942B44B6B}"/>
                </a:ext>
              </a:extLst>
            </p:cNvPr>
            <p:cNvSpPr/>
            <p:nvPr/>
          </p:nvSpPr>
          <p:spPr>
            <a:xfrm>
              <a:off x="3428954" y="3333372"/>
              <a:ext cx="403795" cy="303965"/>
            </a:xfrm>
            <a:prstGeom prst="line">
              <a:avLst/>
            </a:prstGeom>
            <a:ln w="38100">
              <a:solidFill>
                <a:srgbClr val="F77A00"/>
              </a:solidFill>
              <a:miter lim="400000"/>
              <a:headEnd type="none" len="sm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20" name="Line">
              <a:extLst>
                <a:ext uri="{FF2B5EF4-FFF2-40B4-BE49-F238E27FC236}">
                  <a16:creationId xmlns:a16="http://schemas.microsoft.com/office/drawing/2014/main" id="{8982F523-9391-AD99-E516-D1324E05AD94}"/>
                </a:ext>
              </a:extLst>
            </p:cNvPr>
            <p:cNvSpPr/>
            <p:nvPr/>
          </p:nvSpPr>
          <p:spPr>
            <a:xfrm>
              <a:off x="3818039" y="2668239"/>
              <a:ext cx="238586" cy="447741"/>
            </a:xfrm>
            <a:prstGeom prst="line">
              <a:avLst/>
            </a:prstGeom>
            <a:ln w="38100">
              <a:solidFill>
                <a:srgbClr val="F77A00"/>
              </a:solidFill>
              <a:miter lim="400000"/>
              <a:headEnd type="none" len="sm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22" name="Line">
              <a:extLst>
                <a:ext uri="{FF2B5EF4-FFF2-40B4-BE49-F238E27FC236}">
                  <a16:creationId xmlns:a16="http://schemas.microsoft.com/office/drawing/2014/main" id="{04BB05AF-9B25-D2C9-5963-8060275EB351}"/>
                </a:ext>
              </a:extLst>
            </p:cNvPr>
            <p:cNvSpPr/>
            <p:nvPr/>
          </p:nvSpPr>
          <p:spPr>
            <a:xfrm flipV="1">
              <a:off x="2850116" y="2537070"/>
              <a:ext cx="510578" cy="25450"/>
            </a:xfrm>
            <a:prstGeom prst="line">
              <a:avLst/>
            </a:prstGeom>
            <a:ln w="38100">
              <a:solidFill>
                <a:srgbClr val="F77A00"/>
              </a:solidFill>
              <a:miter lim="400000"/>
              <a:headEnd type="none" w="med" len="med"/>
              <a:tailEnd type="triangle" w="med" len="med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24" name="Line">
              <a:extLst>
                <a:ext uri="{FF2B5EF4-FFF2-40B4-BE49-F238E27FC236}">
                  <a16:creationId xmlns:a16="http://schemas.microsoft.com/office/drawing/2014/main" id="{728B3C77-B99D-95C6-AA7C-EC4FCBB7993C}"/>
                </a:ext>
              </a:extLst>
            </p:cNvPr>
            <p:cNvSpPr/>
            <p:nvPr/>
          </p:nvSpPr>
          <p:spPr>
            <a:xfrm>
              <a:off x="2079622" y="3628688"/>
              <a:ext cx="156056" cy="487580"/>
            </a:xfrm>
            <a:prstGeom prst="line">
              <a:avLst/>
            </a:prstGeom>
            <a:ln w="38100">
              <a:solidFill>
                <a:srgbClr val="F77A00"/>
              </a:solidFill>
              <a:miter lim="400000"/>
              <a:headEnd type="none" len="sm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25" name="Line">
              <a:extLst>
                <a:ext uri="{FF2B5EF4-FFF2-40B4-BE49-F238E27FC236}">
                  <a16:creationId xmlns:a16="http://schemas.microsoft.com/office/drawing/2014/main" id="{046E8632-5DC3-2F5C-5D74-67B9A7817084}"/>
                </a:ext>
              </a:extLst>
            </p:cNvPr>
            <p:cNvSpPr/>
            <p:nvPr/>
          </p:nvSpPr>
          <p:spPr>
            <a:xfrm flipH="1">
              <a:off x="2608242" y="3847763"/>
              <a:ext cx="72024" cy="507523"/>
            </a:xfrm>
            <a:prstGeom prst="line">
              <a:avLst/>
            </a:prstGeom>
            <a:ln w="38100">
              <a:solidFill>
                <a:srgbClr val="F77A00"/>
              </a:solidFill>
              <a:miter lim="400000"/>
              <a:headEnd type="none" len="sm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03FBC04-D26B-B50E-607F-AD3FEF2B5067}"/>
              </a:ext>
            </a:extLst>
          </p:cNvPr>
          <p:cNvGrpSpPr/>
          <p:nvPr/>
        </p:nvGrpSpPr>
        <p:grpSpPr>
          <a:xfrm>
            <a:off x="1652978" y="1997783"/>
            <a:ext cx="1927565" cy="1850339"/>
            <a:chOff x="1945944" y="1997783"/>
            <a:chExt cx="1927565" cy="1850339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8C784FB1-0E9B-F6F0-84D0-03A9A8E3E9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78556" y="2300942"/>
              <a:ext cx="198834" cy="198834"/>
            </a:xfrm>
            <a:prstGeom prst="ellipse">
              <a:avLst/>
            </a:prstGeom>
            <a:solidFill>
              <a:srgbClr val="0B65C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566625FC-2BFB-A541-002A-8CE79F8377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5944" y="3434516"/>
              <a:ext cx="198834" cy="198834"/>
            </a:xfrm>
            <a:prstGeom prst="ellipse">
              <a:avLst/>
            </a:prstGeom>
            <a:solidFill>
              <a:srgbClr val="0B65C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9C7F8BEB-1C9C-3A33-66D6-7FED54F5D5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4675" y="2476403"/>
              <a:ext cx="198834" cy="198834"/>
            </a:xfrm>
            <a:prstGeom prst="ellipse">
              <a:avLst/>
            </a:prstGeom>
            <a:solidFill>
              <a:srgbClr val="0B65C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AA5F442D-E95A-D90B-9F6E-26AB6937F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6816" y="3172047"/>
              <a:ext cx="198834" cy="198834"/>
            </a:xfrm>
            <a:prstGeom prst="ellipse">
              <a:avLst/>
            </a:prstGeom>
            <a:solidFill>
              <a:srgbClr val="0B65C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" name="Circle">
              <a:extLst>
                <a:ext uri="{FF2B5EF4-FFF2-40B4-BE49-F238E27FC236}">
                  <a16:creationId xmlns:a16="http://schemas.microsoft.com/office/drawing/2014/main" id="{FF78BBD3-1CEB-1387-C336-DFE8FBBA15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5750" y="1997783"/>
              <a:ext cx="198834" cy="198834"/>
            </a:xfrm>
            <a:prstGeom prst="ellipse">
              <a:avLst/>
            </a:prstGeom>
            <a:solidFill>
              <a:srgbClr val="0B65C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" name="Circle">
              <a:extLst>
                <a:ext uri="{FF2B5EF4-FFF2-40B4-BE49-F238E27FC236}">
                  <a16:creationId xmlns:a16="http://schemas.microsoft.com/office/drawing/2014/main" id="{B82F8C36-A5BF-7B11-11BC-EE3EC55A66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3130" y="3649288"/>
              <a:ext cx="198834" cy="198834"/>
            </a:xfrm>
            <a:prstGeom prst="ellipse">
              <a:avLst/>
            </a:prstGeom>
            <a:solidFill>
              <a:srgbClr val="0B65C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" name="Circle">
              <a:extLst>
                <a:ext uri="{FF2B5EF4-FFF2-40B4-BE49-F238E27FC236}">
                  <a16:creationId xmlns:a16="http://schemas.microsoft.com/office/drawing/2014/main" id="{42110E3D-BD50-C4CF-4CDD-CE8D7A917D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53658" y="2471370"/>
              <a:ext cx="198834" cy="198834"/>
            </a:xfrm>
            <a:prstGeom prst="ellipse">
              <a:avLst/>
            </a:prstGeom>
            <a:solidFill>
              <a:srgbClr val="0B65C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8AA0F8C-46E6-B3F2-28D6-D4AD1CB666DE}"/>
              </a:ext>
            </a:extLst>
          </p:cNvPr>
          <p:cNvGrpSpPr/>
          <p:nvPr/>
        </p:nvGrpSpPr>
        <p:grpSpPr>
          <a:xfrm>
            <a:off x="3323514" y="2606227"/>
            <a:ext cx="1820741" cy="2051906"/>
            <a:chOff x="3616480" y="2606227"/>
            <a:chExt cx="1820741" cy="2051906"/>
          </a:xfrm>
        </p:grpSpPr>
        <p:sp>
          <p:nvSpPr>
            <p:cNvPr id="4" name="Circle">
              <a:extLst>
                <a:ext uri="{FF2B5EF4-FFF2-40B4-BE49-F238E27FC236}">
                  <a16:creationId xmlns:a16="http://schemas.microsoft.com/office/drawing/2014/main" id="{955F4CF2-5E37-6F3A-189B-5A33610EF6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8387" y="2780441"/>
              <a:ext cx="198834" cy="198834"/>
            </a:xfrm>
            <a:prstGeom prst="ellipse">
              <a:avLst/>
            </a:prstGeom>
            <a:solidFill>
              <a:srgbClr val="02882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" name="Circle">
              <a:extLst>
                <a:ext uri="{FF2B5EF4-FFF2-40B4-BE49-F238E27FC236}">
                  <a16:creationId xmlns:a16="http://schemas.microsoft.com/office/drawing/2014/main" id="{2CFB67F7-6B84-833A-6F77-EAA34A75F3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7887" y="2606227"/>
              <a:ext cx="198834" cy="198834"/>
            </a:xfrm>
            <a:prstGeom prst="ellipse">
              <a:avLst/>
            </a:prstGeom>
            <a:solidFill>
              <a:srgbClr val="02882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" name="Circle">
              <a:extLst>
                <a:ext uri="{FF2B5EF4-FFF2-40B4-BE49-F238E27FC236}">
                  <a16:creationId xmlns:a16="http://schemas.microsoft.com/office/drawing/2014/main" id="{B8BA182D-9821-2722-9C62-AC7FC4815F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54100" y="3378158"/>
              <a:ext cx="198834" cy="198834"/>
            </a:xfrm>
            <a:prstGeom prst="ellipse">
              <a:avLst/>
            </a:prstGeom>
            <a:solidFill>
              <a:srgbClr val="02882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" name="Circle">
              <a:extLst>
                <a:ext uri="{FF2B5EF4-FFF2-40B4-BE49-F238E27FC236}">
                  <a16:creationId xmlns:a16="http://schemas.microsoft.com/office/drawing/2014/main" id="{EAF12A30-11F9-A4C5-6FA4-AF7233B2E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59500" y="3659300"/>
              <a:ext cx="198834" cy="198834"/>
            </a:xfrm>
            <a:prstGeom prst="ellipse">
              <a:avLst/>
            </a:prstGeom>
            <a:solidFill>
              <a:srgbClr val="02882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E27C3C43-74C6-8BF8-A401-1D51D957AB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27100" y="4041016"/>
              <a:ext cx="198834" cy="198834"/>
            </a:xfrm>
            <a:prstGeom prst="ellipse">
              <a:avLst/>
            </a:prstGeom>
            <a:solidFill>
              <a:srgbClr val="02882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FDFC1C2B-F713-8823-987F-9A281E8213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16480" y="4459299"/>
              <a:ext cx="198834" cy="198834"/>
            </a:xfrm>
            <a:prstGeom prst="ellipse">
              <a:avLst/>
            </a:prstGeom>
            <a:solidFill>
              <a:srgbClr val="02882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7134BE6D-8DBD-9722-EFB6-BA66561C5B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02367" y="4450567"/>
              <a:ext cx="198834" cy="198834"/>
            </a:xfrm>
            <a:prstGeom prst="ellipse">
              <a:avLst/>
            </a:prstGeom>
            <a:solidFill>
              <a:srgbClr val="02882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5" name="Line">
            <a:extLst>
              <a:ext uri="{FF2B5EF4-FFF2-40B4-BE49-F238E27FC236}">
                <a16:creationId xmlns:a16="http://schemas.microsoft.com/office/drawing/2014/main" id="{83E017BE-3358-58A2-9D0D-3D1581203F08}"/>
              </a:ext>
            </a:extLst>
          </p:cNvPr>
          <p:cNvSpPr/>
          <p:nvPr/>
        </p:nvSpPr>
        <p:spPr>
          <a:xfrm flipH="1">
            <a:off x="6167452" y="2407732"/>
            <a:ext cx="144713" cy="176276"/>
          </a:xfrm>
          <a:prstGeom prst="line">
            <a:avLst/>
          </a:prstGeom>
          <a:ln w="38100">
            <a:solidFill>
              <a:srgbClr val="F77A00"/>
            </a:solidFill>
            <a:miter lim="400000"/>
            <a:headEnd type="none" len="sm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" name="Line">
            <a:extLst>
              <a:ext uri="{FF2B5EF4-FFF2-40B4-BE49-F238E27FC236}">
                <a16:creationId xmlns:a16="http://schemas.microsoft.com/office/drawing/2014/main" id="{AE71E55F-78E7-645D-9F5E-9B783028C0F1}"/>
              </a:ext>
            </a:extLst>
          </p:cNvPr>
          <p:cNvSpPr/>
          <p:nvPr/>
        </p:nvSpPr>
        <p:spPr>
          <a:xfrm>
            <a:off x="7620742" y="3354820"/>
            <a:ext cx="660102" cy="479531"/>
          </a:xfrm>
          <a:prstGeom prst="line">
            <a:avLst/>
          </a:prstGeom>
          <a:ln w="38100">
            <a:solidFill>
              <a:srgbClr val="F77A00"/>
            </a:solidFill>
            <a:miter lim="400000"/>
            <a:headEnd type="none" len="sm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33DB213-97B3-8E26-45B2-D43FFF67968A}"/>
              </a:ext>
            </a:extLst>
          </p:cNvPr>
          <p:cNvGrpSpPr/>
          <p:nvPr/>
        </p:nvGrpSpPr>
        <p:grpSpPr>
          <a:xfrm>
            <a:off x="6216572" y="1933022"/>
            <a:ext cx="2130675" cy="2385552"/>
            <a:chOff x="7024445" y="1933022"/>
            <a:chExt cx="2130675" cy="2385552"/>
          </a:xfrm>
        </p:grpSpPr>
        <p:sp>
          <p:nvSpPr>
            <p:cNvPr id="42" name="Line">
              <a:extLst>
                <a:ext uri="{FF2B5EF4-FFF2-40B4-BE49-F238E27FC236}">
                  <a16:creationId xmlns:a16="http://schemas.microsoft.com/office/drawing/2014/main" id="{B729ADEA-83C5-D6B5-F675-FA10EAF77DD5}"/>
                </a:ext>
              </a:extLst>
            </p:cNvPr>
            <p:cNvSpPr/>
            <p:nvPr/>
          </p:nvSpPr>
          <p:spPr>
            <a:xfrm>
              <a:off x="8793414" y="2693341"/>
              <a:ext cx="361706" cy="724956"/>
            </a:xfrm>
            <a:prstGeom prst="line">
              <a:avLst/>
            </a:prstGeom>
            <a:ln w="38100">
              <a:solidFill>
                <a:srgbClr val="F77A00"/>
              </a:solidFill>
              <a:miter lim="400000"/>
              <a:headEnd type="none" len="sm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43" name="Line">
              <a:extLst>
                <a:ext uri="{FF2B5EF4-FFF2-40B4-BE49-F238E27FC236}">
                  <a16:creationId xmlns:a16="http://schemas.microsoft.com/office/drawing/2014/main" id="{C54C88AB-50B3-93D7-C886-946A095561DF}"/>
                </a:ext>
              </a:extLst>
            </p:cNvPr>
            <p:cNvSpPr/>
            <p:nvPr/>
          </p:nvSpPr>
          <p:spPr>
            <a:xfrm flipV="1">
              <a:off x="8475222" y="1933022"/>
              <a:ext cx="290746" cy="148098"/>
            </a:xfrm>
            <a:prstGeom prst="line">
              <a:avLst/>
            </a:prstGeom>
            <a:ln w="38100">
              <a:solidFill>
                <a:srgbClr val="F77A00"/>
              </a:solidFill>
              <a:miter lim="400000"/>
              <a:headEnd type="none" len="sm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44" name="Line">
              <a:extLst>
                <a:ext uri="{FF2B5EF4-FFF2-40B4-BE49-F238E27FC236}">
                  <a16:creationId xmlns:a16="http://schemas.microsoft.com/office/drawing/2014/main" id="{7F11B0FB-EF61-B49F-BD56-C19C4295F515}"/>
                </a:ext>
              </a:extLst>
            </p:cNvPr>
            <p:cNvSpPr/>
            <p:nvPr/>
          </p:nvSpPr>
          <p:spPr>
            <a:xfrm flipV="1">
              <a:off x="7803890" y="2515704"/>
              <a:ext cx="712205" cy="43259"/>
            </a:xfrm>
            <a:prstGeom prst="line">
              <a:avLst/>
            </a:prstGeom>
            <a:ln w="38100">
              <a:solidFill>
                <a:srgbClr val="F77A00"/>
              </a:solidFill>
              <a:miter lim="400000"/>
              <a:headEnd type="none" len="sm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46" name="Line">
              <a:extLst>
                <a:ext uri="{FF2B5EF4-FFF2-40B4-BE49-F238E27FC236}">
                  <a16:creationId xmlns:a16="http://schemas.microsoft.com/office/drawing/2014/main" id="{05AC3A74-AA5C-2408-64C1-B63FB8F70D3D}"/>
                </a:ext>
              </a:extLst>
            </p:cNvPr>
            <p:cNvSpPr/>
            <p:nvPr/>
          </p:nvSpPr>
          <p:spPr>
            <a:xfrm>
              <a:off x="7024445" y="3626900"/>
              <a:ext cx="219551" cy="647965"/>
            </a:xfrm>
            <a:prstGeom prst="line">
              <a:avLst/>
            </a:prstGeom>
            <a:ln w="38100">
              <a:solidFill>
                <a:srgbClr val="F77A00"/>
              </a:solidFill>
              <a:miter lim="400000"/>
              <a:headEnd type="none" len="sm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47" name="Line">
              <a:extLst>
                <a:ext uri="{FF2B5EF4-FFF2-40B4-BE49-F238E27FC236}">
                  <a16:creationId xmlns:a16="http://schemas.microsoft.com/office/drawing/2014/main" id="{EAFAD04B-E2C8-3663-AABF-1691DC320890}"/>
                </a:ext>
              </a:extLst>
            </p:cNvPr>
            <p:cNvSpPr/>
            <p:nvPr/>
          </p:nvSpPr>
          <p:spPr>
            <a:xfrm flipH="1">
              <a:off x="7557645" y="3811051"/>
              <a:ext cx="72025" cy="507523"/>
            </a:xfrm>
            <a:prstGeom prst="line">
              <a:avLst/>
            </a:prstGeom>
            <a:ln w="38100">
              <a:solidFill>
                <a:srgbClr val="F77A00"/>
              </a:solidFill>
              <a:miter lim="400000"/>
              <a:headEnd type="none" len="sm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p:sp>
        <p:nvSpPr>
          <p:cNvPr id="61" name="Circle">
            <a:extLst>
              <a:ext uri="{FF2B5EF4-FFF2-40B4-BE49-F238E27FC236}">
                <a16:creationId xmlns:a16="http://schemas.microsoft.com/office/drawing/2014/main" id="{4CEA6996-2095-2B96-295A-03C1EC4DA5CA}"/>
              </a:ext>
            </a:extLst>
          </p:cNvPr>
          <p:cNvSpPr>
            <a:spLocks noChangeAspect="1"/>
          </p:cNvSpPr>
          <p:nvPr/>
        </p:nvSpPr>
        <p:spPr>
          <a:xfrm>
            <a:off x="6220538" y="2300831"/>
            <a:ext cx="198834" cy="198834"/>
          </a:xfrm>
          <a:prstGeom prst="ellipse">
            <a:avLst/>
          </a:prstGeom>
          <a:solidFill>
            <a:srgbClr val="0B65C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8" name="Circle">
            <a:extLst>
              <a:ext uri="{FF2B5EF4-FFF2-40B4-BE49-F238E27FC236}">
                <a16:creationId xmlns:a16="http://schemas.microsoft.com/office/drawing/2014/main" id="{1C555091-5D03-8856-CAF5-F565A3137BA2}"/>
              </a:ext>
            </a:extLst>
          </p:cNvPr>
          <p:cNvSpPr>
            <a:spLocks noChangeAspect="1"/>
          </p:cNvSpPr>
          <p:nvPr/>
        </p:nvSpPr>
        <p:spPr>
          <a:xfrm>
            <a:off x="7816657" y="2476292"/>
            <a:ext cx="198834" cy="198834"/>
          </a:xfrm>
          <a:prstGeom prst="ellipse">
            <a:avLst/>
          </a:prstGeom>
          <a:solidFill>
            <a:srgbClr val="0B65C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9" name="Circle">
            <a:extLst>
              <a:ext uri="{FF2B5EF4-FFF2-40B4-BE49-F238E27FC236}">
                <a16:creationId xmlns:a16="http://schemas.microsoft.com/office/drawing/2014/main" id="{3B9894F2-E451-8678-13A6-9048EBCB6285}"/>
              </a:ext>
            </a:extLst>
          </p:cNvPr>
          <p:cNvSpPr>
            <a:spLocks noChangeAspect="1"/>
          </p:cNvSpPr>
          <p:nvPr/>
        </p:nvSpPr>
        <p:spPr>
          <a:xfrm>
            <a:off x="7398798" y="3171936"/>
            <a:ext cx="198834" cy="198834"/>
          </a:xfrm>
          <a:prstGeom prst="ellipse">
            <a:avLst/>
          </a:prstGeom>
          <a:solidFill>
            <a:srgbClr val="0B65C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0" name="Circle">
            <a:extLst>
              <a:ext uri="{FF2B5EF4-FFF2-40B4-BE49-F238E27FC236}">
                <a16:creationId xmlns:a16="http://schemas.microsoft.com/office/drawing/2014/main" id="{05AB39B1-B5AE-17D6-CB34-5C0BCC0184F5}"/>
              </a:ext>
            </a:extLst>
          </p:cNvPr>
          <p:cNvSpPr>
            <a:spLocks noChangeAspect="1"/>
          </p:cNvSpPr>
          <p:nvPr/>
        </p:nvSpPr>
        <p:spPr>
          <a:xfrm>
            <a:off x="7527732" y="1997672"/>
            <a:ext cx="198834" cy="198834"/>
          </a:xfrm>
          <a:prstGeom prst="ellipse">
            <a:avLst/>
          </a:prstGeom>
          <a:solidFill>
            <a:srgbClr val="0B65C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1" name="Circle">
            <a:extLst>
              <a:ext uri="{FF2B5EF4-FFF2-40B4-BE49-F238E27FC236}">
                <a16:creationId xmlns:a16="http://schemas.microsoft.com/office/drawing/2014/main" id="{07B20E58-25EB-558E-4E87-EAAF56C002AD}"/>
              </a:ext>
            </a:extLst>
          </p:cNvPr>
          <p:cNvSpPr>
            <a:spLocks noChangeAspect="1"/>
          </p:cNvSpPr>
          <p:nvPr/>
        </p:nvSpPr>
        <p:spPr>
          <a:xfrm>
            <a:off x="6735112" y="3649177"/>
            <a:ext cx="198834" cy="198834"/>
          </a:xfrm>
          <a:prstGeom prst="ellipse">
            <a:avLst/>
          </a:prstGeom>
          <a:solidFill>
            <a:srgbClr val="0B65C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66B6BA-DA39-498A-4061-3AEC68069B5E}"/>
              </a:ext>
            </a:extLst>
          </p:cNvPr>
          <p:cNvGrpSpPr/>
          <p:nvPr/>
        </p:nvGrpSpPr>
        <p:grpSpPr>
          <a:xfrm>
            <a:off x="6087926" y="1809749"/>
            <a:ext cx="3491277" cy="3250405"/>
            <a:chOff x="6087926" y="1809749"/>
            <a:chExt cx="3491277" cy="3250405"/>
          </a:xfrm>
        </p:grpSpPr>
        <p:sp>
          <p:nvSpPr>
            <p:cNvPr id="60" name="Circle">
              <a:extLst>
                <a:ext uri="{FF2B5EF4-FFF2-40B4-BE49-F238E27FC236}">
                  <a16:creationId xmlns:a16="http://schemas.microsoft.com/office/drawing/2014/main" id="{90CF57B5-24EB-D71B-647A-C77DA98416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80369" y="2780330"/>
              <a:ext cx="198834" cy="198834"/>
            </a:xfrm>
            <a:prstGeom prst="ellipse">
              <a:avLst/>
            </a:prstGeom>
            <a:solidFill>
              <a:srgbClr val="02882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2" name="Circle">
              <a:extLst>
                <a:ext uri="{FF2B5EF4-FFF2-40B4-BE49-F238E27FC236}">
                  <a16:creationId xmlns:a16="http://schemas.microsoft.com/office/drawing/2014/main" id="{A9C4D579-7A9A-48AE-5B16-AA7C297AB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9869" y="2606116"/>
              <a:ext cx="198834" cy="198834"/>
            </a:xfrm>
            <a:prstGeom prst="ellipse">
              <a:avLst/>
            </a:prstGeom>
            <a:solidFill>
              <a:srgbClr val="02882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3" name="Circle">
              <a:extLst>
                <a:ext uri="{FF2B5EF4-FFF2-40B4-BE49-F238E27FC236}">
                  <a16:creationId xmlns:a16="http://schemas.microsoft.com/office/drawing/2014/main" id="{55AC01B0-CFFC-7530-E12B-98AB16192B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6082" y="3378047"/>
              <a:ext cx="198834" cy="198834"/>
            </a:xfrm>
            <a:prstGeom prst="ellipse">
              <a:avLst/>
            </a:prstGeom>
            <a:solidFill>
              <a:srgbClr val="02882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4" name="Circle">
              <a:extLst>
                <a:ext uri="{FF2B5EF4-FFF2-40B4-BE49-F238E27FC236}">
                  <a16:creationId xmlns:a16="http://schemas.microsoft.com/office/drawing/2014/main" id="{0EE46834-9BF2-8DCF-C505-E437925D3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1482" y="3659189"/>
              <a:ext cx="198834" cy="198834"/>
            </a:xfrm>
            <a:prstGeom prst="ellipse">
              <a:avLst/>
            </a:prstGeom>
            <a:solidFill>
              <a:srgbClr val="02882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5" name="Circle">
              <a:extLst>
                <a:ext uri="{FF2B5EF4-FFF2-40B4-BE49-F238E27FC236}">
                  <a16:creationId xmlns:a16="http://schemas.microsoft.com/office/drawing/2014/main" id="{F6963B69-8925-5867-97A5-72D0D22D44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69082" y="4040905"/>
              <a:ext cx="198834" cy="198834"/>
            </a:xfrm>
            <a:prstGeom prst="ellipse">
              <a:avLst/>
            </a:prstGeom>
            <a:solidFill>
              <a:srgbClr val="02882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6" name="Circle">
              <a:extLst>
                <a:ext uri="{FF2B5EF4-FFF2-40B4-BE49-F238E27FC236}">
                  <a16:creationId xmlns:a16="http://schemas.microsoft.com/office/drawing/2014/main" id="{53D4F323-7529-3484-F0A7-70EEF39C7C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8462" y="4459188"/>
              <a:ext cx="198834" cy="198834"/>
            </a:xfrm>
            <a:prstGeom prst="ellipse">
              <a:avLst/>
            </a:prstGeom>
            <a:solidFill>
              <a:srgbClr val="02882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7" name="Circle">
              <a:extLst>
                <a:ext uri="{FF2B5EF4-FFF2-40B4-BE49-F238E27FC236}">
                  <a16:creationId xmlns:a16="http://schemas.microsoft.com/office/drawing/2014/main" id="{13A4F242-DB10-3F6F-7FEA-510D8C08C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7926" y="3434405"/>
              <a:ext cx="198834" cy="198834"/>
            </a:xfrm>
            <a:prstGeom prst="ellipse">
              <a:avLst/>
            </a:prstGeom>
            <a:solidFill>
              <a:srgbClr val="0B65C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2" name="Circle">
              <a:extLst>
                <a:ext uri="{FF2B5EF4-FFF2-40B4-BE49-F238E27FC236}">
                  <a16:creationId xmlns:a16="http://schemas.microsoft.com/office/drawing/2014/main" id="{E07FADF4-DD4A-6EF7-09CF-52B57E9EA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5640" y="2471259"/>
              <a:ext cx="198834" cy="198834"/>
            </a:xfrm>
            <a:prstGeom prst="ellipse">
              <a:avLst/>
            </a:prstGeom>
            <a:solidFill>
              <a:srgbClr val="0B65C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3" name="Line">
              <a:extLst>
                <a:ext uri="{FF2B5EF4-FFF2-40B4-BE49-F238E27FC236}">
                  <a16:creationId xmlns:a16="http://schemas.microsoft.com/office/drawing/2014/main" id="{443E840A-6A93-3618-0E5B-F599173CEB2E}"/>
                </a:ext>
              </a:extLst>
            </p:cNvPr>
            <p:cNvSpPr/>
            <p:nvPr/>
          </p:nvSpPr>
          <p:spPr>
            <a:xfrm flipV="1">
              <a:off x="6770899" y="1809749"/>
              <a:ext cx="2336006" cy="3250405"/>
            </a:xfrm>
            <a:prstGeom prst="line">
              <a:avLst/>
            </a:prstGeom>
            <a:ln w="28575">
              <a:solidFill>
                <a:srgbClr val="0000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75" name="Circle">
              <a:extLst>
                <a:ext uri="{FF2B5EF4-FFF2-40B4-BE49-F238E27FC236}">
                  <a16:creationId xmlns:a16="http://schemas.microsoft.com/office/drawing/2014/main" id="{0CBF9546-D138-658C-4419-143252C981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44349" y="4450456"/>
              <a:ext cx="198834" cy="198834"/>
            </a:xfrm>
            <a:prstGeom prst="ellipse">
              <a:avLst/>
            </a:prstGeom>
            <a:solidFill>
              <a:srgbClr val="02882A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87" name="Class B">
            <a:extLst>
              <a:ext uri="{FF2B5EF4-FFF2-40B4-BE49-F238E27FC236}">
                <a16:creationId xmlns:a16="http://schemas.microsoft.com/office/drawing/2014/main" id="{FA8459B2-B7E7-61D3-604F-B9C543D80642}"/>
              </a:ext>
            </a:extLst>
          </p:cNvPr>
          <p:cNvSpPr txBox="1"/>
          <p:nvPr/>
        </p:nvSpPr>
        <p:spPr>
          <a:xfrm>
            <a:off x="2557150" y="5342184"/>
            <a:ext cx="187179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defRPr>
            </a:lvl1pPr>
          </a:lstStyle>
          <a:p>
            <a:r>
              <a:rPr lang="en-US" dirty="0"/>
              <a:t>Direct Estimation</a:t>
            </a:r>
            <a:endParaRPr dirty="0"/>
          </a:p>
        </p:txBody>
      </p:sp>
      <p:sp>
        <p:nvSpPr>
          <p:cNvPr id="88" name="Class B">
            <a:extLst>
              <a:ext uri="{FF2B5EF4-FFF2-40B4-BE49-F238E27FC236}">
                <a16:creationId xmlns:a16="http://schemas.microsoft.com/office/drawing/2014/main" id="{7BC6D1EF-2FE3-6B4E-6649-A78552C3014C}"/>
              </a:ext>
            </a:extLst>
          </p:cNvPr>
          <p:cNvSpPr txBox="1"/>
          <p:nvPr/>
        </p:nvSpPr>
        <p:spPr>
          <a:xfrm>
            <a:off x="6456931" y="5348054"/>
            <a:ext cx="310392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defRPr>
            </a:lvl1pPr>
          </a:lstStyle>
          <a:p>
            <a:r>
              <a:rPr lang="en-US" dirty="0"/>
              <a:t>Importance-aware Estimation</a:t>
            </a:r>
            <a:endParaRPr dirty="0"/>
          </a:p>
        </p:txBody>
      </p:sp>
      <p:sp>
        <p:nvSpPr>
          <p:cNvPr id="26" name="Class B">
            <a:extLst>
              <a:ext uri="{FF2B5EF4-FFF2-40B4-BE49-F238E27FC236}">
                <a16:creationId xmlns:a16="http://schemas.microsoft.com/office/drawing/2014/main" id="{CB52C9C9-A0E2-80FB-4BED-64FDD45E6B0E}"/>
              </a:ext>
            </a:extLst>
          </p:cNvPr>
          <p:cNvSpPr txBox="1"/>
          <p:nvPr/>
        </p:nvSpPr>
        <p:spPr>
          <a:xfrm>
            <a:off x="9755601" y="2160182"/>
            <a:ext cx="233600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defRPr>
            </a:lvl1pPr>
          </a:lstStyle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Leverage historical misclassified rate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Dynamically adjust importance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8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45" grpId="0" animBg="1"/>
      <p:bldP spid="40" grpId="0" animBg="1"/>
      <p:bldP spid="61" grpId="0" animBg="1"/>
      <p:bldP spid="61" grpId="1" animBg="1"/>
      <p:bldP spid="61" grpId="2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87" grpId="0" animBg="1"/>
      <p:bldP spid="88" grpId="0" animBg="1"/>
      <p:bldP spid="26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06C9A57-5C6F-A94E-ED31-BF013017C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29" y="273259"/>
            <a:ext cx="3124989" cy="300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3A900-633A-C1F1-BE24-2528BCB3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518" y="899032"/>
            <a:ext cx="7146151" cy="1100040"/>
          </a:xfrm>
        </p:spPr>
        <p:txBody>
          <a:bodyPr/>
          <a:lstStyle/>
          <a:p>
            <a:r>
              <a:rPr lang="en-US" dirty="0"/>
              <a:t>Is Grad Approx. Sufficient?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048A1-8BB1-3AB6-78A0-9955201C51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48518" y="1911565"/>
            <a:ext cx="7146151" cy="696881"/>
          </a:xfrm>
        </p:spPr>
        <p:txBody>
          <a:bodyPr/>
          <a:lstStyle/>
          <a:p>
            <a:r>
              <a:rPr lang="en-US" dirty="0"/>
              <a:t>Additive noises may not increase the attack success rate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B88B2-0E88-AA58-6301-E55CAE4958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8518" y="2748894"/>
            <a:ext cx="7146151" cy="872085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Hard to determine the magnitude of the noise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Limited number of queries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ED3F595-D910-E977-4A50-1E1B41D2B12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Hard-label Black-box Universal Adversarial Patch Attack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1B359BF-FD10-1148-50EA-5EC7EFECAAB4}"/>
              </a:ext>
            </a:extLst>
          </p:cNvPr>
          <p:cNvSpPr/>
          <p:nvPr/>
        </p:nvSpPr>
        <p:spPr>
          <a:xfrm>
            <a:off x="1380930" y="2298916"/>
            <a:ext cx="182957" cy="17910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AA88768-2712-DBE8-5A4F-4E037273274E}"/>
              </a:ext>
            </a:extLst>
          </p:cNvPr>
          <p:cNvCxnSpPr>
            <a:cxnSpLocks/>
          </p:cNvCxnSpPr>
          <p:nvPr/>
        </p:nvCxnSpPr>
        <p:spPr>
          <a:xfrm flipH="1">
            <a:off x="1323474" y="2491903"/>
            <a:ext cx="119982" cy="2192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3B6FEF-41C1-3658-1A21-23781EC20E7A}"/>
              </a:ext>
            </a:extLst>
          </p:cNvPr>
          <p:cNvCxnSpPr>
            <a:cxnSpLocks/>
          </p:cNvCxnSpPr>
          <p:nvPr/>
        </p:nvCxnSpPr>
        <p:spPr>
          <a:xfrm flipV="1">
            <a:off x="1535792" y="2286000"/>
            <a:ext cx="200018" cy="1024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1CECD8-FAA8-5882-31B9-AB319257D63A}"/>
              </a:ext>
            </a:extLst>
          </p:cNvPr>
          <p:cNvCxnSpPr>
            <a:cxnSpLocks/>
          </p:cNvCxnSpPr>
          <p:nvPr/>
        </p:nvCxnSpPr>
        <p:spPr>
          <a:xfrm flipH="1">
            <a:off x="1161774" y="2414689"/>
            <a:ext cx="238147" cy="633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A80CC52-F96E-7A72-AC2C-05D55C187142}"/>
              </a:ext>
            </a:extLst>
          </p:cNvPr>
          <p:cNvCxnSpPr>
            <a:cxnSpLocks/>
          </p:cNvCxnSpPr>
          <p:nvPr/>
        </p:nvCxnSpPr>
        <p:spPr>
          <a:xfrm flipV="1">
            <a:off x="1511785" y="2044390"/>
            <a:ext cx="271258" cy="2928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BFD877-4808-7278-D4AB-D2A749A26A70}"/>
              </a:ext>
            </a:extLst>
          </p:cNvPr>
          <p:cNvCxnSpPr>
            <a:cxnSpLocks/>
          </p:cNvCxnSpPr>
          <p:nvPr/>
        </p:nvCxnSpPr>
        <p:spPr>
          <a:xfrm flipV="1">
            <a:off x="1511785" y="1823535"/>
            <a:ext cx="473132" cy="5136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5BEB74E-3618-C34A-841B-28B9C912575F}"/>
              </a:ext>
            </a:extLst>
          </p:cNvPr>
          <p:cNvSpPr txBox="1">
            <a:spLocks/>
          </p:cNvSpPr>
          <p:nvPr/>
        </p:nvSpPr>
        <p:spPr>
          <a:xfrm>
            <a:off x="4948517" y="3970852"/>
            <a:ext cx="7146151" cy="396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cap="none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History is always instructive!</a:t>
            </a:r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id="{F696ED25-0ED2-0C71-2DC5-0A25BCE34BF7}"/>
              </a:ext>
            </a:extLst>
          </p:cNvPr>
          <p:cNvSpPr/>
          <p:nvPr/>
        </p:nvSpPr>
        <p:spPr>
          <a:xfrm>
            <a:off x="1958943" y="1503648"/>
            <a:ext cx="182957" cy="179102"/>
          </a:xfrm>
          <a:prstGeom prst="triangle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8679A4-8960-42E9-17CB-A09666E70F2E}"/>
              </a:ext>
            </a:extLst>
          </p:cNvPr>
          <p:cNvCxnSpPr>
            <a:cxnSpLocks/>
          </p:cNvCxnSpPr>
          <p:nvPr/>
        </p:nvCxnSpPr>
        <p:spPr>
          <a:xfrm flipV="1">
            <a:off x="1492250" y="1695666"/>
            <a:ext cx="492667" cy="6157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-Point Star 52">
            <a:extLst>
              <a:ext uri="{FF2B5EF4-FFF2-40B4-BE49-F238E27FC236}">
                <a16:creationId xmlns:a16="http://schemas.microsoft.com/office/drawing/2014/main" id="{AC02BAD1-9276-A42B-CEB0-2E0E27F1392E}"/>
              </a:ext>
            </a:extLst>
          </p:cNvPr>
          <p:cNvSpPr>
            <a:spLocks noChangeAspect="1"/>
          </p:cNvSpPr>
          <p:nvPr/>
        </p:nvSpPr>
        <p:spPr>
          <a:xfrm>
            <a:off x="1623759" y="1870072"/>
            <a:ext cx="210312" cy="2103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0B1C8FAB-1F98-489F-34A3-3E74B870FC27}"/>
              </a:ext>
            </a:extLst>
          </p:cNvPr>
          <p:cNvSpPr txBox="1">
            <a:spLocks/>
          </p:cNvSpPr>
          <p:nvPr/>
        </p:nvSpPr>
        <p:spPr>
          <a:xfrm>
            <a:off x="4948516" y="4455964"/>
            <a:ext cx="7146151" cy="872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Two close-by minima indicate a promising region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Interpolation between them yields a better trigger</a:t>
            </a:r>
          </a:p>
        </p:txBody>
      </p:sp>
    </p:spTree>
    <p:extLst>
      <p:ext uri="{BB962C8B-B14F-4D97-AF65-F5344CB8AC3E}">
        <p14:creationId xmlns:p14="http://schemas.microsoft.com/office/powerpoint/2010/main" val="299481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12" grpId="0" animBg="1"/>
      <p:bldP spid="43" grpId="0" build="p"/>
      <p:bldP spid="44" grpId="1" animBg="1"/>
      <p:bldP spid="53" grpId="0" animBg="1"/>
      <p:bldP spid="5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A5B7-456E-9E57-7D13-913653CF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Experiment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C49F6-DA8E-1776-C2F5-0861B307F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1650081"/>
            <a:ext cx="3124093" cy="462927"/>
          </a:xfrm>
        </p:spPr>
        <p:txBody>
          <a:bodyPr/>
          <a:lstStyle/>
          <a:p>
            <a:r>
              <a:rPr lang="en-US" dirty="0"/>
              <a:t>Datasets &amp;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22EBA-5274-3E83-26A3-18104F73A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1650081"/>
            <a:ext cx="3139479" cy="462927"/>
          </a:xfrm>
        </p:spPr>
        <p:txBody>
          <a:bodyPr/>
          <a:lstStyle/>
          <a:p>
            <a:r>
              <a:rPr lang="en-US" dirty="0"/>
              <a:t>Commercial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D91118-6CF3-9E5E-F042-2662BF36A45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1650081"/>
            <a:ext cx="3124093" cy="462927"/>
          </a:xfrm>
        </p:spPr>
        <p:txBody>
          <a:bodyPr/>
          <a:lstStyle/>
          <a:p>
            <a:r>
              <a:rPr lang="en-US" dirty="0"/>
              <a:t>Baselines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B46EC-7F1E-B58F-24B0-BEA502ECCC8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2106656"/>
            <a:ext cx="3124093" cy="2339231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Datasets: CIFAR-10, SVHN, STL-10, GTSRB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Models: ResNet18, ResNet34, ResNet50, VGG11, </a:t>
            </a:r>
            <a:r>
              <a:rPr lang="en-US" dirty="0" err="1"/>
              <a:t>GoogleNet</a:t>
            </a:r>
            <a:r>
              <a:rPr lang="en-US" dirty="0"/>
              <a:t>, DenseNet121, </a:t>
            </a:r>
            <a:r>
              <a:rPr lang="en-US" dirty="0" err="1"/>
              <a:t>MobileNet</a:t>
            </a:r>
            <a:r>
              <a:rPr lang="en-US" dirty="0"/>
              <a:t> V2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837AF7-58AE-9832-F670-BE33688644D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2106656"/>
            <a:ext cx="3139479" cy="2339231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Microsoft Azure</a:t>
            </a:r>
            <a:r>
              <a:rPr lang="en-US" baseline="30000" dirty="0"/>
              <a:t>1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Clarifai</a:t>
            </a:r>
            <a:r>
              <a:rPr lang="en-US" baseline="30000" dirty="0"/>
              <a:t>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028A58-1953-0F60-30EA-4CAE5E39520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2106656"/>
            <a:ext cx="3213266" cy="2339231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3 hard-label black-box adversarial attacks: HSJA</a:t>
            </a:r>
            <a:r>
              <a:rPr lang="en-US" baseline="30000" dirty="0"/>
              <a:t>3</a:t>
            </a:r>
            <a:r>
              <a:rPr lang="en-US" dirty="0"/>
              <a:t>, GRAPHITE</a:t>
            </a:r>
            <a:r>
              <a:rPr lang="en-US" baseline="30000" dirty="0"/>
              <a:t>4</a:t>
            </a:r>
            <a:r>
              <a:rPr lang="en-US" dirty="0"/>
              <a:t>, SparseEvo</a:t>
            </a:r>
            <a:r>
              <a:rPr lang="en-US" baseline="30000" dirty="0"/>
              <a:t>5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dirty="0"/>
              <a:t>3 soft-label black-box attacks: Bandits</a:t>
            </a:r>
            <a:r>
              <a:rPr lang="en-US" baseline="30000" dirty="0"/>
              <a:t>6</a:t>
            </a:r>
            <a:r>
              <a:rPr lang="en-US" dirty="0"/>
              <a:t>, SPSA</a:t>
            </a:r>
            <a:r>
              <a:rPr lang="en-US" baseline="30000" dirty="0"/>
              <a:t>7</a:t>
            </a:r>
            <a:r>
              <a:rPr lang="en-US" dirty="0"/>
              <a:t>, Sparse-RS</a:t>
            </a:r>
            <a:r>
              <a:rPr lang="en-US" baseline="30000" dirty="0"/>
              <a:t>8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61E18D8-5D0A-7D23-B5D3-4C46ED3B56B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Hard-label Black-box Universal Adversarial Patch Attack</a:t>
            </a:r>
          </a:p>
        </p:txBody>
      </p:sp>
      <p:sp>
        <p:nvSpPr>
          <p:cNvPr id="10" name="Class B">
            <a:extLst>
              <a:ext uri="{FF2B5EF4-FFF2-40B4-BE49-F238E27FC236}">
                <a16:creationId xmlns:a16="http://schemas.microsoft.com/office/drawing/2014/main" id="{7D3119AE-A8C3-8CF7-D7B8-2EF6194811ED}"/>
              </a:ext>
            </a:extLst>
          </p:cNvPr>
          <p:cNvSpPr txBox="1"/>
          <p:nvPr/>
        </p:nvSpPr>
        <p:spPr>
          <a:xfrm>
            <a:off x="1129698" y="4645052"/>
            <a:ext cx="9538637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</a:defRPr>
            </a:lvl1pPr>
          </a:lstStyle>
          <a:p>
            <a:r>
              <a:rPr lang="en-US" sz="1200" baseline="30000" dirty="0"/>
              <a:t>1 </a:t>
            </a:r>
            <a:r>
              <a:rPr lang="en-US" sz="1200" dirty="0"/>
              <a:t>https://</a:t>
            </a:r>
            <a:r>
              <a:rPr lang="en-US" sz="1200" dirty="0" err="1"/>
              <a:t>azure.microsoft.com</a:t>
            </a:r>
            <a:r>
              <a:rPr lang="en-US" sz="1200" dirty="0"/>
              <a:t>/</a:t>
            </a:r>
            <a:r>
              <a:rPr lang="en-US" sz="1200" dirty="0" err="1"/>
              <a:t>en</a:t>
            </a:r>
            <a:r>
              <a:rPr lang="en-US" sz="1200" dirty="0"/>
              <a:t>-us/ services/cognitive- services/</a:t>
            </a:r>
          </a:p>
          <a:p>
            <a:r>
              <a:rPr lang="en-US" sz="1200" baseline="30000" dirty="0"/>
              <a:t>2 </a:t>
            </a:r>
            <a:r>
              <a:rPr lang="en-US" sz="1200" dirty="0"/>
              <a:t>https://</a:t>
            </a:r>
            <a:r>
              <a:rPr lang="en-US" sz="1200" dirty="0" err="1"/>
              <a:t>www.clarifai.com</a:t>
            </a:r>
            <a:r>
              <a:rPr lang="en-US" sz="1200" dirty="0"/>
              <a:t>/</a:t>
            </a:r>
          </a:p>
          <a:p>
            <a:r>
              <a:rPr lang="en-US" sz="1200" baseline="30000" dirty="0"/>
              <a:t>3</a:t>
            </a:r>
            <a:r>
              <a:rPr lang="en-US" sz="1200" dirty="0"/>
              <a:t> Chen, </a:t>
            </a:r>
            <a:r>
              <a:rPr lang="en-US" sz="1200" dirty="0" err="1"/>
              <a:t>Jianbo</a:t>
            </a:r>
            <a:r>
              <a:rPr lang="en-US" sz="1200" dirty="0"/>
              <a:t>, et al. </a:t>
            </a:r>
            <a:r>
              <a:rPr lang="en-US" sz="1200" dirty="0" err="1"/>
              <a:t>HopSkipJumpAttack</a:t>
            </a:r>
            <a:r>
              <a:rPr lang="en-US" sz="1200" dirty="0"/>
              <a:t>: A query-efficient decision-based attack. S&amp;P 2020.</a:t>
            </a:r>
          </a:p>
          <a:p>
            <a:r>
              <a:rPr lang="en-US" sz="1200" baseline="30000" dirty="0"/>
              <a:t>4</a:t>
            </a:r>
            <a:r>
              <a:rPr lang="en-US" sz="1200" dirty="0"/>
              <a:t> Feng, Ryan, et al. Graphite: Generating automatic physical examples for machine-learning attacks on computer vision systems. </a:t>
            </a:r>
            <a:r>
              <a:rPr lang="en-US" sz="1200" dirty="0" err="1"/>
              <a:t>EuroS&amp;P</a:t>
            </a:r>
            <a:r>
              <a:rPr lang="en-US" sz="1200" dirty="0"/>
              <a:t> 2022.</a:t>
            </a:r>
          </a:p>
          <a:p>
            <a:r>
              <a:rPr lang="en-US" sz="1200" baseline="30000" dirty="0"/>
              <a:t>5</a:t>
            </a:r>
            <a:r>
              <a:rPr lang="en-US" sz="1200" dirty="0"/>
              <a:t> Vo, Viet, et al. Query efficient decision based sparse attacks against black-box deep learning models. ICLR 2022.</a:t>
            </a:r>
          </a:p>
          <a:p>
            <a:r>
              <a:rPr lang="en-US" sz="1200" baseline="30000" dirty="0"/>
              <a:t>6</a:t>
            </a:r>
            <a:r>
              <a:rPr lang="en-US" sz="1200" dirty="0"/>
              <a:t> Ilyas, Andrew, et al. Prior convictions: Black-box adversarial attacks with bandits and priors. ICLR 2019.</a:t>
            </a:r>
          </a:p>
          <a:p>
            <a:r>
              <a:rPr lang="en-US" sz="1200" baseline="30000" dirty="0"/>
              <a:t>7</a:t>
            </a:r>
            <a:r>
              <a:rPr lang="en-US" sz="1200" dirty="0"/>
              <a:t> James C Spall. A one-measurement form of simultaneous perturbation stochastic approximation. </a:t>
            </a:r>
            <a:r>
              <a:rPr lang="en-US" sz="1200" dirty="0" err="1"/>
              <a:t>Automatica</a:t>
            </a:r>
            <a:r>
              <a:rPr lang="en-US" sz="1200" dirty="0"/>
              <a:t> 1997.</a:t>
            </a:r>
          </a:p>
          <a:p>
            <a:r>
              <a:rPr lang="en-US" sz="1200" baseline="30000" dirty="0"/>
              <a:t>8</a:t>
            </a:r>
            <a:r>
              <a:rPr lang="en-US" sz="1200" dirty="0"/>
              <a:t> Croce, Francesco, et al. Sparse-RS: a versatile framework for query-efficient sparse black-box adversarial attacks. AAAI 2022.</a:t>
            </a:r>
          </a:p>
        </p:txBody>
      </p:sp>
    </p:spTree>
    <p:extLst>
      <p:ext uri="{BB962C8B-B14F-4D97-AF65-F5344CB8AC3E}">
        <p14:creationId xmlns:p14="http://schemas.microsoft.com/office/powerpoint/2010/main" val="37920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uiExpand="1" build="p"/>
      <p:bldP spid="7" grpId="0" uiExpand="1" build="p"/>
      <p:bldP spid="8" grpId="0" uiExpand="1" build="p"/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95F9-18D4-E057-C87E-051F45C2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285"/>
            <a:ext cx="10515600" cy="1325563"/>
          </a:xfrm>
        </p:spPr>
        <p:txBody>
          <a:bodyPr/>
          <a:lstStyle/>
          <a:p>
            <a:r>
              <a:rPr lang="en-US" dirty="0"/>
              <a:t>Attack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FE8A1-B725-FA33-6D11-0A5252B906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479159"/>
            <a:ext cx="10515600" cy="1169448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Generate a trigger for each pair of classes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/>
              <a:t>Size: 7x7 (4.79% of the input)		# Queries: 50k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Count the number of pairs above a certain attack success rate (ASR)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00028A4-7DDF-1B87-A57C-E935D0AF4AE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Hard-label Black-box Universal Adversarial Patch Attack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0DFF5B-1C3A-E127-8F19-3DF25A8CD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083" y="2656209"/>
            <a:ext cx="8697834" cy="3106369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0E4B6EE-5C67-1205-1D25-E5B5DFF2D02C}"/>
              </a:ext>
            </a:extLst>
          </p:cNvPr>
          <p:cNvSpPr/>
          <p:nvPr/>
        </p:nvSpPr>
        <p:spPr>
          <a:xfrm>
            <a:off x="2490565" y="4807000"/>
            <a:ext cx="809684" cy="8297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60B8C0E-E053-08F1-CFA3-7CD5F0485902}"/>
              </a:ext>
            </a:extLst>
          </p:cNvPr>
          <p:cNvSpPr/>
          <p:nvPr/>
        </p:nvSpPr>
        <p:spPr>
          <a:xfrm>
            <a:off x="5922193" y="4214648"/>
            <a:ext cx="809684" cy="142207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6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180624 Minimalist light sales pitch_Win32_v3" id="{6E94D4DF-24E6-4758-8701-2C20AC2BF2DD}" vid="{D9C778EE-A573-4D68-89BA-A3DB5F810E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BFCE94-6EC9-4D8E-89B6-C22DE7AD7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845F9-C5F4-4AA5-BA9E-EC2182E9148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C8B084D-D430-4822-B3CB-DEADB2E7A5F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1150</Words>
  <Application>Microsoft Macintosh PowerPoint</Application>
  <PresentationFormat>Widescreen</PresentationFormat>
  <Paragraphs>165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 Neue Medium</vt:lpstr>
      <vt:lpstr>Tenorite</vt:lpstr>
      <vt:lpstr>Wingdings</vt:lpstr>
      <vt:lpstr>Monoline</vt:lpstr>
      <vt:lpstr>Hard-label Black-box Universal Adversarial Patch Attack</vt:lpstr>
      <vt:lpstr>PowerPoint Presentation</vt:lpstr>
      <vt:lpstr>Why Hard-label Black-box Universal Attack?</vt:lpstr>
      <vt:lpstr>How To Generate?</vt:lpstr>
      <vt:lpstr>Let’s Approximate It!</vt:lpstr>
      <vt:lpstr>Gradient Estimation for Multiple Inputs</vt:lpstr>
      <vt:lpstr>Is Grad Approx. Sufficient?</vt:lpstr>
      <vt:lpstr>Experiment Setup</vt:lpstr>
      <vt:lpstr>Attack Performance</vt:lpstr>
      <vt:lpstr>Attacking Online Services</vt:lpstr>
      <vt:lpstr>Countermeasures</vt:lpstr>
      <vt:lpstr>Related Work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2023-07-24T01:11:48Z</dcterms:created>
  <dcterms:modified xsi:type="dcterms:W3CDTF">2023-11-20T16:05:48Z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