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7" r:id="rId3"/>
  </p:sldMasterIdLst>
  <p:notesMasterIdLst>
    <p:notesMasterId r:id="rId48"/>
  </p:notesMasterIdLst>
  <p:sldIdLst>
    <p:sldId id="294" r:id="rId4"/>
    <p:sldId id="396" r:id="rId5"/>
    <p:sldId id="494" r:id="rId6"/>
    <p:sldId id="483" r:id="rId7"/>
    <p:sldId id="484" r:id="rId8"/>
    <p:sldId id="450" r:id="rId9"/>
    <p:sldId id="486" r:id="rId10"/>
    <p:sldId id="487" r:id="rId11"/>
    <p:sldId id="488" r:id="rId12"/>
    <p:sldId id="489" r:id="rId13"/>
    <p:sldId id="490" r:id="rId14"/>
    <p:sldId id="443" r:id="rId15"/>
    <p:sldId id="398" r:id="rId16"/>
    <p:sldId id="492" r:id="rId17"/>
    <p:sldId id="495" r:id="rId18"/>
    <p:sldId id="493" r:id="rId19"/>
    <p:sldId id="496" r:id="rId20"/>
    <p:sldId id="441" r:id="rId21"/>
    <p:sldId id="444" r:id="rId22"/>
    <p:sldId id="446" r:id="rId23"/>
    <p:sldId id="447" r:id="rId24"/>
    <p:sldId id="395" r:id="rId25"/>
    <p:sldId id="404" r:id="rId26"/>
    <p:sldId id="397" r:id="rId27"/>
    <p:sldId id="387" r:id="rId28"/>
    <p:sldId id="406" r:id="rId29"/>
    <p:sldId id="477" r:id="rId30"/>
    <p:sldId id="408" r:id="rId31"/>
    <p:sldId id="389" r:id="rId32"/>
    <p:sldId id="391" r:id="rId33"/>
    <p:sldId id="393" r:id="rId34"/>
    <p:sldId id="409" r:id="rId35"/>
    <p:sldId id="481" r:id="rId36"/>
    <p:sldId id="410" r:id="rId37"/>
    <p:sldId id="482" r:id="rId38"/>
    <p:sldId id="411" r:id="rId39"/>
    <p:sldId id="413" r:id="rId40"/>
    <p:sldId id="414" r:id="rId41"/>
    <p:sldId id="416" r:id="rId42"/>
    <p:sldId id="417" r:id="rId43"/>
    <p:sldId id="419" r:id="rId44"/>
    <p:sldId id="421" r:id="rId45"/>
    <p:sldId id="394" r:id="rId46"/>
    <p:sldId id="26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6633"/>
    <a:srgbClr val="CCECFF"/>
    <a:srgbClr val="CC9900"/>
    <a:srgbClr val="FF9900"/>
    <a:srgbClr val="009900"/>
    <a:srgbClr val="FFFF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537C00-FD50-4C69-8CFD-B8A19C5FB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37C00-FD50-4C69-8CFD-B8A19C5FBF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961681" y="6477000"/>
            <a:ext cx="562826" cy="275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56520" rIns="92160" bIns="46080">
            <a:spAutoFit/>
          </a:bodyPr>
          <a:lstStyle/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CE33170D-3FD1-4FAF-81EC-701FF5DBB1AD}" type="slidenum">
              <a:rPr lang="en-US" sz="1200" smtClean="0">
                <a:latin typeface="Times New Roman" pitchFamily="18" charset="0"/>
                <a:cs typeface="Tahoma" pitchFamily="34" charset="0"/>
              </a:rPr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r>
              <a:rPr lang="en-US" sz="1200" dirty="0" smtClean="0">
                <a:latin typeface="Times New Roman" pitchFamily="18" charset="0"/>
                <a:cs typeface="Tahoma" pitchFamily="34" charset="0"/>
              </a:rPr>
              <a:t>/43</a:t>
            </a:r>
            <a:endParaRPr lang="en-US" sz="1200" dirty="0">
              <a:latin typeface="Times New Roman" pitchFamily="18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7463"/>
            <a:ext cx="4476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98500" y="6457950"/>
            <a:ext cx="3279775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56520" rIns="92160" bIns="46080">
            <a:spAutoFit/>
          </a:bodyPr>
          <a:lstStyle/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latin typeface="Times New Roman" pitchFamily="18" charset="0"/>
                <a:cs typeface="Tahoma" pitchFamily="34" charset="0"/>
              </a:rPr>
              <a:t>Department of Computer Science and Engineering</a:t>
            </a:r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28575" y="6291263"/>
            <a:ext cx="9093200" cy="1587"/>
          </a:xfrm>
          <a:prstGeom prst="line">
            <a:avLst/>
          </a:prstGeom>
          <a:noFill/>
          <a:ln w="25560">
            <a:solidFill>
              <a:srgbClr val="004C4A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6348413"/>
            <a:ext cx="55245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7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8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-152400"/>
            <a:ext cx="2033588" cy="6342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-152400"/>
            <a:ext cx="5953125" cy="6342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152400"/>
            <a:ext cx="7788275" cy="1443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1524000"/>
            <a:ext cx="3992563" cy="4665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524000"/>
            <a:ext cx="3994150" cy="4665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152400"/>
            <a:ext cx="7788275" cy="1443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1524000"/>
            <a:ext cx="8139113" cy="225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" y="3932238"/>
            <a:ext cx="8139113" cy="225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152400"/>
            <a:ext cx="7788275" cy="1443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1524000"/>
            <a:ext cx="3992563" cy="4665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524000"/>
            <a:ext cx="3994150" cy="225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932238"/>
            <a:ext cx="3994150" cy="225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524000"/>
            <a:ext cx="3992563" cy="466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524000"/>
            <a:ext cx="3994150" cy="466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-152400"/>
            <a:ext cx="7788275" cy="1443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title text format</a:t>
            </a: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7961681" y="6477000"/>
            <a:ext cx="562826" cy="275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56520" rIns="92160" bIns="46080">
            <a:spAutoFit/>
          </a:bodyPr>
          <a:lstStyle/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BB58763-C376-4CF8-9632-5B51EEB48AE0}" type="slidenum">
              <a:rPr lang="en-US" sz="1200" smtClean="0">
                <a:latin typeface="Times New Roman" pitchFamily="18" charset="0"/>
                <a:cs typeface="Tahoma" pitchFamily="34" charset="0"/>
              </a:rPr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r>
              <a:rPr lang="en-US" sz="1200" dirty="0" smtClean="0">
                <a:latin typeface="Times New Roman" pitchFamily="18" charset="0"/>
                <a:cs typeface="Tahoma" pitchFamily="34" charset="0"/>
              </a:rPr>
              <a:t>/43</a:t>
            </a:r>
            <a:endParaRPr lang="en-US" sz="1200" dirty="0">
              <a:latin typeface="Times New Roman" pitchFamily="18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138" y="6367463"/>
            <a:ext cx="4476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698500" y="6457950"/>
            <a:ext cx="3279775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56520" rIns="92160" bIns="46080">
            <a:spAutoFit/>
          </a:bodyPr>
          <a:lstStyle/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latin typeface="Times New Roman" pitchFamily="18" charset="0"/>
                <a:cs typeface="Tahoma" pitchFamily="34" charset="0"/>
              </a:rPr>
              <a:t>Department of Computer Science and Engineering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28575" y="6291263"/>
            <a:ext cx="9093200" cy="1587"/>
          </a:xfrm>
          <a:prstGeom prst="line">
            <a:avLst/>
          </a:prstGeom>
          <a:noFill/>
          <a:ln w="25560">
            <a:solidFill>
              <a:srgbClr val="004C4A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28600" y="1304925"/>
            <a:ext cx="8693150" cy="5556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94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34400" y="6348413"/>
            <a:ext cx="55245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524000"/>
            <a:ext cx="8139113" cy="466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5832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 smtClean="0"/>
              <a:t>Click to edit the outline text format</a:t>
            </a:r>
          </a:p>
          <a:p>
            <a:pPr lvl="1"/>
            <a:r>
              <a:rPr lang="en-GB" altLang="zh-CN" dirty="0" smtClean="0"/>
              <a:t>Second Outline Level</a:t>
            </a:r>
          </a:p>
          <a:p>
            <a:pPr lvl="2"/>
            <a:r>
              <a:rPr lang="en-GB" altLang="zh-CN" dirty="0" smtClean="0"/>
              <a:t>Third Outline Level</a:t>
            </a:r>
          </a:p>
          <a:p>
            <a:pPr lvl="3"/>
            <a:r>
              <a:rPr lang="en-GB" altLang="zh-CN" dirty="0" smtClean="0"/>
              <a:t>Fourth Outline Level</a:t>
            </a:r>
          </a:p>
          <a:p>
            <a:pPr lvl="4"/>
            <a:r>
              <a:rPr lang="en-GB" altLang="zh-CN" dirty="0" smtClean="0"/>
              <a:t>Seventh Outline Level</a:t>
            </a:r>
          </a:p>
          <a:p>
            <a:pPr lvl="4"/>
            <a:r>
              <a:rPr lang="en-GB" altLang="zh-CN" dirty="0" smtClean="0"/>
              <a:t>Fifth Outline Level</a:t>
            </a:r>
          </a:p>
          <a:p>
            <a:pPr lvl="4"/>
            <a:r>
              <a:rPr lang="en-GB" altLang="zh-CN" dirty="0" smtClean="0"/>
              <a:t>Sixth Outline Level</a:t>
            </a:r>
          </a:p>
          <a:p>
            <a:pPr lvl="4"/>
            <a:r>
              <a:rPr lang="en-GB" altLang="zh-CN" dirty="0" smtClean="0"/>
              <a:t>Eighth Outline Level</a:t>
            </a:r>
          </a:p>
          <a:p>
            <a:pPr lvl="4"/>
            <a:r>
              <a:rPr lang="en-GB" altLang="zh-CN" dirty="0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Arial" charset="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04D6-9FE5-426F-B634-BDDAB84F8877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F841-27B0-406E-BEA2-7C99FCC7C9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5E43-384E-437D-AAC7-E01AE135EDDC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A26D0-DFFA-4EE2-BF0B-D98B9243E0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Delaunay Mesh Generation</a:t>
            </a:r>
            <a:endParaRPr lang="en-US" altLang="ko-KR" dirty="0"/>
          </a:p>
        </p:txBody>
      </p:sp>
      <p:sp>
        <p:nvSpPr>
          <p:cNvPr id="18433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 smtClean="0"/>
              <a:t>Tamal</a:t>
            </a:r>
            <a:r>
              <a:rPr lang="en-US" altLang="ko-KR" dirty="0" smtClean="0"/>
              <a:t> K. </a:t>
            </a:r>
            <a:r>
              <a:rPr lang="en-US" altLang="ko-KR" dirty="0" err="1" smtClean="0"/>
              <a:t>Dey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The Ohio State University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Poles</a:t>
            </a:r>
          </a:p>
        </p:txBody>
      </p:sp>
      <p:pic>
        <p:nvPicPr>
          <p:cNvPr id="24579" name="Picture 3" descr="SS-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28194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91125" y="1512888"/>
            <a:ext cx="2324100" cy="4491037"/>
            <a:chOff x="3396" y="953"/>
            <a:chExt cx="1464" cy="2829"/>
          </a:xfrm>
        </p:grpSpPr>
        <p:pic>
          <p:nvPicPr>
            <p:cNvPr id="24581" name="Picture 5" descr="SS-med-le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6" y="962"/>
              <a:ext cx="1464" cy="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Oval 6"/>
            <p:cNvSpPr>
              <a:spLocks noChangeAspect="1" noChangeArrowheads="1"/>
            </p:cNvSpPr>
            <p:nvPr/>
          </p:nvSpPr>
          <p:spPr bwMode="auto">
            <a:xfrm>
              <a:off x="4115" y="959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4112" y="953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>
                  <a:latin typeface="굴림" pitchFamily="34" charset="-127"/>
                  <a:ea typeface="굴림" pitchFamily="34" charset="-127"/>
                </a:rPr>
                <a:t>P</a:t>
              </a:r>
              <a:r>
                <a:rPr kumimoji="1" lang="en-US" altLang="ko-KR" baseline="30000">
                  <a:latin typeface="굴림" pitchFamily="34" charset="-127"/>
                  <a:ea typeface="굴림" pitchFamily="34" charset="-127"/>
                </a:rPr>
                <a:t>+</a:t>
              </a:r>
            </a:p>
          </p:txBody>
        </p:sp>
        <p:sp>
          <p:nvSpPr>
            <p:cNvPr id="24584" name="Oval 8"/>
            <p:cNvSpPr>
              <a:spLocks noChangeAspect="1" noChangeArrowheads="1"/>
            </p:cNvSpPr>
            <p:nvPr/>
          </p:nvSpPr>
          <p:spPr bwMode="auto">
            <a:xfrm>
              <a:off x="3778" y="3579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3811" y="3370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>
                  <a:latin typeface="굴림" pitchFamily="34" charset="-127"/>
                  <a:ea typeface="굴림" pitchFamily="34" charset="-127"/>
                </a:rPr>
                <a:t>P</a:t>
              </a:r>
              <a:r>
                <a:rPr kumimoji="1" lang="en-US" altLang="ko-KR" baseline="30000">
                  <a:latin typeface="굴림" pitchFamily="34" charset="-127"/>
                  <a:ea typeface="굴림" pitchFamily="34" charset="-127"/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Normal Lemma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048125" y="2297113"/>
            <a:ext cx="4737100" cy="11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60000"/>
              </a:lnSpc>
              <a:spcBef>
                <a:spcPct val="50000"/>
              </a:spcBef>
              <a:buClr>
                <a:schemeClr val="folHlink"/>
              </a:buClr>
              <a:buFont typeface="Wingdings 2" pitchFamily="18" charset="2"/>
              <a:buChar char=""/>
            </a:pP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The angle between the pole vector </a:t>
            </a:r>
            <a:r>
              <a:rPr lang="en-US" altLang="ko-KR" sz="2400" i="1" dirty="0" err="1">
                <a:latin typeface="Times New Roman" pitchFamily="18" charset="0"/>
                <a:ea typeface="굴림" pitchFamily="34" charset="-127"/>
              </a:rPr>
              <a:t>v</a:t>
            </a:r>
            <a:r>
              <a:rPr lang="en-US" altLang="ko-KR" sz="2400" b="0" baseline="-25000" dirty="0" err="1">
                <a:latin typeface="Times New Roman" pitchFamily="18" charset="0"/>
                <a:ea typeface="굴림" pitchFamily="34" charset="-127"/>
              </a:rPr>
              <a:t>p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 and the normal </a:t>
            </a:r>
            <a:r>
              <a:rPr lang="en-US" altLang="ko-KR" sz="2400" i="1" dirty="0" err="1">
                <a:latin typeface="Times New Roman" pitchFamily="18" charset="0"/>
                <a:ea typeface="굴림" pitchFamily="34" charset="-127"/>
              </a:rPr>
              <a:t>n</a:t>
            </a:r>
            <a:r>
              <a:rPr lang="en-US" altLang="ko-KR" sz="2400" b="0" baseline="-25000" dirty="0" err="1">
                <a:latin typeface="Times New Roman" pitchFamily="18" charset="0"/>
                <a:ea typeface="굴림" pitchFamily="34" charset="-127"/>
              </a:rPr>
              <a:t>p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 is O(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  <a:sym typeface="Symbol" pitchFamily="18" charset="2"/>
              </a:rPr>
              <a:t>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).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0363" y="1576388"/>
            <a:ext cx="3262312" cy="4459287"/>
            <a:chOff x="130" y="973"/>
            <a:chExt cx="2055" cy="2809"/>
          </a:xfrm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130" y="1016"/>
            <a:ext cx="2055" cy="2766"/>
          </p:xfrm>
          <a:graphic>
            <a:graphicData uri="http://schemas.openxmlformats.org/presentationml/2006/ole">
              <p:oleObj spid="_x0000_s1026" name="Image" r:id="rId3" imgW="8888889" imgH="11961905" progId="">
                <p:embed/>
              </p:oleObj>
            </a:graphicData>
          </a:graphic>
        </p:graphicFrame>
        <p:sp>
          <p:nvSpPr>
            <p:cNvPr id="1034" name="Oval 7"/>
            <p:cNvSpPr>
              <a:spLocks noChangeAspect="1" noChangeArrowheads="1"/>
            </p:cNvSpPr>
            <p:nvPr/>
          </p:nvSpPr>
          <p:spPr bwMode="auto">
            <a:xfrm>
              <a:off x="1082" y="979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Text Box 8"/>
            <p:cNvSpPr txBox="1">
              <a:spLocks noChangeArrowheads="1"/>
            </p:cNvSpPr>
            <p:nvPr/>
          </p:nvSpPr>
          <p:spPr bwMode="auto">
            <a:xfrm>
              <a:off x="1079" y="973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>
                  <a:latin typeface="굴림" pitchFamily="34" charset="-127"/>
                  <a:ea typeface="굴림" pitchFamily="34" charset="-127"/>
                </a:rPr>
                <a:t>P</a:t>
              </a:r>
              <a:r>
                <a:rPr kumimoji="1" lang="en-US" altLang="ko-KR" baseline="30000">
                  <a:latin typeface="굴림" pitchFamily="34" charset="-127"/>
                  <a:ea typeface="굴림" pitchFamily="34" charset="-127"/>
                </a:rPr>
                <a:t>+</a:t>
              </a:r>
            </a:p>
          </p:txBody>
        </p:sp>
        <p:sp>
          <p:nvSpPr>
            <p:cNvPr id="1036" name="Oval 9"/>
            <p:cNvSpPr>
              <a:spLocks noChangeAspect="1" noChangeArrowheads="1"/>
            </p:cNvSpPr>
            <p:nvPr/>
          </p:nvSpPr>
          <p:spPr bwMode="auto">
            <a:xfrm>
              <a:off x="745" y="3599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Text Box 10"/>
            <p:cNvSpPr txBox="1">
              <a:spLocks noChangeArrowheads="1"/>
            </p:cNvSpPr>
            <p:nvPr/>
          </p:nvSpPr>
          <p:spPr bwMode="auto">
            <a:xfrm>
              <a:off x="778" y="3390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>
                  <a:latin typeface="굴림" pitchFamily="34" charset="-127"/>
                  <a:ea typeface="굴림" pitchFamily="34" charset="-127"/>
                </a:rPr>
                <a:t>P</a:t>
              </a:r>
              <a:r>
                <a:rPr kumimoji="1" lang="en-US" altLang="ko-KR" baseline="30000">
                  <a:latin typeface="굴림" pitchFamily="34" charset="-127"/>
                  <a:ea typeface="굴림" pitchFamily="34" charset="-127"/>
                </a:rPr>
                <a:t>-</a:t>
              </a:r>
            </a:p>
          </p:txBody>
        </p:sp>
      </p:grpSp>
      <p:sp>
        <p:nvSpPr>
          <p:cNvPr id="1030" name="Line 11"/>
          <p:cNvSpPr>
            <a:spLocks noChangeShapeType="1"/>
          </p:cNvSpPr>
          <p:nvPr/>
        </p:nvSpPr>
        <p:spPr bwMode="auto">
          <a:xfrm flipH="1" flipV="1">
            <a:off x="1882775" y="3309938"/>
            <a:ext cx="44450" cy="5969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stealth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 rot="21314182" flipV="1">
            <a:off x="1914525" y="3298825"/>
            <a:ext cx="95250" cy="596900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/>
            <a:tailEnd type="stealth" w="sm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1997075" y="3302000"/>
            <a:ext cx="41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i="1">
                <a:solidFill>
                  <a:srgbClr val="0000FF"/>
                </a:solidFill>
                <a:latin typeface="Times New Roman" pitchFamily="18" charset="0"/>
                <a:ea typeface="굴림" pitchFamily="34" charset="-127"/>
              </a:rPr>
              <a:t>n</a:t>
            </a:r>
            <a:r>
              <a:rPr lang="en-US" altLang="ko-KR" sz="2000" baseline="-25000">
                <a:solidFill>
                  <a:srgbClr val="0000FF"/>
                </a:solidFill>
                <a:latin typeface="Times New Roman" pitchFamily="18" charset="0"/>
                <a:ea typeface="굴림" pitchFamily="34" charset="-127"/>
              </a:rPr>
              <a:t>p</a:t>
            </a: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1493838" y="3138488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 i="1">
                <a:solidFill>
                  <a:schemeClr val="hlink"/>
                </a:solidFill>
                <a:latin typeface="Times New Roman" pitchFamily="18" charset="0"/>
                <a:ea typeface="굴림" pitchFamily="34" charset="-127"/>
              </a:rPr>
              <a:t>v</a:t>
            </a:r>
            <a:r>
              <a:rPr lang="en-US" altLang="ko-KR" sz="2000" baseline="-25000">
                <a:solidFill>
                  <a:schemeClr val="hlink"/>
                </a:solidFill>
                <a:latin typeface="Times New Roman" pitchFamily="18" charset="0"/>
                <a:ea typeface="굴림" pitchFamily="34" charset="-127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Restricted Delaunay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668463"/>
            <a:ext cx="49434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sz="2400" dirty="0" smtClean="0"/>
              <a:t>If the point set is sampled from a domain D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  <a:buClr>
                <a:srgbClr val="996600"/>
              </a:buClr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sz="2400" dirty="0" smtClean="0"/>
              <a:t>We can define the </a:t>
            </a:r>
            <a:r>
              <a:rPr lang="en-US" sz="2400" b="1" dirty="0" smtClean="0"/>
              <a:t>restricted Delaunay triangulation, </a:t>
            </a:r>
            <a:r>
              <a:rPr lang="en-US" sz="2400" dirty="0" smtClean="0"/>
              <a:t>denoted Del </a:t>
            </a:r>
            <a:r>
              <a:rPr lang="en-US" sz="2400" dirty="0" smtClean="0"/>
              <a:t>P|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Each simplex </a:t>
            </a:r>
            <a:r>
              <a:rPr lang="en-US" sz="2000" dirty="0" smtClean="0">
                <a:sym typeface="Symbol" pitchFamily="18" charset="2"/>
              </a:rPr>
              <a:t>  </a:t>
            </a:r>
            <a:r>
              <a:rPr lang="en-US" sz="2000" dirty="0" smtClean="0"/>
              <a:t>Del </a:t>
            </a:r>
            <a:r>
              <a:rPr lang="en-US" sz="2000" dirty="0" smtClean="0"/>
              <a:t>P|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</a:t>
            </a:r>
            <a:r>
              <a:rPr lang="en-US" sz="2000" dirty="0" smtClean="0"/>
              <a:t>is the dual of a </a:t>
            </a:r>
            <a:r>
              <a:rPr lang="en-US" sz="2000" dirty="0" err="1" smtClean="0"/>
              <a:t>Voronoi</a:t>
            </a:r>
            <a:r>
              <a:rPr lang="en-US" sz="2000" dirty="0" smtClean="0"/>
              <a:t> face V</a:t>
            </a:r>
            <a:r>
              <a:rPr lang="en-US" sz="2000" baseline="-25000" dirty="0" smtClean="0">
                <a:sym typeface="Symbol" pitchFamily="18" charset="2"/>
              </a:rPr>
              <a:t></a:t>
            </a:r>
            <a:r>
              <a:rPr lang="en-US" sz="2000" dirty="0" smtClean="0"/>
              <a:t> that has a nonempty intersection with the domain D.</a:t>
            </a:r>
          </a:p>
          <a:p>
            <a:pPr eaLnBrk="1" hangingPunct="1">
              <a:lnSpc>
                <a:spcPct val="80000"/>
              </a:lnSpc>
              <a:buClr>
                <a:srgbClr val="996600"/>
              </a:buClr>
              <a:buNone/>
            </a:pPr>
            <a:endParaRPr lang="en-US" sz="2400" dirty="0" smtClean="0"/>
          </a:p>
        </p:txBody>
      </p:sp>
      <p:pic>
        <p:nvPicPr>
          <p:cNvPr id="22538" name="Picture 10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288" y="1752600"/>
            <a:ext cx="3516312" cy="3524250"/>
          </a:xfrm>
          <a:prstGeom prst="rect">
            <a:avLst/>
          </a:prstGeom>
          <a:noFill/>
        </p:spPr>
      </p:pic>
      <p:pic>
        <p:nvPicPr>
          <p:cNvPr id="22539" name="Picture 11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038" y="1600200"/>
            <a:ext cx="3687762" cy="3695700"/>
          </a:xfrm>
          <a:prstGeom prst="rect">
            <a:avLst/>
          </a:prstGeom>
          <a:noFill/>
        </p:spPr>
      </p:pic>
      <p:pic>
        <p:nvPicPr>
          <p:cNvPr id="22540" name="Picture 12" descr="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1600200"/>
            <a:ext cx="3667125" cy="3676650"/>
          </a:xfrm>
          <a:prstGeom prst="rect">
            <a:avLst/>
          </a:prstGeom>
          <a:noFill/>
        </p:spPr>
      </p:pic>
      <p:pic>
        <p:nvPicPr>
          <p:cNvPr id="22543" name="Picture 15" descr="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600200"/>
            <a:ext cx="3175000" cy="3810000"/>
          </a:xfrm>
          <a:prstGeom prst="rect">
            <a:avLst/>
          </a:prstGeom>
          <a:noFill/>
        </p:spPr>
      </p:pic>
      <p:pic>
        <p:nvPicPr>
          <p:cNvPr id="22544" name="Picture 16" descr="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600200"/>
            <a:ext cx="317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03" name="Picture 19" descr="tb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2972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4" name="Picture 20" descr="tb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3" y="1828800"/>
            <a:ext cx="329723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6" descr="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3619500" cy="4343400"/>
          </a:xfrm>
          <a:prstGeom prst="rect">
            <a:avLst/>
          </a:prstGeom>
          <a:noFill/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>
                <a:ea typeface="굴림"/>
                <a:cs typeface="굴림"/>
              </a:rPr>
              <a:t>Topological Ball Property (TBP)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668463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P</a:t>
            </a:r>
            <a:r>
              <a:rPr lang="en-US" altLang="ko-KR" sz="2800" dirty="0" smtClean="0">
                <a:ea typeface="굴림"/>
                <a:cs typeface="굴림"/>
              </a:rPr>
              <a:t> </a:t>
            </a:r>
            <a:r>
              <a:rPr lang="en-US" altLang="ko-KR" sz="2800" dirty="0" smtClean="0">
                <a:ea typeface="굴림"/>
                <a:cs typeface="굴림"/>
              </a:rPr>
              <a:t>has the TBP for a </a:t>
            </a:r>
            <a:r>
              <a:rPr lang="en-US" altLang="ko-KR" sz="2800" dirty="0" smtClean="0">
                <a:ea typeface="굴림"/>
                <a:cs typeface="굴림"/>
              </a:rPr>
              <a:t>manifold</a:t>
            </a:r>
            <a:r>
              <a:rPr lang="en-US" altLang="ko-KR" sz="2800" dirty="0" smtClean="0">
                <a:ea typeface="굴림"/>
                <a:cs typeface="굴림"/>
              </a:rPr>
              <a:t> </a:t>
            </a:r>
            <a:r>
              <a:rPr lang="en-US" altLang="ko-KR" sz="2800" dirty="0" smtClean="0">
                <a:latin typeface="Symbol" pitchFamily="18" charset="2"/>
                <a:ea typeface="굴림"/>
                <a:cs typeface="굴림"/>
              </a:rPr>
              <a:t>S</a:t>
            </a:r>
            <a:r>
              <a:rPr lang="en-US" altLang="ko-KR" sz="2800" dirty="0" smtClean="0">
                <a:ea typeface="굴림"/>
                <a:cs typeface="굴림"/>
              </a:rPr>
              <a:t> </a:t>
            </a:r>
            <a:r>
              <a:rPr lang="en-US" altLang="ko-KR" sz="2800" dirty="0" smtClean="0">
                <a:ea typeface="굴림"/>
                <a:cs typeface="굴림"/>
              </a:rPr>
              <a:t>if each k-face in </a:t>
            </a:r>
            <a:r>
              <a:rPr lang="en-US" altLang="ko-KR" sz="2800" dirty="0" err="1" smtClean="0">
                <a:ea typeface="굴림"/>
                <a:cs typeface="굴림"/>
              </a:rPr>
              <a:t>Vor</a:t>
            </a:r>
            <a:r>
              <a:rPr lang="en-US" altLang="ko-KR" sz="2800" dirty="0" smtClean="0">
                <a:ea typeface="굴림"/>
                <a:cs typeface="굴림"/>
              </a:rPr>
              <a:t> </a:t>
            </a:r>
            <a:r>
              <a:rPr lang="en-US" altLang="ko-KR" sz="2800" dirty="0" smtClean="0">
                <a:ea typeface="굴림"/>
                <a:cs typeface="굴림"/>
              </a:rPr>
              <a:t>P </a:t>
            </a:r>
            <a:r>
              <a:rPr lang="en-US" altLang="ko-KR" sz="2800" dirty="0" smtClean="0">
                <a:ea typeface="굴림"/>
                <a:cs typeface="굴림"/>
              </a:rPr>
              <a:t>either does not intersect </a:t>
            </a:r>
            <a:r>
              <a:rPr lang="en-US" altLang="ko-KR" sz="2800" dirty="0" smtClean="0">
                <a:latin typeface="Symbol" pitchFamily="18" charset="2"/>
                <a:ea typeface="굴림"/>
                <a:cs typeface="굴림"/>
              </a:rPr>
              <a:t>S</a:t>
            </a:r>
            <a:r>
              <a:rPr lang="en-US" altLang="ko-KR" sz="2800" dirty="0" smtClean="0">
                <a:ea typeface="굴림"/>
                <a:cs typeface="굴림"/>
              </a:rPr>
              <a:t> </a:t>
            </a:r>
            <a:r>
              <a:rPr lang="en-US" altLang="ko-KR" sz="2800" dirty="0" smtClean="0">
                <a:ea typeface="굴림"/>
                <a:cs typeface="굴림"/>
              </a:rPr>
              <a:t>or intersects in a topological (k-1)-ball.</a:t>
            </a:r>
          </a:p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altLang="ko-KR" sz="2800" dirty="0" err="1" smtClean="0">
                <a:ea typeface="굴림"/>
                <a:cs typeface="굴림"/>
              </a:rPr>
              <a:t>Thm</a:t>
            </a:r>
            <a:r>
              <a:rPr lang="en-US" altLang="ko-KR" sz="2800" dirty="0" smtClean="0">
                <a:ea typeface="굴림"/>
                <a:cs typeface="굴림"/>
              </a:rPr>
              <a:t> </a:t>
            </a:r>
            <a:r>
              <a:rPr lang="en-US" altLang="ko-KR" sz="2800" dirty="0" smtClean="0">
                <a:ea typeface="굴림"/>
                <a:cs typeface="굴림"/>
              </a:rPr>
              <a:t>(</a:t>
            </a:r>
            <a:r>
              <a:rPr lang="en-US" altLang="ko-KR" sz="2800" dirty="0" smtClean="0">
                <a:ea typeface="굴림"/>
                <a:cs typeface="굴림"/>
              </a:rPr>
              <a:t>Edelsbrunner-Shah97 ) </a:t>
            </a:r>
            <a:r>
              <a:rPr lang="en-US" altLang="ko-KR" sz="2800" dirty="0" smtClean="0">
                <a:solidFill>
                  <a:srgbClr val="FFC000"/>
                </a:solidFill>
                <a:ea typeface="굴림"/>
                <a:cs typeface="굴림"/>
              </a:rPr>
              <a:t>If </a:t>
            </a:r>
            <a:r>
              <a:rPr lang="en-US" altLang="ko-KR" sz="2800" dirty="0" smtClean="0">
                <a:solidFill>
                  <a:srgbClr val="FFC000"/>
                </a:solidFill>
                <a:ea typeface="굴림"/>
                <a:cs typeface="굴림"/>
              </a:rPr>
              <a:t>P</a:t>
            </a:r>
            <a:r>
              <a:rPr lang="en-US" altLang="ko-KR" sz="2800" dirty="0" smtClean="0">
                <a:solidFill>
                  <a:srgbClr val="FFC000"/>
                </a:solidFill>
                <a:ea typeface="굴림"/>
                <a:cs typeface="굴림"/>
              </a:rPr>
              <a:t> </a:t>
            </a:r>
            <a:r>
              <a:rPr lang="en-US" altLang="ko-KR" sz="2800" dirty="0" smtClean="0">
                <a:solidFill>
                  <a:srgbClr val="FFC000"/>
                </a:solidFill>
                <a:ea typeface="굴림"/>
                <a:cs typeface="굴림"/>
              </a:rPr>
              <a:t>has the TBP then Del </a:t>
            </a:r>
            <a:r>
              <a:rPr lang="en-US" altLang="ko-KR" sz="2800" dirty="0" smtClean="0">
                <a:solidFill>
                  <a:srgbClr val="FFC000"/>
                </a:solidFill>
                <a:ea typeface="굴림"/>
                <a:cs typeface="굴림"/>
              </a:rPr>
              <a:t>P|</a:t>
            </a:r>
            <a:r>
              <a:rPr lang="en-US" altLang="ko-KR" sz="2800" baseline="-25000" dirty="0" smtClean="0">
                <a:solidFill>
                  <a:srgbClr val="FFC000"/>
                </a:solidFill>
                <a:latin typeface="Symbol" pitchFamily="18" charset="2"/>
                <a:ea typeface="굴림"/>
                <a:cs typeface="굴림"/>
              </a:rPr>
              <a:t>S</a:t>
            </a:r>
            <a:r>
              <a:rPr lang="en-US" altLang="ko-KR" sz="2800" dirty="0" smtClean="0">
                <a:solidFill>
                  <a:srgbClr val="FFC000"/>
                </a:solidFill>
                <a:ea typeface="굴림"/>
                <a:cs typeface="굴림"/>
              </a:rPr>
              <a:t> </a:t>
            </a:r>
            <a:r>
              <a:rPr lang="en-US" altLang="ko-KR" sz="2800" dirty="0" smtClean="0">
                <a:solidFill>
                  <a:srgbClr val="FFC000"/>
                </a:solidFill>
                <a:ea typeface="굴림"/>
                <a:cs typeface="굴림"/>
              </a:rPr>
              <a:t>is </a:t>
            </a:r>
            <a:r>
              <a:rPr lang="en-US" altLang="ko-KR" sz="2800" dirty="0" err="1" smtClean="0">
                <a:solidFill>
                  <a:srgbClr val="FFC000"/>
                </a:solidFill>
                <a:ea typeface="굴림"/>
                <a:cs typeface="굴림"/>
              </a:rPr>
              <a:t>homeomorphic</a:t>
            </a:r>
            <a:r>
              <a:rPr lang="en-US" altLang="ko-KR" sz="2800" dirty="0" smtClean="0">
                <a:solidFill>
                  <a:srgbClr val="FFC000"/>
                </a:solidFill>
                <a:ea typeface="굴림"/>
                <a:cs typeface="굴림"/>
              </a:rPr>
              <a:t> to </a:t>
            </a:r>
            <a:r>
              <a:rPr lang="en-US" altLang="ko-KR" sz="2800" dirty="0" smtClean="0">
                <a:solidFill>
                  <a:srgbClr val="FFC000"/>
                </a:solidFill>
                <a:latin typeface="Symbol" pitchFamily="18" charset="2"/>
                <a:ea typeface="굴림"/>
                <a:cs typeface="굴림"/>
              </a:rPr>
              <a:t>S</a:t>
            </a:r>
            <a:r>
              <a:rPr lang="en-US" altLang="ko-KR" sz="2800" dirty="0" smtClean="0">
                <a:solidFill>
                  <a:srgbClr val="FFC000"/>
                </a:solidFill>
                <a:ea typeface="굴림"/>
                <a:cs typeface="굴림"/>
              </a:rPr>
              <a:t>.</a:t>
            </a:r>
            <a:endParaRPr lang="en-US" altLang="ko-KR" sz="2800" dirty="0" smtClean="0">
              <a:solidFill>
                <a:srgbClr val="FFC000"/>
              </a:solidFill>
              <a:ea typeface="굴림"/>
              <a:cs typeface="굴림"/>
            </a:endParaRPr>
          </a:p>
        </p:txBody>
      </p:sp>
      <p:pic>
        <p:nvPicPr>
          <p:cNvPr id="28686" name="Picture 14" descr="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752600"/>
            <a:ext cx="3619500" cy="4343400"/>
          </a:xfrm>
          <a:prstGeom prst="rect">
            <a:avLst/>
          </a:prstGeom>
          <a:noFill/>
        </p:spPr>
      </p:pic>
      <p:pic>
        <p:nvPicPr>
          <p:cNvPr id="28685" name="Picture 13" descr="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752600"/>
            <a:ext cx="3619500" cy="4343400"/>
          </a:xfrm>
          <a:prstGeom prst="rect">
            <a:avLst/>
          </a:prstGeom>
          <a:noFill/>
        </p:spPr>
      </p:pic>
      <p:pic>
        <p:nvPicPr>
          <p:cNvPr id="28684" name="Picture 12" descr="te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752600"/>
            <a:ext cx="3619500" cy="4343400"/>
          </a:xfrm>
          <a:prstGeom prst="rect">
            <a:avLst/>
          </a:prstGeom>
          <a:noFill/>
        </p:spPr>
      </p:pic>
      <p:pic>
        <p:nvPicPr>
          <p:cNvPr id="28687" name="Picture 15" descr="te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1752600"/>
            <a:ext cx="3619500" cy="4343400"/>
          </a:xfrm>
          <a:prstGeom prst="rect">
            <a:avLst/>
          </a:prstGeom>
          <a:noFill/>
        </p:spPr>
      </p:pic>
      <p:sp>
        <p:nvSpPr>
          <p:cNvPr id="118811" name="Oval 27"/>
          <p:cNvSpPr>
            <a:spLocks noChangeArrowheads="1"/>
          </p:cNvSpPr>
          <p:nvPr/>
        </p:nvSpPr>
        <p:spPr bwMode="auto">
          <a:xfrm>
            <a:off x="3286125" y="4333875"/>
            <a:ext cx="171450" cy="17145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7" rIns="92075" bIns="46037" anchor="ctr"/>
          <a:lstStyle/>
          <a:p>
            <a:pPr algn="ctr"/>
            <a:endParaRPr lang="en-US" altLang="ko-KR">
              <a:ea typeface="굴림"/>
              <a:cs typeface="굴림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uiExpand="1" build="p"/>
      <p:bldP spid="118811" grpId="0" animBg="1"/>
      <p:bldP spid="1188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ko-KR" dirty="0" err="1" smtClean="0">
                <a:ea typeface="굴림" pitchFamily="34" charset="-127"/>
              </a:rPr>
              <a:t>Cocone</a:t>
            </a:r>
            <a:r>
              <a:rPr lang="en-US" altLang="ko-KR" dirty="0" smtClean="0">
                <a:ea typeface="굴림" pitchFamily="34" charset="-127"/>
              </a:rPr>
              <a:t> </a:t>
            </a:r>
            <a:r>
              <a:rPr lang="en-US" altLang="ko-KR" sz="2800" dirty="0" smtClean="0">
                <a:ea typeface="굴림" pitchFamily="34" charset="-127"/>
              </a:rPr>
              <a:t>(</a:t>
            </a:r>
            <a:r>
              <a:rPr lang="en-US" altLang="ko-KR" sz="2800" dirty="0" err="1" smtClean="0">
                <a:ea typeface="굴림" pitchFamily="34" charset="-127"/>
              </a:rPr>
              <a:t>Amenta-Choi-D.-Leekha</a:t>
            </a:r>
            <a:r>
              <a:rPr lang="en-US" altLang="ko-KR" sz="2800" dirty="0" smtClean="0">
                <a:ea typeface="굴림" pitchFamily="34" charset="-127"/>
              </a:rPr>
              <a:t>)</a:t>
            </a:r>
            <a:endParaRPr lang="en-US" altLang="ko-KR" dirty="0" smtClean="0">
              <a:ea typeface="굴림" pitchFamily="34" charset="-127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181600" y="2362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ko-KR" altLang="en-US" b="0">
              <a:latin typeface="Script" pitchFamily="66"/>
              <a:ea typeface="굴림" pitchFamily="34" charset="-127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257800" y="4495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ko-KR" altLang="en-US" b="0">
              <a:latin typeface="Script" pitchFamily="66"/>
              <a:ea typeface="굴림" pitchFamily="34" charset="-127"/>
            </a:endParaRPr>
          </a:p>
        </p:txBody>
      </p:sp>
      <p:pic>
        <p:nvPicPr>
          <p:cNvPr id="25605" name="Picture 5" descr="SR-coc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225" y="1546225"/>
            <a:ext cx="21907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4338" y="1949450"/>
            <a:ext cx="4403725" cy="325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40000"/>
              </a:lnSpc>
              <a:spcBef>
                <a:spcPct val="50000"/>
              </a:spcBef>
              <a:buClr>
                <a:schemeClr val="folHlink"/>
              </a:buClr>
              <a:buFont typeface="Wingdings 2" pitchFamily="18" charset="2"/>
              <a:buChar char=""/>
            </a:pPr>
            <a:r>
              <a:rPr lang="en-US" altLang="ko-KR" sz="2800" i="1" dirty="0" err="1">
                <a:latin typeface="Times New Roman" pitchFamily="18" charset="0"/>
                <a:ea typeface="굴림" pitchFamily="34" charset="-127"/>
              </a:rPr>
              <a:t>v</a:t>
            </a:r>
            <a:r>
              <a:rPr lang="en-US" altLang="ko-KR" sz="2800" b="0" baseline="-25000" dirty="0" err="1">
                <a:latin typeface="Times New Roman" pitchFamily="18" charset="0"/>
                <a:ea typeface="굴림" pitchFamily="34" charset="-127"/>
              </a:rPr>
              <a:t>p</a:t>
            </a:r>
            <a:r>
              <a:rPr lang="en-US" altLang="ko-KR" sz="2800" b="0" dirty="0">
                <a:latin typeface="Times New Roman" pitchFamily="18" charset="0"/>
                <a:ea typeface="굴림" pitchFamily="34" charset="-127"/>
              </a:rPr>
              <a:t>= p</a:t>
            </a:r>
            <a:r>
              <a:rPr lang="en-US" altLang="ko-KR" sz="2800" b="0" baseline="30000" dirty="0">
                <a:latin typeface="Times New Roman" pitchFamily="18" charset="0"/>
                <a:ea typeface="굴림" pitchFamily="34" charset="-127"/>
              </a:rPr>
              <a:t>+ </a:t>
            </a:r>
            <a:r>
              <a:rPr lang="en-US" altLang="ko-KR" sz="2800" b="0" dirty="0">
                <a:latin typeface="Times New Roman" pitchFamily="18" charset="0"/>
                <a:ea typeface="굴림" pitchFamily="34" charset="-127"/>
              </a:rPr>
              <a:t>- p</a:t>
            </a:r>
            <a:r>
              <a:rPr lang="en-US" altLang="ko-KR" sz="2800" b="0" baseline="-25000" dirty="0">
                <a:latin typeface="Times New Roman" pitchFamily="18" charset="0"/>
                <a:ea typeface="굴림" pitchFamily="34" charset="-127"/>
              </a:rPr>
              <a:t>  </a:t>
            </a:r>
            <a:r>
              <a:rPr lang="en-US" altLang="ko-KR" sz="2800" b="0" dirty="0">
                <a:latin typeface="Times New Roman" pitchFamily="18" charset="0"/>
                <a:ea typeface="굴림" pitchFamily="34" charset="-127"/>
              </a:rPr>
              <a:t>is the pole vector</a:t>
            </a:r>
          </a:p>
          <a:p>
            <a:pPr marL="285750" indent="-285750" eaLnBrk="0" hangingPunct="0">
              <a:lnSpc>
                <a:spcPct val="140000"/>
              </a:lnSpc>
              <a:spcBef>
                <a:spcPct val="50000"/>
              </a:spcBef>
              <a:buClr>
                <a:schemeClr val="folHlink"/>
              </a:buClr>
              <a:buFont typeface="Wingdings 2" pitchFamily="18" charset="2"/>
              <a:buChar char=""/>
            </a:pPr>
            <a:r>
              <a:rPr lang="en-US" altLang="ko-KR" sz="2800" b="0" dirty="0">
                <a:latin typeface="Times New Roman" pitchFamily="18" charset="0"/>
                <a:ea typeface="굴림" pitchFamily="34" charset="-127"/>
              </a:rPr>
              <a:t>Space spanned by vectors within the </a:t>
            </a:r>
            <a:r>
              <a:rPr lang="en-US" altLang="ko-KR" sz="2800" b="0" dirty="0" err="1">
                <a:latin typeface="Times New Roman" pitchFamily="18" charset="0"/>
                <a:ea typeface="굴림" pitchFamily="34" charset="-127"/>
              </a:rPr>
              <a:t>Voronoi</a:t>
            </a:r>
            <a:r>
              <a:rPr lang="en-US" altLang="ko-KR" sz="2800" b="0" dirty="0">
                <a:latin typeface="Times New Roman" pitchFamily="18" charset="0"/>
                <a:ea typeface="굴림" pitchFamily="34" charset="-127"/>
              </a:rPr>
              <a:t> cell making angle </a:t>
            </a:r>
            <a:r>
              <a:rPr lang="en-US" altLang="ko-KR" sz="2800" b="0" dirty="0">
                <a:latin typeface="Times New Roman" pitchFamily="18" charset="0"/>
                <a:ea typeface="굴림" pitchFamily="34" charset="-127"/>
                <a:sym typeface="Symbol" pitchFamily="18" charset="2"/>
              </a:rPr>
              <a:t>&gt; 3/8 with </a:t>
            </a:r>
            <a:r>
              <a:rPr lang="en-US" altLang="ko-KR" sz="2800" i="1" dirty="0" err="1">
                <a:latin typeface="Times New Roman" pitchFamily="18" charset="0"/>
                <a:ea typeface="굴림" pitchFamily="34" charset="-127"/>
                <a:sym typeface="Symbol" pitchFamily="18" charset="2"/>
              </a:rPr>
              <a:t>v</a:t>
            </a:r>
            <a:r>
              <a:rPr lang="en-US" altLang="ko-KR" sz="2800" b="0" baseline="-25000" dirty="0" err="1">
                <a:latin typeface="Times New Roman" pitchFamily="18" charset="0"/>
                <a:ea typeface="굴림" pitchFamily="34" charset="-127"/>
                <a:sym typeface="Symbol" pitchFamily="18" charset="2"/>
              </a:rPr>
              <a:t>p</a:t>
            </a:r>
            <a:r>
              <a:rPr lang="en-US" altLang="ko-KR" sz="2800" b="0" dirty="0">
                <a:latin typeface="Times New Roman" pitchFamily="18" charset="0"/>
                <a:ea typeface="굴림" pitchFamily="34" charset="-127"/>
                <a:sym typeface="Symbol" pitchFamily="18" charset="2"/>
              </a:rPr>
              <a:t> or -</a:t>
            </a:r>
            <a:r>
              <a:rPr lang="en-US" altLang="ko-KR" sz="2800" i="1" dirty="0" err="1">
                <a:latin typeface="Times New Roman" pitchFamily="18" charset="0"/>
                <a:ea typeface="굴림" pitchFamily="34" charset="-127"/>
                <a:sym typeface="Symbol" pitchFamily="18" charset="2"/>
              </a:rPr>
              <a:t>v</a:t>
            </a:r>
            <a:r>
              <a:rPr lang="en-US" altLang="ko-KR" sz="2800" b="0" baseline="-25000" dirty="0" err="1">
                <a:latin typeface="Times New Roman" pitchFamily="18" charset="0"/>
                <a:ea typeface="굴림" pitchFamily="34" charset="-127"/>
                <a:sym typeface="Symbol" pitchFamily="18" charset="2"/>
              </a:rPr>
              <a:t>p</a:t>
            </a:r>
            <a:endParaRPr lang="en-US" altLang="ko-KR" sz="2800" b="0" baseline="-25000" dirty="0">
              <a:latin typeface="Times New Roman" pitchFamily="18" charset="0"/>
              <a:ea typeface="굴림" pitchFamily="34" charset="-127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Cocone Algorithm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181600" y="2362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0">
              <a:latin typeface="Script" pitchFamily="66"/>
            </a:endParaRPr>
          </a:p>
        </p:txBody>
      </p:sp>
      <p:pic>
        <p:nvPicPr>
          <p:cNvPr id="103429" name="Picture 5" descr="Z:\WWW\course\788\SR-cocone-algo.gif"/>
          <p:cNvPicPr>
            <a:picLocks noChangeAspect="1" noChangeArrowheads="1"/>
          </p:cNvPicPr>
          <p:nvPr/>
        </p:nvPicPr>
        <p:blipFill>
          <a:blip r:embed="rId2" cstate="print"/>
          <a:srcRect b="11250"/>
          <a:stretch>
            <a:fillRect/>
          </a:stretch>
        </p:blipFill>
        <p:spPr bwMode="auto">
          <a:xfrm>
            <a:off x="1973263" y="1847850"/>
            <a:ext cx="5192712" cy="326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Cocone Guarantees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87400" y="1685925"/>
            <a:ext cx="76104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400" dirty="0">
                <a:solidFill>
                  <a:schemeClr val="tx2"/>
                </a:solidFill>
                <a:latin typeface="Times New Roman" pitchFamily="18" charset="0"/>
                <a:ea typeface="굴림" pitchFamily="34" charset="-127"/>
              </a:rPr>
              <a:t>Theorem:</a:t>
            </a:r>
            <a:r>
              <a:rPr lang="en-US" altLang="ko-KR" sz="2400" b="0" dirty="0">
                <a:solidFill>
                  <a:srgbClr val="FFFFFF"/>
                </a:solidFill>
                <a:latin typeface="Times New Roman" pitchFamily="18" charset="0"/>
                <a:ea typeface="굴림" pitchFamily="34" charset="-127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Any point x 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  <a:sym typeface="Symbol" pitchFamily="18" charset="2"/>
              </a:rPr>
              <a:t>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altLang="ko-KR" sz="2400" b="0" dirty="0">
                <a:latin typeface="Symbol" pitchFamily="18" charset="2"/>
                <a:ea typeface="굴림" pitchFamily="34" charset="-127"/>
              </a:rPr>
              <a:t>S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 is within O(</a:t>
            </a:r>
            <a:r>
              <a:rPr lang="en-US" altLang="ko-KR" sz="2400" b="0" dirty="0">
                <a:latin typeface="Symbol" pitchFamily="18" charset="2"/>
                <a:ea typeface="굴림" pitchFamily="34" charset="-127"/>
              </a:rPr>
              <a:t>e)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f(x) distance from a point in the output. Conversely, any point of output surface has a point x 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  <a:sym typeface="Symbol" pitchFamily="18" charset="2"/>
              </a:rPr>
              <a:t>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altLang="ko-KR" sz="2400" b="0" dirty="0">
                <a:latin typeface="Symbol" pitchFamily="18" charset="2"/>
                <a:ea typeface="굴림" pitchFamily="34" charset="-127"/>
              </a:rPr>
              <a:t>S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 within O(</a:t>
            </a:r>
            <a:r>
              <a:rPr lang="en-US" altLang="ko-KR" sz="2400" b="0" dirty="0">
                <a:latin typeface="Symbol" pitchFamily="18" charset="2"/>
                <a:ea typeface="굴림" pitchFamily="34" charset="-127"/>
              </a:rPr>
              <a:t>e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)f(x) distance</a:t>
            </a:r>
            <a:r>
              <a:rPr lang="en-US" altLang="ko-KR" sz="2400" b="0" dirty="0" smtClean="0">
                <a:latin typeface="Times New Roman" pitchFamily="18" charset="0"/>
                <a:ea typeface="굴림" pitchFamily="34" charset="-127"/>
              </a:rPr>
              <a:t>. Triangle </a:t>
            </a:r>
            <a:r>
              <a:rPr lang="en-US" altLang="ko-KR" sz="2400" b="0" dirty="0" err="1" smtClean="0">
                <a:latin typeface="Times New Roman" pitchFamily="18" charset="0"/>
                <a:ea typeface="굴림" pitchFamily="34" charset="-127"/>
              </a:rPr>
              <a:t>normals</a:t>
            </a:r>
            <a:r>
              <a:rPr lang="en-US" altLang="ko-KR" sz="2400" b="0" dirty="0" smtClean="0">
                <a:latin typeface="Times New Roman" pitchFamily="18" charset="0"/>
                <a:ea typeface="굴림" pitchFamily="34" charset="-127"/>
              </a:rPr>
              <a:t> make O(</a:t>
            </a:r>
            <a:r>
              <a:rPr lang="en-US" altLang="ko-KR" sz="2400" dirty="0" smtClean="0">
                <a:latin typeface="Symbol" pitchFamily="18" charset="2"/>
                <a:ea typeface="굴림" pitchFamily="34" charset="-127"/>
              </a:rPr>
              <a:t>e</a:t>
            </a:r>
            <a:r>
              <a:rPr lang="en-US" altLang="ko-KR" sz="2400" b="0" dirty="0" smtClean="0">
                <a:latin typeface="Times New Roman" pitchFamily="18" charset="0"/>
                <a:ea typeface="굴림" pitchFamily="34" charset="-127"/>
              </a:rPr>
              <a:t>) angle with true </a:t>
            </a:r>
            <a:r>
              <a:rPr lang="en-US" altLang="ko-KR" sz="2400" b="0" dirty="0" err="1" smtClean="0">
                <a:latin typeface="Times New Roman" pitchFamily="18" charset="0"/>
                <a:ea typeface="굴림" pitchFamily="34" charset="-127"/>
              </a:rPr>
              <a:t>normals</a:t>
            </a:r>
            <a:r>
              <a:rPr lang="en-US" altLang="ko-KR" sz="2400" b="0" dirty="0" smtClean="0">
                <a:latin typeface="Times New Roman" pitchFamily="18" charset="0"/>
                <a:ea typeface="굴림" pitchFamily="34" charset="-127"/>
              </a:rPr>
              <a:t> at vertices.</a:t>
            </a:r>
            <a:endParaRPr lang="en-US" altLang="ko-KR" sz="2400" b="0" dirty="0">
              <a:latin typeface="Times New Roman" pitchFamily="18" charset="0"/>
              <a:ea typeface="굴림" pitchFamily="34" charset="-127"/>
            </a:endParaRPr>
          </a:p>
          <a:p>
            <a:pPr eaLnBrk="0" hangingPunct="0">
              <a:lnSpc>
                <a:spcPct val="200000"/>
              </a:lnSpc>
              <a:spcBef>
                <a:spcPct val="50000"/>
              </a:spcBef>
            </a:pPr>
            <a:r>
              <a:rPr lang="en-US" altLang="ko-KR" sz="2400" dirty="0">
                <a:latin typeface="Times New Roman" pitchFamily="18" charset="0"/>
                <a:ea typeface="굴림" pitchFamily="34" charset="-127"/>
              </a:rPr>
              <a:t>Theorem: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The output surface computed by </a:t>
            </a:r>
            <a:r>
              <a:rPr lang="en-US" altLang="ko-KR" sz="2400" b="0" dirty="0" err="1">
                <a:latin typeface="Times New Roman" pitchFamily="18" charset="0"/>
                <a:ea typeface="굴림" pitchFamily="34" charset="-127"/>
              </a:rPr>
              <a:t>Cocone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 from an </a:t>
            </a:r>
            <a:r>
              <a:rPr lang="en-US" altLang="ko-KR" sz="2400" b="0" dirty="0" smtClean="0">
                <a:latin typeface="Symbol" pitchFamily="18" charset="2"/>
                <a:ea typeface="굴림" pitchFamily="34" charset="-127"/>
              </a:rPr>
              <a:t>e</a:t>
            </a:r>
            <a:r>
              <a:rPr lang="en-US" altLang="ko-KR" sz="2400" b="0" dirty="0" smtClean="0">
                <a:latin typeface="Times New Roman" pitchFamily="18" charset="0"/>
                <a:ea typeface="굴림" pitchFamily="34" charset="-127"/>
              </a:rPr>
              <a:t>-sample 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is </a:t>
            </a:r>
            <a:r>
              <a:rPr lang="en-US" altLang="ko-KR" sz="2400" b="0" dirty="0" err="1">
                <a:latin typeface="Times New Roman" pitchFamily="18" charset="0"/>
                <a:ea typeface="굴림" pitchFamily="34" charset="-127"/>
              </a:rPr>
              <a:t>homeomorphic</a:t>
            </a:r>
            <a:r>
              <a:rPr lang="en-US" altLang="ko-KR" sz="2400" b="0" dirty="0">
                <a:latin typeface="Times New Roman" pitchFamily="18" charset="0"/>
                <a:ea typeface="굴림" pitchFamily="34" charset="-127"/>
              </a:rPr>
              <a:t> to the sampled surface for sufficiently small </a:t>
            </a:r>
            <a:r>
              <a:rPr lang="en-US" altLang="ko-KR" sz="2400" b="0" dirty="0" smtClean="0">
                <a:latin typeface="Symbol" pitchFamily="18" charset="2"/>
                <a:ea typeface="굴림" pitchFamily="34" charset="-127"/>
              </a:rPr>
              <a:t>e (&lt;0.06)</a:t>
            </a:r>
            <a:r>
              <a:rPr lang="en-US" altLang="ko-KR" sz="2400" b="0" dirty="0" smtClean="0">
                <a:latin typeface="Times New Roman" pitchFamily="18" charset="0"/>
                <a:ea typeface="굴림" pitchFamily="34" charset="-127"/>
              </a:rPr>
              <a:t>.</a:t>
            </a:r>
            <a:endParaRPr lang="en-US" altLang="ko-KR" sz="2400" b="0" dirty="0">
              <a:latin typeface="Times New Roman" pitchFamily="18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7788275" cy="1443038"/>
          </a:xfrm>
        </p:spPr>
        <p:txBody>
          <a:bodyPr lIns="92075" tIns="46037" rIns="92075" bIns="46037"/>
          <a:lstStyle/>
          <a:p>
            <a:r>
              <a:rPr lang="en-US" altLang="ko-KR" dirty="0" smtClean="0">
                <a:ea typeface="굴림"/>
                <a:cs typeface="굴림"/>
              </a:rPr>
              <a:t>Meshing</a:t>
            </a:r>
            <a:endParaRPr lang="en-US" altLang="ko-KR" dirty="0" smtClean="0">
              <a:ea typeface="굴림"/>
              <a:cs typeface="굴림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5105400" cy="2065338"/>
          </a:xfrm>
        </p:spPr>
        <p:txBody>
          <a:bodyPr lIns="92075" tIns="46037" rIns="92075" bIns="46037"/>
          <a:lstStyle/>
          <a:p>
            <a:pPr>
              <a:lnSpc>
                <a:spcPct val="80000"/>
              </a:lnSpc>
              <a:buClr>
                <a:srgbClr val="996600"/>
              </a:buClr>
            </a:pPr>
            <a:r>
              <a:rPr lang="en-US" altLang="ko-KR" sz="2400" b="1" dirty="0" smtClean="0">
                <a:ea typeface="굴림"/>
                <a:cs typeface="굴림"/>
              </a:rPr>
              <a:t>Input</a:t>
            </a:r>
            <a:endParaRPr lang="en-US" altLang="ko-KR" sz="2400" dirty="0" smtClean="0">
              <a:ea typeface="굴림"/>
              <a:cs typeface="굴림"/>
            </a:endParaRPr>
          </a:p>
          <a:p>
            <a:pPr lvl="1">
              <a:lnSpc>
                <a:spcPct val="80000"/>
              </a:lnSpc>
            </a:pPr>
            <a:r>
              <a:rPr lang="en-US" altLang="ko-KR" sz="2000" dirty="0" err="1" smtClean="0">
                <a:ea typeface="굴림"/>
                <a:cs typeface="굴림"/>
              </a:rPr>
              <a:t>Polyhedra</a:t>
            </a:r>
            <a:endParaRPr lang="en-US" altLang="ko-KR" sz="2000" dirty="0" smtClean="0">
              <a:ea typeface="굴림"/>
              <a:cs typeface="굴림"/>
            </a:endParaRPr>
          </a:p>
          <a:p>
            <a:pPr lvl="1"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Smooth Surfaces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Piecewise-smooth Surfaces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Non-manifolds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5791200" y="3276600"/>
            <a:ext cx="685800" cy="457200"/>
          </a:xfrm>
          <a:prstGeom prst="line">
            <a:avLst/>
          </a:prstGeom>
          <a:noFill/>
          <a:ln w="50800">
            <a:solidFill>
              <a:srgbClr val="996633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H="1">
            <a:off x="7086600" y="3276600"/>
            <a:ext cx="990600" cy="457200"/>
          </a:xfrm>
          <a:prstGeom prst="line">
            <a:avLst/>
          </a:prstGeom>
          <a:noFill/>
          <a:ln w="50800">
            <a:solidFill>
              <a:srgbClr val="996633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3505200" y="4419600"/>
            <a:ext cx="549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ko-KR" sz="4000" dirty="0">
                <a:solidFill>
                  <a:srgbClr val="996633"/>
                </a:solidFill>
                <a:latin typeface="Tahoma" pitchFamily="34" charset="0"/>
                <a:ea typeface="굴림"/>
                <a:cs typeface="굴림"/>
              </a:rPr>
              <a:t>&amp;</a:t>
            </a:r>
          </a:p>
        </p:txBody>
      </p:sp>
      <p:pic>
        <p:nvPicPr>
          <p:cNvPr id="38925" name="Picture 13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1828800" cy="1733550"/>
          </a:xfrm>
          <a:prstGeom prst="rect">
            <a:avLst/>
          </a:prstGeom>
          <a:noFill/>
        </p:spPr>
      </p:pic>
      <p:pic>
        <p:nvPicPr>
          <p:cNvPr id="38926" name="Picture 14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450" y="1447800"/>
            <a:ext cx="1352550" cy="1731963"/>
          </a:xfrm>
          <a:prstGeom prst="rect">
            <a:avLst/>
          </a:prstGeom>
          <a:noFill/>
        </p:spPr>
      </p:pic>
      <p:pic>
        <p:nvPicPr>
          <p:cNvPr id="38927" name="Picture 15" descr="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962400"/>
            <a:ext cx="2057400" cy="1982788"/>
          </a:xfrm>
          <a:prstGeom prst="rect">
            <a:avLst/>
          </a:prstGeom>
          <a:noFill/>
          <a:ln w="50800">
            <a:solidFill>
              <a:srgbClr val="996633"/>
            </a:solidFill>
            <a:round/>
            <a:headEnd type="none" w="sm" len="sm"/>
            <a:tailEnd type="stealth" w="lg" len="lg"/>
          </a:ln>
        </p:spPr>
      </p:pic>
      <p:pic>
        <p:nvPicPr>
          <p:cNvPr id="38928" name="Picture 16" descr="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3213" y="3962400"/>
            <a:ext cx="2439987" cy="1995488"/>
          </a:xfrm>
          <a:prstGeom prst="rect">
            <a:avLst/>
          </a:prstGeom>
          <a:noFill/>
        </p:spPr>
      </p:pic>
      <p:pic>
        <p:nvPicPr>
          <p:cNvPr id="38929" name="Picture 17" descr="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429000"/>
            <a:ext cx="2286000" cy="1381125"/>
          </a:xfrm>
          <a:prstGeom prst="rect">
            <a:avLst/>
          </a:prstGeom>
          <a:noFill/>
        </p:spPr>
      </p:pic>
      <p:pic>
        <p:nvPicPr>
          <p:cNvPr id="38930" name="Picture 18" descr="te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876800"/>
            <a:ext cx="2366963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animBg="1"/>
      <p:bldP spid="46099" grpId="0" animBg="1"/>
      <p:bldP spid="46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-152400"/>
            <a:ext cx="80137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Delaunay Refinement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Clr>
                <a:srgbClr val="996600"/>
              </a:buClr>
            </a:pPr>
            <a:r>
              <a:rPr lang="en-US" sz="2800" dirty="0" smtClean="0"/>
              <a:t>Pioneered by Chew89, Ruppert92, Shewchuck98</a:t>
            </a:r>
          </a:p>
          <a:p>
            <a:pPr marL="457200" indent="-457200" eaLnBrk="1" hangingPunct="1">
              <a:buClr>
                <a:srgbClr val="996600"/>
              </a:buClr>
            </a:pPr>
            <a:r>
              <a:rPr lang="en-US" sz="2800" dirty="0" smtClean="0"/>
              <a:t>To mesh some domain D,</a:t>
            </a:r>
          </a:p>
          <a:p>
            <a:pPr marL="914400" lvl="1" indent="-339725" eaLnBrk="1" hangingPunct="1">
              <a:buFontTx/>
              <a:buAutoNum type="arabicPeriod"/>
            </a:pPr>
            <a:r>
              <a:rPr lang="en-US" sz="2400" dirty="0" smtClean="0"/>
              <a:t>Initialize a set of points </a:t>
            </a:r>
            <a:r>
              <a:rPr lang="en-US" sz="2400" dirty="0" smtClean="0"/>
              <a:t>P </a:t>
            </a:r>
            <a:r>
              <a:rPr lang="en-US" sz="2400" dirty="0" smtClean="0">
                <a:sym typeface="Symbol" pitchFamily="18" charset="2"/>
              </a:rPr>
              <a:t></a:t>
            </a:r>
            <a:r>
              <a:rPr lang="en-US" sz="2400" dirty="0" smtClean="0"/>
              <a:t> D, compute Del </a:t>
            </a:r>
            <a:r>
              <a:rPr lang="en-US" sz="2400" dirty="0" smtClean="0"/>
              <a:t>P.</a:t>
            </a:r>
            <a:endParaRPr lang="en-US" sz="2400" dirty="0" smtClean="0"/>
          </a:p>
          <a:p>
            <a:pPr marL="914400" lvl="1" indent="-339725" eaLnBrk="1" hangingPunct="1">
              <a:buFontTx/>
              <a:buAutoNum type="arabicPeriod"/>
            </a:pPr>
            <a:r>
              <a:rPr lang="en-US" sz="2400" dirty="0" smtClean="0"/>
              <a:t>If some </a:t>
            </a:r>
            <a:r>
              <a:rPr lang="en-US" sz="2400" b="1" dirty="0" smtClean="0"/>
              <a:t>condition</a:t>
            </a:r>
            <a:r>
              <a:rPr lang="en-US" sz="2400" dirty="0" smtClean="0"/>
              <a:t> is not satisfied, insert a point c from </a:t>
            </a:r>
            <a:r>
              <a:rPr lang="en-US" sz="2400" dirty="0" smtClean="0"/>
              <a:t>D </a:t>
            </a:r>
            <a:r>
              <a:rPr lang="en-US" sz="2400" dirty="0" smtClean="0"/>
              <a:t>into </a:t>
            </a:r>
            <a:r>
              <a:rPr lang="en-US" sz="2400" dirty="0" smtClean="0"/>
              <a:t>P </a:t>
            </a:r>
            <a:r>
              <a:rPr lang="en-US" sz="2400" dirty="0" smtClean="0"/>
              <a:t>and repeat step 2.</a:t>
            </a:r>
          </a:p>
          <a:p>
            <a:pPr marL="914400" lvl="1" indent="-339725" eaLnBrk="1" hangingPunct="1">
              <a:buFontTx/>
              <a:buAutoNum type="arabicPeriod"/>
            </a:pPr>
            <a:r>
              <a:rPr lang="en-US" sz="2400" dirty="0" smtClean="0"/>
              <a:t>Return </a:t>
            </a:r>
            <a:r>
              <a:rPr lang="en-US" altLang="ko-KR" sz="2400" dirty="0" smtClean="0">
                <a:solidFill>
                  <a:srgbClr val="FFC000"/>
                </a:solidFill>
                <a:ea typeface="굴림"/>
                <a:cs typeface="굴림"/>
              </a:rPr>
              <a:t>Del </a:t>
            </a:r>
            <a:r>
              <a:rPr lang="en-US" altLang="ko-KR" sz="2400" dirty="0" smtClean="0">
                <a:solidFill>
                  <a:srgbClr val="FFC000"/>
                </a:solidFill>
                <a:ea typeface="굴림"/>
                <a:cs typeface="굴림"/>
              </a:rPr>
              <a:t>P|</a:t>
            </a:r>
            <a:r>
              <a:rPr lang="en-US" altLang="ko-KR" sz="2400" baseline="-25000" dirty="0" smtClean="0">
                <a:solidFill>
                  <a:srgbClr val="FFC000"/>
                </a:solidFill>
                <a:ea typeface="굴림"/>
                <a:cs typeface="굴림"/>
              </a:rPr>
              <a:t>D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457200" indent="-457200" eaLnBrk="1" hangingPunct="1">
              <a:buClr>
                <a:srgbClr val="996600"/>
              </a:buClr>
            </a:pPr>
            <a:r>
              <a:rPr lang="en-US" sz="2800" dirty="0" smtClean="0"/>
              <a:t>Burden is to show that the algorithm terminates (shown by a packing argument).</a:t>
            </a:r>
          </a:p>
          <a:p>
            <a:pPr marL="914400" lvl="1" indent="-339725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Polyhedral Meshing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668463"/>
            <a:ext cx="49434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sz="2400" dirty="0" smtClean="0"/>
              <a:t>Output mesh conforms to input: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All input edges meshed as a collection of Delaunay edges.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All input facets are meshed with a collection of Delaunay triangles.</a:t>
            </a:r>
          </a:p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sz="2400" dirty="0" smtClean="0"/>
              <a:t>Algorithms with angle restrictions: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Chew89, Ruppert92, Miller-Talmor-Teng-Walkington95, Shewchuk98.</a:t>
            </a:r>
          </a:p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sz="2400" dirty="0" smtClean="0"/>
              <a:t>Small angles allowed: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Shewchuk00, Cohen-Steiner-Verdiere-Yvinec02, Cheng-Poon03, Cheng-Dey-Ramos-Ray04, Pav-Walkington04.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23561" name="Picture 9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14575"/>
            <a:ext cx="3429000" cy="3248025"/>
          </a:xfrm>
          <a:prstGeom prst="rect">
            <a:avLst/>
          </a:prstGeom>
          <a:noFill/>
        </p:spPr>
      </p:pic>
      <p:pic>
        <p:nvPicPr>
          <p:cNvPr id="23559" name="Picture 7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3429000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/>
                <a:cs typeface="굴림"/>
              </a:rPr>
              <a:t>Delaunay Mesh Generation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668463"/>
            <a:ext cx="49434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Automatic mesh generation with good quality.</a:t>
            </a:r>
          </a:p>
          <a:p>
            <a:pPr eaLnBrk="1" hangingPunct="1">
              <a:lnSpc>
                <a:spcPct val="80000"/>
              </a:lnSpc>
            </a:pPr>
            <a:endParaRPr lang="en-US" altLang="ko-KR" sz="2800" dirty="0" smtClean="0">
              <a:ea typeface="굴림"/>
              <a:cs typeface="굴림"/>
            </a:endParaRPr>
          </a:p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Delaunay refinements: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400" dirty="0" smtClean="0">
                <a:ea typeface="굴림"/>
                <a:cs typeface="굴림"/>
              </a:rPr>
              <a:t>The Delaunay triangulation lends to a </a:t>
            </a:r>
            <a:r>
              <a:rPr lang="en-US" altLang="ko-KR" sz="2400" dirty="0" smtClean="0">
                <a:solidFill>
                  <a:srgbClr val="FF0000"/>
                </a:solidFill>
                <a:ea typeface="굴림"/>
                <a:cs typeface="굴림"/>
              </a:rPr>
              <a:t>proof structure</a:t>
            </a:r>
            <a:r>
              <a:rPr lang="en-US" altLang="ko-KR" sz="2400" dirty="0" smtClean="0">
                <a:ea typeface="굴림"/>
                <a:cs typeface="굴림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400" dirty="0" smtClean="0">
                <a:ea typeface="굴림"/>
                <a:cs typeface="굴림"/>
              </a:rPr>
              <a:t>And it naturally </a:t>
            </a:r>
            <a:r>
              <a:rPr lang="en-US" altLang="ko-KR" sz="2400" dirty="0" smtClean="0">
                <a:solidFill>
                  <a:srgbClr val="FF0000"/>
                </a:solidFill>
                <a:ea typeface="굴림"/>
                <a:cs typeface="굴림"/>
              </a:rPr>
              <a:t>optimizes</a:t>
            </a:r>
            <a:r>
              <a:rPr lang="en-US" altLang="ko-KR" sz="2400" dirty="0" smtClean="0">
                <a:ea typeface="굴림"/>
                <a:cs typeface="굴림"/>
              </a:rPr>
              <a:t> certain geometric </a:t>
            </a:r>
            <a:r>
              <a:rPr lang="en-US" altLang="ko-KR" sz="2400" dirty="0" smtClean="0">
                <a:ea typeface="굴림"/>
                <a:cs typeface="굴림"/>
              </a:rPr>
              <a:t>properties such as min angle.</a:t>
            </a:r>
            <a:endParaRPr lang="en-US" altLang="ko-KR" sz="2400" dirty="0" smtClean="0">
              <a:ea typeface="굴림"/>
              <a:cs typeface="굴림"/>
            </a:endParaRPr>
          </a:p>
        </p:txBody>
      </p:sp>
      <p:pic>
        <p:nvPicPr>
          <p:cNvPr id="19463" name="Picture 7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Local Feature Size (Polyhedral)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668463"/>
            <a:ext cx="4714875" cy="4275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g(x) = the radius of the smallest ball placed at x which intersects the domain in two disjoint elements pieces.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g(x) is Lipschitz,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|g(x) - g(y)| &lt;= |x - y|.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Termination for polyhedral meshing is shown by a packing argument using  this local feature size. </a:t>
            </a:r>
          </a:p>
        </p:txBody>
      </p:sp>
      <p:pic>
        <p:nvPicPr>
          <p:cNvPr id="24587" name="Picture 11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765550" cy="3240088"/>
          </a:xfrm>
          <a:prstGeom prst="rect">
            <a:avLst/>
          </a:prstGeom>
          <a:noFill/>
        </p:spPr>
      </p:pic>
      <p:pic>
        <p:nvPicPr>
          <p:cNvPr id="24589" name="Picture 13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765550" cy="3241675"/>
          </a:xfrm>
          <a:prstGeom prst="rect">
            <a:avLst/>
          </a:prstGeom>
          <a:noFill/>
        </p:spPr>
      </p:pic>
      <p:pic>
        <p:nvPicPr>
          <p:cNvPr id="24590" name="Picture 14" descr="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37655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 descr="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752600"/>
            <a:ext cx="3765550" cy="3240088"/>
          </a:xfrm>
          <a:prstGeom prst="rect">
            <a:avLst/>
          </a:prstGeom>
          <a:noFill/>
        </p:spPr>
      </p:pic>
      <p:pic>
        <p:nvPicPr>
          <p:cNvPr id="24592" name="Picture 16" descr="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752600"/>
            <a:ext cx="3765550" cy="3240088"/>
          </a:xfrm>
          <a:prstGeom prst="rect">
            <a:avLst/>
          </a:prstGeom>
          <a:noFill/>
        </p:spPr>
      </p:pic>
      <p:pic>
        <p:nvPicPr>
          <p:cNvPr id="24593" name="Picture 17" descr="te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752600"/>
            <a:ext cx="3765550" cy="3240088"/>
          </a:xfrm>
          <a:prstGeom prst="rect">
            <a:avLst/>
          </a:prstGeom>
          <a:noFill/>
        </p:spPr>
      </p:pic>
      <p:pic>
        <p:nvPicPr>
          <p:cNvPr id="24594" name="Picture 18" descr="te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752600"/>
            <a:ext cx="3765550" cy="3240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263900" cy="4191000"/>
          </a:xfrm>
          <a:prstGeom prst="rect">
            <a:avLst/>
          </a:prstGeom>
          <a:noFill/>
        </p:spPr>
      </p:pic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 Surface Meshing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668463"/>
            <a:ext cx="5029200" cy="4579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sz="2400" dirty="0" smtClean="0"/>
              <a:t>Input mesh is either an implicit surface or a polygonal mesh approximating a smooth surface</a:t>
            </a:r>
          </a:p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sz="2400" dirty="0" smtClean="0"/>
              <a:t>Output mesh approximates input geometry, conforms to input topology: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 guarantees: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Chew93.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Skin surfaces: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Cheng-Dey-Edelsbrunner-Sullivan01.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Provable surface algorithms: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Boissonnat-Oudot03 and Cheng-Dey-Ramos-Ray04.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Interior Volumes: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Oudot-Rineau-Yvinec06.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25607" name="Picture 7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1644650"/>
            <a:ext cx="3263900" cy="418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Homeomorphism and Isotopy</a:t>
            </a:r>
            <a:endParaRPr lang="en-US" sz="320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600200"/>
            <a:ext cx="5629275" cy="4589463"/>
          </a:xfrm>
        </p:spPr>
        <p:txBody>
          <a:bodyPr/>
          <a:lstStyle/>
          <a:p>
            <a:pPr eaLnBrk="1" hangingPunct="1">
              <a:buClr>
                <a:srgbClr val="996600"/>
              </a:buClr>
            </a:pPr>
            <a:r>
              <a:rPr lang="en-US" dirty="0" err="1" smtClean="0">
                <a:solidFill>
                  <a:srgbClr val="996600"/>
                </a:solidFill>
              </a:rPr>
              <a:t>Homeomorphsim</a:t>
            </a:r>
            <a:r>
              <a:rPr lang="en-US" dirty="0" smtClean="0"/>
              <a:t>: A function f between two topological spaces:</a:t>
            </a:r>
          </a:p>
          <a:p>
            <a:pPr lvl="1" eaLnBrk="1" hangingPunct="1"/>
            <a:r>
              <a:rPr lang="en-US" dirty="0" smtClean="0"/>
              <a:t>f is a </a:t>
            </a:r>
            <a:r>
              <a:rPr lang="en-US" dirty="0" err="1" smtClean="0">
                <a:solidFill>
                  <a:srgbClr val="FF0000"/>
                </a:solidFill>
              </a:rPr>
              <a:t>bijection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 smtClean="0"/>
              <a:t>f and f</a:t>
            </a:r>
            <a:r>
              <a:rPr lang="en-US" baseline="30000" dirty="0" smtClean="0"/>
              <a:t>-1</a:t>
            </a:r>
            <a:r>
              <a:rPr lang="en-US" dirty="0" smtClean="0"/>
              <a:t> are both </a:t>
            </a:r>
            <a:r>
              <a:rPr lang="en-US" dirty="0" smtClean="0">
                <a:solidFill>
                  <a:srgbClr val="FF0000"/>
                </a:solidFill>
              </a:rPr>
              <a:t>continuous</a:t>
            </a:r>
          </a:p>
          <a:p>
            <a:pPr eaLnBrk="1" hangingPunct="1">
              <a:buClr>
                <a:srgbClr val="996600"/>
              </a:buClr>
            </a:pPr>
            <a:r>
              <a:rPr lang="en-US" dirty="0" err="1" smtClean="0">
                <a:solidFill>
                  <a:srgbClr val="996600"/>
                </a:solidFill>
              </a:rPr>
              <a:t>Isotopy</a:t>
            </a:r>
            <a:r>
              <a:rPr lang="en-US" dirty="0" smtClean="0"/>
              <a:t>: A continuous deformation </a:t>
            </a:r>
            <a:r>
              <a:rPr lang="en-US" dirty="0" smtClean="0">
                <a:solidFill>
                  <a:srgbClr val="FF0000"/>
                </a:solidFill>
              </a:rPr>
              <a:t>maintaining homeomorphism</a:t>
            </a:r>
          </a:p>
        </p:txBody>
      </p:sp>
      <p:grpSp>
        <p:nvGrpSpPr>
          <p:cNvPr id="27651" name="Group 20"/>
          <p:cNvGrpSpPr>
            <a:grpSpLocks/>
          </p:cNvGrpSpPr>
          <p:nvPr/>
        </p:nvGrpSpPr>
        <p:grpSpPr bwMode="auto">
          <a:xfrm>
            <a:off x="5791200" y="1752600"/>
            <a:ext cx="2590800" cy="1371600"/>
            <a:chOff x="2640" y="2832"/>
            <a:chExt cx="2016" cy="1020"/>
          </a:xfrm>
        </p:grpSpPr>
        <p:sp>
          <p:nvSpPr>
            <p:cNvPr id="27657" name="AutoShape 13"/>
            <p:cNvSpPr>
              <a:spLocks noChangeArrowheads="1"/>
            </p:cNvSpPr>
            <p:nvPr/>
          </p:nvSpPr>
          <p:spPr bwMode="auto">
            <a:xfrm>
              <a:off x="2640" y="2832"/>
              <a:ext cx="2016" cy="102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latin typeface="Garamond" pitchFamily="18" charset="0"/>
              </a:endParaRPr>
            </a:p>
          </p:txBody>
        </p:sp>
        <p:pic>
          <p:nvPicPr>
            <p:cNvPr id="27658" name="Picture 14" descr="circ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08" y="2914"/>
              <a:ext cx="861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17" descr="TrefoilKnot-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4" y="2928"/>
              <a:ext cx="861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Rectangle 18"/>
            <p:cNvSpPr>
              <a:spLocks noChangeArrowheads="1"/>
            </p:cNvSpPr>
            <p:nvPr/>
          </p:nvSpPr>
          <p:spPr bwMode="auto">
            <a:xfrm>
              <a:off x="3531" y="3177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ym typeface="Symbol" pitchFamily="18" charset="2"/>
                </a:rPr>
                <a:t></a:t>
              </a:r>
            </a:p>
          </p:txBody>
        </p:sp>
      </p:grpSp>
      <p:grpSp>
        <p:nvGrpSpPr>
          <p:cNvPr id="27652" name="Group 12"/>
          <p:cNvGrpSpPr>
            <a:grpSpLocks/>
          </p:cNvGrpSpPr>
          <p:nvPr/>
        </p:nvGrpSpPr>
        <p:grpSpPr bwMode="auto">
          <a:xfrm>
            <a:off x="5791200" y="4114800"/>
            <a:ext cx="2667000" cy="1447800"/>
            <a:chOff x="1920" y="1632"/>
            <a:chExt cx="2016" cy="1020"/>
          </a:xfrm>
        </p:grpSpPr>
        <p:sp>
          <p:nvSpPr>
            <p:cNvPr id="27653" name="AutoShape 8"/>
            <p:cNvSpPr>
              <a:spLocks noChangeArrowheads="1"/>
            </p:cNvSpPr>
            <p:nvPr/>
          </p:nvSpPr>
          <p:spPr bwMode="auto">
            <a:xfrm>
              <a:off x="1920" y="1632"/>
              <a:ext cx="2016" cy="102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latin typeface="Garamond" pitchFamily="18" charset="0"/>
              </a:endParaRPr>
            </a:p>
          </p:txBody>
        </p:sp>
        <p:pic>
          <p:nvPicPr>
            <p:cNvPr id="27654" name="Picture 9" descr="circ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8" y="1714"/>
              <a:ext cx="861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10" descr="TrefoilKnot-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4" y="1728"/>
              <a:ext cx="861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2819" y="1968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ym typeface="Symbol" pitchFamily="18" charset="2"/>
                </a:rPr>
                <a:t></a:t>
              </a:r>
              <a:endParaRPr lang="en-US" sz="2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altLang="ko-KR" smtClean="0">
                <a:ea typeface="굴림"/>
                <a:cs typeface="굴림"/>
              </a:rPr>
              <a:t>Sampling Theorem 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76104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tx2"/>
                </a:solidFill>
                <a:latin typeface="Times New Roman" pitchFamily="18" charset="0"/>
                <a:ea typeface="굴림" charset="-127"/>
              </a:rPr>
              <a:t>Theorem (</a:t>
            </a:r>
            <a:r>
              <a:rPr lang="en-US" altLang="ko-KR" sz="2400" dirty="0" err="1">
                <a:solidFill>
                  <a:schemeClr val="tx2"/>
                </a:solidFill>
                <a:latin typeface="Times New Roman" pitchFamily="18" charset="0"/>
                <a:ea typeface="굴림" charset="-127"/>
              </a:rPr>
              <a:t>Boissonat-Oudot</a:t>
            </a:r>
            <a:r>
              <a:rPr lang="en-US" altLang="ko-KR" sz="2400" dirty="0">
                <a:solidFill>
                  <a:schemeClr val="tx2"/>
                </a:solidFill>
                <a:latin typeface="Times New Roman" pitchFamily="18" charset="0"/>
                <a:ea typeface="굴림" charset="-127"/>
              </a:rPr>
              <a:t> 2005):</a:t>
            </a:r>
            <a:r>
              <a:rPr lang="en-US" altLang="ko-KR" sz="2400" dirty="0">
                <a:solidFill>
                  <a:srgbClr val="FFFFFF"/>
                </a:solidFill>
                <a:latin typeface="Times New Roman" pitchFamily="18" charset="0"/>
                <a:ea typeface="굴림" charset="-127"/>
              </a:rPr>
              <a:t>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ko-KR" sz="2400" dirty="0">
                <a:latin typeface="Times New Roman" pitchFamily="18" charset="0"/>
                <a:ea typeface="굴림" charset="-127"/>
              </a:rPr>
              <a:t>If  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P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charset="-127"/>
                <a:sym typeface="Symbol" pitchFamily="18" charset="2"/>
              </a:rPr>
              <a:t>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dirty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is a discrete sample of a smooth surface</a:t>
            </a:r>
            <a:r>
              <a:rPr lang="en-US" altLang="ko-KR" sz="2400" dirty="0">
                <a:latin typeface="Symbol" pitchFamily="18" charset="2"/>
                <a:ea typeface="굴림" charset="-127"/>
              </a:rPr>
              <a:t> 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so that each x where a </a:t>
            </a:r>
            <a:r>
              <a:rPr lang="en-US" altLang="ko-KR" sz="2400" dirty="0" err="1">
                <a:latin typeface="Times New Roman" pitchFamily="18" charset="0"/>
                <a:ea typeface="굴림" charset="-127"/>
              </a:rPr>
              <a:t>Voronoi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 edge intersects </a:t>
            </a:r>
            <a:r>
              <a:rPr lang="en-US" altLang="ko-KR" sz="2400" dirty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lies within </a:t>
            </a:r>
            <a:r>
              <a:rPr lang="en-US" altLang="ko-KR" sz="2400" dirty="0" err="1">
                <a:latin typeface="Symbol" pitchFamily="18" charset="2"/>
                <a:ea typeface="굴림" charset="-127"/>
              </a:rPr>
              <a:t>e</a:t>
            </a:r>
            <a:r>
              <a:rPr lang="en-US" altLang="ko-KR" sz="2400" dirty="0" err="1">
                <a:latin typeface="Times New Roman" pitchFamily="18" charset="0"/>
                <a:ea typeface="굴림" charset="-127"/>
              </a:rPr>
              <a:t>f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(x) distance from a sample, then 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for 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e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&lt;0.09, the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restricted Delaunay triangulation Del 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P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|</a:t>
            </a:r>
            <a:r>
              <a:rPr lang="en-US" altLang="ko-KR" sz="2400" baseline="-25000" dirty="0" smtClean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has the following properties:</a:t>
            </a:r>
          </a:p>
          <a:p>
            <a:pPr marL="514350" indent="-514350" eaLnBrk="0" hangingPunct="0">
              <a:spcBef>
                <a:spcPct val="50000"/>
              </a:spcBef>
              <a:buFontTx/>
              <a:buAutoNum type="romanLcParenBoth"/>
              <a:defRPr/>
            </a:pPr>
            <a:r>
              <a:rPr lang="en-US" altLang="ko-KR" sz="2400" dirty="0">
                <a:latin typeface="Times New Roman" pitchFamily="18" charset="0"/>
                <a:ea typeface="굴림" charset="-127"/>
              </a:rPr>
              <a:t>It is </a:t>
            </a:r>
            <a:r>
              <a:rPr lang="en-US" altLang="ko-KR" sz="2400" dirty="0" err="1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homeomorphic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 to 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 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(even </a:t>
            </a:r>
            <a:r>
              <a:rPr lang="en-US" altLang="ko-KR" sz="2400" dirty="0" smtClean="0">
                <a:solidFill>
                  <a:srgbClr val="00B050"/>
                </a:solidFill>
                <a:latin typeface="Times New Roman" pitchFamily="18" charset="0"/>
                <a:ea typeface="굴림" charset="-127"/>
              </a:rPr>
              <a:t>isotopic 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embeddings).</a:t>
            </a:r>
            <a:endParaRPr lang="en-US" altLang="ko-KR" sz="2400" dirty="0">
              <a:latin typeface="Times New Roman" pitchFamily="18" charset="0"/>
              <a:ea typeface="굴림" charset="-127"/>
            </a:endParaRPr>
          </a:p>
          <a:p>
            <a:pPr marL="514350" indent="-514350" eaLnBrk="0" hangingPunct="0">
              <a:spcBef>
                <a:spcPct val="50000"/>
              </a:spcBef>
              <a:buFontTx/>
              <a:buAutoNum type="romanLcParenBoth"/>
              <a:defRPr/>
            </a:pPr>
            <a:r>
              <a:rPr lang="en-US" altLang="ko-KR" sz="2400" dirty="0">
                <a:latin typeface="Times New Roman" pitchFamily="18" charset="0"/>
                <a:ea typeface="굴림" charset="-127"/>
              </a:rPr>
              <a:t>Each triangle has </a:t>
            </a:r>
            <a:r>
              <a:rPr lang="en-US" altLang="ko-KR" sz="2400" dirty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normal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 aligning within </a:t>
            </a:r>
            <a:r>
              <a:rPr lang="en-US" altLang="ko-KR" sz="2400" dirty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O(</a:t>
            </a:r>
            <a:r>
              <a:rPr lang="en-US" altLang="ko-KR" sz="2400" dirty="0">
                <a:solidFill>
                  <a:srgbClr val="FF0000"/>
                </a:solidFill>
                <a:latin typeface="Symbol" pitchFamily="18" charset="2"/>
                <a:ea typeface="굴림" charset="-127"/>
              </a:rPr>
              <a:t>e</a:t>
            </a:r>
            <a:r>
              <a:rPr lang="en-US" altLang="ko-KR" sz="2400" dirty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)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 angle to the surface </a:t>
            </a:r>
            <a:r>
              <a:rPr lang="en-US" altLang="ko-KR" sz="2400" dirty="0" err="1">
                <a:latin typeface="Times New Roman" pitchFamily="18" charset="0"/>
                <a:ea typeface="굴림" charset="-127"/>
              </a:rPr>
              <a:t>normals</a:t>
            </a:r>
            <a:endParaRPr lang="en-US" altLang="ko-KR" sz="2400" dirty="0">
              <a:latin typeface="Times New Roman" pitchFamily="18" charset="0"/>
              <a:ea typeface="굴림" charset="-127"/>
            </a:endParaRPr>
          </a:p>
          <a:p>
            <a:pPr marL="514350" indent="-514350" eaLnBrk="0" hangingPunct="0">
              <a:spcBef>
                <a:spcPct val="50000"/>
              </a:spcBef>
              <a:buClr>
                <a:schemeClr val="tx1"/>
              </a:buClr>
              <a:buFontTx/>
              <a:buAutoNum type="romanLcParenBoth"/>
              <a:defRPr/>
            </a:pPr>
            <a:r>
              <a:rPr lang="en-US" altLang="ko-KR" sz="2400" dirty="0" err="1" smtClean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Hausdorff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 distance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between </a:t>
            </a:r>
            <a:r>
              <a:rPr lang="en-US" altLang="ko-KR" sz="2400" dirty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and Del 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P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|</a:t>
            </a:r>
            <a:r>
              <a:rPr lang="en-US" altLang="ko-KR" sz="2400" baseline="-25000" dirty="0" smtClean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is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O(</a:t>
            </a:r>
            <a:r>
              <a:rPr lang="en-US" altLang="ko-KR" sz="2400" dirty="0" smtClean="0">
                <a:solidFill>
                  <a:srgbClr val="FF0000"/>
                </a:solidFill>
                <a:latin typeface="Symbol" pitchFamily="18" charset="2"/>
                <a:ea typeface="굴림" charset="-127"/>
              </a:rPr>
              <a:t>e</a:t>
            </a:r>
            <a:r>
              <a:rPr lang="en-US" altLang="ko-KR" sz="2400" baseline="30000" dirty="0" smtClean="0">
                <a:solidFill>
                  <a:srgbClr val="FF0000"/>
                </a:solidFill>
                <a:latin typeface="Symbol" pitchFamily="18" charset="2"/>
                <a:ea typeface="굴림" charset="-127"/>
              </a:rPr>
              <a:t>2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)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of the local feature size.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524000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400" dirty="0" smtClean="0">
                <a:latin typeface="Times New Roman" pitchFamily="18" charset="0"/>
                <a:ea typeface="굴림"/>
                <a:cs typeface="굴림"/>
              </a:rPr>
              <a:t>Theorem</a:t>
            </a:r>
            <a:r>
              <a:rPr lang="en-US" altLang="ko-KR" dirty="0" smtClean="0">
                <a:latin typeface="Times New Roman" pitchFamily="18" charset="0"/>
                <a:ea typeface="굴림"/>
                <a:cs typeface="굴림"/>
              </a:rPr>
              <a:t>:(</a:t>
            </a:r>
            <a:r>
              <a:rPr lang="en-US" altLang="ko-KR" dirty="0" err="1" smtClean="0">
                <a:latin typeface="Times New Roman" pitchFamily="18" charset="0"/>
                <a:ea typeface="굴림"/>
                <a:cs typeface="굴림"/>
              </a:rPr>
              <a:t>Amenta</a:t>
            </a:r>
            <a:r>
              <a:rPr lang="en-US" altLang="ko-KR" dirty="0" smtClean="0">
                <a:latin typeface="Times New Roman" pitchFamily="18" charset="0"/>
                <a:ea typeface="굴림"/>
                <a:cs typeface="굴림"/>
              </a:rPr>
              <a:t>-Bern 98, </a:t>
            </a:r>
            <a:r>
              <a:rPr lang="en-US" altLang="ko-KR" dirty="0" smtClean="0">
                <a:latin typeface="Times New Roman" pitchFamily="18" charset="0"/>
                <a:ea typeface="굴림"/>
                <a:cs typeface="굴림"/>
              </a:rPr>
              <a:t>Cheng-</a:t>
            </a:r>
            <a:r>
              <a:rPr lang="en-US" altLang="ko-KR" dirty="0" err="1" smtClean="0">
                <a:latin typeface="Times New Roman" pitchFamily="18" charset="0"/>
                <a:ea typeface="굴림"/>
                <a:cs typeface="굴림"/>
              </a:rPr>
              <a:t>Dey</a:t>
            </a:r>
            <a:r>
              <a:rPr lang="en-US" altLang="ko-KR" dirty="0" smtClean="0">
                <a:latin typeface="Times New Roman" pitchFamily="18" charset="0"/>
                <a:ea typeface="굴림"/>
                <a:cs typeface="굴림"/>
              </a:rPr>
              <a:t>-</a:t>
            </a:r>
            <a:r>
              <a:rPr lang="en-US" altLang="ko-KR" dirty="0" err="1" smtClean="0">
                <a:latin typeface="Times New Roman" pitchFamily="18" charset="0"/>
                <a:ea typeface="굴림"/>
                <a:cs typeface="굴림"/>
              </a:rPr>
              <a:t>Edelsbrunner</a:t>
            </a:r>
            <a:r>
              <a:rPr lang="en-US" altLang="ko-KR" dirty="0" smtClean="0">
                <a:latin typeface="Times New Roman" pitchFamily="18" charset="0"/>
                <a:ea typeface="굴림"/>
                <a:cs typeface="굴림"/>
              </a:rPr>
              <a:t>-Sullivan </a:t>
            </a:r>
            <a:r>
              <a:rPr lang="en-US" altLang="ko-KR" dirty="0" smtClean="0">
                <a:latin typeface="Times New Roman" pitchFamily="18" charset="0"/>
                <a:ea typeface="굴림"/>
                <a:cs typeface="굴림"/>
              </a:rPr>
              <a:t>01)</a:t>
            </a:r>
            <a:endParaRPr lang="en-US" altLang="ko-KR" sz="2400" dirty="0">
              <a:latin typeface="Times New Roman" pitchFamily="18" charset="0"/>
              <a:ea typeface="굴림"/>
              <a:cs typeface="굴림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ko-KR" sz="2400" dirty="0">
                <a:latin typeface="Times New Roman" pitchFamily="18" charset="0"/>
                <a:ea typeface="굴림"/>
                <a:cs typeface="굴림"/>
              </a:rPr>
              <a:t>If  </a:t>
            </a:r>
            <a:r>
              <a:rPr lang="en-US" altLang="ko-KR" sz="2400" dirty="0" smtClean="0">
                <a:latin typeface="Times New Roman" pitchFamily="18" charset="0"/>
                <a:ea typeface="굴림"/>
                <a:cs typeface="굴림"/>
              </a:rPr>
              <a:t> P</a:t>
            </a:r>
            <a:r>
              <a:rPr lang="en-US" altLang="ko-KR" sz="2400" dirty="0" smtClean="0">
                <a:latin typeface="Times New Roman" pitchFamily="18" charset="0"/>
                <a:ea typeface="굴림"/>
                <a:cs typeface="굴림"/>
                <a:sym typeface="Symbol" pitchFamily="18" charset="2"/>
              </a:rPr>
              <a:t></a:t>
            </a:r>
            <a:r>
              <a:rPr lang="en-US" altLang="ko-KR" sz="2400" dirty="0" smtClean="0">
                <a:latin typeface="Times New Roman" pitchFamily="18" charset="0"/>
                <a:ea typeface="굴림"/>
                <a:cs typeface="굴림"/>
              </a:rPr>
              <a:t> </a:t>
            </a:r>
            <a:r>
              <a:rPr lang="en-US" altLang="ko-KR" sz="2400" dirty="0">
                <a:latin typeface="Symbol" pitchFamily="18" charset="2"/>
                <a:ea typeface="굴림"/>
                <a:cs typeface="굴림"/>
              </a:rPr>
              <a:t>S</a:t>
            </a:r>
            <a:r>
              <a:rPr lang="en-US" altLang="ko-KR" sz="2400" dirty="0" smtClean="0">
                <a:latin typeface="Times New Roman" pitchFamily="18" charset="0"/>
                <a:ea typeface="굴림"/>
                <a:cs typeface="굴림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/>
                <a:cs typeface="굴림"/>
              </a:rPr>
              <a:t>is a discrete </a:t>
            </a:r>
            <a:r>
              <a:rPr lang="en-US" altLang="ko-KR" sz="2400" dirty="0">
                <a:latin typeface="Symbol" pitchFamily="18" charset="2"/>
                <a:ea typeface="굴림"/>
                <a:cs typeface="굴림"/>
              </a:rPr>
              <a:t>e</a:t>
            </a:r>
            <a:r>
              <a:rPr lang="en-US" altLang="ko-KR" sz="1600" dirty="0">
                <a:latin typeface="Symbol" pitchFamily="18" charset="2"/>
                <a:ea typeface="굴림"/>
                <a:cs typeface="굴림"/>
              </a:rPr>
              <a:t>-</a:t>
            </a:r>
            <a:r>
              <a:rPr lang="en-US" altLang="ko-KR" sz="2400" dirty="0">
                <a:latin typeface="Times New Roman" pitchFamily="18" charset="0"/>
                <a:ea typeface="굴림"/>
                <a:cs typeface="굴림"/>
              </a:rPr>
              <a:t>sample of a smooth surface</a:t>
            </a:r>
            <a:r>
              <a:rPr lang="en-US" altLang="ko-KR" sz="2400" dirty="0">
                <a:latin typeface="Symbol" pitchFamily="18" charset="2"/>
                <a:ea typeface="굴림"/>
                <a:cs typeface="굴림"/>
              </a:rPr>
              <a:t> </a:t>
            </a:r>
            <a:r>
              <a:rPr lang="en-US" altLang="ko-KR" sz="2400" dirty="0" smtClean="0">
                <a:latin typeface="Symbol" pitchFamily="18" charset="2"/>
                <a:ea typeface="굴림"/>
                <a:cs typeface="굴림"/>
              </a:rPr>
              <a:t>S</a:t>
            </a:r>
            <a:r>
              <a:rPr lang="en-US" altLang="ko-KR" sz="2400" dirty="0" smtClean="0">
                <a:latin typeface="Symbol" pitchFamily="18" charset="2"/>
                <a:ea typeface="굴림"/>
                <a:cs typeface="굴림"/>
              </a:rPr>
              <a:t>, </a:t>
            </a:r>
            <a:r>
              <a:rPr lang="en-US" altLang="ko-KR" sz="2400" dirty="0">
                <a:latin typeface="Times New Roman" pitchFamily="18" charset="0"/>
                <a:ea typeface="굴림"/>
                <a:cs typeface="굴림"/>
              </a:rPr>
              <a:t>then </a:t>
            </a:r>
            <a:r>
              <a:rPr lang="en-US" altLang="ko-KR" sz="2400" dirty="0" smtClean="0">
                <a:latin typeface="Times New Roman" pitchFamily="18" charset="0"/>
                <a:ea typeface="굴림"/>
                <a:cs typeface="굴림"/>
              </a:rPr>
              <a:t>for </a:t>
            </a:r>
            <a:r>
              <a:rPr lang="en-US" altLang="ko-KR" sz="2400" dirty="0" smtClean="0">
                <a:latin typeface="Symbol" pitchFamily="18" charset="2"/>
                <a:ea typeface="굴림"/>
                <a:cs typeface="굴림"/>
              </a:rPr>
              <a:t>e</a:t>
            </a:r>
            <a:r>
              <a:rPr lang="en-US" altLang="ko-KR" sz="2400" dirty="0" smtClean="0">
                <a:latin typeface="Times New Roman" pitchFamily="18" charset="0"/>
                <a:ea typeface="굴림"/>
                <a:cs typeface="굴림"/>
              </a:rPr>
              <a:t>&lt; 0.09 the </a:t>
            </a:r>
            <a:r>
              <a:rPr lang="en-US" altLang="ko-KR" sz="2400" dirty="0">
                <a:latin typeface="Times New Roman" pitchFamily="18" charset="0"/>
                <a:ea typeface="굴림"/>
                <a:cs typeface="굴림"/>
              </a:rPr>
              <a:t>restricted Delaunay triangulation Del </a:t>
            </a:r>
            <a:r>
              <a:rPr lang="en-US" altLang="ko-KR" sz="2400" dirty="0" smtClean="0">
                <a:latin typeface="Times New Roman" pitchFamily="18" charset="0"/>
                <a:ea typeface="굴림"/>
                <a:cs typeface="굴림"/>
              </a:rPr>
              <a:t>P</a:t>
            </a:r>
            <a:r>
              <a:rPr lang="en-US" altLang="ko-KR" sz="2400" dirty="0" smtClean="0">
                <a:latin typeface="Times New Roman" pitchFamily="18" charset="0"/>
                <a:ea typeface="굴림"/>
                <a:cs typeface="굴림"/>
              </a:rPr>
              <a:t>|</a:t>
            </a:r>
            <a:r>
              <a:rPr lang="en-US" altLang="ko-KR" sz="2400" baseline="-25000" dirty="0" smtClean="0">
                <a:latin typeface="Symbol" pitchFamily="18" charset="2"/>
                <a:ea typeface="굴림"/>
                <a:cs typeface="굴림"/>
              </a:rPr>
              <a:t>S</a:t>
            </a:r>
            <a:r>
              <a:rPr lang="en-US" altLang="ko-KR" sz="2400" dirty="0" smtClean="0">
                <a:latin typeface="Symbol" pitchFamily="18" charset="2"/>
                <a:ea typeface="굴림"/>
                <a:cs typeface="굴림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/>
                <a:cs typeface="굴림"/>
              </a:rPr>
              <a:t>has</a:t>
            </a:r>
            <a:r>
              <a:rPr lang="en-US" altLang="ko-KR" sz="2400" dirty="0">
                <a:latin typeface="Symbol" pitchFamily="18" charset="2"/>
                <a:ea typeface="굴림"/>
                <a:cs typeface="굴림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/>
                <a:cs typeface="굴림"/>
              </a:rPr>
              <a:t>the following properties: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90600" y="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r>
              <a:rPr lang="en-US" altLang="ko-KR" sz="4400" kern="0" dirty="0">
                <a:solidFill>
                  <a:schemeClr val="tx2"/>
                </a:solidFill>
                <a:latin typeface="+mj-lt"/>
                <a:ea typeface="굴림" charset="-127"/>
                <a:cs typeface="+mj-cs"/>
              </a:rPr>
              <a:t>Sampling Theorem </a:t>
            </a:r>
            <a:r>
              <a:rPr lang="en-US" altLang="ko-KR" sz="4400" kern="0" dirty="0" smtClean="0">
                <a:solidFill>
                  <a:schemeClr val="tx2"/>
                </a:solidFill>
                <a:latin typeface="+mj-lt"/>
                <a:ea typeface="굴림" charset="-127"/>
                <a:cs typeface="+mj-cs"/>
              </a:rPr>
              <a:t>Modified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/>
                <a:cs typeface="굴림"/>
              </a:rPr>
              <a:t>Basic Delaunay Refinement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39113" cy="4665663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altLang="ko-KR" sz="2800" dirty="0" smtClean="0">
              <a:ea typeface="굴림" charset="-127"/>
            </a:endParaRPr>
          </a:p>
          <a:p>
            <a:pPr marL="457200" indent="-457200" eaLnBrk="1" hangingPunct="1">
              <a:buFontTx/>
              <a:buNone/>
              <a:defRPr/>
            </a:pPr>
            <a:endParaRPr lang="en-US" altLang="ko-KR" sz="2800" dirty="0" smtClean="0">
              <a:ea typeface="굴림" charset="-127"/>
            </a:endParaRPr>
          </a:p>
          <a:p>
            <a:pPr marL="914400" lvl="1" indent="-339725" eaLnBrk="1" hangingPunct="1">
              <a:buFontTx/>
              <a:buAutoNum type="arabicPeriod"/>
              <a:defRPr/>
            </a:pPr>
            <a:r>
              <a:rPr lang="en-US" altLang="ko-KR" sz="2400" dirty="0" smtClean="0">
                <a:ea typeface="굴림" charset="-127"/>
              </a:rPr>
              <a:t>Initialize a set of points </a:t>
            </a:r>
            <a:r>
              <a:rPr lang="en-US" altLang="ko-KR" sz="2400" dirty="0" smtClean="0">
                <a:ea typeface="굴림" charset="-127"/>
              </a:rPr>
              <a:t>P </a:t>
            </a:r>
            <a:r>
              <a:rPr lang="en-US" altLang="ko-KR" sz="2400" dirty="0" smtClean="0">
                <a:ea typeface="굴림" charset="-127"/>
                <a:sym typeface="Symbol" pitchFamily="18" charset="2"/>
              </a:rPr>
              <a:t></a:t>
            </a: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ea typeface="굴림" charset="-127"/>
              </a:rPr>
              <a:t>, </a:t>
            </a:r>
            <a:r>
              <a:rPr lang="en-US" altLang="ko-KR" sz="2400" dirty="0" smtClean="0">
                <a:ea typeface="굴림" charset="-127"/>
              </a:rPr>
              <a:t>compute Del </a:t>
            </a:r>
            <a:r>
              <a:rPr lang="en-US" altLang="ko-KR" sz="2400" dirty="0" smtClean="0">
                <a:ea typeface="굴림" charset="-127"/>
              </a:rPr>
              <a:t>P.</a:t>
            </a:r>
            <a:endParaRPr lang="en-US" altLang="ko-KR" sz="2400" dirty="0" smtClean="0">
              <a:ea typeface="굴림" charset="-127"/>
            </a:endParaRPr>
          </a:p>
          <a:p>
            <a:pPr marL="914400" lvl="1" indent="-339725" eaLnBrk="1" hangingPunct="1">
              <a:buFontTx/>
              <a:buAutoNum type="arabicPeriod"/>
              <a:defRPr/>
            </a:pPr>
            <a:endParaRPr lang="en-US" altLang="ko-KR" sz="2400" dirty="0" smtClean="0">
              <a:ea typeface="굴림" charset="-127"/>
            </a:endParaRPr>
          </a:p>
          <a:p>
            <a:pPr marL="914400" lvl="1" indent="-339725" eaLnBrk="1" hangingPunct="1">
              <a:buClr>
                <a:schemeClr val="accent5">
                  <a:lumMod val="25000"/>
                </a:schemeClr>
              </a:buClr>
              <a:buFontTx/>
              <a:buAutoNum type="arabicPeriod"/>
              <a:defRPr/>
            </a:pPr>
            <a:r>
              <a:rPr lang="en-US" altLang="ko-KR" sz="2400" dirty="0" smtClean="0">
                <a:ea typeface="굴림" charset="-127"/>
              </a:rPr>
              <a:t>If some </a:t>
            </a:r>
            <a:r>
              <a:rPr lang="en-US" altLang="ko-KR" sz="2400" b="1" dirty="0" smtClean="0">
                <a:ea typeface="굴림" charset="-127"/>
              </a:rPr>
              <a:t>condition</a:t>
            </a:r>
            <a:r>
              <a:rPr lang="en-US" altLang="ko-KR" sz="2400" dirty="0" smtClean="0">
                <a:ea typeface="굴림" charset="-127"/>
              </a:rPr>
              <a:t> is not satisfied, insert a point c from 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 smtClean="0">
                <a:ea typeface="굴림" charset="-127"/>
              </a:rPr>
              <a:t>into </a:t>
            </a:r>
            <a:r>
              <a:rPr lang="en-US" altLang="ko-KR" sz="2400" dirty="0" smtClean="0">
                <a:ea typeface="굴림" charset="-127"/>
              </a:rPr>
              <a:t>P </a:t>
            </a:r>
            <a:r>
              <a:rPr lang="en-US" altLang="ko-KR" sz="2400" dirty="0" smtClean="0">
                <a:ea typeface="굴림" charset="-127"/>
              </a:rPr>
              <a:t>and repeat step 2.</a:t>
            </a:r>
          </a:p>
          <a:p>
            <a:pPr marL="914400" lvl="1" indent="-339725" eaLnBrk="1" hangingPunct="1">
              <a:buFontTx/>
              <a:buAutoNum type="arabicPeriod" startAt="2"/>
              <a:defRPr/>
            </a:pPr>
            <a:endParaRPr lang="en-US" altLang="ko-KR" sz="2400" dirty="0" smtClean="0">
              <a:ea typeface="굴림" charset="-127"/>
            </a:endParaRPr>
          </a:p>
          <a:p>
            <a:pPr marL="1031875" lvl="1" indent="-457200" eaLnBrk="1" hangingPunct="1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  <a:defRPr/>
            </a:pPr>
            <a:r>
              <a:rPr lang="en-US" altLang="ko-KR" sz="2400" dirty="0" smtClean="0">
                <a:ea typeface="굴림" charset="-127"/>
              </a:rPr>
              <a:t>Return Del </a:t>
            </a:r>
            <a:r>
              <a:rPr lang="en-US" altLang="ko-KR" sz="2400" dirty="0" smtClean="0">
                <a:ea typeface="굴림" charset="-127"/>
              </a:rPr>
              <a:t>P|</a:t>
            </a:r>
            <a:r>
              <a:rPr lang="en-US" altLang="ko-KR" sz="2400" baseline="-25000" dirty="0" smtClean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ea typeface="굴림" charset="-127"/>
              </a:rPr>
              <a:t>.</a:t>
            </a:r>
            <a:endParaRPr lang="en-US" altLang="ko-KR" dirty="0" smtClean="0">
              <a:ea typeface="굴림" charset="-127"/>
            </a:endParaRPr>
          </a:p>
          <a:p>
            <a:pPr marL="914400" lvl="1" indent="-339725" eaLnBrk="1" hangingPunct="1">
              <a:buFont typeface="Arial" charset="0"/>
              <a:buNone/>
              <a:defRPr/>
            </a:pPr>
            <a:endParaRPr lang="en-US" altLang="ko-KR" sz="2400" dirty="0" smtClean="0">
              <a:ea typeface="굴림" charset="-127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88275" cy="1443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altLang="ko-KR" sz="4400" kern="0" dirty="0">
                <a:solidFill>
                  <a:schemeClr val="tx2"/>
                </a:solidFill>
                <a:latin typeface="+mj-lt"/>
                <a:ea typeface="굴림" charset="-127"/>
                <a:cs typeface="+mj-cs"/>
              </a:rPr>
              <a:t>Surface Delaunay Refinement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9868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2" indent="-338328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Font typeface="+mj-lt"/>
              <a:buAutoNum type="arabicPeriod" startAt="2"/>
              <a:defRPr/>
            </a:pPr>
            <a:r>
              <a:rPr lang="en-US" sz="2400" dirty="0"/>
              <a:t>If some </a:t>
            </a:r>
            <a:r>
              <a:rPr lang="en-US" sz="2400" dirty="0" err="1"/>
              <a:t>Voronoi</a:t>
            </a:r>
            <a:r>
              <a:rPr lang="en-US" sz="2400" dirty="0"/>
              <a:t> edge intersects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 smtClean="0"/>
              <a:t> </a:t>
            </a:r>
            <a:r>
              <a:rPr lang="en-US" sz="2400" dirty="0"/>
              <a:t>at x with </a:t>
            </a:r>
          </a:p>
          <a:p>
            <a:pPr lvl="2" indent="-338328">
              <a:spcBef>
                <a:spcPts val="0"/>
              </a:spcBef>
              <a:buClr>
                <a:schemeClr val="accent5">
                  <a:lumMod val="25000"/>
                </a:schemeClr>
              </a:buClr>
              <a:buSzPct val="120000"/>
              <a:defRPr/>
            </a:pPr>
            <a:r>
              <a:rPr lang="en-US" sz="2400" dirty="0"/>
              <a:t>    </a:t>
            </a:r>
            <a:r>
              <a:rPr lang="en-US" sz="2400" dirty="0" smtClean="0"/>
              <a:t>d(</a:t>
            </a:r>
            <a:r>
              <a:rPr lang="en-US" sz="2400" dirty="0" err="1" smtClean="0"/>
              <a:t>x,P</a:t>
            </a:r>
            <a:r>
              <a:rPr lang="en-US" sz="2400" dirty="0" smtClean="0"/>
              <a:t>)&gt; </a:t>
            </a:r>
            <a:r>
              <a:rPr lang="en-US" sz="2400" dirty="0" err="1">
                <a:latin typeface="Symbol" pitchFamily="18" charset="2"/>
              </a:rPr>
              <a:t>e</a:t>
            </a:r>
            <a:r>
              <a:rPr lang="en-US" sz="2400" dirty="0" err="1"/>
              <a:t>f</a:t>
            </a:r>
            <a:r>
              <a:rPr lang="en-US" sz="2400" dirty="0"/>
              <a:t>(x) insert x in </a:t>
            </a:r>
            <a:r>
              <a:rPr lang="en-US" sz="2400" dirty="0" smtClean="0"/>
              <a:t>P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/>
                <a:cs typeface="굴림"/>
              </a:rPr>
              <a:t>Difficulty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1075" y="1447800"/>
            <a:ext cx="5191125" cy="4724400"/>
          </a:xfrm>
        </p:spPr>
        <p:txBody>
          <a:bodyPr/>
          <a:lstStyle/>
          <a:p>
            <a:pPr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How to compute 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f(x)</a:t>
            </a:r>
            <a:r>
              <a:rPr lang="en-US" altLang="ko-KR" sz="2800" dirty="0" smtClean="0">
                <a:ea typeface="굴림"/>
                <a:cs typeface="굴림"/>
              </a:rPr>
              <a:t>?</a:t>
            </a:r>
          </a:p>
          <a:p>
            <a:pPr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Special surfaces such as skin surfaces allow easy computation of f(x) [CDES01]</a:t>
            </a:r>
          </a:p>
          <a:p>
            <a:pPr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Can be 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approximated</a:t>
            </a:r>
            <a:r>
              <a:rPr lang="en-US" altLang="ko-KR" sz="2800" dirty="0" smtClean="0">
                <a:ea typeface="굴림"/>
                <a:cs typeface="굴림"/>
              </a:rPr>
              <a:t> by computing approximate 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medial axis</a:t>
            </a:r>
            <a:r>
              <a:rPr lang="en-US" altLang="ko-KR" sz="2800" dirty="0" smtClean="0">
                <a:ea typeface="굴림"/>
                <a:cs typeface="굴림"/>
              </a:rPr>
              <a:t>, needs a dense sample.</a:t>
            </a:r>
          </a:p>
          <a:p>
            <a:pPr>
              <a:buFontTx/>
              <a:buNone/>
            </a:pPr>
            <a:endParaRPr lang="en-US" altLang="ko-KR" sz="2800" dirty="0" smtClean="0">
              <a:ea typeface="굴림"/>
              <a:cs typeface="굴림"/>
            </a:endParaRPr>
          </a:p>
        </p:txBody>
      </p:sp>
      <p:pic>
        <p:nvPicPr>
          <p:cNvPr id="32773" name="Picture 5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638" y="1447800"/>
            <a:ext cx="2011362" cy="3662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/>
                <a:cs typeface="굴림"/>
              </a:rPr>
              <a:t>A Solution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1075" y="1447800"/>
            <a:ext cx="5191125" cy="4724400"/>
          </a:xfrm>
        </p:spPr>
        <p:txBody>
          <a:bodyPr/>
          <a:lstStyle/>
          <a:p>
            <a:pPr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Replace 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d(</a:t>
            </a:r>
            <a:r>
              <a:rPr lang="en-US" altLang="ko-KR" sz="2800" dirty="0" err="1" smtClean="0">
                <a:solidFill>
                  <a:srgbClr val="FF0000"/>
                </a:solidFill>
                <a:ea typeface="굴림"/>
                <a:cs typeface="굴림"/>
              </a:rPr>
              <a:t>x,P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)&lt; </a:t>
            </a:r>
            <a:r>
              <a:rPr lang="en-US" altLang="ko-KR" sz="2800" dirty="0" err="1" smtClean="0">
                <a:solidFill>
                  <a:srgbClr val="FF0000"/>
                </a:solidFill>
                <a:latin typeface="Symbol" pitchFamily="18" charset="2"/>
                <a:ea typeface="굴림"/>
                <a:cs typeface="굴림"/>
              </a:rPr>
              <a:t>e</a:t>
            </a:r>
            <a:r>
              <a:rPr lang="en-US" altLang="ko-KR" sz="2800" dirty="0" err="1" smtClean="0">
                <a:solidFill>
                  <a:srgbClr val="FF0000"/>
                </a:solidFill>
                <a:ea typeface="굴림"/>
                <a:cs typeface="굴림"/>
              </a:rPr>
              <a:t>f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(x) </a:t>
            </a:r>
            <a:r>
              <a:rPr lang="en-US" altLang="ko-KR" sz="2800" dirty="0" smtClean="0">
                <a:ea typeface="굴림"/>
                <a:cs typeface="굴림"/>
              </a:rPr>
              <a:t>with 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d(</a:t>
            </a:r>
            <a:r>
              <a:rPr lang="en-US" altLang="ko-KR" sz="2800" dirty="0" err="1" smtClean="0">
                <a:solidFill>
                  <a:srgbClr val="FF0000"/>
                </a:solidFill>
                <a:ea typeface="굴림"/>
                <a:cs typeface="굴림"/>
              </a:rPr>
              <a:t>x,P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)&lt;</a:t>
            </a:r>
            <a:r>
              <a:rPr lang="en-US" altLang="ko-KR" sz="2800" dirty="0" smtClean="0">
                <a:solidFill>
                  <a:srgbClr val="FF0000"/>
                </a:solidFill>
                <a:latin typeface="Symbol" pitchFamily="18" charset="2"/>
                <a:ea typeface="굴림"/>
                <a:cs typeface="굴림"/>
              </a:rPr>
              <a:t>l</a:t>
            </a:r>
            <a:r>
              <a:rPr lang="en-US" altLang="ko-KR" sz="2800" dirty="0" smtClean="0">
                <a:latin typeface="Symbol" pitchFamily="18" charset="2"/>
                <a:ea typeface="굴림"/>
                <a:cs typeface="굴림"/>
              </a:rPr>
              <a:t>, </a:t>
            </a:r>
            <a:r>
              <a:rPr lang="en-US" altLang="ko-KR" sz="2800" dirty="0" smtClean="0">
                <a:ea typeface="굴림"/>
                <a:cs typeface="굴림"/>
              </a:rPr>
              <a:t>an user parameter</a:t>
            </a:r>
          </a:p>
          <a:p>
            <a:pPr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But, this does not guarantee any topology</a:t>
            </a:r>
          </a:p>
          <a:p>
            <a:pPr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Require that triangles around vertices form 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topological 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disks</a:t>
            </a:r>
            <a:endParaRPr lang="en-US" altLang="ko-KR" sz="2800" dirty="0" smtClean="0">
              <a:ea typeface="굴림"/>
              <a:cs typeface="굴림"/>
            </a:endParaRPr>
          </a:p>
          <a:p>
            <a:pPr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Guarantees that output is a 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manifold</a:t>
            </a:r>
          </a:p>
          <a:p>
            <a:pPr>
              <a:buFontTx/>
              <a:buNone/>
            </a:pPr>
            <a:endParaRPr lang="en-US" altLang="ko-KR" sz="2800" dirty="0" smtClean="0">
              <a:ea typeface="굴림"/>
              <a:cs typeface="굴림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172200" y="2362200"/>
            <a:ext cx="2709863" cy="2709863"/>
          </a:xfrm>
          <a:prstGeom prst="roundRect">
            <a:avLst>
              <a:gd name="adj" fmla="val 16667"/>
            </a:avLst>
          </a:prstGeom>
          <a:solidFill>
            <a:srgbClr val="B0E4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9" name="Picture 7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67000"/>
            <a:ext cx="1860550" cy="2038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88275" cy="1443038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/>
                <a:cs typeface="굴림"/>
              </a:rPr>
              <a:t>A Solution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8382000" cy="45720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altLang="ko-KR" sz="2800" dirty="0" smtClean="0">
              <a:ea typeface="굴림" charset="-127"/>
            </a:endParaRPr>
          </a:p>
          <a:p>
            <a:pPr marL="457200" indent="-457200" eaLnBrk="1" hangingPunct="1">
              <a:buFontTx/>
              <a:buNone/>
              <a:defRPr/>
            </a:pPr>
            <a:endParaRPr lang="en-US" altLang="ko-KR" sz="2800" dirty="0" smtClean="0">
              <a:ea typeface="굴림" charset="-127"/>
            </a:endParaRPr>
          </a:p>
          <a:p>
            <a:pPr marL="914400" lvl="1" indent="-339725" eaLnBrk="1" hangingPunct="1">
              <a:buFontTx/>
              <a:buAutoNum type="arabicPeriod"/>
              <a:defRPr/>
            </a:pPr>
            <a:r>
              <a:rPr lang="en-US" altLang="ko-KR" sz="2400" dirty="0" smtClean="0">
                <a:ea typeface="굴림" charset="-127"/>
              </a:rPr>
              <a:t>Initialize a set of points </a:t>
            </a:r>
            <a:r>
              <a:rPr lang="en-US" altLang="ko-KR" sz="2400" dirty="0" smtClean="0">
                <a:ea typeface="굴림" charset="-127"/>
              </a:rPr>
              <a:t>P </a:t>
            </a:r>
            <a:r>
              <a:rPr lang="en-US" altLang="ko-KR" sz="2400" dirty="0" smtClean="0">
                <a:ea typeface="굴림" charset="-127"/>
                <a:sym typeface="Symbol" pitchFamily="18" charset="2"/>
              </a:rPr>
              <a:t></a:t>
            </a: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ea typeface="굴림" charset="-127"/>
              </a:rPr>
              <a:t>, </a:t>
            </a:r>
            <a:r>
              <a:rPr lang="en-US" altLang="ko-KR" sz="2400" dirty="0" smtClean="0">
                <a:ea typeface="굴림" charset="-127"/>
              </a:rPr>
              <a:t>compute Del </a:t>
            </a:r>
            <a:r>
              <a:rPr lang="en-US" altLang="ko-KR" sz="2400" dirty="0" smtClean="0">
                <a:ea typeface="굴림" charset="-127"/>
              </a:rPr>
              <a:t>P.</a:t>
            </a:r>
            <a:endParaRPr lang="en-US" altLang="ko-KR" sz="2400" dirty="0" smtClean="0">
              <a:ea typeface="굴림" charset="-127"/>
            </a:endParaRPr>
          </a:p>
          <a:p>
            <a:pPr marL="914400" lvl="1" indent="-339725" eaLnBrk="1" hangingPunct="1">
              <a:buFontTx/>
              <a:buAutoNum type="arabicPeriod"/>
              <a:defRPr/>
            </a:pPr>
            <a:endParaRPr lang="en-US" altLang="ko-KR" sz="2400" dirty="0" smtClean="0">
              <a:ea typeface="굴림" charset="-127"/>
            </a:endParaRPr>
          </a:p>
          <a:p>
            <a:pPr marL="914400" lvl="1" indent="-339725" eaLnBrk="1" hangingPunct="1">
              <a:buClr>
                <a:schemeClr val="accent5">
                  <a:lumMod val="25000"/>
                </a:schemeClr>
              </a:buClr>
              <a:buFontTx/>
              <a:buAutoNum type="arabicPeriod"/>
              <a:defRPr/>
            </a:pPr>
            <a:r>
              <a:rPr lang="en-US" altLang="ko-KR" sz="2400" dirty="0" smtClean="0">
                <a:ea typeface="굴림" charset="-127"/>
              </a:rPr>
              <a:t>If some </a:t>
            </a:r>
            <a:r>
              <a:rPr lang="en-US" altLang="ko-KR" sz="2400" dirty="0" err="1" smtClean="0">
                <a:ea typeface="굴림" charset="-127"/>
              </a:rPr>
              <a:t>Voronoi</a:t>
            </a:r>
            <a:r>
              <a:rPr lang="en-US" altLang="ko-KR" sz="2400" dirty="0" smtClean="0">
                <a:ea typeface="굴림" charset="-127"/>
              </a:rPr>
              <a:t> edge intersects 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M</a:t>
            </a:r>
            <a:r>
              <a:rPr lang="en-US" altLang="ko-KR" sz="2400" dirty="0" smtClean="0">
                <a:ea typeface="굴림" charset="-127"/>
              </a:rPr>
              <a:t> at x with </a:t>
            </a:r>
            <a:r>
              <a:rPr lang="en-US" altLang="ko-KR" sz="2400" dirty="0" smtClean="0">
                <a:solidFill>
                  <a:srgbClr val="FF0000"/>
                </a:solidFill>
                <a:ea typeface="굴림" charset="-127"/>
              </a:rPr>
              <a:t>d(</a:t>
            </a:r>
            <a:r>
              <a:rPr lang="en-US" altLang="ko-KR" sz="2400" dirty="0" err="1" smtClean="0">
                <a:solidFill>
                  <a:srgbClr val="FF0000"/>
                </a:solidFill>
                <a:ea typeface="굴림" charset="-127"/>
              </a:rPr>
              <a:t>x,P</a:t>
            </a:r>
            <a:r>
              <a:rPr lang="en-US" altLang="ko-KR" sz="2400" dirty="0" smtClean="0">
                <a:solidFill>
                  <a:srgbClr val="FF0000"/>
                </a:solidFill>
                <a:ea typeface="굴림" charset="-127"/>
              </a:rPr>
              <a:t>)&gt;</a:t>
            </a:r>
            <a:r>
              <a:rPr lang="en-US" altLang="ko-KR" sz="2400" dirty="0" err="1" smtClean="0">
                <a:solidFill>
                  <a:srgbClr val="FF0000"/>
                </a:solidFill>
                <a:latin typeface="Symbol" pitchFamily="18" charset="2"/>
                <a:ea typeface="굴림" charset="-127"/>
              </a:rPr>
              <a:t>e</a:t>
            </a:r>
            <a:r>
              <a:rPr lang="en-US" altLang="ko-KR" sz="2400" dirty="0" err="1" smtClean="0">
                <a:solidFill>
                  <a:srgbClr val="FF0000"/>
                </a:solidFill>
                <a:ea typeface="굴림" charset="-127"/>
              </a:rPr>
              <a:t>f</a:t>
            </a:r>
            <a:r>
              <a:rPr lang="en-US" altLang="ko-KR" sz="2400" dirty="0" smtClean="0">
                <a:solidFill>
                  <a:srgbClr val="FF0000"/>
                </a:solidFill>
                <a:ea typeface="굴림" charset="-127"/>
              </a:rPr>
              <a:t>(x) </a:t>
            </a:r>
            <a:r>
              <a:rPr lang="en-US" altLang="ko-KR" sz="2400" dirty="0" smtClean="0">
                <a:ea typeface="굴림" charset="-127"/>
              </a:rPr>
              <a:t>insert x in </a:t>
            </a:r>
            <a:r>
              <a:rPr lang="en-US" altLang="ko-KR" sz="2400" dirty="0" smtClean="0">
                <a:ea typeface="굴림" charset="-127"/>
              </a:rPr>
              <a:t>P</a:t>
            </a:r>
            <a:r>
              <a:rPr lang="en-US" altLang="ko-KR" sz="2400" dirty="0" smtClean="0">
                <a:ea typeface="굴림" charset="-127"/>
              </a:rPr>
              <a:t>, </a:t>
            </a:r>
            <a:r>
              <a:rPr lang="en-US" altLang="ko-KR" sz="2400" dirty="0" smtClean="0">
                <a:ea typeface="굴림" charset="-127"/>
              </a:rPr>
              <a:t>and repeat step 2.</a:t>
            </a:r>
          </a:p>
          <a:p>
            <a:pPr marL="1031875" lvl="1" indent="-457200" eaLnBrk="1" hangingPunct="1">
              <a:buClr>
                <a:schemeClr val="accent5">
                  <a:lumMod val="25000"/>
                </a:schemeClr>
              </a:buClr>
              <a:buFont typeface="+mj-lt"/>
              <a:buAutoNum type="arabicPeriod" startAt="2"/>
              <a:defRPr/>
            </a:pPr>
            <a:r>
              <a:rPr lang="en-US" altLang="ko-KR" sz="2400" dirty="0" smtClean="0">
                <a:ea typeface="굴림" charset="-127"/>
              </a:rPr>
              <a:t>(b)If restricted triangles around a vertex p do not form a </a:t>
            </a:r>
            <a:r>
              <a:rPr lang="en-US" altLang="ko-KR" sz="2400" dirty="0" smtClean="0">
                <a:solidFill>
                  <a:srgbClr val="FF0000"/>
                </a:solidFill>
                <a:ea typeface="굴림" charset="-127"/>
              </a:rPr>
              <a:t>topological disk, </a:t>
            </a:r>
            <a:r>
              <a:rPr lang="en-US" altLang="ko-KR" sz="2400" dirty="0" smtClean="0">
                <a:ea typeface="굴림" charset="-127"/>
              </a:rPr>
              <a:t>insert furthest x where a dual </a:t>
            </a:r>
            <a:r>
              <a:rPr lang="en-US" altLang="ko-KR" sz="2400" dirty="0" err="1" smtClean="0">
                <a:ea typeface="굴림" charset="-127"/>
              </a:rPr>
              <a:t>Voronoi</a:t>
            </a:r>
            <a:r>
              <a:rPr lang="en-US" altLang="ko-KR" sz="2400" dirty="0" smtClean="0">
                <a:ea typeface="굴림" charset="-127"/>
              </a:rPr>
              <a:t> edge of a triangle around p intersects </a:t>
            </a:r>
            <a:r>
              <a:rPr lang="en-US" altLang="ko-KR" sz="2400" dirty="0" smtClean="0">
                <a:latin typeface="Symbol" pitchFamily="18" charset="2"/>
                <a:ea typeface="굴림" charset="-127"/>
              </a:rPr>
              <a:t>S</a:t>
            </a:r>
            <a:r>
              <a:rPr lang="en-US" altLang="ko-KR" sz="2400" dirty="0" smtClean="0">
                <a:ea typeface="굴림" charset="-127"/>
              </a:rPr>
              <a:t>.</a:t>
            </a:r>
            <a:endParaRPr lang="en-US" altLang="ko-KR" sz="2400" dirty="0" smtClean="0">
              <a:ea typeface="굴림" charset="-127"/>
            </a:endParaRPr>
          </a:p>
          <a:p>
            <a:pPr marL="1031875" lvl="1" indent="-457200" eaLnBrk="1" hangingPunct="1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  <a:defRPr/>
            </a:pPr>
            <a:r>
              <a:rPr lang="en-US" altLang="ko-KR" sz="2400" dirty="0" smtClean="0">
                <a:ea typeface="굴림" charset="-127"/>
              </a:rPr>
              <a:t>Return Del </a:t>
            </a:r>
            <a:r>
              <a:rPr lang="en-US" altLang="ko-KR" sz="2400" dirty="0" smtClean="0">
                <a:ea typeface="굴림" charset="-127"/>
              </a:rPr>
              <a:t>P|</a:t>
            </a:r>
            <a:r>
              <a:rPr lang="en-US" altLang="ko-KR" sz="2400" baseline="-25000" dirty="0" smtClean="0">
                <a:latin typeface="Symbol" pitchFamily="18" charset="2"/>
                <a:ea typeface="굴림" charset="-127"/>
              </a:rPr>
              <a:t>S</a:t>
            </a:r>
            <a:endParaRPr lang="en-US" altLang="ko-KR" baseline="-25000" dirty="0" smtClean="0">
              <a:latin typeface="Symbol" pitchFamily="18" charset="2"/>
              <a:ea typeface="굴림" charset="-127"/>
            </a:endParaRPr>
          </a:p>
          <a:p>
            <a:pPr marL="914400" lvl="1" indent="-339725" eaLnBrk="1" hangingPunct="1">
              <a:buFont typeface="Arial" charset="0"/>
              <a:buNone/>
              <a:defRPr/>
            </a:pPr>
            <a:endParaRPr lang="en-US" altLang="ko-KR" sz="2400" dirty="0" smtClean="0">
              <a:ea typeface="굴림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75398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2" indent="-338328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Font typeface="+mj-lt"/>
              <a:buAutoNum type="arabicPeriod" startAt="2"/>
              <a:defRPr/>
            </a:pPr>
            <a:r>
              <a:rPr lang="en-US" sz="2400" dirty="0"/>
              <a:t>(a) If some </a:t>
            </a:r>
            <a:r>
              <a:rPr lang="en-US" sz="2400" dirty="0" err="1"/>
              <a:t>Voronoi</a:t>
            </a:r>
            <a:r>
              <a:rPr lang="en-US" sz="2400" dirty="0"/>
              <a:t> edge intersects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 smtClean="0"/>
              <a:t> </a:t>
            </a:r>
            <a:r>
              <a:rPr lang="en-US" sz="2400" dirty="0"/>
              <a:t>at x with </a:t>
            </a:r>
          </a:p>
          <a:p>
            <a:pPr lvl="2" indent="-338328">
              <a:spcBef>
                <a:spcPts val="0"/>
              </a:spcBef>
              <a:buClr>
                <a:schemeClr val="accent5">
                  <a:lumMod val="25000"/>
                </a:schemeClr>
              </a:buClr>
              <a:buSzPct val="120000"/>
              <a:defRPr/>
            </a:pPr>
            <a:r>
              <a:rPr lang="en-US" sz="2400" dirty="0"/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d(</a:t>
            </a:r>
            <a:r>
              <a:rPr lang="en-US" sz="2400" dirty="0" err="1" smtClean="0">
                <a:solidFill>
                  <a:srgbClr val="FF0000"/>
                </a:solidFill>
              </a:rPr>
              <a:t>x,P</a:t>
            </a:r>
            <a:r>
              <a:rPr lang="en-US" sz="2400" dirty="0" smtClean="0">
                <a:solidFill>
                  <a:srgbClr val="FF0000"/>
                </a:solidFill>
              </a:rPr>
              <a:t>)&gt; 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insert x in </a:t>
            </a:r>
            <a:r>
              <a:rPr lang="en-US" sz="2400" dirty="0" smtClean="0"/>
              <a:t>P</a:t>
            </a:r>
            <a:r>
              <a:rPr lang="en-US" sz="2400" dirty="0" smtClean="0"/>
              <a:t>, </a:t>
            </a:r>
            <a:r>
              <a:rPr lang="en-US" sz="2400" dirty="0"/>
              <a:t>and repeat step 2(a).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5638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Algorithm </a:t>
            </a:r>
            <a:r>
              <a:rPr lang="en-US" sz="2800" dirty="0" err="1" smtClean="0">
                <a:latin typeface="+mj-lt"/>
              </a:rPr>
              <a:t>DelSurf</a:t>
            </a:r>
            <a:r>
              <a:rPr lang="en-US" sz="2800" dirty="0" smtClean="0">
                <a:latin typeface="+mj-lt"/>
              </a:rPr>
              <a:t>(</a:t>
            </a:r>
            <a:r>
              <a:rPr lang="en-US" sz="2800" dirty="0" err="1">
                <a:latin typeface="Symbol" pitchFamily="18" charset="2"/>
              </a:rPr>
              <a:t>S</a:t>
            </a:r>
            <a:r>
              <a:rPr lang="en-US" sz="2800" dirty="0" err="1" smtClean="0">
                <a:latin typeface="+mj-lt"/>
              </a:rPr>
              <a:t>,</a:t>
            </a:r>
            <a:r>
              <a:rPr lang="en-US" sz="2800" dirty="0" err="1" smtClean="0">
                <a:latin typeface="Symbol" pitchFamily="18" charset="2"/>
              </a:rPr>
              <a:t>l</a:t>
            </a:r>
            <a:r>
              <a:rPr lang="en-US" sz="2800" dirty="0">
                <a:latin typeface="+mj-lt"/>
              </a:rPr>
              <a:t>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5400" y="4572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X=center of largest </a:t>
            </a:r>
            <a:r>
              <a:rPr lang="en-US" dirty="0">
                <a:solidFill>
                  <a:srgbClr val="FF0000"/>
                </a:solidFill>
              </a:rPr>
              <a:t>Surface Delaunay ball</a:t>
            </a:r>
          </a:p>
        </p:txBody>
      </p:sp>
      <p:pic>
        <p:nvPicPr>
          <p:cNvPr id="34826" name="Picture 10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572000"/>
            <a:ext cx="1444625" cy="151130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43400" y="4724400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152400"/>
            <a:ext cx="7772400" cy="1143000"/>
          </a:xfrm>
        </p:spPr>
        <p:txBody>
          <a:bodyPr/>
          <a:lstStyle/>
          <a:p>
            <a:r>
              <a:rPr lang="en-US" altLang="ko-KR" smtClean="0">
                <a:ea typeface="굴림"/>
                <a:cs typeface="굴림"/>
              </a:rPr>
              <a:t>A MeshingTheorem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787400" y="1685925"/>
            <a:ext cx="761047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tx2"/>
                </a:solidFill>
                <a:latin typeface="Times New Roman" pitchFamily="18" charset="0"/>
                <a:ea typeface="굴림" charset="-127"/>
              </a:rPr>
              <a:t>Theorem:</a:t>
            </a:r>
            <a:r>
              <a:rPr lang="en-US" altLang="ko-KR" sz="2400" dirty="0">
                <a:solidFill>
                  <a:srgbClr val="FFFFFF"/>
                </a:solidFill>
                <a:latin typeface="Times New Roman" pitchFamily="18" charset="0"/>
                <a:ea typeface="굴림" charset="-127"/>
              </a:rPr>
              <a:t>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ko-KR" sz="2400" dirty="0">
                <a:latin typeface="Times New Roman" pitchFamily="18" charset="0"/>
                <a:ea typeface="굴림" charset="-127"/>
              </a:rPr>
              <a:t>The algorithm </a:t>
            </a:r>
            <a:r>
              <a:rPr lang="en-US" altLang="ko-KR" sz="2400" dirty="0" err="1">
                <a:latin typeface="Times New Roman" pitchFamily="18" charset="0"/>
                <a:ea typeface="굴림" charset="-127"/>
              </a:rPr>
              <a:t>DelSurf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 produces output mesh with the following guarantees:</a:t>
            </a:r>
          </a:p>
          <a:p>
            <a:pPr marL="514350" indent="-514350" eaLnBrk="0" hangingPunct="0">
              <a:spcBef>
                <a:spcPct val="50000"/>
              </a:spcBef>
              <a:buFontTx/>
              <a:buAutoNum type="romanLcParenBoth"/>
              <a:defRPr/>
            </a:pPr>
            <a:r>
              <a:rPr lang="en-US" altLang="ko-KR" sz="2400" dirty="0">
                <a:latin typeface="Times New Roman" pitchFamily="18" charset="0"/>
                <a:ea typeface="굴림" charset="-127"/>
              </a:rPr>
              <a:t>The output mesh is always a </a:t>
            </a:r>
            <a:r>
              <a:rPr lang="en-US" altLang="ko-KR" sz="2400" dirty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2-manifold </a:t>
            </a:r>
          </a:p>
          <a:p>
            <a:pPr marL="514350" indent="-514350" eaLnBrk="0" hangingPunct="0">
              <a:spcBef>
                <a:spcPct val="50000"/>
              </a:spcBef>
              <a:buClr>
                <a:schemeClr val="tx1"/>
              </a:buClr>
              <a:buFontTx/>
              <a:buAutoNum type="romanLcParenBoth"/>
              <a:defRPr/>
            </a:pPr>
            <a:r>
              <a:rPr lang="en-US" altLang="ko-KR" sz="2400" dirty="0">
                <a:latin typeface="Times New Roman" pitchFamily="18" charset="0"/>
                <a:ea typeface="굴림" charset="-127"/>
              </a:rPr>
              <a:t>If </a:t>
            </a:r>
            <a:r>
              <a:rPr lang="en-US" altLang="ko-KR" sz="2400" dirty="0">
                <a:latin typeface="Symbol" pitchFamily="18" charset="2"/>
                <a:ea typeface="굴림" charset="-127"/>
              </a:rPr>
              <a:t> l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is sufficiently small, the output mesh</a:t>
            </a:r>
            <a:r>
              <a:rPr lang="en-US" altLang="ko-KR" sz="2400" dirty="0">
                <a:latin typeface="Symbol" pitchFamily="18" charset="2"/>
                <a:ea typeface="굴림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satisfies topological and geometric guarantees:</a:t>
            </a:r>
          </a:p>
          <a:p>
            <a:pPr marL="1885950" lvl="3" indent="-514350" eaLnBrk="0" hangingPunct="0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It is related to </a:t>
            </a:r>
            <a:r>
              <a:rPr lang="en-US" altLang="ko-KR" dirty="0">
                <a:latin typeface="Symbol" pitchFamily="18" charset="2"/>
                <a:ea typeface="굴림" charset="-127"/>
              </a:rPr>
              <a:t>S</a:t>
            </a:r>
            <a:r>
              <a:rPr lang="en-US" altLang="ko-KR" dirty="0" smtClean="0">
                <a:latin typeface="Symbol" pitchFamily="18" charset="2"/>
                <a:ea typeface="굴림" charset="-127"/>
              </a:rPr>
              <a:t> </a:t>
            </a:r>
            <a:r>
              <a:rPr lang="en-US" altLang="ko-KR" dirty="0">
                <a:latin typeface="Times New Roman" pitchFamily="18" charset="0"/>
                <a:ea typeface="굴림" charset="-127"/>
                <a:cs typeface="Times New Roman" pitchFamily="18" charset="0"/>
              </a:rPr>
              <a:t>with an </a:t>
            </a:r>
            <a:r>
              <a:rPr lang="en-US" altLang="ko-KR" dirty="0" err="1">
                <a:solidFill>
                  <a:srgbClr val="FF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isotopy</a:t>
            </a:r>
            <a:r>
              <a:rPr lang="en-US" altLang="ko-KR" dirty="0">
                <a:latin typeface="Symbol" pitchFamily="18" charset="2"/>
                <a:ea typeface="굴림" charset="-127"/>
              </a:rPr>
              <a:t>.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 </a:t>
            </a:r>
          </a:p>
          <a:p>
            <a:pPr marL="1885950" lvl="3" indent="-514350" eaLnBrk="0" hangingPunct="0">
              <a:spcBef>
                <a:spcPct val="5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Each triangle has </a:t>
            </a:r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normal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 aligning within </a:t>
            </a:r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O(</a:t>
            </a:r>
            <a:r>
              <a:rPr lang="en-US" altLang="ko-KR" dirty="0">
                <a:solidFill>
                  <a:srgbClr val="FF0000"/>
                </a:solidFill>
                <a:latin typeface="Symbol" pitchFamily="18" charset="2"/>
                <a:ea typeface="굴림" charset="-127"/>
              </a:rPr>
              <a:t>l</a:t>
            </a:r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)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 angle to the surface </a:t>
            </a:r>
            <a:r>
              <a:rPr lang="en-US" altLang="ko-KR" dirty="0" err="1">
                <a:latin typeface="Times New Roman" pitchFamily="18" charset="0"/>
                <a:ea typeface="굴림" charset="-127"/>
              </a:rPr>
              <a:t>normals</a:t>
            </a:r>
            <a:endParaRPr lang="en-US" altLang="ko-KR" dirty="0">
              <a:latin typeface="Times New Roman" pitchFamily="18" charset="0"/>
              <a:ea typeface="굴림" charset="-127"/>
            </a:endParaRPr>
          </a:p>
          <a:p>
            <a:pPr marL="1885950" lvl="3" indent="-514350" eaLnBrk="0" hangingPunct="0">
              <a:spcBef>
                <a:spcPct val="5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altLang="ko-KR" dirty="0" err="1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Hausdorff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 distance between </a:t>
            </a:r>
            <a:r>
              <a:rPr lang="en-US" altLang="ko-KR" dirty="0">
                <a:latin typeface="Symbol" pitchFamily="18" charset="2"/>
                <a:ea typeface="굴림" charset="-127"/>
              </a:rPr>
              <a:t>S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 and Del </a:t>
            </a:r>
            <a:r>
              <a:rPr lang="en-US" altLang="ko-KR" dirty="0" smtClean="0">
                <a:latin typeface="Times New Roman" pitchFamily="18" charset="0"/>
                <a:ea typeface="굴림" charset="-127"/>
              </a:rPr>
              <a:t>P</a:t>
            </a:r>
            <a:r>
              <a:rPr lang="en-US" altLang="ko-KR" dirty="0" smtClean="0">
                <a:latin typeface="Times New Roman" pitchFamily="18" charset="0"/>
                <a:ea typeface="굴림" charset="-127"/>
              </a:rPr>
              <a:t>|</a:t>
            </a:r>
            <a:r>
              <a:rPr lang="en-US" altLang="ko-KR" baseline="-25000" dirty="0" smtClean="0">
                <a:latin typeface="Symbol" pitchFamily="18" charset="2"/>
                <a:ea typeface="굴림" charset="-127"/>
              </a:rPr>
              <a:t>S</a:t>
            </a:r>
            <a:r>
              <a:rPr lang="en-US" altLang="ko-KR" dirty="0" smtClean="0">
                <a:latin typeface="Symbol" pitchFamily="18" charset="2"/>
                <a:ea typeface="굴림" charset="-127"/>
              </a:rPr>
              <a:t> 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is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O(</a:t>
            </a:r>
            <a:r>
              <a:rPr lang="en-US" altLang="ko-KR" dirty="0" smtClean="0">
                <a:solidFill>
                  <a:srgbClr val="FF0000"/>
                </a:solidFill>
                <a:latin typeface="Symbol" pitchFamily="18" charset="2"/>
                <a:ea typeface="굴림" charset="-127"/>
              </a:rPr>
              <a:t>l</a:t>
            </a:r>
            <a:r>
              <a:rPr lang="en-US" altLang="ko-KR" baseline="30000" dirty="0" smtClean="0">
                <a:solidFill>
                  <a:srgbClr val="FF0000"/>
                </a:solidFill>
                <a:latin typeface="Symbol" pitchFamily="18" charset="2"/>
                <a:ea typeface="굴림" charset="-127"/>
              </a:rPr>
              <a:t>2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굴림" charset="-127"/>
              </a:rPr>
              <a:t>)</a:t>
            </a:r>
            <a:r>
              <a:rPr lang="en-US" altLang="ko-KR" dirty="0" smtClean="0">
                <a:latin typeface="Times New Roman" pitchFamily="18" charset="0"/>
                <a:ea typeface="굴림" charset="-127"/>
              </a:rPr>
              <a:t> 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of the local feature size.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smtClean="0">
                <a:ea typeface="굴림"/>
                <a:cs typeface="굴림"/>
              </a:rPr>
              <a:t>Implicit surface</a:t>
            </a:r>
            <a:endParaRPr lang="en-US" altLang="ko-KR" sz="2800" smtClean="0">
              <a:ea typeface="굴림"/>
              <a:cs typeface="굴림"/>
            </a:endParaRPr>
          </a:p>
        </p:txBody>
      </p:sp>
      <p:grpSp>
        <p:nvGrpSpPr>
          <p:cNvPr id="36866" name="Group 3"/>
          <p:cNvGrpSpPr>
            <a:grpSpLocks/>
          </p:cNvGrpSpPr>
          <p:nvPr/>
        </p:nvGrpSpPr>
        <p:grpSpPr bwMode="auto">
          <a:xfrm>
            <a:off x="831850" y="1360488"/>
            <a:ext cx="7939088" cy="4926012"/>
            <a:chOff x="506" y="952"/>
            <a:chExt cx="5001" cy="3103"/>
          </a:xfrm>
        </p:grpSpPr>
        <p:sp>
          <p:nvSpPr>
            <p:cNvPr id="36867" name="AutoShape 4"/>
            <p:cNvSpPr>
              <a:spLocks noChangeArrowheads="1"/>
            </p:cNvSpPr>
            <p:nvPr/>
          </p:nvSpPr>
          <p:spPr bwMode="auto">
            <a:xfrm>
              <a:off x="506" y="952"/>
              <a:ext cx="5001" cy="3103"/>
            </a:xfrm>
            <a:prstGeom prst="roundRect">
              <a:avLst>
                <a:gd name="adj" fmla="val 16667"/>
              </a:avLst>
            </a:prstGeom>
            <a:solidFill>
              <a:srgbClr val="B0E4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68" name="Picture 5" descr="test_metaaball_0p251_input cop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" y="1035"/>
              <a:ext cx="1523" cy="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6" descr="test_metaball_0p251_marking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1" y="1072"/>
              <a:ext cx="1339" cy="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7" descr="test_metaball_0p251_extrc_del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7" y="2446"/>
              <a:ext cx="1570" cy="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8" descr="test_metaball_0p251_final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6" y="2480"/>
              <a:ext cx="145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2" name="AutoShape 9"/>
            <p:cNvSpPr>
              <a:spLocks noChangeArrowheads="1"/>
            </p:cNvSpPr>
            <p:nvPr/>
          </p:nvSpPr>
          <p:spPr bwMode="auto">
            <a:xfrm>
              <a:off x="2865" y="1792"/>
              <a:ext cx="309" cy="196"/>
            </a:xfrm>
            <a:prstGeom prst="rightArrow">
              <a:avLst>
                <a:gd name="adj1" fmla="val 50000"/>
                <a:gd name="adj2" fmla="val 394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AutoShape 10"/>
            <p:cNvSpPr>
              <a:spLocks noChangeArrowheads="1"/>
            </p:cNvSpPr>
            <p:nvPr/>
          </p:nvSpPr>
          <p:spPr bwMode="auto">
            <a:xfrm>
              <a:off x="3962" y="2127"/>
              <a:ext cx="209" cy="373"/>
            </a:xfrm>
            <a:prstGeom prst="downArrow">
              <a:avLst>
                <a:gd name="adj1" fmla="val 50000"/>
                <a:gd name="adj2" fmla="val 446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AutoShape 11"/>
            <p:cNvSpPr>
              <a:spLocks noChangeArrowheads="1"/>
            </p:cNvSpPr>
            <p:nvPr/>
          </p:nvSpPr>
          <p:spPr bwMode="auto">
            <a:xfrm>
              <a:off x="2828" y="3164"/>
              <a:ext cx="364" cy="205"/>
            </a:xfrm>
            <a:prstGeom prst="leftArrow">
              <a:avLst>
                <a:gd name="adj1" fmla="val 50000"/>
                <a:gd name="adj2" fmla="val 443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err="1" smtClean="0">
                <a:ea typeface="굴림"/>
                <a:cs typeface="굴림"/>
              </a:rPr>
              <a:t>Input/Output</a:t>
            </a:r>
            <a:endParaRPr lang="en-US" altLang="ko-KR" dirty="0" smtClean="0">
              <a:ea typeface="굴림"/>
              <a:cs typeface="굴림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600200"/>
            <a:ext cx="7915275" cy="4183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Points P sampled from a surface </a:t>
            </a:r>
            <a:r>
              <a:rPr lang="en-US" altLang="ko-KR" sz="2800" dirty="0" smtClean="0">
                <a:latin typeface="Symbol" pitchFamily="18" charset="2"/>
                <a:ea typeface="굴림" pitchFamily="34" charset="-127"/>
              </a:rPr>
              <a:t>S</a:t>
            </a:r>
            <a:r>
              <a:rPr lang="en-US" altLang="ko-KR" sz="2800" dirty="0" smtClean="0">
                <a:ea typeface="굴림"/>
                <a:cs typeface="굴림"/>
              </a:rPr>
              <a:t> in 3D (</a:t>
            </a:r>
            <a:r>
              <a:rPr lang="en-US" altLang="ko-KR" sz="2800" dirty="0" smtClean="0">
                <a:solidFill>
                  <a:srgbClr val="FF0000"/>
                </a:solidFill>
                <a:ea typeface="굴림"/>
                <a:cs typeface="굴림"/>
              </a:rPr>
              <a:t>don’t know </a:t>
            </a:r>
            <a:r>
              <a:rPr lang="en-US" altLang="ko-KR" sz="2800" dirty="0" smtClean="0">
                <a:solidFill>
                  <a:srgbClr val="FF0000"/>
                </a:solidFill>
                <a:latin typeface="Symbol" pitchFamily="18" charset="2"/>
                <a:ea typeface="굴림" pitchFamily="34" charset="-127"/>
              </a:rPr>
              <a:t>S</a:t>
            </a:r>
            <a:r>
              <a:rPr lang="en-US" altLang="ko-KR" sz="2800" dirty="0" smtClean="0">
                <a:latin typeface="Symbol" pitchFamily="18" charset="2"/>
                <a:ea typeface="굴림" pitchFamily="34" charset="-127"/>
              </a:rPr>
              <a:t>) </a:t>
            </a:r>
            <a:r>
              <a:rPr lang="en-US" altLang="ko-KR" sz="2800" dirty="0" smtClean="0">
                <a:latin typeface="Symbol" pitchFamily="18" charset="2"/>
                <a:ea typeface="굴림" pitchFamily="34" charset="-127"/>
                <a:sym typeface="Wingdings" pitchFamily="2" charset="2"/>
              </a:rPr>
              <a:t></a:t>
            </a:r>
            <a:r>
              <a:rPr lang="en-US" altLang="ko-KR" sz="2800" dirty="0" smtClean="0">
                <a:ea typeface="굴림" pitchFamily="34" charset="-127"/>
                <a:sym typeface="Wingdings" pitchFamily="2" charset="2"/>
              </a:rPr>
              <a:t> </a:t>
            </a:r>
            <a:r>
              <a:rPr lang="en-US" altLang="ko-KR" sz="2400" dirty="0" smtClean="0">
                <a:ea typeface="굴림" pitchFamily="34" charset="-127"/>
                <a:sym typeface="Wingdings" pitchFamily="2" charset="2"/>
              </a:rPr>
              <a:t>Reconstruct </a:t>
            </a:r>
            <a:r>
              <a:rPr lang="en-US" altLang="ko-KR" sz="2400" dirty="0" smtClean="0">
                <a:latin typeface="Symbol" pitchFamily="18" charset="2"/>
                <a:ea typeface="굴림" pitchFamily="34" charset="-127"/>
                <a:sym typeface="Wingdings" pitchFamily="2" charset="2"/>
              </a:rPr>
              <a:t>S : </a:t>
            </a:r>
            <a:r>
              <a:rPr lang="en-US" altLang="ko-KR" sz="2400" dirty="0" smtClean="0">
                <a:ea typeface="굴림" pitchFamily="34" charset="-127"/>
                <a:sym typeface="Wingdings" pitchFamily="2" charset="2"/>
              </a:rPr>
              <a:t>A </a:t>
            </a:r>
            <a:r>
              <a:rPr lang="en-US" altLang="ko-KR" sz="2400" dirty="0" err="1" smtClean="0">
                <a:ea typeface="굴림" pitchFamily="34" charset="-127"/>
                <a:sym typeface="Wingdings" pitchFamily="2" charset="2"/>
              </a:rPr>
              <a:t>simplicial</a:t>
            </a:r>
            <a:r>
              <a:rPr lang="en-US" altLang="ko-KR" sz="2400" dirty="0" smtClean="0">
                <a:ea typeface="굴림" pitchFamily="34" charset="-127"/>
                <a:sym typeface="Wingdings" pitchFamily="2" charset="2"/>
              </a:rPr>
              <a:t> complex K, </a:t>
            </a:r>
          </a:p>
          <a:p>
            <a:pPr lvl="1"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altLang="ko-KR" sz="2000" dirty="0" smtClean="0">
                <a:ea typeface="굴림" pitchFamily="34" charset="-127"/>
                <a:sym typeface="Wingdings" pitchFamily="2" charset="2"/>
              </a:rPr>
              <a:t>(</a:t>
            </a:r>
            <a:r>
              <a:rPr lang="en-US" altLang="ko-KR" sz="2000" dirty="0" err="1" smtClean="0">
                <a:ea typeface="굴림" pitchFamily="34" charset="-127"/>
                <a:sym typeface="Wingdings" pitchFamily="2" charset="2"/>
              </a:rPr>
              <a:t>i</a:t>
            </a:r>
            <a:r>
              <a:rPr lang="en-US" altLang="ko-KR" sz="2000" dirty="0" smtClean="0">
                <a:ea typeface="굴림" pitchFamily="34" charset="-127"/>
                <a:sym typeface="Wingdings" pitchFamily="2" charset="2"/>
              </a:rPr>
              <a:t>) K has a geometric realization in 3D</a:t>
            </a:r>
          </a:p>
          <a:p>
            <a:pPr lvl="1"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altLang="ko-KR" sz="2000" dirty="0" smtClean="0">
                <a:ea typeface="굴림" pitchFamily="34" charset="-127"/>
                <a:sym typeface="Wingdings" pitchFamily="2" charset="2"/>
              </a:rPr>
              <a:t>(ii) |K| </a:t>
            </a:r>
            <a:r>
              <a:rPr lang="en-US" altLang="ko-KR" sz="2000" dirty="0" err="1" smtClean="0">
                <a:solidFill>
                  <a:srgbClr val="FF0000"/>
                </a:solidFill>
                <a:ea typeface="굴림" pitchFamily="34" charset="-127"/>
                <a:sym typeface="Wingdings" pitchFamily="2" charset="2"/>
              </a:rPr>
              <a:t>homeomorphic</a:t>
            </a:r>
            <a:r>
              <a:rPr lang="en-US" altLang="ko-KR" sz="2000" dirty="0" smtClean="0">
                <a:ea typeface="굴림" pitchFamily="34" charset="-127"/>
                <a:sym typeface="Wingdings" pitchFamily="2" charset="2"/>
              </a:rPr>
              <a:t> to </a:t>
            </a:r>
            <a:r>
              <a:rPr lang="en-US" altLang="ko-KR" sz="2000" dirty="0" smtClean="0">
                <a:latin typeface="Symbol" pitchFamily="18" charset="2"/>
                <a:ea typeface="굴림" pitchFamily="34" charset="-127"/>
                <a:sym typeface="Wingdings" pitchFamily="2" charset="2"/>
              </a:rPr>
              <a:t>S</a:t>
            </a:r>
            <a:r>
              <a:rPr lang="en-US" altLang="ko-KR" sz="2000" dirty="0" smtClean="0">
                <a:ea typeface="굴림" pitchFamily="34" charset="-127"/>
                <a:sym typeface="Wingdings" pitchFamily="2" charset="2"/>
              </a:rPr>
              <a:t>, </a:t>
            </a:r>
          </a:p>
          <a:p>
            <a:pPr lvl="1"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altLang="ko-KR" sz="2000" dirty="0" smtClean="0">
                <a:ea typeface="굴림" pitchFamily="34" charset="-127"/>
                <a:sym typeface="Wingdings" pitchFamily="2" charset="2"/>
              </a:rPr>
              <a:t>(iii) </a:t>
            </a:r>
            <a:r>
              <a:rPr lang="en-US" altLang="ko-KR" sz="2000" dirty="0" err="1" smtClean="0">
                <a:ea typeface="굴림" pitchFamily="34" charset="-127"/>
                <a:sym typeface="Wingdings" pitchFamily="2" charset="2"/>
              </a:rPr>
              <a:t>Hausdorff</a:t>
            </a:r>
            <a:r>
              <a:rPr lang="en-US" altLang="ko-KR" sz="2000" dirty="0" smtClean="0">
                <a:ea typeface="굴림" pitchFamily="34" charset="-127"/>
                <a:sym typeface="Wingdings" pitchFamily="2" charset="2"/>
              </a:rPr>
              <a:t> distance between |K| and </a:t>
            </a:r>
            <a:r>
              <a:rPr lang="en-US" altLang="ko-KR" sz="2000" dirty="0" smtClean="0">
                <a:latin typeface="Symbol" pitchFamily="18" charset="2"/>
                <a:ea typeface="굴림" pitchFamily="34" charset="-127"/>
                <a:sym typeface="Wingdings" pitchFamily="2" charset="2"/>
              </a:rPr>
              <a:t>S</a:t>
            </a:r>
            <a:r>
              <a:rPr lang="en-US" altLang="ko-KR" sz="2000" dirty="0" smtClean="0">
                <a:ea typeface="굴림" pitchFamily="34" charset="-127"/>
                <a:sym typeface="Wingdings" pitchFamily="2" charset="2"/>
              </a:rPr>
              <a:t> is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34" charset="-127"/>
                <a:sym typeface="Wingdings" pitchFamily="2" charset="2"/>
              </a:rPr>
              <a:t>small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ko-KR" sz="2800" dirty="0" smtClean="0">
              <a:ea typeface="굴림"/>
              <a:cs typeface="굴림"/>
            </a:endParaRPr>
          </a:p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altLang="ko-KR" sz="2800" dirty="0" smtClean="0">
                <a:ea typeface="굴림"/>
                <a:cs typeface="굴림"/>
              </a:rPr>
              <a:t>A smooth surface </a:t>
            </a:r>
            <a:r>
              <a:rPr lang="en-US" altLang="ko-KR" sz="2800" dirty="0" smtClean="0">
                <a:latin typeface="Symbol" pitchFamily="18" charset="2"/>
                <a:ea typeface="굴림"/>
                <a:cs typeface="굴림"/>
              </a:rPr>
              <a:t>S</a:t>
            </a:r>
            <a:r>
              <a:rPr lang="en-US" altLang="ko-KR" sz="2800" dirty="0" smtClean="0">
                <a:ea typeface="굴림"/>
                <a:cs typeface="굴림"/>
              </a:rPr>
              <a:t>(or a compact set)</a:t>
            </a:r>
            <a:r>
              <a:rPr lang="en-US" altLang="ko-KR" sz="2800" dirty="0" smtClean="0">
                <a:ea typeface="굴림"/>
                <a:cs typeface="굴림"/>
              </a:rPr>
              <a:t>:</a:t>
            </a:r>
            <a:endParaRPr lang="en-US" altLang="ko-KR" sz="2800" dirty="0" smtClean="0">
              <a:ea typeface="굴림"/>
              <a:cs typeface="굴림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ko-KR" sz="2400" dirty="0" smtClean="0">
                <a:ea typeface="굴림"/>
                <a:cs typeface="굴림"/>
              </a:rPr>
              <a:t>Generate a point sample P from </a:t>
            </a:r>
            <a:r>
              <a:rPr lang="en-US" altLang="ko-KR" sz="2400" dirty="0" smtClean="0">
                <a:latin typeface="Symbol" pitchFamily="18" charset="2"/>
                <a:ea typeface="굴림"/>
                <a:cs typeface="굴림"/>
              </a:rPr>
              <a:t>S</a:t>
            </a:r>
            <a:endParaRPr lang="en-US" altLang="ko-KR" sz="2400" dirty="0" smtClean="0">
              <a:latin typeface="Symbol" pitchFamily="18" charset="2"/>
              <a:ea typeface="굴림"/>
              <a:cs typeface="굴림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ko-KR" sz="2400" dirty="0" smtClean="0">
                <a:ea typeface="굴림"/>
                <a:cs typeface="굴림"/>
              </a:rPr>
              <a:t>Generate a </a:t>
            </a:r>
            <a:r>
              <a:rPr lang="en-US" altLang="ko-KR" sz="2400" dirty="0" err="1" smtClean="0">
                <a:ea typeface="굴림"/>
                <a:cs typeface="굴림"/>
              </a:rPr>
              <a:t>simplicial</a:t>
            </a:r>
            <a:r>
              <a:rPr lang="en-US" altLang="ko-KR" sz="2400" dirty="0" smtClean="0">
                <a:ea typeface="굴림"/>
                <a:cs typeface="굴림"/>
              </a:rPr>
              <a:t> complex K with</a:t>
            </a:r>
            <a:r>
              <a:rPr lang="en-US" altLang="ko-KR" sz="2400" dirty="0" smtClean="0">
                <a:ea typeface="굴림"/>
                <a:cs typeface="굴림"/>
              </a:rPr>
              <a:t> </a:t>
            </a:r>
            <a:r>
              <a:rPr lang="en-US" altLang="ko-KR" sz="2400" dirty="0" err="1" smtClean="0">
                <a:ea typeface="굴림"/>
                <a:cs typeface="굴림"/>
              </a:rPr>
              <a:t>vert</a:t>
            </a:r>
            <a:r>
              <a:rPr lang="en-US" altLang="ko-KR" sz="2400" dirty="0" smtClean="0">
                <a:ea typeface="굴림"/>
                <a:cs typeface="굴림"/>
              </a:rPr>
              <a:t> K=P and satisfying (</a:t>
            </a:r>
            <a:r>
              <a:rPr lang="en-US" altLang="ko-KR" sz="2400" dirty="0" err="1" smtClean="0">
                <a:ea typeface="굴림"/>
                <a:cs typeface="굴림"/>
              </a:rPr>
              <a:t>i</a:t>
            </a:r>
            <a:r>
              <a:rPr lang="en-US" altLang="ko-KR" sz="2400" dirty="0" smtClean="0">
                <a:ea typeface="굴림"/>
                <a:cs typeface="굴림"/>
              </a:rPr>
              <a:t>), (ii), (iii).</a:t>
            </a:r>
            <a:endParaRPr lang="en-US" altLang="ko-KR" sz="2400" dirty="0" smtClean="0">
              <a:ea typeface="굴림"/>
              <a:cs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/>
                <a:cs typeface="굴림"/>
              </a:rPr>
              <a:t>Remeshing</a:t>
            </a:r>
          </a:p>
        </p:txBody>
      </p:sp>
      <p:grpSp>
        <p:nvGrpSpPr>
          <p:cNvPr id="37890" name="Group 3"/>
          <p:cNvGrpSpPr>
            <a:grpSpLocks/>
          </p:cNvGrpSpPr>
          <p:nvPr/>
        </p:nvGrpSpPr>
        <p:grpSpPr bwMode="auto">
          <a:xfrm>
            <a:off x="117475" y="1450975"/>
            <a:ext cx="8955088" cy="4776788"/>
            <a:chOff x="74" y="914"/>
            <a:chExt cx="5641" cy="3009"/>
          </a:xfrm>
        </p:grpSpPr>
        <p:sp>
          <p:nvSpPr>
            <p:cNvPr id="37891" name="AutoShape 4"/>
            <p:cNvSpPr>
              <a:spLocks noChangeArrowheads="1"/>
            </p:cNvSpPr>
            <p:nvPr/>
          </p:nvSpPr>
          <p:spPr bwMode="auto">
            <a:xfrm>
              <a:off x="74" y="914"/>
              <a:ext cx="5641" cy="3009"/>
            </a:xfrm>
            <a:prstGeom prst="roundRect">
              <a:avLst>
                <a:gd name="adj" fmla="val 16667"/>
              </a:avLst>
            </a:prstGeom>
            <a:solidFill>
              <a:srgbClr val="B0E4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892" name="Picture 5" descr="test_sculpture_input_img_I copy"/>
            <p:cNvPicPr>
              <a:picLocks noChangeAspect="1" noChangeArrowheads="1"/>
            </p:cNvPicPr>
            <p:nvPr/>
          </p:nvPicPr>
          <p:blipFill>
            <a:blip r:embed="rId2" cstate="print"/>
            <a:srcRect l="10110"/>
            <a:stretch>
              <a:fillRect/>
            </a:stretch>
          </p:blipFill>
          <p:spPr bwMode="auto">
            <a:xfrm>
              <a:off x="165" y="1499"/>
              <a:ext cx="146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Picture 6" descr="test_sculp_seed_img_I copy"/>
            <p:cNvPicPr>
              <a:picLocks noChangeAspect="1" noChangeArrowheads="1"/>
            </p:cNvPicPr>
            <p:nvPr/>
          </p:nvPicPr>
          <p:blipFill>
            <a:blip r:embed="rId3" cstate="print"/>
            <a:srcRect l="13004" r="18080"/>
            <a:stretch>
              <a:fillRect/>
            </a:stretch>
          </p:blipFill>
          <p:spPr bwMode="auto">
            <a:xfrm>
              <a:off x="1507" y="1479"/>
              <a:ext cx="1113" cy="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4" name="Picture 7" descr="test_sculp_after_extraction_del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3" y="1550"/>
              <a:ext cx="1578" cy="1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8" descr="test_sculp_smooth_surf_ratio_0_ copy"/>
            <p:cNvPicPr>
              <a:picLocks noChangeAspect="1" noChangeArrowheads="1"/>
            </p:cNvPicPr>
            <p:nvPr/>
          </p:nvPicPr>
          <p:blipFill>
            <a:blip r:embed="rId5" cstate="print"/>
            <a:srcRect l="8890" r="7382"/>
            <a:stretch>
              <a:fillRect/>
            </a:stretch>
          </p:blipFill>
          <p:spPr bwMode="auto">
            <a:xfrm>
              <a:off x="4142" y="1501"/>
              <a:ext cx="1392" cy="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AutoShape 9"/>
            <p:cNvSpPr>
              <a:spLocks noChangeArrowheads="1"/>
            </p:cNvSpPr>
            <p:nvPr/>
          </p:nvSpPr>
          <p:spPr bwMode="auto">
            <a:xfrm>
              <a:off x="1280" y="2249"/>
              <a:ext cx="338" cy="192"/>
            </a:xfrm>
            <a:prstGeom prst="rightArrow">
              <a:avLst>
                <a:gd name="adj1" fmla="val 50000"/>
                <a:gd name="adj2" fmla="val 4401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AutoShape 10"/>
            <p:cNvSpPr>
              <a:spLocks noChangeArrowheads="1"/>
            </p:cNvSpPr>
            <p:nvPr/>
          </p:nvSpPr>
          <p:spPr bwMode="auto">
            <a:xfrm>
              <a:off x="2583" y="2263"/>
              <a:ext cx="338" cy="192"/>
            </a:xfrm>
            <a:prstGeom prst="rightArrow">
              <a:avLst>
                <a:gd name="adj1" fmla="val 50000"/>
                <a:gd name="adj2" fmla="val 4401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AutoShape 11"/>
            <p:cNvSpPr>
              <a:spLocks noChangeArrowheads="1"/>
            </p:cNvSpPr>
            <p:nvPr/>
          </p:nvSpPr>
          <p:spPr bwMode="auto">
            <a:xfrm>
              <a:off x="3927" y="2254"/>
              <a:ext cx="338" cy="192"/>
            </a:xfrm>
            <a:prstGeom prst="rightArrow">
              <a:avLst>
                <a:gd name="adj1" fmla="val 50000"/>
                <a:gd name="adj2" fmla="val 4401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7788275" cy="1443038"/>
          </a:xfrm>
        </p:spPr>
        <p:txBody>
          <a:bodyPr lIns="92075" tIns="46037" rIns="92075" bIns="46037"/>
          <a:lstStyle/>
          <a:p>
            <a:r>
              <a:rPr lang="en-US" altLang="ko-KR" dirty="0" smtClean="0">
                <a:ea typeface="굴림"/>
                <a:cs typeface="굴림"/>
              </a:rPr>
              <a:t>PSCs – A Large Input Class</a:t>
            </a:r>
            <a:br>
              <a:rPr lang="en-US" altLang="ko-KR" dirty="0" smtClean="0">
                <a:ea typeface="굴림"/>
                <a:cs typeface="굴림"/>
              </a:rPr>
            </a:br>
            <a:r>
              <a:rPr lang="en-US" altLang="ko-KR" sz="2400" dirty="0" smtClean="0">
                <a:ea typeface="굴림"/>
                <a:cs typeface="굴림"/>
              </a:rPr>
              <a:t>[</a:t>
            </a:r>
            <a:r>
              <a:rPr lang="en-US" altLang="ko-KR" sz="2400" dirty="0" smtClean="0">
                <a:ea typeface="굴림"/>
                <a:cs typeface="굴림"/>
              </a:rPr>
              <a:t>Cheng-D.-Ramos </a:t>
            </a:r>
            <a:r>
              <a:rPr lang="en-US" altLang="ko-KR" sz="2400" dirty="0" smtClean="0">
                <a:ea typeface="굴림"/>
                <a:cs typeface="굴림"/>
              </a:rPr>
              <a:t>07]</a:t>
            </a:r>
            <a:endParaRPr lang="en-US" altLang="ko-KR" dirty="0" smtClean="0">
              <a:ea typeface="굴림"/>
              <a:cs typeface="굴림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5105400" cy="2065338"/>
          </a:xfrm>
        </p:spPr>
        <p:txBody>
          <a:bodyPr lIns="92075" tIns="46037" rIns="92075" bIns="46037"/>
          <a:lstStyle/>
          <a:p>
            <a:pPr>
              <a:lnSpc>
                <a:spcPct val="80000"/>
              </a:lnSpc>
              <a:buClr>
                <a:srgbClr val="996600"/>
              </a:buClr>
            </a:pPr>
            <a:r>
              <a:rPr lang="en-US" altLang="ko-KR" sz="2400" b="1" dirty="0" smtClean="0">
                <a:ea typeface="굴림"/>
                <a:cs typeface="굴림"/>
              </a:rPr>
              <a:t>Piecewise smooth complexes</a:t>
            </a:r>
            <a:r>
              <a:rPr lang="en-US" altLang="ko-KR" sz="2400" dirty="0" smtClean="0">
                <a:ea typeface="굴림"/>
                <a:cs typeface="굴림"/>
              </a:rPr>
              <a:t> (PSCs) include: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 err="1" smtClean="0">
                <a:ea typeface="굴림"/>
                <a:cs typeface="굴림"/>
              </a:rPr>
              <a:t>Polyhedra</a:t>
            </a:r>
            <a:endParaRPr lang="en-US" altLang="ko-KR" sz="2000" dirty="0" smtClean="0">
              <a:ea typeface="굴림"/>
              <a:cs typeface="굴림"/>
            </a:endParaRPr>
          </a:p>
          <a:p>
            <a:pPr lvl="1"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Smooth Surfaces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Piecewise-smooth Surfaces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Non-manifolds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5791200" y="3276600"/>
            <a:ext cx="685800" cy="457200"/>
          </a:xfrm>
          <a:prstGeom prst="line">
            <a:avLst/>
          </a:prstGeom>
          <a:noFill/>
          <a:ln w="50800">
            <a:solidFill>
              <a:srgbClr val="996633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H="1">
            <a:off x="7086600" y="3276600"/>
            <a:ext cx="990600" cy="457200"/>
          </a:xfrm>
          <a:prstGeom prst="line">
            <a:avLst/>
          </a:prstGeom>
          <a:noFill/>
          <a:ln w="50800">
            <a:solidFill>
              <a:srgbClr val="996633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3505200" y="4419600"/>
            <a:ext cx="549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ko-KR" sz="4000" dirty="0">
                <a:solidFill>
                  <a:srgbClr val="996633"/>
                </a:solidFill>
                <a:latin typeface="Tahoma" pitchFamily="34" charset="0"/>
                <a:ea typeface="굴림"/>
                <a:cs typeface="굴림"/>
              </a:rPr>
              <a:t>&amp;</a:t>
            </a:r>
          </a:p>
        </p:txBody>
      </p:sp>
      <p:pic>
        <p:nvPicPr>
          <p:cNvPr id="38925" name="Picture 13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1828800" cy="1733550"/>
          </a:xfrm>
          <a:prstGeom prst="rect">
            <a:avLst/>
          </a:prstGeom>
          <a:noFill/>
        </p:spPr>
      </p:pic>
      <p:pic>
        <p:nvPicPr>
          <p:cNvPr id="38926" name="Picture 14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450" y="1447800"/>
            <a:ext cx="1352550" cy="1731963"/>
          </a:xfrm>
          <a:prstGeom prst="rect">
            <a:avLst/>
          </a:prstGeom>
          <a:noFill/>
        </p:spPr>
      </p:pic>
      <p:pic>
        <p:nvPicPr>
          <p:cNvPr id="38927" name="Picture 15" descr="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962400"/>
            <a:ext cx="2057400" cy="1982788"/>
          </a:xfrm>
          <a:prstGeom prst="rect">
            <a:avLst/>
          </a:prstGeom>
          <a:noFill/>
          <a:ln w="50800">
            <a:solidFill>
              <a:srgbClr val="996633"/>
            </a:solidFill>
            <a:round/>
            <a:headEnd type="none" w="sm" len="sm"/>
            <a:tailEnd type="stealth" w="lg" len="lg"/>
          </a:ln>
        </p:spPr>
      </p:pic>
      <p:pic>
        <p:nvPicPr>
          <p:cNvPr id="38928" name="Picture 16" descr="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3213" y="3962400"/>
            <a:ext cx="2439987" cy="1995488"/>
          </a:xfrm>
          <a:prstGeom prst="rect">
            <a:avLst/>
          </a:prstGeom>
          <a:noFill/>
        </p:spPr>
      </p:pic>
      <p:pic>
        <p:nvPicPr>
          <p:cNvPr id="38929" name="Picture 17" descr="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429000"/>
            <a:ext cx="2286000" cy="1381125"/>
          </a:xfrm>
          <a:prstGeom prst="rect">
            <a:avLst/>
          </a:prstGeom>
          <a:noFill/>
        </p:spPr>
      </p:pic>
      <p:pic>
        <p:nvPicPr>
          <p:cNvPr id="38930" name="Picture 18" descr="te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876800"/>
            <a:ext cx="2366963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animBg="1"/>
      <p:bldP spid="46099" grpId="0" animBg="1"/>
      <p:bldP spid="461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Protecting Ridges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876800" cy="442753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Balls must cover each element of D</a:t>
            </a:r>
            <a:r>
              <a:rPr lang="en-US" sz="2000" baseline="-25000" smtClean="0"/>
              <a:t>1</a:t>
            </a:r>
            <a:r>
              <a:rPr lang="en-US" sz="2000" smtClean="0"/>
              <a:t> completely.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Any 2 adjacent balls on a 1-face must overlap significantly without containing each others centers.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No 3 balls should have a common intersection.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(Tangent/Normal Variation) For any point p on a curve, if we look in a small enough region</a:t>
            </a:r>
          </a:p>
          <a:p>
            <a:pPr marL="9144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/>
              <a:t>The portion of the curve nearby p is a single piece.</a:t>
            </a:r>
          </a:p>
          <a:p>
            <a:pPr marL="9144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/>
              <a:t>The tangent along this piece varies a small amount. </a:t>
            </a:r>
          </a:p>
          <a:p>
            <a:pPr marL="9144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/>
              <a:t>The normal of each surface piece adjacent to p also varies little.</a:t>
            </a:r>
          </a:p>
        </p:txBody>
      </p:sp>
      <p:pic>
        <p:nvPicPr>
          <p:cNvPr id="39957" name="Picture 21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900" y="1993900"/>
            <a:ext cx="3594100" cy="3644900"/>
          </a:xfrm>
          <a:prstGeom prst="rect">
            <a:avLst/>
          </a:prstGeom>
          <a:noFill/>
        </p:spPr>
      </p:pic>
      <p:pic>
        <p:nvPicPr>
          <p:cNvPr id="39956" name="Picture 20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900" y="1993900"/>
            <a:ext cx="3594100" cy="3644900"/>
          </a:xfrm>
          <a:prstGeom prst="rect">
            <a:avLst/>
          </a:prstGeom>
          <a:noFill/>
        </p:spPr>
      </p:pic>
      <p:pic>
        <p:nvPicPr>
          <p:cNvPr id="39955" name="Picture 19" descr="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9900" y="1993900"/>
            <a:ext cx="3594100" cy="3644900"/>
          </a:xfrm>
          <a:prstGeom prst="rect">
            <a:avLst/>
          </a:prstGeom>
          <a:noFill/>
        </p:spPr>
      </p:pic>
      <p:pic>
        <p:nvPicPr>
          <p:cNvPr id="39954" name="Picture 18" descr="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900" y="1993900"/>
            <a:ext cx="3594100" cy="3644900"/>
          </a:xfrm>
          <a:prstGeom prst="rect">
            <a:avLst/>
          </a:prstGeom>
          <a:noFill/>
        </p:spPr>
      </p:pic>
      <p:pic>
        <p:nvPicPr>
          <p:cNvPr id="39951" name="Picture 15" descr="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9900" y="1993900"/>
            <a:ext cx="3594100" cy="3644900"/>
          </a:xfrm>
          <a:prstGeom prst="rect">
            <a:avLst/>
          </a:prstGeom>
          <a:noFill/>
        </p:spPr>
      </p:pic>
      <p:pic>
        <p:nvPicPr>
          <p:cNvPr id="39950" name="Picture 14" descr="te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9900" y="1993900"/>
            <a:ext cx="3594100" cy="3644900"/>
          </a:xfrm>
          <a:prstGeom prst="rect">
            <a:avLst/>
          </a:prstGeom>
          <a:noFill/>
        </p:spPr>
      </p:pic>
      <p:pic>
        <p:nvPicPr>
          <p:cNvPr id="39949" name="Picture 13" descr="te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9900" y="1993900"/>
            <a:ext cx="3594100" cy="3644900"/>
          </a:xfrm>
          <a:prstGeom prst="rect">
            <a:avLst/>
          </a:prstGeom>
          <a:noFill/>
        </p:spPr>
      </p:pic>
      <p:pic>
        <p:nvPicPr>
          <p:cNvPr id="39948" name="Picture 12" descr="tes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49900" y="1993900"/>
            <a:ext cx="3594100" cy="3644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Protecting Ridges</a:t>
            </a:r>
          </a:p>
        </p:txBody>
      </p:sp>
      <p:pic>
        <p:nvPicPr>
          <p:cNvPr id="39957" name="Picture 21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594100" cy="3644900"/>
          </a:xfrm>
          <a:prstGeom prst="rect">
            <a:avLst/>
          </a:prstGeom>
          <a:noFill/>
        </p:spPr>
      </p:pic>
      <p:pic>
        <p:nvPicPr>
          <p:cNvPr id="39956" name="Picture 20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3594100" cy="3644900"/>
          </a:xfrm>
          <a:prstGeom prst="rect">
            <a:avLst/>
          </a:prstGeom>
          <a:noFill/>
        </p:spPr>
      </p:pic>
      <p:pic>
        <p:nvPicPr>
          <p:cNvPr id="39955" name="Picture 19" descr="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905000"/>
            <a:ext cx="3594100" cy="3644900"/>
          </a:xfrm>
          <a:prstGeom prst="rect">
            <a:avLst/>
          </a:prstGeom>
          <a:noFill/>
        </p:spPr>
      </p:pic>
      <p:pic>
        <p:nvPicPr>
          <p:cNvPr id="39954" name="Picture 18" descr="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905000"/>
            <a:ext cx="3594100" cy="3644900"/>
          </a:xfrm>
          <a:prstGeom prst="rect">
            <a:avLst/>
          </a:prstGeom>
          <a:noFill/>
        </p:spPr>
      </p:pic>
      <p:pic>
        <p:nvPicPr>
          <p:cNvPr id="39951" name="Picture 15" descr="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905000"/>
            <a:ext cx="3594100" cy="3644900"/>
          </a:xfrm>
          <a:prstGeom prst="rect">
            <a:avLst/>
          </a:prstGeom>
          <a:noFill/>
        </p:spPr>
      </p:pic>
      <p:pic>
        <p:nvPicPr>
          <p:cNvPr id="39950" name="Picture 14" descr="te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905000"/>
            <a:ext cx="3594100" cy="3644900"/>
          </a:xfrm>
          <a:prstGeom prst="rect">
            <a:avLst/>
          </a:prstGeom>
          <a:noFill/>
        </p:spPr>
      </p:pic>
      <p:pic>
        <p:nvPicPr>
          <p:cNvPr id="39949" name="Picture 13" descr="te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1905000"/>
            <a:ext cx="3594100" cy="3644900"/>
          </a:xfrm>
          <a:prstGeom prst="rect">
            <a:avLst/>
          </a:prstGeom>
          <a:noFill/>
        </p:spPr>
      </p:pic>
      <p:pic>
        <p:nvPicPr>
          <p:cNvPr id="39948" name="Picture 12" descr="tes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1905000"/>
            <a:ext cx="3594100" cy="3644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New Disk Condition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68463"/>
            <a:ext cx="4648200" cy="3970337"/>
          </a:xfrm>
        </p:spPr>
        <p:txBody>
          <a:bodyPr/>
          <a:lstStyle/>
          <a:p>
            <a:pPr marL="341313" indent="-230188" eaLnBrk="1" hangingPunct="1">
              <a:lnSpc>
                <a:spcPct val="90000"/>
              </a:lnSpc>
            </a:pPr>
            <a:r>
              <a:rPr lang="en-US" sz="2000" dirty="0" smtClean="0"/>
              <a:t>Cheng-</a:t>
            </a:r>
            <a:r>
              <a:rPr lang="en-US" sz="2000" dirty="0" err="1" smtClean="0"/>
              <a:t>Dey</a:t>
            </a:r>
            <a:r>
              <a:rPr lang="en-US" sz="2000" dirty="0" smtClean="0"/>
              <a:t>-Levine use a single topological disk condition:</a:t>
            </a:r>
          </a:p>
          <a:p>
            <a:pPr marL="341313" indent="-230188" eaLnBrk="1" hangingPunct="1">
              <a:lnSpc>
                <a:spcPct val="90000"/>
              </a:lnSpc>
            </a:pPr>
            <a:r>
              <a:rPr lang="en-US" sz="2000" dirty="0" smtClean="0"/>
              <a:t>For a point p on a 2-face </a:t>
            </a:r>
            <a:r>
              <a:rPr lang="el-GR" sz="2000" dirty="0" smtClean="0"/>
              <a:t>σ</a:t>
            </a:r>
            <a:r>
              <a:rPr lang="en-US" sz="2000" dirty="0" smtClean="0"/>
              <a:t>,</a:t>
            </a:r>
          </a:p>
          <a:p>
            <a:pPr marL="682625" lvl="1" indent="-227013" eaLnBrk="1" hangingPunct="1">
              <a:lnSpc>
                <a:spcPct val="90000"/>
              </a:lnSpc>
            </a:pPr>
            <a:r>
              <a:rPr lang="en-US" sz="1800" dirty="0" err="1" smtClean="0"/>
              <a:t>Umb</a:t>
            </a:r>
            <a:r>
              <a:rPr lang="en-US" sz="1800" baseline="-25000" dirty="0" err="1" smtClean="0"/>
              <a:t>D</a:t>
            </a:r>
            <a:r>
              <a:rPr lang="en-US" sz="1800" dirty="0" smtClean="0"/>
              <a:t>(p) is the set of triangles incident to p, restricted to D.</a:t>
            </a:r>
          </a:p>
          <a:p>
            <a:pPr marL="682625" lvl="1" indent="-227013" eaLnBrk="1" hangingPunct="1">
              <a:lnSpc>
                <a:spcPct val="90000"/>
              </a:lnSpc>
            </a:pPr>
            <a:r>
              <a:rPr lang="en-US" sz="1800" dirty="0" err="1" smtClean="0"/>
              <a:t>Umb</a:t>
            </a:r>
            <a:r>
              <a:rPr lang="el-GR" sz="1800" baseline="-25000" dirty="0" smtClean="0"/>
              <a:t>σ</a:t>
            </a:r>
            <a:r>
              <a:rPr lang="en-US" sz="1800" dirty="0" smtClean="0"/>
              <a:t>(p) is the set of triangles incident to p, restricted to </a:t>
            </a:r>
            <a:r>
              <a:rPr lang="el-GR" sz="1800" dirty="0" smtClean="0"/>
              <a:t>σ</a:t>
            </a:r>
            <a:r>
              <a:rPr lang="en-US" sz="1800" dirty="0" smtClean="0"/>
              <a:t>.</a:t>
            </a:r>
          </a:p>
          <a:p>
            <a:pPr marL="341313" indent="-230188" eaLnBrk="1" hangingPunct="1">
              <a:lnSpc>
                <a:spcPct val="90000"/>
              </a:lnSpc>
            </a:pPr>
            <a:r>
              <a:rPr lang="en-US" sz="2000" b="1" dirty="0" err="1" smtClean="0"/>
              <a:t>DiskCondition</a:t>
            </a:r>
            <a:r>
              <a:rPr lang="en-US" sz="2000" dirty="0" smtClean="0"/>
              <a:t>(p) requires:</a:t>
            </a:r>
          </a:p>
          <a:p>
            <a:pPr marL="682625" lvl="1" indent="-227013" eaLnBrk="1" hangingPunct="1">
              <a:lnSpc>
                <a:spcPct val="90000"/>
              </a:lnSpc>
              <a:buFontTx/>
              <a:buAutoNum type="romanLcPeriod"/>
            </a:pPr>
            <a:r>
              <a:rPr lang="en-US" sz="1800" dirty="0" err="1" smtClean="0"/>
              <a:t>Umb</a:t>
            </a:r>
            <a:r>
              <a:rPr lang="en-US" sz="1800" baseline="-25000" dirty="0" err="1" smtClean="0"/>
              <a:t>D</a:t>
            </a:r>
            <a:r>
              <a:rPr lang="en-US" sz="1800" dirty="0" smtClean="0"/>
              <a:t>(p) = </a:t>
            </a:r>
            <a:r>
              <a:rPr lang="en-US" sz="1800" dirty="0" smtClean="0">
                <a:sym typeface="Symbol" pitchFamily="18" charset="2"/>
              </a:rPr>
              <a:t></a:t>
            </a:r>
            <a:r>
              <a:rPr lang="el-GR" sz="1800" baseline="-25000" dirty="0" smtClean="0"/>
              <a:t>σ</a:t>
            </a:r>
            <a:r>
              <a:rPr lang="en-US" sz="1800" baseline="-25000" dirty="0" smtClean="0">
                <a:sym typeface="Symbol" pitchFamily="18" charset="2"/>
              </a:rPr>
              <a:t>, p</a:t>
            </a:r>
            <a:r>
              <a:rPr lang="en-US" sz="1800" baseline="-25000" dirty="0" smtClean="0"/>
              <a:t> </a:t>
            </a:r>
            <a:r>
              <a:rPr lang="el-GR" sz="1800" baseline="-25000" dirty="0" smtClean="0">
                <a:sym typeface="Symbol" pitchFamily="18" charset="2"/>
              </a:rPr>
              <a:t></a:t>
            </a:r>
            <a:r>
              <a:rPr lang="en-US" sz="1800" baseline="-25000" dirty="0" smtClean="0"/>
              <a:t> </a:t>
            </a:r>
            <a:r>
              <a:rPr lang="el-GR" sz="1800" baseline="-25000" dirty="0" smtClean="0"/>
              <a:t>σ</a:t>
            </a:r>
            <a:r>
              <a:rPr lang="en-US" sz="1800" baseline="-25000" dirty="0" smtClean="0"/>
              <a:t> </a:t>
            </a:r>
            <a:r>
              <a:rPr lang="en-US" sz="1800" dirty="0" err="1" smtClean="0"/>
              <a:t>Umb</a:t>
            </a:r>
            <a:r>
              <a:rPr lang="el-GR" sz="1800" baseline="-25000" dirty="0" smtClean="0"/>
              <a:t>σ</a:t>
            </a:r>
            <a:r>
              <a:rPr lang="en-US" sz="1800" dirty="0" smtClean="0"/>
              <a:t>(p) </a:t>
            </a:r>
          </a:p>
          <a:p>
            <a:pPr marL="682625" lvl="1" indent="-227013" eaLnBrk="1" hangingPunct="1">
              <a:lnSpc>
                <a:spcPct val="90000"/>
              </a:lnSpc>
              <a:buFontTx/>
              <a:buAutoNum type="romanLcPeriod"/>
            </a:pPr>
            <a:r>
              <a:rPr lang="en-US" sz="1800" dirty="0" smtClean="0"/>
              <a:t>For each </a:t>
            </a:r>
            <a:r>
              <a:rPr lang="el-GR" sz="1800" dirty="0" smtClean="0"/>
              <a:t>σ</a:t>
            </a:r>
            <a:r>
              <a:rPr lang="en-US" sz="1800" dirty="0" smtClean="0"/>
              <a:t> containing p, </a:t>
            </a:r>
            <a:r>
              <a:rPr lang="en-US" sz="1800" dirty="0" err="1" smtClean="0"/>
              <a:t>Umb</a:t>
            </a:r>
            <a:r>
              <a:rPr lang="el-GR" sz="1800" baseline="-25000" dirty="0" smtClean="0"/>
              <a:t>σ</a:t>
            </a:r>
            <a:r>
              <a:rPr lang="en-US" sz="1800" dirty="0" smtClean="0"/>
              <a:t>(p) is a 2-disk where p is in the interior </a:t>
            </a:r>
            <a:r>
              <a:rPr lang="en-US" sz="1800" dirty="0" err="1" smtClean="0"/>
              <a:t>iff</a:t>
            </a:r>
            <a:r>
              <a:rPr lang="en-US" sz="1800" dirty="0" smtClean="0"/>
              <a:t> p </a:t>
            </a:r>
            <a:r>
              <a:rPr lang="el-GR" sz="1800" dirty="0" smtClean="0">
                <a:sym typeface="Symbol" pitchFamily="18" charset="2"/>
              </a:rPr>
              <a:t>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err="1" smtClean="0">
                <a:sym typeface="Symbol" pitchFamily="18" charset="2"/>
              </a:rPr>
              <a:t>int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l-GR" sz="1800" dirty="0" smtClean="0"/>
              <a:t>σ</a:t>
            </a:r>
            <a:endParaRPr lang="en-US" sz="1800" dirty="0" smtClean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181600" y="5715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342900" indent="-342900">
              <a:lnSpc>
                <a:spcPct val="90000"/>
              </a:lnSpc>
              <a:buClr>
                <a:schemeClr val="folHlink"/>
              </a:buClr>
            </a:pPr>
            <a:r>
              <a:rPr lang="en-US" sz="2400">
                <a:solidFill>
                  <a:srgbClr val="FFFF66"/>
                </a:solidFill>
              </a:rPr>
              <a:t>DiskCondition() satisfied</a:t>
            </a:r>
          </a:p>
        </p:txBody>
      </p:sp>
      <p:pic>
        <p:nvPicPr>
          <p:cNvPr id="40968" name="Picture 8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11588" cy="3811588"/>
          </a:xfrm>
          <a:prstGeom prst="rect">
            <a:avLst/>
          </a:prstGeom>
          <a:noFill/>
        </p:spPr>
      </p:pic>
      <p:pic>
        <p:nvPicPr>
          <p:cNvPr id="40970" name="Picture 10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811588" cy="3811588"/>
          </a:xfrm>
          <a:prstGeom prst="rect">
            <a:avLst/>
          </a:prstGeom>
          <a:noFill/>
        </p:spPr>
      </p:pic>
      <p:pic>
        <p:nvPicPr>
          <p:cNvPr id="40971" name="Picture 11" descr="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828800"/>
            <a:ext cx="3811588" cy="3811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New Disk Condition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68463"/>
            <a:ext cx="4648200" cy="3970337"/>
          </a:xfrm>
        </p:spPr>
        <p:txBody>
          <a:bodyPr/>
          <a:lstStyle/>
          <a:p>
            <a:pPr marL="341313" indent="-230188" eaLnBrk="1" hangingPunct="1">
              <a:lnSpc>
                <a:spcPct val="90000"/>
              </a:lnSpc>
            </a:pPr>
            <a:r>
              <a:rPr lang="en-US" sz="2000" dirty="0" smtClean="0"/>
              <a:t>Cheng-</a:t>
            </a:r>
            <a:r>
              <a:rPr lang="en-US" sz="2000" dirty="0" err="1" smtClean="0"/>
              <a:t>Dey</a:t>
            </a:r>
            <a:r>
              <a:rPr lang="en-US" sz="2000" dirty="0" smtClean="0"/>
              <a:t>-Levine use a single topological disk condition:</a:t>
            </a:r>
          </a:p>
          <a:p>
            <a:pPr marL="341313" indent="-230188" eaLnBrk="1" hangingPunct="1">
              <a:lnSpc>
                <a:spcPct val="90000"/>
              </a:lnSpc>
            </a:pPr>
            <a:r>
              <a:rPr lang="en-US" sz="2000" dirty="0" smtClean="0"/>
              <a:t>For a point p on a 2-face </a:t>
            </a:r>
            <a:r>
              <a:rPr lang="el-GR" sz="2000" dirty="0" smtClean="0"/>
              <a:t>σ</a:t>
            </a:r>
            <a:r>
              <a:rPr lang="en-US" sz="2000" dirty="0" smtClean="0"/>
              <a:t>,</a:t>
            </a:r>
          </a:p>
          <a:p>
            <a:pPr marL="682625" lvl="1" indent="-227013" eaLnBrk="1" hangingPunct="1">
              <a:lnSpc>
                <a:spcPct val="90000"/>
              </a:lnSpc>
            </a:pPr>
            <a:r>
              <a:rPr lang="en-US" sz="1800" dirty="0" err="1" smtClean="0"/>
              <a:t>Umb</a:t>
            </a:r>
            <a:r>
              <a:rPr lang="en-US" sz="1800" baseline="-25000" dirty="0" err="1" smtClean="0"/>
              <a:t>D</a:t>
            </a:r>
            <a:r>
              <a:rPr lang="en-US" sz="1800" dirty="0" smtClean="0"/>
              <a:t>(p) is the set of triangles incident to p, restricted to D.</a:t>
            </a:r>
          </a:p>
          <a:p>
            <a:pPr marL="682625" lvl="1" indent="-227013" eaLnBrk="1" hangingPunct="1">
              <a:lnSpc>
                <a:spcPct val="90000"/>
              </a:lnSpc>
            </a:pPr>
            <a:r>
              <a:rPr lang="en-US" sz="1800" dirty="0" err="1" smtClean="0"/>
              <a:t>Umb</a:t>
            </a:r>
            <a:r>
              <a:rPr lang="el-GR" sz="1800" baseline="-25000" dirty="0" smtClean="0"/>
              <a:t>σ</a:t>
            </a:r>
            <a:r>
              <a:rPr lang="en-US" sz="1800" dirty="0" smtClean="0"/>
              <a:t>(p) is the set of triangles incident to p, restricted to </a:t>
            </a:r>
            <a:r>
              <a:rPr lang="el-GR" sz="1800" dirty="0" smtClean="0"/>
              <a:t>σ</a:t>
            </a:r>
            <a:r>
              <a:rPr lang="en-US" sz="1800" dirty="0" smtClean="0"/>
              <a:t>.</a:t>
            </a:r>
          </a:p>
          <a:p>
            <a:pPr marL="341313" indent="-230188" eaLnBrk="1" hangingPunct="1">
              <a:lnSpc>
                <a:spcPct val="90000"/>
              </a:lnSpc>
            </a:pPr>
            <a:r>
              <a:rPr lang="en-US" sz="2000" b="1" dirty="0" err="1" smtClean="0"/>
              <a:t>DiskCondition</a:t>
            </a:r>
            <a:r>
              <a:rPr lang="en-US" sz="2000" dirty="0" smtClean="0"/>
              <a:t>(p) requires:</a:t>
            </a:r>
          </a:p>
          <a:p>
            <a:pPr marL="682625" lvl="1" indent="-227013" eaLnBrk="1" hangingPunct="1">
              <a:lnSpc>
                <a:spcPct val="90000"/>
              </a:lnSpc>
              <a:buFontTx/>
              <a:buAutoNum type="romanLcPeriod"/>
            </a:pPr>
            <a:r>
              <a:rPr lang="en-US" sz="1800" dirty="0" err="1" smtClean="0"/>
              <a:t>Umb</a:t>
            </a:r>
            <a:r>
              <a:rPr lang="en-US" sz="1800" baseline="-25000" dirty="0" err="1" smtClean="0"/>
              <a:t>D</a:t>
            </a:r>
            <a:r>
              <a:rPr lang="en-US" sz="1800" dirty="0" smtClean="0"/>
              <a:t>(p) = </a:t>
            </a:r>
            <a:r>
              <a:rPr lang="en-US" sz="1800" dirty="0" smtClean="0">
                <a:sym typeface="Symbol" pitchFamily="18" charset="2"/>
              </a:rPr>
              <a:t></a:t>
            </a:r>
            <a:r>
              <a:rPr lang="el-GR" sz="1800" baseline="-25000" dirty="0" smtClean="0"/>
              <a:t>σ</a:t>
            </a:r>
            <a:r>
              <a:rPr lang="en-US" sz="1800" baseline="-25000" dirty="0" smtClean="0">
                <a:sym typeface="Symbol" pitchFamily="18" charset="2"/>
              </a:rPr>
              <a:t>, p</a:t>
            </a:r>
            <a:r>
              <a:rPr lang="en-US" sz="1800" baseline="-25000" dirty="0" smtClean="0"/>
              <a:t> </a:t>
            </a:r>
            <a:r>
              <a:rPr lang="el-GR" sz="1800" baseline="-25000" dirty="0" smtClean="0">
                <a:sym typeface="Symbol" pitchFamily="18" charset="2"/>
              </a:rPr>
              <a:t></a:t>
            </a:r>
            <a:r>
              <a:rPr lang="en-US" sz="1800" baseline="-25000" dirty="0" smtClean="0"/>
              <a:t> </a:t>
            </a:r>
            <a:r>
              <a:rPr lang="el-GR" sz="1800" baseline="-25000" dirty="0" smtClean="0"/>
              <a:t>σ</a:t>
            </a:r>
            <a:r>
              <a:rPr lang="en-US" sz="1800" baseline="-25000" dirty="0" smtClean="0"/>
              <a:t> </a:t>
            </a:r>
            <a:r>
              <a:rPr lang="en-US" sz="1800" dirty="0" err="1" smtClean="0"/>
              <a:t>Umb</a:t>
            </a:r>
            <a:r>
              <a:rPr lang="el-GR" sz="1800" baseline="-25000" dirty="0" smtClean="0"/>
              <a:t>σ</a:t>
            </a:r>
            <a:r>
              <a:rPr lang="en-US" sz="1800" dirty="0" smtClean="0"/>
              <a:t>(p) </a:t>
            </a:r>
          </a:p>
          <a:p>
            <a:pPr marL="682625" lvl="1" indent="-227013" eaLnBrk="1" hangingPunct="1">
              <a:lnSpc>
                <a:spcPct val="90000"/>
              </a:lnSpc>
              <a:buFontTx/>
              <a:buAutoNum type="romanLcPeriod"/>
            </a:pPr>
            <a:r>
              <a:rPr lang="en-US" sz="1800" dirty="0" smtClean="0"/>
              <a:t>For each </a:t>
            </a:r>
            <a:r>
              <a:rPr lang="el-GR" sz="1800" dirty="0" smtClean="0"/>
              <a:t>σ</a:t>
            </a:r>
            <a:r>
              <a:rPr lang="en-US" sz="1800" dirty="0" smtClean="0"/>
              <a:t> containing p, </a:t>
            </a:r>
            <a:r>
              <a:rPr lang="en-US" sz="1800" dirty="0" err="1" smtClean="0"/>
              <a:t>Umb</a:t>
            </a:r>
            <a:r>
              <a:rPr lang="el-GR" sz="1800" baseline="-25000" dirty="0" smtClean="0"/>
              <a:t>σ</a:t>
            </a:r>
            <a:r>
              <a:rPr lang="en-US" sz="1800" dirty="0" smtClean="0"/>
              <a:t>(p) is a 2-disk where p is in the interior </a:t>
            </a:r>
            <a:r>
              <a:rPr lang="en-US" sz="1800" dirty="0" err="1" smtClean="0"/>
              <a:t>iff</a:t>
            </a:r>
            <a:r>
              <a:rPr lang="en-US" sz="1800" dirty="0" smtClean="0"/>
              <a:t> p </a:t>
            </a:r>
            <a:r>
              <a:rPr lang="el-GR" sz="1800" dirty="0" smtClean="0">
                <a:sym typeface="Symbol" pitchFamily="18" charset="2"/>
              </a:rPr>
              <a:t>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err="1" smtClean="0">
                <a:sym typeface="Symbol" pitchFamily="18" charset="2"/>
              </a:rPr>
              <a:t>int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l-GR" sz="1800" dirty="0" smtClean="0"/>
              <a:t>σ</a:t>
            </a:r>
            <a:endParaRPr lang="en-US" sz="1800" dirty="0" smtClean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181600" y="5715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342900" indent="-342900">
              <a:lnSpc>
                <a:spcPct val="90000"/>
              </a:lnSpc>
              <a:buClr>
                <a:schemeClr val="folHlink"/>
              </a:buClr>
            </a:pPr>
            <a:r>
              <a:rPr lang="en-US" sz="2400">
                <a:solidFill>
                  <a:srgbClr val="FFFF66"/>
                </a:solidFill>
              </a:rPr>
              <a:t>DiskCondition() satisfied</a:t>
            </a:r>
          </a:p>
        </p:txBody>
      </p:sp>
      <p:pic>
        <p:nvPicPr>
          <p:cNvPr id="40968" name="Picture 8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11588" cy="3811588"/>
          </a:xfrm>
          <a:prstGeom prst="rect">
            <a:avLst/>
          </a:prstGeom>
          <a:noFill/>
        </p:spPr>
      </p:pic>
      <p:pic>
        <p:nvPicPr>
          <p:cNvPr id="40970" name="Picture 10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811588" cy="3811588"/>
          </a:xfrm>
          <a:prstGeom prst="rect">
            <a:avLst/>
          </a:prstGeom>
          <a:noFill/>
        </p:spPr>
      </p:pic>
      <p:pic>
        <p:nvPicPr>
          <p:cNvPr id="40971" name="Picture 11" descr="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752600"/>
            <a:ext cx="3811588" cy="3811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DelPSC</a:t>
            </a:r>
            <a:r>
              <a:rPr lang="en-US" dirty="0" smtClean="0"/>
              <a:t> Algorithm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2000" dirty="0" smtClean="0"/>
              <a:t>Cheng-D.-Ramos-Levine </a:t>
            </a:r>
            <a:r>
              <a:rPr lang="en-US" sz="2000" dirty="0" smtClean="0"/>
              <a:t>07,08]</a:t>
            </a:r>
            <a:endParaRPr 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68463"/>
            <a:ext cx="8143875" cy="41148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err="1" smtClean="0"/>
              <a:t>DelPSC</a:t>
            </a:r>
            <a:r>
              <a:rPr lang="en-US" sz="2400" dirty="0" smtClean="0"/>
              <a:t>(D, </a:t>
            </a:r>
            <a:r>
              <a:rPr lang="el-GR" sz="2400" dirty="0" smtClean="0"/>
              <a:t>λ</a:t>
            </a:r>
            <a:r>
              <a:rPr lang="en-US" sz="2400" dirty="0" smtClean="0"/>
              <a:t>)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996600"/>
              </a:buClr>
              <a:buFontTx/>
              <a:buAutoNum type="arabicPeriod"/>
              <a:defRPr/>
            </a:pPr>
            <a:r>
              <a:rPr lang="en-US" sz="2400" u="sng" dirty="0" smtClean="0">
                <a:solidFill>
                  <a:srgbClr val="FF0000"/>
                </a:solidFill>
              </a:rPr>
              <a:t>Protect</a:t>
            </a:r>
            <a:r>
              <a:rPr lang="en-US" sz="2400" dirty="0" smtClean="0"/>
              <a:t> ridges of D using </a:t>
            </a:r>
            <a:r>
              <a:rPr lang="en-US" sz="2400" b="1" dirty="0" smtClean="0"/>
              <a:t>protection balls</a:t>
            </a:r>
            <a:r>
              <a:rPr lang="en-US" sz="2400" dirty="0" smtClean="0"/>
              <a:t>.  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996600"/>
              </a:buClr>
              <a:buFontTx/>
              <a:buAutoNum type="arabicPeriod"/>
              <a:defRPr/>
            </a:pPr>
            <a:r>
              <a:rPr lang="en-US" sz="2400" u="sng" dirty="0" smtClean="0">
                <a:solidFill>
                  <a:srgbClr val="FF0000"/>
                </a:solidFill>
              </a:rPr>
              <a:t>Refine</a:t>
            </a:r>
            <a:r>
              <a:rPr lang="en-US" sz="2400" dirty="0" smtClean="0"/>
              <a:t>   in the </a:t>
            </a:r>
            <a:r>
              <a:rPr lang="en-US" sz="2400" dirty="0" smtClean="0">
                <a:solidFill>
                  <a:srgbClr val="FF0000"/>
                </a:solidFill>
              </a:rPr>
              <a:t>weighted Delaunay </a:t>
            </a:r>
            <a:r>
              <a:rPr lang="en-US" sz="2400" dirty="0" smtClean="0"/>
              <a:t>by turning the balls into weighted points.</a:t>
            </a:r>
          </a:p>
          <a:p>
            <a:pPr marL="914400" lvl="1" indent="-3429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1800" dirty="0" smtClean="0"/>
          </a:p>
          <a:p>
            <a:pPr marL="971550" lvl="1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/>
              <a:t>Refine a </a:t>
            </a:r>
            <a:r>
              <a:rPr lang="en-US" sz="2000" dirty="0" smtClean="0">
                <a:solidFill>
                  <a:srgbClr val="FF0000"/>
                </a:solidFill>
              </a:rPr>
              <a:t>triangle</a:t>
            </a:r>
            <a:r>
              <a:rPr lang="en-US" sz="2000" dirty="0" smtClean="0"/>
              <a:t> if it has </a:t>
            </a:r>
            <a:r>
              <a:rPr lang="en-US" sz="2000" dirty="0" err="1" smtClean="0"/>
              <a:t>orthoradius</a:t>
            </a:r>
            <a:r>
              <a:rPr lang="en-US" sz="2000" dirty="0" smtClean="0"/>
              <a:t> &gt; l.</a:t>
            </a:r>
          </a:p>
          <a:p>
            <a:pPr marL="971550" lvl="1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/>
              <a:t>Refine a </a:t>
            </a:r>
            <a:r>
              <a:rPr lang="en-US" sz="2000" dirty="0" smtClean="0">
                <a:solidFill>
                  <a:srgbClr val="FF0000"/>
                </a:solidFill>
              </a:rPr>
              <a:t>triangle</a:t>
            </a:r>
            <a:r>
              <a:rPr lang="en-US" sz="2000" dirty="0" smtClean="0"/>
              <a:t> or a ball if disk condition is violated</a:t>
            </a:r>
          </a:p>
          <a:p>
            <a:pPr marL="971550" lvl="1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/>
              <a:t>Refine a </a:t>
            </a:r>
            <a:r>
              <a:rPr lang="en-US" sz="2000" dirty="0" smtClean="0">
                <a:solidFill>
                  <a:srgbClr val="FF0000"/>
                </a:solidFill>
              </a:rPr>
              <a:t>ball</a:t>
            </a:r>
            <a:r>
              <a:rPr lang="en-US" sz="2000" dirty="0" smtClean="0"/>
              <a:t> if it is too big.</a:t>
            </a:r>
          </a:p>
          <a:p>
            <a:pPr marL="971550" lvl="1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1800" dirty="0" smtClean="0"/>
          </a:p>
          <a:p>
            <a:pPr marL="457200" indent="-457200" eaLnBrk="1" hangingPunct="1">
              <a:lnSpc>
                <a:spcPct val="80000"/>
              </a:lnSpc>
              <a:buClr>
                <a:srgbClr val="996600"/>
              </a:buClr>
              <a:buFontTx/>
              <a:buAutoNum type="arabicPeriod"/>
              <a:defRPr/>
            </a:pPr>
            <a:r>
              <a:rPr lang="en-US" sz="2400" dirty="0" smtClean="0"/>
              <a:t>Return </a:t>
            </a:r>
            <a:r>
              <a:rPr lang="en-US" sz="2400" dirty="0" smtClean="0">
                <a:sym typeface="Symbol" pitchFamily="18" charset="2"/>
              </a:rPr>
              <a:t>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Del</a:t>
            </a:r>
            <a:r>
              <a:rPr lang="en-US" sz="2400" baseline="30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S|</a:t>
            </a:r>
            <a:r>
              <a:rPr lang="en-US" sz="2400" baseline="-25000" dirty="0" err="1" smtClean="0"/>
              <a:t>Di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Guarantees for DelPSC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876800" cy="4495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 u="sng" dirty="0" smtClean="0">
                <a:solidFill>
                  <a:srgbClr val="FF0000"/>
                </a:solidFill>
              </a:rPr>
              <a:t>Manifold</a:t>
            </a:r>
          </a:p>
          <a:p>
            <a:pPr marL="1033463" lvl="1" indent="-457200" eaLnBrk="1" hangingPunct="1">
              <a:lnSpc>
                <a:spcPct val="90000"/>
              </a:lnSpc>
            </a:pPr>
            <a:r>
              <a:rPr lang="en-US" sz="2000" dirty="0" smtClean="0"/>
              <a:t>For each </a:t>
            </a:r>
            <a:r>
              <a:rPr lang="el-GR" sz="2000" dirty="0" smtClean="0"/>
              <a:t>σ </a:t>
            </a:r>
            <a:r>
              <a:rPr lang="el-GR" sz="2000" dirty="0" smtClean="0">
                <a:sym typeface="Symbol" pitchFamily="18" charset="2"/>
              </a:rPr>
              <a:t></a:t>
            </a:r>
            <a:r>
              <a:rPr lang="en-US" sz="2000" dirty="0" smtClean="0"/>
              <a:t> 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triangles in Del S|</a:t>
            </a:r>
            <a:r>
              <a:rPr lang="el-GR" sz="2000" baseline="-25000" dirty="0" smtClean="0"/>
              <a:t>σ</a:t>
            </a:r>
            <a:r>
              <a:rPr lang="en-US" sz="2000" dirty="0" smtClean="0"/>
              <a:t> are a manifold with vertices only in </a:t>
            </a:r>
            <a:r>
              <a:rPr lang="el-GR" sz="2000" dirty="0" smtClean="0"/>
              <a:t>σ</a:t>
            </a:r>
            <a:r>
              <a:rPr lang="en-US" sz="2000" dirty="0" smtClean="0"/>
              <a:t>.  Further, their boundary is </a:t>
            </a:r>
            <a:r>
              <a:rPr lang="en-US" sz="2000" dirty="0" err="1" smtClean="0"/>
              <a:t>homeomorphic</a:t>
            </a:r>
            <a:r>
              <a:rPr lang="en-US" sz="2000" dirty="0" smtClean="0"/>
              <a:t> to </a:t>
            </a:r>
            <a:r>
              <a:rPr lang="en-US" sz="2000" dirty="0" err="1" smtClean="0"/>
              <a:t>bd</a:t>
            </a:r>
            <a:r>
              <a:rPr lang="en-US" sz="2000" dirty="0" smtClean="0"/>
              <a:t> </a:t>
            </a:r>
            <a:r>
              <a:rPr lang="el-GR" sz="2000" dirty="0" smtClean="0"/>
              <a:t>σ</a:t>
            </a:r>
            <a:r>
              <a:rPr lang="en-US" sz="2000" dirty="0" smtClean="0"/>
              <a:t> with vertices only in </a:t>
            </a:r>
            <a:r>
              <a:rPr lang="el-GR" sz="2000" dirty="0" smtClean="0"/>
              <a:t>σ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 u="sng" dirty="0" smtClean="0">
                <a:solidFill>
                  <a:srgbClr val="FF0000"/>
                </a:solidFill>
              </a:rPr>
              <a:t>Granularity</a:t>
            </a:r>
          </a:p>
          <a:p>
            <a:pPr marL="1033463" lvl="1" indent="-457200" eaLnBrk="1" hangingPunct="1">
              <a:lnSpc>
                <a:spcPct val="90000"/>
              </a:lnSpc>
            </a:pPr>
            <a:r>
              <a:rPr lang="en-US" sz="2000" dirty="0" smtClean="0"/>
              <a:t>There exists some </a:t>
            </a:r>
            <a:r>
              <a:rPr lang="el-GR" sz="2000" dirty="0" smtClean="0"/>
              <a:t>λ</a:t>
            </a:r>
            <a:r>
              <a:rPr lang="en-US" sz="2000" dirty="0" smtClean="0"/>
              <a:t> &gt; 0 so that the output of </a:t>
            </a:r>
            <a:r>
              <a:rPr lang="en-US" sz="2000" b="1" dirty="0" err="1" smtClean="0"/>
              <a:t>DelPSC</a:t>
            </a:r>
            <a:r>
              <a:rPr lang="en-US" sz="2000" dirty="0" smtClean="0"/>
              <a:t>(D, </a:t>
            </a:r>
            <a:r>
              <a:rPr lang="el-GR" sz="2000" dirty="0" smtClean="0"/>
              <a:t>λ</a:t>
            </a:r>
            <a:r>
              <a:rPr lang="en-US" sz="2000" dirty="0" smtClean="0"/>
              <a:t>) is </a:t>
            </a:r>
            <a:r>
              <a:rPr lang="en-US" sz="2000" dirty="0" err="1" smtClean="0"/>
              <a:t>homeomorphic</a:t>
            </a:r>
            <a:r>
              <a:rPr lang="en-US" sz="2000" dirty="0" smtClean="0"/>
              <a:t> to D.</a:t>
            </a:r>
          </a:p>
          <a:p>
            <a:pPr marL="1033463" lvl="1" indent="-457200" eaLnBrk="1" hangingPunct="1">
              <a:lnSpc>
                <a:spcPct val="90000"/>
              </a:lnSpc>
            </a:pPr>
            <a:r>
              <a:rPr lang="en-US" sz="2000" dirty="0" smtClean="0"/>
              <a:t>This homeomorphism </a:t>
            </a:r>
            <a:r>
              <a:rPr lang="en-US" sz="2000" dirty="0" smtClean="0">
                <a:solidFill>
                  <a:srgbClr val="FF0000"/>
                </a:solidFill>
              </a:rPr>
              <a:t>respects stratification</a:t>
            </a:r>
            <a:r>
              <a:rPr lang="en-US" sz="2000" dirty="0" smtClean="0"/>
              <a:t>, For 0 ≤ </a:t>
            </a:r>
            <a:r>
              <a:rPr lang="en-US" sz="2000" dirty="0" err="1" smtClean="0"/>
              <a:t>i</a:t>
            </a:r>
            <a:r>
              <a:rPr lang="en-US" sz="2000" dirty="0" smtClean="0"/>
              <a:t> ≤ 2, and </a:t>
            </a:r>
            <a:r>
              <a:rPr lang="el-GR" sz="2000" dirty="0" smtClean="0"/>
              <a:t>σ </a:t>
            </a:r>
            <a:r>
              <a:rPr lang="el-GR" sz="2000" dirty="0" smtClean="0">
                <a:sym typeface="Symbol" pitchFamily="18" charset="2"/>
              </a:rPr>
              <a:t></a:t>
            </a:r>
            <a:r>
              <a:rPr lang="en-US" sz="2000" dirty="0" smtClean="0"/>
              <a:t> D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Del S|</a:t>
            </a:r>
            <a:r>
              <a:rPr lang="el-GR" sz="2000" baseline="-25000" dirty="0" smtClean="0"/>
              <a:t>σ</a:t>
            </a:r>
            <a:r>
              <a:rPr lang="en-US" sz="2000" dirty="0" smtClean="0"/>
              <a:t> is </a:t>
            </a:r>
            <a:r>
              <a:rPr lang="en-US" sz="2000" dirty="0" err="1" smtClean="0"/>
              <a:t>homemorphic</a:t>
            </a:r>
            <a:r>
              <a:rPr lang="en-US" sz="2000" dirty="0" smtClean="0"/>
              <a:t> to </a:t>
            </a:r>
            <a:r>
              <a:rPr lang="el-GR" sz="2000" dirty="0" smtClean="0"/>
              <a:t>σ</a:t>
            </a:r>
            <a:r>
              <a:rPr lang="en-US" sz="2000" dirty="0" smtClean="0"/>
              <a:t> too.</a:t>
            </a:r>
          </a:p>
        </p:txBody>
      </p:sp>
      <p:pic>
        <p:nvPicPr>
          <p:cNvPr id="43015" name="Picture 7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905000"/>
            <a:ext cx="3619500" cy="3619500"/>
          </a:xfrm>
          <a:prstGeom prst="rect">
            <a:avLst/>
          </a:prstGeom>
          <a:noFill/>
        </p:spPr>
      </p:pic>
      <p:pic>
        <p:nvPicPr>
          <p:cNvPr id="43014" name="Picture 6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9050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Reducing </a:t>
            </a:r>
            <a:r>
              <a:rPr lang="el-GR" smtClean="0"/>
              <a:t>λ</a:t>
            </a:r>
            <a:endParaRPr lang="en-US" smtClean="0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447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447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447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447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pic>
        <p:nvPicPr>
          <p:cNvPr id="45058" name="Picture 4" descr="t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818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te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781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tes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0"/>
            <a:ext cx="67818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7" descr="test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524000"/>
            <a:ext cx="67818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117475"/>
            <a:ext cx="7564437" cy="990600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Surface Reconstruction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371600"/>
            <a:ext cx="8991600" cy="4908550"/>
            <a:chOff x="48" y="864"/>
            <a:chExt cx="5664" cy="3092"/>
          </a:xfrm>
        </p:grpSpPr>
        <p:sp>
          <p:nvSpPr>
            <p:cNvPr id="18452" name="Rectangle 4"/>
            <p:cNvSpPr>
              <a:spLocks noChangeArrowheads="1"/>
            </p:cNvSpPr>
            <p:nvPr/>
          </p:nvSpPr>
          <p:spPr bwMode="auto">
            <a:xfrm>
              <a:off x="48" y="2263"/>
              <a:ext cx="5664" cy="1693"/>
            </a:xfrm>
            <a:prstGeom prst="rect">
              <a:avLst/>
            </a:prstGeom>
            <a:solidFill>
              <a:srgbClr val="D7D7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Rectangle 5"/>
            <p:cNvSpPr>
              <a:spLocks noChangeArrowheads="1"/>
            </p:cNvSpPr>
            <p:nvPr/>
          </p:nvSpPr>
          <p:spPr bwMode="auto">
            <a:xfrm>
              <a:off x="48" y="864"/>
              <a:ext cx="5664" cy="1389"/>
            </a:xfrm>
            <a:prstGeom prst="rect">
              <a:avLst/>
            </a:prstGeom>
            <a:solidFill>
              <a:srgbClr val="EF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ea typeface="굴림" pitchFamily="34" charset="-127"/>
                </a:rPr>
                <a:t>`</a:t>
              </a:r>
            </a:p>
          </p:txBody>
        </p:sp>
      </p:grpSp>
      <p:pic>
        <p:nvPicPr>
          <p:cNvPr id="18436" name="Picture 6" descr="ga-bunny-undec"/>
          <p:cNvPicPr>
            <a:picLocks noChangeAspect="1" noChangeArrowheads="1"/>
          </p:cNvPicPr>
          <p:nvPr/>
        </p:nvPicPr>
        <p:blipFill>
          <a:blip r:embed="rId2" cstate="print"/>
          <a:srcRect t="12622"/>
          <a:stretch>
            <a:fillRect/>
          </a:stretch>
        </p:blipFill>
        <p:spPr bwMode="auto">
          <a:xfrm>
            <a:off x="862013" y="1785938"/>
            <a:ext cx="1749425" cy="1660525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18437" name="Picture 7" descr="rocker-pts"/>
          <p:cNvPicPr>
            <a:picLocks noChangeAspect="1" noChangeArrowheads="1"/>
          </p:cNvPicPr>
          <p:nvPr/>
        </p:nvPicPr>
        <p:blipFill>
          <a:blip r:embed="rId3" cstate="print"/>
          <a:srcRect l="15118" t="12878" r="9518" b="10219"/>
          <a:stretch>
            <a:fillRect/>
          </a:stretch>
        </p:blipFill>
        <p:spPr bwMode="auto">
          <a:xfrm>
            <a:off x="6780213" y="1776413"/>
            <a:ext cx="1627187" cy="1658937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18438" name="Picture 8" descr="rocker"/>
          <p:cNvPicPr>
            <a:picLocks noChangeAspect="1" noChangeArrowheads="1"/>
          </p:cNvPicPr>
          <p:nvPr/>
        </p:nvPicPr>
        <p:blipFill>
          <a:blip r:embed="rId4" cstate="print"/>
          <a:srcRect l="23720" t="11378" r="14226" b="13664"/>
          <a:stretch>
            <a:fillRect/>
          </a:stretch>
        </p:blipFill>
        <p:spPr bwMode="auto">
          <a:xfrm>
            <a:off x="6348413" y="4911725"/>
            <a:ext cx="1160462" cy="1284288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3141663" y="1446213"/>
            <a:ext cx="0" cy="4724400"/>
          </a:xfrm>
          <a:prstGeom prst="line">
            <a:avLst/>
          </a:prstGeom>
          <a:noFill/>
          <a:ln w="19050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6213475" y="1446213"/>
            <a:ext cx="0" cy="4724400"/>
          </a:xfrm>
          <a:prstGeom prst="line">
            <a:avLst/>
          </a:prstGeom>
          <a:noFill/>
          <a:ln w="19050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8441" name="Picture 11" descr="bunny_surf"/>
          <p:cNvPicPr>
            <a:picLocks noChangeAspect="1" noChangeArrowheads="1"/>
          </p:cNvPicPr>
          <p:nvPr/>
        </p:nvPicPr>
        <p:blipFill>
          <a:blip r:embed="rId5" cstate="print"/>
          <a:srcRect l="6226" t="3015" r="6615" b="1985"/>
          <a:stretch>
            <a:fillRect/>
          </a:stretch>
        </p:blipFill>
        <p:spPr bwMode="auto">
          <a:xfrm>
            <a:off x="174625" y="5005388"/>
            <a:ext cx="1298575" cy="1247775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246063" y="1420813"/>
            <a:ext cx="1039812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lnSpc>
                <a:spcPct val="90000"/>
              </a:lnSpc>
            </a:pPr>
            <a:r>
              <a:rPr kumimoji="1" lang="en-US" altLang="ko-KR" sz="1200">
                <a:solidFill>
                  <a:srgbClr val="FFFFFF"/>
                </a:solidFill>
                <a:latin typeface="Times New Roman" pitchFamily="18" charset="0"/>
                <a:ea typeface="굴림" pitchFamily="34" charset="-127"/>
              </a:rPr>
              <a:t>Point Cloud</a:t>
            </a:r>
          </a:p>
        </p:txBody>
      </p:sp>
      <p:sp>
        <p:nvSpPr>
          <p:cNvPr id="18443" name="AutoShape 13"/>
          <p:cNvSpPr>
            <a:spLocks noChangeArrowheads="1"/>
          </p:cNvSpPr>
          <p:nvPr/>
        </p:nvSpPr>
        <p:spPr bwMode="auto">
          <a:xfrm flipH="1">
            <a:off x="79375" y="3082925"/>
            <a:ext cx="533400" cy="1423988"/>
          </a:xfrm>
          <a:prstGeom prst="curvedLeftArrow">
            <a:avLst>
              <a:gd name="adj1" fmla="val 26066"/>
              <a:gd name="adj2" fmla="val 794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44" name="Picture 14" descr="teeth_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4588" y="1785938"/>
            <a:ext cx="1903412" cy="1658937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18445" name="Picture 15" descr="teeth_surf"/>
          <p:cNvPicPr>
            <a:picLocks noChangeAspect="1" noChangeArrowheads="1"/>
          </p:cNvPicPr>
          <p:nvPr/>
        </p:nvPicPr>
        <p:blipFill>
          <a:blip r:embed="rId7" cstate="print"/>
          <a:srcRect l="4646" t="11066" r="3319" b="4250"/>
          <a:stretch>
            <a:fillRect/>
          </a:stretch>
        </p:blipFill>
        <p:spPr bwMode="auto">
          <a:xfrm>
            <a:off x="3290888" y="5018088"/>
            <a:ext cx="1416050" cy="1198562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18446" name="AutoShape 16"/>
          <p:cNvSpPr>
            <a:spLocks noChangeArrowheads="1"/>
          </p:cNvSpPr>
          <p:nvPr/>
        </p:nvSpPr>
        <p:spPr bwMode="auto">
          <a:xfrm>
            <a:off x="4489450" y="3508375"/>
            <a:ext cx="339725" cy="347663"/>
          </a:xfrm>
          <a:prstGeom prst="downArrow">
            <a:avLst>
              <a:gd name="adj1" fmla="val 50000"/>
              <a:gd name="adj2" fmla="val 255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2593" name="Picture 17" descr="rabbit_face"/>
          <p:cNvPicPr>
            <a:picLocks noChangeAspect="1" noChangeArrowheads="1"/>
          </p:cNvPicPr>
          <p:nvPr/>
        </p:nvPicPr>
        <p:blipFill>
          <a:blip r:embed="rId8" cstate="print"/>
          <a:srcRect l="51405" t="20746" r="8290" b="42726"/>
          <a:stretch>
            <a:fillRect/>
          </a:stretch>
        </p:blipFill>
        <p:spPr bwMode="auto">
          <a:xfrm>
            <a:off x="1368425" y="4002088"/>
            <a:ext cx="1597025" cy="167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242888" y="3630613"/>
            <a:ext cx="1778000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lnSpc>
                <a:spcPct val="90000"/>
              </a:lnSpc>
            </a:pPr>
            <a:r>
              <a:rPr kumimoji="1" lang="en-US" altLang="ko-KR" sz="1200">
                <a:solidFill>
                  <a:srgbClr val="FFFFFF"/>
                </a:solidFill>
                <a:latin typeface="Times New Roman" pitchFamily="18" charset="0"/>
                <a:ea typeface="굴림" pitchFamily="34" charset="-127"/>
              </a:rPr>
              <a:t>Surface Reconstruction</a:t>
            </a:r>
          </a:p>
        </p:txBody>
      </p:sp>
      <p:pic>
        <p:nvPicPr>
          <p:cNvPr id="152595" name="Picture 19" descr="teeth_onepart"/>
          <p:cNvPicPr>
            <a:picLocks noChangeAspect="1" noChangeArrowheads="1"/>
          </p:cNvPicPr>
          <p:nvPr/>
        </p:nvPicPr>
        <p:blipFill>
          <a:blip r:embed="rId9" cstate="print"/>
          <a:srcRect l="38364" t="281" r="18294" b="57535"/>
          <a:stretch>
            <a:fillRect/>
          </a:stretch>
        </p:blipFill>
        <p:spPr bwMode="auto">
          <a:xfrm>
            <a:off x="4489450" y="4040188"/>
            <a:ext cx="1550988" cy="167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2596" name="Picture 20" descr="rocker_part"/>
          <p:cNvPicPr>
            <a:picLocks noChangeAspect="1" noChangeArrowheads="1"/>
          </p:cNvPicPr>
          <p:nvPr/>
        </p:nvPicPr>
        <p:blipFill>
          <a:blip r:embed="rId10" cstate="print"/>
          <a:srcRect l="2580" t="3021" r="29684" b="23979"/>
          <a:stretch>
            <a:fillRect/>
          </a:stretch>
        </p:blipFill>
        <p:spPr bwMode="auto">
          <a:xfrm>
            <a:off x="7361238" y="4016375"/>
            <a:ext cx="1536700" cy="167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8451" name="AutoShape 21"/>
          <p:cNvSpPr>
            <a:spLocks noChangeArrowheads="1"/>
          </p:cNvSpPr>
          <p:nvPr/>
        </p:nvSpPr>
        <p:spPr bwMode="auto">
          <a:xfrm>
            <a:off x="8585200" y="3060700"/>
            <a:ext cx="438150" cy="1296988"/>
          </a:xfrm>
          <a:prstGeom prst="curvedLeftArrow">
            <a:avLst>
              <a:gd name="adj1" fmla="val 28903"/>
              <a:gd name="adj2" fmla="val 8810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pic>
        <p:nvPicPr>
          <p:cNvPr id="46082" name="Picture 4" descr="t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6388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te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56388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tes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447800"/>
            <a:ext cx="56388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 descr="test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447800"/>
            <a:ext cx="56388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pic>
        <p:nvPicPr>
          <p:cNvPr id="47106" name="Picture 4" descr="saddletre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70075"/>
            <a:ext cx="44196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saddletre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866900"/>
            <a:ext cx="44196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saddletref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866900"/>
            <a:ext cx="44196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saddletref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870075"/>
            <a:ext cx="44196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pic>
        <p:nvPicPr>
          <p:cNvPr id="125957" name="Picture 5" descr="darate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248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darate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2484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7" descr="daratech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447800"/>
            <a:ext cx="6248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8" descr="daratech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447800"/>
            <a:ext cx="6248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1" name="Picture 9" descr="daratech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447800"/>
            <a:ext cx="6248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43000"/>
            <a:ext cx="7772400" cy="1470025"/>
          </a:xfrm>
        </p:spPr>
        <p:txBody>
          <a:bodyPr/>
          <a:lstStyle/>
          <a:p>
            <a:r>
              <a:rPr lang="en-US" altLang="ko-KR" dirty="0" smtClean="0">
                <a:ea typeface="굴림"/>
                <a:cs typeface="굴림"/>
              </a:rPr>
              <a:t>Some Resources</a:t>
            </a:r>
            <a:endParaRPr lang="en-US" altLang="ko-KR" dirty="0" smtClean="0">
              <a:ea typeface="굴림"/>
              <a:cs typeface="굴림"/>
            </a:endParaRPr>
          </a:p>
        </p:txBody>
      </p:sp>
      <p:sp>
        <p:nvSpPr>
          <p:cNvPr id="102402" name="Text Box 1027"/>
          <p:cNvSpPr txBox="1">
            <a:spLocks noChangeArrowheads="1"/>
          </p:cNvSpPr>
          <p:nvPr/>
        </p:nvSpPr>
        <p:spPr bwMode="auto">
          <a:xfrm>
            <a:off x="412750" y="1544638"/>
            <a:ext cx="7964488" cy="469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40000"/>
              </a:lnSpc>
              <a:spcBef>
                <a:spcPct val="50000"/>
              </a:spcBef>
              <a:buClr>
                <a:srgbClr val="996600"/>
              </a:buClr>
            </a:pPr>
            <a:r>
              <a:rPr lang="en-US" altLang="ko-KR" dirty="0" smtClean="0">
                <a:latin typeface="Times New Roman" pitchFamily="18" charset="0"/>
                <a:ea typeface="굴림"/>
                <a:cs typeface="굴림"/>
              </a:rPr>
              <a:t>	</a:t>
            </a:r>
            <a:endParaRPr lang="en-US" altLang="ko-KR" dirty="0" smtClean="0">
              <a:latin typeface="Times New Roman" pitchFamily="18" charset="0"/>
              <a:ea typeface="굴림"/>
              <a:cs typeface="굴림"/>
            </a:endParaRPr>
          </a:p>
          <a:p>
            <a:pPr marL="285750" indent="-285750" eaLnBrk="0" hangingPunct="0">
              <a:lnSpc>
                <a:spcPct val="140000"/>
              </a:lnSpc>
              <a:spcBef>
                <a:spcPct val="50000"/>
              </a:spcBef>
              <a:buClr>
                <a:srgbClr val="996600"/>
              </a:buClr>
              <a:buFont typeface="Arial" pitchFamily="34" charset="0"/>
              <a:buChar char="•"/>
            </a:pPr>
            <a:r>
              <a:rPr lang="en-US" altLang="ko-KR" sz="2000" dirty="0" smtClean="0">
                <a:latin typeface="Times New Roman" pitchFamily="18" charset="0"/>
                <a:ea typeface="굴림"/>
                <a:cs typeface="굴림"/>
              </a:rPr>
              <a:t>Software </a:t>
            </a:r>
            <a:r>
              <a:rPr lang="en-US" altLang="ko-KR" sz="2000" dirty="0">
                <a:latin typeface="Times New Roman" pitchFamily="18" charset="0"/>
                <a:ea typeface="굴림"/>
                <a:cs typeface="굴림"/>
              </a:rPr>
              <a:t>available </a:t>
            </a:r>
            <a:r>
              <a:rPr lang="en-US" altLang="ko-KR" sz="2000" dirty="0" smtClean="0">
                <a:latin typeface="Times New Roman" pitchFamily="18" charset="0"/>
                <a:ea typeface="굴림"/>
                <a:cs typeface="굴림"/>
              </a:rPr>
              <a:t>from</a:t>
            </a:r>
            <a:endParaRPr lang="en-US" altLang="ko-KR" sz="2000" dirty="0" smtClean="0">
              <a:latin typeface="Times New Roman" pitchFamily="18" charset="0"/>
              <a:ea typeface="굴림"/>
              <a:cs typeface="굴림"/>
            </a:endParaRPr>
          </a:p>
          <a:p>
            <a:pPr marL="285750" indent="-285750" eaLnBrk="0" hangingPunct="0">
              <a:lnSpc>
                <a:spcPct val="140000"/>
              </a:lnSpc>
              <a:spcBef>
                <a:spcPct val="50000"/>
              </a:spcBef>
              <a:buClr>
                <a:srgbClr val="996600"/>
              </a:buClr>
            </a:pP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   h</a:t>
            </a:r>
            <a:r>
              <a:rPr lang="en-US" altLang="ko-KR" sz="1600" u="sng" dirty="0" smtClean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ttp</a:t>
            </a:r>
            <a:r>
              <a:rPr lang="en-US" altLang="ko-KR" sz="1600" u="sng" dirty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://www.cse.ohio-state.edu/~</a:t>
            </a:r>
            <a:r>
              <a:rPr lang="en-US" altLang="ko-KR" sz="1600" u="sng" dirty="0" smtClean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tamaldey/cocone.html</a:t>
            </a:r>
            <a:endParaRPr lang="en-US" altLang="ko-KR" sz="1600" u="sng" dirty="0">
              <a:solidFill>
                <a:srgbClr val="FF0000"/>
              </a:solidFill>
              <a:latin typeface="Times New Roman" pitchFamily="18" charset="0"/>
              <a:ea typeface="굴림"/>
              <a:cs typeface="굴림"/>
            </a:endParaRPr>
          </a:p>
          <a:p>
            <a:pPr marL="285750" indent="-285750" eaLnBrk="0" hangingPunct="0">
              <a:lnSpc>
                <a:spcPct val="140000"/>
              </a:lnSpc>
              <a:spcBef>
                <a:spcPct val="50000"/>
              </a:spcBef>
              <a:buClr>
                <a:schemeClr val="folHlink"/>
              </a:buClr>
              <a:buFont typeface="Wingdings 2" pitchFamily="18" charset="2"/>
              <a:buNone/>
            </a:pPr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    </a:t>
            </a:r>
            <a:r>
              <a:rPr lang="en-US" altLang="ko-KR" sz="1600" dirty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http://www.cse.ohio-state.edu/~</a:t>
            </a:r>
            <a:r>
              <a:rPr lang="en-US" altLang="ko-KR" sz="1600" dirty="0" smtClean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tamaldey/delpsc.html</a:t>
            </a:r>
            <a:endParaRPr lang="en-US" altLang="ko-KR" sz="1600" dirty="0">
              <a:solidFill>
                <a:srgbClr val="FF0000"/>
              </a:solidFill>
              <a:latin typeface="Times New Roman" pitchFamily="18" charset="0"/>
              <a:ea typeface="굴림"/>
              <a:cs typeface="굴림"/>
            </a:endParaRPr>
          </a:p>
          <a:p>
            <a:pPr marL="285750" indent="-285750" eaLnBrk="0" hangingPunct="0">
              <a:lnSpc>
                <a:spcPct val="140000"/>
              </a:lnSpc>
              <a:spcBef>
                <a:spcPct val="50000"/>
              </a:spcBef>
              <a:buClr>
                <a:schemeClr val="folHlink"/>
              </a:buClr>
              <a:buFont typeface="Wingdings 2" pitchFamily="18" charset="2"/>
              <a:buNone/>
            </a:pPr>
            <a:r>
              <a:rPr lang="en-US" altLang="ko-KR" sz="1600" dirty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    http://www.cse.ohio-state.edu/~</a:t>
            </a:r>
            <a:r>
              <a:rPr lang="en-US" altLang="ko-KR" sz="1600" dirty="0" smtClean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tamaldey/locdel.html</a:t>
            </a:r>
            <a:endParaRPr lang="en-US" altLang="ko-KR" dirty="0" smtClean="0">
              <a:latin typeface="Times New Roman" pitchFamily="18" charset="0"/>
              <a:ea typeface="굴림"/>
              <a:cs typeface="굴림"/>
            </a:endParaRPr>
          </a:p>
          <a:p>
            <a:pPr marL="285750" indent="-285750" eaLnBrk="0" hangingPunct="0">
              <a:lnSpc>
                <a:spcPct val="140000"/>
              </a:lnSpc>
              <a:spcBef>
                <a:spcPct val="50000"/>
              </a:spcBef>
              <a:buClr>
                <a:srgbClr val="996600"/>
              </a:buClr>
              <a:buFont typeface="Wingdings 2" pitchFamily="18" charset="2"/>
              <a:buChar char=""/>
            </a:pP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Open : </a:t>
            </a:r>
            <a:r>
              <a:rPr lang="en-US" altLang="ko-KR" dirty="0" smtClean="0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Reconstruct piecewise smooth surfaces, non-manifolds</a:t>
            </a:r>
            <a:endParaRPr lang="en-US" altLang="ko-KR" dirty="0" smtClean="0">
              <a:solidFill>
                <a:srgbClr val="FFC000"/>
              </a:solidFill>
              <a:latin typeface="Times New Roman" pitchFamily="18" charset="0"/>
              <a:ea typeface="굴림"/>
              <a:cs typeface="굴림"/>
            </a:endParaRPr>
          </a:p>
          <a:p>
            <a:pPr marL="285750" indent="-285750" eaLnBrk="0" hangingPunct="0">
              <a:lnSpc>
                <a:spcPct val="140000"/>
              </a:lnSpc>
              <a:spcBef>
                <a:spcPct val="50000"/>
              </a:spcBef>
              <a:buClr>
                <a:srgbClr val="996600"/>
              </a:buClr>
              <a:buFont typeface="Wingdings 2" pitchFamily="18" charset="2"/>
              <a:buChar char=""/>
            </a:pP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Open: </a:t>
            </a:r>
            <a:r>
              <a:rPr lang="en-US" altLang="ko-KR" dirty="0" smtClean="0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Guarantee quality of all </a:t>
            </a:r>
            <a:r>
              <a:rPr lang="en-US" altLang="ko-KR" dirty="0" err="1" smtClean="0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tetrahedra</a:t>
            </a:r>
            <a:r>
              <a:rPr lang="en-US" altLang="ko-KR" dirty="0" smtClean="0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 in volume meshing</a:t>
            </a:r>
            <a:endParaRPr lang="en-US" altLang="ko-KR" dirty="0" smtClean="0">
              <a:solidFill>
                <a:srgbClr val="FFC000"/>
              </a:solidFill>
              <a:latin typeface="Times New Roman" pitchFamily="18" charset="0"/>
              <a:ea typeface="굴림"/>
              <a:cs typeface="굴림"/>
            </a:endParaRPr>
          </a:p>
          <a:p>
            <a:pPr marL="285750" indent="-285750" eaLnBrk="0" hangingPunct="0">
              <a:lnSpc>
                <a:spcPct val="140000"/>
              </a:lnSpc>
              <a:spcBef>
                <a:spcPct val="50000"/>
              </a:spcBef>
              <a:buClr>
                <a:srgbClr val="996600"/>
              </a:buClr>
              <a:buFont typeface="Wingdings 2" pitchFamily="18" charset="2"/>
              <a:buChar char=""/>
            </a:pP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굴림"/>
                <a:cs typeface="굴림"/>
              </a:rPr>
              <a:t>A book </a:t>
            </a:r>
            <a:r>
              <a:rPr lang="en-US" altLang="ko-KR" dirty="0" smtClean="0">
                <a:solidFill>
                  <a:srgbClr val="996600"/>
                </a:solidFill>
                <a:latin typeface="Times New Roman" pitchFamily="18" charset="0"/>
                <a:ea typeface="굴림"/>
                <a:cs typeface="굴림"/>
              </a:rPr>
              <a:t>Delaunay Mesh Generation</a:t>
            </a:r>
            <a:r>
              <a:rPr lang="en-US" altLang="ko-KR" dirty="0" smtClean="0">
                <a:latin typeface="Times New Roman" pitchFamily="18" charset="0"/>
                <a:ea typeface="굴림"/>
                <a:cs typeface="굴림"/>
              </a:rPr>
              <a:t>:  w/ S.-W. Cheng, J. </a:t>
            </a:r>
            <a:r>
              <a:rPr lang="en-US" altLang="ko-KR" dirty="0" err="1" smtClean="0">
                <a:latin typeface="Times New Roman" pitchFamily="18" charset="0"/>
                <a:ea typeface="굴림"/>
                <a:cs typeface="굴림"/>
              </a:rPr>
              <a:t>Shewchuk</a:t>
            </a:r>
            <a:r>
              <a:rPr lang="en-US" altLang="ko-KR" dirty="0" smtClean="0">
                <a:latin typeface="Times New Roman" pitchFamily="18" charset="0"/>
                <a:ea typeface="굴림"/>
                <a:cs typeface="굴림"/>
              </a:rPr>
              <a:t> (2012)</a:t>
            </a:r>
          </a:p>
          <a:p>
            <a:pPr marL="285750" indent="-285750" eaLnBrk="0" hangingPunct="0">
              <a:lnSpc>
                <a:spcPct val="140000"/>
              </a:lnSpc>
              <a:spcBef>
                <a:spcPct val="50000"/>
              </a:spcBef>
              <a:buClr>
                <a:srgbClr val="996600"/>
              </a:buClr>
            </a:pPr>
            <a:endParaRPr lang="en-US" altLang="ko-KR" dirty="0">
              <a:latin typeface="Times New Roman" pitchFamily="18" charset="0"/>
              <a:ea typeface="굴림"/>
              <a:cs typeface="굴림"/>
            </a:endParaRPr>
          </a:p>
        </p:txBody>
      </p:sp>
      <p:pic>
        <p:nvPicPr>
          <p:cNvPr id="4" name="Picture 3" descr="05218637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1447800"/>
            <a:ext cx="1247775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962025" y="1477963"/>
            <a:ext cx="7381875" cy="46783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181600" y="2362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ko-KR" altLang="en-US" b="0">
              <a:latin typeface="Script" pitchFamily="66"/>
              <a:ea typeface="굴림" pitchFamily="34" charset="-127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Medial Axis</a:t>
            </a:r>
          </a:p>
        </p:txBody>
      </p:sp>
      <p:pic>
        <p:nvPicPr>
          <p:cNvPr id="1946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8400" y="1900238"/>
            <a:ext cx="6848475" cy="362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Feature Size (Smooth)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1668463"/>
            <a:ext cx="4114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sz="2800" dirty="0" smtClean="0"/>
              <a:t>Local feature size is calculated using the medial axis of a smooth shape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80000"/>
              </a:lnSpc>
              <a:buClr>
                <a:srgbClr val="996600"/>
              </a:buClr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Clr>
                <a:srgbClr val="996600"/>
              </a:buClr>
            </a:pPr>
            <a:r>
              <a:rPr lang="en-US" sz="2800" dirty="0" smtClean="0"/>
              <a:t>f(x) is the distance from a point to the medial axis</a:t>
            </a:r>
          </a:p>
          <a:p>
            <a:pPr eaLnBrk="1" hangingPunct="1">
              <a:lnSpc>
                <a:spcPct val="80000"/>
              </a:lnSpc>
              <a:buClr>
                <a:srgbClr val="996600"/>
              </a:buClr>
              <a:buNone/>
            </a:pPr>
            <a:endParaRPr lang="en-US" sz="2800" dirty="0" smtClean="0">
              <a:cs typeface="Tahoma" pitchFamily="34" charset="0"/>
            </a:endParaRPr>
          </a:p>
        </p:txBody>
      </p:sp>
      <p:pic>
        <p:nvPicPr>
          <p:cNvPr id="26629" name="Picture 5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59251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414963" y="3041650"/>
            <a:ext cx="3452812" cy="1600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457825" y="3225800"/>
            <a:ext cx="3375025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buClr>
                <a:srgbClr val="0000FF"/>
              </a:buClr>
              <a:buFont typeface="Wingdings 2" pitchFamily="18" charset="2"/>
              <a:buChar char=""/>
            </a:pPr>
            <a:r>
              <a:rPr lang="ko-KR" altLang="en-US" b="0" dirty="0"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altLang="ko-KR" b="0" dirty="0" smtClean="0">
                <a:latin typeface="Tahoma" pitchFamily="34" charset="0"/>
                <a:ea typeface="굴림" pitchFamily="34" charset="-127"/>
              </a:rPr>
              <a:t>Each </a:t>
            </a:r>
            <a:r>
              <a:rPr lang="en-US" altLang="ko-KR" b="0" dirty="0">
                <a:latin typeface="Tahoma" pitchFamily="34" charset="0"/>
                <a:ea typeface="굴림" pitchFamily="34" charset="-127"/>
              </a:rPr>
              <a:t>x has a sample  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altLang="ko-KR" b="0" dirty="0">
                <a:latin typeface="Tahoma" pitchFamily="34" charset="0"/>
                <a:ea typeface="굴림" pitchFamily="34" charset="-127"/>
              </a:rPr>
              <a:t>   within </a:t>
            </a:r>
            <a:r>
              <a:rPr lang="en-US" altLang="ko-KR" b="0" i="1" dirty="0">
                <a:latin typeface="Tahoma" pitchFamily="34" charset="0"/>
                <a:ea typeface="굴림" pitchFamily="34" charset="-127"/>
                <a:sym typeface="Symbol" pitchFamily="18" charset="2"/>
              </a:rPr>
              <a:t></a:t>
            </a:r>
            <a:r>
              <a:rPr lang="en-US" altLang="ko-KR" b="0" i="1" dirty="0">
                <a:latin typeface="Tahoma" pitchFamily="34" charset="0"/>
                <a:ea typeface="굴림" pitchFamily="34" charset="-127"/>
              </a:rPr>
              <a:t>f(x)</a:t>
            </a:r>
            <a:r>
              <a:rPr lang="en-US" altLang="ko-KR" b="0" dirty="0">
                <a:latin typeface="Tahoma" pitchFamily="34" charset="0"/>
                <a:ea typeface="굴림" pitchFamily="34" charset="-127"/>
              </a:rPr>
              <a:t> distance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22325" y="8778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ko-KR" altLang="en-US" b="0">
              <a:latin typeface="Arial" charset="0"/>
              <a:ea typeface="굴림" pitchFamily="34" charset="-127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ko-KR" altLang="en-US" dirty="0" smtClean="0">
                <a:ea typeface="굴림" pitchFamily="34" charset="-127"/>
                <a:sym typeface="Symbol" pitchFamily="18" charset="2"/>
              </a:rPr>
              <a:t></a:t>
            </a:r>
            <a:r>
              <a:rPr lang="en-US" altLang="ko-KR" dirty="0" smtClean="0">
                <a:ea typeface="굴림" pitchFamily="34" charset="-127"/>
              </a:rPr>
              <a:t>-</a:t>
            </a:r>
            <a:r>
              <a:rPr lang="en-US" altLang="ko-KR" dirty="0" smtClean="0">
                <a:ea typeface="굴림" pitchFamily="34" charset="-127"/>
              </a:rPr>
              <a:t>Sample</a:t>
            </a:r>
            <a:r>
              <a:rPr lang="en-US" altLang="ko-KR" dirty="0" smtClean="0">
                <a:ea typeface="굴림" pitchFamily="34" charset="-127"/>
              </a:rPr>
              <a:t/>
            </a:r>
            <a:br>
              <a:rPr lang="en-US" altLang="ko-KR" dirty="0" smtClean="0">
                <a:ea typeface="굴림" pitchFamily="34" charset="-127"/>
              </a:rPr>
            </a:br>
            <a:r>
              <a:rPr lang="en-US" altLang="ko-KR" sz="3200" dirty="0" smtClean="0">
                <a:ea typeface="굴림" pitchFamily="34" charset="-127"/>
              </a:rPr>
              <a:t>[ABE98]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09625" y="1692275"/>
            <a:ext cx="3879850" cy="4232275"/>
            <a:chOff x="510" y="1066"/>
            <a:chExt cx="2444" cy="2666"/>
          </a:xfrm>
        </p:grpSpPr>
        <p:sp>
          <p:nvSpPr>
            <p:cNvPr id="156678" name="AutoShape 6"/>
            <p:cNvSpPr>
              <a:spLocks noChangeArrowheads="1"/>
            </p:cNvSpPr>
            <p:nvPr/>
          </p:nvSpPr>
          <p:spPr bwMode="auto">
            <a:xfrm>
              <a:off x="510" y="1066"/>
              <a:ext cx="2444" cy="2666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ea typeface="굴림" pitchFamily="34" charset="-127"/>
              </a:endParaRP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711" y="1306"/>
              <a:ext cx="2029" cy="2196"/>
              <a:chOff x="711" y="1306"/>
              <a:chExt cx="2029" cy="2196"/>
            </a:xfrm>
          </p:grpSpPr>
          <p:sp>
            <p:nvSpPr>
              <p:cNvPr id="21513" name="Freeform 7"/>
              <p:cNvSpPr>
                <a:spLocks/>
              </p:cNvSpPr>
              <p:nvPr/>
            </p:nvSpPr>
            <p:spPr bwMode="auto">
              <a:xfrm>
                <a:off x="711" y="1336"/>
                <a:ext cx="1918" cy="2166"/>
              </a:xfrm>
              <a:custGeom>
                <a:avLst/>
                <a:gdLst>
                  <a:gd name="T0" fmla="*/ 59 w 1918"/>
                  <a:gd name="T1" fmla="*/ 152 h 2166"/>
                  <a:gd name="T2" fmla="*/ 193 w 1918"/>
                  <a:gd name="T3" fmla="*/ 45 h 2166"/>
                  <a:gd name="T4" fmla="*/ 367 w 1918"/>
                  <a:gd name="T5" fmla="*/ 5 h 2166"/>
                  <a:gd name="T6" fmla="*/ 541 w 1918"/>
                  <a:gd name="T7" fmla="*/ 78 h 2166"/>
                  <a:gd name="T8" fmla="*/ 662 w 1918"/>
                  <a:gd name="T9" fmla="*/ 232 h 2166"/>
                  <a:gd name="T10" fmla="*/ 756 w 1918"/>
                  <a:gd name="T11" fmla="*/ 534 h 2166"/>
                  <a:gd name="T12" fmla="*/ 789 w 1918"/>
                  <a:gd name="T13" fmla="*/ 775 h 2166"/>
                  <a:gd name="T14" fmla="*/ 870 w 1918"/>
                  <a:gd name="T15" fmla="*/ 896 h 2166"/>
                  <a:gd name="T16" fmla="*/ 997 w 1918"/>
                  <a:gd name="T17" fmla="*/ 936 h 2166"/>
                  <a:gd name="T18" fmla="*/ 1117 w 1918"/>
                  <a:gd name="T19" fmla="*/ 896 h 2166"/>
                  <a:gd name="T20" fmla="*/ 1231 w 1918"/>
                  <a:gd name="T21" fmla="*/ 755 h 2166"/>
                  <a:gd name="T22" fmla="*/ 1278 w 1918"/>
                  <a:gd name="T23" fmla="*/ 601 h 2166"/>
                  <a:gd name="T24" fmla="*/ 1365 w 1918"/>
                  <a:gd name="T25" fmla="*/ 293 h 2166"/>
                  <a:gd name="T26" fmla="*/ 1472 w 1918"/>
                  <a:gd name="T27" fmla="*/ 132 h 2166"/>
                  <a:gd name="T28" fmla="*/ 1640 w 1918"/>
                  <a:gd name="T29" fmla="*/ 85 h 2166"/>
                  <a:gd name="T30" fmla="*/ 1827 w 1918"/>
                  <a:gd name="T31" fmla="*/ 139 h 2166"/>
                  <a:gd name="T32" fmla="*/ 1915 w 1918"/>
                  <a:gd name="T33" fmla="*/ 332 h 2166"/>
                  <a:gd name="T34" fmla="*/ 1847 w 1918"/>
                  <a:gd name="T35" fmla="*/ 621 h 2166"/>
                  <a:gd name="T36" fmla="*/ 1566 w 1918"/>
                  <a:gd name="T37" fmla="*/ 896 h 2166"/>
                  <a:gd name="T38" fmla="*/ 1352 w 1918"/>
                  <a:gd name="T39" fmla="*/ 1029 h 2166"/>
                  <a:gd name="T40" fmla="*/ 1231 w 1918"/>
                  <a:gd name="T41" fmla="*/ 1117 h 2166"/>
                  <a:gd name="T42" fmla="*/ 1151 w 1918"/>
                  <a:gd name="T43" fmla="*/ 1291 h 2166"/>
                  <a:gd name="T44" fmla="*/ 1171 w 1918"/>
                  <a:gd name="T45" fmla="*/ 1492 h 2166"/>
                  <a:gd name="T46" fmla="*/ 1285 w 1918"/>
                  <a:gd name="T47" fmla="*/ 1739 h 2166"/>
                  <a:gd name="T48" fmla="*/ 1318 w 1918"/>
                  <a:gd name="T49" fmla="*/ 1920 h 2166"/>
                  <a:gd name="T50" fmla="*/ 1285 w 1918"/>
                  <a:gd name="T51" fmla="*/ 2061 h 2166"/>
                  <a:gd name="T52" fmla="*/ 1151 w 1918"/>
                  <a:gd name="T53" fmla="*/ 2148 h 2166"/>
                  <a:gd name="T54" fmla="*/ 983 w 1918"/>
                  <a:gd name="T55" fmla="*/ 2148 h 2166"/>
                  <a:gd name="T56" fmla="*/ 816 w 1918"/>
                  <a:gd name="T57" fmla="*/ 2041 h 2166"/>
                  <a:gd name="T58" fmla="*/ 749 w 1918"/>
                  <a:gd name="T59" fmla="*/ 1847 h 2166"/>
                  <a:gd name="T60" fmla="*/ 742 w 1918"/>
                  <a:gd name="T61" fmla="*/ 1686 h 2166"/>
                  <a:gd name="T62" fmla="*/ 783 w 1918"/>
                  <a:gd name="T63" fmla="*/ 1505 h 2166"/>
                  <a:gd name="T64" fmla="*/ 829 w 1918"/>
                  <a:gd name="T65" fmla="*/ 1338 h 2166"/>
                  <a:gd name="T66" fmla="*/ 803 w 1918"/>
                  <a:gd name="T67" fmla="*/ 1210 h 2166"/>
                  <a:gd name="T68" fmla="*/ 736 w 1918"/>
                  <a:gd name="T69" fmla="*/ 1123 h 2166"/>
                  <a:gd name="T70" fmla="*/ 635 w 1918"/>
                  <a:gd name="T71" fmla="*/ 1036 h 2166"/>
                  <a:gd name="T72" fmla="*/ 481 w 1918"/>
                  <a:gd name="T73" fmla="*/ 936 h 2166"/>
                  <a:gd name="T74" fmla="*/ 347 w 1918"/>
                  <a:gd name="T75" fmla="*/ 855 h 2166"/>
                  <a:gd name="T76" fmla="*/ 200 w 1918"/>
                  <a:gd name="T77" fmla="*/ 735 h 2166"/>
                  <a:gd name="T78" fmla="*/ 86 w 1918"/>
                  <a:gd name="T79" fmla="*/ 601 h 2166"/>
                  <a:gd name="T80" fmla="*/ 12 w 1918"/>
                  <a:gd name="T81" fmla="*/ 420 h 2166"/>
                  <a:gd name="T82" fmla="*/ 12 w 1918"/>
                  <a:gd name="T83" fmla="*/ 273 h 2166"/>
                  <a:gd name="T84" fmla="*/ 59 w 1918"/>
                  <a:gd name="T85" fmla="*/ 152 h 21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18"/>
                  <a:gd name="T130" fmla="*/ 0 h 2166"/>
                  <a:gd name="T131" fmla="*/ 1918 w 1918"/>
                  <a:gd name="T132" fmla="*/ 2166 h 21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18" h="2166">
                    <a:moveTo>
                      <a:pt x="59" y="152"/>
                    </a:moveTo>
                    <a:cubicBezTo>
                      <a:pt x="85" y="124"/>
                      <a:pt x="142" y="69"/>
                      <a:pt x="193" y="45"/>
                    </a:cubicBezTo>
                    <a:cubicBezTo>
                      <a:pt x="244" y="21"/>
                      <a:pt x="309" y="0"/>
                      <a:pt x="367" y="5"/>
                    </a:cubicBezTo>
                    <a:cubicBezTo>
                      <a:pt x="425" y="10"/>
                      <a:pt x="492" y="40"/>
                      <a:pt x="541" y="78"/>
                    </a:cubicBezTo>
                    <a:cubicBezTo>
                      <a:pt x="590" y="116"/>
                      <a:pt x="626" y="156"/>
                      <a:pt x="662" y="232"/>
                    </a:cubicBezTo>
                    <a:cubicBezTo>
                      <a:pt x="698" y="308"/>
                      <a:pt x="735" y="444"/>
                      <a:pt x="756" y="534"/>
                    </a:cubicBezTo>
                    <a:cubicBezTo>
                      <a:pt x="777" y="624"/>
                      <a:pt x="770" y="715"/>
                      <a:pt x="789" y="775"/>
                    </a:cubicBezTo>
                    <a:cubicBezTo>
                      <a:pt x="808" y="835"/>
                      <a:pt x="835" y="869"/>
                      <a:pt x="870" y="896"/>
                    </a:cubicBezTo>
                    <a:cubicBezTo>
                      <a:pt x="905" y="923"/>
                      <a:pt x="956" y="936"/>
                      <a:pt x="997" y="936"/>
                    </a:cubicBezTo>
                    <a:cubicBezTo>
                      <a:pt x="1038" y="936"/>
                      <a:pt x="1078" y="926"/>
                      <a:pt x="1117" y="896"/>
                    </a:cubicBezTo>
                    <a:cubicBezTo>
                      <a:pt x="1156" y="866"/>
                      <a:pt x="1204" y="804"/>
                      <a:pt x="1231" y="755"/>
                    </a:cubicBezTo>
                    <a:cubicBezTo>
                      <a:pt x="1258" y="706"/>
                      <a:pt x="1256" y="678"/>
                      <a:pt x="1278" y="601"/>
                    </a:cubicBezTo>
                    <a:cubicBezTo>
                      <a:pt x="1300" y="524"/>
                      <a:pt x="1333" y="371"/>
                      <a:pt x="1365" y="293"/>
                    </a:cubicBezTo>
                    <a:cubicBezTo>
                      <a:pt x="1397" y="215"/>
                      <a:pt x="1426" y="167"/>
                      <a:pt x="1472" y="132"/>
                    </a:cubicBezTo>
                    <a:cubicBezTo>
                      <a:pt x="1518" y="97"/>
                      <a:pt x="1581" y="84"/>
                      <a:pt x="1640" y="85"/>
                    </a:cubicBezTo>
                    <a:cubicBezTo>
                      <a:pt x="1699" y="86"/>
                      <a:pt x="1781" y="98"/>
                      <a:pt x="1827" y="139"/>
                    </a:cubicBezTo>
                    <a:cubicBezTo>
                      <a:pt x="1873" y="180"/>
                      <a:pt x="1912" y="252"/>
                      <a:pt x="1915" y="332"/>
                    </a:cubicBezTo>
                    <a:cubicBezTo>
                      <a:pt x="1918" y="412"/>
                      <a:pt x="1905" y="527"/>
                      <a:pt x="1847" y="621"/>
                    </a:cubicBezTo>
                    <a:cubicBezTo>
                      <a:pt x="1789" y="715"/>
                      <a:pt x="1648" y="828"/>
                      <a:pt x="1566" y="896"/>
                    </a:cubicBezTo>
                    <a:cubicBezTo>
                      <a:pt x="1484" y="964"/>
                      <a:pt x="1408" y="992"/>
                      <a:pt x="1352" y="1029"/>
                    </a:cubicBezTo>
                    <a:cubicBezTo>
                      <a:pt x="1296" y="1066"/>
                      <a:pt x="1264" y="1073"/>
                      <a:pt x="1231" y="1117"/>
                    </a:cubicBezTo>
                    <a:cubicBezTo>
                      <a:pt x="1198" y="1161"/>
                      <a:pt x="1161" y="1229"/>
                      <a:pt x="1151" y="1291"/>
                    </a:cubicBezTo>
                    <a:cubicBezTo>
                      <a:pt x="1141" y="1353"/>
                      <a:pt x="1149" y="1417"/>
                      <a:pt x="1171" y="1492"/>
                    </a:cubicBezTo>
                    <a:cubicBezTo>
                      <a:pt x="1193" y="1567"/>
                      <a:pt x="1260" y="1668"/>
                      <a:pt x="1285" y="1739"/>
                    </a:cubicBezTo>
                    <a:cubicBezTo>
                      <a:pt x="1310" y="1810"/>
                      <a:pt x="1318" y="1866"/>
                      <a:pt x="1318" y="1920"/>
                    </a:cubicBezTo>
                    <a:cubicBezTo>
                      <a:pt x="1318" y="1974"/>
                      <a:pt x="1313" y="2023"/>
                      <a:pt x="1285" y="2061"/>
                    </a:cubicBezTo>
                    <a:cubicBezTo>
                      <a:pt x="1257" y="2099"/>
                      <a:pt x="1201" y="2134"/>
                      <a:pt x="1151" y="2148"/>
                    </a:cubicBezTo>
                    <a:cubicBezTo>
                      <a:pt x="1101" y="2162"/>
                      <a:pt x="1039" y="2166"/>
                      <a:pt x="983" y="2148"/>
                    </a:cubicBezTo>
                    <a:cubicBezTo>
                      <a:pt x="927" y="2130"/>
                      <a:pt x="855" y="2091"/>
                      <a:pt x="816" y="2041"/>
                    </a:cubicBezTo>
                    <a:cubicBezTo>
                      <a:pt x="777" y="1991"/>
                      <a:pt x="761" y="1906"/>
                      <a:pt x="749" y="1847"/>
                    </a:cubicBezTo>
                    <a:cubicBezTo>
                      <a:pt x="737" y="1788"/>
                      <a:pt x="736" y="1743"/>
                      <a:pt x="742" y="1686"/>
                    </a:cubicBezTo>
                    <a:cubicBezTo>
                      <a:pt x="748" y="1629"/>
                      <a:pt x="769" y="1563"/>
                      <a:pt x="783" y="1505"/>
                    </a:cubicBezTo>
                    <a:cubicBezTo>
                      <a:pt x="797" y="1447"/>
                      <a:pt x="826" y="1387"/>
                      <a:pt x="829" y="1338"/>
                    </a:cubicBezTo>
                    <a:cubicBezTo>
                      <a:pt x="832" y="1289"/>
                      <a:pt x="818" y="1246"/>
                      <a:pt x="803" y="1210"/>
                    </a:cubicBezTo>
                    <a:cubicBezTo>
                      <a:pt x="788" y="1174"/>
                      <a:pt x="764" y="1152"/>
                      <a:pt x="736" y="1123"/>
                    </a:cubicBezTo>
                    <a:cubicBezTo>
                      <a:pt x="708" y="1094"/>
                      <a:pt x="678" y="1067"/>
                      <a:pt x="635" y="1036"/>
                    </a:cubicBezTo>
                    <a:cubicBezTo>
                      <a:pt x="592" y="1005"/>
                      <a:pt x="529" y="966"/>
                      <a:pt x="481" y="936"/>
                    </a:cubicBezTo>
                    <a:cubicBezTo>
                      <a:pt x="433" y="906"/>
                      <a:pt x="394" y="888"/>
                      <a:pt x="347" y="855"/>
                    </a:cubicBezTo>
                    <a:cubicBezTo>
                      <a:pt x="300" y="822"/>
                      <a:pt x="243" y="777"/>
                      <a:pt x="200" y="735"/>
                    </a:cubicBezTo>
                    <a:cubicBezTo>
                      <a:pt x="157" y="693"/>
                      <a:pt x="117" y="654"/>
                      <a:pt x="86" y="601"/>
                    </a:cubicBezTo>
                    <a:cubicBezTo>
                      <a:pt x="55" y="548"/>
                      <a:pt x="24" y="475"/>
                      <a:pt x="12" y="420"/>
                    </a:cubicBezTo>
                    <a:cubicBezTo>
                      <a:pt x="0" y="365"/>
                      <a:pt x="4" y="318"/>
                      <a:pt x="12" y="273"/>
                    </a:cubicBezTo>
                    <a:cubicBezTo>
                      <a:pt x="20" y="228"/>
                      <a:pt x="49" y="177"/>
                      <a:pt x="59" y="152"/>
                    </a:cubicBezTo>
                    <a:close/>
                  </a:path>
                </a:pathLst>
              </a:custGeom>
              <a:solidFill>
                <a:srgbClr val="FFFFCC"/>
              </a:solidFill>
              <a:ln w="28575" cap="flat" cmpd="sng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4" name="Freeform 8"/>
              <p:cNvSpPr>
                <a:spLocks/>
              </p:cNvSpPr>
              <p:nvPr/>
            </p:nvSpPr>
            <p:spPr bwMode="auto">
              <a:xfrm>
                <a:off x="1031" y="1682"/>
                <a:ext cx="670" cy="811"/>
              </a:xfrm>
              <a:custGeom>
                <a:avLst/>
                <a:gdLst>
                  <a:gd name="T0" fmla="*/ 0 w 670"/>
                  <a:gd name="T1" fmla="*/ 0 h 811"/>
                  <a:gd name="T2" fmla="*/ 168 w 670"/>
                  <a:gd name="T3" fmla="*/ 308 h 811"/>
                  <a:gd name="T4" fmla="*/ 335 w 670"/>
                  <a:gd name="T5" fmla="*/ 536 h 811"/>
                  <a:gd name="T6" fmla="*/ 670 w 670"/>
                  <a:gd name="T7" fmla="*/ 811 h 8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0"/>
                  <a:gd name="T13" fmla="*/ 0 h 811"/>
                  <a:gd name="T14" fmla="*/ 670 w 670"/>
                  <a:gd name="T15" fmla="*/ 811 h 8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0" h="811">
                    <a:moveTo>
                      <a:pt x="0" y="0"/>
                    </a:moveTo>
                    <a:cubicBezTo>
                      <a:pt x="56" y="109"/>
                      <a:pt x="112" y="219"/>
                      <a:pt x="168" y="308"/>
                    </a:cubicBezTo>
                    <a:cubicBezTo>
                      <a:pt x="224" y="397"/>
                      <a:pt x="251" y="452"/>
                      <a:pt x="335" y="536"/>
                    </a:cubicBezTo>
                    <a:cubicBezTo>
                      <a:pt x="419" y="620"/>
                      <a:pt x="577" y="708"/>
                      <a:pt x="670" y="81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5" name="Freeform 9"/>
              <p:cNvSpPr>
                <a:spLocks/>
              </p:cNvSpPr>
              <p:nvPr/>
            </p:nvSpPr>
            <p:spPr bwMode="auto">
              <a:xfrm>
                <a:off x="1701" y="2493"/>
                <a:ext cx="134" cy="837"/>
              </a:xfrm>
              <a:custGeom>
                <a:avLst/>
                <a:gdLst>
                  <a:gd name="T0" fmla="*/ 0 w 134"/>
                  <a:gd name="T1" fmla="*/ 0 h 837"/>
                  <a:gd name="T2" fmla="*/ 14 w 134"/>
                  <a:gd name="T3" fmla="*/ 415 h 837"/>
                  <a:gd name="T4" fmla="*/ 27 w 134"/>
                  <a:gd name="T5" fmla="*/ 636 h 837"/>
                  <a:gd name="T6" fmla="*/ 87 w 134"/>
                  <a:gd name="T7" fmla="*/ 803 h 837"/>
                  <a:gd name="T8" fmla="*/ 134 w 134"/>
                  <a:gd name="T9" fmla="*/ 837 h 8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837"/>
                  <a:gd name="T17" fmla="*/ 134 w 134"/>
                  <a:gd name="T18" fmla="*/ 837 h 8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837">
                    <a:moveTo>
                      <a:pt x="0" y="0"/>
                    </a:moveTo>
                    <a:cubicBezTo>
                      <a:pt x="5" y="154"/>
                      <a:pt x="10" y="309"/>
                      <a:pt x="14" y="415"/>
                    </a:cubicBezTo>
                    <a:cubicBezTo>
                      <a:pt x="18" y="521"/>
                      <a:pt x="15" y="571"/>
                      <a:pt x="27" y="636"/>
                    </a:cubicBezTo>
                    <a:cubicBezTo>
                      <a:pt x="39" y="701"/>
                      <a:pt x="69" y="770"/>
                      <a:pt x="87" y="803"/>
                    </a:cubicBezTo>
                    <a:cubicBezTo>
                      <a:pt x="105" y="836"/>
                      <a:pt x="126" y="829"/>
                      <a:pt x="134" y="837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6" name="Freeform 10"/>
              <p:cNvSpPr>
                <a:spLocks/>
              </p:cNvSpPr>
              <p:nvPr/>
            </p:nvSpPr>
            <p:spPr bwMode="auto">
              <a:xfrm>
                <a:off x="877" y="2647"/>
                <a:ext cx="456" cy="194"/>
              </a:xfrm>
              <a:custGeom>
                <a:avLst/>
                <a:gdLst>
                  <a:gd name="T0" fmla="*/ 0 w 456"/>
                  <a:gd name="T1" fmla="*/ 194 h 194"/>
                  <a:gd name="T2" fmla="*/ 456 w 456"/>
                  <a:gd name="T3" fmla="*/ 0 h 194"/>
                  <a:gd name="T4" fmla="*/ 0 60000 65536"/>
                  <a:gd name="T5" fmla="*/ 0 60000 65536"/>
                  <a:gd name="T6" fmla="*/ 0 w 456"/>
                  <a:gd name="T7" fmla="*/ 0 h 194"/>
                  <a:gd name="T8" fmla="*/ 456 w 456"/>
                  <a:gd name="T9" fmla="*/ 194 h 1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194">
                    <a:moveTo>
                      <a:pt x="0" y="194"/>
                    </a:moveTo>
                    <a:cubicBezTo>
                      <a:pt x="193" y="112"/>
                      <a:pt x="386" y="30"/>
                      <a:pt x="45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7" name="Freeform 11"/>
              <p:cNvSpPr>
                <a:spLocks/>
              </p:cNvSpPr>
              <p:nvPr/>
            </p:nvSpPr>
            <p:spPr bwMode="auto">
              <a:xfrm>
                <a:off x="2096" y="2613"/>
                <a:ext cx="395" cy="268"/>
              </a:xfrm>
              <a:custGeom>
                <a:avLst/>
                <a:gdLst>
                  <a:gd name="T0" fmla="*/ 0 w 395"/>
                  <a:gd name="T1" fmla="*/ 0 h 268"/>
                  <a:gd name="T2" fmla="*/ 235 w 395"/>
                  <a:gd name="T3" fmla="*/ 174 h 268"/>
                  <a:gd name="T4" fmla="*/ 395 w 395"/>
                  <a:gd name="T5" fmla="*/ 268 h 268"/>
                  <a:gd name="T6" fmla="*/ 0 60000 65536"/>
                  <a:gd name="T7" fmla="*/ 0 60000 65536"/>
                  <a:gd name="T8" fmla="*/ 0 60000 65536"/>
                  <a:gd name="T9" fmla="*/ 0 w 395"/>
                  <a:gd name="T10" fmla="*/ 0 h 268"/>
                  <a:gd name="T11" fmla="*/ 395 w 395"/>
                  <a:gd name="T12" fmla="*/ 268 h 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5" h="268">
                    <a:moveTo>
                      <a:pt x="0" y="0"/>
                    </a:moveTo>
                    <a:cubicBezTo>
                      <a:pt x="84" y="64"/>
                      <a:pt x="169" y="129"/>
                      <a:pt x="235" y="174"/>
                    </a:cubicBezTo>
                    <a:cubicBezTo>
                      <a:pt x="301" y="219"/>
                      <a:pt x="366" y="247"/>
                      <a:pt x="395" y="26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8" name="Freeform 12"/>
              <p:cNvSpPr>
                <a:spLocks/>
              </p:cNvSpPr>
              <p:nvPr/>
            </p:nvSpPr>
            <p:spPr bwMode="auto">
              <a:xfrm>
                <a:off x="1701" y="1622"/>
                <a:ext cx="703" cy="857"/>
              </a:xfrm>
              <a:custGeom>
                <a:avLst/>
                <a:gdLst>
                  <a:gd name="T0" fmla="*/ 0 w 703"/>
                  <a:gd name="T1" fmla="*/ 857 h 857"/>
                  <a:gd name="T2" fmla="*/ 335 w 703"/>
                  <a:gd name="T3" fmla="*/ 589 h 857"/>
                  <a:gd name="T4" fmla="*/ 543 w 703"/>
                  <a:gd name="T5" fmla="*/ 328 h 857"/>
                  <a:gd name="T6" fmla="*/ 623 w 703"/>
                  <a:gd name="T7" fmla="*/ 181 h 857"/>
                  <a:gd name="T8" fmla="*/ 703 w 703"/>
                  <a:gd name="T9" fmla="*/ 0 h 8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857"/>
                  <a:gd name="T17" fmla="*/ 703 w 703"/>
                  <a:gd name="T18" fmla="*/ 857 h 8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857">
                    <a:moveTo>
                      <a:pt x="0" y="857"/>
                    </a:moveTo>
                    <a:cubicBezTo>
                      <a:pt x="124" y="761"/>
                      <a:pt x="245" y="677"/>
                      <a:pt x="335" y="589"/>
                    </a:cubicBezTo>
                    <a:cubicBezTo>
                      <a:pt x="425" y="501"/>
                      <a:pt x="495" y="396"/>
                      <a:pt x="543" y="328"/>
                    </a:cubicBezTo>
                    <a:cubicBezTo>
                      <a:pt x="591" y="260"/>
                      <a:pt x="596" y="236"/>
                      <a:pt x="623" y="181"/>
                    </a:cubicBezTo>
                    <a:cubicBezTo>
                      <a:pt x="650" y="126"/>
                      <a:pt x="686" y="38"/>
                      <a:pt x="703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9" name="Oval 13"/>
              <p:cNvSpPr>
                <a:spLocks noChangeAspect="1" noChangeArrowheads="1"/>
              </p:cNvSpPr>
              <p:nvPr/>
            </p:nvSpPr>
            <p:spPr bwMode="auto">
              <a:xfrm>
                <a:off x="1326" y="2621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0" name="Oval 14"/>
              <p:cNvSpPr>
                <a:spLocks noChangeAspect="1" noChangeArrowheads="1"/>
              </p:cNvSpPr>
              <p:nvPr/>
            </p:nvSpPr>
            <p:spPr bwMode="auto">
              <a:xfrm>
                <a:off x="1680" y="2462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Oval 15"/>
              <p:cNvSpPr>
                <a:spLocks noChangeAspect="1" noChangeArrowheads="1"/>
              </p:cNvSpPr>
              <p:nvPr/>
            </p:nvSpPr>
            <p:spPr bwMode="auto">
              <a:xfrm>
                <a:off x="2135" y="2052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Oval 16"/>
              <p:cNvSpPr>
                <a:spLocks noChangeAspect="1" noChangeArrowheads="1"/>
              </p:cNvSpPr>
              <p:nvPr/>
            </p:nvSpPr>
            <p:spPr bwMode="auto">
              <a:xfrm>
                <a:off x="2389" y="1604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3" name="Oval 17"/>
              <p:cNvSpPr>
                <a:spLocks noChangeArrowheads="1"/>
              </p:cNvSpPr>
              <p:nvPr/>
            </p:nvSpPr>
            <p:spPr bwMode="auto">
              <a:xfrm>
                <a:off x="1132" y="2446"/>
                <a:ext cx="409" cy="409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" name="Oval 18"/>
              <p:cNvSpPr>
                <a:spLocks noChangeArrowheads="1"/>
              </p:cNvSpPr>
              <p:nvPr/>
            </p:nvSpPr>
            <p:spPr bwMode="auto">
              <a:xfrm>
                <a:off x="1506" y="2278"/>
                <a:ext cx="396" cy="396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Oval 19"/>
              <p:cNvSpPr>
                <a:spLocks noChangeArrowheads="1"/>
              </p:cNvSpPr>
              <p:nvPr/>
            </p:nvSpPr>
            <p:spPr bwMode="auto">
              <a:xfrm>
                <a:off x="2210" y="1442"/>
                <a:ext cx="394" cy="394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6" name="Oval 20"/>
              <p:cNvSpPr>
                <a:spLocks noChangeArrowheads="1"/>
              </p:cNvSpPr>
              <p:nvPr/>
            </p:nvSpPr>
            <p:spPr bwMode="auto">
              <a:xfrm>
                <a:off x="2034" y="1494"/>
                <a:ext cx="569" cy="569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7" name="Freeform 21"/>
              <p:cNvSpPr>
                <a:spLocks/>
              </p:cNvSpPr>
              <p:nvPr/>
            </p:nvSpPr>
            <p:spPr bwMode="auto">
              <a:xfrm>
                <a:off x="1715" y="1306"/>
                <a:ext cx="48" cy="817"/>
              </a:xfrm>
              <a:custGeom>
                <a:avLst/>
                <a:gdLst>
                  <a:gd name="T0" fmla="*/ 0 w 48"/>
                  <a:gd name="T1" fmla="*/ 817 h 817"/>
                  <a:gd name="T2" fmla="*/ 40 w 48"/>
                  <a:gd name="T3" fmla="*/ 536 h 817"/>
                  <a:gd name="T4" fmla="*/ 47 w 48"/>
                  <a:gd name="T5" fmla="*/ 201 h 817"/>
                  <a:gd name="T6" fmla="*/ 40 w 48"/>
                  <a:gd name="T7" fmla="*/ 0 h 8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817"/>
                  <a:gd name="T14" fmla="*/ 48 w 48"/>
                  <a:gd name="T15" fmla="*/ 817 h 8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817">
                    <a:moveTo>
                      <a:pt x="0" y="817"/>
                    </a:moveTo>
                    <a:cubicBezTo>
                      <a:pt x="7" y="770"/>
                      <a:pt x="32" y="639"/>
                      <a:pt x="40" y="536"/>
                    </a:cubicBezTo>
                    <a:cubicBezTo>
                      <a:pt x="48" y="433"/>
                      <a:pt x="47" y="290"/>
                      <a:pt x="47" y="201"/>
                    </a:cubicBezTo>
                    <a:cubicBezTo>
                      <a:pt x="47" y="112"/>
                      <a:pt x="41" y="42"/>
                      <a:pt x="40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28" name="Oval 22"/>
              <p:cNvSpPr>
                <a:spLocks noChangeArrowheads="1"/>
              </p:cNvSpPr>
              <p:nvPr/>
            </p:nvSpPr>
            <p:spPr bwMode="auto">
              <a:xfrm>
                <a:off x="1961" y="1872"/>
                <a:ext cx="395" cy="39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9" name="Oval 23"/>
              <p:cNvSpPr>
                <a:spLocks noChangeAspect="1" noChangeArrowheads="1"/>
              </p:cNvSpPr>
              <p:nvPr/>
            </p:nvSpPr>
            <p:spPr bwMode="auto">
              <a:xfrm>
                <a:off x="2310" y="1770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0" name="Line 24"/>
              <p:cNvSpPr>
                <a:spLocks noChangeShapeType="1"/>
              </p:cNvSpPr>
              <p:nvPr/>
            </p:nvSpPr>
            <p:spPr bwMode="auto">
              <a:xfrm>
                <a:off x="2306" y="1836"/>
                <a:ext cx="260" cy="106"/>
              </a:xfrm>
              <a:prstGeom prst="line">
                <a:avLst/>
              </a:prstGeom>
              <a:noFill/>
              <a:ln w="19050">
                <a:solidFill>
                  <a:srgbClr val="FE1402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31" name="Oval 25"/>
              <p:cNvSpPr>
                <a:spLocks noChangeAspect="1" noChangeArrowheads="1"/>
              </p:cNvSpPr>
              <p:nvPr/>
            </p:nvSpPr>
            <p:spPr bwMode="auto">
              <a:xfrm>
                <a:off x="2461" y="2028"/>
                <a:ext cx="45" cy="45"/>
              </a:xfrm>
              <a:prstGeom prst="ellipse">
                <a:avLst/>
              </a:prstGeom>
              <a:solidFill>
                <a:srgbClr val="FE140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2" name="Oval 26"/>
              <p:cNvSpPr>
                <a:spLocks noChangeAspect="1" noChangeArrowheads="1"/>
              </p:cNvSpPr>
              <p:nvPr/>
            </p:nvSpPr>
            <p:spPr bwMode="auto">
              <a:xfrm>
                <a:off x="2594" y="1794"/>
                <a:ext cx="45" cy="45"/>
              </a:xfrm>
              <a:prstGeom prst="ellipse">
                <a:avLst/>
              </a:prstGeom>
              <a:solidFill>
                <a:srgbClr val="FE140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3" name="Rectangle 27"/>
              <p:cNvSpPr>
                <a:spLocks noChangeArrowheads="1"/>
              </p:cNvSpPr>
              <p:nvPr/>
            </p:nvSpPr>
            <p:spPr bwMode="auto">
              <a:xfrm>
                <a:off x="2560" y="1858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600" i="1">
                    <a:solidFill>
                      <a:srgbClr val="FE1402"/>
                    </a:solidFill>
                    <a:latin typeface="Times New Roman" pitchFamily="18" charset="0"/>
                    <a:ea typeface="굴림" pitchFamily="34" charset="-127"/>
                  </a:rPr>
                  <a:t>x</a:t>
                </a:r>
                <a:endParaRPr lang="en-US" altLang="ko-KR" sz="1600">
                  <a:solidFill>
                    <a:srgbClr val="FE1402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1534" name="Oval 28"/>
              <p:cNvSpPr>
                <a:spLocks noChangeAspect="1" noChangeArrowheads="1"/>
              </p:cNvSpPr>
              <p:nvPr/>
            </p:nvSpPr>
            <p:spPr bwMode="auto">
              <a:xfrm>
                <a:off x="2543" y="1926"/>
                <a:ext cx="45" cy="45"/>
              </a:xfrm>
              <a:prstGeom prst="ellipse">
                <a:avLst/>
              </a:prstGeom>
              <a:solidFill>
                <a:srgbClr val="FE140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184150"/>
            <a:ext cx="7793038" cy="11430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Voronoi/Delaunay </a:t>
            </a:r>
          </a:p>
        </p:txBody>
      </p:sp>
      <p:pic>
        <p:nvPicPr>
          <p:cNvPr id="371715" name="Picture 3" descr="vo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2774950"/>
            <a:ext cx="2106612" cy="2316163"/>
          </a:xfrm>
          <a:prstGeom prst="rect">
            <a:avLst/>
          </a:prstGeom>
          <a:noFill/>
          <a:effectLst>
            <a:outerShdw dist="71842" dir="2700000" algn="ctr" rotWithShape="0">
              <a:srgbClr val="5D5D5D"/>
            </a:outerShdw>
          </a:effectLst>
        </p:spPr>
      </p:pic>
      <p:pic>
        <p:nvPicPr>
          <p:cNvPr id="371716" name="Picture 4" descr="vor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175" y="2709863"/>
            <a:ext cx="2170113" cy="2416175"/>
          </a:xfrm>
          <a:prstGeom prst="rect">
            <a:avLst/>
          </a:prstGeom>
          <a:noFill/>
          <a:effectLst>
            <a:outerShdw dist="71842" dir="2700000" algn="ctr" rotWithShape="0">
              <a:srgbClr val="5D5D5D"/>
            </a:outerShdw>
          </a:effectLst>
        </p:spPr>
      </p:pic>
      <p:pic>
        <p:nvPicPr>
          <p:cNvPr id="371717" name="Picture 5" descr="curvevo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5838" y="3074988"/>
            <a:ext cx="2720975" cy="1635125"/>
          </a:xfrm>
          <a:prstGeom prst="rect">
            <a:avLst/>
          </a:prstGeom>
          <a:noFill/>
          <a:effectLst>
            <a:outerShdw dist="71842" dir="2700000" algn="ctr" rotWithShape="0">
              <a:srgbClr val="5D5D5D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Normal and Voronoi Cells(3D) </a:t>
            </a:r>
            <a:r>
              <a:rPr lang="en-US" altLang="ko-KR" sz="3200" smtClean="0">
                <a:ea typeface="굴림" pitchFamily="34" charset="-127"/>
              </a:rPr>
              <a:t>[Amenta-Bern SoCG98]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181600" y="2362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ko-KR" altLang="en-US" b="0">
              <a:latin typeface="Script" pitchFamily="66"/>
              <a:ea typeface="굴림" pitchFamily="34" charset="-127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257800" y="4495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ko-KR" altLang="en-US" b="0">
              <a:latin typeface="Script" pitchFamily="66"/>
              <a:ea typeface="굴림" pitchFamily="34" charset="-127"/>
            </a:endParaRPr>
          </a:p>
        </p:txBody>
      </p:sp>
      <p:pic>
        <p:nvPicPr>
          <p:cNvPr id="23557" name="Picture 5" descr="SS-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2460625"/>
            <a:ext cx="28194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SS-longv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313" y="1749425"/>
            <a:ext cx="21526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6996</TotalTime>
  <Words>1648</Words>
  <Application>Microsoft Office PowerPoint</Application>
  <PresentationFormat>On-screen Show (4:3)</PresentationFormat>
  <Paragraphs>222</Paragraphs>
  <Slides>44</Slides>
  <Notes>1</Notes>
  <HiddenSlides>7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Default Design</vt:lpstr>
      <vt:lpstr>Custom Design</vt:lpstr>
      <vt:lpstr>1_Custom Design</vt:lpstr>
      <vt:lpstr>Image</vt:lpstr>
      <vt:lpstr>Delaunay Mesh Generation</vt:lpstr>
      <vt:lpstr>Delaunay Mesh Generation</vt:lpstr>
      <vt:lpstr>Input/Output</vt:lpstr>
      <vt:lpstr>Surface Reconstruction</vt:lpstr>
      <vt:lpstr>Medial Axis</vt:lpstr>
      <vt:lpstr>Local Feature Size (Smooth)</vt:lpstr>
      <vt:lpstr>-Sample [ABE98]</vt:lpstr>
      <vt:lpstr>Voronoi/Delaunay </vt:lpstr>
      <vt:lpstr>Normal and Voronoi Cells(3D) [Amenta-Bern SoCG98]</vt:lpstr>
      <vt:lpstr>Poles</vt:lpstr>
      <vt:lpstr>Normal Lemma</vt:lpstr>
      <vt:lpstr>Restricted Delaunay</vt:lpstr>
      <vt:lpstr>Topological Ball Property (TBP)</vt:lpstr>
      <vt:lpstr>Cocone (Amenta-Choi-D.-Leekha)</vt:lpstr>
      <vt:lpstr>Cocone Algorithm</vt:lpstr>
      <vt:lpstr>Cocone Guarantees</vt:lpstr>
      <vt:lpstr>Meshing</vt:lpstr>
      <vt:lpstr>Basics of Delaunay Refinement</vt:lpstr>
      <vt:lpstr>Polyhedral Meshing</vt:lpstr>
      <vt:lpstr>Local Feature Size (Polyhedral)</vt:lpstr>
      <vt:lpstr>Smooth Surface Meshing</vt:lpstr>
      <vt:lpstr>Homeomorphism and Isotopy</vt:lpstr>
      <vt:lpstr>Sampling Theorem </vt:lpstr>
      <vt:lpstr>Basic Delaunay Refinement</vt:lpstr>
      <vt:lpstr>Difficulty</vt:lpstr>
      <vt:lpstr>A Solution</vt:lpstr>
      <vt:lpstr>A Solution</vt:lpstr>
      <vt:lpstr>A MeshingTheorem</vt:lpstr>
      <vt:lpstr>Implicit surface</vt:lpstr>
      <vt:lpstr>Remeshing</vt:lpstr>
      <vt:lpstr>PSCs – A Large Input Class [Cheng-D.-Ramos 07]</vt:lpstr>
      <vt:lpstr>Protecting Ridges</vt:lpstr>
      <vt:lpstr>Protecting Ridges</vt:lpstr>
      <vt:lpstr>A New Disk Condition</vt:lpstr>
      <vt:lpstr>A New Disk Condition</vt:lpstr>
      <vt:lpstr>DelPSC Algorithm [Cheng-D.-Ramos-Levine 07,08]</vt:lpstr>
      <vt:lpstr>Guarantees for DelPSC</vt:lpstr>
      <vt:lpstr>Reducing λ</vt:lpstr>
      <vt:lpstr>Examples</vt:lpstr>
      <vt:lpstr>Examples</vt:lpstr>
      <vt:lpstr>Examples</vt:lpstr>
      <vt:lpstr>Examples</vt:lpstr>
      <vt:lpstr>Some Resources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Drew</dc:creator>
  <cp:lastModifiedBy>tamaldey</cp:lastModifiedBy>
  <cp:revision>228</cp:revision>
  <dcterms:created xsi:type="dcterms:W3CDTF">2011-07-06T14:33:13Z</dcterms:created>
  <dcterms:modified xsi:type="dcterms:W3CDTF">2012-05-02T20:46:54Z</dcterms:modified>
</cp:coreProperties>
</file>