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94" r:id="rId4"/>
    <p:sldId id="295" r:id="rId5"/>
    <p:sldId id="296" r:id="rId6"/>
    <p:sldId id="314" r:id="rId7"/>
    <p:sldId id="315" r:id="rId8"/>
    <p:sldId id="316" r:id="rId9"/>
    <p:sldId id="442" r:id="rId10"/>
    <p:sldId id="440" r:id="rId11"/>
    <p:sldId id="332" r:id="rId12"/>
    <p:sldId id="325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281" r:id="rId24"/>
    <p:sldId id="285" r:id="rId25"/>
    <p:sldId id="286" r:id="rId26"/>
    <p:sldId id="287" r:id="rId27"/>
    <p:sldId id="414" r:id="rId28"/>
    <p:sldId id="260" r:id="rId29"/>
    <p:sldId id="415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300" r:id="rId39"/>
    <p:sldId id="301" r:id="rId40"/>
    <p:sldId id="302" r:id="rId41"/>
    <p:sldId id="303" r:id="rId42"/>
    <p:sldId id="304" r:id="rId43"/>
    <p:sldId id="422" r:id="rId44"/>
    <p:sldId id="305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318" r:id="rId58"/>
    <p:sldId id="435" r:id="rId59"/>
    <p:sldId id="436" r:id="rId60"/>
    <p:sldId id="437" r:id="rId61"/>
    <p:sldId id="439" r:id="rId62"/>
    <p:sldId id="438" r:id="rId63"/>
    <p:sldId id="337" r:id="rId64"/>
    <p:sldId id="443" r:id="rId65"/>
    <p:sldId id="421" r:id="rId66"/>
    <p:sldId id="34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4FB887-B9DC-1C48-B1D2-196271902853}">
          <p14:sldIdLst>
            <p14:sldId id="256"/>
          </p14:sldIdLst>
        </p14:section>
        <p14:section name="overview" id="{14059DDB-34D4-5140-BB05-D7743352C573}">
          <p14:sldIdLst>
            <p14:sldId id="257"/>
          </p14:sldIdLst>
        </p14:section>
        <p14:section name="background" id="{F5CF4E33-0DA2-4B47-915C-F1972B28F0DE}">
          <p14:sldIdLst/>
        </p14:section>
        <p14:section name="optimal representatives" id="{3F367A35-4CFC-A64B-9CFF-57BE8CB27F4B}">
          <p14:sldIdLst>
            <p14:sldId id="294"/>
            <p14:sldId id="295"/>
            <p14:sldId id="296"/>
          </p14:sldIdLst>
        </p14:section>
        <p14:section name="Levelset persistent cycles" id="{C5C0A6C3-2D14-D24C-B4B3-FDCFD9BDA36E}">
          <p14:sldIdLst/>
        </p14:section>
        <p14:section name="zigzag persistence" id="{B79F87AC-2574-2349-9E1D-19DB50A45F43}">
          <p14:sldIdLst>
            <p14:sldId id="314"/>
            <p14:sldId id="315"/>
            <p14:sldId id="316"/>
            <p14:sldId id="442"/>
            <p14:sldId id="440"/>
            <p14:sldId id="332"/>
            <p14:sldId id="325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281"/>
            <p14:sldId id="285"/>
            <p14:sldId id="286"/>
            <p14:sldId id="287"/>
            <p14:sldId id="414"/>
            <p14:sldId id="260"/>
            <p14:sldId id="41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300"/>
            <p14:sldId id="301"/>
            <p14:sldId id="302"/>
            <p14:sldId id="303"/>
            <p14:sldId id="304"/>
            <p14:sldId id="422"/>
            <p14:sldId id="305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318"/>
            <p14:sldId id="435"/>
            <p14:sldId id="436"/>
            <p14:sldId id="437"/>
            <p14:sldId id="439"/>
            <p14:sldId id="438"/>
            <p14:sldId id="337"/>
            <p14:sldId id="443"/>
            <p14:sldId id="421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EDF"/>
    <a:srgbClr val="F4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79" autoAdjust="0"/>
    <p:restoredTop sz="86418" autoAdjust="0"/>
  </p:normalViewPr>
  <p:slideViewPr>
    <p:cSldViewPr snapToGrid="0" snapToObjects="1">
      <p:cViewPr>
        <p:scale>
          <a:sx n="81" d="100"/>
          <a:sy n="81" d="100"/>
        </p:scale>
        <p:origin x="666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0T15:23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 9215 0 0,'-2'-1'707'0'0,"-48"-8"917"0"0,48 9-1155 0 0,1 1-250 0 0,-1-1-190 0 0,-6 3 108 0 0,7-2-117 0 0,-1 0-1 0 0,1 1 1 0 0,0-1-1 0 0,0 1 1 0 0,0-1-1 0 0,0 1 1 0 0,0-1 0 0 0,0 1-1 0 0,1-1 1 0 0,-2 4-1 0 0,1-3-334 0 0,1 0-1 0 0,0 0 0 0 0,0 0 0 0 0,0 0 1 0 0,0 0-1 0 0,0 0 0 0 0,0 0 0 0 0,0 0 1 0 0,0-1-1 0 0,1 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6:19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5983 0 0,'0'0'1944'0'0,"-8"-7"1878"0"0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6T13:46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10591 0 0,'0'0'3155'0'0,"-2"1"-2979"0"0,-6 6-144 0 0,8-7-30 0 0,0 0 1 0 0,0 1-1 0 0,0-1 0 0 0,0 0 1 0 0,-1 1-1 0 0,1-1 0 0 0,0 0 1 0 0,0 0-1 0 0,0 1 0 0 0,0-1 1 0 0,0 0-1 0 0,0 1 0 0 0,0-1 1 0 0,0 0-1 0 0,0 1 0 0 0,0-1 1 0 0,0 0-1 0 0,0 1 0 0 0,0-1 1 0 0,0 0-1 0 0,0 1 0 0 0,1-1 1 0 0,-1 0-1 0 0,0 1 0 0 0,2 3 13 0 0,1 2-55 0 0,-2-1 277 0 0,0-1-3795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10T12:50:1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23 919 0 0,'0'0'1708'0'0,"3"-3"-806"0"0,0 1-749 0 0,-2 2-127 0 0,0-1 0 0 0,-1 1 0 0 0,1-1-1 0 0,-1 1 1 0 0,1-1 0 0 0,-1 1 0 0 0,1-1 0 0 0,-1 1 0 0 0,1-1-1 0 0,-1 0 1 0 0,0 1 0 0 0,1-1 0 0 0,-1 0 0 0 0,0 1 0 0 0,1-1 0 0 0,-1 0-1 0 0,0 0 1 0 0,0 1 0 0 0,0-1 0 0 0,0 0 0 0 0,0 0 0 0 0,1 1 0 0 0,-2-1-1 0 0,1 0 1 0 0,0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9T21:40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5063 0 0,'0'0'232'0'0,"3"-5"32"0"0,-1-18 303 0 0,-2 20-470 0 0,0 1 123 0 0,13-14 1087 0 0,-10 14-1259 0 0,1 1 0 0 0,0 0-1 0 0,0 0 1 0 0,0 0 0 0 0,0 1 0 0 0,0-1-1 0 0,0 1 1 0 0,0 0 0 0 0,5 1 0 0 0,-7-1-285 0 0,0 0 0 0 0,0 0 0 0 0,-1 1 0 0 0,1-1 0 0 0,0 1 0 0 0,-1 0 0 0 0,1-1 0 0 0,0 1 0 0 0,1 1 0 0 0,5 4-2286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0T21:21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2303 0 0,'-1'2'331'0'0,"-5"9"548"0"0,5-8 237 0 0,-18 13 2114 0 0,17-14-2286 0 0,1-1-733 0 0,-5 6-10 0 0,5-6-23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78F7-1F38-9A44-98E6-FA19A55447A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2C54-7B99-014D-B8CB-73FC95D00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22C54-7B99-014D-B8CB-73FC95D009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6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22C54-7B99-014D-B8CB-73FC95D009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C8FC-890C-6743-86AB-9468F748C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D2EAE-709B-E84A-A063-31C9198E1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0342-2DDA-B142-B94B-4A91721A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DABD-F8AE-334E-BD0D-F0E661140519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7126C-181F-3B49-B544-D2AEEC00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4F1CC-32CE-EB40-B632-AA3C0A79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DA12-2815-C144-A6CC-2ED6D36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8B486-9D81-D942-AEB7-84844F931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8E59-8FD0-B349-B2A7-BF0986C5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171-18EB-2F41-A290-2E1D72E16806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AC220-278E-C741-BEB8-EF7D2242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345D7-6CBB-7648-BA3E-8D50CB9F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F15E6-F5BC-C240-B76A-1EA54C078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72D37-2FD7-1C43-A6F2-C6B48FB81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15B0-1752-284A-8FB2-028B9A68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5A34-A7C1-5E48-AF18-E441B47D45B0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FDAF-3F7D-0C46-BBD9-44121CE5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3B0F-3D86-1C4D-A6E5-ECA31329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11BD-A260-3B4E-95FE-F19054C0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B252-1DB9-A04C-8B6B-986A22F4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C068-EB73-FD42-86BD-6C02EADA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830F-11DF-E247-95F5-9775412B0A42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EDF08-9B03-054C-8E5B-E27CBED1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996E2-71C5-114A-821D-286058DF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4FE4-E0CA-F341-86C7-DA030ADD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15EB2-E59B-BE4A-BF8C-7FEF53399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850D2-4C16-5844-95FA-81B0B2F2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B741-7C53-D34A-9F17-3168917173C8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9BE2-2E1C-664E-BA53-209CCB4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C2BDD-557A-0B4F-B133-009DC49E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B5AD-34E8-9943-B3BE-1CA1344D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B6CC-804F-6947-9898-5F8004BC9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B629-7A17-3F4A-A9CA-3163637A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DE0A-8F53-7240-84CE-53205386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06-93D5-1B4D-8E3D-DBAB7697F2F3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7709E-23BD-B840-9357-4D9041F9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8B97E-237B-0A49-828E-6D19E44E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A496-C212-2647-ABF2-D7F3FE8C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79A71-FF3E-7547-8665-336245CBB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A3DE9-1F6C-B646-80F2-06DB8BE87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50AE4-3A58-7140-82CE-FD3C5CAE0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470F6-36BB-6047-97FA-FFF036EDC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65D9E-7418-7D46-A5E6-E0CFE45E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A14D-71BB-1343-B848-EF29240BC49C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32B82-8B06-1F44-8C15-8A6B643A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EFC59-25AC-A641-9E54-95784F2B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4786-C152-9440-821B-F04BF80F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2423F-1520-3743-9F09-F288B8FA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F376-0A2E-A84D-96E5-C43E1756272A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3ED99-5C63-3E4A-AD20-F0BEC6C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E5BA6-75F9-2042-BF71-DCB6BC69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5F6C7-0497-CD47-AE8F-EDF983F8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9FFE-6278-554D-8EDE-5EB13A41D2A1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0996E-84AA-C344-901F-D9BEA8C9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3A14-D52C-204D-B0FD-B8C25F03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0F35-D529-8D4B-B021-FF7F7CA3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9ED7-A890-1E42-96F3-7EA89425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3949A-8001-A142-8E4D-45452AE7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8CA29-5946-8C4B-9F8D-96F403D0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D668-2FF5-7C46-8270-B1404CBA4786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908FE-C5EB-D747-BBF8-DBEEA8AA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77A81-E850-8845-ABA6-5EF51097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46AC-87BA-7647-8F7D-E8DFD8A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8845-243F-F440-AA05-05888F40B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21821-E1EE-5C4A-88B6-67F2320F5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F3D35-86D1-8D4B-9592-8E0F3B02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48D6-83F2-E541-9ECA-5081670F117F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067F6-3E04-F14D-90AE-CB6AED12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88A96-BAB6-B443-955B-D60335FC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8B1E5-BB78-F143-90CA-8EB645B5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6F117-EDCA-1745-8D31-9144ABDE9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6F19A-CB82-FC44-A8E7-DD15A903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BE81-BB55-434A-AB2B-30A320FE2938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31D4-613A-3A4F-9B8A-7FA1E250C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8B0E4-561E-D64A-8DAD-1028DC54B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0DEB-5910-8941-B24E-E43CA915F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3.png"/><Relationship Id="rId7" Type="http://schemas.openxmlformats.org/officeDocument/2006/relationships/image" Target="../media/image29.emf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customXml" Target="../ink/ink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5" Type="http://schemas.openxmlformats.org/officeDocument/2006/relationships/customXml" Target="../ink/ink5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1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5.png"/><Relationship Id="rId7" Type="http://schemas.openxmlformats.org/officeDocument/2006/relationships/image" Target="../media/image37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png"/><Relationship Id="rId7" Type="http://schemas.openxmlformats.org/officeDocument/2006/relationships/customXml" Target="../ink/ink9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25.png"/><Relationship Id="rId7" Type="http://schemas.openxmlformats.org/officeDocument/2006/relationships/image" Target="../media/image5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emf"/><Relationship Id="rId5" Type="http://schemas.openxmlformats.org/officeDocument/2006/relationships/image" Target="../media/image56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PU@3.00GHz" TargetMode="Externa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3.png"/><Relationship Id="rId7" Type="http://schemas.openxmlformats.org/officeDocument/2006/relationships/image" Target="../media/image78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06.png"/><Relationship Id="rId12" Type="http://schemas.openxmlformats.org/officeDocument/2006/relationships/image" Target="../media/image8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1.png"/><Relationship Id="rId5" Type="http://schemas.openxmlformats.org/officeDocument/2006/relationships/image" Target="../media/image80.png"/><Relationship Id="rId10" Type="http://schemas.openxmlformats.org/officeDocument/2006/relationships/image" Target="../media/image103.png"/><Relationship Id="rId4" Type="http://schemas.openxmlformats.org/officeDocument/2006/relationships/image" Target="../media/image109.png"/><Relationship Id="rId9" Type="http://schemas.openxmlformats.org/officeDocument/2006/relationships/image" Target="../media/image102.png"/><Relationship Id="rId1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0.png"/><Relationship Id="rId7" Type="http://schemas.openxmlformats.org/officeDocument/2006/relationships/image" Target="../media/image102.png"/><Relationship Id="rId12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0.png"/><Relationship Id="rId7" Type="http://schemas.openxmlformats.org/officeDocument/2006/relationships/image" Target="../media/image102.png"/><Relationship Id="rId12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4.png"/><Relationship Id="rId3" Type="http://schemas.openxmlformats.org/officeDocument/2006/relationships/image" Target="../media/image80.png"/><Relationship Id="rId7" Type="http://schemas.openxmlformats.org/officeDocument/2006/relationships/image" Target="../media/image102.png"/><Relationship Id="rId12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111.png"/><Relationship Id="rId1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4.png"/><Relationship Id="rId3" Type="http://schemas.openxmlformats.org/officeDocument/2006/relationships/image" Target="../media/image80.png"/><Relationship Id="rId7" Type="http://schemas.openxmlformats.org/officeDocument/2006/relationships/image" Target="../media/image102.png"/><Relationship Id="rId12" Type="http://schemas.openxmlformats.org/officeDocument/2006/relationships/image" Target="../media/image113.png"/><Relationship Id="rId17" Type="http://schemas.openxmlformats.org/officeDocument/2006/relationships/image" Target="../media/image118.emf"/><Relationship Id="rId2" Type="http://schemas.openxmlformats.org/officeDocument/2006/relationships/image" Target="../media/image107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111.png"/><Relationship Id="rId1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Relationship Id="rId14" Type="http://schemas.openxmlformats.org/officeDocument/2006/relationships/image" Target="../media/image13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Relationship Id="rId14" Type="http://schemas.openxmlformats.org/officeDocument/2006/relationships/image" Target="../media/image13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emf"/><Relationship Id="rId3" Type="http://schemas.openxmlformats.org/officeDocument/2006/relationships/image" Target="../media/image88.png"/><Relationship Id="rId7" Type="http://schemas.openxmlformats.org/officeDocument/2006/relationships/image" Target="../media/image123.emf"/><Relationship Id="rId12" Type="http://schemas.openxmlformats.org/officeDocument/2006/relationships/image" Target="../media/image12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emf"/><Relationship Id="rId5" Type="http://schemas.openxmlformats.org/officeDocument/2006/relationships/image" Target="../media/image121.png"/><Relationship Id="rId10" Type="http://schemas.openxmlformats.org/officeDocument/2006/relationships/image" Target="../media/image126.emf"/><Relationship Id="rId4" Type="http://schemas.openxmlformats.org/officeDocument/2006/relationships/image" Target="../media/image120.png"/><Relationship Id="rId9" Type="http://schemas.openxmlformats.org/officeDocument/2006/relationships/image" Target="../media/image125.emf"/><Relationship Id="rId14" Type="http://schemas.openxmlformats.org/officeDocument/2006/relationships/image" Target="../media/image13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33.emf"/><Relationship Id="rId7" Type="http://schemas.openxmlformats.org/officeDocument/2006/relationships/image" Target="../media/image138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Relationship Id="rId9" Type="http://schemas.openxmlformats.org/officeDocument/2006/relationships/image" Target="../media/image140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33.emf"/><Relationship Id="rId7" Type="http://schemas.openxmlformats.org/officeDocument/2006/relationships/image" Target="../media/image138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5" Type="http://schemas.openxmlformats.org/officeDocument/2006/relationships/image" Target="../media/image135.emf"/><Relationship Id="rId10" Type="http://schemas.openxmlformats.org/officeDocument/2006/relationships/image" Target="../media/image141.emf"/><Relationship Id="rId4" Type="http://schemas.openxmlformats.org/officeDocument/2006/relationships/image" Target="../media/image134.emf"/><Relationship Id="rId9" Type="http://schemas.openxmlformats.org/officeDocument/2006/relationships/image" Target="../media/image14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7.png"/><Relationship Id="rId7" Type="http://schemas.openxmlformats.org/officeDocument/2006/relationships/image" Target="../media/image144.png"/><Relationship Id="rId12" Type="http://schemas.openxmlformats.org/officeDocument/2006/relationships/image" Target="../media/image141.e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47.emf"/><Relationship Id="rId5" Type="http://schemas.openxmlformats.org/officeDocument/2006/relationships/image" Target="../media/image143.png"/><Relationship Id="rId10" Type="http://schemas.openxmlformats.org/officeDocument/2006/relationships/image" Target="../media/image146.emf"/><Relationship Id="rId4" Type="http://schemas.openxmlformats.org/officeDocument/2006/relationships/image" Target="../media/image88.png"/><Relationship Id="rId9" Type="http://schemas.openxmlformats.org/officeDocument/2006/relationships/image" Target="../media/image14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7.png"/><Relationship Id="rId7" Type="http://schemas.openxmlformats.org/officeDocument/2006/relationships/image" Target="../media/image1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47.emf"/><Relationship Id="rId5" Type="http://schemas.openxmlformats.org/officeDocument/2006/relationships/image" Target="../media/image143.png"/><Relationship Id="rId10" Type="http://schemas.openxmlformats.org/officeDocument/2006/relationships/image" Target="../media/image146.emf"/><Relationship Id="rId4" Type="http://schemas.openxmlformats.org/officeDocument/2006/relationships/image" Target="../media/image88.png"/><Relationship Id="rId9" Type="http://schemas.openxmlformats.org/officeDocument/2006/relationships/image" Target="../media/image1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BA928-EF1D-F041-83EE-ED660DCE12DF}"/>
              </a:ext>
            </a:extLst>
          </p:cNvPr>
          <p:cNvSpPr/>
          <p:nvPr/>
        </p:nvSpPr>
        <p:spPr>
          <a:xfrm>
            <a:off x="-218594" y="1571626"/>
            <a:ext cx="12848743" cy="1928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CA62A-E02D-2A4C-8EE0-392C3C649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0" y="850891"/>
            <a:ext cx="9705977" cy="2387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New Results in Computing Zigzag and Multiparameter Persistence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2431-F326-DF4A-9647-70B1AC6D8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99713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Tamal K. Dey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Purdue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8A839-1D9C-81C6-7E87-5A985F20FA77}"/>
              </a:ext>
            </a:extLst>
          </p:cNvPr>
          <p:cNvSpPr txBox="1"/>
          <p:nvPr/>
        </p:nvSpPr>
        <p:spPr>
          <a:xfrm>
            <a:off x="2949677" y="5503778"/>
            <a:ext cx="706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I (Zigzag): Joint with </a:t>
            </a:r>
            <a:r>
              <a:rPr lang="en-US" b="1" dirty="0"/>
              <a:t>Tao Hou</a:t>
            </a:r>
          </a:p>
          <a:p>
            <a:r>
              <a:rPr lang="en-US" dirty="0"/>
              <a:t>Part II (MPP): Joint with </a:t>
            </a:r>
            <a:r>
              <a:rPr lang="en-US" b="1" dirty="0"/>
              <a:t>Woojin Kim and Facundo </a:t>
            </a:r>
            <a:r>
              <a:rPr lang="en-US" b="1" dirty="0" err="1"/>
              <a:t>Me′moli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600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12A35C-3620-A045-ADEF-3A3D7144EA20}"/>
              </a:ext>
            </a:extLst>
          </p:cNvPr>
          <p:cNvSpPr txBox="1">
            <a:spLocks/>
          </p:cNvSpPr>
          <p:nvPr/>
        </p:nvSpPr>
        <p:spPr>
          <a:xfrm>
            <a:off x="223837" y="-68267"/>
            <a:ext cx="11129963" cy="102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non-Zigzag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Vs.</a:t>
            </a:r>
            <a:r>
              <a:rPr lang="en-US" sz="4000" dirty="0">
                <a:solidFill>
                  <a:srgbClr val="FF0000"/>
                </a:solidFill>
              </a:rPr>
              <a:t> Zigzag</a:t>
            </a:r>
            <a:r>
              <a:rPr lang="en-US" sz="4000" dirty="0"/>
              <a:t> persistence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7C72C-CA37-EE9B-1E86-6A72C2AD612E}"/>
              </a:ext>
            </a:extLst>
          </p:cNvPr>
          <p:cNvSpPr/>
          <p:nvPr/>
        </p:nvSpPr>
        <p:spPr>
          <a:xfrm>
            <a:off x="223836" y="1001475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Bars in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 non-Zigzag: closed-open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28EC8-13BF-E0A8-8D48-C3AB5957ADBC}"/>
              </a:ext>
            </a:extLst>
          </p:cNvPr>
          <p:cNvCxnSpPr>
            <a:cxnSpLocks/>
          </p:cNvCxnSpPr>
          <p:nvPr/>
        </p:nvCxnSpPr>
        <p:spPr>
          <a:xfrm flipH="1">
            <a:off x="6927273" y="1257994"/>
            <a:ext cx="2261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0939366-EA27-56A4-C061-205C4214421D}"/>
              </a:ext>
            </a:extLst>
          </p:cNvPr>
          <p:cNvSpPr/>
          <p:nvPr/>
        </p:nvSpPr>
        <p:spPr>
          <a:xfrm>
            <a:off x="6866313" y="2317403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C8FD31-C288-3340-7E32-2D29591799C8}"/>
              </a:ext>
            </a:extLst>
          </p:cNvPr>
          <p:cNvSpPr/>
          <p:nvPr/>
        </p:nvSpPr>
        <p:spPr>
          <a:xfrm>
            <a:off x="6805353" y="1190800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0488B5-A302-C12E-931E-30BB005E694F}"/>
              </a:ext>
            </a:extLst>
          </p:cNvPr>
          <p:cNvSpPr/>
          <p:nvPr/>
        </p:nvSpPr>
        <p:spPr>
          <a:xfrm>
            <a:off x="9127374" y="1175561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A036F7-7A96-FFEC-3998-ACF02688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584" y="1023245"/>
            <a:ext cx="913232" cy="358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3CE31F-9297-9EB7-6BCA-52F4CAB4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4" y="1031927"/>
            <a:ext cx="802483" cy="3177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CC1C940-1740-0850-6AA8-07584AFB8311}"/>
              </a:ext>
            </a:extLst>
          </p:cNvPr>
          <p:cNvSpPr/>
          <p:nvPr/>
        </p:nvSpPr>
        <p:spPr>
          <a:xfrm>
            <a:off x="223836" y="2162485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Bars in </a:t>
            </a:r>
            <a:r>
              <a:rPr lang="en-US" sz="2200" b="1" dirty="0">
                <a:solidFill>
                  <a:srgbClr val="C00000"/>
                </a:solidFill>
              </a:rPr>
              <a:t>Zigzag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: closed-open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1AA130-B292-A225-EAC6-7075CFC60C07}"/>
              </a:ext>
            </a:extLst>
          </p:cNvPr>
          <p:cNvCxnSpPr>
            <a:cxnSpLocks/>
          </p:cNvCxnSpPr>
          <p:nvPr/>
        </p:nvCxnSpPr>
        <p:spPr>
          <a:xfrm flipH="1">
            <a:off x="6927272" y="2384597"/>
            <a:ext cx="2261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BD18AF7-EE46-7D50-8039-7756C06E5E16}"/>
              </a:ext>
            </a:extLst>
          </p:cNvPr>
          <p:cNvSpPr/>
          <p:nvPr/>
        </p:nvSpPr>
        <p:spPr>
          <a:xfrm>
            <a:off x="9157854" y="2327520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5E818E-3479-71BB-C0DD-2C143357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99" y="2133703"/>
            <a:ext cx="913232" cy="3582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22FC4A-F707-D127-80B2-ED8C2E10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360" y="2174201"/>
            <a:ext cx="802483" cy="31774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43BC64F-D3AF-9438-817B-EA888B496DDD}"/>
              </a:ext>
            </a:extLst>
          </p:cNvPr>
          <p:cNvSpPr/>
          <p:nvPr/>
        </p:nvSpPr>
        <p:spPr>
          <a:xfrm>
            <a:off x="223836" y="2780115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Bars in </a:t>
            </a:r>
            <a:r>
              <a:rPr lang="en-US" sz="2200" b="1" dirty="0">
                <a:solidFill>
                  <a:srgbClr val="C00000"/>
                </a:solidFill>
              </a:rPr>
              <a:t>Zigzag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: closed-closed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96A874-2F09-9519-B6EA-B2855FEA1380}"/>
              </a:ext>
            </a:extLst>
          </p:cNvPr>
          <p:cNvSpPr/>
          <p:nvPr/>
        </p:nvSpPr>
        <p:spPr>
          <a:xfrm>
            <a:off x="223837" y="3397746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Bars in </a:t>
            </a:r>
            <a:r>
              <a:rPr lang="en-US" sz="2200" b="1" dirty="0">
                <a:solidFill>
                  <a:srgbClr val="C00000"/>
                </a:solidFill>
              </a:rPr>
              <a:t>Zigzag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: open-closed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717F6B-066F-DD40-F2A6-7A39EFB4D8FD}"/>
              </a:ext>
            </a:extLst>
          </p:cNvPr>
          <p:cNvSpPr/>
          <p:nvPr/>
        </p:nvSpPr>
        <p:spPr>
          <a:xfrm>
            <a:off x="223837" y="3959614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Bars in </a:t>
            </a:r>
            <a:r>
              <a:rPr lang="en-US" sz="2200" b="1" dirty="0">
                <a:solidFill>
                  <a:srgbClr val="C00000"/>
                </a:solidFill>
              </a:rPr>
              <a:t>Zigzag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: open-open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FD5967-A649-72F9-A4FE-D730F1C7231C}"/>
              </a:ext>
            </a:extLst>
          </p:cNvPr>
          <p:cNvCxnSpPr>
            <a:cxnSpLocks/>
          </p:cNvCxnSpPr>
          <p:nvPr/>
        </p:nvCxnSpPr>
        <p:spPr>
          <a:xfrm flipH="1">
            <a:off x="6957753" y="3012155"/>
            <a:ext cx="2261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A2BE9E-08C3-0562-E3B6-D8927530C83D}"/>
              </a:ext>
            </a:extLst>
          </p:cNvPr>
          <p:cNvCxnSpPr>
            <a:cxnSpLocks/>
          </p:cNvCxnSpPr>
          <p:nvPr/>
        </p:nvCxnSpPr>
        <p:spPr>
          <a:xfrm flipH="1">
            <a:off x="6988233" y="3619858"/>
            <a:ext cx="2261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1C7F0-532B-5CA9-A7B5-B4F11873A8AE}"/>
              </a:ext>
            </a:extLst>
          </p:cNvPr>
          <p:cNvCxnSpPr>
            <a:cxnSpLocks/>
          </p:cNvCxnSpPr>
          <p:nvPr/>
        </p:nvCxnSpPr>
        <p:spPr>
          <a:xfrm flipH="1">
            <a:off x="7049193" y="4158403"/>
            <a:ext cx="2261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8AB11BD1-1B3A-A62B-5EE5-06C346C183C4}"/>
              </a:ext>
            </a:extLst>
          </p:cNvPr>
          <p:cNvSpPr/>
          <p:nvPr/>
        </p:nvSpPr>
        <p:spPr>
          <a:xfrm>
            <a:off x="6896793" y="2954050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988006-98D4-1B2C-2936-7A8E6744B544}"/>
              </a:ext>
            </a:extLst>
          </p:cNvPr>
          <p:cNvSpPr/>
          <p:nvPr/>
        </p:nvSpPr>
        <p:spPr>
          <a:xfrm>
            <a:off x="9188333" y="2954050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B9DD10-3CC5-E6E8-57EA-3DC8C1B6D453}"/>
              </a:ext>
            </a:extLst>
          </p:cNvPr>
          <p:cNvSpPr/>
          <p:nvPr/>
        </p:nvSpPr>
        <p:spPr>
          <a:xfrm>
            <a:off x="6896793" y="3559146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516AF-DAF4-1B2A-F093-186144964BD8}"/>
              </a:ext>
            </a:extLst>
          </p:cNvPr>
          <p:cNvSpPr/>
          <p:nvPr/>
        </p:nvSpPr>
        <p:spPr>
          <a:xfrm>
            <a:off x="9216044" y="3552664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A953D4-FB2C-F3D0-40E4-6DCDB504F187}"/>
              </a:ext>
            </a:extLst>
          </p:cNvPr>
          <p:cNvSpPr/>
          <p:nvPr/>
        </p:nvSpPr>
        <p:spPr>
          <a:xfrm>
            <a:off x="6927272" y="4101183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1D6D4A-D577-A13E-E606-96546B359E19}"/>
              </a:ext>
            </a:extLst>
          </p:cNvPr>
          <p:cNvSpPr/>
          <p:nvPr/>
        </p:nvSpPr>
        <p:spPr>
          <a:xfrm>
            <a:off x="9277004" y="4091209"/>
            <a:ext cx="121920" cy="13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7C088F-8F43-7004-6499-223B3C84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99" y="2785070"/>
            <a:ext cx="913232" cy="3582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FEF9B8-C0A4-A5C0-B58A-6D4ADFCB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287" y="3942310"/>
            <a:ext cx="802483" cy="3177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15E4A2-0AB0-878F-7EA0-9802DA73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361" y="2762968"/>
            <a:ext cx="887128" cy="4103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FCC7EA-D36A-356B-8D03-1944B5CB0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924" y="3372951"/>
            <a:ext cx="845564" cy="3911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013DBE-6CE1-DB02-FD64-CD035B5C0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14" y="3372951"/>
            <a:ext cx="805299" cy="3911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D3B831-BD2F-3EF5-A2A3-0DF35869A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340" y="3944543"/>
            <a:ext cx="776294" cy="37703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B9DF072-4CB0-1500-342B-5ED5987748D2}"/>
              </a:ext>
            </a:extLst>
          </p:cNvPr>
          <p:cNvSpPr txBox="1"/>
          <p:nvPr/>
        </p:nvSpPr>
        <p:spPr>
          <a:xfrm>
            <a:off x="4710546" y="695455"/>
            <a:ext cx="141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type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7684FF-13BF-4F65-2F9D-12667DFE563B}"/>
              </a:ext>
            </a:extLst>
          </p:cNvPr>
          <p:cNvSpPr txBox="1"/>
          <p:nvPr/>
        </p:nvSpPr>
        <p:spPr>
          <a:xfrm>
            <a:off x="4710546" y="1647402"/>
            <a:ext cx="150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 types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CA7515-415A-0D05-B7D7-570F47C35064}"/>
              </a:ext>
            </a:extLst>
          </p:cNvPr>
          <p:cNvSpPr/>
          <p:nvPr/>
        </p:nvSpPr>
        <p:spPr>
          <a:xfrm>
            <a:off x="223836" y="4984513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Simplices(   ) in </a:t>
            </a:r>
            <a:r>
              <a:rPr lang="en-US" sz="2200" b="1" dirty="0">
                <a:solidFill>
                  <a:srgbClr val="C00000"/>
                </a:solidFill>
              </a:rPr>
              <a:t>Zigzag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: insertion(   ), deletion(   ), repeated(   )</a:t>
            </a:r>
            <a:endParaRPr lang="en-US" sz="22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42C7D9C-B796-2BBA-B6BA-CEDB01563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784" y="5608432"/>
            <a:ext cx="7752685" cy="8566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5E27A90-786D-A200-3FCE-06DC81479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963" y="5176386"/>
            <a:ext cx="204270" cy="2107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F83B37A-3AA6-812B-64C4-5104CBCC2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198" y="5144628"/>
            <a:ext cx="292620" cy="2354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59E9A2-1F9F-E42B-5F1B-F04FF6A0C2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6198" y="5152945"/>
            <a:ext cx="292620" cy="21864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E9124FC-EF2E-D439-456E-804B17F1B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050" y="5136798"/>
            <a:ext cx="292620" cy="249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51DBA-F108-159D-8F8A-7CFFCA2A2EB4}"/>
              </a:ext>
            </a:extLst>
          </p:cNvPr>
          <p:cNvSpPr txBox="1"/>
          <p:nvPr/>
        </p:nvSpPr>
        <p:spPr>
          <a:xfrm>
            <a:off x="6663184" y="752761"/>
            <a:ext cx="290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[b……………………….d]</a:t>
            </a:r>
          </a:p>
        </p:txBody>
      </p:sp>
    </p:spTree>
    <p:extLst>
      <p:ext uri="{BB962C8B-B14F-4D97-AF65-F5344CB8AC3E}">
        <p14:creationId xmlns:p14="http://schemas.microsoft.com/office/powerpoint/2010/main" val="111417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5CA460-1957-394E-9D86-BDF3327D9EE0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Complexities of persistence computing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645B729-811D-C34F-AA83-536E4C249D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936" y="2807208"/>
                <a:ext cx="3429000" cy="34107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+mn-lt"/>
                    <a:ea typeface="+mn-ea"/>
                    <a:cs typeface="+mn-cs"/>
                  </a:rPr>
                  <a:t>Herbert Edelsbrunner, David </a:t>
                </a:r>
                <a:r>
                  <a:rPr lang="en-US" sz="1000" dirty="0" err="1">
                    <a:latin typeface="+mn-lt"/>
                    <a:ea typeface="+mn-ea"/>
                    <a:cs typeface="+mn-cs"/>
                  </a:rPr>
                  <a:t>Letscher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, and Afra </a:t>
                </a:r>
                <a:r>
                  <a:rPr lang="en-US" sz="1000" dirty="0" err="1">
                    <a:latin typeface="+mn-lt"/>
                    <a:ea typeface="+mn-ea"/>
                    <a:cs typeface="+mn-cs"/>
                  </a:rPr>
                  <a:t>Zomorodian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000" b="1" dirty="0">
                    <a:latin typeface="+mn-lt"/>
                    <a:ea typeface="+mn-ea"/>
                    <a:cs typeface="+mn-cs"/>
                  </a:rPr>
                  <a:t>Topological persistence and simplification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. 2000.</a:t>
                </a: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000" dirty="0">
                  <a:latin typeface="+mn-lt"/>
                  <a:ea typeface="+mn-ea"/>
                  <a:cs typeface="+mn-cs"/>
                </a:endParaRP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+mn-lt"/>
                    <a:ea typeface="+mn-ea"/>
                    <a:cs typeface="+mn-cs"/>
                  </a:rPr>
                  <a:t>Gunnar Carlsson, Vin de Silva, and Dmitriy Morozov. </a:t>
                </a:r>
                <a:r>
                  <a:rPr lang="en-US" sz="1000" b="1" dirty="0">
                    <a:latin typeface="+mn-lt"/>
                    <a:ea typeface="+mn-ea"/>
                    <a:cs typeface="+mn-cs"/>
                  </a:rPr>
                  <a:t>Zigzag persistent homology and real-valued functions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. 2009.</a:t>
                </a: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000" dirty="0">
                  <a:latin typeface="+mn-lt"/>
                  <a:ea typeface="+mn-ea"/>
                  <a:cs typeface="+mn-cs"/>
                </a:endParaRP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000" dirty="0">
                  <a:latin typeface="+mn-lt"/>
                  <a:ea typeface="+mn-ea"/>
                  <a:cs typeface="+mn-cs"/>
                </a:endParaRP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+mn-lt"/>
                    <a:ea typeface="+mn-ea"/>
                    <a:cs typeface="+mn-cs"/>
                  </a:rPr>
                  <a:t>Note: the theoretical complexity of persistence computing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000" b="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  <m:r>
                          <a:rPr lang="en-US" sz="1000" b="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000" b="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lang="en-US" sz="10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sup>
                    </m:sSup>
                    <m:r>
                      <a:rPr lang="en-US" sz="1000" b="0" i="1"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1000" b="0" dirty="0">
                  <a:latin typeface="+mn-lt"/>
                  <a:ea typeface="+mn-ea"/>
                  <a:cs typeface="+mn-cs"/>
                </a:endParaRPr>
              </a:p>
              <a:p>
                <a:pPr algn="l">
                  <a:spcAft>
                    <a:spcPts val="600"/>
                  </a:spcAft>
                </a:pPr>
                <a:endParaRPr lang="en-US" sz="1000" b="0" dirty="0">
                  <a:latin typeface="+mn-lt"/>
                  <a:ea typeface="+mn-ea"/>
                  <a:cs typeface="+mn-cs"/>
                </a:endParaRP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 err="1">
                    <a:latin typeface="+mn-lt"/>
                    <a:ea typeface="+mn-ea"/>
                    <a:cs typeface="+mn-cs"/>
                  </a:rPr>
                  <a:t>Cle’ment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 Maria and Steve Oudot. </a:t>
                </a:r>
                <a:r>
                  <a:rPr lang="en-US" sz="1000" b="1" dirty="0">
                    <a:latin typeface="+mn-lt"/>
                    <a:ea typeface="+mn-ea"/>
                    <a:cs typeface="+mn-cs"/>
                  </a:rPr>
                  <a:t>Zigzag persistence via reflections and transpositions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, SODA 2014.</a:t>
                </a:r>
              </a:p>
              <a:p>
                <a:pPr algn="l">
                  <a:spcAft>
                    <a:spcPts val="600"/>
                  </a:spcAft>
                </a:pPr>
                <a:endParaRPr lang="en-US" sz="1000" dirty="0">
                  <a:latin typeface="+mn-lt"/>
                  <a:ea typeface="+mn-ea"/>
                  <a:cs typeface="+mn-cs"/>
                </a:endParaRPr>
              </a:p>
              <a:p>
                <a:pPr indent="-228600" algn="l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+mn-lt"/>
                    <a:ea typeface="+mn-ea"/>
                    <a:cs typeface="+mn-cs"/>
                  </a:rPr>
                  <a:t>Nikola </a:t>
                </a:r>
                <a:r>
                  <a:rPr lang="en-US" sz="1000" dirty="0" err="1">
                    <a:latin typeface="+mn-lt"/>
                    <a:ea typeface="+mn-ea"/>
                    <a:cs typeface="+mn-cs"/>
                  </a:rPr>
                  <a:t>Milosavljevi´c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, Dmitriy Morozov, and Primoz Skraba. </a:t>
                </a:r>
                <a:r>
                  <a:rPr lang="en-US" sz="1000" b="1" dirty="0">
                    <a:latin typeface="+mn-lt"/>
                    <a:ea typeface="+mn-ea"/>
                    <a:cs typeface="+mn-cs"/>
                  </a:rPr>
                  <a:t>Zigzag persistent homology in matrix multiplication time</a:t>
                </a:r>
                <a:r>
                  <a:rPr lang="en-US" sz="1000" dirty="0">
                    <a:latin typeface="+mn-lt"/>
                    <a:ea typeface="+mn-ea"/>
                    <a:cs typeface="+mn-cs"/>
                  </a:rPr>
                  <a:t>. 2011.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645B729-811D-C34F-AA83-536E4C249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2807208"/>
                <a:ext cx="3429000" cy="3410712"/>
              </a:xfrm>
              <a:prstGeom prst="rect">
                <a:avLst/>
              </a:prstGeom>
              <a:blipFill>
                <a:blip r:embed="rId3"/>
                <a:stretch>
                  <a:fillRect t="-358" b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358A6E7-FCDA-874C-B873-624E63EFD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61" y="1954265"/>
            <a:ext cx="6903720" cy="3028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C540F5-251E-42D9-6A4B-11E3499D93CA}"/>
                  </a:ext>
                </a:extLst>
              </p14:cNvPr>
              <p14:cNvContentPartPr/>
              <p14:nvPr/>
            </p14:nvContentPartPr>
            <p14:xfrm>
              <a:off x="10801931" y="5481109"/>
              <a:ext cx="4320" cy="1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C540F5-251E-42D9-6A4B-11E3499D93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2931" y="5472469"/>
                <a:ext cx="219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88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68267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Overview of </a:t>
            </a:r>
            <a:r>
              <a:rPr lang="en-US" sz="4000" dirty="0" err="1"/>
              <a:t>FastZigzag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BE38DD-BCFA-4E47-A44A-01C6DFE00B4D}"/>
                  </a:ext>
                </a:extLst>
              </p:cNvPr>
              <p:cNvSpPr/>
              <p:nvPr/>
            </p:nvSpPr>
            <p:spPr>
              <a:xfrm>
                <a:off x="223836" y="1001475"/>
                <a:ext cx="10468174" cy="444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chemeClr val="accent5">
                        <a:lumMod val="75000"/>
                      </a:schemeClr>
                    </a:solidFill>
                  </a:rPr>
                  <a:t>Input Zigzag Filtration</a:t>
                </a:r>
                <a:r>
                  <a:rPr lang="en-US" sz="2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endParaRPr lang="en-US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BE38DD-BCFA-4E47-A44A-01C6DFE0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6" y="1001475"/>
                <a:ext cx="10468174" cy="444224"/>
              </a:xfrm>
              <a:prstGeom prst="rect">
                <a:avLst/>
              </a:prstGeom>
              <a:blipFill>
                <a:blip r:embed="rId2"/>
                <a:stretch>
                  <a:fillRect l="-699" t="-5479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C32E0F-D918-A74E-B410-B10759F2A665}"/>
                  </a:ext>
                </a:extLst>
              </p:cNvPr>
              <p:cNvSpPr/>
              <p:nvPr/>
            </p:nvSpPr>
            <p:spPr>
              <a:xfrm>
                <a:off x="223836" y="4247242"/>
                <a:ext cx="11679406" cy="82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Century Schoolbook" panose="02040604050505020304" pitchFamily="18" charset="0"/>
                  </a:rPr>
                  <a:t>Compute barcode for </a:t>
                </a:r>
                <a:r>
                  <a:rPr lang="en-US" sz="2200" b="1" dirty="0">
                    <a:solidFill>
                      <a:schemeClr val="accent5">
                        <a:lumMod val="75000"/>
                      </a:schemeClr>
                    </a:solidFill>
                    <a:latin typeface="Century Schoolbook" panose="02040604050505020304" pitchFamily="18" charset="0"/>
                  </a:rPr>
                  <a:t>non-zigzag filtration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200" b="1" dirty="0">
                    <a:solidFill>
                      <a:schemeClr val="accent5">
                        <a:lumMod val="75000"/>
                      </a:schemeClr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 </a:t>
                </a:r>
                <a:endParaRPr lang="en-US" sz="2200" dirty="0">
                  <a:solidFill>
                    <a:srgbClr val="FF0000"/>
                  </a:solidFill>
                  <a:latin typeface="Century Schoolbook" panose="02040604050505020304" pitchFamily="18" charset="0"/>
                </a:endParaRP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/>
                    </a:solidFill>
                    <a:latin typeface="Century Schoolbook" panose="02040604050505020304" pitchFamily="18" charset="0"/>
                  </a:rPr>
                  <a:t>Fast software [</a:t>
                </a:r>
                <a:r>
                  <a:rPr lang="en-US" sz="2200" dirty="0" err="1">
                    <a:solidFill>
                      <a:schemeClr val="accent6"/>
                    </a:solidFill>
                    <a:latin typeface="Century Schoolbook" panose="02040604050505020304" pitchFamily="18" charset="0"/>
                  </a:rPr>
                  <a:t>Gudhi</a:t>
                </a:r>
                <a:r>
                  <a:rPr lang="en-US" sz="2200" dirty="0">
                    <a:solidFill>
                      <a:schemeClr val="accent6"/>
                    </a:solidFill>
                    <a:latin typeface="Century Schoolbook" panose="02040604050505020304" pitchFamily="18" charset="0"/>
                  </a:rPr>
                  <a:t>, Phat etc.]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C32E0F-D918-A74E-B410-B10759F2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6" y="4247242"/>
                <a:ext cx="11679406" cy="828560"/>
              </a:xfrm>
              <a:prstGeom prst="rect">
                <a:avLst/>
              </a:prstGeom>
              <a:blipFill>
                <a:blip r:embed="rId3"/>
                <a:stretch>
                  <a:fillRect l="-626" t="-3676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ADDA5D-E84D-C744-84A4-14DD890909C7}"/>
                  </a:ext>
                </a:extLst>
              </p:cNvPr>
              <p:cNvSpPr/>
              <p:nvPr/>
            </p:nvSpPr>
            <p:spPr>
              <a:xfrm>
                <a:off x="223836" y="5331382"/>
                <a:ext cx="112615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Convert barcode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to that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chemeClr val="accent6"/>
                    </a:solidFill>
                  </a:rPr>
                  <a:t>conversion per bar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ADDA5D-E84D-C744-84A4-14DD89090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6" y="5331382"/>
                <a:ext cx="11261559" cy="769441"/>
              </a:xfrm>
              <a:prstGeom prst="rect">
                <a:avLst/>
              </a:prstGeom>
              <a:blipFill>
                <a:blip r:embed="rId4"/>
                <a:stretch>
                  <a:fillRect l="-650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F63A79-1931-714B-571C-2BB4F034E3F6}"/>
              </a:ext>
            </a:extLst>
          </p:cNvPr>
          <p:cNvSpPr/>
          <p:nvPr/>
        </p:nvSpPr>
        <p:spPr>
          <a:xfrm>
            <a:off x="376236" y="2511138"/>
            <a:ext cx="11679406" cy="8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Convert to a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non-zigzag filtration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 </a:t>
            </a:r>
            <a:endParaRPr lang="en-US" sz="22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Century Schoolbook" panose="02040604050505020304" pitchFamily="18" charset="0"/>
              </a:rPr>
              <a:t>Linear time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• </a:t>
            </a:r>
            <a:r>
              <a:rPr lang="en-US" sz="2200" dirty="0">
                <a:solidFill>
                  <a:schemeClr val="accent6"/>
                </a:solidFill>
                <a:latin typeface="Century Schoolbook" panose="02040604050505020304" pitchFamily="18" charset="0"/>
              </a:rPr>
              <a:t>Very Fast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77C67-96B8-73BA-6381-1A73EC561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318" y="1720773"/>
            <a:ext cx="6172308" cy="540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925DAA-44C1-74B7-4742-E231C5BD2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207" y="3430488"/>
            <a:ext cx="5505601" cy="7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68267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</a:rPr>
              <a:t>Non-repetitive</a:t>
            </a:r>
            <a:r>
              <a:rPr lang="en-US" sz="4000" dirty="0"/>
              <a:t> Zigzag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E38DD-BCFA-4E47-A44A-01C6DFE00B4D}"/>
              </a:ext>
            </a:extLst>
          </p:cNvPr>
          <p:cNvSpPr/>
          <p:nvPr/>
        </p:nvSpPr>
        <p:spPr>
          <a:xfrm>
            <a:off x="223836" y="1001475"/>
            <a:ext cx="10468174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</a:rPr>
              <a:t>A simplex is added </a:t>
            </a:r>
            <a:r>
              <a:rPr lang="en-US" sz="2200" b="1" dirty="0">
                <a:solidFill>
                  <a:schemeClr val="accent2"/>
                </a:solidFill>
                <a:ea typeface="Cambria Math" panose="02040503050406030204" pitchFamily="18" charset="0"/>
              </a:rPr>
              <a:t>at most one time</a:t>
            </a:r>
            <a:endParaRPr lang="en-US" sz="2200" b="0" dirty="0">
              <a:solidFill>
                <a:schemeClr val="accent2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F63A79-1931-714B-571C-2BB4F034E3F6}"/>
              </a:ext>
            </a:extLst>
          </p:cNvPr>
          <p:cNvSpPr/>
          <p:nvPr/>
        </p:nvSpPr>
        <p:spPr>
          <a:xfrm>
            <a:off x="376236" y="2676509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1. Convert input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zigzag </a:t>
            </a:r>
            <a:r>
              <a:rPr lang="en-US" sz="2200" dirty="0">
                <a:latin typeface="Century Schoolbook" panose="02040604050505020304" pitchFamily="18" charset="0"/>
              </a:rPr>
              <a:t>to a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non-repetitive zigzag filtration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 </a:t>
            </a:r>
            <a:endParaRPr lang="en-US" sz="22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0A58A-6EC2-6790-3E21-E54A851A2032}"/>
              </a:ext>
            </a:extLst>
          </p:cNvPr>
          <p:cNvSpPr/>
          <p:nvPr/>
        </p:nvSpPr>
        <p:spPr>
          <a:xfrm>
            <a:off x="376236" y="3657469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2. Convert a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non-repetitive zigzag </a:t>
            </a:r>
            <a:r>
              <a:rPr lang="en-US" sz="2200" dirty="0">
                <a:latin typeface="Century Schoolbook" panose="02040604050505020304" pitchFamily="18" charset="0"/>
              </a:rPr>
              <a:t>to an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up-down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filtration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 </a:t>
            </a:r>
            <a:endParaRPr lang="en-US" sz="22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3C56A-5EA6-ED7B-8C74-3F86455FCB4E}"/>
              </a:ext>
            </a:extLst>
          </p:cNvPr>
          <p:cNvSpPr/>
          <p:nvPr/>
        </p:nvSpPr>
        <p:spPr>
          <a:xfrm>
            <a:off x="376236" y="4652245"/>
            <a:ext cx="11679406" cy="8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3. Convert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up-down </a:t>
            </a:r>
            <a:r>
              <a:rPr lang="en-US" sz="2200" dirty="0">
                <a:latin typeface="Century Schoolbook" panose="02040604050505020304" pitchFamily="18" charset="0"/>
              </a:rPr>
              <a:t>filtration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to an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extended filtration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 </a:t>
            </a:r>
            <a:endParaRPr lang="en-US" sz="22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  <a:p>
            <a:pPr lvl="1">
              <a:lnSpc>
                <a:spcPct val="114000"/>
              </a:lnSpc>
            </a:pPr>
            <a:endParaRPr lang="en-US" sz="2200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710B1-FBAD-CC52-8AFA-685385B21C91}"/>
              </a:ext>
            </a:extLst>
          </p:cNvPr>
          <p:cNvSpPr/>
          <p:nvPr/>
        </p:nvSpPr>
        <p:spPr>
          <a:xfrm>
            <a:off x="1027989" y="5516043"/>
            <a:ext cx="11679406" cy="8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Conversions 1,2,3 are all done by a </a:t>
            </a:r>
            <a:r>
              <a:rPr lang="en-US" sz="22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single</a:t>
            </a: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 simple </a:t>
            </a:r>
            <a:r>
              <a:rPr lang="en-US" sz="22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linear scan </a:t>
            </a: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of the input filtration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endParaRPr lang="en-US" sz="2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Century Schoolbook" panose="02040604050505020304" pitchFamily="18" charset="0"/>
              </a:rPr>
              <a:t>Linear time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• </a:t>
            </a:r>
            <a:r>
              <a:rPr lang="en-US" sz="2200" dirty="0">
                <a:solidFill>
                  <a:schemeClr val="accent6"/>
                </a:solidFill>
                <a:latin typeface="Century Schoolbook" panose="02040604050505020304" pitchFamily="18" charset="0"/>
              </a:rPr>
              <a:t>Very Fast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0CDF2-954C-E6F6-BFFB-841129B220BF}"/>
              </a:ext>
            </a:extLst>
          </p:cNvPr>
          <p:cNvSpPr/>
          <p:nvPr/>
        </p:nvSpPr>
        <p:spPr>
          <a:xfrm>
            <a:off x="663202" y="5492550"/>
            <a:ext cx="11201831" cy="852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AE98D-BFAC-81E1-DE43-FD3908851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89" y="1804376"/>
            <a:ext cx="8512011" cy="569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C27DBF-1E49-30A8-775A-11668580F74D}"/>
                  </a:ext>
                </a:extLst>
              </p14:cNvPr>
              <p14:cNvContentPartPr/>
              <p14:nvPr/>
            </p14:nvContentPartPr>
            <p14:xfrm>
              <a:off x="11499074" y="696669"/>
              <a:ext cx="5400" cy="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C27DBF-1E49-30A8-775A-11668580F7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0074" y="688029"/>
                <a:ext cx="23040" cy="262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B13BFD7-5198-AE82-1FDA-E255E6A92973}"/>
              </a:ext>
            </a:extLst>
          </p:cNvPr>
          <p:cNvSpPr txBox="1"/>
          <p:nvPr/>
        </p:nvSpPr>
        <p:spPr>
          <a:xfrm>
            <a:off x="9610928" y="1805100"/>
            <a:ext cx="194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Repetitive</a:t>
            </a:r>
          </a:p>
        </p:txBody>
      </p:sp>
    </p:spTree>
    <p:extLst>
      <p:ext uri="{BB962C8B-B14F-4D97-AF65-F5344CB8AC3E}">
        <p14:creationId xmlns:p14="http://schemas.microsoft.com/office/powerpoint/2010/main" val="356886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</a:rPr>
              <a:t>Non-repetitive</a:t>
            </a:r>
            <a:r>
              <a:rPr lang="en-US" sz="4000" dirty="0"/>
              <a:t> to </a:t>
            </a:r>
            <a:r>
              <a:rPr lang="en-US" sz="4000" dirty="0">
                <a:solidFill>
                  <a:schemeClr val="accent1"/>
                </a:solidFill>
              </a:rPr>
              <a:t>Up-down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F63A79-1931-714B-571C-2BB4F034E3F6}"/>
              </a:ext>
            </a:extLst>
          </p:cNvPr>
          <p:cNvSpPr/>
          <p:nvPr/>
        </p:nvSpPr>
        <p:spPr>
          <a:xfrm>
            <a:off x="165471" y="767889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1. input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zigzag </a:t>
            </a:r>
            <a:r>
              <a:rPr lang="en-US" sz="2200" dirty="0">
                <a:latin typeface="Century Schoolbook" panose="02040604050505020304" pitchFamily="18" charset="0"/>
              </a:rPr>
              <a:t>to a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non-repetitive zigzag filtration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(Later)</a:t>
            </a:r>
            <a:endParaRPr lang="en-US" sz="2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1FC18-2E9B-3305-9A56-D53768BF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790" y="3478265"/>
            <a:ext cx="7670054" cy="2747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E90EAB-5B30-B0E8-6D84-24108BFA5F7E}"/>
                  </a:ext>
                </a:extLst>
              </p:cNvPr>
              <p:cNvSpPr txBox="1"/>
              <p:nvPr/>
            </p:nvSpPr>
            <p:spPr>
              <a:xfrm>
                <a:off x="8168343" y="1310366"/>
                <a:ext cx="1865738" cy="408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E90EAB-5B30-B0E8-6D84-24108BFA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43" y="1310366"/>
                <a:ext cx="1865738" cy="408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33B55D3-3A38-AD3B-2A40-74BAB1B3B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201" y="1297695"/>
            <a:ext cx="5907714" cy="505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C5B314-3338-64A9-1233-B786FD96D3CC}"/>
              </a:ext>
            </a:extLst>
          </p:cNvPr>
          <p:cNvSpPr/>
          <p:nvPr/>
        </p:nvSpPr>
        <p:spPr>
          <a:xfrm>
            <a:off x="165471" y="1718491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2.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non-repetitive zigzag </a:t>
            </a:r>
            <a:r>
              <a:rPr lang="en-US" sz="2200" dirty="0">
                <a:latin typeface="Century Schoolbook" panose="02040604050505020304" pitchFamily="18" charset="0"/>
              </a:rPr>
              <a:t>to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up-down </a:t>
            </a:r>
            <a:r>
              <a:rPr lang="en-US" sz="2200" dirty="0">
                <a:latin typeface="Century Schoolbook" panose="02040604050505020304" pitchFamily="18" charset="0"/>
              </a:rPr>
              <a:t>of 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same length</a:t>
            </a:r>
            <a:endParaRPr lang="en-US" sz="2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8C049B1-5C6A-9F0A-9A48-1A7559938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224" y="2676308"/>
            <a:ext cx="6968232" cy="4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330915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Up-down</a:t>
            </a:r>
            <a:r>
              <a:rPr lang="en-US" sz="4000" dirty="0"/>
              <a:t> Filtration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F63A79-1931-714B-571C-2BB4F034E3F6}"/>
              </a:ext>
            </a:extLst>
          </p:cNvPr>
          <p:cNvSpPr/>
          <p:nvPr/>
        </p:nvSpPr>
        <p:spPr>
          <a:xfrm>
            <a:off x="165471" y="767889"/>
            <a:ext cx="11679406" cy="46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Mayer-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Vietoris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Diamond</a:t>
            </a:r>
            <a:r>
              <a:rPr lang="en-US" sz="2000" dirty="0"/>
              <a:t>[Carlsson-de Silva 10]</a:t>
            </a:r>
            <a:endParaRPr lang="en-US" sz="2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2C730-5EEA-CF06-57A5-AC5F5CAE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667" y="1365538"/>
            <a:ext cx="6124443" cy="133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8DD597-1B04-9C5A-F529-E3D14A09745E}"/>
                  </a:ext>
                </a:extLst>
              </p:cNvPr>
              <p:cNvSpPr txBox="1"/>
              <p:nvPr/>
            </p:nvSpPr>
            <p:spPr>
              <a:xfrm>
                <a:off x="4080754" y="2771592"/>
                <a:ext cx="3487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Outward switch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Inward switch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8DD597-1B04-9C5A-F529-E3D14A09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54" y="2771592"/>
                <a:ext cx="3487366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5FF1C1D7-377E-631A-28B0-99B1BE7A20FC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T. K. Dey and T. Hou. </a:t>
            </a:r>
            <a:r>
              <a:rPr lang="en-US" sz="1400" b="1" dirty="0"/>
              <a:t>Fast Computation of Zigzag Persistence</a:t>
            </a:r>
            <a:r>
              <a:rPr lang="en-US" sz="1400" dirty="0"/>
              <a:t>. </a:t>
            </a:r>
          </a:p>
          <a:p>
            <a:pPr algn="l"/>
            <a:r>
              <a:rPr lang="en-US" sz="1400" dirty="0"/>
              <a:t>European Symposium on Algorithms, ESA, 2022.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3AFE7B-EC51-9790-99A8-C97D66D7DE7C}"/>
                  </a:ext>
                </a:extLst>
              </p:cNvPr>
              <p:cNvSpPr txBox="1"/>
              <p:nvPr/>
            </p:nvSpPr>
            <p:spPr>
              <a:xfrm>
                <a:off x="8343441" y="1718491"/>
                <a:ext cx="1865738" cy="408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3AFE7B-EC51-9790-99A8-C97D66D7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41" y="1718491"/>
                <a:ext cx="1865738" cy="4081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8F49542-ACDD-936C-4334-AC8FF8FB0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70" y="3737834"/>
            <a:ext cx="10109270" cy="181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012A3-5958-D756-6D83-C4EB1F0AEC9B}"/>
              </a:ext>
            </a:extLst>
          </p:cNvPr>
          <p:cNvSpPr txBox="1"/>
          <p:nvPr/>
        </p:nvSpPr>
        <p:spPr>
          <a:xfrm>
            <a:off x="2335161" y="3787566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[D.-Hou, 2022]</a:t>
            </a:r>
          </a:p>
        </p:txBody>
      </p:sp>
    </p:spTree>
    <p:extLst>
      <p:ext uri="{BB962C8B-B14F-4D97-AF65-F5344CB8AC3E}">
        <p14:creationId xmlns:p14="http://schemas.microsoft.com/office/powerpoint/2010/main" val="170057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335779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Barcode (finite) </a:t>
            </a:r>
            <a:r>
              <a:rPr lang="en-US" sz="4000" dirty="0">
                <a:solidFill>
                  <a:schemeClr val="accent1"/>
                </a:solidFill>
              </a:rPr>
              <a:t>bijection</a:t>
            </a:r>
            <a:r>
              <a:rPr lang="en-US" sz="4000" dirty="0"/>
              <a:t> between   and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DCC9BE4-15DB-30A7-3AFA-F36C4EA8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335" y="64166"/>
            <a:ext cx="386994" cy="441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C0F02-7777-2765-636B-4C818A388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154" y="93577"/>
            <a:ext cx="341233" cy="424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9C1E1-893C-9DF0-37AB-B805EC168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6" y="1057996"/>
            <a:ext cx="9673115" cy="3484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F1860-415F-A147-CCD4-3ABFA4979059}"/>
              </a:ext>
            </a:extLst>
          </p:cNvPr>
          <p:cNvSpPr txBox="1"/>
          <p:nvPr/>
        </p:nvSpPr>
        <p:spPr>
          <a:xfrm>
            <a:off x="369001" y="4610267"/>
            <a:ext cx="952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Degree may shift when also creator-destructor swap </a:t>
            </a:r>
            <a:r>
              <a:rPr lang="en-US" dirty="0"/>
              <a:t>(closed-closed to open-open case)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4D8A2D-D151-C31E-703C-4197AB100571}"/>
                  </a:ext>
                </a:extLst>
              </p14:cNvPr>
              <p14:cNvContentPartPr/>
              <p14:nvPr/>
            </p14:nvContentPartPr>
            <p14:xfrm>
              <a:off x="2997851" y="5118098"/>
              <a:ext cx="13680" cy="1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4D8A2D-D151-C31E-703C-4197AB1005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9211" y="5109458"/>
                <a:ext cx="31320" cy="33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29A073E-A8AF-E7F3-0790-19614483E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6400" y="4985888"/>
            <a:ext cx="4242888" cy="1872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BC670-104E-EF04-5341-6D69BD479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354" y="5176494"/>
            <a:ext cx="386994" cy="44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FB22E-4EAD-53BC-4747-5B5103903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354" y="6275475"/>
            <a:ext cx="341233" cy="4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Up-down</a:t>
            </a:r>
            <a:r>
              <a:rPr lang="en-US" sz="4000" dirty="0"/>
              <a:t> to </a:t>
            </a:r>
            <a:r>
              <a:rPr lang="en-US" sz="4000" dirty="0">
                <a:solidFill>
                  <a:schemeClr val="accent6"/>
                </a:solidFill>
              </a:rPr>
              <a:t>Extended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1C5B314-3338-64A9-1233-B786FD96D3CC}"/>
              </a:ext>
            </a:extLst>
          </p:cNvPr>
          <p:cNvSpPr/>
          <p:nvPr/>
        </p:nvSpPr>
        <p:spPr>
          <a:xfrm>
            <a:off x="223836" y="968625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up-down </a:t>
            </a:r>
            <a:r>
              <a:rPr lang="en-US" sz="2200" dirty="0">
                <a:latin typeface="Century Schoolbook" panose="02040604050505020304" pitchFamily="18" charset="0"/>
              </a:rPr>
              <a:t>to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extended filtration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: Use Mayer-</a:t>
            </a:r>
            <a:r>
              <a:rPr lang="en-US" sz="2200" b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Vietoris</a:t>
            </a: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Pyramid </a:t>
            </a:r>
            <a:r>
              <a:rPr lang="en-US" sz="2200" b="1" dirty="0">
                <a:latin typeface="Century Schoolbook" panose="02040604050505020304" pitchFamily="18" charset="0"/>
              </a:rPr>
              <a:t>[CdSM09] 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FE2B6-F452-7F50-6175-750E263E9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202" y="1550978"/>
            <a:ext cx="7595253" cy="758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5DCE3-CA56-2844-D90D-3CBF190A2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25" y="2541201"/>
            <a:ext cx="11605206" cy="5797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43A1A9-FBA7-36D3-D311-C4D2CB6CC9CC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latin typeface="+mn-lt"/>
                <a:ea typeface="+mn-ea"/>
                <a:cs typeface="+mn-cs"/>
              </a:rPr>
              <a:t>Gunnar Carlsson, Vin de Silva, and Dmitriy Morozov. </a:t>
            </a:r>
            <a:r>
              <a:rPr lang="en-US" sz="1400" b="1" dirty="0">
                <a:latin typeface="+mn-lt"/>
                <a:ea typeface="+mn-ea"/>
                <a:cs typeface="+mn-cs"/>
              </a:rPr>
              <a:t>Zigzag persistent homology and real-valued functions</a:t>
            </a:r>
            <a:r>
              <a:rPr lang="en-US" sz="1400" dirty="0">
                <a:latin typeface="+mn-lt"/>
                <a:ea typeface="+mn-ea"/>
                <a:cs typeface="+mn-cs"/>
              </a:rPr>
              <a:t>. 2009.</a:t>
            </a:r>
          </a:p>
          <a:p>
            <a:pPr algn="l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BD15D-ACC9-8B38-38AB-4BD35B5ED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25" y="3352661"/>
            <a:ext cx="8057859" cy="2683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E319-4D22-2D47-1B93-FC470F064829}"/>
              </a:ext>
            </a:extLst>
          </p:cNvPr>
          <p:cNvSpPr txBox="1"/>
          <p:nvPr/>
        </p:nvSpPr>
        <p:spPr>
          <a:xfrm>
            <a:off x="8485383" y="5019775"/>
            <a:ext cx="3501569" cy="37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Degree/creator-destructor shift</a:t>
            </a:r>
          </a:p>
        </p:txBody>
      </p:sp>
    </p:spTree>
    <p:extLst>
      <p:ext uri="{BB962C8B-B14F-4D97-AF65-F5344CB8AC3E}">
        <p14:creationId xmlns:p14="http://schemas.microsoft.com/office/powerpoint/2010/main" val="171948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/>
                </a:solidFill>
              </a:rPr>
              <a:t>Extended</a:t>
            </a:r>
            <a:r>
              <a:rPr lang="en-US" sz="4000" dirty="0"/>
              <a:t> to Non-zigzag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1C5B314-3338-64A9-1233-B786FD96D3CC}"/>
              </a:ext>
            </a:extLst>
          </p:cNvPr>
          <p:cNvSpPr/>
          <p:nvPr/>
        </p:nvSpPr>
        <p:spPr>
          <a:xfrm>
            <a:off x="223836" y="968625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Use Coning </a:t>
            </a:r>
            <a:r>
              <a:rPr lang="en-US" sz="2200" b="1" dirty="0">
                <a:latin typeface="Century Schoolbook" panose="02040604050505020304" pitchFamily="18" charset="0"/>
              </a:rPr>
              <a:t>[CEH06] 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5DCE3-CA56-2844-D90D-3CBF190A2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6" y="1814468"/>
            <a:ext cx="11605206" cy="57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9CC40-2F90-5D2E-4E96-EBA932D10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" y="2933682"/>
            <a:ext cx="12114415" cy="633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A3D2B-16E9-3BBA-978D-EBA581244CC4}"/>
              </a:ext>
            </a:extLst>
          </p:cNvPr>
          <p:cNvSpPr txBox="1"/>
          <p:nvPr/>
        </p:nvSpPr>
        <p:spPr>
          <a:xfrm>
            <a:off x="3735421" y="1039643"/>
            <a:ext cx="323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 change in barcode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E704F-D9AA-80F7-7461-E1FE9262B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921" y="4131235"/>
            <a:ext cx="6172649" cy="17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Repetitive to </a:t>
            </a:r>
            <a:r>
              <a:rPr lang="en-US" sz="4000" dirty="0">
                <a:solidFill>
                  <a:srgbClr val="C00000"/>
                </a:solidFill>
              </a:rPr>
              <a:t>Non-repetitive</a:t>
            </a:r>
            <a:r>
              <a:rPr lang="en-US" sz="4000" dirty="0"/>
              <a:t> Zigzag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C5B314-3338-64A9-1233-B786FD96D3CC}"/>
              </a:ext>
            </a:extLst>
          </p:cNvPr>
          <p:cNvSpPr/>
          <p:nvPr/>
        </p:nvSpPr>
        <p:spPr>
          <a:xfrm>
            <a:off x="223836" y="968625"/>
            <a:ext cx="11679406" cy="443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Treat each new occurrence of simplex    as a new “cell” 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3492E-B74F-2E1E-DB61-2A003652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8" y="1805772"/>
            <a:ext cx="8512011" cy="569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8B56F-F44B-0EEF-E42A-52972EE2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31" y="2375448"/>
            <a:ext cx="8512011" cy="682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9FA98-5EB9-2CF5-3F62-004400818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21" y="3429000"/>
            <a:ext cx="8710828" cy="3399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AE6DB-7FEC-6AF0-775D-506AB15FF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777" y="1161342"/>
            <a:ext cx="235616" cy="2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70E8-0792-CC4B-BD5E-BE320041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EF0ED0-0AF5-3340-A7D4-C35BB6D6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88" y="414791"/>
            <a:ext cx="11432950" cy="98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>
                <a:latin typeface="Century Schoolbook" panose="02040604050505020304" pitchFamily="18" charset="0"/>
              </a:rPr>
              <a:t>Topological data analysis (TDA) • Computational topology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7C4966-6D27-3B42-B5C3-6663BF863809}"/>
              </a:ext>
            </a:extLst>
          </p:cNvPr>
          <p:cNvGrpSpPr/>
          <p:nvPr/>
        </p:nvGrpSpPr>
        <p:grpSpPr>
          <a:xfrm>
            <a:off x="350759" y="4495657"/>
            <a:ext cx="11490481" cy="1608634"/>
            <a:chOff x="-52168" y="4498578"/>
            <a:chExt cx="12848743" cy="170035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4D9E5C-EE69-4D4A-A9EE-C58FB4419CA3}"/>
                </a:ext>
              </a:extLst>
            </p:cNvPr>
            <p:cNvSpPr/>
            <p:nvPr/>
          </p:nvSpPr>
          <p:spPr>
            <a:xfrm>
              <a:off x="-52168" y="4498578"/>
              <a:ext cx="12848743" cy="1700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6C5199-BA23-594E-8A25-12AAA5078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747" y="4646286"/>
              <a:ext cx="1582382" cy="12106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825058-8AC4-5144-8E39-62A8ABFF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6021" y="4931451"/>
              <a:ext cx="2321785" cy="925513"/>
            </a:xfrm>
            <a:prstGeom prst="rect">
              <a:avLst/>
            </a:prstGeom>
          </p:spPr>
        </p:pic>
        <p:pic>
          <p:nvPicPr>
            <p:cNvPr id="8" name="Picture 7" descr="Chart, radar chart&#10;&#10;Description automatically generated">
              <a:extLst>
                <a:ext uri="{FF2B5EF4-FFF2-40B4-BE49-F238E27FC236}">
                  <a16:creationId xmlns:a16="http://schemas.microsoft.com/office/drawing/2014/main" id="{B2C9B228-C0DB-984B-A889-F1959239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2282" y="4882940"/>
              <a:ext cx="3621414" cy="7987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060654-FEF6-5243-98CD-128B2C002B61}"/>
                </a:ext>
              </a:extLst>
            </p:cNvPr>
            <p:cNvSpPr txBox="1"/>
            <p:nvPr/>
          </p:nvSpPr>
          <p:spPr>
            <a:xfrm>
              <a:off x="4681942" y="5757912"/>
              <a:ext cx="2670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(fig. from AATRN)</a:t>
              </a:r>
              <a:endParaRPr lang="en-US" sz="16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2C993A3-8A9A-8B48-8904-4CECF148390E}"/>
                </a:ext>
              </a:extLst>
            </p:cNvPr>
            <p:cNvCxnSpPr/>
            <p:nvPr/>
          </p:nvCxnSpPr>
          <p:spPr>
            <a:xfrm>
              <a:off x="2091141" y="5348754"/>
              <a:ext cx="783771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8AEA6A-6FE6-8F41-94F1-1DDE4C863CD8}"/>
                </a:ext>
              </a:extLst>
            </p:cNvPr>
            <p:cNvSpPr txBox="1"/>
            <p:nvPr/>
          </p:nvSpPr>
          <p:spPr>
            <a:xfrm>
              <a:off x="1701421" y="4886970"/>
              <a:ext cx="1588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entury Schoolbook" panose="02040604050505020304" pitchFamily="18" charset="0"/>
                </a:rPr>
                <a:t>Rips Filtration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7BBEEE-E3D3-7340-A1D1-146C94D08004}"/>
                </a:ext>
              </a:extLst>
            </p:cNvPr>
            <p:cNvCxnSpPr>
              <a:cxnSpLocks/>
            </p:cNvCxnSpPr>
            <p:nvPr/>
          </p:nvCxnSpPr>
          <p:spPr>
            <a:xfrm>
              <a:off x="7751712" y="5348754"/>
              <a:ext cx="104820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0B71DA-16CE-4D4F-8D23-2755AA920C62}"/>
                </a:ext>
              </a:extLst>
            </p:cNvPr>
            <p:cNvSpPr txBox="1"/>
            <p:nvPr/>
          </p:nvSpPr>
          <p:spPr>
            <a:xfrm>
              <a:off x="7278085" y="4858881"/>
              <a:ext cx="2161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entury Schoolbook" panose="02040604050505020304" pitchFamily="18" charset="0"/>
                </a:rPr>
                <a:t>Persistent Homology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DDAFD7-F662-C844-9864-F32681C5C5DC}"/>
              </a:ext>
            </a:extLst>
          </p:cNvPr>
          <p:cNvGrpSpPr/>
          <p:nvPr/>
        </p:nvGrpSpPr>
        <p:grpSpPr>
          <a:xfrm>
            <a:off x="2092609" y="1583765"/>
            <a:ext cx="7443412" cy="2358687"/>
            <a:chOff x="2092609" y="1583765"/>
            <a:chExt cx="7443412" cy="235868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1DF4EA-60D4-2D46-B269-1545E42889B7}"/>
                </a:ext>
              </a:extLst>
            </p:cNvPr>
            <p:cNvSpPr/>
            <p:nvPr/>
          </p:nvSpPr>
          <p:spPr>
            <a:xfrm>
              <a:off x="6414587" y="1583765"/>
              <a:ext cx="3121434" cy="2351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E7E90D-4085-EE43-9246-C0CE9A17D817}"/>
                </a:ext>
              </a:extLst>
            </p:cNvPr>
            <p:cNvSpPr/>
            <p:nvPr/>
          </p:nvSpPr>
          <p:spPr>
            <a:xfrm>
              <a:off x="2092609" y="1590884"/>
              <a:ext cx="3121434" cy="2351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BA9068-33C1-C64B-BECF-96CFF5F8CB8C}"/>
                </a:ext>
              </a:extLst>
            </p:cNvPr>
            <p:cNvSpPr txBox="1"/>
            <p:nvPr/>
          </p:nvSpPr>
          <p:spPr>
            <a:xfrm>
              <a:off x="2968872" y="1776987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Computation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48B9041-622E-3E4D-AF7A-AF30CFDD5CCF}"/>
                </a:ext>
              </a:extLst>
            </p:cNvPr>
            <p:cNvSpPr/>
            <p:nvPr/>
          </p:nvSpPr>
          <p:spPr>
            <a:xfrm>
              <a:off x="2272669" y="2333031"/>
              <a:ext cx="1287036" cy="6382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Algorithm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8D35230-C886-D645-8E36-7A50542DA7C1}"/>
                </a:ext>
              </a:extLst>
            </p:cNvPr>
            <p:cNvSpPr/>
            <p:nvPr/>
          </p:nvSpPr>
          <p:spPr>
            <a:xfrm>
              <a:off x="3739765" y="2333031"/>
              <a:ext cx="1287036" cy="6382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Data Analysis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78F5E4-A366-7A41-93E2-9E6F229F1DD9}"/>
                </a:ext>
              </a:extLst>
            </p:cNvPr>
            <p:cNvSpPr/>
            <p:nvPr/>
          </p:nvSpPr>
          <p:spPr>
            <a:xfrm>
              <a:off x="2272669" y="3094739"/>
              <a:ext cx="1287036" cy="6382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Application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70463D-A4FD-2D4D-9DFC-031D98939B2E}"/>
                </a:ext>
              </a:extLst>
            </p:cNvPr>
            <p:cNvSpPr txBox="1"/>
            <p:nvPr/>
          </p:nvSpPr>
          <p:spPr>
            <a:xfrm>
              <a:off x="7309096" y="1767352"/>
              <a:ext cx="13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Mathematics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4F93431-FBBC-0940-8915-11CB1318228B}"/>
                </a:ext>
              </a:extLst>
            </p:cNvPr>
            <p:cNvSpPr/>
            <p:nvPr/>
          </p:nvSpPr>
          <p:spPr>
            <a:xfrm>
              <a:off x="6594648" y="2338440"/>
              <a:ext cx="1287036" cy="5914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Topology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E2402DE-5603-B745-AA95-33524CDDC2C6}"/>
                </a:ext>
              </a:extLst>
            </p:cNvPr>
            <p:cNvSpPr/>
            <p:nvPr/>
          </p:nvSpPr>
          <p:spPr>
            <a:xfrm>
              <a:off x="8061745" y="2323153"/>
              <a:ext cx="1287036" cy="5914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Geometry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906FE11-C1DF-5C4E-B960-8227AD1C7AB0}"/>
                </a:ext>
              </a:extLst>
            </p:cNvPr>
            <p:cNvSpPr/>
            <p:nvPr/>
          </p:nvSpPr>
          <p:spPr>
            <a:xfrm>
              <a:off x="6594648" y="3094738"/>
              <a:ext cx="1287036" cy="5914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Algebra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06D4685-3811-014B-B72B-8425472E4FAD}"/>
                </a:ext>
              </a:extLst>
            </p:cNvPr>
            <p:cNvSpPr/>
            <p:nvPr/>
          </p:nvSpPr>
          <p:spPr>
            <a:xfrm>
              <a:off x="3733575" y="3094739"/>
              <a:ext cx="1287036" cy="6382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…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F3F356A-252C-1747-840C-D5BA29CF695E}"/>
                </a:ext>
              </a:extLst>
            </p:cNvPr>
            <p:cNvSpPr/>
            <p:nvPr/>
          </p:nvSpPr>
          <p:spPr>
            <a:xfrm>
              <a:off x="8055554" y="3086275"/>
              <a:ext cx="1287036" cy="5914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…</a:t>
              </a:r>
            </a:p>
          </p:txBody>
        </p:sp>
        <p:sp>
          <p:nvSpPr>
            <p:cNvPr id="26" name="Left-Right Arrow 25">
              <a:extLst>
                <a:ext uri="{FF2B5EF4-FFF2-40B4-BE49-F238E27FC236}">
                  <a16:creationId xmlns:a16="http://schemas.microsoft.com/office/drawing/2014/main" id="{922F6552-9AFF-8141-9043-50698012FCC1}"/>
                </a:ext>
              </a:extLst>
            </p:cNvPr>
            <p:cNvSpPr/>
            <p:nvPr/>
          </p:nvSpPr>
          <p:spPr>
            <a:xfrm>
              <a:off x="5386186" y="2628759"/>
              <a:ext cx="841159" cy="285851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84438F7-697A-4D42-BB0A-C7F19CA12506}"/>
              </a:ext>
            </a:extLst>
          </p:cNvPr>
          <p:cNvSpPr/>
          <p:nvPr/>
        </p:nvSpPr>
        <p:spPr>
          <a:xfrm>
            <a:off x="3733575" y="3095809"/>
            <a:ext cx="1287036" cy="6382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32C7A61-348D-EE46-B6F2-918295182E25}"/>
              </a:ext>
            </a:extLst>
          </p:cNvPr>
          <p:cNvSpPr/>
          <p:nvPr/>
        </p:nvSpPr>
        <p:spPr>
          <a:xfrm>
            <a:off x="8052221" y="3086693"/>
            <a:ext cx="1287036" cy="5914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</a:t>
            </a:r>
          </a:p>
        </p:txBody>
      </p:sp>
    </p:spTree>
    <p:extLst>
      <p:ext uri="{BB962C8B-B14F-4D97-AF65-F5344CB8AC3E}">
        <p14:creationId xmlns:p14="http://schemas.microsoft.com/office/powerpoint/2010/main" val="7599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Treat    as cell-wise    -complex Filtration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0074485-D2D9-49AB-E2E1-C99CE956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6" y="943597"/>
            <a:ext cx="8512011" cy="68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2162A-4C21-62B5-61B4-3B51B4692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770627"/>
            <a:ext cx="8997634" cy="1809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A87FC3-07AE-57F4-9645-7680436A33FF}"/>
              </a:ext>
            </a:extLst>
          </p:cNvPr>
          <p:cNvSpPr/>
          <p:nvPr/>
        </p:nvSpPr>
        <p:spPr>
          <a:xfrm>
            <a:off x="841442" y="1770627"/>
            <a:ext cx="9236007" cy="2071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73823-28F0-F8C9-4CD3-E095CE367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552" y="267646"/>
            <a:ext cx="438893" cy="292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D4C8DB-AB0E-F5D8-B835-E2B1FC15F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845" y="164407"/>
            <a:ext cx="417042" cy="450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E018D8-1BA3-973D-C0AA-36E80EED0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6780" y="4161300"/>
            <a:ext cx="6083091" cy="1351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9EC44E-5BF9-DA0B-F97C-A69EC9AFE153}"/>
              </a:ext>
            </a:extLst>
          </p:cNvPr>
          <p:cNvSpPr txBox="1"/>
          <p:nvPr/>
        </p:nvSpPr>
        <p:spPr>
          <a:xfrm>
            <a:off x="3490451" y="5729737"/>
            <a:ext cx="43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triangles sharing 0,1,2,3 edges</a:t>
            </a:r>
          </a:p>
        </p:txBody>
      </p:sp>
    </p:spTree>
    <p:extLst>
      <p:ext uri="{BB962C8B-B14F-4D97-AF65-F5344CB8AC3E}">
        <p14:creationId xmlns:p14="http://schemas.microsoft.com/office/powerpoint/2010/main" val="396491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223836" y="-233638"/>
            <a:ext cx="11129963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Overall Conversions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14:cNvPr>
              <p14:cNvContentPartPr/>
              <p14:nvPr/>
            </p14:nvContentPartPr>
            <p14:xfrm>
              <a:off x="1258836" y="2552944"/>
              <a:ext cx="327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5D6C1-0B24-0801-D08C-27591285A8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196" y="2543944"/>
                <a:ext cx="50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771E7A-B850-3793-C705-85402AC533BA}"/>
                  </a:ext>
                </a:extLst>
              </p14:cNvPr>
              <p14:cNvContentPartPr/>
              <p14:nvPr/>
            </p14:nvContentPartPr>
            <p14:xfrm>
              <a:off x="4397171" y="6270458"/>
              <a:ext cx="3240" cy="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771E7A-B850-3793-C705-85402AC533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8171" y="6261458"/>
                <a:ext cx="2088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D6ECA4A-4558-D8A4-3277-B3B0A9FAF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1" y="949682"/>
            <a:ext cx="11013002" cy="55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82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E4C2D7-93AD-9041-8D8C-EAF906AB027E}"/>
              </a:ext>
            </a:extLst>
          </p:cNvPr>
          <p:cNvSpPr txBox="1">
            <a:spLocks/>
          </p:cNvSpPr>
          <p:nvPr/>
        </p:nvSpPr>
        <p:spPr>
          <a:xfrm>
            <a:off x="1028699" y="1967266"/>
            <a:ext cx="2678061" cy="26637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Software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Fzz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Vs. Dionysus2,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Gudhi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DB6A5-9F96-DDA1-0980-C0A9C776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84" y="1310027"/>
            <a:ext cx="6780700" cy="394064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E8678CC-B1E8-4024-4F56-B979B7E37785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/>
              <a:t>All run on Intel(R), Core™, i5-9500 </a:t>
            </a:r>
            <a:r>
              <a:rPr lang="en-US" sz="1400" b="1" dirty="0">
                <a:hlinkClick r:id="rId3"/>
              </a:rPr>
              <a:t>CPU@3.00GHz</a:t>
            </a:r>
            <a:r>
              <a:rPr lang="en-US" sz="1400" b="1" dirty="0"/>
              <a:t>, 16GB memory, Linux OS</a:t>
            </a:r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B9694-18EE-5B2A-8DCF-7BC28935A8D9}"/>
              </a:ext>
            </a:extLst>
          </p:cNvPr>
          <p:cNvSpPr txBox="1"/>
          <p:nvPr/>
        </p:nvSpPr>
        <p:spPr>
          <a:xfrm>
            <a:off x="589189" y="548019"/>
            <a:ext cx="705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Software </a:t>
            </a:r>
            <a:r>
              <a:rPr lang="en-US" sz="2400" b="1" dirty="0" err="1">
                <a:solidFill>
                  <a:schemeClr val="accent1"/>
                </a:solidFill>
              </a:rPr>
              <a:t>Fzz</a:t>
            </a:r>
            <a:r>
              <a:rPr lang="en-US" dirty="0"/>
              <a:t> using </a:t>
            </a:r>
            <a:r>
              <a:rPr lang="en-US" b="1" dirty="0">
                <a:solidFill>
                  <a:schemeClr val="accent1"/>
                </a:solidFill>
              </a:rPr>
              <a:t>Phat</a:t>
            </a:r>
            <a:r>
              <a:rPr lang="en-US" dirty="0"/>
              <a:t> software for non-zigzag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F4FC26-41DF-18B4-F0B9-831F8552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333" y="745728"/>
            <a:ext cx="4409430" cy="2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407" y="292888"/>
            <a:ext cx="8461136" cy="1829603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559979">
              <a:spcBef>
                <a:spcPts val="860"/>
              </a:spcBef>
            </a:pPr>
            <a:r>
              <a:rPr sz="218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P</a:t>
            </a:r>
            <a:r>
              <a:rPr sz="2180" spc="-159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:</a:t>
            </a:r>
            <a:r>
              <a:rPr sz="2180" spc="-168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129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8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partially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129" dirty="0">
                <a:latin typeface="Century Schoolbook" panose="02040604050505020304" pitchFamily="18" charset="0"/>
                <a:cs typeface="Tahoma"/>
              </a:rPr>
              <a:t>ordered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 set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(poset), 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as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category.</a:t>
            </a:r>
            <a:r>
              <a:rPr sz="2180" spc="981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i="1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p</a:t>
            </a:r>
            <a:r>
              <a:rPr sz="2180" i="1" spc="-10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≤</a:t>
            </a:r>
            <a:r>
              <a:rPr sz="2180" spc="-159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 </a:t>
            </a:r>
            <a:r>
              <a:rPr sz="2180" i="1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q</a:t>
            </a:r>
            <a:r>
              <a:rPr sz="2180" i="1" spc="89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spc="-486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⇔</a:t>
            </a:r>
            <a:r>
              <a:rPr sz="2180" spc="30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 </a:t>
            </a:r>
            <a:r>
              <a:rPr sz="2180" i="1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p</a:t>
            </a:r>
            <a:r>
              <a:rPr sz="2180" i="1" spc="-10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spc="-1772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→</a:t>
            </a:r>
            <a:r>
              <a:rPr sz="2378" spc="-59" baseline="41666" dirty="0">
                <a:solidFill>
                  <a:srgbClr val="7F7F7F"/>
                </a:solidFill>
                <a:latin typeface="Century Schoolbook" panose="02040604050505020304" pitchFamily="18" charset="0"/>
                <a:cs typeface="Lucida Sans Unicode"/>
              </a:rPr>
              <a:t>∃</a:t>
            </a:r>
            <a:r>
              <a:rPr sz="2378" spc="-59" baseline="41666" dirty="0">
                <a:solidFill>
                  <a:srgbClr val="7F7F7F"/>
                </a:solidFill>
                <a:latin typeface="Century Schoolbook" panose="02040604050505020304" pitchFamily="18" charset="0"/>
                <a:cs typeface="Tahoma"/>
              </a:rPr>
              <a:t>!</a:t>
            </a:r>
            <a:r>
              <a:rPr sz="2378" spc="668" baseline="41666" dirty="0">
                <a:solidFill>
                  <a:srgbClr val="7F7F7F"/>
                </a:solidFill>
                <a:latin typeface="Century Schoolbook" panose="02040604050505020304" pitchFamily="18" charset="0"/>
                <a:cs typeface="Tahoma"/>
              </a:rPr>
              <a:t> </a:t>
            </a:r>
            <a:r>
              <a:rPr sz="2180" i="1" spc="-50" dirty="0">
                <a:solidFill>
                  <a:srgbClr val="7F7F7F"/>
                </a:solidFill>
                <a:latin typeface="Century Schoolbook" panose="02040604050505020304" pitchFamily="18" charset="0"/>
                <a:cs typeface="Arial"/>
              </a:rPr>
              <a:t>q</a:t>
            </a:r>
            <a:r>
              <a:rPr sz="2180" spc="-50" dirty="0">
                <a:solidFill>
                  <a:srgbClr val="7F7F7F"/>
                </a:solidFill>
                <a:latin typeface="Century Schoolbook" panose="02040604050505020304" pitchFamily="18" charset="0"/>
                <a:cs typeface="Tahoma"/>
              </a:rPr>
              <a:t>.</a:t>
            </a:r>
            <a:endParaRPr sz="2180" dirty="0">
              <a:latin typeface="Century Schoolbook" panose="02040604050505020304" pitchFamily="18" charset="0"/>
              <a:cs typeface="Tahoma"/>
            </a:endParaRPr>
          </a:p>
          <a:p>
            <a:pPr marL="323404">
              <a:spcBef>
                <a:spcPts val="662"/>
              </a:spcBef>
            </a:pPr>
            <a:r>
              <a:rPr sz="2180" b="1" spc="-149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vec</a:t>
            </a:r>
            <a:r>
              <a:rPr sz="2180" b="1" spc="-1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:</a:t>
            </a:r>
            <a:r>
              <a:rPr sz="2180" spc="-14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The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89" dirty="0">
                <a:latin typeface="Century Schoolbook" panose="02040604050505020304" pitchFamily="18" charset="0"/>
                <a:cs typeface="Tahoma"/>
              </a:rPr>
              <a:t>category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of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20" dirty="0">
                <a:latin typeface="Century Schoolbook" panose="02040604050505020304" pitchFamily="18" charset="0"/>
                <a:cs typeface="Tahoma"/>
              </a:rPr>
              <a:t>finite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79" dirty="0">
                <a:latin typeface="Century Schoolbook" panose="02040604050505020304" pitchFamily="18" charset="0"/>
                <a:cs typeface="Tahoma"/>
              </a:rPr>
              <a:t>dimensional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vector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129" dirty="0">
                <a:latin typeface="Century Schoolbook" panose="02040604050505020304" pitchFamily="18" charset="0"/>
                <a:cs typeface="Tahoma"/>
              </a:rPr>
              <a:t>spaces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99" dirty="0">
                <a:latin typeface="Century Schoolbook" panose="02040604050505020304" pitchFamily="18" charset="0"/>
                <a:cs typeface="Tahoma"/>
              </a:rPr>
              <a:t>over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field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50" dirty="0">
                <a:latin typeface="Century Schoolbook" panose="02040604050505020304" pitchFamily="18" charset="0"/>
                <a:cs typeface="Arial"/>
              </a:rPr>
              <a:t>F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.</a:t>
            </a:r>
            <a:endParaRPr sz="2180" dirty="0">
              <a:latin typeface="Century Schoolbook" panose="02040604050505020304" pitchFamily="18" charset="0"/>
              <a:cs typeface="Tahoma"/>
            </a:endParaRPr>
          </a:p>
          <a:p>
            <a:pPr>
              <a:spcBef>
                <a:spcPts val="79"/>
              </a:spcBef>
            </a:pPr>
            <a:endParaRPr sz="1784" dirty="0">
              <a:latin typeface="Century Schoolbook" panose="02040604050505020304" pitchFamily="18" charset="0"/>
              <a:cs typeface="Tahoma"/>
            </a:endParaRPr>
          </a:p>
          <a:p>
            <a:pPr marL="140939"/>
            <a:r>
              <a:rPr sz="2180" spc="129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8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functor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i="1" dirty="0">
                <a:latin typeface="Century Schoolbook" panose="02040604050505020304" pitchFamily="18" charset="0"/>
                <a:cs typeface="Arial"/>
              </a:rPr>
              <a:t>M</a:t>
            </a:r>
            <a:r>
              <a:rPr sz="2180" i="1" spc="99" dirty="0">
                <a:latin typeface="Century Schoolbook" panose="02040604050505020304" pitchFamily="18" charset="0"/>
                <a:cs typeface="Arial"/>
              </a:rPr>
              <a:t> </a:t>
            </a:r>
            <a:r>
              <a:rPr sz="2180" spc="-178" dirty="0">
                <a:latin typeface="Century Schoolbook" panose="02040604050505020304" pitchFamily="18" charset="0"/>
                <a:cs typeface="Tahoma"/>
              </a:rPr>
              <a:t>:</a:t>
            </a:r>
            <a:r>
              <a:rPr sz="2180" spc="-7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Arial"/>
              </a:rPr>
              <a:t>P</a:t>
            </a:r>
            <a:r>
              <a:rPr sz="2180" spc="-69" dirty="0">
                <a:latin typeface="Century Schoolbook" panose="02040604050505020304" pitchFamily="18" charset="0"/>
                <a:cs typeface="Arial"/>
              </a:rPr>
              <a:t> </a:t>
            </a:r>
            <a:r>
              <a:rPr sz="2180" spc="99" dirty="0">
                <a:latin typeface="Century Schoolbook" panose="02040604050505020304" pitchFamily="18" charset="0"/>
                <a:cs typeface="Lucida Sans Unicode"/>
              </a:rPr>
              <a:t>→</a:t>
            </a:r>
            <a:r>
              <a:rPr sz="2180" spc="-159" dirty="0">
                <a:latin typeface="Century Schoolbook" panose="02040604050505020304" pitchFamily="18" charset="0"/>
                <a:cs typeface="Lucida Sans Unicode"/>
              </a:rPr>
              <a:t> </a:t>
            </a:r>
            <a:r>
              <a:rPr sz="2180" b="1" spc="-89" dirty="0" err="1">
                <a:latin typeface="Century Schoolbook" panose="02040604050505020304" pitchFamily="18" charset="0"/>
                <a:cs typeface="Arial"/>
              </a:rPr>
              <a:t>vec</a:t>
            </a:r>
            <a:r>
              <a:rPr sz="2180" b="1" spc="40" dirty="0">
                <a:latin typeface="Century Schoolbook" panose="02040604050505020304" pitchFamily="18" charset="0"/>
                <a:cs typeface="Arial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is</a:t>
            </a:r>
            <a:r>
              <a:rPr sz="2180" spc="-3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3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b="1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(</a:t>
            </a:r>
            <a:r>
              <a:rPr sz="218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P</a:t>
            </a:r>
            <a:r>
              <a:rPr sz="2180" b="1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-</a:t>
            </a:r>
            <a:r>
              <a:rPr sz="2180" b="1" spc="-5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indexed)</a:t>
            </a:r>
            <a:r>
              <a:rPr sz="2180" b="1" spc="119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b="1" spc="-99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persistence</a:t>
            </a:r>
            <a:r>
              <a:rPr sz="2180" b="1" spc="99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 </a:t>
            </a:r>
            <a:r>
              <a:rPr sz="2180" b="1" spc="-2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module.</a:t>
            </a:r>
            <a:r>
              <a:rPr lang="en-US" sz="2180" b="1" spc="-20" dirty="0">
                <a:solidFill>
                  <a:srgbClr val="CC0000"/>
                </a:solidFill>
                <a:latin typeface="Century Schoolbook" panose="02040604050505020304" pitchFamily="18" charset="0"/>
                <a:cs typeface="Arial"/>
              </a:rPr>
              <a:t> </a:t>
            </a:r>
          </a:p>
          <a:p>
            <a:pPr marL="140939"/>
            <a:r>
              <a:rPr sz="2180" dirty="0">
                <a:latin typeface="Century Schoolbook" panose="02040604050505020304" pitchFamily="18" charset="0"/>
                <a:cs typeface="Arial"/>
              </a:rPr>
              <a:t>P</a:t>
            </a:r>
            <a:r>
              <a:rPr sz="2180" spc="-10" dirty="0">
                <a:latin typeface="Century Schoolbook" panose="02040604050505020304" pitchFamily="18" charset="0"/>
                <a:cs typeface="Arial"/>
              </a:rPr>
              <a:t> </a:t>
            </a:r>
            <a:r>
              <a:rPr lang="en-US" sz="2180" spc="-10" dirty="0">
                <a:latin typeface="Century Schoolbook" panose="02040604050505020304" pitchFamily="18" charset="0"/>
                <a:cs typeface="Tahoma"/>
              </a:rPr>
              <a:t>is taken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20" dirty="0">
                <a:latin typeface="Century Schoolbook" panose="02040604050505020304" pitchFamily="18" charset="0"/>
                <a:cs typeface="Tahoma"/>
              </a:rPr>
              <a:t>finite</a:t>
            </a:r>
            <a:r>
              <a:rPr lang="en-US" sz="2180" spc="-20" dirty="0">
                <a:latin typeface="Century Schoolbook" panose="02040604050505020304" pitchFamily="18" charset="0"/>
                <a:cs typeface="Tahoma"/>
              </a:rPr>
              <a:t>.</a:t>
            </a:r>
            <a:endParaRPr sz="2180" dirty="0">
              <a:latin typeface="Century Schoolbook" panose="02040604050505020304" pitchFamily="18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6921" y="2678938"/>
            <a:ext cx="2574581" cy="1700029"/>
            <a:chOff x="80098" y="1351871"/>
            <a:chExt cx="1299210" cy="857885"/>
          </a:xfrm>
        </p:grpSpPr>
        <p:sp>
          <p:nvSpPr>
            <p:cNvPr id="4" name="object 4"/>
            <p:cNvSpPr/>
            <p:nvPr/>
          </p:nvSpPr>
          <p:spPr>
            <a:xfrm>
              <a:off x="199475" y="1815420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42" y="0"/>
                  </a:lnTo>
                </a:path>
              </a:pathLst>
            </a:custGeom>
            <a:ln w="86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417838" y="1798184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0" y="0"/>
                  </a:moveTo>
                  <a:lnTo>
                    <a:pt x="60297" y="17235"/>
                  </a:lnTo>
                  <a:lnTo>
                    <a:pt x="0" y="34459"/>
                  </a:lnTo>
                  <a:lnTo>
                    <a:pt x="17223" y="17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417838" y="1798184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17223" y="17235"/>
                  </a:moveTo>
                  <a:lnTo>
                    <a:pt x="0" y="34459"/>
                  </a:lnTo>
                  <a:lnTo>
                    <a:pt x="60297" y="17235"/>
                  </a:lnTo>
                  <a:lnTo>
                    <a:pt x="0" y="0"/>
                  </a:lnTo>
                  <a:lnTo>
                    <a:pt x="17223" y="17235"/>
                  </a:lnTo>
                  <a:close/>
                </a:path>
              </a:pathLst>
            </a:custGeom>
            <a:ln w="4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26" y="1770260"/>
              <a:ext cx="77925" cy="779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0968" y="17704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38172" y="76348"/>
                  </a:moveTo>
                  <a:lnTo>
                    <a:pt x="23315" y="73349"/>
                  </a:lnTo>
                  <a:lnTo>
                    <a:pt x="11181" y="65171"/>
                  </a:lnTo>
                  <a:lnTo>
                    <a:pt x="3000" y="53038"/>
                  </a:lnTo>
                  <a:lnTo>
                    <a:pt x="0" y="38175"/>
                  </a:lnTo>
                  <a:lnTo>
                    <a:pt x="3000" y="23316"/>
                  </a:lnTo>
                  <a:lnTo>
                    <a:pt x="11181" y="11181"/>
                  </a:lnTo>
                  <a:lnTo>
                    <a:pt x="23315" y="3000"/>
                  </a:lnTo>
                  <a:lnTo>
                    <a:pt x="38172" y="0"/>
                  </a:lnTo>
                  <a:lnTo>
                    <a:pt x="53031" y="3000"/>
                  </a:lnTo>
                  <a:lnTo>
                    <a:pt x="65166" y="11181"/>
                  </a:lnTo>
                  <a:lnTo>
                    <a:pt x="73347" y="23316"/>
                  </a:lnTo>
                  <a:lnTo>
                    <a:pt x="76348" y="38175"/>
                  </a:lnTo>
                  <a:lnTo>
                    <a:pt x="73347" y="53038"/>
                  </a:lnTo>
                  <a:lnTo>
                    <a:pt x="65166" y="65171"/>
                  </a:lnTo>
                  <a:lnTo>
                    <a:pt x="53031" y="73349"/>
                  </a:lnTo>
                  <a:lnTo>
                    <a:pt x="38172" y="76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90968" y="1770456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348" y="38175"/>
                  </a:moveTo>
                  <a:lnTo>
                    <a:pt x="73347" y="53038"/>
                  </a:lnTo>
                  <a:lnTo>
                    <a:pt x="65166" y="65171"/>
                  </a:lnTo>
                  <a:lnTo>
                    <a:pt x="53031" y="73349"/>
                  </a:lnTo>
                  <a:lnTo>
                    <a:pt x="38172" y="76348"/>
                  </a:lnTo>
                  <a:lnTo>
                    <a:pt x="23315" y="73349"/>
                  </a:lnTo>
                  <a:lnTo>
                    <a:pt x="11181" y="65171"/>
                  </a:lnTo>
                  <a:lnTo>
                    <a:pt x="3000" y="53038"/>
                  </a:lnTo>
                  <a:lnTo>
                    <a:pt x="0" y="38175"/>
                  </a:lnTo>
                  <a:lnTo>
                    <a:pt x="3000" y="23316"/>
                  </a:lnTo>
                  <a:lnTo>
                    <a:pt x="11181" y="11181"/>
                  </a:lnTo>
                  <a:lnTo>
                    <a:pt x="23315" y="3000"/>
                  </a:lnTo>
                  <a:lnTo>
                    <a:pt x="38172" y="0"/>
                  </a:lnTo>
                  <a:lnTo>
                    <a:pt x="53031" y="3000"/>
                  </a:lnTo>
                  <a:lnTo>
                    <a:pt x="65166" y="11181"/>
                  </a:lnTo>
                  <a:lnTo>
                    <a:pt x="73347" y="23316"/>
                  </a:lnTo>
                  <a:lnTo>
                    <a:pt x="76348" y="38175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522" y="1813782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42" y="0"/>
                  </a:lnTo>
                </a:path>
              </a:pathLst>
            </a:custGeom>
            <a:ln w="86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882" y="1796547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0" y="0"/>
                  </a:moveTo>
                  <a:lnTo>
                    <a:pt x="60300" y="17235"/>
                  </a:lnTo>
                  <a:lnTo>
                    <a:pt x="0" y="34459"/>
                  </a:lnTo>
                  <a:lnTo>
                    <a:pt x="17235" y="17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88882" y="1796547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17235" y="17235"/>
                  </a:moveTo>
                  <a:lnTo>
                    <a:pt x="0" y="34459"/>
                  </a:lnTo>
                  <a:lnTo>
                    <a:pt x="60300" y="17235"/>
                  </a:lnTo>
                  <a:lnTo>
                    <a:pt x="0" y="0"/>
                  </a:lnTo>
                  <a:lnTo>
                    <a:pt x="17235" y="17235"/>
                  </a:lnTo>
                  <a:close/>
                </a:path>
              </a:pathLst>
            </a:custGeom>
            <a:ln w="4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965235" y="1812202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42" y="0"/>
                  </a:lnTo>
                </a:path>
              </a:pathLst>
            </a:custGeom>
            <a:ln w="86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3598" y="1794966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0" y="0"/>
                  </a:moveTo>
                  <a:lnTo>
                    <a:pt x="60285" y="17235"/>
                  </a:lnTo>
                  <a:lnTo>
                    <a:pt x="0" y="34459"/>
                  </a:lnTo>
                  <a:lnTo>
                    <a:pt x="17223" y="17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3598" y="1794966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17223" y="17235"/>
                  </a:moveTo>
                  <a:lnTo>
                    <a:pt x="0" y="34459"/>
                  </a:lnTo>
                  <a:lnTo>
                    <a:pt x="60285" y="17235"/>
                  </a:lnTo>
                  <a:lnTo>
                    <a:pt x="0" y="0"/>
                  </a:lnTo>
                  <a:lnTo>
                    <a:pt x="17223" y="17235"/>
                  </a:lnTo>
                  <a:close/>
                </a:path>
              </a:pathLst>
            </a:custGeom>
            <a:ln w="4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828" y="1769631"/>
              <a:ext cx="77925" cy="779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52157" y="176982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38175" y="76348"/>
                  </a:moveTo>
                  <a:lnTo>
                    <a:pt x="23316" y="73349"/>
                  </a:lnTo>
                  <a:lnTo>
                    <a:pt x="11181" y="65170"/>
                  </a:lnTo>
                  <a:lnTo>
                    <a:pt x="3000" y="53036"/>
                  </a:lnTo>
                  <a:lnTo>
                    <a:pt x="0" y="38172"/>
                  </a:lnTo>
                  <a:lnTo>
                    <a:pt x="3000" y="23315"/>
                  </a:lnTo>
                  <a:lnTo>
                    <a:pt x="11181" y="11181"/>
                  </a:lnTo>
                  <a:lnTo>
                    <a:pt x="23316" y="3000"/>
                  </a:lnTo>
                  <a:lnTo>
                    <a:pt x="38175" y="0"/>
                  </a:lnTo>
                  <a:lnTo>
                    <a:pt x="53040" y="3000"/>
                  </a:lnTo>
                  <a:lnTo>
                    <a:pt x="65177" y="11181"/>
                  </a:lnTo>
                  <a:lnTo>
                    <a:pt x="73359" y="23315"/>
                  </a:lnTo>
                  <a:lnTo>
                    <a:pt x="76360" y="38172"/>
                  </a:lnTo>
                  <a:lnTo>
                    <a:pt x="73359" y="53036"/>
                  </a:lnTo>
                  <a:lnTo>
                    <a:pt x="65177" y="65170"/>
                  </a:lnTo>
                  <a:lnTo>
                    <a:pt x="53040" y="73349"/>
                  </a:lnTo>
                  <a:lnTo>
                    <a:pt x="38175" y="76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2157" y="176982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360" y="38172"/>
                  </a:moveTo>
                  <a:lnTo>
                    <a:pt x="73359" y="53036"/>
                  </a:lnTo>
                  <a:lnTo>
                    <a:pt x="65177" y="65170"/>
                  </a:lnTo>
                  <a:lnTo>
                    <a:pt x="53040" y="73349"/>
                  </a:lnTo>
                  <a:lnTo>
                    <a:pt x="38175" y="76348"/>
                  </a:lnTo>
                  <a:lnTo>
                    <a:pt x="23316" y="73349"/>
                  </a:lnTo>
                  <a:lnTo>
                    <a:pt x="11181" y="65170"/>
                  </a:lnTo>
                  <a:lnTo>
                    <a:pt x="3000" y="53036"/>
                  </a:lnTo>
                  <a:lnTo>
                    <a:pt x="0" y="38172"/>
                  </a:lnTo>
                  <a:lnTo>
                    <a:pt x="3000" y="23315"/>
                  </a:lnTo>
                  <a:lnTo>
                    <a:pt x="11181" y="11181"/>
                  </a:lnTo>
                  <a:lnTo>
                    <a:pt x="23316" y="3000"/>
                  </a:lnTo>
                  <a:lnTo>
                    <a:pt x="38175" y="0"/>
                  </a:lnTo>
                  <a:lnTo>
                    <a:pt x="53040" y="3000"/>
                  </a:lnTo>
                  <a:lnTo>
                    <a:pt x="65177" y="11181"/>
                  </a:lnTo>
                  <a:lnTo>
                    <a:pt x="73359" y="23315"/>
                  </a:lnTo>
                  <a:lnTo>
                    <a:pt x="76360" y="38172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98" y="1351871"/>
              <a:ext cx="1299210" cy="857885"/>
            </a:xfrm>
            <a:custGeom>
              <a:avLst/>
              <a:gdLst/>
              <a:ahLst/>
              <a:cxnLst/>
              <a:rect l="l" t="t" r="r" b="b"/>
              <a:pathLst>
                <a:path w="1299210" h="857885">
                  <a:moveTo>
                    <a:pt x="1299211" y="857383"/>
                  </a:moveTo>
                  <a:lnTo>
                    <a:pt x="0" y="857383"/>
                  </a:lnTo>
                  <a:lnTo>
                    <a:pt x="0" y="0"/>
                  </a:lnTo>
                  <a:lnTo>
                    <a:pt x="1299211" y="0"/>
                  </a:lnTo>
                  <a:lnTo>
                    <a:pt x="1299211" y="857383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87240" y="4419242"/>
            <a:ext cx="157041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1-</a:t>
            </a:r>
            <a:r>
              <a:rPr sz="2180" b="1" spc="-69" dirty="0">
                <a:solidFill>
                  <a:srgbClr val="CC0000"/>
                </a:solidFill>
                <a:latin typeface="Arial"/>
                <a:cs typeface="Arial"/>
              </a:rPr>
              <a:t>parameter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20357" y="2689841"/>
            <a:ext cx="3176072" cy="1677379"/>
            <a:chOff x="1459471" y="1357373"/>
            <a:chExt cx="1602740" cy="846455"/>
          </a:xfrm>
        </p:grpSpPr>
        <p:sp>
          <p:nvSpPr>
            <p:cNvPr id="22" name="object 22"/>
            <p:cNvSpPr/>
            <p:nvPr/>
          </p:nvSpPr>
          <p:spPr>
            <a:xfrm>
              <a:off x="1567320" y="1770281"/>
              <a:ext cx="247015" cy="101600"/>
            </a:xfrm>
            <a:custGeom>
              <a:avLst/>
              <a:gdLst/>
              <a:ahLst/>
              <a:cxnLst/>
              <a:rect l="l" t="t" r="r" b="b"/>
              <a:pathLst>
                <a:path w="247014" h="101600">
                  <a:moveTo>
                    <a:pt x="246494" y="101499"/>
                  </a:moveTo>
                  <a:lnTo>
                    <a:pt x="0" y="0"/>
                  </a:lnTo>
                </a:path>
              </a:pathLst>
            </a:custGeom>
            <a:ln w="8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559458" y="1767036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48558" y="38386"/>
                  </a:moveTo>
                  <a:lnTo>
                    <a:pt x="0" y="0"/>
                  </a:lnTo>
                  <a:lnTo>
                    <a:pt x="61508" y="6937"/>
                  </a:lnTo>
                  <a:lnTo>
                    <a:pt x="39312" y="16195"/>
                  </a:lnTo>
                  <a:lnTo>
                    <a:pt x="48558" y="38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9458" y="1767036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39312" y="16195"/>
                  </a:moveTo>
                  <a:lnTo>
                    <a:pt x="61508" y="6937"/>
                  </a:lnTo>
                  <a:lnTo>
                    <a:pt x="0" y="0"/>
                  </a:lnTo>
                  <a:lnTo>
                    <a:pt x="48558" y="38386"/>
                  </a:lnTo>
                  <a:lnTo>
                    <a:pt x="39312" y="16195"/>
                  </a:lnTo>
                  <a:close/>
                </a:path>
              </a:pathLst>
            </a:custGeom>
            <a:ln w="4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9506" y="1874553"/>
              <a:ext cx="76925" cy="769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67918" y="170148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37685" y="75368"/>
                  </a:moveTo>
                  <a:lnTo>
                    <a:pt x="23017" y="72406"/>
                  </a:lnTo>
                  <a:lnTo>
                    <a:pt x="11038" y="64330"/>
                  </a:lnTo>
                  <a:lnTo>
                    <a:pt x="2961" y="52351"/>
                  </a:lnTo>
                  <a:lnTo>
                    <a:pt x="0" y="37682"/>
                  </a:lnTo>
                  <a:lnTo>
                    <a:pt x="2961" y="23015"/>
                  </a:lnTo>
                  <a:lnTo>
                    <a:pt x="11038" y="11037"/>
                  </a:lnTo>
                  <a:lnTo>
                    <a:pt x="23017" y="2961"/>
                  </a:lnTo>
                  <a:lnTo>
                    <a:pt x="37685" y="0"/>
                  </a:lnTo>
                  <a:lnTo>
                    <a:pt x="52359" y="2961"/>
                  </a:lnTo>
                  <a:lnTo>
                    <a:pt x="64341" y="11037"/>
                  </a:lnTo>
                  <a:lnTo>
                    <a:pt x="72418" y="23015"/>
                  </a:lnTo>
                  <a:lnTo>
                    <a:pt x="75380" y="37682"/>
                  </a:lnTo>
                  <a:lnTo>
                    <a:pt x="72418" y="52351"/>
                  </a:lnTo>
                  <a:lnTo>
                    <a:pt x="64341" y="64330"/>
                  </a:lnTo>
                  <a:lnTo>
                    <a:pt x="52359" y="72406"/>
                  </a:lnTo>
                  <a:lnTo>
                    <a:pt x="37685" y="75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7918" y="170148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380" y="37682"/>
                  </a:moveTo>
                  <a:lnTo>
                    <a:pt x="72418" y="52351"/>
                  </a:lnTo>
                  <a:lnTo>
                    <a:pt x="64341" y="64330"/>
                  </a:lnTo>
                  <a:lnTo>
                    <a:pt x="52359" y="72406"/>
                  </a:lnTo>
                  <a:lnTo>
                    <a:pt x="37685" y="75368"/>
                  </a:lnTo>
                  <a:lnTo>
                    <a:pt x="23017" y="72406"/>
                  </a:lnTo>
                  <a:lnTo>
                    <a:pt x="11038" y="64330"/>
                  </a:lnTo>
                  <a:lnTo>
                    <a:pt x="2961" y="52351"/>
                  </a:lnTo>
                  <a:lnTo>
                    <a:pt x="0" y="37682"/>
                  </a:lnTo>
                  <a:lnTo>
                    <a:pt x="2961" y="23015"/>
                  </a:lnTo>
                  <a:lnTo>
                    <a:pt x="11038" y="11037"/>
                  </a:lnTo>
                  <a:lnTo>
                    <a:pt x="23017" y="2961"/>
                  </a:lnTo>
                  <a:lnTo>
                    <a:pt x="37685" y="0"/>
                  </a:lnTo>
                  <a:lnTo>
                    <a:pt x="52359" y="2961"/>
                  </a:lnTo>
                  <a:lnTo>
                    <a:pt x="64341" y="11037"/>
                  </a:lnTo>
                  <a:lnTo>
                    <a:pt x="72418" y="23015"/>
                  </a:lnTo>
                  <a:lnTo>
                    <a:pt x="75380" y="37682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1228" y="1698517"/>
              <a:ext cx="76925" cy="769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38856" y="1767764"/>
              <a:ext cx="247015" cy="101600"/>
            </a:xfrm>
            <a:custGeom>
              <a:avLst/>
              <a:gdLst/>
              <a:ahLst/>
              <a:cxnLst/>
              <a:rect l="l" t="t" r="r" b="b"/>
              <a:pathLst>
                <a:path w="247014" h="101600">
                  <a:moveTo>
                    <a:pt x="0" y="101499"/>
                  </a:moveTo>
                  <a:lnTo>
                    <a:pt x="246491" y="0"/>
                  </a:lnTo>
                </a:path>
              </a:pathLst>
            </a:custGeom>
            <a:ln w="8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1695" y="1764518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0" y="6948"/>
                  </a:moveTo>
                  <a:lnTo>
                    <a:pt x="61517" y="0"/>
                  </a:lnTo>
                  <a:lnTo>
                    <a:pt x="12957" y="38397"/>
                  </a:lnTo>
                  <a:lnTo>
                    <a:pt x="22200" y="16190"/>
                  </a:lnTo>
                  <a:lnTo>
                    <a:pt x="0" y="6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31695" y="1764518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22204" y="16192"/>
                  </a:moveTo>
                  <a:lnTo>
                    <a:pt x="12957" y="38397"/>
                  </a:lnTo>
                  <a:lnTo>
                    <a:pt x="61517" y="0"/>
                  </a:lnTo>
                  <a:lnTo>
                    <a:pt x="0" y="6948"/>
                  </a:lnTo>
                  <a:lnTo>
                    <a:pt x="22204" y="16192"/>
                  </a:lnTo>
                  <a:close/>
                </a:path>
              </a:pathLst>
            </a:custGeom>
            <a:ln w="4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941" y="1873933"/>
              <a:ext cx="76925" cy="7692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9094" y="1770926"/>
              <a:ext cx="247015" cy="101600"/>
            </a:xfrm>
            <a:custGeom>
              <a:avLst/>
              <a:gdLst/>
              <a:ahLst/>
              <a:cxnLst/>
              <a:rect l="l" t="t" r="r" b="b"/>
              <a:pathLst>
                <a:path w="247014" h="101600">
                  <a:moveTo>
                    <a:pt x="246494" y="101499"/>
                  </a:moveTo>
                  <a:lnTo>
                    <a:pt x="0" y="0"/>
                  </a:lnTo>
                </a:path>
              </a:pathLst>
            </a:custGeom>
            <a:ln w="8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2311232" y="1767694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48558" y="38386"/>
                  </a:moveTo>
                  <a:lnTo>
                    <a:pt x="0" y="0"/>
                  </a:lnTo>
                  <a:lnTo>
                    <a:pt x="61519" y="6934"/>
                  </a:lnTo>
                  <a:lnTo>
                    <a:pt x="39317" y="16190"/>
                  </a:lnTo>
                  <a:lnTo>
                    <a:pt x="48558" y="38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2311232" y="1767694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39314" y="16181"/>
                  </a:moveTo>
                  <a:lnTo>
                    <a:pt x="61519" y="6934"/>
                  </a:lnTo>
                  <a:lnTo>
                    <a:pt x="0" y="0"/>
                  </a:lnTo>
                  <a:lnTo>
                    <a:pt x="48558" y="38386"/>
                  </a:lnTo>
                  <a:lnTo>
                    <a:pt x="39314" y="16181"/>
                  </a:lnTo>
                  <a:close/>
                </a:path>
              </a:pathLst>
            </a:custGeom>
            <a:ln w="4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2651" y="1697896"/>
              <a:ext cx="76937" cy="769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90630" y="1768406"/>
              <a:ext cx="247015" cy="101600"/>
            </a:xfrm>
            <a:custGeom>
              <a:avLst/>
              <a:gdLst/>
              <a:ahLst/>
              <a:cxnLst/>
              <a:rect l="l" t="t" r="r" b="b"/>
              <a:pathLst>
                <a:path w="247014" h="101600">
                  <a:moveTo>
                    <a:pt x="0" y="101511"/>
                  </a:moveTo>
                  <a:lnTo>
                    <a:pt x="246494" y="0"/>
                  </a:lnTo>
                </a:path>
              </a:pathLst>
            </a:custGeom>
            <a:ln w="8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2883479" y="1765172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0" y="6937"/>
                  </a:moveTo>
                  <a:lnTo>
                    <a:pt x="61508" y="0"/>
                  </a:lnTo>
                  <a:lnTo>
                    <a:pt x="12950" y="38386"/>
                  </a:lnTo>
                  <a:lnTo>
                    <a:pt x="22194" y="16181"/>
                  </a:lnTo>
                  <a:lnTo>
                    <a:pt x="0" y="6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2883479" y="1765172"/>
              <a:ext cx="61594" cy="38735"/>
            </a:xfrm>
            <a:custGeom>
              <a:avLst/>
              <a:gdLst/>
              <a:ahLst/>
              <a:cxnLst/>
              <a:rect l="l" t="t" r="r" b="b"/>
              <a:pathLst>
                <a:path w="61594" h="38735">
                  <a:moveTo>
                    <a:pt x="22194" y="16181"/>
                  </a:moveTo>
                  <a:lnTo>
                    <a:pt x="12950" y="38386"/>
                  </a:lnTo>
                  <a:lnTo>
                    <a:pt x="61508" y="0"/>
                  </a:lnTo>
                  <a:lnTo>
                    <a:pt x="0" y="6937"/>
                  </a:lnTo>
                  <a:lnTo>
                    <a:pt x="22194" y="16181"/>
                  </a:lnTo>
                  <a:close/>
                </a:path>
              </a:pathLst>
            </a:custGeom>
            <a:ln w="4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1459471" y="1357373"/>
              <a:ext cx="1602740" cy="846455"/>
            </a:xfrm>
            <a:custGeom>
              <a:avLst/>
              <a:gdLst/>
              <a:ahLst/>
              <a:cxnLst/>
              <a:rect l="l" t="t" r="r" b="b"/>
              <a:pathLst>
                <a:path w="1602739" h="846455">
                  <a:moveTo>
                    <a:pt x="1602284" y="846382"/>
                  </a:moveTo>
                  <a:lnTo>
                    <a:pt x="0" y="846382"/>
                  </a:lnTo>
                  <a:lnTo>
                    <a:pt x="0" y="0"/>
                  </a:lnTo>
                  <a:lnTo>
                    <a:pt x="1602284" y="0"/>
                  </a:lnTo>
                  <a:lnTo>
                    <a:pt x="1602284" y="846382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564975" y="4408345"/>
            <a:ext cx="88210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9" dirty="0">
                <a:solidFill>
                  <a:srgbClr val="CC0000"/>
                </a:solidFill>
                <a:latin typeface="Arial"/>
                <a:cs typeface="Arial"/>
              </a:rPr>
              <a:t>Zigzag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29149" y="2540782"/>
            <a:ext cx="2198335" cy="1975607"/>
            <a:chOff x="3280574" y="1282154"/>
            <a:chExt cx="1109345" cy="996950"/>
          </a:xfrm>
        </p:grpSpPr>
        <p:sp>
          <p:nvSpPr>
            <p:cNvPr id="43" name="object 43"/>
            <p:cNvSpPr/>
            <p:nvPr/>
          </p:nvSpPr>
          <p:spPr>
            <a:xfrm>
              <a:off x="3392853" y="1401541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3372815" y="1391536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0" y="70092"/>
                  </a:moveTo>
                  <a:lnTo>
                    <a:pt x="20038" y="0"/>
                  </a:lnTo>
                  <a:lnTo>
                    <a:pt x="40062" y="70092"/>
                  </a:lnTo>
                  <a:lnTo>
                    <a:pt x="20038" y="50068"/>
                  </a:lnTo>
                  <a:lnTo>
                    <a:pt x="0" y="700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3372815" y="1391536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20038" y="50068"/>
                  </a:moveTo>
                  <a:lnTo>
                    <a:pt x="40062" y="70092"/>
                  </a:lnTo>
                  <a:lnTo>
                    <a:pt x="20038" y="0"/>
                  </a:lnTo>
                  <a:lnTo>
                    <a:pt x="0" y="70092"/>
                  </a:lnTo>
                  <a:lnTo>
                    <a:pt x="20038" y="5006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25688" y="1401541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3805650" y="1391536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0" y="70092"/>
                  </a:moveTo>
                  <a:lnTo>
                    <a:pt x="20038" y="0"/>
                  </a:lnTo>
                  <a:lnTo>
                    <a:pt x="40062" y="70092"/>
                  </a:lnTo>
                  <a:lnTo>
                    <a:pt x="20038" y="50068"/>
                  </a:lnTo>
                  <a:lnTo>
                    <a:pt x="0" y="700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3805650" y="1391536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20038" y="50068"/>
                  </a:moveTo>
                  <a:lnTo>
                    <a:pt x="40062" y="70092"/>
                  </a:lnTo>
                  <a:lnTo>
                    <a:pt x="20038" y="0"/>
                  </a:lnTo>
                  <a:lnTo>
                    <a:pt x="0" y="70092"/>
                  </a:lnTo>
                  <a:lnTo>
                    <a:pt x="20038" y="5006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3452432" y="1342337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56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3706301" y="132229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40">
                  <a:moveTo>
                    <a:pt x="0" y="0"/>
                  </a:moveTo>
                  <a:lnTo>
                    <a:pt x="70106" y="20038"/>
                  </a:lnTo>
                  <a:lnTo>
                    <a:pt x="0" y="40062"/>
                  </a:lnTo>
                  <a:lnTo>
                    <a:pt x="20038" y="2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3706301" y="132229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40">
                  <a:moveTo>
                    <a:pt x="20038" y="20038"/>
                  </a:moveTo>
                  <a:lnTo>
                    <a:pt x="0" y="40062"/>
                  </a:lnTo>
                  <a:lnTo>
                    <a:pt x="70106" y="20038"/>
                  </a:lnTo>
                  <a:lnTo>
                    <a:pt x="0" y="0"/>
                  </a:lnTo>
                  <a:lnTo>
                    <a:pt x="20038" y="2003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3889513" y="1345566"/>
              <a:ext cx="369570" cy="376555"/>
            </a:xfrm>
            <a:custGeom>
              <a:avLst/>
              <a:gdLst/>
              <a:ahLst/>
              <a:cxnLst/>
              <a:rect l="l" t="t" r="r" b="b"/>
              <a:pathLst>
                <a:path w="369570" h="376555">
                  <a:moveTo>
                    <a:pt x="0" y="0"/>
                  </a:moveTo>
                  <a:lnTo>
                    <a:pt x="313956" y="0"/>
                  </a:lnTo>
                </a:path>
                <a:path w="369570" h="376555">
                  <a:moveTo>
                    <a:pt x="368995" y="376337"/>
                  </a:moveTo>
                  <a:lnTo>
                    <a:pt x="368995" y="6239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8485" y="1397937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0" y="70106"/>
                  </a:moveTo>
                  <a:lnTo>
                    <a:pt x="20024" y="0"/>
                  </a:lnTo>
                  <a:lnTo>
                    <a:pt x="40059" y="70106"/>
                  </a:lnTo>
                  <a:lnTo>
                    <a:pt x="20024" y="50068"/>
                  </a:lnTo>
                  <a:lnTo>
                    <a:pt x="0" y="70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4238485" y="1397937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4">
                  <a:moveTo>
                    <a:pt x="20024" y="50068"/>
                  </a:moveTo>
                  <a:lnTo>
                    <a:pt x="40059" y="70106"/>
                  </a:lnTo>
                  <a:lnTo>
                    <a:pt x="20024" y="0"/>
                  </a:lnTo>
                  <a:lnTo>
                    <a:pt x="0" y="70106"/>
                  </a:lnTo>
                  <a:lnTo>
                    <a:pt x="20024" y="5006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4143387" y="1325541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40">
                  <a:moveTo>
                    <a:pt x="0" y="0"/>
                  </a:moveTo>
                  <a:lnTo>
                    <a:pt x="70092" y="20024"/>
                  </a:lnTo>
                  <a:lnTo>
                    <a:pt x="0" y="40062"/>
                  </a:lnTo>
                  <a:lnTo>
                    <a:pt x="20024" y="2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3387" y="1325541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40">
                  <a:moveTo>
                    <a:pt x="20024" y="20024"/>
                  </a:moveTo>
                  <a:lnTo>
                    <a:pt x="0" y="40062"/>
                  </a:lnTo>
                  <a:lnTo>
                    <a:pt x="70092" y="20024"/>
                  </a:lnTo>
                  <a:lnTo>
                    <a:pt x="0" y="0"/>
                  </a:lnTo>
                  <a:lnTo>
                    <a:pt x="20024" y="2002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3392853" y="184998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3372815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0" y="70088"/>
                  </a:moveTo>
                  <a:lnTo>
                    <a:pt x="20038" y="0"/>
                  </a:lnTo>
                  <a:lnTo>
                    <a:pt x="40062" y="70088"/>
                  </a:lnTo>
                  <a:lnTo>
                    <a:pt x="20038" y="50064"/>
                  </a:lnTo>
                  <a:lnTo>
                    <a:pt x="0" y="70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3372815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20038" y="50064"/>
                  </a:moveTo>
                  <a:lnTo>
                    <a:pt x="40062" y="70088"/>
                  </a:lnTo>
                  <a:lnTo>
                    <a:pt x="20038" y="0"/>
                  </a:lnTo>
                  <a:lnTo>
                    <a:pt x="0" y="70088"/>
                  </a:lnTo>
                  <a:lnTo>
                    <a:pt x="20038" y="5006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3825688" y="184998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3805650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0" y="70088"/>
                  </a:moveTo>
                  <a:lnTo>
                    <a:pt x="20038" y="0"/>
                  </a:lnTo>
                  <a:lnTo>
                    <a:pt x="40062" y="70088"/>
                  </a:lnTo>
                  <a:lnTo>
                    <a:pt x="20038" y="50064"/>
                  </a:lnTo>
                  <a:lnTo>
                    <a:pt x="0" y="70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3805650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20038" y="50064"/>
                  </a:moveTo>
                  <a:lnTo>
                    <a:pt x="40062" y="70088"/>
                  </a:lnTo>
                  <a:lnTo>
                    <a:pt x="20038" y="0"/>
                  </a:lnTo>
                  <a:lnTo>
                    <a:pt x="0" y="70088"/>
                  </a:lnTo>
                  <a:lnTo>
                    <a:pt x="20038" y="5006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3449256" y="1788915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56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4" name="object 64"/>
            <p:cNvSpPr/>
            <p:nvPr/>
          </p:nvSpPr>
          <p:spPr>
            <a:xfrm>
              <a:off x="3703125" y="1768890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0" y="0"/>
                  </a:moveTo>
                  <a:lnTo>
                    <a:pt x="70092" y="20024"/>
                  </a:lnTo>
                  <a:lnTo>
                    <a:pt x="0" y="40048"/>
                  </a:lnTo>
                  <a:lnTo>
                    <a:pt x="20024" y="2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5" name="object 65"/>
            <p:cNvSpPr/>
            <p:nvPr/>
          </p:nvSpPr>
          <p:spPr>
            <a:xfrm>
              <a:off x="3703125" y="1768890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20024" y="20024"/>
                  </a:moveTo>
                  <a:lnTo>
                    <a:pt x="0" y="40048"/>
                  </a:lnTo>
                  <a:lnTo>
                    <a:pt x="70092" y="20024"/>
                  </a:lnTo>
                  <a:lnTo>
                    <a:pt x="0" y="0"/>
                  </a:lnTo>
                  <a:lnTo>
                    <a:pt x="20024" y="2002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9625" y="2225947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42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7" name="object 67"/>
            <p:cNvSpPr/>
            <p:nvPr/>
          </p:nvSpPr>
          <p:spPr>
            <a:xfrm>
              <a:off x="3693480" y="220590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0" y="0"/>
                  </a:moveTo>
                  <a:lnTo>
                    <a:pt x="70106" y="20038"/>
                  </a:lnTo>
                  <a:lnTo>
                    <a:pt x="0" y="40062"/>
                  </a:lnTo>
                  <a:lnTo>
                    <a:pt x="20038" y="2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8" name="object 68"/>
            <p:cNvSpPr/>
            <p:nvPr/>
          </p:nvSpPr>
          <p:spPr>
            <a:xfrm>
              <a:off x="3693480" y="220590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20038" y="20038"/>
                  </a:moveTo>
                  <a:lnTo>
                    <a:pt x="0" y="40062"/>
                  </a:lnTo>
                  <a:lnTo>
                    <a:pt x="70106" y="20038"/>
                  </a:lnTo>
                  <a:lnTo>
                    <a:pt x="0" y="0"/>
                  </a:lnTo>
                  <a:lnTo>
                    <a:pt x="20038" y="2003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9798" y="2232419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56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0" name="object 70"/>
            <p:cNvSpPr/>
            <p:nvPr/>
          </p:nvSpPr>
          <p:spPr>
            <a:xfrm>
              <a:off x="4133671" y="2212381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0" y="0"/>
                  </a:moveTo>
                  <a:lnTo>
                    <a:pt x="70103" y="20038"/>
                  </a:lnTo>
                  <a:lnTo>
                    <a:pt x="0" y="40062"/>
                  </a:lnTo>
                  <a:lnTo>
                    <a:pt x="20024" y="2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1" name="object 71"/>
            <p:cNvSpPr/>
            <p:nvPr/>
          </p:nvSpPr>
          <p:spPr>
            <a:xfrm>
              <a:off x="4133671" y="2212381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20024" y="20038"/>
                  </a:moveTo>
                  <a:lnTo>
                    <a:pt x="0" y="40062"/>
                  </a:lnTo>
                  <a:lnTo>
                    <a:pt x="70103" y="20038"/>
                  </a:lnTo>
                  <a:lnTo>
                    <a:pt x="0" y="0"/>
                  </a:lnTo>
                  <a:lnTo>
                    <a:pt x="20024" y="20038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2" name="object 72"/>
            <p:cNvSpPr/>
            <p:nvPr/>
          </p:nvSpPr>
          <p:spPr>
            <a:xfrm>
              <a:off x="4258509" y="184998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56"/>
                  </a:moveTo>
                  <a:lnTo>
                    <a:pt x="0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3" name="object 73"/>
            <p:cNvSpPr/>
            <p:nvPr/>
          </p:nvSpPr>
          <p:spPr>
            <a:xfrm>
              <a:off x="4238485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0" y="70088"/>
                  </a:moveTo>
                  <a:lnTo>
                    <a:pt x="20024" y="0"/>
                  </a:lnTo>
                  <a:lnTo>
                    <a:pt x="40059" y="70088"/>
                  </a:lnTo>
                  <a:lnTo>
                    <a:pt x="20024" y="50064"/>
                  </a:lnTo>
                  <a:lnTo>
                    <a:pt x="0" y="70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4" name="object 74"/>
            <p:cNvSpPr/>
            <p:nvPr/>
          </p:nvSpPr>
          <p:spPr>
            <a:xfrm>
              <a:off x="4238485" y="1839979"/>
              <a:ext cx="40640" cy="70485"/>
            </a:xfrm>
            <a:custGeom>
              <a:avLst/>
              <a:gdLst/>
              <a:ahLst/>
              <a:cxnLst/>
              <a:rect l="l" t="t" r="r" b="b"/>
              <a:pathLst>
                <a:path w="40639" h="70485">
                  <a:moveTo>
                    <a:pt x="20024" y="50064"/>
                  </a:moveTo>
                  <a:lnTo>
                    <a:pt x="40059" y="70088"/>
                  </a:lnTo>
                  <a:lnTo>
                    <a:pt x="20024" y="0"/>
                  </a:lnTo>
                  <a:lnTo>
                    <a:pt x="0" y="70088"/>
                  </a:lnTo>
                  <a:lnTo>
                    <a:pt x="20024" y="5006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5" name="object 75"/>
            <p:cNvSpPr/>
            <p:nvPr/>
          </p:nvSpPr>
          <p:spPr>
            <a:xfrm>
              <a:off x="3899147" y="1789109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0" y="0"/>
                  </a:moveTo>
                  <a:lnTo>
                    <a:pt x="313956" y="0"/>
                  </a:lnTo>
                </a:path>
              </a:pathLst>
            </a:custGeom>
            <a:ln w="1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6" name="object 76"/>
            <p:cNvSpPr/>
            <p:nvPr/>
          </p:nvSpPr>
          <p:spPr>
            <a:xfrm>
              <a:off x="4153017" y="1769085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0" y="0"/>
                  </a:moveTo>
                  <a:lnTo>
                    <a:pt x="70106" y="20024"/>
                  </a:lnTo>
                  <a:lnTo>
                    <a:pt x="0" y="40062"/>
                  </a:lnTo>
                  <a:lnTo>
                    <a:pt x="20024" y="2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7" name="object 77"/>
            <p:cNvSpPr/>
            <p:nvPr/>
          </p:nvSpPr>
          <p:spPr>
            <a:xfrm>
              <a:off x="4153017" y="1769085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5" h="40639">
                  <a:moveTo>
                    <a:pt x="20024" y="20024"/>
                  </a:moveTo>
                  <a:lnTo>
                    <a:pt x="0" y="40062"/>
                  </a:lnTo>
                  <a:lnTo>
                    <a:pt x="70106" y="20024"/>
                  </a:lnTo>
                  <a:lnTo>
                    <a:pt x="0" y="0"/>
                  </a:lnTo>
                  <a:lnTo>
                    <a:pt x="20024" y="20024"/>
                  </a:lnTo>
                  <a:close/>
                </a:path>
              </a:pathLst>
            </a:custGeom>
            <a:ln w="5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989" y="2174630"/>
              <a:ext cx="90597" cy="9059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1328" y="1741629"/>
              <a:ext cx="90611" cy="9059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6826" y="1743523"/>
              <a:ext cx="90597" cy="9060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218693" y="218545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383" y="88763"/>
                  </a:moveTo>
                  <a:lnTo>
                    <a:pt x="27108" y="85275"/>
                  </a:lnTo>
                  <a:lnTo>
                    <a:pt x="13000" y="75763"/>
                  </a:lnTo>
                  <a:lnTo>
                    <a:pt x="3488" y="61655"/>
                  </a:lnTo>
                  <a:lnTo>
                    <a:pt x="0" y="44380"/>
                  </a:lnTo>
                  <a:lnTo>
                    <a:pt x="3488" y="27100"/>
                  </a:lnTo>
                  <a:lnTo>
                    <a:pt x="13000" y="12994"/>
                  </a:lnTo>
                  <a:lnTo>
                    <a:pt x="27108" y="3486"/>
                  </a:lnTo>
                  <a:lnTo>
                    <a:pt x="44383" y="0"/>
                  </a:lnTo>
                  <a:lnTo>
                    <a:pt x="61657" y="3486"/>
                  </a:lnTo>
                  <a:lnTo>
                    <a:pt x="75764" y="12994"/>
                  </a:lnTo>
                  <a:lnTo>
                    <a:pt x="85275" y="27100"/>
                  </a:lnTo>
                  <a:lnTo>
                    <a:pt x="88763" y="44380"/>
                  </a:lnTo>
                  <a:lnTo>
                    <a:pt x="85275" y="61655"/>
                  </a:lnTo>
                  <a:lnTo>
                    <a:pt x="75764" y="75763"/>
                  </a:lnTo>
                  <a:lnTo>
                    <a:pt x="61657" y="85275"/>
                  </a:lnTo>
                  <a:lnTo>
                    <a:pt x="44383" y="88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2" name="object 82"/>
            <p:cNvSpPr/>
            <p:nvPr/>
          </p:nvSpPr>
          <p:spPr>
            <a:xfrm>
              <a:off x="4218693" y="218545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763" y="44380"/>
                  </a:moveTo>
                  <a:lnTo>
                    <a:pt x="85275" y="61655"/>
                  </a:lnTo>
                  <a:lnTo>
                    <a:pt x="75764" y="75763"/>
                  </a:lnTo>
                  <a:lnTo>
                    <a:pt x="61657" y="85275"/>
                  </a:lnTo>
                  <a:lnTo>
                    <a:pt x="44383" y="88763"/>
                  </a:lnTo>
                  <a:lnTo>
                    <a:pt x="27108" y="85275"/>
                  </a:lnTo>
                  <a:lnTo>
                    <a:pt x="13000" y="75763"/>
                  </a:lnTo>
                  <a:lnTo>
                    <a:pt x="3488" y="61655"/>
                  </a:lnTo>
                  <a:lnTo>
                    <a:pt x="0" y="44380"/>
                  </a:lnTo>
                  <a:lnTo>
                    <a:pt x="3488" y="27100"/>
                  </a:lnTo>
                  <a:lnTo>
                    <a:pt x="13000" y="12994"/>
                  </a:lnTo>
                  <a:lnTo>
                    <a:pt x="27108" y="3486"/>
                  </a:lnTo>
                  <a:lnTo>
                    <a:pt x="44383" y="0"/>
                  </a:lnTo>
                  <a:lnTo>
                    <a:pt x="61657" y="3486"/>
                  </a:lnTo>
                  <a:lnTo>
                    <a:pt x="75764" y="12994"/>
                  </a:lnTo>
                  <a:lnTo>
                    <a:pt x="85275" y="27100"/>
                  </a:lnTo>
                  <a:lnTo>
                    <a:pt x="88763" y="44380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1441" y="2176506"/>
              <a:ext cx="90611" cy="9059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5239" y="1738940"/>
              <a:ext cx="90597" cy="905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9778" y="1299841"/>
              <a:ext cx="90597" cy="9061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8635" y="1296058"/>
              <a:ext cx="90611" cy="9059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2050" y="1297948"/>
              <a:ext cx="90597" cy="9059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280574" y="1282154"/>
              <a:ext cx="1109345" cy="996950"/>
            </a:xfrm>
            <a:custGeom>
              <a:avLst/>
              <a:gdLst/>
              <a:ahLst/>
              <a:cxnLst/>
              <a:rect l="l" t="t" r="r" b="b"/>
              <a:pathLst>
                <a:path w="1109345" h="996950">
                  <a:moveTo>
                    <a:pt x="1108732" y="996810"/>
                  </a:moveTo>
                  <a:lnTo>
                    <a:pt x="0" y="996810"/>
                  </a:lnTo>
                  <a:lnTo>
                    <a:pt x="0" y="0"/>
                  </a:lnTo>
                  <a:lnTo>
                    <a:pt x="1108732" y="0"/>
                  </a:lnTo>
                  <a:lnTo>
                    <a:pt x="1108732" y="996810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340666" y="4557385"/>
            <a:ext cx="157041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2-</a:t>
            </a:r>
            <a:r>
              <a:rPr sz="2180" b="1" spc="-69" dirty="0">
                <a:solidFill>
                  <a:srgbClr val="CC0000"/>
                </a:solidFill>
                <a:latin typeface="Arial"/>
                <a:cs typeface="Arial"/>
              </a:rPr>
              <a:t>parameter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2989438" y="5136251"/>
            <a:ext cx="6310618" cy="1370342"/>
            <a:chOff x="737386" y="2591904"/>
            <a:chExt cx="3184525" cy="691515"/>
          </a:xfrm>
        </p:grpSpPr>
        <p:sp>
          <p:nvSpPr>
            <p:cNvPr id="91" name="object 91"/>
            <p:cNvSpPr/>
            <p:nvPr/>
          </p:nvSpPr>
          <p:spPr>
            <a:xfrm>
              <a:off x="737386" y="2591904"/>
              <a:ext cx="3133725" cy="82550"/>
            </a:xfrm>
            <a:custGeom>
              <a:avLst/>
              <a:gdLst/>
              <a:ahLst/>
              <a:cxnLst/>
              <a:rect l="l" t="t" r="r" b="b"/>
              <a:pathLst>
                <a:path w="3133725" h="82550">
                  <a:moveTo>
                    <a:pt x="3082463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133263" y="82384"/>
                  </a:lnTo>
                  <a:lnTo>
                    <a:pt x="3133263" y="50800"/>
                  </a:lnTo>
                  <a:lnTo>
                    <a:pt x="3129255" y="31075"/>
                  </a:lnTo>
                  <a:lnTo>
                    <a:pt x="3118340" y="14922"/>
                  </a:lnTo>
                  <a:lnTo>
                    <a:pt x="3102187" y="4008"/>
                  </a:lnTo>
                  <a:lnTo>
                    <a:pt x="3082463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187" y="3181426"/>
              <a:ext cx="101600" cy="10160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988" y="3168726"/>
              <a:ext cx="3082428" cy="1143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70650" y="2642463"/>
              <a:ext cx="50766" cy="53896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37386" y="2636314"/>
              <a:ext cx="3133725" cy="596265"/>
            </a:xfrm>
            <a:custGeom>
              <a:avLst/>
              <a:gdLst/>
              <a:ahLst/>
              <a:cxnLst/>
              <a:rect l="l" t="t" r="r" b="b"/>
              <a:pathLst>
                <a:path w="3133725" h="596264">
                  <a:moveTo>
                    <a:pt x="3133263" y="0"/>
                  </a:moveTo>
                  <a:lnTo>
                    <a:pt x="0" y="0"/>
                  </a:lnTo>
                  <a:lnTo>
                    <a:pt x="0" y="545111"/>
                  </a:lnTo>
                  <a:lnTo>
                    <a:pt x="4008" y="564836"/>
                  </a:lnTo>
                  <a:lnTo>
                    <a:pt x="14922" y="580989"/>
                  </a:lnTo>
                  <a:lnTo>
                    <a:pt x="31075" y="591903"/>
                  </a:lnTo>
                  <a:lnTo>
                    <a:pt x="50800" y="595912"/>
                  </a:lnTo>
                  <a:lnTo>
                    <a:pt x="3082463" y="595912"/>
                  </a:lnTo>
                  <a:lnTo>
                    <a:pt x="3102187" y="591903"/>
                  </a:lnTo>
                  <a:lnTo>
                    <a:pt x="3118340" y="580989"/>
                  </a:lnTo>
                  <a:lnTo>
                    <a:pt x="3129255" y="564836"/>
                  </a:lnTo>
                  <a:lnTo>
                    <a:pt x="3133263" y="545111"/>
                  </a:lnTo>
                  <a:lnTo>
                    <a:pt x="3133263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6" name="object 96"/>
            <p:cNvSpPr/>
            <p:nvPr/>
          </p:nvSpPr>
          <p:spPr>
            <a:xfrm>
              <a:off x="3870650" y="2680551"/>
              <a:ext cx="0" cy="520065"/>
            </a:xfrm>
            <a:custGeom>
              <a:avLst/>
              <a:gdLst/>
              <a:ahLst/>
              <a:cxnLst/>
              <a:rect l="l" t="t" r="r" b="b"/>
              <a:pathLst>
                <a:path h="520064">
                  <a:moveTo>
                    <a:pt x="0" y="5199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7" name="object 97"/>
            <p:cNvSpPr/>
            <p:nvPr/>
          </p:nvSpPr>
          <p:spPr>
            <a:xfrm>
              <a:off x="3870650" y="2667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8" name="object 98"/>
            <p:cNvSpPr/>
            <p:nvPr/>
          </p:nvSpPr>
          <p:spPr>
            <a:xfrm>
              <a:off x="3870650" y="26551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9" name="object 99"/>
            <p:cNvSpPr/>
            <p:nvPr/>
          </p:nvSpPr>
          <p:spPr>
            <a:xfrm>
              <a:off x="3870650" y="26424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00" name="object 1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0732" y="2673007"/>
              <a:ext cx="65265" cy="6526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0732" y="2883039"/>
              <a:ext cx="65265" cy="6526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0732" y="3093072"/>
              <a:ext cx="65265" cy="65265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3614031" y="5044842"/>
            <a:ext cx="5199988" cy="1314997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 marR="1165259">
              <a:lnSpc>
                <a:spcPct val="125299"/>
              </a:lnSpc>
              <a:spcBef>
                <a:spcPts val="198"/>
              </a:spcBef>
            </a:pPr>
            <a:r>
              <a:rPr sz="2180" spc="-79" dirty="0">
                <a:latin typeface="Century Schoolbook" panose="02040604050505020304" pitchFamily="18" charset="0"/>
                <a:cs typeface="Tahoma"/>
              </a:rPr>
              <a:t>vertex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99" dirty="0">
                <a:latin typeface="Century Schoolbook" panose="02040604050505020304" pitchFamily="18" charset="0"/>
                <a:cs typeface="Lucida Sans Unicode"/>
              </a:rPr>
              <a:t>←</a:t>
            </a:r>
            <a:r>
              <a:rPr sz="2180" spc="-59" dirty="0">
                <a:latin typeface="Century Schoolbook" panose="02040604050505020304" pitchFamily="18" charset="0"/>
                <a:cs typeface="Lucida Sans Unicode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vector</a:t>
            </a:r>
            <a:r>
              <a:rPr sz="2180" spc="-5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119" dirty="0">
                <a:latin typeface="Century Schoolbook" panose="02040604050505020304" pitchFamily="18" charset="0"/>
                <a:cs typeface="Tahoma"/>
              </a:rPr>
              <a:t>space </a:t>
            </a:r>
            <a:endParaRPr lang="en-US" sz="2180" spc="-20" dirty="0">
              <a:latin typeface="Century Schoolbook" panose="02040604050505020304" pitchFamily="18" charset="0"/>
              <a:cs typeface="Tahoma"/>
            </a:endParaRPr>
          </a:p>
          <a:p>
            <a:pPr marL="25168" marR="1165259">
              <a:lnSpc>
                <a:spcPct val="125299"/>
              </a:lnSpc>
              <a:spcBef>
                <a:spcPts val="198"/>
              </a:spcBef>
            </a:pPr>
            <a:r>
              <a:rPr sz="2180" spc="-119" dirty="0">
                <a:latin typeface="Century Schoolbook" panose="02040604050505020304" pitchFamily="18" charset="0"/>
                <a:cs typeface="Tahoma"/>
              </a:rPr>
              <a:t>arrow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99" dirty="0">
                <a:latin typeface="Century Schoolbook" panose="02040604050505020304" pitchFamily="18" charset="0"/>
                <a:cs typeface="Lucida Sans Unicode"/>
              </a:rPr>
              <a:t>←</a:t>
            </a:r>
            <a:r>
              <a:rPr sz="2180" spc="-50" dirty="0">
                <a:latin typeface="Century Schoolbook" panose="02040604050505020304" pitchFamily="18" charset="0"/>
                <a:cs typeface="Lucida Sans Unicode"/>
              </a:rPr>
              <a:t> </a:t>
            </a:r>
            <a:r>
              <a:rPr sz="2180" dirty="0">
                <a:latin typeface="Century Schoolbook" panose="02040604050505020304" pitchFamily="18" charset="0"/>
                <a:cs typeface="Tahoma"/>
              </a:rPr>
              <a:t>a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linear</a:t>
            </a:r>
            <a:r>
              <a:rPr sz="2180" spc="-40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50" dirty="0">
                <a:latin typeface="Century Schoolbook" panose="02040604050505020304" pitchFamily="18" charset="0"/>
                <a:cs typeface="Tahoma"/>
              </a:rPr>
              <a:t>map</a:t>
            </a:r>
            <a:endParaRPr sz="2180" dirty="0">
              <a:latin typeface="Century Schoolbook" panose="02040604050505020304" pitchFamily="18" charset="0"/>
              <a:cs typeface="Tahoma"/>
            </a:endParaRPr>
          </a:p>
          <a:p>
            <a:pPr marL="25168">
              <a:spcBef>
                <a:spcPts val="664"/>
              </a:spcBef>
            </a:pPr>
            <a:r>
              <a:rPr sz="2180" spc="-50" dirty="0">
                <a:latin typeface="Century Schoolbook" panose="02040604050505020304" pitchFamily="18" charset="0"/>
                <a:cs typeface="Tahoma"/>
              </a:rPr>
              <a:t>Every</a:t>
            </a:r>
            <a:r>
              <a:rPr sz="2180" spc="-79" dirty="0">
                <a:latin typeface="Century Schoolbook" panose="02040604050505020304" pitchFamily="18" charset="0"/>
                <a:cs typeface="Tahoma"/>
              </a:rPr>
              <a:t> closed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79" dirty="0">
                <a:latin typeface="Century Schoolbook" panose="02040604050505020304" pitchFamily="18" charset="0"/>
                <a:cs typeface="Tahoma"/>
              </a:rPr>
              <a:t>subdiagram</a:t>
            </a:r>
            <a:r>
              <a:rPr sz="2180" spc="-69" dirty="0">
                <a:latin typeface="Century Schoolbook" panose="02040604050505020304" pitchFamily="18" charset="0"/>
                <a:cs typeface="Tahoma"/>
              </a:rPr>
              <a:t> </a:t>
            </a:r>
            <a:r>
              <a:rPr sz="2180" spc="-79" dirty="0">
                <a:latin typeface="Century Schoolbook" panose="02040604050505020304" pitchFamily="18" charset="0"/>
                <a:cs typeface="Tahoma"/>
              </a:rPr>
              <a:t>commutes</a:t>
            </a:r>
            <a:r>
              <a:rPr sz="2180" spc="-79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573" y="336476"/>
            <a:ext cx="8098732" cy="1836421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4193" marR="10067" indent="-254193">
              <a:lnSpc>
                <a:spcPct val="142700"/>
              </a:lnSpc>
              <a:spcBef>
                <a:spcPts val="198"/>
              </a:spcBef>
              <a:buFont typeface="Lucida Sans Unicode"/>
              <a:buChar char="•"/>
              <a:tabLst>
                <a:tab pos="254193" algn="l"/>
              </a:tabLst>
            </a:pPr>
            <a:r>
              <a:rPr sz="2180" i="1" dirty="0">
                <a:cs typeface="Arial"/>
              </a:rPr>
              <a:t>I</a:t>
            </a:r>
            <a:r>
              <a:rPr sz="2180" i="1" spc="16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⊂</a:t>
            </a:r>
            <a:r>
              <a:rPr sz="2180" spc="-159" dirty="0">
                <a:cs typeface="Lucida Sans Unicode"/>
              </a:rPr>
              <a:t> </a:t>
            </a:r>
            <a:r>
              <a:rPr sz="2180" dirty="0">
                <a:cs typeface="Arial"/>
              </a:rPr>
              <a:t>P</a:t>
            </a:r>
            <a:r>
              <a:rPr sz="2180" spc="20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called </a:t>
            </a:r>
            <a:r>
              <a:rPr sz="2180" spc="-20" dirty="0">
                <a:cs typeface="Tahoma"/>
              </a:rPr>
              <a:t>an</a:t>
            </a:r>
            <a:r>
              <a:rPr sz="2180" spc="-40" dirty="0">
                <a:cs typeface="Tahoma"/>
              </a:rPr>
              <a:t> </a:t>
            </a:r>
            <a:r>
              <a:rPr sz="2180" b="1" spc="-40" dirty="0">
                <a:solidFill>
                  <a:srgbClr val="CC0000"/>
                </a:solidFill>
                <a:cs typeface="Arial"/>
              </a:rPr>
              <a:t>interval</a:t>
            </a:r>
            <a:r>
              <a:rPr sz="2180" b="1" spc="2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Tahoma"/>
              </a:rPr>
              <a:t>if</a:t>
            </a:r>
            <a:r>
              <a:rPr sz="2180" spc="-50" dirty="0">
                <a:cs typeface="Tahoma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277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</a:t>
            </a:r>
            <a:r>
              <a:rPr sz="2180" b="1" spc="-99" dirty="0">
                <a:cs typeface="Arial"/>
              </a:rPr>
              <a:t>connected</a:t>
            </a:r>
            <a:r>
              <a:rPr sz="2180" b="1" spc="20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-50" dirty="0">
                <a:cs typeface="Tahoma"/>
              </a:rPr>
              <a:t> </a:t>
            </a:r>
            <a:r>
              <a:rPr sz="2180" b="1" spc="-119" dirty="0">
                <a:cs typeface="Arial"/>
              </a:rPr>
              <a:t>order-</a:t>
            </a:r>
            <a:r>
              <a:rPr sz="2180" b="1" spc="-89" dirty="0">
                <a:cs typeface="Arial"/>
              </a:rPr>
              <a:t>convex</a:t>
            </a:r>
            <a:r>
              <a:rPr sz="2180" spc="-89" dirty="0">
                <a:cs typeface="Tahoma"/>
              </a:rPr>
              <a:t>,</a:t>
            </a:r>
            <a:r>
              <a:rPr sz="2180" spc="-50" dirty="0">
                <a:cs typeface="Tahoma"/>
              </a:rPr>
              <a:t> </a:t>
            </a:r>
            <a:r>
              <a:rPr sz="2180" spc="-40" dirty="0">
                <a:cs typeface="Tahoma"/>
              </a:rPr>
              <a:t>i.e. </a:t>
            </a:r>
            <a:r>
              <a:rPr sz="2180" spc="-99" dirty="0">
                <a:cs typeface="Tahoma"/>
              </a:rPr>
              <a:t>[</a:t>
            </a:r>
            <a:r>
              <a:rPr sz="2180" i="1" spc="-99" dirty="0">
                <a:cs typeface="Arial"/>
              </a:rPr>
              <a:t>p</a:t>
            </a:r>
            <a:r>
              <a:rPr sz="2180" i="1" spc="-99" dirty="0">
                <a:cs typeface="Franklin Gothic Heavy"/>
              </a:rPr>
              <a:t>,</a:t>
            </a:r>
            <a:r>
              <a:rPr sz="2180" i="1" spc="-188" dirty="0">
                <a:cs typeface="Franklin Gothic Heavy"/>
              </a:rPr>
              <a:t> </a:t>
            </a:r>
            <a:r>
              <a:rPr sz="2180" i="1" dirty="0">
                <a:cs typeface="Arial"/>
              </a:rPr>
              <a:t>q</a:t>
            </a:r>
            <a:r>
              <a:rPr sz="2180" i="1" spc="-40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367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10" dirty="0">
                <a:cs typeface="Tahoma"/>
              </a:rPr>
              <a:t> </a:t>
            </a:r>
            <a:r>
              <a:rPr sz="2180" i="1" dirty="0">
                <a:cs typeface="Arial"/>
              </a:rPr>
              <a:t>p</a:t>
            </a:r>
            <a:r>
              <a:rPr sz="2180" i="1" spc="59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spc="-129" dirty="0">
                <a:cs typeface="Arial"/>
              </a:rPr>
              <a:t>q</a:t>
            </a:r>
            <a:r>
              <a:rPr sz="2180" spc="-129" dirty="0">
                <a:cs typeface="Tahoma"/>
              </a:rPr>
              <a:t>]</a:t>
            </a:r>
            <a:r>
              <a:rPr sz="2180" spc="-79" dirty="0">
                <a:cs typeface="Tahoma"/>
              </a:rPr>
              <a:t> </a:t>
            </a:r>
            <a:r>
              <a:rPr sz="2180" spc="99" dirty="0">
                <a:cs typeface="Lucida Sans Unicode"/>
              </a:rPr>
              <a:t>⇒</a:t>
            </a:r>
            <a:r>
              <a:rPr sz="2180" spc="-12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spc="-20" dirty="0">
                <a:cs typeface="Arial"/>
              </a:rPr>
              <a:t>I</a:t>
            </a:r>
            <a:r>
              <a:rPr sz="2180" i="1" spc="-317" dirty="0">
                <a:cs typeface="Arial"/>
              </a:rPr>
              <a:t> </a:t>
            </a:r>
            <a:r>
              <a:rPr sz="2180" i="1" spc="-99" dirty="0">
                <a:cs typeface="Franklin Gothic Heavy"/>
              </a:rPr>
              <a:t>.</a:t>
            </a:r>
            <a:endParaRPr sz="2180" dirty="0">
              <a:cs typeface="Franklin Gothic Heavy"/>
            </a:endParaRPr>
          </a:p>
          <a:p>
            <a:pPr>
              <a:spcBef>
                <a:spcPts val="99"/>
              </a:spcBef>
            </a:pPr>
            <a:endParaRPr sz="3270" dirty="0">
              <a:latin typeface="Franklin Gothic Heavy"/>
              <a:cs typeface="Franklin Gothic Heavy"/>
            </a:endParaRPr>
          </a:p>
          <a:p>
            <a:pPr marL="25168"/>
            <a:r>
              <a:rPr sz="2180" b="1" spc="-20" dirty="0">
                <a:solidFill>
                  <a:srgbClr val="0000CC"/>
                </a:solidFill>
                <a:latin typeface="Arial"/>
                <a:cs typeface="Arial"/>
              </a:rPr>
              <a:t>Examples.</a:t>
            </a:r>
            <a:endParaRPr sz="218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73558" y="2969780"/>
            <a:ext cx="1964282" cy="151002"/>
            <a:chOff x="174280" y="1498639"/>
            <a:chExt cx="991235" cy="76200"/>
          </a:xfrm>
        </p:grpSpPr>
        <p:sp>
          <p:nvSpPr>
            <p:cNvPr id="4" name="object 4"/>
            <p:cNvSpPr/>
            <p:nvPr/>
          </p:nvSpPr>
          <p:spPr>
            <a:xfrm>
              <a:off x="249962" y="1543433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426260" y="1529527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2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426260" y="1529527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15" y="13905"/>
                  </a:moveTo>
                  <a:lnTo>
                    <a:pt x="0" y="2782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81296" y="150761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81296" y="150761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85305" y="1507140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305" y="1507140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542" y="1542111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7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843" y="152820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75" y="13905"/>
                  </a:lnTo>
                  <a:lnTo>
                    <a:pt x="0" y="2781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843" y="152820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05"/>
                  </a:moveTo>
                  <a:lnTo>
                    <a:pt x="0" y="27811"/>
                  </a:lnTo>
                  <a:lnTo>
                    <a:pt x="48675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8215" y="1540835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4513" y="152692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2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4513" y="152692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13905" y="13905"/>
                  </a:moveTo>
                  <a:lnTo>
                    <a:pt x="0" y="2782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5860" y="150711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9" y="61641"/>
                  </a:moveTo>
                  <a:lnTo>
                    <a:pt x="18828" y="59219"/>
                  </a:lnTo>
                  <a:lnTo>
                    <a:pt x="9028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8" y="9027"/>
                  </a:lnTo>
                  <a:lnTo>
                    <a:pt x="18828" y="2422"/>
                  </a:lnTo>
                  <a:lnTo>
                    <a:pt x="30829" y="0"/>
                  </a:lnTo>
                  <a:lnTo>
                    <a:pt x="42826" y="2422"/>
                  </a:lnTo>
                  <a:lnTo>
                    <a:pt x="52623" y="9027"/>
                  </a:lnTo>
                  <a:lnTo>
                    <a:pt x="59228" y="18824"/>
                  </a:lnTo>
                  <a:lnTo>
                    <a:pt x="61651" y="30821"/>
                  </a:lnTo>
                  <a:lnTo>
                    <a:pt x="59228" y="42817"/>
                  </a:lnTo>
                  <a:lnTo>
                    <a:pt x="52623" y="52613"/>
                  </a:lnTo>
                  <a:lnTo>
                    <a:pt x="42826" y="59219"/>
                  </a:lnTo>
                  <a:lnTo>
                    <a:pt x="3082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795860" y="150711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51" y="30821"/>
                  </a:moveTo>
                  <a:lnTo>
                    <a:pt x="59228" y="42817"/>
                  </a:lnTo>
                  <a:lnTo>
                    <a:pt x="52623" y="52613"/>
                  </a:lnTo>
                  <a:lnTo>
                    <a:pt x="42826" y="59219"/>
                  </a:lnTo>
                  <a:lnTo>
                    <a:pt x="30829" y="61641"/>
                  </a:lnTo>
                  <a:lnTo>
                    <a:pt x="18828" y="59219"/>
                  </a:lnTo>
                  <a:lnTo>
                    <a:pt x="9028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8" y="9027"/>
                  </a:lnTo>
                  <a:lnTo>
                    <a:pt x="18828" y="2422"/>
                  </a:lnTo>
                  <a:lnTo>
                    <a:pt x="30829" y="0"/>
                  </a:lnTo>
                  <a:lnTo>
                    <a:pt x="42826" y="2422"/>
                  </a:lnTo>
                  <a:lnTo>
                    <a:pt x="52623" y="9027"/>
                  </a:lnTo>
                  <a:lnTo>
                    <a:pt x="59228" y="18824"/>
                  </a:lnTo>
                  <a:lnTo>
                    <a:pt x="6165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9879" y="150663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280" y="1498639"/>
              <a:ext cx="690880" cy="76200"/>
            </a:xfrm>
            <a:custGeom>
              <a:avLst/>
              <a:gdLst/>
              <a:ahLst/>
              <a:cxnLst/>
              <a:rect l="l" t="t" r="r" b="b"/>
              <a:pathLst>
                <a:path w="690880" h="76200">
                  <a:moveTo>
                    <a:pt x="690743" y="75929"/>
                  </a:moveTo>
                  <a:lnTo>
                    <a:pt x="0" y="75929"/>
                  </a:lnTo>
                  <a:lnTo>
                    <a:pt x="0" y="0"/>
                  </a:lnTo>
                  <a:lnTo>
                    <a:pt x="690743" y="0"/>
                  </a:lnTo>
                  <a:lnTo>
                    <a:pt x="690743" y="75929"/>
                  </a:lnTo>
                  <a:close/>
                </a:path>
              </a:pathLst>
            </a:custGeom>
            <a:solidFill>
              <a:srgbClr val="000000">
                <a:alpha val="16392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898722" y="2397366"/>
            <a:ext cx="1468493" cy="1454651"/>
            <a:chOff x="3719386" y="1209782"/>
            <a:chExt cx="741045" cy="734060"/>
          </a:xfrm>
        </p:grpSpPr>
        <p:sp>
          <p:nvSpPr>
            <p:cNvPr id="22" name="object 22"/>
            <p:cNvSpPr/>
            <p:nvPr/>
          </p:nvSpPr>
          <p:spPr>
            <a:xfrm>
              <a:off x="3719386" y="1211029"/>
              <a:ext cx="741045" cy="732790"/>
            </a:xfrm>
            <a:custGeom>
              <a:avLst/>
              <a:gdLst/>
              <a:ahLst/>
              <a:cxnLst/>
              <a:rect l="l" t="t" r="r" b="b"/>
              <a:pathLst>
                <a:path w="741045" h="732789">
                  <a:moveTo>
                    <a:pt x="740635" y="732738"/>
                  </a:moveTo>
                  <a:lnTo>
                    <a:pt x="0" y="732738"/>
                  </a:lnTo>
                  <a:lnTo>
                    <a:pt x="0" y="0"/>
                  </a:lnTo>
                  <a:lnTo>
                    <a:pt x="740635" y="0"/>
                  </a:lnTo>
                  <a:lnTo>
                    <a:pt x="740635" y="732738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0539" y="1310648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66633" y="130369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18" y="48684"/>
                  </a:lnTo>
                  <a:lnTo>
                    <a:pt x="1390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6633" y="130369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69"/>
                  </a:moveTo>
                  <a:lnTo>
                    <a:pt x="27818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81115" y="1310648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4067210" y="130369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21" y="48684"/>
                  </a:lnTo>
                  <a:lnTo>
                    <a:pt x="1390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4067210" y="130369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69"/>
                  </a:moveTo>
                  <a:lnTo>
                    <a:pt x="27821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694" y="1315096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7789" y="130813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2"/>
                  </a:moveTo>
                  <a:lnTo>
                    <a:pt x="13905" y="0"/>
                  </a:lnTo>
                  <a:lnTo>
                    <a:pt x="27821" y="48682"/>
                  </a:lnTo>
                  <a:lnTo>
                    <a:pt x="13905" y="34779"/>
                  </a:lnTo>
                  <a:lnTo>
                    <a:pt x="0" y="48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4367789" y="130813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79"/>
                  </a:moveTo>
                  <a:lnTo>
                    <a:pt x="27821" y="48682"/>
                  </a:lnTo>
                  <a:lnTo>
                    <a:pt x="13905" y="0"/>
                  </a:lnTo>
                  <a:lnTo>
                    <a:pt x="0" y="48682"/>
                  </a:lnTo>
                  <a:lnTo>
                    <a:pt x="13905" y="3477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3780539" y="1622066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3766633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18" y="48684"/>
                  </a:lnTo>
                  <a:lnTo>
                    <a:pt x="13905" y="3477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66633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79"/>
                  </a:moveTo>
                  <a:lnTo>
                    <a:pt x="27818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7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4081115" y="1622066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4067210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21" y="48684"/>
                  </a:lnTo>
                  <a:lnTo>
                    <a:pt x="13905" y="3477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4067210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79"/>
                  </a:moveTo>
                  <a:lnTo>
                    <a:pt x="27821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7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1694" y="1622066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4367789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21" y="48684"/>
                  </a:lnTo>
                  <a:lnTo>
                    <a:pt x="13905" y="3477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4367789" y="16151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79"/>
                  </a:moveTo>
                  <a:lnTo>
                    <a:pt x="27821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7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3819714" y="1579660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17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3996005" y="156574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15"/>
                  </a:lnTo>
                  <a:lnTo>
                    <a:pt x="0" y="27821"/>
                  </a:lnTo>
                  <a:lnTo>
                    <a:pt x="13915" y="1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3996005" y="156574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15" y="13915"/>
                  </a:moveTo>
                  <a:lnTo>
                    <a:pt x="0" y="27821"/>
                  </a:lnTo>
                  <a:lnTo>
                    <a:pt x="48684" y="13915"/>
                  </a:lnTo>
                  <a:lnTo>
                    <a:pt x="0" y="0"/>
                  </a:lnTo>
                  <a:lnTo>
                    <a:pt x="13915" y="1391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4132138" y="157979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8436" y="1565877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75" y="13915"/>
                  </a:lnTo>
                  <a:lnTo>
                    <a:pt x="0" y="27821"/>
                  </a:lnTo>
                  <a:lnTo>
                    <a:pt x="13905" y="1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308436" y="1565877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15"/>
                  </a:moveTo>
                  <a:lnTo>
                    <a:pt x="0" y="27821"/>
                  </a:lnTo>
                  <a:lnTo>
                    <a:pt x="48675" y="13915"/>
                  </a:lnTo>
                  <a:lnTo>
                    <a:pt x="0" y="0"/>
                  </a:lnTo>
                  <a:lnTo>
                    <a:pt x="13905" y="1391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3821920" y="1269525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98218" y="125561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2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3998218" y="125561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05"/>
                  </a:moveTo>
                  <a:lnTo>
                    <a:pt x="0" y="2782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4125450" y="127177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1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4301738" y="12578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13"/>
                  </a:lnTo>
                  <a:lnTo>
                    <a:pt x="0" y="27818"/>
                  </a:lnTo>
                  <a:lnTo>
                    <a:pt x="13915" y="13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4301739" y="12578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15" y="13913"/>
                  </a:moveTo>
                  <a:lnTo>
                    <a:pt x="0" y="27818"/>
                  </a:lnTo>
                  <a:lnTo>
                    <a:pt x="48684" y="13913"/>
                  </a:lnTo>
                  <a:lnTo>
                    <a:pt x="0" y="0"/>
                  </a:lnTo>
                  <a:lnTo>
                    <a:pt x="13915" y="1391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3813017" y="1883141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3989314" y="186923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9315" y="186923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1391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4118704" y="1887636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4295001" y="1873730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0" y="0"/>
                  </a:moveTo>
                  <a:lnTo>
                    <a:pt x="48684" y="13905"/>
                  </a:lnTo>
                  <a:lnTo>
                    <a:pt x="0" y="2782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5002" y="1873730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13905" y="13905"/>
                  </a:moveTo>
                  <a:lnTo>
                    <a:pt x="0" y="2782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4050026" y="184815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4050026" y="184815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4050956" y="154745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4050956" y="154745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4353375" y="154877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51"/>
                  </a:moveTo>
                  <a:lnTo>
                    <a:pt x="18823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22" y="2422"/>
                  </a:lnTo>
                  <a:lnTo>
                    <a:pt x="52622" y="9028"/>
                  </a:lnTo>
                  <a:lnTo>
                    <a:pt x="59228" y="18828"/>
                  </a:lnTo>
                  <a:lnTo>
                    <a:pt x="61651" y="30829"/>
                  </a:lnTo>
                  <a:lnTo>
                    <a:pt x="59228" y="42826"/>
                  </a:lnTo>
                  <a:lnTo>
                    <a:pt x="52622" y="52623"/>
                  </a:lnTo>
                  <a:lnTo>
                    <a:pt x="42822" y="59228"/>
                  </a:lnTo>
                  <a:lnTo>
                    <a:pt x="30819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4" name="object 64"/>
            <p:cNvSpPr/>
            <p:nvPr/>
          </p:nvSpPr>
          <p:spPr>
            <a:xfrm>
              <a:off x="4353375" y="154877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51" y="30829"/>
                  </a:moveTo>
                  <a:lnTo>
                    <a:pt x="59228" y="42826"/>
                  </a:lnTo>
                  <a:lnTo>
                    <a:pt x="52622" y="52623"/>
                  </a:lnTo>
                  <a:lnTo>
                    <a:pt x="42822" y="59228"/>
                  </a:lnTo>
                  <a:lnTo>
                    <a:pt x="30819" y="61651"/>
                  </a:lnTo>
                  <a:lnTo>
                    <a:pt x="18823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22" y="2422"/>
                  </a:lnTo>
                  <a:lnTo>
                    <a:pt x="52622" y="9028"/>
                  </a:lnTo>
                  <a:lnTo>
                    <a:pt x="59228" y="18828"/>
                  </a:lnTo>
                  <a:lnTo>
                    <a:pt x="61651" y="3082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5" name="object 65"/>
            <p:cNvSpPr/>
            <p:nvPr/>
          </p:nvSpPr>
          <p:spPr>
            <a:xfrm>
              <a:off x="4354035" y="1855023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21" y="61651"/>
                  </a:moveTo>
                  <a:lnTo>
                    <a:pt x="18824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1" y="2422"/>
                  </a:lnTo>
                  <a:lnTo>
                    <a:pt x="52617" y="9028"/>
                  </a:lnTo>
                  <a:lnTo>
                    <a:pt x="59220" y="18828"/>
                  </a:lnTo>
                  <a:lnTo>
                    <a:pt x="61641" y="30829"/>
                  </a:lnTo>
                  <a:lnTo>
                    <a:pt x="59220" y="42826"/>
                  </a:lnTo>
                  <a:lnTo>
                    <a:pt x="52617" y="52623"/>
                  </a:lnTo>
                  <a:lnTo>
                    <a:pt x="42821" y="59228"/>
                  </a:lnTo>
                  <a:lnTo>
                    <a:pt x="30821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6" name="object 66"/>
            <p:cNvSpPr/>
            <p:nvPr/>
          </p:nvSpPr>
          <p:spPr>
            <a:xfrm>
              <a:off x="4354035" y="1855023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29"/>
                  </a:moveTo>
                  <a:lnTo>
                    <a:pt x="59220" y="42826"/>
                  </a:lnTo>
                  <a:lnTo>
                    <a:pt x="52617" y="52623"/>
                  </a:lnTo>
                  <a:lnTo>
                    <a:pt x="42821" y="59228"/>
                  </a:lnTo>
                  <a:lnTo>
                    <a:pt x="30821" y="61651"/>
                  </a:lnTo>
                  <a:lnTo>
                    <a:pt x="18824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1" y="2422"/>
                  </a:lnTo>
                  <a:lnTo>
                    <a:pt x="52617" y="9028"/>
                  </a:lnTo>
                  <a:lnTo>
                    <a:pt x="59220" y="18828"/>
                  </a:lnTo>
                  <a:lnTo>
                    <a:pt x="61641" y="3082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7" name="object 67"/>
            <p:cNvSpPr/>
            <p:nvPr/>
          </p:nvSpPr>
          <p:spPr>
            <a:xfrm>
              <a:off x="3748107" y="1545580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51"/>
                  </a:moveTo>
                  <a:lnTo>
                    <a:pt x="18823" y="59228"/>
                  </a:lnTo>
                  <a:lnTo>
                    <a:pt x="9027" y="52622"/>
                  </a:lnTo>
                  <a:lnTo>
                    <a:pt x="2422" y="42822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22" y="2422"/>
                  </a:lnTo>
                  <a:lnTo>
                    <a:pt x="52622" y="9027"/>
                  </a:lnTo>
                  <a:lnTo>
                    <a:pt x="59228" y="18823"/>
                  </a:lnTo>
                  <a:lnTo>
                    <a:pt x="61651" y="30819"/>
                  </a:lnTo>
                  <a:lnTo>
                    <a:pt x="59228" y="42822"/>
                  </a:lnTo>
                  <a:lnTo>
                    <a:pt x="52622" y="52622"/>
                  </a:lnTo>
                  <a:lnTo>
                    <a:pt x="42822" y="59228"/>
                  </a:lnTo>
                  <a:lnTo>
                    <a:pt x="30819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8" name="object 68"/>
            <p:cNvSpPr/>
            <p:nvPr/>
          </p:nvSpPr>
          <p:spPr>
            <a:xfrm>
              <a:off x="3748107" y="1545580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51" y="30819"/>
                  </a:moveTo>
                  <a:lnTo>
                    <a:pt x="59228" y="42822"/>
                  </a:lnTo>
                  <a:lnTo>
                    <a:pt x="52622" y="52622"/>
                  </a:lnTo>
                  <a:lnTo>
                    <a:pt x="42822" y="59228"/>
                  </a:lnTo>
                  <a:lnTo>
                    <a:pt x="30819" y="61651"/>
                  </a:lnTo>
                  <a:lnTo>
                    <a:pt x="18823" y="59228"/>
                  </a:lnTo>
                  <a:lnTo>
                    <a:pt x="9027" y="52622"/>
                  </a:lnTo>
                  <a:lnTo>
                    <a:pt x="2422" y="42822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22" y="2422"/>
                  </a:lnTo>
                  <a:lnTo>
                    <a:pt x="52622" y="9027"/>
                  </a:lnTo>
                  <a:lnTo>
                    <a:pt x="59228" y="18823"/>
                  </a:lnTo>
                  <a:lnTo>
                    <a:pt x="6165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9" name="object 69"/>
            <p:cNvSpPr/>
            <p:nvPr/>
          </p:nvSpPr>
          <p:spPr>
            <a:xfrm>
              <a:off x="3751270" y="12406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19" y="59220"/>
                  </a:lnTo>
                  <a:lnTo>
                    <a:pt x="9023" y="52617"/>
                  </a:lnTo>
                  <a:lnTo>
                    <a:pt x="2420" y="42820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20"/>
                  </a:lnTo>
                  <a:lnTo>
                    <a:pt x="52613" y="52617"/>
                  </a:lnTo>
                  <a:lnTo>
                    <a:pt x="42816" y="59220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0" name="object 70"/>
            <p:cNvSpPr/>
            <p:nvPr/>
          </p:nvSpPr>
          <p:spPr>
            <a:xfrm>
              <a:off x="3751270" y="12406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20"/>
                  </a:lnTo>
                  <a:lnTo>
                    <a:pt x="52613" y="52617"/>
                  </a:lnTo>
                  <a:lnTo>
                    <a:pt x="42816" y="59220"/>
                  </a:lnTo>
                  <a:lnTo>
                    <a:pt x="30819" y="61641"/>
                  </a:lnTo>
                  <a:lnTo>
                    <a:pt x="18819" y="59220"/>
                  </a:lnTo>
                  <a:lnTo>
                    <a:pt x="9023" y="52617"/>
                  </a:lnTo>
                  <a:lnTo>
                    <a:pt x="2420" y="42820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1" name="object 71"/>
            <p:cNvSpPr/>
            <p:nvPr/>
          </p:nvSpPr>
          <p:spPr>
            <a:xfrm>
              <a:off x="4049089" y="12380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2" name="object 72"/>
            <p:cNvSpPr/>
            <p:nvPr/>
          </p:nvSpPr>
          <p:spPr>
            <a:xfrm>
              <a:off x="4049089" y="12380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3" name="object 73"/>
            <p:cNvSpPr/>
            <p:nvPr/>
          </p:nvSpPr>
          <p:spPr>
            <a:xfrm>
              <a:off x="3748039" y="1239692"/>
              <a:ext cx="669290" cy="673100"/>
            </a:xfrm>
            <a:custGeom>
              <a:avLst/>
              <a:gdLst/>
              <a:ahLst/>
              <a:cxnLst/>
              <a:rect l="l" t="t" r="r" b="b"/>
              <a:pathLst>
                <a:path w="669289" h="673100">
                  <a:moveTo>
                    <a:pt x="61641" y="641714"/>
                  </a:moveTo>
                  <a:lnTo>
                    <a:pt x="59219" y="653710"/>
                  </a:lnTo>
                  <a:lnTo>
                    <a:pt x="52613" y="663506"/>
                  </a:lnTo>
                  <a:lnTo>
                    <a:pt x="42817" y="670112"/>
                  </a:lnTo>
                  <a:lnTo>
                    <a:pt x="30821" y="672534"/>
                  </a:lnTo>
                  <a:lnTo>
                    <a:pt x="18824" y="670112"/>
                  </a:lnTo>
                  <a:lnTo>
                    <a:pt x="9027" y="663506"/>
                  </a:lnTo>
                  <a:lnTo>
                    <a:pt x="2422" y="653710"/>
                  </a:lnTo>
                  <a:lnTo>
                    <a:pt x="0" y="641714"/>
                  </a:lnTo>
                  <a:lnTo>
                    <a:pt x="2422" y="629718"/>
                  </a:lnTo>
                  <a:lnTo>
                    <a:pt x="9027" y="619920"/>
                  </a:lnTo>
                  <a:lnTo>
                    <a:pt x="18824" y="613315"/>
                  </a:lnTo>
                  <a:lnTo>
                    <a:pt x="30821" y="610893"/>
                  </a:lnTo>
                  <a:lnTo>
                    <a:pt x="42817" y="613315"/>
                  </a:lnTo>
                  <a:lnTo>
                    <a:pt x="52613" y="619920"/>
                  </a:lnTo>
                  <a:lnTo>
                    <a:pt x="59219" y="629718"/>
                  </a:lnTo>
                  <a:lnTo>
                    <a:pt x="61641" y="641714"/>
                  </a:lnTo>
                  <a:close/>
                </a:path>
                <a:path w="669289" h="673100">
                  <a:moveTo>
                    <a:pt x="668854" y="30821"/>
                  </a:moveTo>
                  <a:lnTo>
                    <a:pt x="666432" y="42817"/>
                  </a:lnTo>
                  <a:lnTo>
                    <a:pt x="659826" y="52613"/>
                  </a:lnTo>
                  <a:lnTo>
                    <a:pt x="650030" y="59219"/>
                  </a:lnTo>
                  <a:lnTo>
                    <a:pt x="638034" y="61641"/>
                  </a:lnTo>
                  <a:lnTo>
                    <a:pt x="626038" y="59219"/>
                  </a:lnTo>
                  <a:lnTo>
                    <a:pt x="616240" y="52613"/>
                  </a:lnTo>
                  <a:lnTo>
                    <a:pt x="609635" y="42817"/>
                  </a:lnTo>
                  <a:lnTo>
                    <a:pt x="607213" y="30821"/>
                  </a:lnTo>
                  <a:lnTo>
                    <a:pt x="609635" y="18820"/>
                  </a:lnTo>
                  <a:lnTo>
                    <a:pt x="616240" y="9024"/>
                  </a:lnTo>
                  <a:lnTo>
                    <a:pt x="626038" y="2420"/>
                  </a:lnTo>
                  <a:lnTo>
                    <a:pt x="638034" y="0"/>
                  </a:lnTo>
                  <a:lnTo>
                    <a:pt x="650030" y="2420"/>
                  </a:lnTo>
                  <a:lnTo>
                    <a:pt x="659826" y="9024"/>
                  </a:lnTo>
                  <a:lnTo>
                    <a:pt x="666432" y="18820"/>
                  </a:lnTo>
                  <a:lnTo>
                    <a:pt x="668854" y="30821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4" name="object 74"/>
            <p:cNvSpPr/>
            <p:nvPr/>
          </p:nvSpPr>
          <p:spPr>
            <a:xfrm>
              <a:off x="3729180" y="1209782"/>
              <a:ext cx="706755" cy="721360"/>
            </a:xfrm>
            <a:custGeom>
              <a:avLst/>
              <a:gdLst/>
              <a:ahLst/>
              <a:cxnLst/>
              <a:rect l="l" t="t" r="r" b="b"/>
              <a:pathLst>
                <a:path w="706754" h="721360">
                  <a:moveTo>
                    <a:pt x="706575" y="721295"/>
                  </a:moveTo>
                  <a:lnTo>
                    <a:pt x="312806" y="721295"/>
                  </a:lnTo>
                  <a:lnTo>
                    <a:pt x="312806" y="404808"/>
                  </a:lnTo>
                  <a:lnTo>
                    <a:pt x="0" y="404808"/>
                  </a:lnTo>
                  <a:lnTo>
                    <a:pt x="0" y="0"/>
                  </a:lnTo>
                  <a:lnTo>
                    <a:pt x="393930" y="1840"/>
                  </a:lnTo>
                  <a:lnTo>
                    <a:pt x="393768" y="316486"/>
                  </a:lnTo>
                  <a:lnTo>
                    <a:pt x="706575" y="316486"/>
                  </a:lnTo>
                  <a:lnTo>
                    <a:pt x="706575" y="721295"/>
                  </a:lnTo>
                  <a:close/>
                </a:path>
                <a:path w="706754" h="721360">
                  <a:moveTo>
                    <a:pt x="393930" y="1840"/>
                  </a:moveTo>
                  <a:lnTo>
                    <a:pt x="355127" y="1840"/>
                  </a:lnTo>
                  <a:lnTo>
                    <a:pt x="393930" y="1685"/>
                  </a:lnTo>
                  <a:lnTo>
                    <a:pt x="393930" y="1840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094927" y="2893445"/>
            <a:ext cx="2626174" cy="562482"/>
            <a:chOff x="1295249" y="1451728"/>
            <a:chExt cx="1325245" cy="283845"/>
          </a:xfrm>
        </p:grpSpPr>
        <p:sp>
          <p:nvSpPr>
            <p:cNvPr id="76" name="object 76"/>
            <p:cNvSpPr/>
            <p:nvPr/>
          </p:nvSpPr>
          <p:spPr>
            <a:xfrm>
              <a:off x="1295249" y="1451728"/>
              <a:ext cx="1325245" cy="283845"/>
            </a:xfrm>
            <a:custGeom>
              <a:avLst/>
              <a:gdLst/>
              <a:ahLst/>
              <a:cxnLst/>
              <a:rect l="l" t="t" r="r" b="b"/>
              <a:pathLst>
                <a:path w="1325245" h="283844">
                  <a:moveTo>
                    <a:pt x="1324828" y="283366"/>
                  </a:moveTo>
                  <a:lnTo>
                    <a:pt x="0" y="283366"/>
                  </a:lnTo>
                  <a:lnTo>
                    <a:pt x="0" y="0"/>
                  </a:lnTo>
                  <a:lnTo>
                    <a:pt x="1324828" y="0"/>
                  </a:lnTo>
                  <a:lnTo>
                    <a:pt x="1324828" y="283366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7" name="object 77"/>
            <p:cNvSpPr/>
            <p:nvPr/>
          </p:nvSpPr>
          <p:spPr>
            <a:xfrm>
              <a:off x="1401424" y="1545484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5">
                  <a:moveTo>
                    <a:pt x="201599" y="83012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8" name="object 78"/>
            <p:cNvSpPr/>
            <p:nvPr/>
          </p:nvSpPr>
          <p:spPr>
            <a:xfrm>
              <a:off x="1394994" y="1542840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4" y="31394"/>
                  </a:moveTo>
                  <a:lnTo>
                    <a:pt x="0" y="0"/>
                  </a:lnTo>
                  <a:lnTo>
                    <a:pt x="50303" y="5672"/>
                  </a:lnTo>
                  <a:lnTo>
                    <a:pt x="32154" y="13240"/>
                  </a:lnTo>
                  <a:lnTo>
                    <a:pt x="39714" y="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9" name="object 79"/>
            <p:cNvSpPr/>
            <p:nvPr/>
          </p:nvSpPr>
          <p:spPr>
            <a:xfrm>
              <a:off x="1394994" y="1542840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1" y="13233"/>
                  </a:moveTo>
                  <a:lnTo>
                    <a:pt x="50303" y="5672"/>
                  </a:lnTo>
                  <a:lnTo>
                    <a:pt x="0" y="0"/>
                  </a:lnTo>
                  <a:lnTo>
                    <a:pt x="39714" y="31394"/>
                  </a:lnTo>
                  <a:lnTo>
                    <a:pt x="32151" y="1323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0" name="object 80"/>
            <p:cNvSpPr/>
            <p:nvPr/>
          </p:nvSpPr>
          <p:spPr>
            <a:xfrm>
              <a:off x="1624672" y="163139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1" y="2422"/>
                  </a:lnTo>
                  <a:lnTo>
                    <a:pt x="52617" y="9027"/>
                  </a:lnTo>
                  <a:lnTo>
                    <a:pt x="59220" y="18824"/>
                  </a:lnTo>
                  <a:lnTo>
                    <a:pt x="61641" y="30821"/>
                  </a:lnTo>
                  <a:lnTo>
                    <a:pt x="59220" y="42817"/>
                  </a:lnTo>
                  <a:lnTo>
                    <a:pt x="52617" y="52613"/>
                  </a:lnTo>
                  <a:lnTo>
                    <a:pt x="42821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1" name="object 81"/>
            <p:cNvSpPr/>
            <p:nvPr/>
          </p:nvSpPr>
          <p:spPr>
            <a:xfrm>
              <a:off x="1624673" y="163139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20" y="42817"/>
                  </a:lnTo>
                  <a:lnTo>
                    <a:pt x="52617" y="52613"/>
                  </a:lnTo>
                  <a:lnTo>
                    <a:pt x="42821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1" y="2422"/>
                  </a:lnTo>
                  <a:lnTo>
                    <a:pt x="52617" y="9027"/>
                  </a:lnTo>
                  <a:lnTo>
                    <a:pt x="59220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2" name="object 82"/>
            <p:cNvSpPr/>
            <p:nvPr/>
          </p:nvSpPr>
          <p:spPr>
            <a:xfrm>
              <a:off x="1928691" y="148742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51"/>
                  </a:moveTo>
                  <a:lnTo>
                    <a:pt x="18824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8"/>
                  </a:lnTo>
                  <a:lnTo>
                    <a:pt x="59219" y="18828"/>
                  </a:lnTo>
                  <a:lnTo>
                    <a:pt x="61641" y="30829"/>
                  </a:lnTo>
                  <a:lnTo>
                    <a:pt x="59219" y="42826"/>
                  </a:lnTo>
                  <a:lnTo>
                    <a:pt x="52613" y="52623"/>
                  </a:lnTo>
                  <a:lnTo>
                    <a:pt x="42817" y="59228"/>
                  </a:lnTo>
                  <a:lnTo>
                    <a:pt x="30821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3" name="object 83"/>
            <p:cNvSpPr/>
            <p:nvPr/>
          </p:nvSpPr>
          <p:spPr>
            <a:xfrm>
              <a:off x="1928691" y="148742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9"/>
                  </a:moveTo>
                  <a:lnTo>
                    <a:pt x="59219" y="42826"/>
                  </a:lnTo>
                  <a:lnTo>
                    <a:pt x="52613" y="52623"/>
                  </a:lnTo>
                  <a:lnTo>
                    <a:pt x="42817" y="59228"/>
                  </a:lnTo>
                  <a:lnTo>
                    <a:pt x="30821" y="61651"/>
                  </a:lnTo>
                  <a:lnTo>
                    <a:pt x="18824" y="59228"/>
                  </a:lnTo>
                  <a:lnTo>
                    <a:pt x="9027" y="52623"/>
                  </a:lnTo>
                  <a:lnTo>
                    <a:pt x="2422" y="42826"/>
                  </a:lnTo>
                  <a:lnTo>
                    <a:pt x="0" y="30829"/>
                  </a:lnTo>
                  <a:lnTo>
                    <a:pt x="2422" y="18828"/>
                  </a:lnTo>
                  <a:lnTo>
                    <a:pt x="9027" y="9028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8"/>
                  </a:lnTo>
                  <a:lnTo>
                    <a:pt x="59219" y="18828"/>
                  </a:lnTo>
                  <a:lnTo>
                    <a:pt x="61641" y="3082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4" name="object 84"/>
            <p:cNvSpPr/>
            <p:nvPr/>
          </p:nvSpPr>
          <p:spPr>
            <a:xfrm>
              <a:off x="2239246" y="163089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5" name="object 85"/>
            <p:cNvSpPr/>
            <p:nvPr/>
          </p:nvSpPr>
          <p:spPr>
            <a:xfrm>
              <a:off x="2239246" y="163089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6" name="object 86"/>
            <p:cNvSpPr/>
            <p:nvPr/>
          </p:nvSpPr>
          <p:spPr>
            <a:xfrm>
              <a:off x="1705288" y="1543423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5">
                  <a:moveTo>
                    <a:pt x="0" y="83012"/>
                  </a:moveTo>
                  <a:lnTo>
                    <a:pt x="20159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7" name="object 87"/>
            <p:cNvSpPr/>
            <p:nvPr/>
          </p:nvSpPr>
          <p:spPr>
            <a:xfrm>
              <a:off x="1863015" y="1540778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2"/>
                  </a:moveTo>
                  <a:lnTo>
                    <a:pt x="50303" y="0"/>
                  </a:lnTo>
                  <a:lnTo>
                    <a:pt x="10589" y="31394"/>
                  </a:lnTo>
                  <a:lnTo>
                    <a:pt x="18151" y="13233"/>
                  </a:lnTo>
                  <a:lnTo>
                    <a:pt x="0" y="5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8" name="object 88"/>
            <p:cNvSpPr/>
            <p:nvPr/>
          </p:nvSpPr>
          <p:spPr>
            <a:xfrm>
              <a:off x="1863015" y="1540778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51" y="13233"/>
                  </a:moveTo>
                  <a:lnTo>
                    <a:pt x="10589" y="31394"/>
                  </a:lnTo>
                  <a:lnTo>
                    <a:pt x="50303" y="0"/>
                  </a:lnTo>
                  <a:lnTo>
                    <a:pt x="0" y="5672"/>
                  </a:lnTo>
                  <a:lnTo>
                    <a:pt x="18151" y="1323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9" name="object 89"/>
            <p:cNvSpPr/>
            <p:nvPr/>
          </p:nvSpPr>
          <p:spPr>
            <a:xfrm>
              <a:off x="2016275" y="1546012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5">
                  <a:moveTo>
                    <a:pt x="201599" y="83022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0" name="object 90"/>
            <p:cNvSpPr/>
            <p:nvPr/>
          </p:nvSpPr>
          <p:spPr>
            <a:xfrm>
              <a:off x="2009844" y="1543367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4" y="31394"/>
                  </a:moveTo>
                  <a:lnTo>
                    <a:pt x="0" y="0"/>
                  </a:lnTo>
                  <a:lnTo>
                    <a:pt x="50313" y="5674"/>
                  </a:lnTo>
                  <a:lnTo>
                    <a:pt x="32153" y="13242"/>
                  </a:lnTo>
                  <a:lnTo>
                    <a:pt x="39714" y="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1" name="object 91"/>
            <p:cNvSpPr/>
            <p:nvPr/>
          </p:nvSpPr>
          <p:spPr>
            <a:xfrm>
              <a:off x="2009844" y="1543367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3" y="13242"/>
                  </a:moveTo>
                  <a:lnTo>
                    <a:pt x="50313" y="5674"/>
                  </a:lnTo>
                  <a:lnTo>
                    <a:pt x="0" y="0"/>
                  </a:lnTo>
                  <a:lnTo>
                    <a:pt x="39714" y="31394"/>
                  </a:lnTo>
                  <a:lnTo>
                    <a:pt x="32153" y="13242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2" name="object 92"/>
            <p:cNvSpPr/>
            <p:nvPr/>
          </p:nvSpPr>
          <p:spPr>
            <a:xfrm>
              <a:off x="2320141" y="1543951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5">
                  <a:moveTo>
                    <a:pt x="0" y="83022"/>
                  </a:moveTo>
                  <a:lnTo>
                    <a:pt x="20160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3" name="object 93"/>
            <p:cNvSpPr/>
            <p:nvPr/>
          </p:nvSpPr>
          <p:spPr>
            <a:xfrm>
              <a:off x="2477867" y="15413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4"/>
                  </a:moveTo>
                  <a:lnTo>
                    <a:pt x="50313" y="0"/>
                  </a:lnTo>
                  <a:lnTo>
                    <a:pt x="10589" y="31396"/>
                  </a:lnTo>
                  <a:lnTo>
                    <a:pt x="18160" y="13242"/>
                  </a:lnTo>
                  <a:lnTo>
                    <a:pt x="0" y="5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4" name="object 94"/>
            <p:cNvSpPr/>
            <p:nvPr/>
          </p:nvSpPr>
          <p:spPr>
            <a:xfrm>
              <a:off x="2477867" y="15413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60" y="13242"/>
                  </a:moveTo>
                  <a:lnTo>
                    <a:pt x="10589" y="31396"/>
                  </a:lnTo>
                  <a:lnTo>
                    <a:pt x="50313" y="0"/>
                  </a:lnTo>
                  <a:lnTo>
                    <a:pt x="0" y="5674"/>
                  </a:lnTo>
                  <a:lnTo>
                    <a:pt x="18160" y="13242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5" name="object 95"/>
            <p:cNvSpPr/>
            <p:nvPr/>
          </p:nvSpPr>
          <p:spPr>
            <a:xfrm>
              <a:off x="1309768" y="1483249"/>
              <a:ext cx="1297940" cy="73660"/>
            </a:xfrm>
            <a:custGeom>
              <a:avLst/>
              <a:gdLst/>
              <a:ahLst/>
              <a:cxnLst/>
              <a:rect l="l" t="t" r="r" b="b"/>
              <a:pathLst>
                <a:path w="1297939" h="73659">
                  <a:moveTo>
                    <a:pt x="61641" y="42752"/>
                  </a:moveTo>
                  <a:lnTo>
                    <a:pt x="59219" y="54753"/>
                  </a:lnTo>
                  <a:lnTo>
                    <a:pt x="52613" y="64553"/>
                  </a:lnTo>
                  <a:lnTo>
                    <a:pt x="42816" y="71159"/>
                  </a:lnTo>
                  <a:lnTo>
                    <a:pt x="30819" y="73581"/>
                  </a:lnTo>
                  <a:lnTo>
                    <a:pt x="18823" y="71159"/>
                  </a:lnTo>
                  <a:lnTo>
                    <a:pt x="9027" y="64553"/>
                  </a:lnTo>
                  <a:lnTo>
                    <a:pt x="2422" y="54753"/>
                  </a:lnTo>
                  <a:lnTo>
                    <a:pt x="0" y="42752"/>
                  </a:lnTo>
                  <a:lnTo>
                    <a:pt x="2422" y="30755"/>
                  </a:lnTo>
                  <a:lnTo>
                    <a:pt x="9027" y="20958"/>
                  </a:lnTo>
                  <a:lnTo>
                    <a:pt x="18823" y="14353"/>
                  </a:lnTo>
                  <a:lnTo>
                    <a:pt x="30819" y="11930"/>
                  </a:lnTo>
                  <a:lnTo>
                    <a:pt x="42816" y="14353"/>
                  </a:lnTo>
                  <a:lnTo>
                    <a:pt x="52613" y="20958"/>
                  </a:lnTo>
                  <a:lnTo>
                    <a:pt x="59219" y="30755"/>
                  </a:lnTo>
                  <a:lnTo>
                    <a:pt x="61641" y="42752"/>
                  </a:lnTo>
                  <a:close/>
                </a:path>
                <a:path w="1297939" h="73659">
                  <a:moveTo>
                    <a:pt x="1297686" y="30819"/>
                  </a:moveTo>
                  <a:lnTo>
                    <a:pt x="1295265" y="42820"/>
                  </a:lnTo>
                  <a:lnTo>
                    <a:pt x="1288662" y="52617"/>
                  </a:lnTo>
                  <a:lnTo>
                    <a:pt x="1278866" y="59220"/>
                  </a:lnTo>
                  <a:lnTo>
                    <a:pt x="1266867" y="61641"/>
                  </a:lnTo>
                  <a:lnTo>
                    <a:pt x="1254870" y="59220"/>
                  </a:lnTo>
                  <a:lnTo>
                    <a:pt x="1245073" y="52617"/>
                  </a:lnTo>
                  <a:lnTo>
                    <a:pt x="1238467" y="42820"/>
                  </a:lnTo>
                  <a:lnTo>
                    <a:pt x="1236045" y="30819"/>
                  </a:lnTo>
                  <a:lnTo>
                    <a:pt x="1238467" y="18823"/>
                  </a:lnTo>
                  <a:lnTo>
                    <a:pt x="1245073" y="9027"/>
                  </a:lnTo>
                  <a:lnTo>
                    <a:pt x="1254870" y="2422"/>
                  </a:lnTo>
                  <a:lnTo>
                    <a:pt x="1266867" y="0"/>
                  </a:lnTo>
                  <a:lnTo>
                    <a:pt x="1278866" y="2422"/>
                  </a:lnTo>
                  <a:lnTo>
                    <a:pt x="1288662" y="9027"/>
                  </a:lnTo>
                  <a:lnTo>
                    <a:pt x="1295265" y="18823"/>
                  </a:lnTo>
                  <a:lnTo>
                    <a:pt x="1297686" y="30819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6" name="object 96"/>
            <p:cNvSpPr/>
            <p:nvPr/>
          </p:nvSpPr>
          <p:spPr>
            <a:xfrm>
              <a:off x="1603024" y="1468288"/>
              <a:ext cx="716280" cy="245110"/>
            </a:xfrm>
            <a:custGeom>
              <a:avLst/>
              <a:gdLst/>
              <a:ahLst/>
              <a:cxnLst/>
              <a:rect l="l" t="t" r="r" b="b"/>
              <a:pathLst>
                <a:path w="716280" h="245110">
                  <a:moveTo>
                    <a:pt x="37347" y="244725"/>
                  </a:moveTo>
                  <a:lnTo>
                    <a:pt x="0" y="160208"/>
                  </a:lnTo>
                  <a:lnTo>
                    <a:pt x="363034" y="0"/>
                  </a:lnTo>
                  <a:lnTo>
                    <a:pt x="559763" y="93842"/>
                  </a:lnTo>
                  <a:lnTo>
                    <a:pt x="361194" y="93842"/>
                  </a:lnTo>
                  <a:lnTo>
                    <a:pt x="37347" y="244725"/>
                  </a:lnTo>
                  <a:close/>
                </a:path>
                <a:path w="716280" h="245110">
                  <a:moveTo>
                    <a:pt x="681361" y="235525"/>
                  </a:moveTo>
                  <a:lnTo>
                    <a:pt x="361194" y="93842"/>
                  </a:lnTo>
                  <a:lnTo>
                    <a:pt x="559763" y="93842"/>
                  </a:lnTo>
                  <a:lnTo>
                    <a:pt x="715669" y="168211"/>
                  </a:lnTo>
                  <a:lnTo>
                    <a:pt x="681361" y="235525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7031083" y="2390207"/>
            <a:ext cx="1468493" cy="1452134"/>
            <a:chOff x="2776920" y="1206169"/>
            <a:chExt cx="741045" cy="732790"/>
          </a:xfrm>
        </p:grpSpPr>
        <p:sp>
          <p:nvSpPr>
            <p:cNvPr id="98" name="object 98"/>
            <p:cNvSpPr/>
            <p:nvPr/>
          </p:nvSpPr>
          <p:spPr>
            <a:xfrm>
              <a:off x="2841331" y="1309719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17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9" name="object 99"/>
            <p:cNvSpPr/>
            <p:nvPr/>
          </p:nvSpPr>
          <p:spPr>
            <a:xfrm>
              <a:off x="2827415" y="130276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15" y="0"/>
                  </a:lnTo>
                  <a:lnTo>
                    <a:pt x="27821" y="48684"/>
                  </a:lnTo>
                  <a:lnTo>
                    <a:pt x="1391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27416" y="130276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15" y="34769"/>
                  </a:moveTo>
                  <a:lnTo>
                    <a:pt x="27821" y="48684"/>
                  </a:lnTo>
                  <a:lnTo>
                    <a:pt x="13915" y="0"/>
                  </a:lnTo>
                  <a:lnTo>
                    <a:pt x="0" y="48684"/>
                  </a:lnTo>
                  <a:lnTo>
                    <a:pt x="1391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41910" y="1309719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17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27995" y="130276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15" y="0"/>
                  </a:lnTo>
                  <a:lnTo>
                    <a:pt x="27821" y="48684"/>
                  </a:lnTo>
                  <a:lnTo>
                    <a:pt x="1391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27995" y="1302761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15" y="34769"/>
                  </a:moveTo>
                  <a:lnTo>
                    <a:pt x="27821" y="48684"/>
                  </a:lnTo>
                  <a:lnTo>
                    <a:pt x="13915" y="0"/>
                  </a:lnTo>
                  <a:lnTo>
                    <a:pt x="0" y="48684"/>
                  </a:lnTo>
                  <a:lnTo>
                    <a:pt x="1391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41331" y="1621137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827415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15" y="0"/>
                  </a:lnTo>
                  <a:lnTo>
                    <a:pt x="27821" y="48684"/>
                  </a:lnTo>
                  <a:lnTo>
                    <a:pt x="1391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27416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15" y="34769"/>
                  </a:moveTo>
                  <a:lnTo>
                    <a:pt x="27821" y="48684"/>
                  </a:lnTo>
                  <a:lnTo>
                    <a:pt x="13915" y="0"/>
                  </a:lnTo>
                  <a:lnTo>
                    <a:pt x="0" y="48684"/>
                  </a:lnTo>
                  <a:lnTo>
                    <a:pt x="1391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41910" y="1621137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27995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15" y="0"/>
                  </a:lnTo>
                  <a:lnTo>
                    <a:pt x="27821" y="48684"/>
                  </a:lnTo>
                  <a:lnTo>
                    <a:pt x="1391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27995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15" y="34769"/>
                  </a:moveTo>
                  <a:lnTo>
                    <a:pt x="27821" y="48684"/>
                  </a:lnTo>
                  <a:lnTo>
                    <a:pt x="13915" y="0"/>
                  </a:lnTo>
                  <a:lnTo>
                    <a:pt x="0" y="48684"/>
                  </a:lnTo>
                  <a:lnTo>
                    <a:pt x="1391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80499" y="1578720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56797" y="156481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0" y="0"/>
                  </a:moveTo>
                  <a:lnTo>
                    <a:pt x="48675" y="13905"/>
                  </a:lnTo>
                  <a:lnTo>
                    <a:pt x="0" y="2782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056797" y="156481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13905" y="13905"/>
                  </a:moveTo>
                  <a:lnTo>
                    <a:pt x="0" y="27821"/>
                  </a:lnTo>
                  <a:lnTo>
                    <a:pt x="48675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42479" y="1314167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40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28574" y="13072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18" y="48684"/>
                  </a:lnTo>
                  <a:lnTo>
                    <a:pt x="1390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28574" y="130720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69"/>
                  </a:moveTo>
                  <a:lnTo>
                    <a:pt x="27818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42479" y="1621137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025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28574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0" y="48684"/>
                  </a:moveTo>
                  <a:lnTo>
                    <a:pt x="13905" y="0"/>
                  </a:lnTo>
                  <a:lnTo>
                    <a:pt x="27818" y="48684"/>
                  </a:lnTo>
                  <a:lnTo>
                    <a:pt x="13905" y="34769"/>
                  </a:lnTo>
                  <a:lnTo>
                    <a:pt x="0" y="4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28574" y="1614179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39" h="48894">
                  <a:moveTo>
                    <a:pt x="13905" y="34769"/>
                  </a:moveTo>
                  <a:lnTo>
                    <a:pt x="27818" y="48684"/>
                  </a:lnTo>
                  <a:lnTo>
                    <a:pt x="13905" y="0"/>
                  </a:lnTo>
                  <a:lnTo>
                    <a:pt x="0" y="48684"/>
                  </a:lnTo>
                  <a:lnTo>
                    <a:pt x="13905" y="34769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92923" y="157886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369221" y="156494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13"/>
                  </a:lnTo>
                  <a:lnTo>
                    <a:pt x="0" y="27818"/>
                  </a:lnTo>
                  <a:lnTo>
                    <a:pt x="13905" y="13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369221" y="1564949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13"/>
                  </a:moveTo>
                  <a:lnTo>
                    <a:pt x="0" y="27818"/>
                  </a:lnTo>
                  <a:lnTo>
                    <a:pt x="48684" y="13913"/>
                  </a:lnTo>
                  <a:lnTo>
                    <a:pt x="0" y="0"/>
                  </a:lnTo>
                  <a:lnTo>
                    <a:pt x="13905" y="1391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82705" y="126859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59003" y="125469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59003" y="125469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1391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86233" y="1270850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362533" y="125693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75" y="13915"/>
                  </a:lnTo>
                  <a:lnTo>
                    <a:pt x="0" y="27818"/>
                  </a:lnTo>
                  <a:lnTo>
                    <a:pt x="13905" y="1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362533" y="125693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15"/>
                  </a:moveTo>
                  <a:lnTo>
                    <a:pt x="0" y="27818"/>
                  </a:lnTo>
                  <a:lnTo>
                    <a:pt x="48675" y="13915"/>
                  </a:lnTo>
                  <a:lnTo>
                    <a:pt x="0" y="0"/>
                  </a:lnTo>
                  <a:lnTo>
                    <a:pt x="13905" y="1391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73811" y="1882211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1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50100" y="186830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39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50100" y="1868305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39">
                  <a:moveTo>
                    <a:pt x="1391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179486" y="1886706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355786" y="1872800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0" y="0"/>
                  </a:moveTo>
                  <a:lnTo>
                    <a:pt x="48682" y="13905"/>
                  </a:lnTo>
                  <a:lnTo>
                    <a:pt x="0" y="2781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355787" y="1872800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39">
                  <a:moveTo>
                    <a:pt x="13905" y="13905"/>
                  </a:moveTo>
                  <a:lnTo>
                    <a:pt x="0" y="27811"/>
                  </a:lnTo>
                  <a:lnTo>
                    <a:pt x="48682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11751" y="154652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111751" y="154652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14170" y="154784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51"/>
                  </a:moveTo>
                  <a:lnTo>
                    <a:pt x="18823" y="59228"/>
                  </a:lnTo>
                  <a:lnTo>
                    <a:pt x="9027" y="52622"/>
                  </a:lnTo>
                  <a:lnTo>
                    <a:pt x="2422" y="42822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22"/>
                  </a:lnTo>
                  <a:lnTo>
                    <a:pt x="52613" y="52622"/>
                  </a:lnTo>
                  <a:lnTo>
                    <a:pt x="42816" y="59228"/>
                  </a:lnTo>
                  <a:lnTo>
                    <a:pt x="30819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14170" y="154784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22"/>
                  </a:lnTo>
                  <a:lnTo>
                    <a:pt x="52613" y="52622"/>
                  </a:lnTo>
                  <a:lnTo>
                    <a:pt x="42816" y="59228"/>
                  </a:lnTo>
                  <a:lnTo>
                    <a:pt x="30819" y="61651"/>
                  </a:lnTo>
                  <a:lnTo>
                    <a:pt x="18823" y="59228"/>
                  </a:lnTo>
                  <a:lnTo>
                    <a:pt x="9027" y="52622"/>
                  </a:lnTo>
                  <a:lnTo>
                    <a:pt x="2422" y="42822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109881" y="123710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20"/>
                  </a:lnTo>
                  <a:lnTo>
                    <a:pt x="9027" y="52617"/>
                  </a:lnTo>
                  <a:lnTo>
                    <a:pt x="2422" y="42820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20"/>
                  </a:lnTo>
                  <a:lnTo>
                    <a:pt x="52613" y="52617"/>
                  </a:lnTo>
                  <a:lnTo>
                    <a:pt x="42817" y="59220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09881" y="123710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20"/>
                  </a:lnTo>
                  <a:lnTo>
                    <a:pt x="52613" y="52617"/>
                  </a:lnTo>
                  <a:lnTo>
                    <a:pt x="42817" y="59220"/>
                  </a:lnTo>
                  <a:lnTo>
                    <a:pt x="30821" y="61641"/>
                  </a:lnTo>
                  <a:lnTo>
                    <a:pt x="18824" y="59220"/>
                  </a:lnTo>
                  <a:lnTo>
                    <a:pt x="9027" y="52617"/>
                  </a:lnTo>
                  <a:lnTo>
                    <a:pt x="2422" y="42820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410863" y="123841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51"/>
                  </a:moveTo>
                  <a:lnTo>
                    <a:pt x="18819" y="59228"/>
                  </a:lnTo>
                  <a:lnTo>
                    <a:pt x="9023" y="52622"/>
                  </a:lnTo>
                  <a:lnTo>
                    <a:pt x="2420" y="42822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22"/>
                  </a:lnTo>
                  <a:lnTo>
                    <a:pt x="52613" y="52622"/>
                  </a:lnTo>
                  <a:lnTo>
                    <a:pt x="42816" y="59228"/>
                  </a:lnTo>
                  <a:lnTo>
                    <a:pt x="30819" y="61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410863" y="123841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22"/>
                  </a:lnTo>
                  <a:lnTo>
                    <a:pt x="52613" y="52622"/>
                  </a:lnTo>
                  <a:lnTo>
                    <a:pt x="42816" y="59228"/>
                  </a:lnTo>
                  <a:lnTo>
                    <a:pt x="30819" y="61651"/>
                  </a:lnTo>
                  <a:lnTo>
                    <a:pt x="18819" y="59228"/>
                  </a:lnTo>
                  <a:lnTo>
                    <a:pt x="9023" y="52622"/>
                  </a:lnTo>
                  <a:lnTo>
                    <a:pt x="2420" y="42822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08787" y="1232793"/>
              <a:ext cx="665480" cy="680085"/>
            </a:xfrm>
            <a:custGeom>
              <a:avLst/>
              <a:gdLst/>
              <a:ahLst/>
              <a:cxnLst/>
              <a:rect l="l" t="t" r="r" b="b"/>
              <a:pathLst>
                <a:path w="665479" h="680085">
                  <a:moveTo>
                    <a:pt x="61641" y="30819"/>
                  </a:moveTo>
                  <a:lnTo>
                    <a:pt x="59219" y="42820"/>
                  </a:lnTo>
                  <a:lnTo>
                    <a:pt x="52613" y="52617"/>
                  </a:lnTo>
                  <a:lnTo>
                    <a:pt x="42816" y="59220"/>
                  </a:lnTo>
                  <a:lnTo>
                    <a:pt x="30819" y="61641"/>
                  </a:lnTo>
                  <a:lnTo>
                    <a:pt x="18823" y="59220"/>
                  </a:lnTo>
                  <a:lnTo>
                    <a:pt x="9027" y="52617"/>
                  </a:lnTo>
                  <a:lnTo>
                    <a:pt x="2422" y="42820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  <a:path w="665479" h="680085">
                  <a:moveTo>
                    <a:pt x="61641" y="339946"/>
                  </a:moveTo>
                  <a:lnTo>
                    <a:pt x="59219" y="351948"/>
                  </a:lnTo>
                  <a:lnTo>
                    <a:pt x="52613" y="361748"/>
                  </a:lnTo>
                  <a:lnTo>
                    <a:pt x="42816" y="368355"/>
                  </a:lnTo>
                  <a:lnTo>
                    <a:pt x="30819" y="370777"/>
                  </a:lnTo>
                  <a:lnTo>
                    <a:pt x="18823" y="368355"/>
                  </a:lnTo>
                  <a:lnTo>
                    <a:pt x="9027" y="361748"/>
                  </a:lnTo>
                  <a:lnTo>
                    <a:pt x="2422" y="351948"/>
                  </a:lnTo>
                  <a:lnTo>
                    <a:pt x="0" y="339946"/>
                  </a:lnTo>
                  <a:lnTo>
                    <a:pt x="2422" y="327950"/>
                  </a:lnTo>
                  <a:lnTo>
                    <a:pt x="9027" y="318154"/>
                  </a:lnTo>
                  <a:lnTo>
                    <a:pt x="18823" y="311548"/>
                  </a:lnTo>
                  <a:lnTo>
                    <a:pt x="30819" y="309126"/>
                  </a:lnTo>
                  <a:lnTo>
                    <a:pt x="42816" y="311548"/>
                  </a:lnTo>
                  <a:lnTo>
                    <a:pt x="52613" y="318154"/>
                  </a:lnTo>
                  <a:lnTo>
                    <a:pt x="59219" y="327950"/>
                  </a:lnTo>
                  <a:lnTo>
                    <a:pt x="61641" y="339946"/>
                  </a:lnTo>
                  <a:close/>
                </a:path>
                <a:path w="665479" h="680085">
                  <a:moveTo>
                    <a:pt x="61641" y="645402"/>
                  </a:moveTo>
                  <a:lnTo>
                    <a:pt x="59219" y="657399"/>
                  </a:lnTo>
                  <a:lnTo>
                    <a:pt x="52613" y="667196"/>
                  </a:lnTo>
                  <a:lnTo>
                    <a:pt x="42816" y="673802"/>
                  </a:lnTo>
                  <a:lnTo>
                    <a:pt x="30819" y="676224"/>
                  </a:lnTo>
                  <a:lnTo>
                    <a:pt x="18823" y="673802"/>
                  </a:lnTo>
                  <a:lnTo>
                    <a:pt x="9027" y="667196"/>
                  </a:lnTo>
                  <a:lnTo>
                    <a:pt x="2422" y="657399"/>
                  </a:lnTo>
                  <a:lnTo>
                    <a:pt x="0" y="645402"/>
                  </a:lnTo>
                  <a:lnTo>
                    <a:pt x="2422" y="633401"/>
                  </a:lnTo>
                  <a:lnTo>
                    <a:pt x="9027" y="623601"/>
                  </a:lnTo>
                  <a:lnTo>
                    <a:pt x="18823" y="616995"/>
                  </a:lnTo>
                  <a:lnTo>
                    <a:pt x="30819" y="614573"/>
                  </a:lnTo>
                  <a:lnTo>
                    <a:pt x="42816" y="616995"/>
                  </a:lnTo>
                  <a:lnTo>
                    <a:pt x="52613" y="623601"/>
                  </a:lnTo>
                  <a:lnTo>
                    <a:pt x="59219" y="633401"/>
                  </a:lnTo>
                  <a:lnTo>
                    <a:pt x="61641" y="645402"/>
                  </a:lnTo>
                  <a:close/>
                </a:path>
                <a:path w="665479" h="680085">
                  <a:moveTo>
                    <a:pt x="367087" y="649082"/>
                  </a:moveTo>
                  <a:lnTo>
                    <a:pt x="364665" y="661079"/>
                  </a:lnTo>
                  <a:lnTo>
                    <a:pt x="358060" y="670876"/>
                  </a:lnTo>
                  <a:lnTo>
                    <a:pt x="348262" y="677482"/>
                  </a:lnTo>
                  <a:lnTo>
                    <a:pt x="336265" y="679904"/>
                  </a:lnTo>
                  <a:lnTo>
                    <a:pt x="324270" y="677482"/>
                  </a:lnTo>
                  <a:lnTo>
                    <a:pt x="314474" y="670876"/>
                  </a:lnTo>
                  <a:lnTo>
                    <a:pt x="307868" y="661079"/>
                  </a:lnTo>
                  <a:lnTo>
                    <a:pt x="305446" y="649082"/>
                  </a:lnTo>
                  <a:lnTo>
                    <a:pt x="307868" y="637082"/>
                  </a:lnTo>
                  <a:lnTo>
                    <a:pt x="314474" y="627286"/>
                  </a:lnTo>
                  <a:lnTo>
                    <a:pt x="324270" y="620683"/>
                  </a:lnTo>
                  <a:lnTo>
                    <a:pt x="336265" y="618263"/>
                  </a:lnTo>
                  <a:lnTo>
                    <a:pt x="348262" y="620683"/>
                  </a:lnTo>
                  <a:lnTo>
                    <a:pt x="358060" y="627286"/>
                  </a:lnTo>
                  <a:lnTo>
                    <a:pt x="364665" y="637082"/>
                  </a:lnTo>
                  <a:lnTo>
                    <a:pt x="367087" y="649082"/>
                  </a:lnTo>
                  <a:close/>
                </a:path>
                <a:path w="665479" h="680085">
                  <a:moveTo>
                    <a:pt x="665174" y="649072"/>
                  </a:moveTo>
                  <a:lnTo>
                    <a:pt x="662752" y="661069"/>
                  </a:lnTo>
                  <a:lnTo>
                    <a:pt x="656146" y="670866"/>
                  </a:lnTo>
                  <a:lnTo>
                    <a:pt x="646349" y="677472"/>
                  </a:lnTo>
                  <a:lnTo>
                    <a:pt x="634352" y="679894"/>
                  </a:lnTo>
                  <a:lnTo>
                    <a:pt x="622356" y="677472"/>
                  </a:lnTo>
                  <a:lnTo>
                    <a:pt x="612560" y="670866"/>
                  </a:lnTo>
                  <a:lnTo>
                    <a:pt x="605955" y="661069"/>
                  </a:lnTo>
                  <a:lnTo>
                    <a:pt x="603532" y="649072"/>
                  </a:lnTo>
                  <a:lnTo>
                    <a:pt x="605955" y="637077"/>
                  </a:lnTo>
                  <a:lnTo>
                    <a:pt x="612560" y="627280"/>
                  </a:lnTo>
                  <a:lnTo>
                    <a:pt x="622356" y="620675"/>
                  </a:lnTo>
                  <a:lnTo>
                    <a:pt x="634352" y="618253"/>
                  </a:lnTo>
                  <a:lnTo>
                    <a:pt x="646349" y="620675"/>
                  </a:lnTo>
                  <a:lnTo>
                    <a:pt x="656146" y="627280"/>
                  </a:lnTo>
                  <a:lnTo>
                    <a:pt x="662752" y="637077"/>
                  </a:lnTo>
                  <a:lnTo>
                    <a:pt x="665174" y="649072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06412" y="1215771"/>
              <a:ext cx="382905" cy="403225"/>
            </a:xfrm>
            <a:custGeom>
              <a:avLst/>
              <a:gdLst/>
              <a:ahLst/>
              <a:cxnLst/>
              <a:rect l="l" t="t" r="r" b="b"/>
              <a:pathLst>
                <a:path w="382904" h="403225">
                  <a:moveTo>
                    <a:pt x="382728" y="402968"/>
                  </a:moveTo>
                  <a:lnTo>
                    <a:pt x="0" y="402968"/>
                  </a:lnTo>
                  <a:lnTo>
                    <a:pt x="0" y="0"/>
                  </a:lnTo>
                  <a:lnTo>
                    <a:pt x="382728" y="1840"/>
                  </a:lnTo>
                  <a:lnTo>
                    <a:pt x="382728" y="402968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776920" y="1206169"/>
              <a:ext cx="741045" cy="732790"/>
            </a:xfrm>
            <a:custGeom>
              <a:avLst/>
              <a:gdLst/>
              <a:ahLst/>
              <a:cxnLst/>
              <a:rect l="l" t="t" r="r" b="b"/>
              <a:pathLst>
                <a:path w="741045" h="732789">
                  <a:moveTo>
                    <a:pt x="740625" y="732738"/>
                  </a:moveTo>
                  <a:lnTo>
                    <a:pt x="0" y="732738"/>
                  </a:lnTo>
                  <a:lnTo>
                    <a:pt x="0" y="0"/>
                  </a:lnTo>
                  <a:lnTo>
                    <a:pt x="740625" y="0"/>
                  </a:lnTo>
                  <a:lnTo>
                    <a:pt x="740625" y="732738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45" name="object 145"/>
          <p:cNvSpPr/>
          <p:nvPr/>
        </p:nvSpPr>
        <p:spPr>
          <a:xfrm>
            <a:off x="1802741" y="4100958"/>
            <a:ext cx="8583196" cy="0"/>
          </a:xfrm>
          <a:custGeom>
            <a:avLst/>
            <a:gdLst/>
            <a:ahLst/>
            <a:cxnLst/>
            <a:rect l="l" t="t" r="r" b="b"/>
            <a:pathLst>
              <a:path w="4331335">
                <a:moveTo>
                  <a:pt x="0" y="0"/>
                </a:moveTo>
                <a:lnTo>
                  <a:pt x="4330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2072" y="357820"/>
            <a:ext cx="8199400" cy="1836421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329695" marR="35235" indent="-329695">
              <a:lnSpc>
                <a:spcPct val="142700"/>
              </a:lnSpc>
              <a:spcBef>
                <a:spcPts val="198"/>
              </a:spcBef>
              <a:buFont typeface="Lucida Sans Unicode"/>
              <a:buChar char="•"/>
              <a:tabLst>
                <a:tab pos="329695" algn="l"/>
              </a:tabLst>
            </a:pPr>
            <a:r>
              <a:rPr sz="2180" i="1" dirty="0">
                <a:cs typeface="Arial"/>
              </a:rPr>
              <a:t>I</a:t>
            </a:r>
            <a:r>
              <a:rPr sz="2180" i="1" spc="16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⊂</a:t>
            </a:r>
            <a:r>
              <a:rPr sz="2180" spc="-159" dirty="0">
                <a:cs typeface="Lucida Sans Unicode"/>
              </a:rPr>
              <a:t> </a:t>
            </a:r>
            <a:r>
              <a:rPr sz="2180" dirty="0">
                <a:cs typeface="Arial"/>
              </a:rPr>
              <a:t>P</a:t>
            </a:r>
            <a:r>
              <a:rPr sz="2180" spc="20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called </a:t>
            </a:r>
            <a:r>
              <a:rPr sz="2180" spc="-20" dirty="0">
                <a:cs typeface="Tahoma"/>
              </a:rPr>
              <a:t>an</a:t>
            </a:r>
            <a:r>
              <a:rPr sz="2180" spc="-40" dirty="0">
                <a:cs typeface="Tahoma"/>
              </a:rPr>
              <a:t> </a:t>
            </a:r>
            <a:r>
              <a:rPr sz="2180" b="1" spc="-40" dirty="0">
                <a:solidFill>
                  <a:srgbClr val="CC0000"/>
                </a:solidFill>
                <a:cs typeface="Arial"/>
              </a:rPr>
              <a:t>interval</a:t>
            </a:r>
            <a:r>
              <a:rPr sz="2180" b="1" spc="2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Tahoma"/>
              </a:rPr>
              <a:t>if</a:t>
            </a:r>
            <a:r>
              <a:rPr sz="2180" spc="-50" dirty="0">
                <a:cs typeface="Tahoma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277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</a:t>
            </a:r>
            <a:r>
              <a:rPr sz="2180" b="1" spc="-99" dirty="0">
                <a:cs typeface="Arial"/>
              </a:rPr>
              <a:t>connected</a:t>
            </a:r>
            <a:r>
              <a:rPr sz="2180" b="1" spc="20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-50" dirty="0">
                <a:cs typeface="Tahoma"/>
              </a:rPr>
              <a:t> </a:t>
            </a:r>
            <a:r>
              <a:rPr sz="2180" b="1" spc="-119" dirty="0">
                <a:cs typeface="Arial"/>
              </a:rPr>
              <a:t>order-</a:t>
            </a:r>
            <a:r>
              <a:rPr sz="2180" b="1" spc="-89" dirty="0">
                <a:cs typeface="Arial"/>
              </a:rPr>
              <a:t>convex</a:t>
            </a:r>
            <a:r>
              <a:rPr sz="2180" spc="-89" dirty="0">
                <a:cs typeface="Tahoma"/>
              </a:rPr>
              <a:t>,</a:t>
            </a:r>
            <a:r>
              <a:rPr sz="2180" spc="-50" dirty="0">
                <a:cs typeface="Tahoma"/>
              </a:rPr>
              <a:t> </a:t>
            </a:r>
            <a:r>
              <a:rPr sz="2180" spc="-40" dirty="0">
                <a:cs typeface="Tahoma"/>
              </a:rPr>
              <a:t>i.e. </a:t>
            </a:r>
            <a:r>
              <a:rPr sz="2180" spc="-99" dirty="0">
                <a:cs typeface="Tahoma"/>
              </a:rPr>
              <a:t>[</a:t>
            </a:r>
            <a:r>
              <a:rPr sz="2180" i="1" spc="-99" dirty="0">
                <a:cs typeface="Arial"/>
              </a:rPr>
              <a:t>p</a:t>
            </a:r>
            <a:r>
              <a:rPr sz="2180" i="1" spc="-99" dirty="0">
                <a:cs typeface="Franklin Gothic Heavy"/>
              </a:rPr>
              <a:t>,</a:t>
            </a:r>
            <a:r>
              <a:rPr sz="2180" i="1" spc="-188" dirty="0">
                <a:cs typeface="Franklin Gothic Heavy"/>
              </a:rPr>
              <a:t> </a:t>
            </a:r>
            <a:r>
              <a:rPr sz="2180" i="1" dirty="0">
                <a:cs typeface="Arial"/>
              </a:rPr>
              <a:t>q</a:t>
            </a:r>
            <a:r>
              <a:rPr sz="2180" i="1" spc="-40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367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10" dirty="0">
                <a:cs typeface="Tahoma"/>
              </a:rPr>
              <a:t> </a:t>
            </a:r>
            <a:r>
              <a:rPr sz="2180" i="1" dirty="0">
                <a:cs typeface="Arial"/>
              </a:rPr>
              <a:t>p</a:t>
            </a:r>
            <a:r>
              <a:rPr sz="2180" i="1" spc="59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spc="-129" dirty="0">
                <a:cs typeface="Arial"/>
              </a:rPr>
              <a:t>q</a:t>
            </a:r>
            <a:r>
              <a:rPr sz="2180" spc="-129" dirty="0">
                <a:cs typeface="Tahoma"/>
              </a:rPr>
              <a:t>]</a:t>
            </a:r>
            <a:r>
              <a:rPr sz="2180" spc="-79" dirty="0">
                <a:cs typeface="Tahoma"/>
              </a:rPr>
              <a:t> </a:t>
            </a:r>
            <a:r>
              <a:rPr sz="2180" spc="99" dirty="0">
                <a:cs typeface="Lucida Sans Unicode"/>
              </a:rPr>
              <a:t>⇒</a:t>
            </a:r>
            <a:r>
              <a:rPr sz="2180" spc="-12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spc="-20" dirty="0">
                <a:cs typeface="Arial"/>
              </a:rPr>
              <a:t>I</a:t>
            </a:r>
            <a:r>
              <a:rPr sz="2180" i="1" spc="-317" dirty="0">
                <a:cs typeface="Arial"/>
              </a:rPr>
              <a:t> </a:t>
            </a:r>
            <a:r>
              <a:rPr sz="2180" i="1" spc="-99" dirty="0">
                <a:cs typeface="Franklin Gothic Heavy"/>
              </a:rPr>
              <a:t>.</a:t>
            </a:r>
            <a:endParaRPr sz="2180" dirty="0">
              <a:cs typeface="Franklin Gothic Heavy"/>
            </a:endParaRPr>
          </a:p>
          <a:p>
            <a:pPr>
              <a:spcBef>
                <a:spcPts val="99"/>
              </a:spcBef>
            </a:pPr>
            <a:endParaRPr sz="3270" dirty="0">
              <a:cs typeface="Franklin Gothic Heavy"/>
            </a:endParaRPr>
          </a:p>
          <a:p>
            <a:pPr marL="100670"/>
            <a:r>
              <a:rPr sz="2180" dirty="0">
                <a:cs typeface="Tahoma"/>
              </a:rPr>
              <a:t>An</a:t>
            </a:r>
            <a:r>
              <a:rPr sz="2180" spc="-109" dirty="0">
                <a:cs typeface="Tahoma"/>
              </a:rPr>
              <a:t> </a:t>
            </a:r>
            <a:r>
              <a:rPr sz="2180" b="1" spc="-40" dirty="0">
                <a:solidFill>
                  <a:srgbClr val="CC0000"/>
                </a:solidFill>
                <a:cs typeface="Arial"/>
              </a:rPr>
              <a:t>interval</a:t>
            </a:r>
            <a:r>
              <a:rPr sz="2180" b="1" spc="119" dirty="0">
                <a:solidFill>
                  <a:srgbClr val="CC0000"/>
                </a:solidFill>
                <a:cs typeface="Arial"/>
              </a:rPr>
              <a:t> </a:t>
            </a:r>
            <a:r>
              <a:rPr sz="2180" b="1" spc="-69" dirty="0">
                <a:solidFill>
                  <a:srgbClr val="CC0000"/>
                </a:solidFill>
                <a:cs typeface="Arial"/>
              </a:rPr>
              <a:t>module</a:t>
            </a:r>
            <a:r>
              <a:rPr sz="2180" b="1" spc="4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Arial"/>
              </a:rPr>
              <a:t>I</a:t>
            </a:r>
            <a:r>
              <a:rPr sz="2378" i="1" baseline="27777" dirty="0">
                <a:cs typeface="Calibri"/>
              </a:rPr>
              <a:t>I</a:t>
            </a:r>
            <a:r>
              <a:rPr sz="2378" i="1" spc="698" baseline="27777" dirty="0">
                <a:cs typeface="Calibri"/>
              </a:rPr>
              <a:t> </a:t>
            </a:r>
            <a:r>
              <a:rPr sz="2180" spc="-178" dirty="0">
                <a:cs typeface="Tahoma"/>
              </a:rPr>
              <a:t>:</a:t>
            </a:r>
            <a:r>
              <a:rPr sz="2180" spc="-79" dirty="0">
                <a:cs typeface="Tahoma"/>
              </a:rPr>
              <a:t> </a:t>
            </a:r>
            <a:r>
              <a:rPr sz="2180" dirty="0">
                <a:cs typeface="Arial"/>
              </a:rPr>
              <a:t>P</a:t>
            </a:r>
            <a:r>
              <a:rPr sz="2180" spc="-69" dirty="0">
                <a:cs typeface="Arial"/>
              </a:rPr>
              <a:t> </a:t>
            </a:r>
            <a:r>
              <a:rPr sz="2180" spc="99" dirty="0">
                <a:cs typeface="Lucida Sans Unicode"/>
              </a:rPr>
              <a:t>→</a:t>
            </a:r>
            <a:r>
              <a:rPr sz="2180" spc="-149" dirty="0">
                <a:cs typeface="Lucida Sans Unicode"/>
              </a:rPr>
              <a:t> </a:t>
            </a:r>
            <a:r>
              <a:rPr sz="2180" b="1" spc="-89" dirty="0">
                <a:cs typeface="Arial"/>
              </a:rPr>
              <a:t>vec</a:t>
            </a:r>
            <a:r>
              <a:rPr sz="2180" b="1" spc="50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30" dirty="0">
                <a:cs typeface="Tahoma"/>
              </a:rPr>
              <a:t> </a:t>
            </a:r>
            <a:r>
              <a:rPr sz="2180" spc="-20" dirty="0">
                <a:cs typeface="Tahoma"/>
              </a:rPr>
              <a:t>an </a:t>
            </a:r>
            <a:r>
              <a:rPr sz="2180" spc="-50" dirty="0">
                <a:cs typeface="Tahoma"/>
              </a:rPr>
              <a:t>indicator</a:t>
            </a:r>
            <a:r>
              <a:rPr sz="2180" spc="-20" dirty="0">
                <a:cs typeface="Tahoma"/>
              </a:rPr>
              <a:t> </a:t>
            </a:r>
            <a:r>
              <a:rPr sz="2180" spc="-69" dirty="0">
                <a:cs typeface="Tahoma"/>
              </a:rPr>
              <a:t>module</a:t>
            </a:r>
            <a:r>
              <a:rPr sz="2180" spc="-30" dirty="0">
                <a:cs typeface="Tahoma"/>
              </a:rPr>
              <a:t> </a:t>
            </a:r>
            <a:r>
              <a:rPr sz="2180" spc="-99" dirty="0">
                <a:cs typeface="Tahoma"/>
              </a:rPr>
              <a:t>over</a:t>
            </a:r>
            <a:r>
              <a:rPr sz="2180" spc="-30" dirty="0">
                <a:cs typeface="Tahoma"/>
              </a:rPr>
              <a:t> </a:t>
            </a:r>
            <a:r>
              <a:rPr sz="2180" i="1" spc="-20" dirty="0">
                <a:cs typeface="Arial"/>
              </a:rPr>
              <a:t>I</a:t>
            </a:r>
            <a:r>
              <a:rPr sz="2180" i="1" spc="-317" dirty="0">
                <a:cs typeface="Arial"/>
              </a:rPr>
              <a:t> </a:t>
            </a:r>
            <a:r>
              <a:rPr sz="2180" spc="-99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31094" y="2728104"/>
            <a:ext cx="1973091" cy="374988"/>
            <a:chOff x="152852" y="1376682"/>
            <a:chExt cx="995680" cy="189230"/>
          </a:xfrm>
        </p:grpSpPr>
        <p:sp>
          <p:nvSpPr>
            <p:cNvPr id="4" name="object 4"/>
            <p:cNvSpPr/>
            <p:nvPr/>
          </p:nvSpPr>
          <p:spPr>
            <a:xfrm>
              <a:off x="233402" y="1534170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409699" y="15202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409699" y="15202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1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64736" y="149835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64736" y="149835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68745" y="149787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745" y="149787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2" y="1532848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7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282" y="151893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75" y="13915"/>
                  </a:lnTo>
                  <a:lnTo>
                    <a:pt x="0" y="27818"/>
                  </a:lnTo>
                  <a:lnTo>
                    <a:pt x="13905" y="1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282" y="151893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15"/>
                  </a:moveTo>
                  <a:lnTo>
                    <a:pt x="0" y="27818"/>
                  </a:lnTo>
                  <a:lnTo>
                    <a:pt x="48675" y="13915"/>
                  </a:lnTo>
                  <a:lnTo>
                    <a:pt x="0" y="0"/>
                  </a:lnTo>
                  <a:lnTo>
                    <a:pt x="13905" y="1391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1655" y="153157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7953" y="1517666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7953" y="1517666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1390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09" y="149784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19" y="61641"/>
                  </a:moveTo>
                  <a:lnTo>
                    <a:pt x="18819" y="59219"/>
                  </a:lnTo>
                  <a:lnTo>
                    <a:pt x="9023" y="52613"/>
                  </a:lnTo>
                  <a:lnTo>
                    <a:pt x="2420" y="42816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309" y="149784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19" y="59219"/>
                  </a:lnTo>
                  <a:lnTo>
                    <a:pt x="9023" y="52613"/>
                  </a:lnTo>
                  <a:lnTo>
                    <a:pt x="2420" y="42816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3318" y="149736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7719" y="1489366"/>
              <a:ext cx="690880" cy="76200"/>
            </a:xfrm>
            <a:custGeom>
              <a:avLst/>
              <a:gdLst/>
              <a:ahLst/>
              <a:cxnLst/>
              <a:rect l="l" t="t" r="r" b="b"/>
              <a:pathLst>
                <a:path w="690880" h="76200">
                  <a:moveTo>
                    <a:pt x="690743" y="75929"/>
                  </a:moveTo>
                  <a:lnTo>
                    <a:pt x="0" y="75929"/>
                  </a:lnTo>
                  <a:lnTo>
                    <a:pt x="0" y="0"/>
                  </a:lnTo>
                  <a:lnTo>
                    <a:pt x="690743" y="0"/>
                  </a:lnTo>
                  <a:lnTo>
                    <a:pt x="690743" y="75929"/>
                  </a:lnTo>
                  <a:close/>
                </a:path>
              </a:pathLst>
            </a:custGeom>
            <a:solidFill>
              <a:srgbClr val="000000">
                <a:alpha val="16392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852" y="1380363"/>
              <a:ext cx="80434" cy="1099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699" y="1380363"/>
              <a:ext cx="80434" cy="1099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425" y="1376682"/>
              <a:ext cx="80434" cy="10993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062111" y="2858444"/>
            <a:ext cx="2626174" cy="562482"/>
            <a:chOff x="1278689" y="1442455"/>
            <a:chExt cx="1325245" cy="283845"/>
          </a:xfrm>
        </p:grpSpPr>
        <p:sp>
          <p:nvSpPr>
            <p:cNvPr id="34" name="object 34"/>
            <p:cNvSpPr/>
            <p:nvPr/>
          </p:nvSpPr>
          <p:spPr>
            <a:xfrm>
              <a:off x="1278689" y="1442455"/>
              <a:ext cx="1325245" cy="283845"/>
            </a:xfrm>
            <a:custGeom>
              <a:avLst/>
              <a:gdLst/>
              <a:ahLst/>
              <a:cxnLst/>
              <a:rect l="l" t="t" r="r" b="b"/>
              <a:pathLst>
                <a:path w="1325245" h="283844">
                  <a:moveTo>
                    <a:pt x="1324828" y="283366"/>
                  </a:moveTo>
                  <a:lnTo>
                    <a:pt x="0" y="283366"/>
                  </a:lnTo>
                  <a:lnTo>
                    <a:pt x="0" y="0"/>
                  </a:lnTo>
                  <a:lnTo>
                    <a:pt x="1324828" y="0"/>
                  </a:lnTo>
                  <a:lnTo>
                    <a:pt x="1324828" y="283366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4864" y="1536221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201599" y="83010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8434" y="153356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2" y="31397"/>
                  </a:moveTo>
                  <a:lnTo>
                    <a:pt x="0" y="0"/>
                  </a:lnTo>
                  <a:lnTo>
                    <a:pt x="50303" y="5672"/>
                  </a:lnTo>
                  <a:lnTo>
                    <a:pt x="32152" y="13245"/>
                  </a:lnTo>
                  <a:lnTo>
                    <a:pt x="39712" y="3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8434" y="153356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2" y="13245"/>
                  </a:moveTo>
                  <a:lnTo>
                    <a:pt x="50303" y="5672"/>
                  </a:lnTo>
                  <a:lnTo>
                    <a:pt x="0" y="0"/>
                  </a:lnTo>
                  <a:lnTo>
                    <a:pt x="39712" y="31397"/>
                  </a:lnTo>
                  <a:lnTo>
                    <a:pt x="32152" y="1324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8112" y="16221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3" y="2422"/>
                  </a:lnTo>
                  <a:lnTo>
                    <a:pt x="52622" y="9027"/>
                  </a:lnTo>
                  <a:lnTo>
                    <a:pt x="59228" y="18824"/>
                  </a:lnTo>
                  <a:lnTo>
                    <a:pt x="61651" y="30821"/>
                  </a:lnTo>
                  <a:lnTo>
                    <a:pt x="59228" y="42817"/>
                  </a:lnTo>
                  <a:lnTo>
                    <a:pt x="52622" y="52613"/>
                  </a:lnTo>
                  <a:lnTo>
                    <a:pt x="42823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8112" y="16221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51" y="30821"/>
                  </a:moveTo>
                  <a:lnTo>
                    <a:pt x="59228" y="42817"/>
                  </a:lnTo>
                  <a:lnTo>
                    <a:pt x="52622" y="52613"/>
                  </a:lnTo>
                  <a:lnTo>
                    <a:pt x="42823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3" y="2422"/>
                  </a:lnTo>
                  <a:lnTo>
                    <a:pt x="52622" y="9027"/>
                  </a:lnTo>
                  <a:lnTo>
                    <a:pt x="59228" y="18824"/>
                  </a:lnTo>
                  <a:lnTo>
                    <a:pt x="6165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2131" y="147816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1912131" y="147816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2685" y="162162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2222685" y="162162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8728" y="1534160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0" y="83012"/>
                  </a:moveTo>
                  <a:lnTo>
                    <a:pt x="20159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46455" y="15315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3"/>
                  </a:moveTo>
                  <a:lnTo>
                    <a:pt x="50305" y="0"/>
                  </a:lnTo>
                  <a:lnTo>
                    <a:pt x="10589" y="31395"/>
                  </a:lnTo>
                  <a:lnTo>
                    <a:pt x="18146" y="13242"/>
                  </a:lnTo>
                  <a:lnTo>
                    <a:pt x="0" y="5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6455" y="15315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50" y="13243"/>
                  </a:moveTo>
                  <a:lnTo>
                    <a:pt x="10589" y="31395"/>
                  </a:lnTo>
                  <a:lnTo>
                    <a:pt x="50305" y="0"/>
                  </a:lnTo>
                  <a:lnTo>
                    <a:pt x="0" y="5673"/>
                  </a:lnTo>
                  <a:lnTo>
                    <a:pt x="18150" y="1324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999714" y="1536746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201599" y="83012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993285" y="1534104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4" y="31394"/>
                  </a:moveTo>
                  <a:lnTo>
                    <a:pt x="0" y="0"/>
                  </a:lnTo>
                  <a:lnTo>
                    <a:pt x="50311" y="5673"/>
                  </a:lnTo>
                  <a:lnTo>
                    <a:pt x="32154" y="13240"/>
                  </a:lnTo>
                  <a:lnTo>
                    <a:pt x="39714" y="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1993285" y="1534104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1" y="13233"/>
                  </a:moveTo>
                  <a:lnTo>
                    <a:pt x="50311" y="5673"/>
                  </a:lnTo>
                  <a:lnTo>
                    <a:pt x="0" y="0"/>
                  </a:lnTo>
                  <a:lnTo>
                    <a:pt x="39714" y="31394"/>
                  </a:lnTo>
                  <a:lnTo>
                    <a:pt x="32151" y="1323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3591" y="1534688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0" y="83010"/>
                  </a:moveTo>
                  <a:lnTo>
                    <a:pt x="20159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461306" y="1532042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1"/>
                  </a:moveTo>
                  <a:lnTo>
                    <a:pt x="50315" y="0"/>
                  </a:lnTo>
                  <a:lnTo>
                    <a:pt x="10589" y="31394"/>
                  </a:lnTo>
                  <a:lnTo>
                    <a:pt x="18161" y="13234"/>
                  </a:lnTo>
                  <a:lnTo>
                    <a:pt x="0" y="5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2461306" y="1532042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61" y="13234"/>
                  </a:moveTo>
                  <a:lnTo>
                    <a:pt x="10589" y="31394"/>
                  </a:lnTo>
                  <a:lnTo>
                    <a:pt x="50315" y="0"/>
                  </a:lnTo>
                  <a:lnTo>
                    <a:pt x="0" y="5671"/>
                  </a:lnTo>
                  <a:lnTo>
                    <a:pt x="18161" y="13234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3208" y="1473984"/>
              <a:ext cx="1297940" cy="73660"/>
            </a:xfrm>
            <a:custGeom>
              <a:avLst/>
              <a:gdLst/>
              <a:ahLst/>
              <a:cxnLst/>
              <a:rect l="l" t="t" r="r" b="b"/>
              <a:pathLst>
                <a:path w="1297939" h="73659">
                  <a:moveTo>
                    <a:pt x="61641" y="42752"/>
                  </a:moveTo>
                  <a:lnTo>
                    <a:pt x="59219" y="54749"/>
                  </a:lnTo>
                  <a:lnTo>
                    <a:pt x="52613" y="64546"/>
                  </a:lnTo>
                  <a:lnTo>
                    <a:pt x="42816" y="71152"/>
                  </a:lnTo>
                  <a:lnTo>
                    <a:pt x="30819" y="73574"/>
                  </a:lnTo>
                  <a:lnTo>
                    <a:pt x="18823" y="71152"/>
                  </a:lnTo>
                  <a:lnTo>
                    <a:pt x="9027" y="64546"/>
                  </a:lnTo>
                  <a:lnTo>
                    <a:pt x="2422" y="54749"/>
                  </a:lnTo>
                  <a:lnTo>
                    <a:pt x="0" y="42752"/>
                  </a:lnTo>
                  <a:lnTo>
                    <a:pt x="2422" y="30757"/>
                  </a:lnTo>
                  <a:lnTo>
                    <a:pt x="9027" y="20960"/>
                  </a:lnTo>
                  <a:lnTo>
                    <a:pt x="18823" y="14355"/>
                  </a:lnTo>
                  <a:lnTo>
                    <a:pt x="30819" y="11933"/>
                  </a:lnTo>
                  <a:lnTo>
                    <a:pt x="42816" y="14355"/>
                  </a:lnTo>
                  <a:lnTo>
                    <a:pt x="52613" y="20960"/>
                  </a:lnTo>
                  <a:lnTo>
                    <a:pt x="59219" y="30757"/>
                  </a:lnTo>
                  <a:lnTo>
                    <a:pt x="61641" y="42752"/>
                  </a:lnTo>
                  <a:close/>
                </a:path>
                <a:path w="1297939" h="73659">
                  <a:moveTo>
                    <a:pt x="1297696" y="30821"/>
                  </a:moveTo>
                  <a:lnTo>
                    <a:pt x="1295274" y="42817"/>
                  </a:lnTo>
                  <a:lnTo>
                    <a:pt x="1288667" y="52613"/>
                  </a:lnTo>
                  <a:lnTo>
                    <a:pt x="1278868" y="59219"/>
                  </a:lnTo>
                  <a:lnTo>
                    <a:pt x="1266867" y="61641"/>
                  </a:lnTo>
                  <a:lnTo>
                    <a:pt x="1254870" y="59219"/>
                  </a:lnTo>
                  <a:lnTo>
                    <a:pt x="1245073" y="52613"/>
                  </a:lnTo>
                  <a:lnTo>
                    <a:pt x="1238467" y="42817"/>
                  </a:lnTo>
                  <a:lnTo>
                    <a:pt x="1236045" y="30821"/>
                  </a:lnTo>
                  <a:lnTo>
                    <a:pt x="1238467" y="18824"/>
                  </a:lnTo>
                  <a:lnTo>
                    <a:pt x="1245073" y="9027"/>
                  </a:lnTo>
                  <a:lnTo>
                    <a:pt x="1254870" y="2422"/>
                  </a:lnTo>
                  <a:lnTo>
                    <a:pt x="1266867" y="0"/>
                  </a:lnTo>
                  <a:lnTo>
                    <a:pt x="1278868" y="2422"/>
                  </a:lnTo>
                  <a:lnTo>
                    <a:pt x="1288667" y="9027"/>
                  </a:lnTo>
                  <a:lnTo>
                    <a:pt x="1295274" y="18824"/>
                  </a:lnTo>
                  <a:lnTo>
                    <a:pt x="1297696" y="30821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1586463" y="1459025"/>
              <a:ext cx="716280" cy="245110"/>
            </a:xfrm>
            <a:custGeom>
              <a:avLst/>
              <a:gdLst/>
              <a:ahLst/>
              <a:cxnLst/>
              <a:rect l="l" t="t" r="r" b="b"/>
              <a:pathLst>
                <a:path w="716280" h="245110">
                  <a:moveTo>
                    <a:pt x="37347" y="244725"/>
                  </a:moveTo>
                  <a:lnTo>
                    <a:pt x="0" y="160206"/>
                  </a:lnTo>
                  <a:lnTo>
                    <a:pt x="363034" y="0"/>
                  </a:lnTo>
                  <a:lnTo>
                    <a:pt x="559766" y="93842"/>
                  </a:lnTo>
                  <a:lnTo>
                    <a:pt x="361194" y="93842"/>
                  </a:lnTo>
                  <a:lnTo>
                    <a:pt x="37347" y="244725"/>
                  </a:lnTo>
                  <a:close/>
                </a:path>
                <a:path w="716280" h="245110">
                  <a:moveTo>
                    <a:pt x="681361" y="235525"/>
                  </a:moveTo>
                  <a:lnTo>
                    <a:pt x="361194" y="93842"/>
                  </a:lnTo>
                  <a:lnTo>
                    <a:pt x="559766" y="93842"/>
                  </a:lnTo>
                  <a:lnTo>
                    <a:pt x="715669" y="168209"/>
                  </a:lnTo>
                  <a:lnTo>
                    <a:pt x="681361" y="235525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241" y="1447504"/>
              <a:ext cx="80444" cy="1099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062111" y="2858444"/>
            <a:ext cx="2626174" cy="477840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1982">
              <a:latin typeface="Times New Roman"/>
              <a:cs typeface="Times New Roman"/>
            </a:endParaRPr>
          </a:p>
          <a:p>
            <a:pPr algn="ctr">
              <a:tabLst>
                <a:tab pos="554945" algn="l"/>
              </a:tabLst>
            </a:pPr>
            <a:r>
              <a:rPr sz="1090" spc="-99" dirty="0">
                <a:latin typeface="Verdana"/>
                <a:cs typeface="Verdana"/>
              </a:rPr>
              <a:t>1</a:t>
            </a:r>
            <a:r>
              <a:rPr sz="1090" dirty="0">
                <a:latin typeface="Verdana"/>
                <a:cs typeface="Verdana"/>
              </a:rPr>
              <a:t>	</a:t>
            </a:r>
            <a:r>
              <a:rPr sz="1635" spc="-149" baseline="5050" dirty="0">
                <a:latin typeface="Verdana"/>
                <a:cs typeface="Verdana"/>
              </a:rPr>
              <a:t>1</a:t>
            </a:r>
            <a:endParaRPr sz="1635" baseline="505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20429" y="2677057"/>
            <a:ext cx="775143" cy="486981"/>
            <a:chOff x="1913674" y="1350922"/>
            <a:chExt cx="391160" cy="245745"/>
          </a:xfrm>
        </p:grpSpPr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674" y="1350922"/>
              <a:ext cx="80434" cy="10994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3971" y="1486233"/>
              <a:ext cx="80434" cy="109941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2128827" y="2784844"/>
            <a:ext cx="143452" cy="200775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25168">
              <a:spcBef>
                <a:spcPts val="258"/>
              </a:spcBef>
            </a:pPr>
            <a:r>
              <a:rPr sz="1090" spc="30" dirty="0">
                <a:latin typeface="Verdana"/>
                <a:cs typeface="Verdana"/>
              </a:rPr>
              <a:t>1</a:t>
            </a:r>
            <a:endParaRPr sz="109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63138" y="2784844"/>
            <a:ext cx="143452" cy="200775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25168">
              <a:spcBef>
                <a:spcPts val="258"/>
              </a:spcBef>
            </a:pPr>
            <a:r>
              <a:rPr sz="1090" spc="30" dirty="0">
                <a:latin typeface="Verdana"/>
                <a:cs typeface="Verdana"/>
              </a:rPr>
              <a:t>1</a:t>
            </a:r>
            <a:endParaRPr sz="109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02741" y="4068919"/>
            <a:ext cx="8583196" cy="0"/>
          </a:xfrm>
          <a:custGeom>
            <a:avLst/>
            <a:gdLst/>
            <a:ahLst/>
            <a:cxnLst/>
            <a:rect l="l" t="t" r="r" b="b"/>
            <a:pathLst>
              <a:path w="4331335">
                <a:moveTo>
                  <a:pt x="0" y="0"/>
                </a:moveTo>
                <a:lnTo>
                  <a:pt x="4330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EA80156-854B-1AC1-45F9-4BA597462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763" y="2475876"/>
            <a:ext cx="2965259" cy="133268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2072" y="357820"/>
            <a:ext cx="8199400" cy="1836421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329695" marR="35235" indent="-329695">
              <a:lnSpc>
                <a:spcPct val="142700"/>
              </a:lnSpc>
              <a:spcBef>
                <a:spcPts val="198"/>
              </a:spcBef>
              <a:buFont typeface="Lucida Sans Unicode"/>
              <a:buChar char="•"/>
              <a:tabLst>
                <a:tab pos="329695" algn="l"/>
              </a:tabLst>
            </a:pPr>
            <a:r>
              <a:rPr sz="2180" i="1" dirty="0">
                <a:cs typeface="Arial"/>
              </a:rPr>
              <a:t>I</a:t>
            </a:r>
            <a:r>
              <a:rPr sz="2180" i="1" spc="16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⊂</a:t>
            </a:r>
            <a:r>
              <a:rPr sz="2180" spc="-159" dirty="0">
                <a:cs typeface="Lucida Sans Unicode"/>
              </a:rPr>
              <a:t> </a:t>
            </a:r>
            <a:r>
              <a:rPr sz="2180" dirty="0">
                <a:cs typeface="Arial"/>
              </a:rPr>
              <a:t>P</a:t>
            </a:r>
            <a:r>
              <a:rPr sz="2180" spc="20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called </a:t>
            </a:r>
            <a:r>
              <a:rPr sz="2180" spc="-20" dirty="0">
                <a:cs typeface="Tahoma"/>
              </a:rPr>
              <a:t>an</a:t>
            </a:r>
            <a:r>
              <a:rPr sz="2180" spc="-40" dirty="0">
                <a:cs typeface="Tahoma"/>
              </a:rPr>
              <a:t> </a:t>
            </a:r>
            <a:r>
              <a:rPr sz="2180" b="1" spc="-40" dirty="0">
                <a:solidFill>
                  <a:srgbClr val="CC0000"/>
                </a:solidFill>
                <a:cs typeface="Arial"/>
              </a:rPr>
              <a:t>interval</a:t>
            </a:r>
            <a:r>
              <a:rPr sz="2180" b="1" spc="2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Tahoma"/>
              </a:rPr>
              <a:t>if</a:t>
            </a:r>
            <a:r>
              <a:rPr sz="2180" spc="-50" dirty="0">
                <a:cs typeface="Tahoma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277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</a:t>
            </a:r>
            <a:r>
              <a:rPr sz="2180" b="1" spc="-99" dirty="0">
                <a:cs typeface="Arial"/>
              </a:rPr>
              <a:t>connected</a:t>
            </a:r>
            <a:r>
              <a:rPr sz="2180" b="1" spc="20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-50" dirty="0">
                <a:cs typeface="Tahoma"/>
              </a:rPr>
              <a:t> </a:t>
            </a:r>
            <a:r>
              <a:rPr sz="2180" b="1" spc="-119" dirty="0">
                <a:cs typeface="Arial"/>
              </a:rPr>
              <a:t>order-</a:t>
            </a:r>
            <a:r>
              <a:rPr sz="2180" b="1" spc="-89" dirty="0">
                <a:cs typeface="Arial"/>
              </a:rPr>
              <a:t>convex</a:t>
            </a:r>
            <a:r>
              <a:rPr sz="2180" spc="-89" dirty="0">
                <a:cs typeface="Tahoma"/>
              </a:rPr>
              <a:t>,</a:t>
            </a:r>
            <a:r>
              <a:rPr sz="2180" spc="-50" dirty="0">
                <a:cs typeface="Tahoma"/>
              </a:rPr>
              <a:t> </a:t>
            </a:r>
            <a:r>
              <a:rPr sz="2180" spc="-40" dirty="0">
                <a:cs typeface="Tahoma"/>
              </a:rPr>
              <a:t>i.e. </a:t>
            </a:r>
            <a:r>
              <a:rPr sz="2180" spc="-99" dirty="0">
                <a:cs typeface="Tahoma"/>
              </a:rPr>
              <a:t>[</a:t>
            </a:r>
            <a:r>
              <a:rPr sz="2180" i="1" spc="-99" dirty="0">
                <a:cs typeface="Arial"/>
              </a:rPr>
              <a:t>p</a:t>
            </a:r>
            <a:r>
              <a:rPr sz="2180" i="1" spc="-99" dirty="0">
                <a:cs typeface="Franklin Gothic Heavy"/>
              </a:rPr>
              <a:t>,</a:t>
            </a:r>
            <a:r>
              <a:rPr sz="2180" i="1" spc="-188" dirty="0">
                <a:cs typeface="Franklin Gothic Heavy"/>
              </a:rPr>
              <a:t> </a:t>
            </a:r>
            <a:r>
              <a:rPr sz="2180" i="1" dirty="0">
                <a:cs typeface="Arial"/>
              </a:rPr>
              <a:t>q</a:t>
            </a:r>
            <a:r>
              <a:rPr sz="2180" i="1" spc="-40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I</a:t>
            </a:r>
            <a:r>
              <a:rPr sz="2180" i="1" spc="367" dirty="0">
                <a:cs typeface="Arial"/>
              </a:rPr>
              <a:t> </a:t>
            </a:r>
            <a:r>
              <a:rPr sz="2180" spc="-69" dirty="0">
                <a:cs typeface="Tahoma"/>
              </a:rPr>
              <a:t>and</a:t>
            </a:r>
            <a:r>
              <a:rPr sz="2180" spc="10" dirty="0">
                <a:cs typeface="Tahoma"/>
              </a:rPr>
              <a:t> </a:t>
            </a:r>
            <a:r>
              <a:rPr sz="2180" i="1" dirty="0">
                <a:cs typeface="Arial"/>
              </a:rPr>
              <a:t>p</a:t>
            </a:r>
            <a:r>
              <a:rPr sz="2180" i="1" spc="59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dirty="0">
                <a:cs typeface="Lucida Sans Unicode"/>
              </a:rPr>
              <a:t>≤</a:t>
            </a:r>
            <a:r>
              <a:rPr sz="2180" spc="-109" dirty="0">
                <a:cs typeface="Lucida Sans Unicode"/>
              </a:rPr>
              <a:t> </a:t>
            </a:r>
            <a:r>
              <a:rPr sz="2180" i="1" spc="-129" dirty="0">
                <a:cs typeface="Arial"/>
              </a:rPr>
              <a:t>q</a:t>
            </a:r>
            <a:r>
              <a:rPr sz="2180" spc="-129" dirty="0">
                <a:cs typeface="Tahoma"/>
              </a:rPr>
              <a:t>]</a:t>
            </a:r>
            <a:r>
              <a:rPr sz="2180" spc="-79" dirty="0">
                <a:cs typeface="Tahoma"/>
              </a:rPr>
              <a:t> </a:t>
            </a:r>
            <a:r>
              <a:rPr sz="2180" spc="99" dirty="0">
                <a:cs typeface="Lucida Sans Unicode"/>
              </a:rPr>
              <a:t>⇒</a:t>
            </a:r>
            <a:r>
              <a:rPr sz="2180" spc="-129" dirty="0">
                <a:cs typeface="Lucida Sans Unicode"/>
              </a:rPr>
              <a:t> </a:t>
            </a:r>
            <a:r>
              <a:rPr sz="2180" i="1" dirty="0">
                <a:cs typeface="Arial"/>
              </a:rPr>
              <a:t>r</a:t>
            </a:r>
            <a:r>
              <a:rPr sz="2180" i="1" spc="198" dirty="0">
                <a:cs typeface="Arial"/>
              </a:rPr>
              <a:t> </a:t>
            </a:r>
            <a:r>
              <a:rPr sz="2180" spc="-307" dirty="0">
                <a:cs typeface="Lucida Sans Unicode"/>
              </a:rPr>
              <a:t>∈</a:t>
            </a:r>
            <a:r>
              <a:rPr sz="2180" spc="-89" dirty="0">
                <a:cs typeface="Lucida Sans Unicode"/>
              </a:rPr>
              <a:t> </a:t>
            </a:r>
            <a:r>
              <a:rPr sz="2180" i="1" spc="-20" dirty="0">
                <a:cs typeface="Arial"/>
              </a:rPr>
              <a:t>I</a:t>
            </a:r>
            <a:r>
              <a:rPr sz="2180" i="1" spc="-317" dirty="0">
                <a:cs typeface="Arial"/>
              </a:rPr>
              <a:t> </a:t>
            </a:r>
            <a:r>
              <a:rPr sz="2180" i="1" spc="-99" dirty="0">
                <a:cs typeface="Franklin Gothic Heavy"/>
              </a:rPr>
              <a:t>.</a:t>
            </a:r>
            <a:endParaRPr sz="2180" dirty="0">
              <a:cs typeface="Franklin Gothic Heavy"/>
            </a:endParaRPr>
          </a:p>
          <a:p>
            <a:pPr>
              <a:spcBef>
                <a:spcPts val="99"/>
              </a:spcBef>
            </a:pPr>
            <a:endParaRPr sz="3270" dirty="0">
              <a:cs typeface="Franklin Gothic Heavy"/>
            </a:endParaRPr>
          </a:p>
          <a:p>
            <a:pPr marL="100670"/>
            <a:r>
              <a:rPr sz="2180" dirty="0">
                <a:cs typeface="Tahoma"/>
              </a:rPr>
              <a:t>An</a:t>
            </a:r>
            <a:r>
              <a:rPr sz="2180" spc="-109" dirty="0">
                <a:cs typeface="Tahoma"/>
              </a:rPr>
              <a:t> </a:t>
            </a:r>
            <a:r>
              <a:rPr sz="2180" b="1" spc="-40" dirty="0">
                <a:solidFill>
                  <a:srgbClr val="CC0000"/>
                </a:solidFill>
                <a:cs typeface="Arial"/>
              </a:rPr>
              <a:t>interval</a:t>
            </a:r>
            <a:r>
              <a:rPr sz="2180" b="1" spc="119" dirty="0">
                <a:solidFill>
                  <a:srgbClr val="CC0000"/>
                </a:solidFill>
                <a:cs typeface="Arial"/>
              </a:rPr>
              <a:t> </a:t>
            </a:r>
            <a:r>
              <a:rPr sz="2180" b="1" spc="-69" dirty="0">
                <a:solidFill>
                  <a:srgbClr val="CC0000"/>
                </a:solidFill>
                <a:cs typeface="Arial"/>
              </a:rPr>
              <a:t>module</a:t>
            </a:r>
            <a:r>
              <a:rPr sz="2180" b="1" spc="4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Arial"/>
              </a:rPr>
              <a:t>I</a:t>
            </a:r>
            <a:r>
              <a:rPr sz="2378" i="1" baseline="27777" dirty="0">
                <a:cs typeface="Calibri"/>
              </a:rPr>
              <a:t>I</a:t>
            </a:r>
            <a:r>
              <a:rPr sz="2378" i="1" spc="698" baseline="27777" dirty="0">
                <a:cs typeface="Calibri"/>
              </a:rPr>
              <a:t> </a:t>
            </a:r>
            <a:r>
              <a:rPr sz="2180" spc="-178" dirty="0">
                <a:cs typeface="Tahoma"/>
              </a:rPr>
              <a:t>:</a:t>
            </a:r>
            <a:r>
              <a:rPr sz="2180" spc="-79" dirty="0">
                <a:cs typeface="Tahoma"/>
              </a:rPr>
              <a:t> </a:t>
            </a:r>
            <a:r>
              <a:rPr sz="2180" dirty="0">
                <a:cs typeface="Arial"/>
              </a:rPr>
              <a:t>P</a:t>
            </a:r>
            <a:r>
              <a:rPr sz="2180" spc="-69" dirty="0">
                <a:cs typeface="Arial"/>
              </a:rPr>
              <a:t> </a:t>
            </a:r>
            <a:r>
              <a:rPr sz="2180" spc="99" dirty="0">
                <a:cs typeface="Lucida Sans Unicode"/>
              </a:rPr>
              <a:t>→</a:t>
            </a:r>
            <a:r>
              <a:rPr sz="2180" spc="-149" dirty="0">
                <a:cs typeface="Lucida Sans Unicode"/>
              </a:rPr>
              <a:t> </a:t>
            </a:r>
            <a:r>
              <a:rPr sz="2180" b="1" spc="-89" dirty="0">
                <a:cs typeface="Arial"/>
              </a:rPr>
              <a:t>vec</a:t>
            </a:r>
            <a:r>
              <a:rPr sz="2180" b="1" spc="50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30" dirty="0">
                <a:cs typeface="Tahoma"/>
              </a:rPr>
              <a:t> </a:t>
            </a:r>
            <a:r>
              <a:rPr sz="2180" spc="-20" dirty="0">
                <a:cs typeface="Tahoma"/>
              </a:rPr>
              <a:t>an </a:t>
            </a:r>
            <a:r>
              <a:rPr sz="2180" spc="-50" dirty="0">
                <a:cs typeface="Tahoma"/>
              </a:rPr>
              <a:t>indicator</a:t>
            </a:r>
            <a:r>
              <a:rPr sz="2180" spc="-20" dirty="0">
                <a:cs typeface="Tahoma"/>
              </a:rPr>
              <a:t> </a:t>
            </a:r>
            <a:r>
              <a:rPr sz="2180" spc="-69" dirty="0">
                <a:cs typeface="Tahoma"/>
              </a:rPr>
              <a:t>module</a:t>
            </a:r>
            <a:r>
              <a:rPr sz="2180" spc="-30" dirty="0">
                <a:cs typeface="Tahoma"/>
              </a:rPr>
              <a:t> </a:t>
            </a:r>
            <a:r>
              <a:rPr sz="2180" spc="-99" dirty="0">
                <a:cs typeface="Tahoma"/>
              </a:rPr>
              <a:t>over</a:t>
            </a:r>
            <a:r>
              <a:rPr sz="2180" spc="-30" dirty="0">
                <a:cs typeface="Tahoma"/>
              </a:rPr>
              <a:t> </a:t>
            </a:r>
            <a:r>
              <a:rPr sz="2180" i="1" spc="-20" dirty="0">
                <a:cs typeface="Arial"/>
              </a:rPr>
              <a:t>I</a:t>
            </a:r>
            <a:r>
              <a:rPr sz="2180" i="1" spc="-317" dirty="0">
                <a:cs typeface="Arial"/>
              </a:rPr>
              <a:t> </a:t>
            </a:r>
            <a:r>
              <a:rPr sz="2180" spc="-99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31094" y="2728104"/>
            <a:ext cx="1973091" cy="374988"/>
            <a:chOff x="152852" y="1376682"/>
            <a:chExt cx="995680" cy="189230"/>
          </a:xfrm>
        </p:grpSpPr>
        <p:sp>
          <p:nvSpPr>
            <p:cNvPr id="4" name="object 4"/>
            <p:cNvSpPr/>
            <p:nvPr/>
          </p:nvSpPr>
          <p:spPr>
            <a:xfrm>
              <a:off x="233402" y="1534170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409699" y="15202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1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409699" y="1520264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1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1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64736" y="149835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64736" y="149835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68745" y="149787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30819" y="61641"/>
                  </a:move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745" y="149787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19"/>
                  </a:lnTo>
                  <a:lnTo>
                    <a:pt x="9027" y="9023"/>
                  </a:lnTo>
                  <a:lnTo>
                    <a:pt x="18823" y="2420"/>
                  </a:lnTo>
                  <a:lnTo>
                    <a:pt x="30819" y="0"/>
                  </a:lnTo>
                  <a:lnTo>
                    <a:pt x="42816" y="2420"/>
                  </a:lnTo>
                  <a:lnTo>
                    <a:pt x="52613" y="9023"/>
                  </a:lnTo>
                  <a:lnTo>
                    <a:pt x="59219" y="18819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2" y="1532848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7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282" y="151893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0" y="0"/>
                  </a:moveTo>
                  <a:lnTo>
                    <a:pt x="48675" y="13915"/>
                  </a:lnTo>
                  <a:lnTo>
                    <a:pt x="0" y="27818"/>
                  </a:lnTo>
                  <a:lnTo>
                    <a:pt x="13905" y="1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282" y="1518932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5" h="27940">
                  <a:moveTo>
                    <a:pt x="13905" y="13915"/>
                  </a:moveTo>
                  <a:lnTo>
                    <a:pt x="0" y="27818"/>
                  </a:lnTo>
                  <a:lnTo>
                    <a:pt x="48675" y="13915"/>
                  </a:lnTo>
                  <a:lnTo>
                    <a:pt x="0" y="0"/>
                  </a:lnTo>
                  <a:lnTo>
                    <a:pt x="13905" y="1391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1655" y="1531572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025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7953" y="1517666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0" y="0"/>
                  </a:moveTo>
                  <a:lnTo>
                    <a:pt x="48684" y="13905"/>
                  </a:lnTo>
                  <a:lnTo>
                    <a:pt x="0" y="27811"/>
                  </a:lnTo>
                  <a:lnTo>
                    <a:pt x="13905" y="13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7953" y="1517666"/>
              <a:ext cx="48895" cy="27940"/>
            </a:xfrm>
            <a:custGeom>
              <a:avLst/>
              <a:gdLst/>
              <a:ahLst/>
              <a:cxnLst/>
              <a:rect l="l" t="t" r="r" b="b"/>
              <a:pathLst>
                <a:path w="48894" h="27940">
                  <a:moveTo>
                    <a:pt x="13905" y="13905"/>
                  </a:moveTo>
                  <a:lnTo>
                    <a:pt x="0" y="27811"/>
                  </a:lnTo>
                  <a:lnTo>
                    <a:pt x="48684" y="13905"/>
                  </a:lnTo>
                  <a:lnTo>
                    <a:pt x="0" y="0"/>
                  </a:lnTo>
                  <a:lnTo>
                    <a:pt x="13905" y="1390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09" y="149784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19" y="61641"/>
                  </a:moveTo>
                  <a:lnTo>
                    <a:pt x="18819" y="59219"/>
                  </a:lnTo>
                  <a:lnTo>
                    <a:pt x="9023" y="52613"/>
                  </a:lnTo>
                  <a:lnTo>
                    <a:pt x="2420" y="42816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309" y="149784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19" y="59219"/>
                  </a:lnTo>
                  <a:lnTo>
                    <a:pt x="9023" y="52613"/>
                  </a:lnTo>
                  <a:lnTo>
                    <a:pt x="2420" y="42816"/>
                  </a:lnTo>
                  <a:lnTo>
                    <a:pt x="0" y="30819"/>
                  </a:lnTo>
                  <a:lnTo>
                    <a:pt x="2420" y="18823"/>
                  </a:lnTo>
                  <a:lnTo>
                    <a:pt x="9023" y="9027"/>
                  </a:lnTo>
                  <a:lnTo>
                    <a:pt x="18819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3318" y="1497369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19"/>
                  </a:moveTo>
                  <a:lnTo>
                    <a:pt x="59219" y="42816"/>
                  </a:lnTo>
                  <a:lnTo>
                    <a:pt x="52613" y="52613"/>
                  </a:lnTo>
                  <a:lnTo>
                    <a:pt x="42816" y="59219"/>
                  </a:lnTo>
                  <a:lnTo>
                    <a:pt x="30819" y="61641"/>
                  </a:lnTo>
                  <a:lnTo>
                    <a:pt x="18823" y="59219"/>
                  </a:lnTo>
                  <a:lnTo>
                    <a:pt x="9027" y="52613"/>
                  </a:lnTo>
                  <a:lnTo>
                    <a:pt x="2422" y="42816"/>
                  </a:lnTo>
                  <a:lnTo>
                    <a:pt x="0" y="30819"/>
                  </a:lnTo>
                  <a:lnTo>
                    <a:pt x="2422" y="18823"/>
                  </a:lnTo>
                  <a:lnTo>
                    <a:pt x="9027" y="9027"/>
                  </a:lnTo>
                  <a:lnTo>
                    <a:pt x="18823" y="2422"/>
                  </a:lnTo>
                  <a:lnTo>
                    <a:pt x="30819" y="0"/>
                  </a:lnTo>
                  <a:lnTo>
                    <a:pt x="42816" y="2422"/>
                  </a:lnTo>
                  <a:lnTo>
                    <a:pt x="52613" y="9027"/>
                  </a:lnTo>
                  <a:lnTo>
                    <a:pt x="59219" y="18823"/>
                  </a:lnTo>
                  <a:lnTo>
                    <a:pt x="61641" y="30819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57719" y="1489366"/>
              <a:ext cx="690880" cy="76200"/>
            </a:xfrm>
            <a:custGeom>
              <a:avLst/>
              <a:gdLst/>
              <a:ahLst/>
              <a:cxnLst/>
              <a:rect l="l" t="t" r="r" b="b"/>
              <a:pathLst>
                <a:path w="690880" h="76200">
                  <a:moveTo>
                    <a:pt x="690743" y="75929"/>
                  </a:moveTo>
                  <a:lnTo>
                    <a:pt x="0" y="75929"/>
                  </a:lnTo>
                  <a:lnTo>
                    <a:pt x="0" y="0"/>
                  </a:lnTo>
                  <a:lnTo>
                    <a:pt x="690743" y="0"/>
                  </a:lnTo>
                  <a:lnTo>
                    <a:pt x="690743" y="75929"/>
                  </a:lnTo>
                  <a:close/>
                </a:path>
              </a:pathLst>
            </a:custGeom>
            <a:solidFill>
              <a:srgbClr val="000000">
                <a:alpha val="16392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852" y="1380363"/>
              <a:ext cx="80434" cy="1099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699" y="1380363"/>
              <a:ext cx="80434" cy="1099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425" y="1376682"/>
              <a:ext cx="80434" cy="10993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062111" y="2858444"/>
            <a:ext cx="2626174" cy="562482"/>
            <a:chOff x="1278689" y="1442455"/>
            <a:chExt cx="1325245" cy="283845"/>
          </a:xfrm>
        </p:grpSpPr>
        <p:sp>
          <p:nvSpPr>
            <p:cNvPr id="34" name="object 34"/>
            <p:cNvSpPr/>
            <p:nvPr/>
          </p:nvSpPr>
          <p:spPr>
            <a:xfrm>
              <a:off x="1278689" y="1442455"/>
              <a:ext cx="1325245" cy="283845"/>
            </a:xfrm>
            <a:custGeom>
              <a:avLst/>
              <a:gdLst/>
              <a:ahLst/>
              <a:cxnLst/>
              <a:rect l="l" t="t" r="r" b="b"/>
              <a:pathLst>
                <a:path w="1325245" h="283844">
                  <a:moveTo>
                    <a:pt x="1324828" y="283366"/>
                  </a:moveTo>
                  <a:lnTo>
                    <a:pt x="0" y="283366"/>
                  </a:lnTo>
                  <a:lnTo>
                    <a:pt x="0" y="0"/>
                  </a:lnTo>
                  <a:lnTo>
                    <a:pt x="1324828" y="0"/>
                  </a:lnTo>
                  <a:lnTo>
                    <a:pt x="1324828" y="283366"/>
                  </a:lnTo>
                  <a:close/>
                </a:path>
              </a:pathLst>
            </a:custGeom>
            <a:solidFill>
              <a:srgbClr val="000000">
                <a:alpha val="79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4864" y="1536221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201599" y="83010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8434" y="153356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2" y="31397"/>
                  </a:moveTo>
                  <a:lnTo>
                    <a:pt x="0" y="0"/>
                  </a:lnTo>
                  <a:lnTo>
                    <a:pt x="50303" y="5672"/>
                  </a:lnTo>
                  <a:lnTo>
                    <a:pt x="32152" y="13245"/>
                  </a:lnTo>
                  <a:lnTo>
                    <a:pt x="39712" y="31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8434" y="153356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2" y="13245"/>
                  </a:moveTo>
                  <a:lnTo>
                    <a:pt x="50303" y="5672"/>
                  </a:lnTo>
                  <a:lnTo>
                    <a:pt x="0" y="0"/>
                  </a:lnTo>
                  <a:lnTo>
                    <a:pt x="39712" y="31397"/>
                  </a:lnTo>
                  <a:lnTo>
                    <a:pt x="32152" y="13245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8112" y="16221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3" y="2422"/>
                  </a:lnTo>
                  <a:lnTo>
                    <a:pt x="52622" y="9027"/>
                  </a:lnTo>
                  <a:lnTo>
                    <a:pt x="59228" y="18824"/>
                  </a:lnTo>
                  <a:lnTo>
                    <a:pt x="61651" y="30821"/>
                  </a:lnTo>
                  <a:lnTo>
                    <a:pt x="59228" y="42817"/>
                  </a:lnTo>
                  <a:lnTo>
                    <a:pt x="52622" y="52613"/>
                  </a:lnTo>
                  <a:lnTo>
                    <a:pt x="42823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8112" y="1622136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51" y="30821"/>
                  </a:moveTo>
                  <a:lnTo>
                    <a:pt x="59228" y="42817"/>
                  </a:lnTo>
                  <a:lnTo>
                    <a:pt x="52622" y="52613"/>
                  </a:lnTo>
                  <a:lnTo>
                    <a:pt x="42823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23" y="2422"/>
                  </a:lnTo>
                  <a:lnTo>
                    <a:pt x="52622" y="9027"/>
                  </a:lnTo>
                  <a:lnTo>
                    <a:pt x="59228" y="18824"/>
                  </a:lnTo>
                  <a:lnTo>
                    <a:pt x="6165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2131" y="147816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1912131" y="147816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2685" y="162162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821" y="61641"/>
                  </a:move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2222685" y="1621628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61641" y="30821"/>
                  </a:moveTo>
                  <a:lnTo>
                    <a:pt x="59219" y="42817"/>
                  </a:lnTo>
                  <a:lnTo>
                    <a:pt x="52613" y="52613"/>
                  </a:lnTo>
                  <a:lnTo>
                    <a:pt x="42817" y="59219"/>
                  </a:lnTo>
                  <a:lnTo>
                    <a:pt x="30821" y="61641"/>
                  </a:lnTo>
                  <a:lnTo>
                    <a:pt x="18824" y="59219"/>
                  </a:lnTo>
                  <a:lnTo>
                    <a:pt x="9027" y="52613"/>
                  </a:lnTo>
                  <a:lnTo>
                    <a:pt x="2422" y="42817"/>
                  </a:lnTo>
                  <a:lnTo>
                    <a:pt x="0" y="30821"/>
                  </a:lnTo>
                  <a:lnTo>
                    <a:pt x="2422" y="18824"/>
                  </a:lnTo>
                  <a:lnTo>
                    <a:pt x="9027" y="9027"/>
                  </a:lnTo>
                  <a:lnTo>
                    <a:pt x="18824" y="2422"/>
                  </a:lnTo>
                  <a:lnTo>
                    <a:pt x="30821" y="0"/>
                  </a:lnTo>
                  <a:lnTo>
                    <a:pt x="42817" y="2422"/>
                  </a:lnTo>
                  <a:lnTo>
                    <a:pt x="52613" y="9027"/>
                  </a:lnTo>
                  <a:lnTo>
                    <a:pt x="59219" y="18824"/>
                  </a:lnTo>
                  <a:lnTo>
                    <a:pt x="61641" y="30821"/>
                  </a:lnTo>
                  <a:close/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8728" y="1534160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0" y="83012"/>
                  </a:moveTo>
                  <a:lnTo>
                    <a:pt x="20159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46455" y="15315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3"/>
                  </a:moveTo>
                  <a:lnTo>
                    <a:pt x="50305" y="0"/>
                  </a:lnTo>
                  <a:lnTo>
                    <a:pt x="10589" y="31395"/>
                  </a:lnTo>
                  <a:lnTo>
                    <a:pt x="18146" y="13242"/>
                  </a:lnTo>
                  <a:lnTo>
                    <a:pt x="0" y="5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6455" y="1531505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50" y="13243"/>
                  </a:moveTo>
                  <a:lnTo>
                    <a:pt x="10589" y="31395"/>
                  </a:lnTo>
                  <a:lnTo>
                    <a:pt x="50305" y="0"/>
                  </a:lnTo>
                  <a:lnTo>
                    <a:pt x="0" y="5673"/>
                  </a:lnTo>
                  <a:lnTo>
                    <a:pt x="18150" y="1324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999714" y="1536746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201599" y="83012"/>
                  </a:moveTo>
                  <a:lnTo>
                    <a:pt x="0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993285" y="1534104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9714" y="31394"/>
                  </a:moveTo>
                  <a:lnTo>
                    <a:pt x="0" y="0"/>
                  </a:lnTo>
                  <a:lnTo>
                    <a:pt x="50311" y="5673"/>
                  </a:lnTo>
                  <a:lnTo>
                    <a:pt x="32154" y="13240"/>
                  </a:lnTo>
                  <a:lnTo>
                    <a:pt x="39714" y="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1993285" y="1534104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2151" y="13233"/>
                  </a:moveTo>
                  <a:lnTo>
                    <a:pt x="50311" y="5673"/>
                  </a:lnTo>
                  <a:lnTo>
                    <a:pt x="0" y="0"/>
                  </a:lnTo>
                  <a:lnTo>
                    <a:pt x="39714" y="31394"/>
                  </a:lnTo>
                  <a:lnTo>
                    <a:pt x="32151" y="13233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3591" y="1534688"/>
              <a:ext cx="201930" cy="83185"/>
            </a:xfrm>
            <a:custGeom>
              <a:avLst/>
              <a:gdLst/>
              <a:ahLst/>
              <a:cxnLst/>
              <a:rect l="l" t="t" r="r" b="b"/>
              <a:pathLst>
                <a:path w="201930" h="83184">
                  <a:moveTo>
                    <a:pt x="0" y="83010"/>
                  </a:moveTo>
                  <a:lnTo>
                    <a:pt x="201599" y="0"/>
                  </a:lnTo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461306" y="1532042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0" y="5671"/>
                  </a:moveTo>
                  <a:lnTo>
                    <a:pt x="50315" y="0"/>
                  </a:lnTo>
                  <a:lnTo>
                    <a:pt x="10589" y="31394"/>
                  </a:lnTo>
                  <a:lnTo>
                    <a:pt x="18161" y="13234"/>
                  </a:lnTo>
                  <a:lnTo>
                    <a:pt x="0" y="5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2461306" y="1532042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8161" y="13234"/>
                  </a:moveTo>
                  <a:lnTo>
                    <a:pt x="10589" y="31394"/>
                  </a:lnTo>
                  <a:lnTo>
                    <a:pt x="50315" y="0"/>
                  </a:lnTo>
                  <a:lnTo>
                    <a:pt x="0" y="5671"/>
                  </a:lnTo>
                  <a:lnTo>
                    <a:pt x="18161" y="13234"/>
                  </a:lnTo>
                  <a:close/>
                </a:path>
              </a:pathLst>
            </a:custGeom>
            <a:ln w="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3208" y="1473984"/>
              <a:ext cx="1297940" cy="73660"/>
            </a:xfrm>
            <a:custGeom>
              <a:avLst/>
              <a:gdLst/>
              <a:ahLst/>
              <a:cxnLst/>
              <a:rect l="l" t="t" r="r" b="b"/>
              <a:pathLst>
                <a:path w="1297939" h="73659">
                  <a:moveTo>
                    <a:pt x="61641" y="42752"/>
                  </a:moveTo>
                  <a:lnTo>
                    <a:pt x="59219" y="54749"/>
                  </a:lnTo>
                  <a:lnTo>
                    <a:pt x="52613" y="64546"/>
                  </a:lnTo>
                  <a:lnTo>
                    <a:pt x="42816" y="71152"/>
                  </a:lnTo>
                  <a:lnTo>
                    <a:pt x="30819" y="73574"/>
                  </a:lnTo>
                  <a:lnTo>
                    <a:pt x="18823" y="71152"/>
                  </a:lnTo>
                  <a:lnTo>
                    <a:pt x="9027" y="64546"/>
                  </a:lnTo>
                  <a:lnTo>
                    <a:pt x="2422" y="54749"/>
                  </a:lnTo>
                  <a:lnTo>
                    <a:pt x="0" y="42752"/>
                  </a:lnTo>
                  <a:lnTo>
                    <a:pt x="2422" y="30757"/>
                  </a:lnTo>
                  <a:lnTo>
                    <a:pt x="9027" y="20960"/>
                  </a:lnTo>
                  <a:lnTo>
                    <a:pt x="18823" y="14355"/>
                  </a:lnTo>
                  <a:lnTo>
                    <a:pt x="30819" y="11933"/>
                  </a:lnTo>
                  <a:lnTo>
                    <a:pt x="42816" y="14355"/>
                  </a:lnTo>
                  <a:lnTo>
                    <a:pt x="52613" y="20960"/>
                  </a:lnTo>
                  <a:lnTo>
                    <a:pt x="59219" y="30757"/>
                  </a:lnTo>
                  <a:lnTo>
                    <a:pt x="61641" y="42752"/>
                  </a:lnTo>
                  <a:close/>
                </a:path>
                <a:path w="1297939" h="73659">
                  <a:moveTo>
                    <a:pt x="1297696" y="30821"/>
                  </a:moveTo>
                  <a:lnTo>
                    <a:pt x="1295274" y="42817"/>
                  </a:lnTo>
                  <a:lnTo>
                    <a:pt x="1288667" y="52613"/>
                  </a:lnTo>
                  <a:lnTo>
                    <a:pt x="1278868" y="59219"/>
                  </a:lnTo>
                  <a:lnTo>
                    <a:pt x="1266867" y="61641"/>
                  </a:lnTo>
                  <a:lnTo>
                    <a:pt x="1254870" y="59219"/>
                  </a:lnTo>
                  <a:lnTo>
                    <a:pt x="1245073" y="52613"/>
                  </a:lnTo>
                  <a:lnTo>
                    <a:pt x="1238467" y="42817"/>
                  </a:lnTo>
                  <a:lnTo>
                    <a:pt x="1236045" y="30821"/>
                  </a:lnTo>
                  <a:lnTo>
                    <a:pt x="1238467" y="18824"/>
                  </a:lnTo>
                  <a:lnTo>
                    <a:pt x="1245073" y="9027"/>
                  </a:lnTo>
                  <a:lnTo>
                    <a:pt x="1254870" y="2422"/>
                  </a:lnTo>
                  <a:lnTo>
                    <a:pt x="1266867" y="0"/>
                  </a:lnTo>
                  <a:lnTo>
                    <a:pt x="1278868" y="2422"/>
                  </a:lnTo>
                  <a:lnTo>
                    <a:pt x="1288667" y="9027"/>
                  </a:lnTo>
                  <a:lnTo>
                    <a:pt x="1295274" y="18824"/>
                  </a:lnTo>
                  <a:lnTo>
                    <a:pt x="1297696" y="30821"/>
                  </a:lnTo>
                  <a:close/>
                </a:path>
              </a:pathLst>
            </a:custGeom>
            <a:ln w="6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1586463" y="1459025"/>
              <a:ext cx="716280" cy="245110"/>
            </a:xfrm>
            <a:custGeom>
              <a:avLst/>
              <a:gdLst/>
              <a:ahLst/>
              <a:cxnLst/>
              <a:rect l="l" t="t" r="r" b="b"/>
              <a:pathLst>
                <a:path w="716280" h="245110">
                  <a:moveTo>
                    <a:pt x="37347" y="244725"/>
                  </a:moveTo>
                  <a:lnTo>
                    <a:pt x="0" y="160206"/>
                  </a:lnTo>
                  <a:lnTo>
                    <a:pt x="363034" y="0"/>
                  </a:lnTo>
                  <a:lnTo>
                    <a:pt x="559766" y="93842"/>
                  </a:lnTo>
                  <a:lnTo>
                    <a:pt x="361194" y="93842"/>
                  </a:lnTo>
                  <a:lnTo>
                    <a:pt x="37347" y="244725"/>
                  </a:lnTo>
                  <a:close/>
                </a:path>
                <a:path w="716280" h="245110">
                  <a:moveTo>
                    <a:pt x="681361" y="235525"/>
                  </a:moveTo>
                  <a:lnTo>
                    <a:pt x="361194" y="93842"/>
                  </a:lnTo>
                  <a:lnTo>
                    <a:pt x="559766" y="93842"/>
                  </a:lnTo>
                  <a:lnTo>
                    <a:pt x="715669" y="168209"/>
                  </a:lnTo>
                  <a:lnTo>
                    <a:pt x="681361" y="235525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7241" y="1447504"/>
              <a:ext cx="80444" cy="1099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062111" y="2858444"/>
            <a:ext cx="2626174" cy="477840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1982">
              <a:latin typeface="Times New Roman"/>
              <a:cs typeface="Times New Roman"/>
            </a:endParaRPr>
          </a:p>
          <a:p>
            <a:pPr algn="ctr">
              <a:tabLst>
                <a:tab pos="554945" algn="l"/>
              </a:tabLst>
            </a:pPr>
            <a:r>
              <a:rPr sz="1090" spc="-99" dirty="0">
                <a:latin typeface="Verdana"/>
                <a:cs typeface="Verdana"/>
              </a:rPr>
              <a:t>1</a:t>
            </a:r>
            <a:r>
              <a:rPr sz="1090" dirty="0">
                <a:latin typeface="Verdana"/>
                <a:cs typeface="Verdana"/>
              </a:rPr>
              <a:t>	</a:t>
            </a:r>
            <a:r>
              <a:rPr sz="1635" spc="-149" baseline="5050" dirty="0">
                <a:latin typeface="Verdana"/>
                <a:cs typeface="Verdana"/>
              </a:rPr>
              <a:t>1</a:t>
            </a:r>
            <a:endParaRPr sz="1635" baseline="505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20429" y="2677057"/>
            <a:ext cx="775143" cy="486981"/>
            <a:chOff x="1913674" y="1350922"/>
            <a:chExt cx="391160" cy="245745"/>
          </a:xfrm>
        </p:grpSpPr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674" y="1350922"/>
              <a:ext cx="80434" cy="10994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3971" y="1486233"/>
              <a:ext cx="80434" cy="109941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2128827" y="2784844"/>
            <a:ext cx="143452" cy="200775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25168">
              <a:spcBef>
                <a:spcPts val="258"/>
              </a:spcBef>
            </a:pPr>
            <a:r>
              <a:rPr sz="1090" spc="30" dirty="0">
                <a:latin typeface="Verdana"/>
                <a:cs typeface="Verdana"/>
              </a:rPr>
              <a:t>1</a:t>
            </a:r>
            <a:endParaRPr sz="109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63138" y="2784844"/>
            <a:ext cx="143452" cy="200775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25168">
              <a:spcBef>
                <a:spcPts val="258"/>
              </a:spcBef>
            </a:pPr>
            <a:r>
              <a:rPr sz="1090" spc="30" dirty="0">
                <a:latin typeface="Verdana"/>
                <a:cs typeface="Verdana"/>
              </a:rPr>
              <a:t>1</a:t>
            </a:r>
            <a:endParaRPr sz="109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02741" y="4068919"/>
            <a:ext cx="8583196" cy="0"/>
          </a:xfrm>
          <a:custGeom>
            <a:avLst/>
            <a:gdLst/>
            <a:ahLst/>
            <a:cxnLst/>
            <a:rect l="l" t="t" r="r" b="b"/>
            <a:pathLst>
              <a:path w="4331335">
                <a:moveTo>
                  <a:pt x="0" y="0"/>
                </a:moveTo>
                <a:lnTo>
                  <a:pt x="4330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8" name="object 68"/>
          <p:cNvSpPr txBox="1"/>
          <p:nvPr/>
        </p:nvSpPr>
        <p:spPr>
          <a:xfrm>
            <a:off x="1869081" y="4107550"/>
            <a:ext cx="524107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79" dirty="0">
                <a:cs typeface="Tahoma"/>
              </a:rPr>
              <a:t>Interval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modules</a:t>
            </a:r>
            <a:r>
              <a:rPr sz="2180" spc="-40" dirty="0">
                <a:cs typeface="Tahoma"/>
              </a:rPr>
              <a:t> </a:t>
            </a:r>
            <a:r>
              <a:rPr sz="2180" spc="-129" dirty="0">
                <a:cs typeface="Tahoma"/>
              </a:rPr>
              <a:t>are</a:t>
            </a:r>
            <a:r>
              <a:rPr sz="2180" spc="-50" dirty="0">
                <a:cs typeface="Tahoma"/>
              </a:rPr>
              <a:t> </a:t>
            </a:r>
            <a:r>
              <a:rPr sz="2180" b="1" spc="-109" dirty="0">
                <a:cs typeface="Arial"/>
              </a:rPr>
              <a:t>indecomposable</a:t>
            </a:r>
            <a:r>
              <a:rPr sz="2180" spc="-109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773089" y="4663760"/>
            <a:ext cx="6585430" cy="69382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lang="en-US" sz="2180" b="1" spc="119" dirty="0">
                <a:latin typeface="Yu Gothic UI"/>
                <a:cs typeface="Yu Gothic UI"/>
              </a:rPr>
              <a:t>             </a:t>
            </a:r>
            <a:r>
              <a:rPr lang="en-US" sz="2180" spc="119" dirty="0">
                <a:cs typeface="Yu Gothic UI"/>
              </a:rPr>
              <a:t>is called </a:t>
            </a:r>
            <a:r>
              <a:rPr lang="en-US" sz="2180" spc="119" dirty="0">
                <a:solidFill>
                  <a:srgbClr val="C00000"/>
                </a:solidFill>
                <a:cs typeface="Yu Gothic UI"/>
              </a:rPr>
              <a:t>interval decomposable</a:t>
            </a:r>
            <a:r>
              <a:rPr lang="en-US" sz="2180" spc="119" dirty="0">
                <a:cs typeface="Yu Gothic UI"/>
              </a:rPr>
              <a:t> and    </a:t>
            </a:r>
            <a:r>
              <a:rPr sz="2180" spc="119" dirty="0">
                <a:cs typeface="Yu Gothic UI"/>
              </a:rPr>
              <a:t>{</a:t>
            </a:r>
            <a:r>
              <a:rPr sz="2180" i="1" spc="119" dirty="0">
                <a:cs typeface="Arial"/>
              </a:rPr>
              <a:t>I</a:t>
            </a:r>
            <a:r>
              <a:rPr sz="2378" i="1" spc="176" baseline="-10416" dirty="0">
                <a:cs typeface="Calibri"/>
              </a:rPr>
              <a:t>i</a:t>
            </a:r>
            <a:r>
              <a:rPr sz="2378" i="1" spc="238" baseline="-10416" dirty="0">
                <a:cs typeface="Calibri"/>
              </a:rPr>
              <a:t> </a:t>
            </a:r>
            <a:r>
              <a:rPr sz="2180" spc="347" dirty="0">
                <a:cs typeface="Yu Gothic UI"/>
              </a:rPr>
              <a:t>}</a:t>
            </a:r>
            <a:r>
              <a:rPr sz="2180" spc="10" dirty="0">
                <a:cs typeface="Yu Gothic UI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69" dirty="0">
                <a:cs typeface="Tahoma"/>
              </a:rPr>
              <a:t> </a:t>
            </a:r>
            <a:r>
              <a:rPr sz="2180" spc="-50" dirty="0">
                <a:cs typeface="Tahoma"/>
              </a:rPr>
              <a:t>called</a:t>
            </a:r>
            <a:r>
              <a:rPr sz="2180" spc="-59" dirty="0">
                <a:cs typeface="Tahoma"/>
              </a:rPr>
              <a:t> </a:t>
            </a:r>
            <a:r>
              <a:rPr sz="2180" spc="-2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solidFill>
                  <a:srgbClr val="CC0000"/>
                </a:solidFill>
                <a:cs typeface="Arial"/>
              </a:rPr>
              <a:t>barcode</a:t>
            </a:r>
            <a:r>
              <a:rPr sz="2180" spc="10" dirty="0">
                <a:solidFill>
                  <a:srgbClr val="CC0000"/>
                </a:solidFill>
                <a:cs typeface="Arial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B1AF0D7-7B6A-CCD6-C735-0602DA1DC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905" y="4736642"/>
            <a:ext cx="1101231" cy="29010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9833D7E-6497-46FD-86B1-A984B4079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303" y="2298541"/>
            <a:ext cx="3112869" cy="151351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046" y="118657"/>
            <a:ext cx="633452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129" dirty="0">
                <a:solidFill>
                  <a:srgbClr val="FFFFFF"/>
                </a:solidFill>
                <a:latin typeface="Tahoma"/>
                <a:cs typeface="Tahoma"/>
              </a:rPr>
              <a:t>2-</a:t>
            </a:r>
            <a:r>
              <a:rPr sz="2774" spc="-109" dirty="0">
                <a:solidFill>
                  <a:srgbClr val="FFFFFF"/>
                </a:solidFill>
                <a:latin typeface="Tahoma"/>
                <a:cs typeface="Tahoma"/>
              </a:rPr>
              <a:t>eter</a:t>
            </a:r>
            <a:r>
              <a:rPr sz="2774" spc="-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09" dirty="0">
                <a:solidFill>
                  <a:srgbClr val="FFFFFF"/>
                </a:solidFill>
                <a:latin typeface="Tahoma"/>
                <a:cs typeface="Tahoma"/>
              </a:rPr>
              <a:t>persistence</a:t>
            </a:r>
            <a:r>
              <a:rPr sz="2774" spc="-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59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774" spc="-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40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2774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4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endParaRPr sz="2774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55224" y="839864"/>
            <a:ext cx="5129029" cy="2548156"/>
            <a:chOff x="114566" y="423820"/>
            <a:chExt cx="2588260" cy="1285875"/>
          </a:xfrm>
        </p:grpSpPr>
        <p:sp>
          <p:nvSpPr>
            <p:cNvPr id="5" name="object 5"/>
            <p:cNvSpPr/>
            <p:nvPr/>
          </p:nvSpPr>
          <p:spPr>
            <a:xfrm>
              <a:off x="629701" y="1236746"/>
              <a:ext cx="58419" cy="71120"/>
            </a:xfrm>
            <a:custGeom>
              <a:avLst/>
              <a:gdLst/>
              <a:ahLst/>
              <a:cxnLst/>
              <a:rect l="l" t="t" r="r" b="b"/>
              <a:pathLst>
                <a:path w="58420" h="71119">
                  <a:moveTo>
                    <a:pt x="9443" y="18351"/>
                  </a:moveTo>
                  <a:lnTo>
                    <a:pt x="6996" y="18351"/>
                  </a:lnTo>
                  <a:lnTo>
                    <a:pt x="6996" y="16785"/>
                  </a:lnTo>
                  <a:lnTo>
                    <a:pt x="8392" y="10140"/>
                  </a:lnTo>
                  <a:lnTo>
                    <a:pt x="10485" y="6287"/>
                  </a:lnTo>
                  <a:lnTo>
                    <a:pt x="11363" y="4367"/>
                  </a:lnTo>
                  <a:lnTo>
                    <a:pt x="13457" y="0"/>
                  </a:lnTo>
                  <a:lnTo>
                    <a:pt x="22730" y="0"/>
                  </a:lnTo>
                  <a:lnTo>
                    <a:pt x="27625" y="2274"/>
                  </a:lnTo>
                  <a:lnTo>
                    <a:pt x="27654" y="2444"/>
                  </a:lnTo>
                  <a:lnTo>
                    <a:pt x="14338" y="2444"/>
                  </a:lnTo>
                  <a:lnTo>
                    <a:pt x="12063" y="7865"/>
                  </a:lnTo>
                  <a:lnTo>
                    <a:pt x="10143" y="15734"/>
                  </a:lnTo>
                  <a:lnTo>
                    <a:pt x="9541" y="17836"/>
                  </a:lnTo>
                  <a:lnTo>
                    <a:pt x="9443" y="18351"/>
                  </a:lnTo>
                  <a:close/>
                </a:path>
                <a:path w="58420" h="71119">
                  <a:moveTo>
                    <a:pt x="31993" y="8392"/>
                  </a:moveTo>
                  <a:lnTo>
                    <a:pt x="28679" y="8392"/>
                  </a:lnTo>
                  <a:lnTo>
                    <a:pt x="32347" y="4025"/>
                  </a:lnTo>
                  <a:lnTo>
                    <a:pt x="37768" y="0"/>
                  </a:lnTo>
                  <a:lnTo>
                    <a:pt x="51752" y="0"/>
                  </a:lnTo>
                  <a:lnTo>
                    <a:pt x="53908" y="2444"/>
                  </a:lnTo>
                  <a:lnTo>
                    <a:pt x="41085" y="2444"/>
                  </a:lnTo>
                  <a:lnTo>
                    <a:pt x="37941" y="3313"/>
                  </a:lnTo>
                  <a:lnTo>
                    <a:pt x="33916" y="6642"/>
                  </a:lnTo>
                  <a:lnTo>
                    <a:pt x="31993" y="8392"/>
                  </a:lnTo>
                  <a:close/>
                </a:path>
                <a:path w="58420" h="71119">
                  <a:moveTo>
                    <a:pt x="15561" y="67487"/>
                  </a:moveTo>
                  <a:lnTo>
                    <a:pt x="7338" y="67487"/>
                  </a:lnTo>
                  <a:lnTo>
                    <a:pt x="7696" y="66790"/>
                  </a:lnTo>
                  <a:lnTo>
                    <a:pt x="8562" y="62946"/>
                  </a:lnTo>
                  <a:lnTo>
                    <a:pt x="20983" y="13287"/>
                  </a:lnTo>
                  <a:lnTo>
                    <a:pt x="21852" y="10140"/>
                  </a:lnTo>
                  <a:lnTo>
                    <a:pt x="21852" y="3313"/>
                  </a:lnTo>
                  <a:lnTo>
                    <a:pt x="20283" y="2444"/>
                  </a:lnTo>
                  <a:lnTo>
                    <a:pt x="27654" y="2444"/>
                  </a:lnTo>
                  <a:lnTo>
                    <a:pt x="28679" y="8392"/>
                  </a:lnTo>
                  <a:lnTo>
                    <a:pt x="31993" y="8392"/>
                  </a:lnTo>
                  <a:lnTo>
                    <a:pt x="28849" y="11536"/>
                  </a:lnTo>
                  <a:lnTo>
                    <a:pt x="28152" y="14510"/>
                  </a:lnTo>
                  <a:lnTo>
                    <a:pt x="22376" y="37768"/>
                  </a:lnTo>
                  <a:lnTo>
                    <a:pt x="22376" y="38819"/>
                  </a:lnTo>
                  <a:lnTo>
                    <a:pt x="23066" y="43359"/>
                  </a:lnTo>
                  <a:lnTo>
                    <a:pt x="20983" y="43359"/>
                  </a:lnTo>
                  <a:lnTo>
                    <a:pt x="19784" y="48081"/>
                  </a:lnTo>
                  <a:lnTo>
                    <a:pt x="15561" y="64343"/>
                  </a:lnTo>
                  <a:lnTo>
                    <a:pt x="15561" y="67487"/>
                  </a:lnTo>
                  <a:close/>
                </a:path>
                <a:path w="58420" h="71119">
                  <a:moveTo>
                    <a:pt x="39755" y="48081"/>
                  </a:moveTo>
                  <a:lnTo>
                    <a:pt x="35321" y="48081"/>
                  </a:lnTo>
                  <a:lnTo>
                    <a:pt x="40570" y="44410"/>
                  </a:lnTo>
                  <a:lnTo>
                    <a:pt x="44413" y="36545"/>
                  </a:lnTo>
                  <a:lnTo>
                    <a:pt x="46503" y="32347"/>
                  </a:lnTo>
                  <a:lnTo>
                    <a:pt x="50186" y="19575"/>
                  </a:lnTo>
                  <a:lnTo>
                    <a:pt x="50186" y="6287"/>
                  </a:lnTo>
                  <a:lnTo>
                    <a:pt x="47385" y="2444"/>
                  </a:lnTo>
                  <a:lnTo>
                    <a:pt x="53908" y="2444"/>
                  </a:lnTo>
                  <a:lnTo>
                    <a:pt x="58224" y="7338"/>
                  </a:lnTo>
                  <a:lnTo>
                    <a:pt x="58122" y="18351"/>
                  </a:lnTo>
                  <a:lnTo>
                    <a:pt x="55837" y="29877"/>
                  </a:lnTo>
                  <a:lnTo>
                    <a:pt x="49614" y="40345"/>
                  </a:lnTo>
                  <a:lnTo>
                    <a:pt x="40964" y="47731"/>
                  </a:lnTo>
                  <a:lnTo>
                    <a:pt x="39755" y="48081"/>
                  </a:lnTo>
                  <a:close/>
                </a:path>
                <a:path w="58420" h="71119">
                  <a:moveTo>
                    <a:pt x="31296" y="50528"/>
                  </a:moveTo>
                  <a:lnTo>
                    <a:pt x="25520" y="50528"/>
                  </a:lnTo>
                  <a:lnTo>
                    <a:pt x="22376" y="46688"/>
                  </a:lnTo>
                  <a:lnTo>
                    <a:pt x="20983" y="43359"/>
                  </a:lnTo>
                  <a:lnTo>
                    <a:pt x="23066" y="43359"/>
                  </a:lnTo>
                  <a:lnTo>
                    <a:pt x="23784" y="48081"/>
                  </a:lnTo>
                  <a:lnTo>
                    <a:pt x="39755" y="48081"/>
                  </a:lnTo>
                  <a:lnTo>
                    <a:pt x="31296" y="50528"/>
                  </a:lnTo>
                  <a:close/>
                </a:path>
                <a:path w="58420" h="71119">
                  <a:moveTo>
                    <a:pt x="4367" y="70988"/>
                  </a:moveTo>
                  <a:lnTo>
                    <a:pt x="523" y="70988"/>
                  </a:lnTo>
                  <a:lnTo>
                    <a:pt x="0" y="70461"/>
                  </a:lnTo>
                  <a:lnTo>
                    <a:pt x="0" y="67487"/>
                  </a:lnTo>
                  <a:lnTo>
                    <a:pt x="23784" y="67487"/>
                  </a:lnTo>
                  <a:lnTo>
                    <a:pt x="23784" y="70631"/>
                  </a:lnTo>
                  <a:lnTo>
                    <a:pt x="7696" y="70631"/>
                  </a:lnTo>
                  <a:lnTo>
                    <a:pt x="4367" y="70988"/>
                  </a:lnTo>
                  <a:close/>
                </a:path>
                <a:path w="58420" h="71119">
                  <a:moveTo>
                    <a:pt x="23784" y="70988"/>
                  </a:moveTo>
                  <a:lnTo>
                    <a:pt x="18181" y="70988"/>
                  </a:lnTo>
                  <a:lnTo>
                    <a:pt x="14510" y="70631"/>
                  </a:lnTo>
                  <a:lnTo>
                    <a:pt x="23784" y="70631"/>
                  </a:lnTo>
                  <a:lnTo>
                    <a:pt x="23784" y="70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379319" y="458803"/>
              <a:ext cx="0" cy="1250950"/>
            </a:xfrm>
            <a:custGeom>
              <a:avLst/>
              <a:gdLst/>
              <a:ahLst/>
              <a:cxnLst/>
              <a:rect l="l" t="t" r="r" b="b"/>
              <a:pathLst>
                <a:path h="1250950">
                  <a:moveTo>
                    <a:pt x="0" y="1250698"/>
                  </a:moveTo>
                  <a:lnTo>
                    <a:pt x="0" y="0"/>
                  </a:lnTo>
                </a:path>
              </a:pathLst>
            </a:custGeom>
            <a:ln w="6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360235" y="427000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158" y="63602"/>
                  </a:moveTo>
                  <a:lnTo>
                    <a:pt x="0" y="63602"/>
                  </a:lnTo>
                  <a:lnTo>
                    <a:pt x="19083" y="0"/>
                  </a:lnTo>
                  <a:lnTo>
                    <a:pt x="38158" y="63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360235" y="427000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083" y="0"/>
                  </a:moveTo>
                  <a:lnTo>
                    <a:pt x="38158" y="63602"/>
                  </a:lnTo>
                  <a:lnTo>
                    <a:pt x="0" y="63602"/>
                  </a:lnTo>
                  <a:lnTo>
                    <a:pt x="19083" y="0"/>
                  </a:lnTo>
                  <a:close/>
                </a:path>
              </a:pathLst>
            </a:custGeom>
            <a:ln w="6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324077" y="1656557"/>
              <a:ext cx="2331720" cy="0"/>
            </a:xfrm>
            <a:custGeom>
              <a:avLst/>
              <a:gdLst/>
              <a:ahLst/>
              <a:cxnLst/>
              <a:rect l="l" t="t" r="r" b="b"/>
              <a:pathLst>
                <a:path w="2331720">
                  <a:moveTo>
                    <a:pt x="0" y="0"/>
                  </a:moveTo>
                  <a:lnTo>
                    <a:pt x="2331476" y="0"/>
                  </a:lnTo>
                </a:path>
              </a:pathLst>
            </a:custGeom>
            <a:ln w="8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2910" y="1630966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170"/>
                  </a:moveTo>
                  <a:lnTo>
                    <a:pt x="0" y="0"/>
                  </a:lnTo>
                  <a:lnTo>
                    <a:pt x="85282" y="25590"/>
                  </a:lnTo>
                  <a:lnTo>
                    <a:pt x="0" y="51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2910" y="1630966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282" y="25590"/>
                  </a:moveTo>
                  <a:lnTo>
                    <a:pt x="0" y="51170"/>
                  </a:lnTo>
                  <a:lnTo>
                    <a:pt x="0" y="0"/>
                  </a:lnTo>
                  <a:lnTo>
                    <a:pt x="85282" y="25590"/>
                  </a:lnTo>
                  <a:close/>
                </a:path>
              </a:pathLst>
            </a:custGeom>
            <a:ln w="8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66" y="432272"/>
              <a:ext cx="199299" cy="1555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8018" y="656923"/>
              <a:ext cx="507365" cy="513080"/>
            </a:xfrm>
            <a:custGeom>
              <a:avLst/>
              <a:gdLst/>
              <a:ahLst/>
              <a:cxnLst/>
              <a:rect l="l" t="t" r="r" b="b"/>
              <a:pathLst>
                <a:path w="507365" h="513080">
                  <a:moveTo>
                    <a:pt x="0" y="512813"/>
                  </a:moveTo>
                  <a:lnTo>
                    <a:pt x="507049" y="0"/>
                  </a:lnTo>
                </a:path>
              </a:pathLst>
            </a:custGeom>
            <a:ln w="59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1731" y="635940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09">
                  <a:moveTo>
                    <a:pt x="25181" y="54406"/>
                  </a:moveTo>
                  <a:lnTo>
                    <a:pt x="0" y="29514"/>
                  </a:lnTo>
                  <a:lnTo>
                    <a:pt x="54076" y="0"/>
                  </a:lnTo>
                  <a:lnTo>
                    <a:pt x="25181" y="5440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1731" y="635940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09">
                  <a:moveTo>
                    <a:pt x="54076" y="0"/>
                  </a:moveTo>
                  <a:lnTo>
                    <a:pt x="25181" y="54406"/>
                  </a:lnTo>
                  <a:lnTo>
                    <a:pt x="0" y="29514"/>
                  </a:lnTo>
                  <a:lnTo>
                    <a:pt x="54076" y="0"/>
                  </a:lnTo>
                  <a:close/>
                </a:path>
              </a:pathLst>
            </a:custGeom>
            <a:ln w="590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39" y="755492"/>
              <a:ext cx="209009" cy="1092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533" y="767980"/>
              <a:ext cx="66702" cy="843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029" y="755492"/>
              <a:ext cx="79612" cy="10928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3935" y="1175681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18295" y="36591"/>
                  </a:moveTo>
                  <a:lnTo>
                    <a:pt x="11177" y="35152"/>
                  </a:lnTo>
                  <a:lnTo>
                    <a:pt x="5361" y="31230"/>
                  </a:lnTo>
                  <a:lnTo>
                    <a:pt x="1438" y="25414"/>
                  </a:lnTo>
                  <a:lnTo>
                    <a:pt x="0" y="18295"/>
                  </a:lnTo>
                  <a:lnTo>
                    <a:pt x="1438" y="11172"/>
                  </a:lnTo>
                  <a:lnTo>
                    <a:pt x="5361" y="5357"/>
                  </a:lnTo>
                  <a:lnTo>
                    <a:pt x="11177" y="1437"/>
                  </a:lnTo>
                  <a:lnTo>
                    <a:pt x="18295" y="0"/>
                  </a:lnTo>
                  <a:lnTo>
                    <a:pt x="25419" y="1437"/>
                  </a:lnTo>
                  <a:lnTo>
                    <a:pt x="31234" y="5357"/>
                  </a:lnTo>
                  <a:lnTo>
                    <a:pt x="35154" y="11172"/>
                  </a:lnTo>
                  <a:lnTo>
                    <a:pt x="36591" y="18295"/>
                  </a:lnTo>
                  <a:lnTo>
                    <a:pt x="35154" y="25414"/>
                  </a:lnTo>
                  <a:lnTo>
                    <a:pt x="31234" y="31230"/>
                  </a:lnTo>
                  <a:lnTo>
                    <a:pt x="25419" y="35152"/>
                  </a:lnTo>
                  <a:lnTo>
                    <a:pt x="18295" y="36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9715" y="493597"/>
              <a:ext cx="46355" cy="71120"/>
            </a:xfrm>
            <a:custGeom>
              <a:avLst/>
              <a:gdLst/>
              <a:ahLst/>
              <a:cxnLst/>
              <a:rect l="l" t="t" r="r" b="b"/>
              <a:pathLst>
                <a:path w="46355" h="71120">
                  <a:moveTo>
                    <a:pt x="19402" y="50531"/>
                  </a:moveTo>
                  <a:lnTo>
                    <a:pt x="6472" y="50531"/>
                  </a:lnTo>
                  <a:lnTo>
                    <a:pt x="0" y="43532"/>
                  </a:lnTo>
                  <a:lnTo>
                    <a:pt x="17042" y="2821"/>
                  </a:lnTo>
                  <a:lnTo>
                    <a:pt x="26755" y="0"/>
                  </a:lnTo>
                  <a:lnTo>
                    <a:pt x="30426" y="0"/>
                  </a:lnTo>
                  <a:lnTo>
                    <a:pt x="34794" y="1750"/>
                  </a:lnTo>
                  <a:lnTo>
                    <a:pt x="35073" y="2447"/>
                  </a:lnTo>
                  <a:lnTo>
                    <a:pt x="22206" y="2447"/>
                  </a:lnTo>
                  <a:lnTo>
                    <a:pt x="16431" y="7169"/>
                  </a:lnTo>
                  <a:lnTo>
                    <a:pt x="12941" y="15380"/>
                  </a:lnTo>
                  <a:lnTo>
                    <a:pt x="11009" y="20102"/>
                  </a:lnTo>
                  <a:lnTo>
                    <a:pt x="7865" y="32168"/>
                  </a:lnTo>
                  <a:lnTo>
                    <a:pt x="7923" y="40915"/>
                  </a:lnTo>
                  <a:lnTo>
                    <a:pt x="8219" y="48084"/>
                  </a:lnTo>
                  <a:lnTo>
                    <a:pt x="23482" y="48084"/>
                  </a:lnTo>
                  <a:lnTo>
                    <a:pt x="19402" y="50531"/>
                  </a:lnTo>
                  <a:close/>
                </a:path>
                <a:path w="46355" h="71120">
                  <a:moveTo>
                    <a:pt x="44160" y="7868"/>
                  </a:moveTo>
                  <a:lnTo>
                    <a:pt x="37241" y="7868"/>
                  </a:lnTo>
                  <a:lnTo>
                    <a:pt x="38992" y="4540"/>
                  </a:lnTo>
                  <a:lnTo>
                    <a:pt x="43532" y="172"/>
                  </a:lnTo>
                  <a:lnTo>
                    <a:pt x="45464" y="172"/>
                  </a:lnTo>
                  <a:lnTo>
                    <a:pt x="45807" y="699"/>
                  </a:lnTo>
                  <a:lnTo>
                    <a:pt x="45807" y="1223"/>
                  </a:lnTo>
                  <a:lnTo>
                    <a:pt x="44160" y="7868"/>
                  </a:lnTo>
                  <a:close/>
                </a:path>
                <a:path w="46355" h="71120">
                  <a:moveTo>
                    <a:pt x="23482" y="48084"/>
                  </a:moveTo>
                  <a:lnTo>
                    <a:pt x="21153" y="48084"/>
                  </a:lnTo>
                  <a:lnTo>
                    <a:pt x="27452" y="40915"/>
                  </a:lnTo>
                  <a:lnTo>
                    <a:pt x="29203" y="37771"/>
                  </a:lnTo>
                  <a:lnTo>
                    <a:pt x="30357" y="33730"/>
                  </a:lnTo>
                  <a:lnTo>
                    <a:pt x="32562" y="25132"/>
                  </a:lnTo>
                  <a:lnTo>
                    <a:pt x="34702" y="16470"/>
                  </a:lnTo>
                  <a:lnTo>
                    <a:pt x="35663" y="12236"/>
                  </a:lnTo>
                  <a:lnTo>
                    <a:pt x="35663" y="11539"/>
                  </a:lnTo>
                  <a:lnTo>
                    <a:pt x="34097" y="2447"/>
                  </a:lnTo>
                  <a:lnTo>
                    <a:pt x="35073" y="2447"/>
                  </a:lnTo>
                  <a:lnTo>
                    <a:pt x="37241" y="7868"/>
                  </a:lnTo>
                  <a:lnTo>
                    <a:pt x="44160" y="7868"/>
                  </a:lnTo>
                  <a:lnTo>
                    <a:pt x="35235" y="43886"/>
                  </a:lnTo>
                  <a:lnTo>
                    <a:pt x="27798" y="43886"/>
                  </a:lnTo>
                  <a:lnTo>
                    <a:pt x="23784" y="47903"/>
                  </a:lnTo>
                  <a:lnTo>
                    <a:pt x="23482" y="48084"/>
                  </a:lnTo>
                  <a:close/>
                </a:path>
                <a:path w="46355" h="71120">
                  <a:moveTo>
                    <a:pt x="30072" y="67490"/>
                  </a:moveTo>
                  <a:lnTo>
                    <a:pt x="14680" y="67490"/>
                  </a:lnTo>
                  <a:lnTo>
                    <a:pt x="20983" y="67317"/>
                  </a:lnTo>
                  <a:lnTo>
                    <a:pt x="21849" y="66963"/>
                  </a:lnTo>
                  <a:lnTo>
                    <a:pt x="22730" y="63819"/>
                  </a:lnTo>
                  <a:lnTo>
                    <a:pt x="23073" y="62768"/>
                  </a:lnTo>
                  <a:lnTo>
                    <a:pt x="26755" y="47730"/>
                  </a:lnTo>
                  <a:lnTo>
                    <a:pt x="27798" y="43886"/>
                  </a:lnTo>
                  <a:lnTo>
                    <a:pt x="35235" y="43886"/>
                  </a:lnTo>
                  <a:lnTo>
                    <a:pt x="30426" y="63292"/>
                  </a:lnTo>
                  <a:lnTo>
                    <a:pt x="30245" y="64161"/>
                  </a:lnTo>
                  <a:lnTo>
                    <a:pt x="30072" y="64870"/>
                  </a:lnTo>
                  <a:lnTo>
                    <a:pt x="30072" y="67490"/>
                  </a:lnTo>
                  <a:close/>
                </a:path>
                <a:path w="46355" h="71120">
                  <a:moveTo>
                    <a:pt x="17139" y="70988"/>
                  </a:moveTo>
                  <a:lnTo>
                    <a:pt x="12233" y="70988"/>
                  </a:lnTo>
                  <a:lnTo>
                    <a:pt x="12233" y="67490"/>
                  </a:lnTo>
                  <a:lnTo>
                    <a:pt x="38295" y="67490"/>
                  </a:lnTo>
                  <a:lnTo>
                    <a:pt x="38295" y="70634"/>
                  </a:lnTo>
                  <a:lnTo>
                    <a:pt x="21153" y="70634"/>
                  </a:lnTo>
                  <a:lnTo>
                    <a:pt x="17139" y="70988"/>
                  </a:lnTo>
                  <a:close/>
                </a:path>
                <a:path w="46355" h="71120">
                  <a:moveTo>
                    <a:pt x="38295" y="70988"/>
                  </a:moveTo>
                  <a:lnTo>
                    <a:pt x="32519" y="70988"/>
                  </a:lnTo>
                  <a:lnTo>
                    <a:pt x="28494" y="70634"/>
                  </a:lnTo>
                  <a:lnTo>
                    <a:pt x="38295" y="70634"/>
                  </a:lnTo>
                  <a:lnTo>
                    <a:pt x="38295" y="70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6443" y="59224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30" h="36829">
                  <a:moveTo>
                    <a:pt x="18295" y="36591"/>
                  </a:moveTo>
                  <a:lnTo>
                    <a:pt x="11172" y="35153"/>
                  </a:lnTo>
                  <a:lnTo>
                    <a:pt x="5357" y="31231"/>
                  </a:lnTo>
                  <a:lnTo>
                    <a:pt x="1437" y="25415"/>
                  </a:lnTo>
                  <a:lnTo>
                    <a:pt x="0" y="18295"/>
                  </a:lnTo>
                  <a:lnTo>
                    <a:pt x="1437" y="11172"/>
                  </a:lnTo>
                  <a:lnTo>
                    <a:pt x="5357" y="5357"/>
                  </a:lnTo>
                  <a:lnTo>
                    <a:pt x="11172" y="1437"/>
                  </a:lnTo>
                  <a:lnTo>
                    <a:pt x="18295" y="0"/>
                  </a:lnTo>
                  <a:lnTo>
                    <a:pt x="25419" y="1437"/>
                  </a:lnTo>
                  <a:lnTo>
                    <a:pt x="31234" y="5357"/>
                  </a:lnTo>
                  <a:lnTo>
                    <a:pt x="35154" y="11172"/>
                  </a:lnTo>
                  <a:lnTo>
                    <a:pt x="36591" y="18295"/>
                  </a:lnTo>
                  <a:lnTo>
                    <a:pt x="35154" y="25415"/>
                  </a:lnTo>
                  <a:lnTo>
                    <a:pt x="31234" y="31231"/>
                  </a:lnTo>
                  <a:lnTo>
                    <a:pt x="25419" y="35153"/>
                  </a:lnTo>
                  <a:lnTo>
                    <a:pt x="18295" y="36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56220" y="971569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0C73C938-66DD-50B2-D0DA-E23A823BAFA7}"/>
              </a:ext>
            </a:extLst>
          </p:cNvPr>
          <p:cNvSpPr txBox="1">
            <a:spLocks/>
          </p:cNvSpPr>
          <p:nvPr/>
        </p:nvSpPr>
        <p:spPr>
          <a:xfrm>
            <a:off x="1717046" y="169271"/>
            <a:ext cx="6905844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spc="-129"/>
              <a:t>2-</a:t>
            </a:r>
            <a:r>
              <a:rPr lang="en-US" sz="2774" spc="-109"/>
              <a:t>parameter</a:t>
            </a:r>
            <a:r>
              <a:rPr lang="en-US" sz="2774" spc="-79"/>
              <a:t> </a:t>
            </a:r>
            <a:r>
              <a:rPr lang="en-US" sz="2774" spc="-109"/>
              <a:t>persistence</a:t>
            </a:r>
            <a:r>
              <a:rPr lang="en-US" sz="2774" spc="-79"/>
              <a:t> </a:t>
            </a:r>
            <a:r>
              <a:rPr lang="en-US" sz="2774" spc="-59"/>
              <a:t>and</a:t>
            </a:r>
            <a:r>
              <a:rPr lang="en-US" sz="2774" spc="-79"/>
              <a:t> </a:t>
            </a:r>
            <a:r>
              <a:rPr lang="en-US" sz="2774" spc="-40"/>
              <a:t>rank</a:t>
            </a:r>
            <a:r>
              <a:rPr lang="en-US" sz="2774" spc="-69"/>
              <a:t> </a:t>
            </a:r>
            <a:r>
              <a:rPr lang="en-US" sz="2774" spc="-40"/>
              <a:t>invariant</a:t>
            </a:r>
            <a:endParaRPr lang="en-US" sz="2774" dirty="0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169271"/>
            <a:ext cx="6905844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sz="2774" spc="-129" dirty="0"/>
              <a:t>2-</a:t>
            </a:r>
            <a:r>
              <a:rPr sz="2774" spc="-109" dirty="0"/>
              <a:t>parameter</a:t>
            </a:r>
            <a:r>
              <a:rPr sz="2774" spc="-79" dirty="0"/>
              <a:t> </a:t>
            </a:r>
            <a:r>
              <a:rPr sz="2774" spc="-109" dirty="0"/>
              <a:t>persistence</a:t>
            </a:r>
            <a:r>
              <a:rPr sz="2774" spc="-79" dirty="0"/>
              <a:t> </a:t>
            </a:r>
            <a:r>
              <a:rPr sz="2774" spc="-59" dirty="0"/>
              <a:t>and</a:t>
            </a:r>
            <a:r>
              <a:rPr sz="2774" spc="-79" dirty="0"/>
              <a:t> </a:t>
            </a:r>
            <a:r>
              <a:rPr sz="2774" spc="-40" dirty="0"/>
              <a:t>rank</a:t>
            </a:r>
            <a:r>
              <a:rPr sz="2774" spc="-69" dirty="0"/>
              <a:t> </a:t>
            </a:r>
            <a:r>
              <a:rPr sz="2774" spc="-40" dirty="0"/>
              <a:t>invariant</a:t>
            </a:r>
            <a:endParaRPr sz="2774" dirty="0"/>
          </a:p>
        </p:txBody>
      </p:sp>
      <p:grpSp>
        <p:nvGrpSpPr>
          <p:cNvPr id="4" name="object 4"/>
          <p:cNvGrpSpPr/>
          <p:nvPr/>
        </p:nvGrpSpPr>
        <p:grpSpPr>
          <a:xfrm>
            <a:off x="1755224" y="839773"/>
            <a:ext cx="5129029" cy="2543123"/>
            <a:chOff x="114566" y="423774"/>
            <a:chExt cx="2588260" cy="1283335"/>
          </a:xfrm>
        </p:grpSpPr>
        <p:sp>
          <p:nvSpPr>
            <p:cNvPr id="5" name="object 5"/>
            <p:cNvSpPr/>
            <p:nvPr/>
          </p:nvSpPr>
          <p:spPr>
            <a:xfrm>
              <a:off x="720446" y="613484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0"/>
                  </a:moveTo>
                  <a:lnTo>
                    <a:pt x="577656" y="0"/>
                  </a:lnTo>
                  <a:lnTo>
                    <a:pt x="577656" y="577668"/>
                  </a:lnTo>
                  <a:lnTo>
                    <a:pt x="0" y="577668"/>
                  </a:lnTo>
                  <a:lnTo>
                    <a:pt x="0" y="0"/>
                  </a:lnTo>
                  <a:close/>
                </a:path>
              </a:pathLst>
            </a:custGeom>
            <a:ln w="8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378791" y="458686"/>
              <a:ext cx="0" cy="124841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48"/>
                  </a:moveTo>
                  <a:lnTo>
                    <a:pt x="0" y="0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359746" y="426948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38080" y="63472"/>
                  </a:moveTo>
                  <a:lnTo>
                    <a:pt x="0" y="63472"/>
                  </a:lnTo>
                  <a:lnTo>
                    <a:pt x="19044" y="0"/>
                  </a:lnTo>
                  <a:lnTo>
                    <a:pt x="38080" y="63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359746" y="426948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19044" y="0"/>
                  </a:moveTo>
                  <a:lnTo>
                    <a:pt x="38080" y="63472"/>
                  </a:lnTo>
                  <a:lnTo>
                    <a:pt x="0" y="63472"/>
                  </a:lnTo>
                  <a:lnTo>
                    <a:pt x="19044" y="0"/>
                  </a:lnTo>
                  <a:close/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329036" y="1658757"/>
              <a:ext cx="2327275" cy="0"/>
            </a:xfrm>
            <a:custGeom>
              <a:avLst/>
              <a:gdLst/>
              <a:ahLst/>
              <a:cxnLst/>
              <a:rect l="l" t="t" r="r" b="b"/>
              <a:pathLst>
                <a:path w="2327275">
                  <a:moveTo>
                    <a:pt x="0" y="0"/>
                  </a:moveTo>
                  <a:lnTo>
                    <a:pt x="2326719" y="0"/>
                  </a:lnTo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3203" y="1633227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068"/>
                  </a:moveTo>
                  <a:lnTo>
                    <a:pt x="0" y="0"/>
                  </a:lnTo>
                  <a:lnTo>
                    <a:pt x="85108" y="25529"/>
                  </a:lnTo>
                  <a:lnTo>
                    <a:pt x="0" y="51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3203" y="1633227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108" y="25529"/>
                  </a:moveTo>
                  <a:lnTo>
                    <a:pt x="0" y="51068"/>
                  </a:lnTo>
                  <a:lnTo>
                    <a:pt x="0" y="0"/>
                  </a:lnTo>
                  <a:lnTo>
                    <a:pt x="85108" y="25529"/>
                  </a:lnTo>
                  <a:close/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66" y="437652"/>
              <a:ext cx="198893" cy="1552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009" y="986860"/>
              <a:ext cx="148978" cy="1470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8954" y="495947"/>
              <a:ext cx="744855" cy="812800"/>
            </a:xfrm>
            <a:custGeom>
              <a:avLst/>
              <a:gdLst/>
              <a:ahLst/>
              <a:cxnLst/>
              <a:rect l="l" t="t" r="r" b="b"/>
              <a:pathLst>
                <a:path w="744855" h="812800">
                  <a:moveTo>
                    <a:pt x="58102" y="748969"/>
                  </a:moveTo>
                  <a:lnTo>
                    <a:pt x="53797" y="744093"/>
                  </a:lnTo>
                  <a:lnTo>
                    <a:pt x="51650" y="741641"/>
                  </a:lnTo>
                  <a:lnTo>
                    <a:pt x="50088" y="741641"/>
                  </a:lnTo>
                  <a:lnTo>
                    <a:pt x="50088" y="747915"/>
                  </a:lnTo>
                  <a:lnTo>
                    <a:pt x="50088" y="761187"/>
                  </a:lnTo>
                  <a:lnTo>
                    <a:pt x="46405" y="773925"/>
                  </a:lnTo>
                  <a:lnTo>
                    <a:pt x="44323" y="778116"/>
                  </a:lnTo>
                  <a:lnTo>
                    <a:pt x="40487" y="785964"/>
                  </a:lnTo>
                  <a:lnTo>
                    <a:pt x="35242" y="789635"/>
                  </a:lnTo>
                  <a:lnTo>
                    <a:pt x="23736" y="789635"/>
                  </a:lnTo>
                  <a:lnTo>
                    <a:pt x="23012" y="784923"/>
                  </a:lnTo>
                  <a:lnTo>
                    <a:pt x="22326" y="780376"/>
                  </a:lnTo>
                  <a:lnTo>
                    <a:pt x="22326" y="779335"/>
                  </a:lnTo>
                  <a:lnTo>
                    <a:pt x="28092" y="756132"/>
                  </a:lnTo>
                  <a:lnTo>
                    <a:pt x="28790" y="753160"/>
                  </a:lnTo>
                  <a:lnTo>
                    <a:pt x="31927" y="750023"/>
                  </a:lnTo>
                  <a:lnTo>
                    <a:pt x="33858" y="748271"/>
                  </a:lnTo>
                  <a:lnTo>
                    <a:pt x="37858" y="744956"/>
                  </a:lnTo>
                  <a:lnTo>
                    <a:pt x="40995" y="744093"/>
                  </a:lnTo>
                  <a:lnTo>
                    <a:pt x="47282" y="744093"/>
                  </a:lnTo>
                  <a:lnTo>
                    <a:pt x="50088" y="747915"/>
                  </a:lnTo>
                  <a:lnTo>
                    <a:pt x="50088" y="741641"/>
                  </a:lnTo>
                  <a:lnTo>
                    <a:pt x="37693" y="741641"/>
                  </a:lnTo>
                  <a:lnTo>
                    <a:pt x="32283" y="745655"/>
                  </a:lnTo>
                  <a:lnTo>
                    <a:pt x="28613" y="750023"/>
                  </a:lnTo>
                  <a:lnTo>
                    <a:pt x="27597" y="744093"/>
                  </a:lnTo>
                  <a:lnTo>
                    <a:pt x="27571" y="743902"/>
                  </a:lnTo>
                  <a:lnTo>
                    <a:pt x="22682" y="741641"/>
                  </a:lnTo>
                  <a:lnTo>
                    <a:pt x="13423" y="741641"/>
                  </a:lnTo>
                  <a:lnTo>
                    <a:pt x="11341" y="746010"/>
                  </a:lnTo>
                  <a:lnTo>
                    <a:pt x="10477" y="747915"/>
                  </a:lnTo>
                  <a:lnTo>
                    <a:pt x="8369" y="751763"/>
                  </a:lnTo>
                  <a:lnTo>
                    <a:pt x="6985" y="758393"/>
                  </a:lnTo>
                  <a:lnTo>
                    <a:pt x="6985" y="759955"/>
                  </a:lnTo>
                  <a:lnTo>
                    <a:pt x="9423" y="759955"/>
                  </a:lnTo>
                  <a:lnTo>
                    <a:pt x="9525" y="759434"/>
                  </a:lnTo>
                  <a:lnTo>
                    <a:pt x="10121" y="757351"/>
                  </a:lnTo>
                  <a:lnTo>
                    <a:pt x="12039" y="749490"/>
                  </a:lnTo>
                  <a:lnTo>
                    <a:pt x="14312" y="744093"/>
                  </a:lnTo>
                  <a:lnTo>
                    <a:pt x="20243" y="744093"/>
                  </a:lnTo>
                  <a:lnTo>
                    <a:pt x="21805" y="744956"/>
                  </a:lnTo>
                  <a:lnTo>
                    <a:pt x="21805" y="751763"/>
                  </a:lnTo>
                  <a:lnTo>
                    <a:pt x="20942" y="754900"/>
                  </a:lnTo>
                  <a:lnTo>
                    <a:pt x="8547" y="804456"/>
                  </a:lnTo>
                  <a:lnTo>
                    <a:pt x="7670" y="808304"/>
                  </a:lnTo>
                  <a:lnTo>
                    <a:pt x="7327" y="808990"/>
                  </a:lnTo>
                  <a:lnTo>
                    <a:pt x="0" y="808990"/>
                  </a:lnTo>
                  <a:lnTo>
                    <a:pt x="0" y="811961"/>
                  </a:lnTo>
                  <a:lnTo>
                    <a:pt x="520" y="812495"/>
                  </a:lnTo>
                  <a:lnTo>
                    <a:pt x="4356" y="812495"/>
                  </a:lnTo>
                  <a:lnTo>
                    <a:pt x="7670" y="812139"/>
                  </a:lnTo>
                  <a:lnTo>
                    <a:pt x="14478" y="812139"/>
                  </a:lnTo>
                  <a:lnTo>
                    <a:pt x="18135" y="812495"/>
                  </a:lnTo>
                  <a:lnTo>
                    <a:pt x="23736" y="812495"/>
                  </a:lnTo>
                  <a:lnTo>
                    <a:pt x="23736" y="812139"/>
                  </a:lnTo>
                  <a:lnTo>
                    <a:pt x="23736" y="808990"/>
                  </a:lnTo>
                  <a:lnTo>
                    <a:pt x="15532" y="808990"/>
                  </a:lnTo>
                  <a:lnTo>
                    <a:pt x="15532" y="805853"/>
                  </a:lnTo>
                  <a:lnTo>
                    <a:pt x="19748" y="789635"/>
                  </a:lnTo>
                  <a:lnTo>
                    <a:pt x="20942" y="784923"/>
                  </a:lnTo>
                  <a:lnTo>
                    <a:pt x="22326" y="788225"/>
                  </a:lnTo>
                  <a:lnTo>
                    <a:pt x="25476" y="792073"/>
                  </a:lnTo>
                  <a:lnTo>
                    <a:pt x="31229" y="792073"/>
                  </a:lnTo>
                  <a:lnTo>
                    <a:pt x="58000" y="759955"/>
                  </a:lnTo>
                  <a:lnTo>
                    <a:pt x="58102" y="748969"/>
                  </a:lnTo>
                  <a:close/>
                </a:path>
                <a:path w="744855" h="812800">
                  <a:moveTo>
                    <a:pt x="744296" y="711"/>
                  </a:moveTo>
                  <a:lnTo>
                    <a:pt x="743953" y="190"/>
                  </a:lnTo>
                  <a:lnTo>
                    <a:pt x="742035" y="190"/>
                  </a:lnTo>
                  <a:lnTo>
                    <a:pt x="737501" y="4546"/>
                  </a:lnTo>
                  <a:lnTo>
                    <a:pt x="735749" y="7861"/>
                  </a:lnTo>
                  <a:lnTo>
                    <a:pt x="734174" y="3924"/>
                  </a:lnTo>
                  <a:lnTo>
                    <a:pt x="734174" y="11531"/>
                  </a:lnTo>
                  <a:lnTo>
                    <a:pt x="734174" y="12230"/>
                  </a:lnTo>
                  <a:lnTo>
                    <a:pt x="733221" y="16446"/>
                  </a:lnTo>
                  <a:lnTo>
                    <a:pt x="719696" y="47993"/>
                  </a:lnTo>
                  <a:lnTo>
                    <a:pt x="706793" y="47993"/>
                  </a:lnTo>
                  <a:lnTo>
                    <a:pt x="706488" y="40843"/>
                  </a:lnTo>
                  <a:lnTo>
                    <a:pt x="706437" y="32118"/>
                  </a:lnTo>
                  <a:lnTo>
                    <a:pt x="709574" y="20078"/>
                  </a:lnTo>
                  <a:lnTo>
                    <a:pt x="711504" y="15367"/>
                  </a:lnTo>
                  <a:lnTo>
                    <a:pt x="714984" y="7162"/>
                  </a:lnTo>
                  <a:lnTo>
                    <a:pt x="720750" y="2451"/>
                  </a:lnTo>
                  <a:lnTo>
                    <a:pt x="732612" y="2451"/>
                  </a:lnTo>
                  <a:lnTo>
                    <a:pt x="734174" y="11531"/>
                  </a:lnTo>
                  <a:lnTo>
                    <a:pt x="734174" y="3924"/>
                  </a:lnTo>
                  <a:lnTo>
                    <a:pt x="733590" y="2451"/>
                  </a:lnTo>
                  <a:lnTo>
                    <a:pt x="733310" y="1752"/>
                  </a:lnTo>
                  <a:lnTo>
                    <a:pt x="728954" y="0"/>
                  </a:lnTo>
                  <a:lnTo>
                    <a:pt x="725284" y="0"/>
                  </a:lnTo>
                  <a:lnTo>
                    <a:pt x="698690" y="32118"/>
                  </a:lnTo>
                  <a:lnTo>
                    <a:pt x="698588" y="43459"/>
                  </a:lnTo>
                  <a:lnTo>
                    <a:pt x="705040" y="50444"/>
                  </a:lnTo>
                  <a:lnTo>
                    <a:pt x="717943" y="50444"/>
                  </a:lnTo>
                  <a:lnTo>
                    <a:pt x="722033" y="47993"/>
                  </a:lnTo>
                  <a:lnTo>
                    <a:pt x="722325" y="47815"/>
                  </a:lnTo>
                  <a:lnTo>
                    <a:pt x="726325" y="43815"/>
                  </a:lnTo>
                  <a:lnTo>
                    <a:pt x="725284" y="47650"/>
                  </a:lnTo>
                  <a:lnTo>
                    <a:pt x="721614" y="62649"/>
                  </a:lnTo>
                  <a:lnTo>
                    <a:pt x="721271" y="63703"/>
                  </a:lnTo>
                  <a:lnTo>
                    <a:pt x="720394" y="66840"/>
                  </a:lnTo>
                  <a:lnTo>
                    <a:pt x="719518" y="67195"/>
                  </a:lnTo>
                  <a:lnTo>
                    <a:pt x="713244" y="67360"/>
                  </a:lnTo>
                  <a:lnTo>
                    <a:pt x="710793" y="67360"/>
                  </a:lnTo>
                  <a:lnTo>
                    <a:pt x="710793" y="70853"/>
                  </a:lnTo>
                  <a:lnTo>
                    <a:pt x="715695" y="70853"/>
                  </a:lnTo>
                  <a:lnTo>
                    <a:pt x="719696" y="70497"/>
                  </a:lnTo>
                  <a:lnTo>
                    <a:pt x="727024" y="70497"/>
                  </a:lnTo>
                  <a:lnTo>
                    <a:pt x="731037" y="70853"/>
                  </a:lnTo>
                  <a:lnTo>
                    <a:pt x="736803" y="70853"/>
                  </a:lnTo>
                  <a:lnTo>
                    <a:pt x="736803" y="70497"/>
                  </a:lnTo>
                  <a:lnTo>
                    <a:pt x="736803" y="67360"/>
                  </a:lnTo>
                  <a:lnTo>
                    <a:pt x="728599" y="67360"/>
                  </a:lnTo>
                  <a:lnTo>
                    <a:pt x="728599" y="64744"/>
                  </a:lnTo>
                  <a:lnTo>
                    <a:pt x="728764" y="64046"/>
                  </a:lnTo>
                  <a:lnTo>
                    <a:pt x="728954" y="63169"/>
                  </a:lnTo>
                  <a:lnTo>
                    <a:pt x="733742" y="43815"/>
                  </a:lnTo>
                  <a:lnTo>
                    <a:pt x="742657" y="7861"/>
                  </a:lnTo>
                  <a:lnTo>
                    <a:pt x="744296" y="1219"/>
                  </a:lnTo>
                  <a:lnTo>
                    <a:pt x="744296" y="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747034" y="658946"/>
              <a:ext cx="506095" cy="511809"/>
            </a:xfrm>
            <a:custGeom>
              <a:avLst/>
              <a:gdLst/>
              <a:ahLst/>
              <a:cxnLst/>
              <a:rect l="l" t="t" r="r" b="b"/>
              <a:pathLst>
                <a:path w="506094" h="511809">
                  <a:moveTo>
                    <a:pt x="0" y="511767"/>
                  </a:moveTo>
                  <a:lnTo>
                    <a:pt x="506015" y="0"/>
                  </a:lnTo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784" y="638008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25126" y="54295"/>
                  </a:moveTo>
                  <a:lnTo>
                    <a:pt x="0" y="29451"/>
                  </a:lnTo>
                  <a:lnTo>
                    <a:pt x="53963" y="0"/>
                  </a:lnTo>
                  <a:lnTo>
                    <a:pt x="25126" y="542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9784" y="638008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53963" y="0"/>
                  </a:moveTo>
                  <a:lnTo>
                    <a:pt x="25126" y="54295"/>
                  </a:lnTo>
                  <a:lnTo>
                    <a:pt x="0" y="29451"/>
                  </a:lnTo>
                  <a:lnTo>
                    <a:pt x="53963" y="0"/>
                  </a:lnTo>
                  <a:close/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56220" y="968951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2071" y="3873875"/>
            <a:ext cx="8784532" cy="357371"/>
          </a:xfrm>
          <a:custGeom>
            <a:avLst/>
            <a:gdLst/>
            <a:ahLst/>
            <a:cxnLst/>
            <a:rect l="l" t="t" r="r" b="b"/>
            <a:pathLst>
              <a:path w="4432935" h="180339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4432566" y="179740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 txBox="1"/>
          <p:nvPr/>
        </p:nvSpPr>
        <p:spPr>
          <a:xfrm>
            <a:off x="1777574" y="3847586"/>
            <a:ext cx="1574194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1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45083" y="3872658"/>
            <a:ext cx="2164360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[Carlsson,</a:t>
            </a:r>
            <a:r>
              <a:rPr sz="1784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20" dirty="0">
                <a:solidFill>
                  <a:srgbClr val="FFFFFF"/>
                </a:solidFill>
                <a:latin typeface="Arial"/>
                <a:cs typeface="Arial"/>
              </a:rPr>
              <a:t>Zomordian]</a:t>
            </a:r>
            <a:endParaRPr sz="1784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02071" y="3961524"/>
            <a:ext cx="8985594" cy="1031130"/>
            <a:chOff x="87743" y="1999102"/>
            <a:chExt cx="4483735" cy="67881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44" y="2121954"/>
              <a:ext cx="4432565" cy="50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544" y="2576030"/>
              <a:ext cx="101600" cy="101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44" y="2563329"/>
              <a:ext cx="4381715" cy="114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1999107"/>
              <a:ext cx="50749" cy="5769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743" y="2166237"/>
              <a:ext cx="4432935" cy="461009"/>
            </a:xfrm>
            <a:custGeom>
              <a:avLst/>
              <a:gdLst/>
              <a:ahLst/>
              <a:cxnLst/>
              <a:rect l="l" t="t" r="r" b="b"/>
              <a:pathLst>
                <a:path w="4432935" h="461010">
                  <a:moveTo>
                    <a:pt x="4432566" y="0"/>
                  </a:moveTo>
                  <a:lnTo>
                    <a:pt x="0" y="0"/>
                  </a:lnTo>
                  <a:lnTo>
                    <a:pt x="0" y="409792"/>
                  </a:lnTo>
                  <a:lnTo>
                    <a:pt x="4008" y="429517"/>
                  </a:lnTo>
                  <a:lnTo>
                    <a:pt x="14922" y="445670"/>
                  </a:lnTo>
                  <a:lnTo>
                    <a:pt x="31075" y="456584"/>
                  </a:lnTo>
                  <a:lnTo>
                    <a:pt x="50800" y="460593"/>
                  </a:lnTo>
                  <a:lnTo>
                    <a:pt x="4381765" y="460593"/>
                  </a:lnTo>
                  <a:lnTo>
                    <a:pt x="4401490" y="456584"/>
                  </a:lnTo>
                  <a:lnTo>
                    <a:pt x="4417643" y="445670"/>
                  </a:lnTo>
                  <a:lnTo>
                    <a:pt x="4428558" y="429517"/>
                  </a:lnTo>
                  <a:lnTo>
                    <a:pt x="4432566" y="409792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0310" y="2037202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557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0310" y="20245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20310" y="20118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4520310" y="19991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07496" y="4212442"/>
            <a:ext cx="5881330" cy="423792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760061" marR="60402" indent="-685817">
              <a:lnSpc>
                <a:spcPct val="125299"/>
              </a:lnSpc>
              <a:spcBef>
                <a:spcPts val="198"/>
              </a:spcBef>
            </a:pPr>
            <a:r>
              <a:rPr sz="2180" dirty="0">
                <a:latin typeface="Tahoma"/>
                <a:cs typeface="Tahoma"/>
              </a:rPr>
              <a:t>(</a:t>
            </a:r>
            <a:r>
              <a:rPr sz="2180" i="1" dirty="0">
                <a:latin typeface="Arial"/>
                <a:cs typeface="Arial"/>
              </a:rPr>
              <a:t>p</a:t>
            </a:r>
            <a:r>
              <a:rPr sz="2180" i="1" spc="-20" dirty="0">
                <a:latin typeface="Arial"/>
                <a:cs typeface="Arial"/>
              </a:rPr>
              <a:t> </a:t>
            </a:r>
            <a:r>
              <a:rPr sz="2180" dirty="0">
                <a:latin typeface="Lucida Sans Unicode"/>
                <a:cs typeface="Lucida Sans Unicode"/>
              </a:rPr>
              <a:t>≤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i="1" dirty="0">
                <a:latin typeface="Arial"/>
                <a:cs typeface="Arial"/>
              </a:rPr>
              <a:t>q</a:t>
            </a:r>
            <a:r>
              <a:rPr sz="2180" dirty="0">
                <a:latin typeface="Tahoma"/>
                <a:cs typeface="Tahoma"/>
              </a:rPr>
              <a:t>)</a:t>
            </a:r>
            <a:r>
              <a:rPr sz="2180" spc="367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dirty="0">
                <a:latin typeface="Tahoma"/>
                <a:cs typeface="Tahoma"/>
              </a:rPr>
              <a:t>(</a:t>
            </a:r>
            <a:r>
              <a:rPr sz="2180" i="1" dirty="0">
                <a:latin typeface="Arial"/>
                <a:cs typeface="Arial"/>
              </a:rPr>
              <a:t>p</a:t>
            </a:r>
            <a:r>
              <a:rPr sz="2180" i="1" spc="40" dirty="0">
                <a:latin typeface="Arial"/>
                <a:cs typeface="Arial"/>
              </a:rPr>
              <a:t> </a:t>
            </a:r>
            <a:r>
              <a:rPr sz="2180" dirty="0">
                <a:latin typeface="Lucida Sans Unicode"/>
                <a:cs typeface="Lucida Sans Unicode"/>
              </a:rPr>
              <a:t>≤</a:t>
            </a:r>
            <a:r>
              <a:rPr sz="2180" spc="-129" dirty="0">
                <a:latin typeface="Lucida Sans Unicode"/>
                <a:cs typeface="Lucida Sans Unicode"/>
              </a:rPr>
              <a:t> </a:t>
            </a:r>
            <a:r>
              <a:rPr sz="2180" i="1" spc="-50" dirty="0">
                <a:latin typeface="Arial"/>
                <a:cs typeface="Arial"/>
              </a:rPr>
              <a:t>q</a:t>
            </a:r>
            <a:r>
              <a:rPr sz="2180" spc="-50" dirty="0">
                <a:latin typeface="Tahoma"/>
                <a:cs typeface="Tahoma"/>
              </a:rPr>
              <a:t>)</a:t>
            </a:r>
            <a:r>
              <a:rPr lang="en-US" sz="2180" spc="-50" dirty="0">
                <a:latin typeface="Tahoma"/>
                <a:cs typeface="Tahoma"/>
              </a:rPr>
              <a:t>,	</a:t>
            </a:r>
            <a:r>
              <a:rPr sz="218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80" spc="-139" dirty="0">
                <a:solidFill>
                  <a:srgbClr val="7F7F7F"/>
                </a:solidFill>
                <a:latin typeface="Lucida Sans Unicode"/>
                <a:cs typeface="Lucida Sans Unicode"/>
              </a:rPr>
              <a:t> </a:t>
            </a:r>
            <a:r>
              <a:rPr sz="2180" spc="-466" dirty="0">
                <a:solidFill>
                  <a:srgbClr val="7F7F7F"/>
                </a:solidFill>
                <a:latin typeface="Lucida Sans Unicode"/>
                <a:cs typeface="Lucida Sans Unicode"/>
              </a:rPr>
              <a:t>→</a:t>
            </a:r>
            <a:r>
              <a:rPr sz="2180" spc="-79" dirty="0">
                <a:solidFill>
                  <a:srgbClr val="7F7F7F"/>
                </a:solidFill>
                <a:latin typeface="Lucida Sans Unicode"/>
                <a:cs typeface="Lucida Sans Unicode"/>
              </a:rPr>
              <a:t> </a:t>
            </a:r>
            <a:r>
              <a:rPr sz="2180" b="1" spc="-20" dirty="0">
                <a:solidFill>
                  <a:srgbClr val="7F7F7F"/>
                </a:solidFill>
                <a:latin typeface="Arial"/>
                <a:cs typeface="Arial"/>
              </a:rPr>
              <a:t>rk</a:t>
            </a:r>
            <a:r>
              <a:rPr sz="2378" i="1" spc="-30" baseline="-13888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z="2378" i="1" spc="-192" baseline="-13888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180" spc="-50" dirty="0">
                <a:solidFill>
                  <a:srgbClr val="7F7F7F"/>
                </a:solidFill>
                <a:latin typeface="Tahoma"/>
                <a:cs typeface="Tahoma"/>
              </a:rPr>
              <a:t>(</a:t>
            </a:r>
            <a:r>
              <a:rPr sz="2180" i="1" spc="-5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80" spc="-50" dirty="0">
                <a:solidFill>
                  <a:srgbClr val="7F7F7F"/>
                </a:solidFill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169271"/>
            <a:ext cx="6905844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sz="2774" spc="-129" dirty="0"/>
              <a:t>2-</a:t>
            </a:r>
            <a:r>
              <a:rPr sz="2774" spc="-109" dirty="0"/>
              <a:t>parameter</a:t>
            </a:r>
            <a:r>
              <a:rPr sz="2774" spc="-79" dirty="0"/>
              <a:t> </a:t>
            </a:r>
            <a:r>
              <a:rPr sz="2774" spc="-109" dirty="0"/>
              <a:t>persistence</a:t>
            </a:r>
            <a:r>
              <a:rPr sz="2774" spc="-79" dirty="0"/>
              <a:t> </a:t>
            </a:r>
            <a:r>
              <a:rPr sz="2774" spc="-59" dirty="0"/>
              <a:t>and</a:t>
            </a:r>
            <a:r>
              <a:rPr sz="2774" spc="-79" dirty="0"/>
              <a:t> </a:t>
            </a:r>
            <a:r>
              <a:rPr sz="2774" spc="-40" dirty="0"/>
              <a:t>rank</a:t>
            </a:r>
            <a:r>
              <a:rPr sz="2774" spc="-69" dirty="0"/>
              <a:t> </a:t>
            </a:r>
            <a:r>
              <a:rPr sz="2774" spc="-40" dirty="0"/>
              <a:t>invariant</a:t>
            </a:r>
            <a:endParaRPr sz="2774" dirty="0"/>
          </a:p>
        </p:txBody>
      </p:sp>
      <p:grpSp>
        <p:nvGrpSpPr>
          <p:cNvPr id="4" name="object 4"/>
          <p:cNvGrpSpPr/>
          <p:nvPr/>
        </p:nvGrpSpPr>
        <p:grpSpPr>
          <a:xfrm>
            <a:off x="1755224" y="839773"/>
            <a:ext cx="5129029" cy="2543123"/>
            <a:chOff x="114566" y="423774"/>
            <a:chExt cx="2588260" cy="1283335"/>
          </a:xfrm>
        </p:grpSpPr>
        <p:sp>
          <p:nvSpPr>
            <p:cNvPr id="5" name="object 5"/>
            <p:cNvSpPr/>
            <p:nvPr/>
          </p:nvSpPr>
          <p:spPr>
            <a:xfrm>
              <a:off x="720446" y="613484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0"/>
                  </a:moveTo>
                  <a:lnTo>
                    <a:pt x="577656" y="0"/>
                  </a:lnTo>
                  <a:lnTo>
                    <a:pt x="577656" y="577668"/>
                  </a:lnTo>
                  <a:lnTo>
                    <a:pt x="0" y="577668"/>
                  </a:lnTo>
                  <a:lnTo>
                    <a:pt x="0" y="0"/>
                  </a:lnTo>
                  <a:close/>
                </a:path>
              </a:pathLst>
            </a:custGeom>
            <a:ln w="8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378791" y="458686"/>
              <a:ext cx="0" cy="124841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48"/>
                  </a:moveTo>
                  <a:lnTo>
                    <a:pt x="0" y="0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359746" y="426948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38080" y="63472"/>
                  </a:moveTo>
                  <a:lnTo>
                    <a:pt x="0" y="63472"/>
                  </a:lnTo>
                  <a:lnTo>
                    <a:pt x="19044" y="0"/>
                  </a:lnTo>
                  <a:lnTo>
                    <a:pt x="38080" y="63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359746" y="426948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19044" y="0"/>
                  </a:moveTo>
                  <a:lnTo>
                    <a:pt x="38080" y="63472"/>
                  </a:lnTo>
                  <a:lnTo>
                    <a:pt x="0" y="63472"/>
                  </a:lnTo>
                  <a:lnTo>
                    <a:pt x="19044" y="0"/>
                  </a:lnTo>
                  <a:close/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329036" y="1658757"/>
              <a:ext cx="2327275" cy="0"/>
            </a:xfrm>
            <a:custGeom>
              <a:avLst/>
              <a:gdLst/>
              <a:ahLst/>
              <a:cxnLst/>
              <a:rect l="l" t="t" r="r" b="b"/>
              <a:pathLst>
                <a:path w="2327275">
                  <a:moveTo>
                    <a:pt x="0" y="0"/>
                  </a:moveTo>
                  <a:lnTo>
                    <a:pt x="2326719" y="0"/>
                  </a:lnTo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3203" y="1633227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068"/>
                  </a:moveTo>
                  <a:lnTo>
                    <a:pt x="0" y="0"/>
                  </a:lnTo>
                  <a:lnTo>
                    <a:pt x="85108" y="25529"/>
                  </a:lnTo>
                  <a:lnTo>
                    <a:pt x="0" y="51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3203" y="1633227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108" y="25529"/>
                  </a:moveTo>
                  <a:lnTo>
                    <a:pt x="0" y="51068"/>
                  </a:lnTo>
                  <a:lnTo>
                    <a:pt x="0" y="0"/>
                  </a:lnTo>
                  <a:lnTo>
                    <a:pt x="85108" y="25529"/>
                  </a:lnTo>
                  <a:close/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66" y="437652"/>
              <a:ext cx="198893" cy="1552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009" y="986860"/>
              <a:ext cx="148978" cy="1470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8954" y="495947"/>
              <a:ext cx="744855" cy="812800"/>
            </a:xfrm>
            <a:custGeom>
              <a:avLst/>
              <a:gdLst/>
              <a:ahLst/>
              <a:cxnLst/>
              <a:rect l="l" t="t" r="r" b="b"/>
              <a:pathLst>
                <a:path w="744855" h="812800">
                  <a:moveTo>
                    <a:pt x="58102" y="748969"/>
                  </a:moveTo>
                  <a:lnTo>
                    <a:pt x="53797" y="744093"/>
                  </a:lnTo>
                  <a:lnTo>
                    <a:pt x="51650" y="741641"/>
                  </a:lnTo>
                  <a:lnTo>
                    <a:pt x="50088" y="741641"/>
                  </a:lnTo>
                  <a:lnTo>
                    <a:pt x="50088" y="747915"/>
                  </a:lnTo>
                  <a:lnTo>
                    <a:pt x="50088" y="761187"/>
                  </a:lnTo>
                  <a:lnTo>
                    <a:pt x="46405" y="773925"/>
                  </a:lnTo>
                  <a:lnTo>
                    <a:pt x="44323" y="778116"/>
                  </a:lnTo>
                  <a:lnTo>
                    <a:pt x="40487" y="785964"/>
                  </a:lnTo>
                  <a:lnTo>
                    <a:pt x="35242" y="789635"/>
                  </a:lnTo>
                  <a:lnTo>
                    <a:pt x="23736" y="789635"/>
                  </a:lnTo>
                  <a:lnTo>
                    <a:pt x="23012" y="784923"/>
                  </a:lnTo>
                  <a:lnTo>
                    <a:pt x="22326" y="780376"/>
                  </a:lnTo>
                  <a:lnTo>
                    <a:pt x="22326" y="779335"/>
                  </a:lnTo>
                  <a:lnTo>
                    <a:pt x="28092" y="756132"/>
                  </a:lnTo>
                  <a:lnTo>
                    <a:pt x="28790" y="753160"/>
                  </a:lnTo>
                  <a:lnTo>
                    <a:pt x="31927" y="750023"/>
                  </a:lnTo>
                  <a:lnTo>
                    <a:pt x="33858" y="748271"/>
                  </a:lnTo>
                  <a:lnTo>
                    <a:pt x="37858" y="744956"/>
                  </a:lnTo>
                  <a:lnTo>
                    <a:pt x="40995" y="744093"/>
                  </a:lnTo>
                  <a:lnTo>
                    <a:pt x="47282" y="744093"/>
                  </a:lnTo>
                  <a:lnTo>
                    <a:pt x="50088" y="747915"/>
                  </a:lnTo>
                  <a:lnTo>
                    <a:pt x="50088" y="741641"/>
                  </a:lnTo>
                  <a:lnTo>
                    <a:pt x="37693" y="741641"/>
                  </a:lnTo>
                  <a:lnTo>
                    <a:pt x="32283" y="745655"/>
                  </a:lnTo>
                  <a:lnTo>
                    <a:pt x="28613" y="750023"/>
                  </a:lnTo>
                  <a:lnTo>
                    <a:pt x="27597" y="744093"/>
                  </a:lnTo>
                  <a:lnTo>
                    <a:pt x="27571" y="743902"/>
                  </a:lnTo>
                  <a:lnTo>
                    <a:pt x="22682" y="741641"/>
                  </a:lnTo>
                  <a:lnTo>
                    <a:pt x="13423" y="741641"/>
                  </a:lnTo>
                  <a:lnTo>
                    <a:pt x="11341" y="746010"/>
                  </a:lnTo>
                  <a:lnTo>
                    <a:pt x="10477" y="747915"/>
                  </a:lnTo>
                  <a:lnTo>
                    <a:pt x="8369" y="751763"/>
                  </a:lnTo>
                  <a:lnTo>
                    <a:pt x="6985" y="758393"/>
                  </a:lnTo>
                  <a:lnTo>
                    <a:pt x="6985" y="759955"/>
                  </a:lnTo>
                  <a:lnTo>
                    <a:pt x="9423" y="759955"/>
                  </a:lnTo>
                  <a:lnTo>
                    <a:pt x="9525" y="759434"/>
                  </a:lnTo>
                  <a:lnTo>
                    <a:pt x="10121" y="757351"/>
                  </a:lnTo>
                  <a:lnTo>
                    <a:pt x="12039" y="749490"/>
                  </a:lnTo>
                  <a:lnTo>
                    <a:pt x="14312" y="744093"/>
                  </a:lnTo>
                  <a:lnTo>
                    <a:pt x="20243" y="744093"/>
                  </a:lnTo>
                  <a:lnTo>
                    <a:pt x="21805" y="744956"/>
                  </a:lnTo>
                  <a:lnTo>
                    <a:pt x="21805" y="751763"/>
                  </a:lnTo>
                  <a:lnTo>
                    <a:pt x="20942" y="754900"/>
                  </a:lnTo>
                  <a:lnTo>
                    <a:pt x="8547" y="804456"/>
                  </a:lnTo>
                  <a:lnTo>
                    <a:pt x="7670" y="808304"/>
                  </a:lnTo>
                  <a:lnTo>
                    <a:pt x="7327" y="808990"/>
                  </a:lnTo>
                  <a:lnTo>
                    <a:pt x="0" y="808990"/>
                  </a:lnTo>
                  <a:lnTo>
                    <a:pt x="0" y="811961"/>
                  </a:lnTo>
                  <a:lnTo>
                    <a:pt x="520" y="812495"/>
                  </a:lnTo>
                  <a:lnTo>
                    <a:pt x="4356" y="812495"/>
                  </a:lnTo>
                  <a:lnTo>
                    <a:pt x="7670" y="812139"/>
                  </a:lnTo>
                  <a:lnTo>
                    <a:pt x="14478" y="812139"/>
                  </a:lnTo>
                  <a:lnTo>
                    <a:pt x="18135" y="812495"/>
                  </a:lnTo>
                  <a:lnTo>
                    <a:pt x="23736" y="812495"/>
                  </a:lnTo>
                  <a:lnTo>
                    <a:pt x="23736" y="812139"/>
                  </a:lnTo>
                  <a:lnTo>
                    <a:pt x="23736" y="808990"/>
                  </a:lnTo>
                  <a:lnTo>
                    <a:pt x="15532" y="808990"/>
                  </a:lnTo>
                  <a:lnTo>
                    <a:pt x="15532" y="805853"/>
                  </a:lnTo>
                  <a:lnTo>
                    <a:pt x="19748" y="789635"/>
                  </a:lnTo>
                  <a:lnTo>
                    <a:pt x="20942" y="784923"/>
                  </a:lnTo>
                  <a:lnTo>
                    <a:pt x="22326" y="788225"/>
                  </a:lnTo>
                  <a:lnTo>
                    <a:pt x="25476" y="792073"/>
                  </a:lnTo>
                  <a:lnTo>
                    <a:pt x="31229" y="792073"/>
                  </a:lnTo>
                  <a:lnTo>
                    <a:pt x="58000" y="759955"/>
                  </a:lnTo>
                  <a:lnTo>
                    <a:pt x="58102" y="748969"/>
                  </a:lnTo>
                  <a:close/>
                </a:path>
                <a:path w="744855" h="812800">
                  <a:moveTo>
                    <a:pt x="744296" y="711"/>
                  </a:moveTo>
                  <a:lnTo>
                    <a:pt x="743953" y="190"/>
                  </a:lnTo>
                  <a:lnTo>
                    <a:pt x="742035" y="190"/>
                  </a:lnTo>
                  <a:lnTo>
                    <a:pt x="737501" y="4546"/>
                  </a:lnTo>
                  <a:lnTo>
                    <a:pt x="735749" y="7861"/>
                  </a:lnTo>
                  <a:lnTo>
                    <a:pt x="734174" y="3924"/>
                  </a:lnTo>
                  <a:lnTo>
                    <a:pt x="734174" y="11531"/>
                  </a:lnTo>
                  <a:lnTo>
                    <a:pt x="734174" y="12230"/>
                  </a:lnTo>
                  <a:lnTo>
                    <a:pt x="733221" y="16446"/>
                  </a:lnTo>
                  <a:lnTo>
                    <a:pt x="719696" y="47993"/>
                  </a:lnTo>
                  <a:lnTo>
                    <a:pt x="706793" y="47993"/>
                  </a:lnTo>
                  <a:lnTo>
                    <a:pt x="706488" y="40843"/>
                  </a:lnTo>
                  <a:lnTo>
                    <a:pt x="706437" y="32118"/>
                  </a:lnTo>
                  <a:lnTo>
                    <a:pt x="709574" y="20078"/>
                  </a:lnTo>
                  <a:lnTo>
                    <a:pt x="711504" y="15367"/>
                  </a:lnTo>
                  <a:lnTo>
                    <a:pt x="714984" y="7162"/>
                  </a:lnTo>
                  <a:lnTo>
                    <a:pt x="720750" y="2451"/>
                  </a:lnTo>
                  <a:lnTo>
                    <a:pt x="732612" y="2451"/>
                  </a:lnTo>
                  <a:lnTo>
                    <a:pt x="734174" y="11531"/>
                  </a:lnTo>
                  <a:lnTo>
                    <a:pt x="734174" y="3924"/>
                  </a:lnTo>
                  <a:lnTo>
                    <a:pt x="733590" y="2451"/>
                  </a:lnTo>
                  <a:lnTo>
                    <a:pt x="733310" y="1752"/>
                  </a:lnTo>
                  <a:lnTo>
                    <a:pt x="728954" y="0"/>
                  </a:lnTo>
                  <a:lnTo>
                    <a:pt x="725284" y="0"/>
                  </a:lnTo>
                  <a:lnTo>
                    <a:pt x="698690" y="32118"/>
                  </a:lnTo>
                  <a:lnTo>
                    <a:pt x="698588" y="43459"/>
                  </a:lnTo>
                  <a:lnTo>
                    <a:pt x="705040" y="50444"/>
                  </a:lnTo>
                  <a:lnTo>
                    <a:pt x="717943" y="50444"/>
                  </a:lnTo>
                  <a:lnTo>
                    <a:pt x="722033" y="47993"/>
                  </a:lnTo>
                  <a:lnTo>
                    <a:pt x="722325" y="47815"/>
                  </a:lnTo>
                  <a:lnTo>
                    <a:pt x="726325" y="43815"/>
                  </a:lnTo>
                  <a:lnTo>
                    <a:pt x="725284" y="47650"/>
                  </a:lnTo>
                  <a:lnTo>
                    <a:pt x="721614" y="62649"/>
                  </a:lnTo>
                  <a:lnTo>
                    <a:pt x="721271" y="63703"/>
                  </a:lnTo>
                  <a:lnTo>
                    <a:pt x="720394" y="66840"/>
                  </a:lnTo>
                  <a:lnTo>
                    <a:pt x="719518" y="67195"/>
                  </a:lnTo>
                  <a:lnTo>
                    <a:pt x="713244" y="67360"/>
                  </a:lnTo>
                  <a:lnTo>
                    <a:pt x="710793" y="67360"/>
                  </a:lnTo>
                  <a:lnTo>
                    <a:pt x="710793" y="70853"/>
                  </a:lnTo>
                  <a:lnTo>
                    <a:pt x="715695" y="70853"/>
                  </a:lnTo>
                  <a:lnTo>
                    <a:pt x="719696" y="70497"/>
                  </a:lnTo>
                  <a:lnTo>
                    <a:pt x="727024" y="70497"/>
                  </a:lnTo>
                  <a:lnTo>
                    <a:pt x="731037" y="70853"/>
                  </a:lnTo>
                  <a:lnTo>
                    <a:pt x="736803" y="70853"/>
                  </a:lnTo>
                  <a:lnTo>
                    <a:pt x="736803" y="70497"/>
                  </a:lnTo>
                  <a:lnTo>
                    <a:pt x="736803" y="67360"/>
                  </a:lnTo>
                  <a:lnTo>
                    <a:pt x="728599" y="67360"/>
                  </a:lnTo>
                  <a:lnTo>
                    <a:pt x="728599" y="64744"/>
                  </a:lnTo>
                  <a:lnTo>
                    <a:pt x="728764" y="64046"/>
                  </a:lnTo>
                  <a:lnTo>
                    <a:pt x="728954" y="63169"/>
                  </a:lnTo>
                  <a:lnTo>
                    <a:pt x="733742" y="43815"/>
                  </a:lnTo>
                  <a:lnTo>
                    <a:pt x="742657" y="7861"/>
                  </a:lnTo>
                  <a:lnTo>
                    <a:pt x="744296" y="1219"/>
                  </a:lnTo>
                  <a:lnTo>
                    <a:pt x="744296" y="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747034" y="658946"/>
              <a:ext cx="506095" cy="511809"/>
            </a:xfrm>
            <a:custGeom>
              <a:avLst/>
              <a:gdLst/>
              <a:ahLst/>
              <a:cxnLst/>
              <a:rect l="l" t="t" r="r" b="b"/>
              <a:pathLst>
                <a:path w="506094" h="511809">
                  <a:moveTo>
                    <a:pt x="0" y="511767"/>
                  </a:moveTo>
                  <a:lnTo>
                    <a:pt x="506015" y="0"/>
                  </a:lnTo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784" y="638008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25126" y="54295"/>
                  </a:moveTo>
                  <a:lnTo>
                    <a:pt x="0" y="29451"/>
                  </a:lnTo>
                  <a:lnTo>
                    <a:pt x="53963" y="0"/>
                  </a:lnTo>
                  <a:lnTo>
                    <a:pt x="25126" y="542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9784" y="638008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53963" y="0"/>
                  </a:moveTo>
                  <a:lnTo>
                    <a:pt x="25126" y="54295"/>
                  </a:lnTo>
                  <a:lnTo>
                    <a:pt x="0" y="29451"/>
                  </a:lnTo>
                  <a:lnTo>
                    <a:pt x="53963" y="0"/>
                  </a:lnTo>
                  <a:close/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56220" y="968951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2070" y="3873875"/>
            <a:ext cx="8883789" cy="351139"/>
          </a:xfrm>
          <a:custGeom>
            <a:avLst/>
            <a:gdLst/>
            <a:ahLst/>
            <a:cxnLst/>
            <a:rect l="l" t="t" r="r" b="b"/>
            <a:pathLst>
              <a:path w="4432935" h="180339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4432566" y="179740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 txBox="1"/>
          <p:nvPr/>
        </p:nvSpPr>
        <p:spPr>
          <a:xfrm>
            <a:off x="1777574" y="3847586"/>
            <a:ext cx="1574194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1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45083" y="3872658"/>
            <a:ext cx="2164360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[Carlsson,</a:t>
            </a:r>
            <a:r>
              <a:rPr sz="1784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20" dirty="0">
                <a:solidFill>
                  <a:srgbClr val="FFFFFF"/>
                </a:solidFill>
                <a:latin typeface="Arial"/>
                <a:cs typeface="Arial"/>
              </a:rPr>
              <a:t>Zomordian]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02071" y="3961524"/>
            <a:ext cx="8985594" cy="1031130"/>
            <a:chOff x="87743" y="1999102"/>
            <a:chExt cx="4483735" cy="67881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44" y="2121954"/>
              <a:ext cx="4432565" cy="50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544" y="2576030"/>
              <a:ext cx="101600" cy="101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44" y="2563329"/>
              <a:ext cx="4381715" cy="114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1999107"/>
              <a:ext cx="50749" cy="5769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743" y="2166237"/>
              <a:ext cx="4432935" cy="461009"/>
            </a:xfrm>
            <a:custGeom>
              <a:avLst/>
              <a:gdLst/>
              <a:ahLst/>
              <a:cxnLst/>
              <a:rect l="l" t="t" r="r" b="b"/>
              <a:pathLst>
                <a:path w="4432935" h="461010">
                  <a:moveTo>
                    <a:pt x="4432566" y="0"/>
                  </a:moveTo>
                  <a:lnTo>
                    <a:pt x="0" y="0"/>
                  </a:lnTo>
                  <a:lnTo>
                    <a:pt x="0" y="409792"/>
                  </a:lnTo>
                  <a:lnTo>
                    <a:pt x="4008" y="429517"/>
                  </a:lnTo>
                  <a:lnTo>
                    <a:pt x="14922" y="445670"/>
                  </a:lnTo>
                  <a:lnTo>
                    <a:pt x="31075" y="456584"/>
                  </a:lnTo>
                  <a:lnTo>
                    <a:pt x="50800" y="460593"/>
                  </a:lnTo>
                  <a:lnTo>
                    <a:pt x="4381765" y="460593"/>
                  </a:lnTo>
                  <a:lnTo>
                    <a:pt x="4401490" y="456584"/>
                  </a:lnTo>
                  <a:lnTo>
                    <a:pt x="4417643" y="445670"/>
                  </a:lnTo>
                  <a:lnTo>
                    <a:pt x="4428558" y="429517"/>
                  </a:lnTo>
                  <a:lnTo>
                    <a:pt x="4432566" y="409792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0310" y="2037202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557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0310" y="20245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20310" y="20118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4520310" y="19991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07496" y="4212442"/>
            <a:ext cx="5881330" cy="423792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760061" marR="60402" indent="-685817">
              <a:lnSpc>
                <a:spcPct val="125299"/>
              </a:lnSpc>
              <a:spcBef>
                <a:spcPts val="198"/>
              </a:spcBef>
            </a:pPr>
            <a:r>
              <a:rPr sz="2180" dirty="0">
                <a:latin typeface="Tahoma"/>
                <a:cs typeface="Tahoma"/>
              </a:rPr>
              <a:t>(</a:t>
            </a:r>
            <a:r>
              <a:rPr sz="2180" i="1" dirty="0">
                <a:latin typeface="Arial"/>
                <a:cs typeface="Arial"/>
              </a:rPr>
              <a:t>p</a:t>
            </a:r>
            <a:r>
              <a:rPr sz="2180" i="1" spc="-20" dirty="0">
                <a:latin typeface="Arial"/>
                <a:cs typeface="Arial"/>
              </a:rPr>
              <a:t> </a:t>
            </a:r>
            <a:r>
              <a:rPr sz="2180" dirty="0">
                <a:latin typeface="Lucida Sans Unicode"/>
                <a:cs typeface="Lucida Sans Unicode"/>
              </a:rPr>
              <a:t>≤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i="1" dirty="0">
                <a:latin typeface="Arial"/>
                <a:cs typeface="Arial"/>
              </a:rPr>
              <a:t>q</a:t>
            </a:r>
            <a:r>
              <a:rPr sz="2180" dirty="0">
                <a:latin typeface="Tahoma"/>
                <a:cs typeface="Tahoma"/>
              </a:rPr>
              <a:t>)</a:t>
            </a:r>
            <a:r>
              <a:rPr sz="2180" spc="367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dirty="0">
                <a:latin typeface="Tahoma"/>
                <a:cs typeface="Tahoma"/>
              </a:rPr>
              <a:t>(</a:t>
            </a:r>
            <a:r>
              <a:rPr sz="2180" i="1" dirty="0">
                <a:latin typeface="Arial"/>
                <a:cs typeface="Arial"/>
              </a:rPr>
              <a:t>p</a:t>
            </a:r>
            <a:r>
              <a:rPr sz="2180" i="1" spc="40" dirty="0">
                <a:latin typeface="Arial"/>
                <a:cs typeface="Arial"/>
              </a:rPr>
              <a:t> </a:t>
            </a:r>
            <a:r>
              <a:rPr sz="2180" dirty="0">
                <a:latin typeface="Lucida Sans Unicode"/>
                <a:cs typeface="Lucida Sans Unicode"/>
              </a:rPr>
              <a:t>≤</a:t>
            </a:r>
            <a:r>
              <a:rPr sz="2180" spc="-129" dirty="0">
                <a:latin typeface="Lucida Sans Unicode"/>
                <a:cs typeface="Lucida Sans Unicode"/>
              </a:rPr>
              <a:t> </a:t>
            </a:r>
            <a:r>
              <a:rPr sz="2180" i="1" spc="-50" dirty="0">
                <a:latin typeface="Arial"/>
                <a:cs typeface="Arial"/>
              </a:rPr>
              <a:t>q</a:t>
            </a:r>
            <a:r>
              <a:rPr sz="2180" spc="-50" dirty="0">
                <a:latin typeface="Tahoma"/>
                <a:cs typeface="Tahoma"/>
              </a:rPr>
              <a:t>)</a:t>
            </a:r>
            <a:r>
              <a:rPr lang="en-US" sz="2180" spc="-50" dirty="0">
                <a:latin typeface="Tahoma"/>
                <a:cs typeface="Tahoma"/>
              </a:rPr>
              <a:t>,	</a:t>
            </a:r>
            <a:r>
              <a:rPr sz="218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80" spc="-139" dirty="0">
                <a:solidFill>
                  <a:srgbClr val="7F7F7F"/>
                </a:solidFill>
                <a:latin typeface="Lucida Sans Unicode"/>
                <a:cs typeface="Lucida Sans Unicode"/>
              </a:rPr>
              <a:t> </a:t>
            </a:r>
            <a:r>
              <a:rPr sz="2180" spc="-466" dirty="0">
                <a:solidFill>
                  <a:srgbClr val="7F7F7F"/>
                </a:solidFill>
                <a:latin typeface="Lucida Sans Unicode"/>
                <a:cs typeface="Lucida Sans Unicode"/>
              </a:rPr>
              <a:t>→</a:t>
            </a:r>
            <a:r>
              <a:rPr sz="2180" spc="-79" dirty="0">
                <a:solidFill>
                  <a:srgbClr val="7F7F7F"/>
                </a:solidFill>
                <a:latin typeface="Lucida Sans Unicode"/>
                <a:cs typeface="Lucida Sans Unicode"/>
              </a:rPr>
              <a:t> </a:t>
            </a:r>
            <a:r>
              <a:rPr sz="2180" b="1" spc="-20" dirty="0">
                <a:solidFill>
                  <a:srgbClr val="7F7F7F"/>
                </a:solidFill>
                <a:latin typeface="Arial"/>
                <a:cs typeface="Arial"/>
              </a:rPr>
              <a:t>rk</a:t>
            </a:r>
            <a:r>
              <a:rPr sz="2378" i="1" spc="-30" baseline="-13888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z="2378" i="1" spc="-192" baseline="-13888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180" spc="-50" dirty="0">
                <a:solidFill>
                  <a:srgbClr val="7F7F7F"/>
                </a:solidFill>
                <a:latin typeface="Tahoma"/>
                <a:cs typeface="Tahoma"/>
              </a:rPr>
              <a:t>(</a:t>
            </a:r>
            <a:r>
              <a:rPr sz="2180" i="1" spc="-5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80" spc="-50" dirty="0">
                <a:solidFill>
                  <a:srgbClr val="7F7F7F"/>
                </a:solidFill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565B213B-9FA9-0978-AF2F-F1DBE2BA8D86}"/>
              </a:ext>
            </a:extLst>
          </p:cNvPr>
          <p:cNvSpPr/>
          <p:nvPr/>
        </p:nvSpPr>
        <p:spPr>
          <a:xfrm>
            <a:off x="1677491" y="5078529"/>
            <a:ext cx="8906808" cy="341530"/>
          </a:xfrm>
          <a:custGeom>
            <a:avLst/>
            <a:gdLst/>
            <a:ahLst/>
            <a:cxnLst/>
            <a:rect l="l" t="t" r="r" b="b"/>
            <a:pathLst>
              <a:path w="4432935" h="180339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4432566" y="179740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738B9DF7-C7F5-7F51-7774-1EA632EFED08}"/>
              </a:ext>
            </a:extLst>
          </p:cNvPr>
          <p:cNvSpPr txBox="1"/>
          <p:nvPr/>
        </p:nvSpPr>
        <p:spPr>
          <a:xfrm>
            <a:off x="1752994" y="5052240"/>
            <a:ext cx="3123806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lang="en-US" sz="1982" dirty="0">
                <a:solidFill>
                  <a:srgbClr val="FFFFFF"/>
                </a:solidFill>
                <a:latin typeface="Tahoma"/>
                <a:cs typeface="Tahoma"/>
              </a:rPr>
              <a:t>Generalized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1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endParaRPr sz="1982" dirty="0">
              <a:latin typeface="Tahoma"/>
              <a:cs typeface="Tahoma"/>
            </a:endParaRPr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D21528BB-B480-1258-B267-7A07D53C5E5F}"/>
              </a:ext>
            </a:extLst>
          </p:cNvPr>
          <p:cNvSpPr txBox="1"/>
          <p:nvPr/>
        </p:nvSpPr>
        <p:spPr>
          <a:xfrm>
            <a:off x="8220502" y="5077312"/>
            <a:ext cx="2317021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Kim,Memoli</a:t>
            </a:r>
            <a:r>
              <a:rPr sz="1784" spc="-20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r>
              <a:rPr lang="en-US" sz="1784" spc="-20" dirty="0">
                <a:solidFill>
                  <a:srgbClr val="FFFFFF"/>
                </a:solidFill>
                <a:latin typeface="Arial"/>
                <a:cs typeface="Arial"/>
              </a:rPr>
              <a:t> [Patel]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42" name="object 22">
            <a:extLst>
              <a:ext uri="{FF2B5EF4-FFF2-40B4-BE49-F238E27FC236}">
                <a16:creationId xmlns:a16="http://schemas.microsoft.com/office/drawing/2014/main" id="{FD015D57-E100-9CEC-7977-36080D88E9B0}"/>
              </a:ext>
            </a:extLst>
          </p:cNvPr>
          <p:cNvGrpSpPr/>
          <p:nvPr/>
        </p:nvGrpSpPr>
        <p:grpSpPr>
          <a:xfrm>
            <a:off x="1677491" y="5166177"/>
            <a:ext cx="8985594" cy="1031130"/>
            <a:chOff x="87743" y="1999102"/>
            <a:chExt cx="4483735" cy="678815"/>
          </a:xfrm>
        </p:grpSpPr>
        <p:pic>
          <p:nvPicPr>
            <p:cNvPr id="43" name="object 23">
              <a:extLst>
                <a:ext uri="{FF2B5EF4-FFF2-40B4-BE49-F238E27FC236}">
                  <a16:creationId xmlns:a16="http://schemas.microsoft.com/office/drawing/2014/main" id="{0B54A295-7997-CE60-B1A2-6D67A1C6D4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44" y="2121954"/>
              <a:ext cx="4432565" cy="50609"/>
            </a:xfrm>
            <a:prstGeom prst="rect">
              <a:avLst/>
            </a:prstGeom>
          </p:spPr>
        </p:pic>
        <p:pic>
          <p:nvPicPr>
            <p:cNvPr id="44" name="object 24">
              <a:extLst>
                <a:ext uri="{FF2B5EF4-FFF2-40B4-BE49-F238E27FC236}">
                  <a16:creationId xmlns:a16="http://schemas.microsoft.com/office/drawing/2014/main" id="{9BADD80A-A94A-8096-6BC9-661B62D2F12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544" y="2576030"/>
              <a:ext cx="101600" cy="101600"/>
            </a:xfrm>
            <a:prstGeom prst="rect">
              <a:avLst/>
            </a:prstGeom>
          </p:spPr>
        </p:pic>
        <p:pic>
          <p:nvPicPr>
            <p:cNvPr id="45" name="object 25">
              <a:extLst>
                <a:ext uri="{FF2B5EF4-FFF2-40B4-BE49-F238E27FC236}">
                  <a16:creationId xmlns:a16="http://schemas.microsoft.com/office/drawing/2014/main" id="{930F1750-135C-FA97-016C-47F71F7C71A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44" y="2563329"/>
              <a:ext cx="4381715" cy="114300"/>
            </a:xfrm>
            <a:prstGeom prst="rect">
              <a:avLst/>
            </a:prstGeom>
          </p:spPr>
        </p:pic>
        <p:pic>
          <p:nvPicPr>
            <p:cNvPr id="46" name="object 26">
              <a:extLst>
                <a:ext uri="{FF2B5EF4-FFF2-40B4-BE49-F238E27FC236}">
                  <a16:creationId xmlns:a16="http://schemas.microsoft.com/office/drawing/2014/main" id="{64AAEFBE-8D9A-4B03-2EE0-51F5A752C42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1999107"/>
              <a:ext cx="50749" cy="576922"/>
            </a:xfrm>
            <a:prstGeom prst="rect">
              <a:avLst/>
            </a:prstGeom>
          </p:spPr>
        </p:pic>
        <p:sp>
          <p:nvSpPr>
            <p:cNvPr id="47" name="object 27">
              <a:extLst>
                <a:ext uri="{FF2B5EF4-FFF2-40B4-BE49-F238E27FC236}">
                  <a16:creationId xmlns:a16="http://schemas.microsoft.com/office/drawing/2014/main" id="{3166FBA9-CD46-CDDE-3265-17A23A0FB5D1}"/>
                </a:ext>
              </a:extLst>
            </p:cNvPr>
            <p:cNvSpPr/>
            <p:nvPr/>
          </p:nvSpPr>
          <p:spPr>
            <a:xfrm>
              <a:off x="87743" y="2166237"/>
              <a:ext cx="4432935" cy="461009"/>
            </a:xfrm>
            <a:custGeom>
              <a:avLst/>
              <a:gdLst/>
              <a:ahLst/>
              <a:cxnLst/>
              <a:rect l="l" t="t" r="r" b="b"/>
              <a:pathLst>
                <a:path w="4432935" h="461010">
                  <a:moveTo>
                    <a:pt x="4432566" y="0"/>
                  </a:moveTo>
                  <a:lnTo>
                    <a:pt x="0" y="0"/>
                  </a:lnTo>
                  <a:lnTo>
                    <a:pt x="0" y="409792"/>
                  </a:lnTo>
                  <a:lnTo>
                    <a:pt x="4008" y="429517"/>
                  </a:lnTo>
                  <a:lnTo>
                    <a:pt x="14922" y="445670"/>
                  </a:lnTo>
                  <a:lnTo>
                    <a:pt x="31075" y="456584"/>
                  </a:lnTo>
                  <a:lnTo>
                    <a:pt x="50800" y="460593"/>
                  </a:lnTo>
                  <a:lnTo>
                    <a:pt x="4381765" y="460593"/>
                  </a:lnTo>
                  <a:lnTo>
                    <a:pt x="4401490" y="456584"/>
                  </a:lnTo>
                  <a:lnTo>
                    <a:pt x="4417643" y="445670"/>
                  </a:lnTo>
                  <a:lnTo>
                    <a:pt x="4428558" y="429517"/>
                  </a:lnTo>
                  <a:lnTo>
                    <a:pt x="4432566" y="409792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28">
              <a:extLst>
                <a:ext uri="{FF2B5EF4-FFF2-40B4-BE49-F238E27FC236}">
                  <a16:creationId xmlns:a16="http://schemas.microsoft.com/office/drawing/2014/main" id="{49C3D970-F9BD-A6AD-8A65-D22D70852F1F}"/>
                </a:ext>
              </a:extLst>
            </p:cNvPr>
            <p:cNvSpPr/>
            <p:nvPr/>
          </p:nvSpPr>
          <p:spPr>
            <a:xfrm>
              <a:off x="4520310" y="2037202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557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4ABD5F83-CFF7-3F41-9275-4475055C1DEC}"/>
                </a:ext>
              </a:extLst>
            </p:cNvPr>
            <p:cNvSpPr/>
            <p:nvPr/>
          </p:nvSpPr>
          <p:spPr>
            <a:xfrm>
              <a:off x="4520310" y="20245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30">
              <a:extLst>
                <a:ext uri="{FF2B5EF4-FFF2-40B4-BE49-F238E27FC236}">
                  <a16:creationId xmlns:a16="http://schemas.microsoft.com/office/drawing/2014/main" id="{C9857D44-9933-02FB-3C37-D7C82241649B}"/>
                </a:ext>
              </a:extLst>
            </p:cNvPr>
            <p:cNvSpPr/>
            <p:nvPr/>
          </p:nvSpPr>
          <p:spPr>
            <a:xfrm>
              <a:off x="4520310" y="20118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31">
              <a:extLst>
                <a:ext uri="{FF2B5EF4-FFF2-40B4-BE49-F238E27FC236}">
                  <a16:creationId xmlns:a16="http://schemas.microsoft.com/office/drawing/2014/main" id="{AFC2E4F5-6099-4EBE-76F3-29B45373F084}"/>
                </a:ext>
              </a:extLst>
            </p:cNvPr>
            <p:cNvSpPr/>
            <p:nvPr/>
          </p:nvSpPr>
          <p:spPr>
            <a:xfrm>
              <a:off x="4520310" y="19991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53" name="object 4">
            <a:extLst>
              <a:ext uri="{FF2B5EF4-FFF2-40B4-BE49-F238E27FC236}">
                <a16:creationId xmlns:a16="http://schemas.microsoft.com/office/drawing/2014/main" id="{1462CBA7-7276-EAFB-CD71-BE67DA726F84}"/>
              </a:ext>
            </a:extLst>
          </p:cNvPr>
          <p:cNvGrpSpPr/>
          <p:nvPr/>
        </p:nvGrpSpPr>
        <p:grpSpPr>
          <a:xfrm>
            <a:off x="1755224" y="839771"/>
            <a:ext cx="5129029" cy="2543123"/>
            <a:chOff x="114566" y="423787"/>
            <a:chExt cx="2588260" cy="1283335"/>
          </a:xfrm>
        </p:grpSpPr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CB7308F6-3573-A6EF-1CEB-CB75641B2C90}"/>
                </a:ext>
              </a:extLst>
            </p:cNvPr>
            <p:cNvSpPr/>
            <p:nvPr/>
          </p:nvSpPr>
          <p:spPr>
            <a:xfrm>
              <a:off x="720446" y="613497"/>
              <a:ext cx="1809114" cy="855980"/>
            </a:xfrm>
            <a:custGeom>
              <a:avLst/>
              <a:gdLst/>
              <a:ahLst/>
              <a:cxnLst/>
              <a:rect l="l" t="t" r="r" b="b"/>
              <a:pathLst>
                <a:path w="1809114" h="855980">
                  <a:moveTo>
                    <a:pt x="0" y="0"/>
                  </a:moveTo>
                  <a:lnTo>
                    <a:pt x="577656" y="0"/>
                  </a:lnTo>
                  <a:lnTo>
                    <a:pt x="577656" y="577668"/>
                  </a:lnTo>
                  <a:lnTo>
                    <a:pt x="0" y="577668"/>
                  </a:lnTo>
                  <a:lnTo>
                    <a:pt x="0" y="0"/>
                  </a:lnTo>
                  <a:close/>
                </a:path>
                <a:path w="1809114" h="855980">
                  <a:moveTo>
                    <a:pt x="903080" y="301597"/>
                  </a:moveTo>
                  <a:lnTo>
                    <a:pt x="903080" y="589525"/>
                  </a:lnTo>
                  <a:lnTo>
                    <a:pt x="1181082" y="589525"/>
                  </a:lnTo>
                  <a:lnTo>
                    <a:pt x="1181082" y="855599"/>
                  </a:lnTo>
                  <a:lnTo>
                    <a:pt x="1808539" y="855599"/>
                  </a:lnTo>
                  <a:lnTo>
                    <a:pt x="1808539" y="450520"/>
                  </a:lnTo>
                  <a:lnTo>
                    <a:pt x="1451125" y="450520"/>
                  </a:lnTo>
                  <a:lnTo>
                    <a:pt x="1451125" y="303584"/>
                  </a:lnTo>
                  <a:lnTo>
                    <a:pt x="903080" y="301597"/>
                  </a:lnTo>
                  <a:close/>
                </a:path>
              </a:pathLst>
            </a:custGeom>
            <a:ln w="8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C903BE34-99D8-197F-5F63-DF6CF4B24621}"/>
                </a:ext>
              </a:extLst>
            </p:cNvPr>
            <p:cNvSpPr/>
            <p:nvPr/>
          </p:nvSpPr>
          <p:spPr>
            <a:xfrm>
              <a:off x="378791" y="458698"/>
              <a:ext cx="0" cy="124841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8148"/>
                  </a:moveTo>
                  <a:lnTo>
                    <a:pt x="0" y="0"/>
                  </a:lnTo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7">
              <a:extLst>
                <a:ext uri="{FF2B5EF4-FFF2-40B4-BE49-F238E27FC236}">
                  <a16:creationId xmlns:a16="http://schemas.microsoft.com/office/drawing/2014/main" id="{CA9733CE-EC84-5694-F6D9-5A0550D031C3}"/>
                </a:ext>
              </a:extLst>
            </p:cNvPr>
            <p:cNvSpPr/>
            <p:nvPr/>
          </p:nvSpPr>
          <p:spPr>
            <a:xfrm>
              <a:off x="359746" y="426961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38080" y="63472"/>
                  </a:moveTo>
                  <a:lnTo>
                    <a:pt x="0" y="63472"/>
                  </a:lnTo>
                  <a:lnTo>
                    <a:pt x="19044" y="0"/>
                  </a:lnTo>
                  <a:lnTo>
                    <a:pt x="38080" y="63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B4425F37-E78E-3853-06C1-E1481FB67C66}"/>
                </a:ext>
              </a:extLst>
            </p:cNvPr>
            <p:cNvSpPr/>
            <p:nvPr/>
          </p:nvSpPr>
          <p:spPr>
            <a:xfrm>
              <a:off x="359746" y="426961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19044" y="0"/>
                  </a:moveTo>
                  <a:lnTo>
                    <a:pt x="38080" y="63472"/>
                  </a:lnTo>
                  <a:lnTo>
                    <a:pt x="0" y="63472"/>
                  </a:lnTo>
                  <a:lnTo>
                    <a:pt x="19044" y="0"/>
                  </a:lnTo>
                  <a:close/>
                </a:path>
              </a:pathLst>
            </a:custGeom>
            <a:ln w="6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9">
              <a:extLst>
                <a:ext uri="{FF2B5EF4-FFF2-40B4-BE49-F238E27FC236}">
                  <a16:creationId xmlns:a16="http://schemas.microsoft.com/office/drawing/2014/main" id="{575D061A-5A83-8742-47C8-ABFEFC5CFACA}"/>
                </a:ext>
              </a:extLst>
            </p:cNvPr>
            <p:cNvSpPr/>
            <p:nvPr/>
          </p:nvSpPr>
          <p:spPr>
            <a:xfrm>
              <a:off x="329036" y="1658770"/>
              <a:ext cx="2327275" cy="0"/>
            </a:xfrm>
            <a:custGeom>
              <a:avLst/>
              <a:gdLst/>
              <a:ahLst/>
              <a:cxnLst/>
              <a:rect l="l" t="t" r="r" b="b"/>
              <a:pathLst>
                <a:path w="2327275">
                  <a:moveTo>
                    <a:pt x="0" y="0"/>
                  </a:moveTo>
                  <a:lnTo>
                    <a:pt x="2326719" y="0"/>
                  </a:lnTo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10">
              <a:extLst>
                <a:ext uri="{FF2B5EF4-FFF2-40B4-BE49-F238E27FC236}">
                  <a16:creationId xmlns:a16="http://schemas.microsoft.com/office/drawing/2014/main" id="{BD2AF897-D333-F16E-A999-A6A06FFAA4F3}"/>
                </a:ext>
              </a:extLst>
            </p:cNvPr>
            <p:cNvSpPr/>
            <p:nvPr/>
          </p:nvSpPr>
          <p:spPr>
            <a:xfrm>
              <a:off x="2613203" y="1633240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068"/>
                  </a:moveTo>
                  <a:lnTo>
                    <a:pt x="0" y="0"/>
                  </a:lnTo>
                  <a:lnTo>
                    <a:pt x="85108" y="25529"/>
                  </a:lnTo>
                  <a:lnTo>
                    <a:pt x="0" y="51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11">
              <a:extLst>
                <a:ext uri="{FF2B5EF4-FFF2-40B4-BE49-F238E27FC236}">
                  <a16:creationId xmlns:a16="http://schemas.microsoft.com/office/drawing/2014/main" id="{A4A36D0E-5181-CB1D-78B7-4413EDEE237E}"/>
                </a:ext>
              </a:extLst>
            </p:cNvPr>
            <p:cNvSpPr/>
            <p:nvPr/>
          </p:nvSpPr>
          <p:spPr>
            <a:xfrm>
              <a:off x="2613203" y="1633240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108" y="25529"/>
                  </a:moveTo>
                  <a:lnTo>
                    <a:pt x="0" y="51068"/>
                  </a:lnTo>
                  <a:lnTo>
                    <a:pt x="0" y="0"/>
                  </a:lnTo>
                  <a:lnTo>
                    <a:pt x="85108" y="25529"/>
                  </a:lnTo>
                  <a:close/>
                </a:path>
              </a:pathLst>
            </a:custGeom>
            <a:ln w="8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61" name="object 12">
              <a:extLst>
                <a:ext uri="{FF2B5EF4-FFF2-40B4-BE49-F238E27FC236}">
                  <a16:creationId xmlns:a16="http://schemas.microsoft.com/office/drawing/2014/main" id="{B6A66AC0-08F7-40B3-E507-6B3B95A81C2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66" y="437664"/>
              <a:ext cx="198893" cy="155268"/>
            </a:xfrm>
            <a:prstGeom prst="rect">
              <a:avLst/>
            </a:prstGeom>
          </p:spPr>
        </p:pic>
        <p:pic>
          <p:nvPicPr>
            <p:cNvPr id="62" name="object 13">
              <a:extLst>
                <a:ext uri="{FF2B5EF4-FFF2-40B4-BE49-F238E27FC236}">
                  <a16:creationId xmlns:a16="http://schemas.microsoft.com/office/drawing/2014/main" id="{E109E133-D033-939F-C447-0B874D8C847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639" y="1277895"/>
              <a:ext cx="102829" cy="151979"/>
            </a:xfrm>
            <a:prstGeom prst="rect">
              <a:avLst/>
            </a:prstGeom>
          </p:spPr>
        </p:pic>
        <p:pic>
          <p:nvPicPr>
            <p:cNvPr id="63" name="object 14">
              <a:extLst>
                <a:ext uri="{FF2B5EF4-FFF2-40B4-BE49-F238E27FC236}">
                  <a16:creationId xmlns:a16="http://schemas.microsoft.com/office/drawing/2014/main" id="{64DABA03-E520-DB68-0DF0-45D3569A4E2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009" y="986872"/>
              <a:ext cx="148978" cy="147030"/>
            </a:xfrm>
            <a:prstGeom prst="rect">
              <a:avLst/>
            </a:prstGeom>
          </p:spPr>
        </p:pic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945B801E-3019-80C1-5484-E5D6B476849A}"/>
                </a:ext>
              </a:extLst>
            </p:cNvPr>
            <p:cNvSpPr/>
            <p:nvPr/>
          </p:nvSpPr>
          <p:spPr>
            <a:xfrm>
              <a:off x="2199895" y="895740"/>
              <a:ext cx="205740" cy="157480"/>
            </a:xfrm>
            <a:custGeom>
              <a:avLst/>
              <a:gdLst/>
              <a:ahLst/>
              <a:cxnLst/>
              <a:rect l="l" t="t" r="r" b="b"/>
              <a:pathLst>
                <a:path w="205739" h="157480">
                  <a:moveTo>
                    <a:pt x="0" y="157024"/>
                  </a:moveTo>
                  <a:lnTo>
                    <a:pt x="205113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5" name="object 16">
              <a:extLst>
                <a:ext uri="{FF2B5EF4-FFF2-40B4-BE49-F238E27FC236}">
                  <a16:creationId xmlns:a16="http://schemas.microsoft.com/office/drawing/2014/main" id="{C38B349A-CD3D-838A-475A-175C52AE7D49}"/>
                </a:ext>
              </a:extLst>
            </p:cNvPr>
            <p:cNvSpPr/>
            <p:nvPr/>
          </p:nvSpPr>
          <p:spPr>
            <a:xfrm>
              <a:off x="2199895" y="895740"/>
              <a:ext cx="205740" cy="157480"/>
            </a:xfrm>
            <a:custGeom>
              <a:avLst/>
              <a:gdLst/>
              <a:ahLst/>
              <a:cxnLst/>
              <a:rect l="l" t="t" r="r" b="b"/>
              <a:pathLst>
                <a:path w="205739" h="157480">
                  <a:moveTo>
                    <a:pt x="0" y="157024"/>
                  </a:moveTo>
                  <a:lnTo>
                    <a:pt x="205113" y="0"/>
                  </a:lnTo>
                </a:path>
              </a:pathLst>
            </a:custGeom>
            <a:ln w="64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6" name="object 17">
              <a:extLst>
                <a:ext uri="{FF2B5EF4-FFF2-40B4-BE49-F238E27FC236}">
                  <a16:creationId xmlns:a16="http://schemas.microsoft.com/office/drawing/2014/main" id="{C1D87AC9-9FF8-3916-E334-6BF7F5922B38}"/>
                </a:ext>
              </a:extLst>
            </p:cNvPr>
            <p:cNvSpPr/>
            <p:nvPr/>
          </p:nvSpPr>
          <p:spPr>
            <a:xfrm>
              <a:off x="2368492" y="890468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4">
                  <a:moveTo>
                    <a:pt x="0" y="13442"/>
                  </a:moveTo>
                  <a:lnTo>
                    <a:pt x="43305" y="0"/>
                  </a:lnTo>
                  <a:lnTo>
                    <a:pt x="19021" y="38288"/>
                  </a:lnTo>
                  <a:lnTo>
                    <a:pt x="17518" y="30040"/>
                  </a:lnTo>
                  <a:lnTo>
                    <a:pt x="13589" y="22826"/>
                  </a:lnTo>
                  <a:lnTo>
                    <a:pt x="7620" y="17131"/>
                  </a:lnTo>
                  <a:lnTo>
                    <a:pt x="0" y="13442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7" name="object 18">
              <a:extLst>
                <a:ext uri="{FF2B5EF4-FFF2-40B4-BE49-F238E27FC236}">
                  <a16:creationId xmlns:a16="http://schemas.microsoft.com/office/drawing/2014/main" id="{D6B430A1-D823-D01E-FF4F-4786BFEF6589}"/>
                </a:ext>
              </a:extLst>
            </p:cNvPr>
            <p:cNvSpPr/>
            <p:nvPr/>
          </p:nvSpPr>
          <p:spPr>
            <a:xfrm>
              <a:off x="2368492" y="890468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4">
                  <a:moveTo>
                    <a:pt x="0" y="13442"/>
                  </a:moveTo>
                  <a:lnTo>
                    <a:pt x="43305" y="0"/>
                  </a:lnTo>
                  <a:lnTo>
                    <a:pt x="19021" y="38288"/>
                  </a:lnTo>
                  <a:lnTo>
                    <a:pt x="17518" y="30040"/>
                  </a:lnTo>
                  <a:lnTo>
                    <a:pt x="13589" y="22826"/>
                  </a:lnTo>
                  <a:lnTo>
                    <a:pt x="7620" y="17131"/>
                  </a:lnTo>
                  <a:lnTo>
                    <a:pt x="0" y="13442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8" name="object 19">
              <a:extLst>
                <a:ext uri="{FF2B5EF4-FFF2-40B4-BE49-F238E27FC236}">
                  <a16:creationId xmlns:a16="http://schemas.microsoft.com/office/drawing/2014/main" id="{12886C05-3E3B-FF9B-949E-255181BC625B}"/>
                </a:ext>
              </a:extLst>
            </p:cNvPr>
            <p:cNvSpPr/>
            <p:nvPr/>
          </p:nvSpPr>
          <p:spPr>
            <a:xfrm>
              <a:off x="2173260" y="888927"/>
              <a:ext cx="176530" cy="43180"/>
            </a:xfrm>
            <a:custGeom>
              <a:avLst/>
              <a:gdLst/>
              <a:ahLst/>
              <a:cxnLst/>
              <a:rect l="l" t="t" r="r" b="b"/>
              <a:pathLst>
                <a:path w="176530" h="43180">
                  <a:moveTo>
                    <a:pt x="0" y="42690"/>
                  </a:moveTo>
                  <a:lnTo>
                    <a:pt x="176013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9" name="object 20">
              <a:extLst>
                <a:ext uri="{FF2B5EF4-FFF2-40B4-BE49-F238E27FC236}">
                  <a16:creationId xmlns:a16="http://schemas.microsoft.com/office/drawing/2014/main" id="{E391DF44-96D4-997A-B06C-B06E486851C1}"/>
                </a:ext>
              </a:extLst>
            </p:cNvPr>
            <p:cNvSpPr/>
            <p:nvPr/>
          </p:nvSpPr>
          <p:spPr>
            <a:xfrm>
              <a:off x="2173260" y="888927"/>
              <a:ext cx="176530" cy="43180"/>
            </a:xfrm>
            <a:custGeom>
              <a:avLst/>
              <a:gdLst/>
              <a:ahLst/>
              <a:cxnLst/>
              <a:rect l="l" t="t" r="r" b="b"/>
              <a:pathLst>
                <a:path w="176530" h="43180">
                  <a:moveTo>
                    <a:pt x="0" y="42690"/>
                  </a:moveTo>
                  <a:lnTo>
                    <a:pt x="176013" y="0"/>
                  </a:lnTo>
                </a:path>
              </a:pathLst>
            </a:custGeom>
            <a:ln w="525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0" name="object 21">
              <a:extLst>
                <a:ext uri="{FF2B5EF4-FFF2-40B4-BE49-F238E27FC236}">
                  <a16:creationId xmlns:a16="http://schemas.microsoft.com/office/drawing/2014/main" id="{E3E4AEEC-0A03-5863-C931-E17B236F03AE}"/>
                </a:ext>
              </a:extLst>
            </p:cNvPr>
            <p:cNvSpPr/>
            <p:nvPr/>
          </p:nvSpPr>
          <p:spPr>
            <a:xfrm>
              <a:off x="2319570" y="883051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30" h="24765">
                  <a:moveTo>
                    <a:pt x="0" y="0"/>
                  </a:moveTo>
                  <a:lnTo>
                    <a:pt x="36448" y="4188"/>
                  </a:lnTo>
                  <a:lnTo>
                    <a:pt x="5969" y="24612"/>
                  </a:lnTo>
                  <a:lnTo>
                    <a:pt x="7547" y="18012"/>
                  </a:lnTo>
                  <a:lnTo>
                    <a:pt x="6994" y="11387"/>
                  </a:lnTo>
                  <a:lnTo>
                    <a:pt x="4436" y="5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1" name="object 22">
              <a:extLst>
                <a:ext uri="{FF2B5EF4-FFF2-40B4-BE49-F238E27FC236}">
                  <a16:creationId xmlns:a16="http://schemas.microsoft.com/office/drawing/2014/main" id="{F3F368B0-A690-969C-8DEB-44BF03852E79}"/>
                </a:ext>
              </a:extLst>
            </p:cNvPr>
            <p:cNvSpPr/>
            <p:nvPr/>
          </p:nvSpPr>
          <p:spPr>
            <a:xfrm>
              <a:off x="2319570" y="883051"/>
              <a:ext cx="36830" cy="24765"/>
            </a:xfrm>
            <a:custGeom>
              <a:avLst/>
              <a:gdLst/>
              <a:ahLst/>
              <a:cxnLst/>
              <a:rect l="l" t="t" r="r" b="b"/>
              <a:pathLst>
                <a:path w="36830" h="24765">
                  <a:moveTo>
                    <a:pt x="0" y="0"/>
                  </a:moveTo>
                  <a:lnTo>
                    <a:pt x="36448" y="4188"/>
                  </a:lnTo>
                  <a:lnTo>
                    <a:pt x="5969" y="24612"/>
                  </a:lnTo>
                  <a:lnTo>
                    <a:pt x="7547" y="18012"/>
                  </a:lnTo>
                  <a:lnTo>
                    <a:pt x="6994" y="11387"/>
                  </a:lnTo>
                  <a:lnTo>
                    <a:pt x="4436" y="52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2" name="object 23">
              <a:extLst>
                <a:ext uri="{FF2B5EF4-FFF2-40B4-BE49-F238E27FC236}">
                  <a16:creationId xmlns:a16="http://schemas.microsoft.com/office/drawing/2014/main" id="{50A27893-C65F-8B09-0377-037CC5A411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8136" y="1200151"/>
              <a:ext cx="429575" cy="389109"/>
            </a:xfrm>
            <a:prstGeom prst="rect">
              <a:avLst/>
            </a:prstGeom>
          </p:spPr>
        </p:pic>
        <p:sp>
          <p:nvSpPr>
            <p:cNvPr id="73" name="object 24">
              <a:extLst>
                <a:ext uri="{FF2B5EF4-FFF2-40B4-BE49-F238E27FC236}">
                  <a16:creationId xmlns:a16="http://schemas.microsoft.com/office/drawing/2014/main" id="{851F175A-EEC3-9542-41E1-A686BDF15B5C}"/>
                </a:ext>
              </a:extLst>
            </p:cNvPr>
            <p:cNvSpPr/>
            <p:nvPr/>
          </p:nvSpPr>
          <p:spPr>
            <a:xfrm>
              <a:off x="2512734" y="905474"/>
              <a:ext cx="635" cy="140970"/>
            </a:xfrm>
            <a:custGeom>
              <a:avLst/>
              <a:gdLst/>
              <a:ahLst/>
              <a:cxnLst/>
              <a:rect l="l" t="t" r="r" b="b"/>
              <a:pathLst>
                <a:path w="635" h="140969">
                  <a:moveTo>
                    <a:pt x="470" y="140375"/>
                  </a:move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4" name="object 25">
              <a:extLst>
                <a:ext uri="{FF2B5EF4-FFF2-40B4-BE49-F238E27FC236}">
                  <a16:creationId xmlns:a16="http://schemas.microsoft.com/office/drawing/2014/main" id="{A274E262-5471-F66B-3E4C-37E96CFABD47}"/>
                </a:ext>
              </a:extLst>
            </p:cNvPr>
            <p:cNvSpPr/>
            <p:nvPr/>
          </p:nvSpPr>
          <p:spPr>
            <a:xfrm>
              <a:off x="2512734" y="905474"/>
              <a:ext cx="635" cy="140970"/>
            </a:xfrm>
            <a:custGeom>
              <a:avLst/>
              <a:gdLst/>
              <a:ahLst/>
              <a:cxnLst/>
              <a:rect l="l" t="t" r="r" b="b"/>
              <a:pathLst>
                <a:path w="635" h="140969">
                  <a:moveTo>
                    <a:pt x="470" y="140375"/>
                  </a:moveTo>
                  <a:lnTo>
                    <a:pt x="0" y="0"/>
                  </a:lnTo>
                </a:path>
              </a:pathLst>
            </a:custGeom>
            <a:ln w="744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5" name="object 26">
              <a:extLst>
                <a:ext uri="{FF2B5EF4-FFF2-40B4-BE49-F238E27FC236}">
                  <a16:creationId xmlns:a16="http://schemas.microsoft.com/office/drawing/2014/main" id="{45AE8E0E-7AE2-14CF-619B-35C108633BF6}"/>
                </a:ext>
              </a:extLst>
            </p:cNvPr>
            <p:cNvSpPr/>
            <p:nvPr/>
          </p:nvSpPr>
          <p:spPr>
            <a:xfrm>
              <a:off x="2494840" y="895613"/>
              <a:ext cx="36195" cy="48895"/>
            </a:xfrm>
            <a:custGeom>
              <a:avLst/>
              <a:gdLst/>
              <a:ahLst/>
              <a:cxnLst/>
              <a:rect l="l" t="t" r="r" b="b"/>
              <a:pathLst>
                <a:path w="36194" h="48894">
                  <a:moveTo>
                    <a:pt x="0" y="48867"/>
                  </a:moveTo>
                  <a:lnTo>
                    <a:pt x="17792" y="0"/>
                  </a:lnTo>
                  <a:lnTo>
                    <a:pt x="35892" y="48739"/>
                  </a:lnTo>
                  <a:lnTo>
                    <a:pt x="27321" y="44389"/>
                  </a:lnTo>
                  <a:lnTo>
                    <a:pt x="18006" y="42970"/>
                  </a:lnTo>
                  <a:lnTo>
                    <a:pt x="8661" y="44467"/>
                  </a:lnTo>
                  <a:lnTo>
                    <a:pt x="0" y="48867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6" name="object 27">
              <a:extLst>
                <a:ext uri="{FF2B5EF4-FFF2-40B4-BE49-F238E27FC236}">
                  <a16:creationId xmlns:a16="http://schemas.microsoft.com/office/drawing/2014/main" id="{7F638E35-7B20-5354-1F86-2A69DD850242}"/>
                </a:ext>
              </a:extLst>
            </p:cNvPr>
            <p:cNvSpPr/>
            <p:nvPr/>
          </p:nvSpPr>
          <p:spPr>
            <a:xfrm>
              <a:off x="2494840" y="895613"/>
              <a:ext cx="36195" cy="48895"/>
            </a:xfrm>
            <a:custGeom>
              <a:avLst/>
              <a:gdLst/>
              <a:ahLst/>
              <a:cxnLst/>
              <a:rect l="l" t="t" r="r" b="b"/>
              <a:pathLst>
                <a:path w="36194" h="48894">
                  <a:moveTo>
                    <a:pt x="0" y="48867"/>
                  </a:moveTo>
                  <a:lnTo>
                    <a:pt x="17792" y="0"/>
                  </a:lnTo>
                  <a:lnTo>
                    <a:pt x="35892" y="48739"/>
                  </a:lnTo>
                  <a:lnTo>
                    <a:pt x="27321" y="44389"/>
                  </a:lnTo>
                  <a:lnTo>
                    <a:pt x="18006" y="42970"/>
                  </a:lnTo>
                  <a:lnTo>
                    <a:pt x="8661" y="44467"/>
                  </a:lnTo>
                  <a:lnTo>
                    <a:pt x="0" y="48867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7" name="object 28">
              <a:extLst>
                <a:ext uri="{FF2B5EF4-FFF2-40B4-BE49-F238E27FC236}">
                  <a16:creationId xmlns:a16="http://schemas.microsoft.com/office/drawing/2014/main" id="{34C2ABD5-673B-AF74-8D36-D238CF3E3A90}"/>
                </a:ext>
              </a:extLst>
            </p:cNvPr>
            <p:cNvSpPr/>
            <p:nvPr/>
          </p:nvSpPr>
          <p:spPr>
            <a:xfrm>
              <a:off x="2372194" y="754430"/>
              <a:ext cx="149225" cy="136525"/>
            </a:xfrm>
            <a:custGeom>
              <a:avLst/>
              <a:gdLst/>
              <a:ahLst/>
              <a:cxnLst/>
              <a:rect l="l" t="t" r="r" b="b"/>
              <a:pathLst>
                <a:path w="149225" h="136525">
                  <a:moveTo>
                    <a:pt x="24790" y="73863"/>
                  </a:moveTo>
                  <a:lnTo>
                    <a:pt x="16052" y="73863"/>
                  </a:lnTo>
                  <a:lnTo>
                    <a:pt x="16052" y="0"/>
                  </a:lnTo>
                  <a:lnTo>
                    <a:pt x="0" y="1231"/>
                  </a:lnTo>
                  <a:lnTo>
                    <a:pt x="0" y="4711"/>
                  </a:lnTo>
                  <a:lnTo>
                    <a:pt x="7848" y="4711"/>
                  </a:lnTo>
                  <a:lnTo>
                    <a:pt x="8724" y="5410"/>
                  </a:lnTo>
                  <a:lnTo>
                    <a:pt x="8724" y="73863"/>
                  </a:lnTo>
                  <a:lnTo>
                    <a:pt x="0" y="73863"/>
                  </a:lnTo>
                  <a:lnTo>
                    <a:pt x="0" y="77355"/>
                  </a:lnTo>
                  <a:lnTo>
                    <a:pt x="3657" y="77177"/>
                  </a:lnTo>
                  <a:lnTo>
                    <a:pt x="9601" y="77000"/>
                  </a:lnTo>
                  <a:lnTo>
                    <a:pt x="15189" y="77000"/>
                  </a:lnTo>
                  <a:lnTo>
                    <a:pt x="24790" y="77355"/>
                  </a:lnTo>
                  <a:lnTo>
                    <a:pt x="24790" y="77000"/>
                  </a:lnTo>
                  <a:lnTo>
                    <a:pt x="24790" y="73863"/>
                  </a:lnTo>
                  <a:close/>
                </a:path>
                <a:path w="149225" h="136525">
                  <a:moveTo>
                    <a:pt x="47332" y="5245"/>
                  </a:moveTo>
                  <a:lnTo>
                    <a:pt x="44716" y="2806"/>
                  </a:lnTo>
                  <a:lnTo>
                    <a:pt x="38074" y="2806"/>
                  </a:lnTo>
                  <a:lnTo>
                    <a:pt x="35636" y="5765"/>
                  </a:lnTo>
                  <a:lnTo>
                    <a:pt x="35636" y="11696"/>
                  </a:lnTo>
                  <a:lnTo>
                    <a:pt x="38074" y="14668"/>
                  </a:lnTo>
                  <a:lnTo>
                    <a:pt x="44716" y="14668"/>
                  </a:lnTo>
                  <a:lnTo>
                    <a:pt x="47332" y="12230"/>
                  </a:lnTo>
                  <a:lnTo>
                    <a:pt x="47332" y="5245"/>
                  </a:lnTo>
                  <a:close/>
                </a:path>
                <a:path w="149225" h="136525">
                  <a:moveTo>
                    <a:pt x="54838" y="73863"/>
                  </a:moveTo>
                  <a:lnTo>
                    <a:pt x="47332" y="73863"/>
                  </a:lnTo>
                  <a:lnTo>
                    <a:pt x="46977" y="73342"/>
                  </a:lnTo>
                  <a:lnTo>
                    <a:pt x="46977" y="28117"/>
                  </a:lnTo>
                  <a:lnTo>
                    <a:pt x="31445" y="29337"/>
                  </a:lnTo>
                  <a:lnTo>
                    <a:pt x="31445" y="32829"/>
                  </a:lnTo>
                  <a:lnTo>
                    <a:pt x="38608" y="32829"/>
                  </a:lnTo>
                  <a:lnTo>
                    <a:pt x="39649" y="33540"/>
                  </a:lnTo>
                  <a:lnTo>
                    <a:pt x="39649" y="73863"/>
                  </a:lnTo>
                  <a:lnTo>
                    <a:pt x="30924" y="73863"/>
                  </a:lnTo>
                  <a:lnTo>
                    <a:pt x="30924" y="77355"/>
                  </a:lnTo>
                  <a:lnTo>
                    <a:pt x="34417" y="77177"/>
                  </a:lnTo>
                  <a:lnTo>
                    <a:pt x="40525" y="77000"/>
                  </a:lnTo>
                  <a:lnTo>
                    <a:pt x="47167" y="77000"/>
                  </a:lnTo>
                  <a:lnTo>
                    <a:pt x="54838" y="77355"/>
                  </a:lnTo>
                  <a:lnTo>
                    <a:pt x="54838" y="77000"/>
                  </a:lnTo>
                  <a:lnTo>
                    <a:pt x="54838" y="73863"/>
                  </a:lnTo>
                  <a:close/>
                </a:path>
                <a:path w="149225" h="136525">
                  <a:moveTo>
                    <a:pt x="79070" y="36068"/>
                  </a:moveTo>
                  <a:lnTo>
                    <a:pt x="78092" y="36842"/>
                  </a:lnTo>
                  <a:lnTo>
                    <a:pt x="78092" y="38265"/>
                  </a:lnTo>
                  <a:lnTo>
                    <a:pt x="79070" y="36068"/>
                  </a:lnTo>
                  <a:close/>
                </a:path>
                <a:path w="149225" h="136525">
                  <a:moveTo>
                    <a:pt x="86817" y="73863"/>
                  </a:moveTo>
                  <a:lnTo>
                    <a:pt x="78092" y="73863"/>
                  </a:lnTo>
                  <a:lnTo>
                    <a:pt x="78092" y="39814"/>
                  </a:lnTo>
                  <a:lnTo>
                    <a:pt x="78092" y="38265"/>
                  </a:lnTo>
                  <a:lnTo>
                    <a:pt x="77393" y="39814"/>
                  </a:lnTo>
                  <a:lnTo>
                    <a:pt x="77393" y="28117"/>
                  </a:lnTo>
                  <a:lnTo>
                    <a:pt x="61683" y="29337"/>
                  </a:lnTo>
                  <a:lnTo>
                    <a:pt x="61683" y="32829"/>
                  </a:lnTo>
                  <a:lnTo>
                    <a:pt x="69532" y="32829"/>
                  </a:lnTo>
                  <a:lnTo>
                    <a:pt x="70408" y="33540"/>
                  </a:lnTo>
                  <a:lnTo>
                    <a:pt x="70408" y="73863"/>
                  </a:lnTo>
                  <a:lnTo>
                    <a:pt x="61683" y="73863"/>
                  </a:lnTo>
                  <a:lnTo>
                    <a:pt x="61683" y="77355"/>
                  </a:lnTo>
                  <a:lnTo>
                    <a:pt x="65684" y="77177"/>
                  </a:lnTo>
                  <a:lnTo>
                    <a:pt x="71272" y="77000"/>
                  </a:lnTo>
                  <a:lnTo>
                    <a:pt x="77216" y="77000"/>
                  </a:lnTo>
                  <a:lnTo>
                    <a:pt x="82969" y="77177"/>
                  </a:lnTo>
                  <a:lnTo>
                    <a:pt x="86817" y="77355"/>
                  </a:lnTo>
                  <a:lnTo>
                    <a:pt x="86817" y="77000"/>
                  </a:lnTo>
                  <a:lnTo>
                    <a:pt x="86817" y="73863"/>
                  </a:lnTo>
                  <a:close/>
                </a:path>
                <a:path w="149225" h="136525">
                  <a:moveTo>
                    <a:pt x="109994" y="36169"/>
                  </a:moveTo>
                  <a:lnTo>
                    <a:pt x="109169" y="36842"/>
                  </a:lnTo>
                  <a:lnTo>
                    <a:pt x="109169" y="38265"/>
                  </a:lnTo>
                  <a:lnTo>
                    <a:pt x="109994" y="36169"/>
                  </a:lnTo>
                  <a:close/>
                </a:path>
                <a:path w="149225" h="136525">
                  <a:moveTo>
                    <a:pt x="117729" y="73863"/>
                  </a:moveTo>
                  <a:lnTo>
                    <a:pt x="109169" y="73863"/>
                  </a:lnTo>
                  <a:lnTo>
                    <a:pt x="109169" y="39116"/>
                  </a:lnTo>
                  <a:lnTo>
                    <a:pt x="109169" y="38265"/>
                  </a:lnTo>
                  <a:lnTo>
                    <a:pt x="108826" y="39116"/>
                  </a:lnTo>
                  <a:lnTo>
                    <a:pt x="107442" y="30556"/>
                  </a:lnTo>
                  <a:lnTo>
                    <a:pt x="107251" y="29337"/>
                  </a:lnTo>
                  <a:lnTo>
                    <a:pt x="99034" y="28117"/>
                  </a:lnTo>
                  <a:lnTo>
                    <a:pt x="85763" y="28117"/>
                  </a:lnTo>
                  <a:lnTo>
                    <a:pt x="80530" y="32829"/>
                  </a:lnTo>
                  <a:lnTo>
                    <a:pt x="79070" y="36068"/>
                  </a:lnTo>
                  <a:lnTo>
                    <a:pt x="86118" y="30556"/>
                  </a:lnTo>
                  <a:lnTo>
                    <a:pt x="100266" y="30556"/>
                  </a:lnTo>
                  <a:lnTo>
                    <a:pt x="101396" y="36068"/>
                  </a:lnTo>
                  <a:lnTo>
                    <a:pt x="101485" y="73863"/>
                  </a:lnTo>
                  <a:lnTo>
                    <a:pt x="92748" y="73863"/>
                  </a:lnTo>
                  <a:lnTo>
                    <a:pt x="92748" y="77355"/>
                  </a:lnTo>
                  <a:lnTo>
                    <a:pt x="96596" y="77177"/>
                  </a:lnTo>
                  <a:lnTo>
                    <a:pt x="102362" y="77000"/>
                  </a:lnTo>
                  <a:lnTo>
                    <a:pt x="108115" y="77000"/>
                  </a:lnTo>
                  <a:lnTo>
                    <a:pt x="114058" y="77177"/>
                  </a:lnTo>
                  <a:lnTo>
                    <a:pt x="117729" y="77355"/>
                  </a:lnTo>
                  <a:lnTo>
                    <a:pt x="117729" y="77000"/>
                  </a:lnTo>
                  <a:lnTo>
                    <a:pt x="117729" y="73863"/>
                  </a:lnTo>
                  <a:close/>
                </a:path>
                <a:path w="149225" h="136525">
                  <a:moveTo>
                    <a:pt x="144716" y="106260"/>
                  </a:moveTo>
                  <a:lnTo>
                    <a:pt x="144030" y="105905"/>
                  </a:lnTo>
                  <a:lnTo>
                    <a:pt x="143852" y="105727"/>
                  </a:lnTo>
                  <a:lnTo>
                    <a:pt x="138760" y="103555"/>
                  </a:lnTo>
                  <a:lnTo>
                    <a:pt x="132181" y="99072"/>
                  </a:lnTo>
                  <a:lnTo>
                    <a:pt x="125755" y="91414"/>
                  </a:lnTo>
                  <a:lnTo>
                    <a:pt x="121158" y="79717"/>
                  </a:lnTo>
                  <a:lnTo>
                    <a:pt x="120802" y="78320"/>
                  </a:lnTo>
                  <a:lnTo>
                    <a:pt x="120637" y="77965"/>
                  </a:lnTo>
                  <a:lnTo>
                    <a:pt x="116611" y="77965"/>
                  </a:lnTo>
                  <a:lnTo>
                    <a:pt x="116636" y="79717"/>
                  </a:lnTo>
                  <a:lnTo>
                    <a:pt x="132499" y="104851"/>
                  </a:lnTo>
                  <a:lnTo>
                    <a:pt x="73672" y="104851"/>
                  </a:lnTo>
                  <a:lnTo>
                    <a:pt x="45720" y="104851"/>
                  </a:lnTo>
                  <a:lnTo>
                    <a:pt x="5575" y="104851"/>
                  </a:lnTo>
                  <a:lnTo>
                    <a:pt x="5575" y="109232"/>
                  </a:lnTo>
                  <a:lnTo>
                    <a:pt x="45720" y="109232"/>
                  </a:lnTo>
                  <a:lnTo>
                    <a:pt x="73672" y="109232"/>
                  </a:lnTo>
                  <a:lnTo>
                    <a:pt x="132499" y="109232"/>
                  </a:lnTo>
                  <a:lnTo>
                    <a:pt x="126390" y="113944"/>
                  </a:lnTo>
                  <a:lnTo>
                    <a:pt x="123418" y="118478"/>
                  </a:lnTo>
                  <a:lnTo>
                    <a:pt x="122555" y="120040"/>
                  </a:lnTo>
                  <a:lnTo>
                    <a:pt x="117487" y="127736"/>
                  </a:lnTo>
                  <a:lnTo>
                    <a:pt x="116725" y="133845"/>
                  </a:lnTo>
                  <a:lnTo>
                    <a:pt x="116611" y="136118"/>
                  </a:lnTo>
                  <a:lnTo>
                    <a:pt x="120637" y="136118"/>
                  </a:lnTo>
                  <a:lnTo>
                    <a:pt x="120802" y="135940"/>
                  </a:lnTo>
                  <a:lnTo>
                    <a:pt x="121323" y="133845"/>
                  </a:lnTo>
                  <a:lnTo>
                    <a:pt x="123977" y="126034"/>
                  </a:lnTo>
                  <a:lnTo>
                    <a:pt x="128346" y="119024"/>
                  </a:lnTo>
                  <a:lnTo>
                    <a:pt x="134632" y="113093"/>
                  </a:lnTo>
                  <a:lnTo>
                    <a:pt x="142976" y="108534"/>
                  </a:lnTo>
                  <a:lnTo>
                    <a:pt x="144373" y="108000"/>
                  </a:lnTo>
                  <a:lnTo>
                    <a:pt x="144716" y="107823"/>
                  </a:lnTo>
                  <a:lnTo>
                    <a:pt x="144716" y="106260"/>
                  </a:lnTo>
                  <a:close/>
                </a:path>
                <a:path w="149225" h="136525">
                  <a:moveTo>
                    <a:pt x="148793" y="73863"/>
                  </a:moveTo>
                  <a:lnTo>
                    <a:pt x="140246" y="73863"/>
                  </a:lnTo>
                  <a:lnTo>
                    <a:pt x="140068" y="70548"/>
                  </a:lnTo>
                  <a:lnTo>
                    <a:pt x="140068" y="36322"/>
                  </a:lnTo>
                  <a:lnTo>
                    <a:pt x="136575" y="32296"/>
                  </a:lnTo>
                  <a:lnTo>
                    <a:pt x="135153" y="30556"/>
                  </a:lnTo>
                  <a:lnTo>
                    <a:pt x="135013" y="30378"/>
                  </a:lnTo>
                  <a:lnTo>
                    <a:pt x="131330" y="28117"/>
                  </a:lnTo>
                  <a:lnTo>
                    <a:pt x="115620" y="28117"/>
                  </a:lnTo>
                  <a:lnTo>
                    <a:pt x="110566" y="34759"/>
                  </a:lnTo>
                  <a:lnTo>
                    <a:pt x="109994" y="36169"/>
                  </a:lnTo>
                  <a:lnTo>
                    <a:pt x="117030" y="30556"/>
                  </a:lnTo>
                  <a:lnTo>
                    <a:pt x="131165" y="30556"/>
                  </a:lnTo>
                  <a:lnTo>
                    <a:pt x="132295" y="36068"/>
                  </a:lnTo>
                  <a:lnTo>
                    <a:pt x="132384" y="73863"/>
                  </a:lnTo>
                  <a:lnTo>
                    <a:pt x="123659" y="73863"/>
                  </a:lnTo>
                  <a:lnTo>
                    <a:pt x="123659" y="77355"/>
                  </a:lnTo>
                  <a:lnTo>
                    <a:pt x="127495" y="77177"/>
                  </a:lnTo>
                  <a:lnTo>
                    <a:pt x="133261" y="77000"/>
                  </a:lnTo>
                  <a:lnTo>
                    <a:pt x="139192" y="77000"/>
                  </a:lnTo>
                  <a:lnTo>
                    <a:pt x="144957" y="77177"/>
                  </a:lnTo>
                  <a:lnTo>
                    <a:pt x="148793" y="77355"/>
                  </a:lnTo>
                  <a:lnTo>
                    <a:pt x="148793" y="77000"/>
                  </a:lnTo>
                  <a:lnTo>
                    <a:pt x="148793" y="73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8" name="object 29">
              <a:extLst>
                <a:ext uri="{FF2B5EF4-FFF2-40B4-BE49-F238E27FC236}">
                  <a16:creationId xmlns:a16="http://schemas.microsoft.com/office/drawing/2014/main" id="{8022F74C-E25C-27B0-22DB-8F2E4A85887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8886" y="1075108"/>
              <a:ext cx="240101" cy="119490"/>
            </a:xfrm>
            <a:prstGeom prst="rect">
              <a:avLst/>
            </a:prstGeom>
          </p:spPr>
        </p:pic>
        <p:sp>
          <p:nvSpPr>
            <p:cNvPr id="79" name="object 30">
              <a:extLst>
                <a:ext uri="{FF2B5EF4-FFF2-40B4-BE49-F238E27FC236}">
                  <a16:creationId xmlns:a16="http://schemas.microsoft.com/office/drawing/2014/main" id="{53429E2D-370F-965D-E8A2-029AF8EAF508}"/>
                </a:ext>
              </a:extLst>
            </p:cNvPr>
            <p:cNvSpPr/>
            <p:nvPr/>
          </p:nvSpPr>
          <p:spPr>
            <a:xfrm>
              <a:off x="623328" y="498474"/>
              <a:ext cx="744855" cy="812800"/>
            </a:xfrm>
            <a:custGeom>
              <a:avLst/>
              <a:gdLst/>
              <a:ahLst/>
              <a:cxnLst/>
              <a:rect l="l" t="t" r="r" b="b"/>
              <a:pathLst>
                <a:path w="744855" h="812800">
                  <a:moveTo>
                    <a:pt x="58102" y="748969"/>
                  </a:moveTo>
                  <a:lnTo>
                    <a:pt x="53797" y="744080"/>
                  </a:lnTo>
                  <a:lnTo>
                    <a:pt x="51650" y="741641"/>
                  </a:lnTo>
                  <a:lnTo>
                    <a:pt x="50088" y="741641"/>
                  </a:lnTo>
                  <a:lnTo>
                    <a:pt x="50088" y="747915"/>
                  </a:lnTo>
                  <a:lnTo>
                    <a:pt x="50088" y="761174"/>
                  </a:lnTo>
                  <a:lnTo>
                    <a:pt x="46418" y="773925"/>
                  </a:lnTo>
                  <a:lnTo>
                    <a:pt x="44323" y="778116"/>
                  </a:lnTo>
                  <a:lnTo>
                    <a:pt x="40487" y="785964"/>
                  </a:lnTo>
                  <a:lnTo>
                    <a:pt x="35242" y="789622"/>
                  </a:lnTo>
                  <a:lnTo>
                    <a:pt x="23736" y="789622"/>
                  </a:lnTo>
                  <a:lnTo>
                    <a:pt x="23025" y="784910"/>
                  </a:lnTo>
                  <a:lnTo>
                    <a:pt x="22339" y="780376"/>
                  </a:lnTo>
                  <a:lnTo>
                    <a:pt x="22339" y="779335"/>
                  </a:lnTo>
                  <a:lnTo>
                    <a:pt x="28092" y="756119"/>
                  </a:lnTo>
                  <a:lnTo>
                    <a:pt x="28790" y="753148"/>
                  </a:lnTo>
                  <a:lnTo>
                    <a:pt x="31940" y="750011"/>
                  </a:lnTo>
                  <a:lnTo>
                    <a:pt x="33858" y="748271"/>
                  </a:lnTo>
                  <a:lnTo>
                    <a:pt x="37858" y="744956"/>
                  </a:lnTo>
                  <a:lnTo>
                    <a:pt x="41008" y="744080"/>
                  </a:lnTo>
                  <a:lnTo>
                    <a:pt x="47282" y="744080"/>
                  </a:lnTo>
                  <a:lnTo>
                    <a:pt x="50088" y="747915"/>
                  </a:lnTo>
                  <a:lnTo>
                    <a:pt x="50088" y="741641"/>
                  </a:lnTo>
                  <a:lnTo>
                    <a:pt x="37693" y="741641"/>
                  </a:lnTo>
                  <a:lnTo>
                    <a:pt x="32283" y="745642"/>
                  </a:lnTo>
                  <a:lnTo>
                    <a:pt x="28613" y="750011"/>
                  </a:lnTo>
                  <a:lnTo>
                    <a:pt x="27597" y="744080"/>
                  </a:lnTo>
                  <a:lnTo>
                    <a:pt x="27571" y="743902"/>
                  </a:lnTo>
                  <a:lnTo>
                    <a:pt x="22682" y="741641"/>
                  </a:lnTo>
                  <a:lnTo>
                    <a:pt x="13436" y="741641"/>
                  </a:lnTo>
                  <a:lnTo>
                    <a:pt x="11341" y="745998"/>
                  </a:lnTo>
                  <a:lnTo>
                    <a:pt x="10477" y="747915"/>
                  </a:lnTo>
                  <a:lnTo>
                    <a:pt x="8369" y="751763"/>
                  </a:lnTo>
                  <a:lnTo>
                    <a:pt x="6985" y="758393"/>
                  </a:lnTo>
                  <a:lnTo>
                    <a:pt x="6985" y="759955"/>
                  </a:lnTo>
                  <a:lnTo>
                    <a:pt x="9423" y="759955"/>
                  </a:lnTo>
                  <a:lnTo>
                    <a:pt x="9525" y="759434"/>
                  </a:lnTo>
                  <a:lnTo>
                    <a:pt x="10121" y="757339"/>
                  </a:lnTo>
                  <a:lnTo>
                    <a:pt x="12039" y="749490"/>
                  </a:lnTo>
                  <a:lnTo>
                    <a:pt x="14312" y="744080"/>
                  </a:lnTo>
                  <a:lnTo>
                    <a:pt x="20243" y="744080"/>
                  </a:lnTo>
                  <a:lnTo>
                    <a:pt x="21818" y="744956"/>
                  </a:lnTo>
                  <a:lnTo>
                    <a:pt x="21818" y="751763"/>
                  </a:lnTo>
                  <a:lnTo>
                    <a:pt x="20942" y="754900"/>
                  </a:lnTo>
                  <a:lnTo>
                    <a:pt x="8559" y="804456"/>
                  </a:lnTo>
                  <a:lnTo>
                    <a:pt x="7670" y="808291"/>
                  </a:lnTo>
                  <a:lnTo>
                    <a:pt x="7327" y="808990"/>
                  </a:lnTo>
                  <a:lnTo>
                    <a:pt x="0" y="808990"/>
                  </a:lnTo>
                  <a:lnTo>
                    <a:pt x="0" y="811961"/>
                  </a:lnTo>
                  <a:lnTo>
                    <a:pt x="520" y="812482"/>
                  </a:lnTo>
                  <a:lnTo>
                    <a:pt x="4368" y="812482"/>
                  </a:lnTo>
                  <a:lnTo>
                    <a:pt x="7670" y="812126"/>
                  </a:lnTo>
                  <a:lnTo>
                    <a:pt x="14478" y="812126"/>
                  </a:lnTo>
                  <a:lnTo>
                    <a:pt x="18148" y="812482"/>
                  </a:lnTo>
                  <a:lnTo>
                    <a:pt x="23736" y="812482"/>
                  </a:lnTo>
                  <a:lnTo>
                    <a:pt x="23736" y="812126"/>
                  </a:lnTo>
                  <a:lnTo>
                    <a:pt x="23736" y="808990"/>
                  </a:lnTo>
                  <a:lnTo>
                    <a:pt x="15532" y="808990"/>
                  </a:lnTo>
                  <a:lnTo>
                    <a:pt x="15532" y="805853"/>
                  </a:lnTo>
                  <a:lnTo>
                    <a:pt x="19748" y="789622"/>
                  </a:lnTo>
                  <a:lnTo>
                    <a:pt x="20942" y="784910"/>
                  </a:lnTo>
                  <a:lnTo>
                    <a:pt x="22339" y="788225"/>
                  </a:lnTo>
                  <a:lnTo>
                    <a:pt x="25476" y="792073"/>
                  </a:lnTo>
                  <a:lnTo>
                    <a:pt x="31229" y="792073"/>
                  </a:lnTo>
                  <a:lnTo>
                    <a:pt x="39674" y="789622"/>
                  </a:lnTo>
                  <a:lnTo>
                    <a:pt x="40881" y="789279"/>
                  </a:lnTo>
                  <a:lnTo>
                    <a:pt x="49517" y="781900"/>
                  </a:lnTo>
                  <a:lnTo>
                    <a:pt x="55727" y="771448"/>
                  </a:lnTo>
                  <a:lnTo>
                    <a:pt x="58000" y="759955"/>
                  </a:lnTo>
                  <a:lnTo>
                    <a:pt x="58102" y="748969"/>
                  </a:lnTo>
                  <a:close/>
                </a:path>
                <a:path w="744855" h="812800">
                  <a:moveTo>
                    <a:pt x="744308" y="711"/>
                  </a:moveTo>
                  <a:lnTo>
                    <a:pt x="743953" y="177"/>
                  </a:lnTo>
                  <a:lnTo>
                    <a:pt x="742035" y="177"/>
                  </a:lnTo>
                  <a:lnTo>
                    <a:pt x="737501" y="4546"/>
                  </a:lnTo>
                  <a:lnTo>
                    <a:pt x="735749" y="7861"/>
                  </a:lnTo>
                  <a:lnTo>
                    <a:pt x="734187" y="3949"/>
                  </a:lnTo>
                  <a:lnTo>
                    <a:pt x="734187" y="11518"/>
                  </a:lnTo>
                  <a:lnTo>
                    <a:pt x="734187" y="12217"/>
                  </a:lnTo>
                  <a:lnTo>
                    <a:pt x="733221" y="16446"/>
                  </a:lnTo>
                  <a:lnTo>
                    <a:pt x="719696" y="47993"/>
                  </a:lnTo>
                  <a:lnTo>
                    <a:pt x="706793" y="47993"/>
                  </a:lnTo>
                  <a:lnTo>
                    <a:pt x="706488" y="40843"/>
                  </a:lnTo>
                  <a:lnTo>
                    <a:pt x="706437" y="32105"/>
                  </a:lnTo>
                  <a:lnTo>
                    <a:pt x="709587" y="20066"/>
                  </a:lnTo>
                  <a:lnTo>
                    <a:pt x="711504" y="15354"/>
                  </a:lnTo>
                  <a:lnTo>
                    <a:pt x="714997" y="7150"/>
                  </a:lnTo>
                  <a:lnTo>
                    <a:pt x="720750" y="2451"/>
                  </a:lnTo>
                  <a:lnTo>
                    <a:pt x="732612" y="2451"/>
                  </a:lnTo>
                  <a:lnTo>
                    <a:pt x="734187" y="11518"/>
                  </a:lnTo>
                  <a:lnTo>
                    <a:pt x="734187" y="3949"/>
                  </a:lnTo>
                  <a:lnTo>
                    <a:pt x="733590" y="2451"/>
                  </a:lnTo>
                  <a:lnTo>
                    <a:pt x="733310" y="1739"/>
                  </a:lnTo>
                  <a:lnTo>
                    <a:pt x="728954" y="0"/>
                  </a:lnTo>
                  <a:lnTo>
                    <a:pt x="725284" y="0"/>
                  </a:lnTo>
                  <a:lnTo>
                    <a:pt x="715594" y="2819"/>
                  </a:lnTo>
                  <a:lnTo>
                    <a:pt x="707021" y="10236"/>
                  </a:lnTo>
                  <a:lnTo>
                    <a:pt x="700913" y="20688"/>
                  </a:lnTo>
                  <a:lnTo>
                    <a:pt x="698690" y="32105"/>
                  </a:lnTo>
                  <a:lnTo>
                    <a:pt x="698588" y="43459"/>
                  </a:lnTo>
                  <a:lnTo>
                    <a:pt x="705040" y="50431"/>
                  </a:lnTo>
                  <a:lnTo>
                    <a:pt x="717956" y="50431"/>
                  </a:lnTo>
                  <a:lnTo>
                    <a:pt x="722007" y="47993"/>
                  </a:lnTo>
                  <a:lnTo>
                    <a:pt x="722325" y="47815"/>
                  </a:lnTo>
                  <a:lnTo>
                    <a:pt x="726338" y="43802"/>
                  </a:lnTo>
                  <a:lnTo>
                    <a:pt x="725284" y="47637"/>
                  </a:lnTo>
                  <a:lnTo>
                    <a:pt x="721626" y="62649"/>
                  </a:lnTo>
                  <a:lnTo>
                    <a:pt x="721271" y="63703"/>
                  </a:lnTo>
                  <a:lnTo>
                    <a:pt x="720407" y="66840"/>
                  </a:lnTo>
                  <a:lnTo>
                    <a:pt x="719518" y="67195"/>
                  </a:lnTo>
                  <a:lnTo>
                    <a:pt x="713244" y="67360"/>
                  </a:lnTo>
                  <a:lnTo>
                    <a:pt x="710806" y="67360"/>
                  </a:lnTo>
                  <a:lnTo>
                    <a:pt x="710806" y="70853"/>
                  </a:lnTo>
                  <a:lnTo>
                    <a:pt x="715695" y="70853"/>
                  </a:lnTo>
                  <a:lnTo>
                    <a:pt x="719696" y="70497"/>
                  </a:lnTo>
                  <a:lnTo>
                    <a:pt x="727036" y="70497"/>
                  </a:lnTo>
                  <a:lnTo>
                    <a:pt x="731037" y="70853"/>
                  </a:lnTo>
                  <a:lnTo>
                    <a:pt x="736803" y="70853"/>
                  </a:lnTo>
                  <a:lnTo>
                    <a:pt x="736803" y="70497"/>
                  </a:lnTo>
                  <a:lnTo>
                    <a:pt x="736803" y="67360"/>
                  </a:lnTo>
                  <a:lnTo>
                    <a:pt x="728599" y="67360"/>
                  </a:lnTo>
                  <a:lnTo>
                    <a:pt x="728599" y="64731"/>
                  </a:lnTo>
                  <a:lnTo>
                    <a:pt x="728776" y="64046"/>
                  </a:lnTo>
                  <a:lnTo>
                    <a:pt x="728954" y="63169"/>
                  </a:lnTo>
                  <a:lnTo>
                    <a:pt x="733755" y="43802"/>
                  </a:lnTo>
                  <a:lnTo>
                    <a:pt x="742670" y="7861"/>
                  </a:lnTo>
                  <a:lnTo>
                    <a:pt x="744181" y="1739"/>
                  </a:lnTo>
                  <a:lnTo>
                    <a:pt x="744308" y="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0" name="object 31">
              <a:extLst>
                <a:ext uri="{FF2B5EF4-FFF2-40B4-BE49-F238E27FC236}">
                  <a16:creationId xmlns:a16="http://schemas.microsoft.com/office/drawing/2014/main" id="{9A4F9005-D62D-A02B-3B64-8AE5D1B9008F}"/>
                </a:ext>
              </a:extLst>
            </p:cNvPr>
            <p:cNvSpPr/>
            <p:nvPr/>
          </p:nvSpPr>
          <p:spPr>
            <a:xfrm>
              <a:off x="741407" y="661472"/>
              <a:ext cx="506095" cy="511809"/>
            </a:xfrm>
            <a:custGeom>
              <a:avLst/>
              <a:gdLst/>
              <a:ahLst/>
              <a:cxnLst/>
              <a:rect l="l" t="t" r="r" b="b"/>
              <a:pathLst>
                <a:path w="506094" h="511809">
                  <a:moveTo>
                    <a:pt x="0" y="511764"/>
                  </a:moveTo>
                  <a:lnTo>
                    <a:pt x="506015" y="0"/>
                  </a:lnTo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1" name="object 32">
              <a:extLst>
                <a:ext uri="{FF2B5EF4-FFF2-40B4-BE49-F238E27FC236}">
                  <a16:creationId xmlns:a16="http://schemas.microsoft.com/office/drawing/2014/main" id="{8FAB67BF-3A57-9B26-2244-5ECE6D5A4555}"/>
                </a:ext>
              </a:extLst>
            </p:cNvPr>
            <p:cNvSpPr/>
            <p:nvPr/>
          </p:nvSpPr>
          <p:spPr>
            <a:xfrm>
              <a:off x="1214168" y="640530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25118" y="54295"/>
                  </a:moveTo>
                  <a:lnTo>
                    <a:pt x="0" y="29454"/>
                  </a:lnTo>
                  <a:lnTo>
                    <a:pt x="53954" y="0"/>
                  </a:lnTo>
                  <a:lnTo>
                    <a:pt x="25118" y="542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2" name="object 33">
              <a:extLst>
                <a:ext uri="{FF2B5EF4-FFF2-40B4-BE49-F238E27FC236}">
                  <a16:creationId xmlns:a16="http://schemas.microsoft.com/office/drawing/2014/main" id="{C9684A45-374A-4113-8263-0014FD89CB35}"/>
                </a:ext>
              </a:extLst>
            </p:cNvPr>
            <p:cNvSpPr/>
            <p:nvPr/>
          </p:nvSpPr>
          <p:spPr>
            <a:xfrm>
              <a:off x="1214168" y="640530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53954" y="0"/>
                  </a:moveTo>
                  <a:lnTo>
                    <a:pt x="25118" y="54295"/>
                  </a:lnTo>
                  <a:lnTo>
                    <a:pt x="0" y="29454"/>
                  </a:lnTo>
                  <a:lnTo>
                    <a:pt x="53954" y="0"/>
                  </a:lnTo>
                  <a:close/>
                </a:path>
              </a:pathLst>
            </a:custGeom>
            <a:ln w="58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83" name="object 63">
            <a:extLst>
              <a:ext uri="{FF2B5EF4-FFF2-40B4-BE49-F238E27FC236}">
                <a16:creationId xmlns:a16="http://schemas.microsoft.com/office/drawing/2014/main" id="{4CD6E42B-A473-5350-AD90-9BC41E18AB3C}"/>
              </a:ext>
            </a:extLst>
          </p:cNvPr>
          <p:cNvSpPr txBox="1"/>
          <p:nvPr/>
        </p:nvSpPr>
        <p:spPr>
          <a:xfrm>
            <a:off x="1903411" y="5529433"/>
            <a:ext cx="144835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9E964-79AD-72D4-8197-9625FBE82524}"/>
              </a:ext>
            </a:extLst>
          </p:cNvPr>
          <p:cNvSpPr txBox="1"/>
          <p:nvPr/>
        </p:nvSpPr>
        <p:spPr>
          <a:xfrm>
            <a:off x="3510007" y="5515440"/>
            <a:ext cx="7004502" cy="37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complete stable invariant for interval decomposable modules</a:t>
            </a:r>
          </a:p>
        </p:txBody>
      </p:sp>
    </p:spTree>
    <p:extLst>
      <p:ext uri="{BB962C8B-B14F-4D97-AF65-F5344CB8AC3E}">
        <p14:creationId xmlns:p14="http://schemas.microsoft.com/office/powerpoint/2010/main" val="1829254357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01B0F0C0-33C3-7C46-8482-85310BD1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-68267"/>
            <a:ext cx="7971895" cy="1183320"/>
          </a:xfrm>
        </p:spPr>
        <p:txBody>
          <a:bodyPr>
            <a:normAutofit/>
          </a:bodyPr>
          <a:lstStyle/>
          <a:p>
            <a:r>
              <a:rPr lang="en-US" sz="4000" dirty="0"/>
              <a:t>Persistent homology 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64DBE0-B270-A644-87F5-1FE025A4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359" y="1423337"/>
            <a:ext cx="2113485" cy="13337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A9DD8A5-0A80-5F40-8B92-4AC6E0CF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387" y="1372538"/>
            <a:ext cx="2113485" cy="13337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61BB27-073F-B34D-8DEC-489E25450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93" y="1432341"/>
            <a:ext cx="2113485" cy="13337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44C669A-D8B3-584D-8C52-F632462BC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98" y="1426387"/>
            <a:ext cx="2113485" cy="1333753"/>
          </a:xfrm>
          <a:prstGeom prst="rect">
            <a:avLst/>
          </a:prstGeom>
        </p:spPr>
      </p:pic>
      <p:sp>
        <p:nvSpPr>
          <p:cNvPr id="60" name="Down Arrow 59">
            <a:extLst>
              <a:ext uri="{FF2B5EF4-FFF2-40B4-BE49-F238E27FC236}">
                <a16:creationId xmlns:a16="http://schemas.microsoft.com/office/drawing/2014/main" id="{087F298D-3F22-EE43-AD81-4D744932370C}"/>
              </a:ext>
            </a:extLst>
          </p:cNvPr>
          <p:cNvSpPr/>
          <p:nvPr/>
        </p:nvSpPr>
        <p:spPr>
          <a:xfrm rot="16200000">
            <a:off x="2966013" y="1887448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622861D9-0FBC-8741-8F7D-0A1582708CCC}"/>
              </a:ext>
            </a:extLst>
          </p:cNvPr>
          <p:cNvSpPr/>
          <p:nvPr/>
        </p:nvSpPr>
        <p:spPr>
          <a:xfrm rot="16200000">
            <a:off x="5959245" y="1887448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id="{A634AA81-DCF7-BF43-AC50-D8EC57391B8A}"/>
              </a:ext>
            </a:extLst>
          </p:cNvPr>
          <p:cNvSpPr/>
          <p:nvPr/>
        </p:nvSpPr>
        <p:spPr>
          <a:xfrm rot="16200000">
            <a:off x="8931926" y="1881127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49A8F4-9FF3-174B-8700-B836DD56E97C}"/>
              </a:ext>
            </a:extLst>
          </p:cNvPr>
          <p:cNvCxnSpPr/>
          <p:nvPr/>
        </p:nvCxnSpPr>
        <p:spPr>
          <a:xfrm>
            <a:off x="3071813" y="2300281"/>
            <a:ext cx="1828800" cy="124301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itle 1">
            <a:extLst>
              <a:ext uri="{FF2B5EF4-FFF2-40B4-BE49-F238E27FC236}">
                <a16:creationId xmlns:a16="http://schemas.microsoft.com/office/drawing/2014/main" id="{759A17E9-8901-6345-BD15-DB49F6396969}"/>
              </a:ext>
            </a:extLst>
          </p:cNvPr>
          <p:cNvSpPr txBox="1">
            <a:spLocks/>
          </p:cNvSpPr>
          <p:nvPr/>
        </p:nvSpPr>
        <p:spPr>
          <a:xfrm>
            <a:off x="1954792" y="3385830"/>
            <a:ext cx="8524776" cy="1027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Expand each arrow into a sequence of additions of a single simplex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559087-CC50-9B4B-9073-D898A9DA3590}"/>
              </a:ext>
            </a:extLst>
          </p:cNvPr>
          <p:cNvCxnSpPr>
            <a:cxnSpLocks/>
          </p:cNvCxnSpPr>
          <p:nvPr/>
        </p:nvCxnSpPr>
        <p:spPr>
          <a:xfrm flipH="1">
            <a:off x="5894094" y="2285993"/>
            <a:ext cx="144754" cy="12573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7CB9A2-95E7-1447-81DF-B839C59756F3}"/>
              </a:ext>
            </a:extLst>
          </p:cNvPr>
          <p:cNvCxnSpPr>
            <a:cxnSpLocks/>
          </p:cNvCxnSpPr>
          <p:nvPr/>
        </p:nvCxnSpPr>
        <p:spPr>
          <a:xfrm flipH="1">
            <a:off x="7358063" y="2300281"/>
            <a:ext cx="1693293" cy="133375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9C2ECDC-6222-FC44-B593-D00FE0985C17}"/>
              </a:ext>
            </a:extLst>
          </p:cNvPr>
          <p:cNvSpPr txBox="1"/>
          <p:nvPr/>
        </p:nvSpPr>
        <p:spPr>
          <a:xfrm>
            <a:off x="2785151" y="4564364"/>
            <a:ext cx="648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Filtration: a sequence of additions of a single simplex</a:t>
            </a:r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id="{09D131BA-BEA6-CF40-A3F4-4AA49012C029}"/>
              </a:ext>
            </a:extLst>
          </p:cNvPr>
          <p:cNvSpPr/>
          <p:nvPr/>
        </p:nvSpPr>
        <p:spPr>
          <a:xfrm>
            <a:off x="5683523" y="4167349"/>
            <a:ext cx="369614" cy="4001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DCCEC5-FA97-A34D-92AA-6A64BBBD3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344" y="5212935"/>
            <a:ext cx="7748585" cy="4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575" y="1137868"/>
            <a:ext cx="714112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40" dirty="0">
                <a:latin typeface="Tahoma"/>
                <a:cs typeface="Tahoma"/>
              </a:rPr>
              <a:t>How</a:t>
            </a:r>
            <a:r>
              <a:rPr sz="2774" spc="-139" dirty="0">
                <a:latin typeface="Tahoma"/>
                <a:cs typeface="Tahoma"/>
              </a:rPr>
              <a:t> </a:t>
            </a:r>
            <a:r>
              <a:rPr sz="2774" dirty="0">
                <a:latin typeface="Tahoma"/>
                <a:cs typeface="Tahoma"/>
              </a:rPr>
              <a:t>to</a:t>
            </a:r>
            <a:r>
              <a:rPr sz="2774" spc="-119" dirty="0">
                <a:latin typeface="Tahoma"/>
                <a:cs typeface="Tahoma"/>
              </a:rPr>
              <a:t> </a:t>
            </a:r>
            <a:r>
              <a:rPr sz="2774" spc="-79" dirty="0">
                <a:latin typeface="Tahoma"/>
                <a:cs typeface="Tahoma"/>
              </a:rPr>
              <a:t>compute</a:t>
            </a:r>
            <a:r>
              <a:rPr sz="2774" spc="-129" dirty="0">
                <a:latin typeface="Tahoma"/>
                <a:cs typeface="Tahoma"/>
              </a:rPr>
              <a:t> </a:t>
            </a:r>
            <a:r>
              <a:rPr sz="2774" dirty="0">
                <a:latin typeface="Tahoma"/>
                <a:cs typeface="Tahoma"/>
              </a:rPr>
              <a:t>the</a:t>
            </a:r>
            <a:r>
              <a:rPr sz="2774" spc="-129" dirty="0">
                <a:latin typeface="Tahoma"/>
                <a:cs typeface="Tahoma"/>
              </a:rPr>
              <a:t> </a:t>
            </a:r>
            <a:r>
              <a:rPr sz="2774" spc="-99" dirty="0">
                <a:latin typeface="Tahoma"/>
                <a:cs typeface="Tahoma"/>
              </a:rPr>
              <a:t>generalized</a:t>
            </a:r>
            <a:r>
              <a:rPr sz="2774" spc="-119" dirty="0">
                <a:latin typeface="Tahoma"/>
                <a:cs typeface="Tahoma"/>
              </a:rPr>
              <a:t> </a:t>
            </a:r>
            <a:r>
              <a:rPr sz="2774" spc="-40" dirty="0">
                <a:latin typeface="Tahoma"/>
                <a:cs typeface="Tahoma"/>
              </a:rPr>
              <a:t>rank</a:t>
            </a:r>
            <a:r>
              <a:rPr sz="2774" spc="-119" dirty="0">
                <a:latin typeface="Tahoma"/>
                <a:cs typeface="Tahoma"/>
              </a:rPr>
              <a:t> </a:t>
            </a:r>
            <a:r>
              <a:rPr sz="2774" spc="-40" dirty="0">
                <a:latin typeface="Tahoma"/>
                <a:cs typeface="Tahoma"/>
              </a:rPr>
              <a:t>invariant?</a:t>
            </a:r>
            <a:endParaRPr sz="2774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979" y="1994089"/>
            <a:ext cx="4133675" cy="778894"/>
          </a:xfrm>
          <a:prstGeom prst="rect">
            <a:avLst/>
          </a:prstGeom>
        </p:spPr>
        <p:txBody>
          <a:bodyPr vert="horz" wrap="square" lIns="0" tIns="31459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48"/>
              </a:spcBef>
            </a:pPr>
            <a:r>
              <a:rPr sz="4855" spc="188" dirty="0">
                <a:solidFill>
                  <a:srgbClr val="000000"/>
                </a:solidFill>
                <a:latin typeface="Arial Narrow"/>
                <a:cs typeface="Arial Narrow"/>
              </a:rPr>
              <a:t>How</a:t>
            </a:r>
            <a:r>
              <a:rPr sz="4855" spc="426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855" spc="307" dirty="0">
                <a:solidFill>
                  <a:srgbClr val="000000"/>
                </a:solidFill>
                <a:latin typeface="Arial Narrow"/>
                <a:cs typeface="Arial Narrow"/>
              </a:rPr>
              <a:t>to</a:t>
            </a:r>
            <a:r>
              <a:rPr sz="4855" spc="45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4855" spc="129" dirty="0">
                <a:solidFill>
                  <a:srgbClr val="000000"/>
                </a:solidFill>
                <a:latin typeface="Arial Narrow"/>
                <a:cs typeface="Arial Narrow"/>
              </a:rPr>
              <a:t>compute</a:t>
            </a:r>
            <a:endParaRPr sz="4855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9179" y="3697391"/>
            <a:ext cx="662658" cy="2422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50031" y="2922079"/>
            <a:ext cx="2665182" cy="2017133"/>
            <a:chOff x="1423982" y="1474567"/>
            <a:chExt cx="1344930" cy="1017905"/>
          </a:xfrm>
        </p:grpSpPr>
        <p:sp>
          <p:nvSpPr>
            <p:cNvPr id="6" name="object 6"/>
            <p:cNvSpPr/>
            <p:nvPr/>
          </p:nvSpPr>
          <p:spPr>
            <a:xfrm>
              <a:off x="1423982" y="1511468"/>
              <a:ext cx="23495" cy="906780"/>
            </a:xfrm>
            <a:custGeom>
              <a:avLst/>
              <a:gdLst/>
              <a:ahLst/>
              <a:cxnLst/>
              <a:rect l="l" t="t" r="r" b="b"/>
              <a:pathLst>
                <a:path w="23494" h="906780">
                  <a:moveTo>
                    <a:pt x="23034" y="906344"/>
                  </a:moveTo>
                  <a:lnTo>
                    <a:pt x="22394" y="906344"/>
                  </a:lnTo>
                  <a:lnTo>
                    <a:pt x="20333" y="895306"/>
                  </a:lnTo>
                  <a:lnTo>
                    <a:pt x="11536" y="809402"/>
                  </a:lnTo>
                  <a:lnTo>
                    <a:pt x="6633" y="736133"/>
                  </a:lnTo>
                  <a:lnTo>
                    <a:pt x="4226" y="684092"/>
                  </a:lnTo>
                  <a:lnTo>
                    <a:pt x="2460" y="632328"/>
                  </a:lnTo>
                  <a:lnTo>
                    <a:pt x="1247" y="582061"/>
                  </a:lnTo>
                  <a:lnTo>
                    <a:pt x="493" y="534513"/>
                  </a:lnTo>
                  <a:lnTo>
                    <a:pt x="108" y="490907"/>
                  </a:lnTo>
                  <a:lnTo>
                    <a:pt x="0" y="452463"/>
                  </a:lnTo>
                  <a:lnTo>
                    <a:pt x="172" y="404506"/>
                  </a:lnTo>
                  <a:lnTo>
                    <a:pt x="769" y="351717"/>
                  </a:lnTo>
                  <a:lnTo>
                    <a:pt x="1912" y="295390"/>
                  </a:lnTo>
                  <a:lnTo>
                    <a:pt x="3721" y="236816"/>
                  </a:lnTo>
                  <a:lnTo>
                    <a:pt x="6316" y="177289"/>
                  </a:lnTo>
                  <a:lnTo>
                    <a:pt x="11202" y="101125"/>
                  </a:lnTo>
                  <a:lnTo>
                    <a:pt x="16191" y="45566"/>
                  </a:lnTo>
                  <a:lnTo>
                    <a:pt x="22394" y="0"/>
                  </a:lnTo>
                  <a:lnTo>
                    <a:pt x="23034" y="0"/>
                  </a:lnTo>
                  <a:lnTo>
                    <a:pt x="23341" y="2837"/>
                  </a:lnTo>
                  <a:lnTo>
                    <a:pt x="23341" y="14189"/>
                  </a:lnTo>
                  <a:lnTo>
                    <a:pt x="22087" y="25524"/>
                  </a:lnTo>
                  <a:lnTo>
                    <a:pt x="17811" y="69583"/>
                  </a:lnTo>
                  <a:lnTo>
                    <a:pt x="14291" y="117366"/>
                  </a:lnTo>
                  <a:lnTo>
                    <a:pt x="11471" y="168340"/>
                  </a:lnTo>
                  <a:lnTo>
                    <a:pt x="9291" y="221973"/>
                  </a:lnTo>
                  <a:lnTo>
                    <a:pt x="7697" y="277734"/>
                  </a:lnTo>
                  <a:lnTo>
                    <a:pt x="6628" y="335091"/>
                  </a:lnTo>
                  <a:lnTo>
                    <a:pt x="6030" y="393511"/>
                  </a:lnTo>
                  <a:lnTo>
                    <a:pt x="5995" y="404506"/>
                  </a:lnTo>
                  <a:lnTo>
                    <a:pt x="6009" y="505938"/>
                  </a:lnTo>
                  <a:lnTo>
                    <a:pt x="6554" y="561408"/>
                  </a:lnTo>
                  <a:lnTo>
                    <a:pt x="7547" y="617809"/>
                  </a:lnTo>
                  <a:lnTo>
                    <a:pt x="9055" y="674076"/>
                  </a:lnTo>
                  <a:lnTo>
                    <a:pt x="11147" y="729148"/>
                  </a:lnTo>
                  <a:lnTo>
                    <a:pt x="13892" y="781959"/>
                  </a:lnTo>
                  <a:lnTo>
                    <a:pt x="17358" y="831446"/>
                  </a:lnTo>
                  <a:lnTo>
                    <a:pt x="21614" y="876547"/>
                  </a:lnTo>
                  <a:lnTo>
                    <a:pt x="23341" y="892154"/>
                  </a:lnTo>
                  <a:lnTo>
                    <a:pt x="23341" y="903506"/>
                  </a:lnTo>
                  <a:lnTo>
                    <a:pt x="23034" y="906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660097" y="1670399"/>
              <a:ext cx="1104265" cy="675640"/>
            </a:xfrm>
            <a:custGeom>
              <a:avLst/>
              <a:gdLst/>
              <a:ahLst/>
              <a:cxnLst/>
              <a:rect l="l" t="t" r="r" b="b"/>
              <a:pathLst>
                <a:path w="1104264" h="675639">
                  <a:moveTo>
                    <a:pt x="0" y="0"/>
                  </a:moveTo>
                  <a:lnTo>
                    <a:pt x="0" y="350951"/>
                  </a:lnTo>
                  <a:lnTo>
                    <a:pt x="338833" y="350951"/>
                  </a:lnTo>
                  <a:lnTo>
                    <a:pt x="338833" y="675264"/>
                  </a:lnTo>
                  <a:lnTo>
                    <a:pt x="1103646" y="675264"/>
                  </a:lnTo>
                  <a:lnTo>
                    <a:pt x="1103646" y="181534"/>
                  </a:lnTo>
                  <a:lnTo>
                    <a:pt x="668000" y="181534"/>
                  </a:lnTo>
                  <a:lnTo>
                    <a:pt x="668000" y="2421"/>
                  </a:lnTo>
                  <a:lnTo>
                    <a:pt x="0" y="0"/>
                  </a:lnTo>
                  <a:close/>
                </a:path>
              </a:pathLst>
            </a:custGeom>
            <a:ln w="10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1484" y="2112610"/>
              <a:ext cx="125337" cy="185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62623" y="1646808"/>
              <a:ext cx="250190" cy="191770"/>
            </a:xfrm>
            <a:custGeom>
              <a:avLst/>
              <a:gdLst/>
              <a:ahLst/>
              <a:cxnLst/>
              <a:rect l="l" t="t" r="r" b="b"/>
              <a:pathLst>
                <a:path w="250189" h="191769">
                  <a:moveTo>
                    <a:pt x="0" y="191394"/>
                  </a:moveTo>
                  <a:lnTo>
                    <a:pt x="250009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2623" y="1646808"/>
              <a:ext cx="250190" cy="191770"/>
            </a:xfrm>
            <a:custGeom>
              <a:avLst/>
              <a:gdLst/>
              <a:ahLst/>
              <a:cxnLst/>
              <a:rect l="l" t="t" r="r" b="b"/>
              <a:pathLst>
                <a:path w="250189" h="191769">
                  <a:moveTo>
                    <a:pt x="0" y="191394"/>
                  </a:moveTo>
                  <a:lnTo>
                    <a:pt x="250009" y="0"/>
                  </a:lnTo>
                </a:path>
              </a:pathLst>
            </a:custGeom>
            <a:ln w="7911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6954" y="1630140"/>
              <a:ext cx="295420" cy="63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0690" y="2315756"/>
              <a:ext cx="192829" cy="1763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69750" y="2028664"/>
              <a:ext cx="15875" cy="297815"/>
            </a:xfrm>
            <a:custGeom>
              <a:avLst/>
              <a:gdLst/>
              <a:ahLst/>
              <a:cxnLst/>
              <a:rect l="l" t="t" r="r" b="b"/>
              <a:pathLst>
                <a:path w="15875" h="297814">
                  <a:moveTo>
                    <a:pt x="0" y="297706"/>
                  </a:moveTo>
                  <a:lnTo>
                    <a:pt x="15745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9750" y="2028664"/>
              <a:ext cx="15875" cy="297815"/>
            </a:xfrm>
            <a:custGeom>
              <a:avLst/>
              <a:gdLst/>
              <a:ahLst/>
              <a:cxnLst/>
              <a:rect l="l" t="t" r="r" b="b"/>
              <a:pathLst>
                <a:path w="15875" h="297814">
                  <a:moveTo>
                    <a:pt x="0" y="297706"/>
                  </a:moveTo>
                  <a:lnTo>
                    <a:pt x="15745" y="0"/>
                  </a:lnTo>
                </a:path>
              </a:pathLst>
            </a:custGeom>
            <a:ln w="716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6201" y="2019193"/>
              <a:ext cx="34925" cy="48260"/>
            </a:xfrm>
            <a:custGeom>
              <a:avLst/>
              <a:gdLst/>
              <a:ahLst/>
              <a:cxnLst/>
              <a:rect l="l" t="t" r="r" b="b"/>
              <a:pathLst>
                <a:path w="34925" h="48260">
                  <a:moveTo>
                    <a:pt x="0" y="45969"/>
                  </a:moveTo>
                  <a:lnTo>
                    <a:pt x="19725" y="0"/>
                  </a:lnTo>
                  <a:lnTo>
                    <a:pt x="34497" y="47791"/>
                  </a:lnTo>
                  <a:lnTo>
                    <a:pt x="26492" y="43151"/>
                  </a:lnTo>
                  <a:lnTo>
                    <a:pt x="17619" y="41285"/>
                  </a:lnTo>
                  <a:lnTo>
                    <a:pt x="8561" y="42216"/>
                  </a:lnTo>
                  <a:lnTo>
                    <a:pt x="0" y="45969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6201" y="2019193"/>
              <a:ext cx="34925" cy="48260"/>
            </a:xfrm>
            <a:custGeom>
              <a:avLst/>
              <a:gdLst/>
              <a:ahLst/>
              <a:cxnLst/>
              <a:rect l="l" t="t" r="r" b="b"/>
              <a:pathLst>
                <a:path w="34925" h="48260">
                  <a:moveTo>
                    <a:pt x="0" y="45969"/>
                  </a:moveTo>
                  <a:lnTo>
                    <a:pt x="19725" y="0"/>
                  </a:lnTo>
                  <a:lnTo>
                    <a:pt x="34497" y="47791"/>
                  </a:lnTo>
                  <a:lnTo>
                    <a:pt x="26492" y="43151"/>
                  </a:lnTo>
                  <a:lnTo>
                    <a:pt x="17619" y="41285"/>
                  </a:lnTo>
                  <a:lnTo>
                    <a:pt x="8561" y="42216"/>
                  </a:lnTo>
                  <a:lnTo>
                    <a:pt x="0" y="45969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5774" y="2039054"/>
              <a:ext cx="299720" cy="287655"/>
            </a:xfrm>
            <a:custGeom>
              <a:avLst/>
              <a:gdLst/>
              <a:ahLst/>
              <a:cxnLst/>
              <a:rect l="l" t="t" r="r" b="b"/>
              <a:pathLst>
                <a:path w="299719" h="287655">
                  <a:moveTo>
                    <a:pt x="0" y="287315"/>
                  </a:moveTo>
                  <a:lnTo>
                    <a:pt x="299191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5774" y="2039054"/>
              <a:ext cx="299720" cy="287655"/>
            </a:xfrm>
            <a:custGeom>
              <a:avLst/>
              <a:gdLst/>
              <a:ahLst/>
              <a:cxnLst/>
              <a:rect l="l" t="t" r="r" b="b"/>
              <a:pathLst>
                <a:path w="299719" h="287655">
                  <a:moveTo>
                    <a:pt x="0" y="287315"/>
                  </a:moveTo>
                  <a:lnTo>
                    <a:pt x="299191" y="0"/>
                  </a:lnTo>
                </a:path>
              </a:pathLst>
            </a:custGeom>
            <a:ln w="819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40289" y="203147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0" y="22978"/>
                  </a:moveTo>
                  <a:lnTo>
                    <a:pt x="52468" y="0"/>
                  </a:lnTo>
                  <a:lnTo>
                    <a:pt x="27388" y="51493"/>
                  </a:lnTo>
                  <a:lnTo>
                    <a:pt x="24334" y="41352"/>
                  </a:lnTo>
                  <a:lnTo>
                    <a:pt x="18382" y="32849"/>
                  </a:lnTo>
                  <a:lnTo>
                    <a:pt x="10086" y="26539"/>
                  </a:lnTo>
                  <a:lnTo>
                    <a:pt x="0" y="2297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40289" y="2031475"/>
              <a:ext cx="52705" cy="52069"/>
            </a:xfrm>
            <a:custGeom>
              <a:avLst/>
              <a:gdLst/>
              <a:ahLst/>
              <a:cxnLst/>
              <a:rect l="l" t="t" r="r" b="b"/>
              <a:pathLst>
                <a:path w="52705" h="52069">
                  <a:moveTo>
                    <a:pt x="0" y="22978"/>
                  </a:moveTo>
                  <a:lnTo>
                    <a:pt x="52468" y="0"/>
                  </a:lnTo>
                  <a:lnTo>
                    <a:pt x="27388" y="51493"/>
                  </a:lnTo>
                  <a:lnTo>
                    <a:pt x="24334" y="41352"/>
                  </a:lnTo>
                  <a:lnTo>
                    <a:pt x="18382" y="32849"/>
                  </a:lnTo>
                  <a:lnTo>
                    <a:pt x="10086" y="26539"/>
                  </a:lnTo>
                  <a:lnTo>
                    <a:pt x="0" y="22978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5774" y="2313936"/>
              <a:ext cx="297180" cy="34290"/>
            </a:xfrm>
            <a:custGeom>
              <a:avLst/>
              <a:gdLst/>
              <a:ahLst/>
              <a:cxnLst/>
              <a:rect l="l" t="t" r="r" b="b"/>
              <a:pathLst>
                <a:path w="297180" h="34289">
                  <a:moveTo>
                    <a:pt x="0" y="33799"/>
                  </a:moveTo>
                  <a:lnTo>
                    <a:pt x="297051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5774" y="2313936"/>
              <a:ext cx="297180" cy="34290"/>
            </a:xfrm>
            <a:custGeom>
              <a:avLst/>
              <a:gdLst/>
              <a:ahLst/>
              <a:cxnLst/>
              <a:rect l="l" t="t" r="r" b="b"/>
              <a:pathLst>
                <a:path w="297180" h="34289">
                  <a:moveTo>
                    <a:pt x="0" y="33799"/>
                  </a:moveTo>
                  <a:lnTo>
                    <a:pt x="297051" y="0"/>
                  </a:lnTo>
                </a:path>
              </a:pathLst>
            </a:custGeom>
            <a:ln w="716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43642" y="2300958"/>
              <a:ext cx="48895" cy="34925"/>
            </a:xfrm>
            <a:custGeom>
              <a:avLst/>
              <a:gdLst/>
              <a:ahLst/>
              <a:cxnLst/>
              <a:rect l="l" t="t" r="r" b="b"/>
              <a:pathLst>
                <a:path w="48894" h="34925">
                  <a:moveTo>
                    <a:pt x="0" y="0"/>
                  </a:moveTo>
                  <a:lnTo>
                    <a:pt x="48611" y="11837"/>
                  </a:lnTo>
                  <a:lnTo>
                    <a:pt x="3905" y="34301"/>
                  </a:lnTo>
                  <a:lnTo>
                    <a:pt x="7159" y="25643"/>
                  </a:lnTo>
                  <a:lnTo>
                    <a:pt x="7532" y="16587"/>
                  </a:lnTo>
                  <a:lnTo>
                    <a:pt x="5115" y="7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43642" y="2300957"/>
              <a:ext cx="48895" cy="34925"/>
            </a:xfrm>
            <a:custGeom>
              <a:avLst/>
              <a:gdLst/>
              <a:ahLst/>
              <a:cxnLst/>
              <a:rect l="l" t="t" r="r" b="b"/>
              <a:pathLst>
                <a:path w="48894" h="34925">
                  <a:moveTo>
                    <a:pt x="0" y="0"/>
                  </a:moveTo>
                  <a:lnTo>
                    <a:pt x="48611" y="11837"/>
                  </a:lnTo>
                  <a:lnTo>
                    <a:pt x="3905" y="34301"/>
                  </a:lnTo>
                  <a:lnTo>
                    <a:pt x="7159" y="25643"/>
                  </a:lnTo>
                  <a:lnTo>
                    <a:pt x="7532" y="16587"/>
                  </a:lnTo>
                  <a:lnTo>
                    <a:pt x="5115" y="78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2626" y="1474567"/>
              <a:ext cx="194946" cy="3597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25149" y="1873255"/>
              <a:ext cx="274320" cy="133350"/>
            </a:xfrm>
            <a:custGeom>
              <a:avLst/>
              <a:gdLst/>
              <a:ahLst/>
              <a:cxnLst/>
              <a:rect l="l" t="t" r="r" b="b"/>
              <a:pathLst>
                <a:path w="274319" h="133350">
                  <a:moveTo>
                    <a:pt x="0" y="132779"/>
                  </a:moveTo>
                  <a:lnTo>
                    <a:pt x="273724" y="0"/>
                  </a:lnTo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025149" y="1873255"/>
              <a:ext cx="274320" cy="133350"/>
            </a:xfrm>
            <a:custGeom>
              <a:avLst/>
              <a:gdLst/>
              <a:ahLst/>
              <a:cxnLst/>
              <a:rect l="l" t="t" r="r" b="b"/>
              <a:pathLst>
                <a:path w="274319" h="133350">
                  <a:moveTo>
                    <a:pt x="0" y="132779"/>
                  </a:moveTo>
                  <a:lnTo>
                    <a:pt x="273724" y="0"/>
                  </a:lnTo>
                </a:path>
              </a:pathLst>
            </a:custGeom>
            <a:ln w="10093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0707" y="1867328"/>
              <a:ext cx="70485" cy="50800"/>
            </a:xfrm>
            <a:custGeom>
              <a:avLst/>
              <a:gdLst/>
              <a:ahLst/>
              <a:cxnLst/>
              <a:rect l="l" t="t" r="r" b="b"/>
              <a:pathLst>
                <a:path w="70485" h="50800">
                  <a:moveTo>
                    <a:pt x="0" y="6983"/>
                  </a:moveTo>
                  <a:lnTo>
                    <a:pt x="70145" y="0"/>
                  </a:lnTo>
                  <a:lnTo>
                    <a:pt x="21240" y="50770"/>
                  </a:lnTo>
                  <a:lnTo>
                    <a:pt x="21516" y="37738"/>
                  </a:lnTo>
                  <a:lnTo>
                    <a:pt x="17775" y="25523"/>
                  </a:lnTo>
                  <a:lnTo>
                    <a:pt x="10456" y="14984"/>
                  </a:lnTo>
                  <a:lnTo>
                    <a:pt x="0" y="698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0707" y="1867328"/>
              <a:ext cx="70485" cy="50800"/>
            </a:xfrm>
            <a:custGeom>
              <a:avLst/>
              <a:gdLst/>
              <a:ahLst/>
              <a:cxnLst/>
              <a:rect l="l" t="t" r="r" b="b"/>
              <a:pathLst>
                <a:path w="70485" h="50800">
                  <a:moveTo>
                    <a:pt x="0" y="6983"/>
                  </a:moveTo>
                  <a:lnTo>
                    <a:pt x="70145" y="0"/>
                  </a:lnTo>
                  <a:lnTo>
                    <a:pt x="21240" y="50770"/>
                  </a:lnTo>
                  <a:lnTo>
                    <a:pt x="21516" y="37738"/>
                  </a:lnTo>
                  <a:lnTo>
                    <a:pt x="17775" y="25523"/>
                  </a:lnTo>
                  <a:lnTo>
                    <a:pt x="10456" y="14984"/>
                  </a:lnTo>
                  <a:lnTo>
                    <a:pt x="0" y="6983"/>
                  </a:lnTo>
                  <a:close/>
                </a:path>
              </a:pathLst>
            </a:custGeom>
            <a:ln w="378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0" name="object 30"/>
          <p:cNvSpPr/>
          <p:nvPr/>
        </p:nvSpPr>
        <p:spPr>
          <a:xfrm>
            <a:off x="7387994" y="2983082"/>
            <a:ext cx="46559" cy="1835931"/>
          </a:xfrm>
          <a:custGeom>
            <a:avLst/>
            <a:gdLst/>
            <a:ahLst/>
            <a:cxnLst/>
            <a:rect l="l" t="t" r="r" b="b"/>
            <a:pathLst>
              <a:path w="23494" h="926464">
                <a:moveTo>
                  <a:pt x="947" y="926270"/>
                </a:moveTo>
                <a:lnTo>
                  <a:pt x="306" y="926270"/>
                </a:lnTo>
                <a:lnTo>
                  <a:pt x="0" y="923379"/>
                </a:lnTo>
                <a:lnTo>
                  <a:pt x="0" y="911778"/>
                </a:lnTo>
                <a:lnTo>
                  <a:pt x="1727" y="895839"/>
                </a:lnTo>
                <a:lnTo>
                  <a:pt x="5550" y="855106"/>
                </a:lnTo>
                <a:lnTo>
                  <a:pt x="8743" y="810735"/>
                </a:lnTo>
                <a:lnTo>
                  <a:pt x="11354" y="763489"/>
                </a:lnTo>
                <a:lnTo>
                  <a:pt x="13432" y="714132"/>
                </a:lnTo>
                <a:lnTo>
                  <a:pt x="15024" y="663428"/>
                </a:lnTo>
                <a:lnTo>
                  <a:pt x="16178" y="612139"/>
                </a:lnTo>
                <a:lnTo>
                  <a:pt x="16943" y="561030"/>
                </a:lnTo>
                <a:lnTo>
                  <a:pt x="17367" y="510864"/>
                </a:lnTo>
                <a:lnTo>
                  <a:pt x="17387" y="421947"/>
                </a:lnTo>
                <a:lnTo>
                  <a:pt x="17351" y="408833"/>
                </a:lnTo>
                <a:lnTo>
                  <a:pt x="16883" y="355643"/>
                </a:lnTo>
                <a:lnTo>
                  <a:pt x="16055" y="303217"/>
                </a:lnTo>
                <a:lnTo>
                  <a:pt x="14826" y="251937"/>
                </a:lnTo>
                <a:lnTo>
                  <a:pt x="13156" y="202184"/>
                </a:lnTo>
                <a:lnTo>
                  <a:pt x="11004" y="154340"/>
                </a:lnTo>
                <a:lnTo>
                  <a:pt x="8329" y="108786"/>
                </a:lnTo>
                <a:lnTo>
                  <a:pt x="5092" y="65905"/>
                </a:lnTo>
                <a:lnTo>
                  <a:pt x="1253" y="26079"/>
                </a:lnTo>
                <a:lnTo>
                  <a:pt x="0" y="14492"/>
                </a:lnTo>
                <a:lnTo>
                  <a:pt x="0" y="2891"/>
                </a:lnTo>
                <a:lnTo>
                  <a:pt x="306" y="0"/>
                </a:lnTo>
                <a:lnTo>
                  <a:pt x="947" y="0"/>
                </a:lnTo>
                <a:lnTo>
                  <a:pt x="7151" y="46563"/>
                </a:lnTo>
                <a:lnTo>
                  <a:pt x="12140" y="103340"/>
                </a:lnTo>
                <a:lnTo>
                  <a:pt x="17027" y="181181"/>
                </a:lnTo>
                <a:lnTo>
                  <a:pt x="19248" y="231915"/>
                </a:lnTo>
                <a:lnTo>
                  <a:pt x="20908" y="282124"/>
                </a:lnTo>
                <a:lnTo>
                  <a:pt x="22078" y="331042"/>
                </a:lnTo>
                <a:lnTo>
                  <a:pt x="22826" y="377904"/>
                </a:lnTo>
                <a:lnTo>
                  <a:pt x="23224" y="421947"/>
                </a:lnTo>
                <a:lnTo>
                  <a:pt x="23154" y="510864"/>
                </a:lnTo>
                <a:lnTo>
                  <a:pt x="22095" y="594864"/>
                </a:lnTo>
                <a:lnTo>
                  <a:pt x="20881" y="646237"/>
                </a:lnTo>
                <a:lnTo>
                  <a:pt x="19116" y="699139"/>
                </a:lnTo>
                <a:lnTo>
                  <a:pt x="16707" y="752320"/>
                </a:lnTo>
                <a:lnTo>
                  <a:pt x="11805" y="827201"/>
                </a:lnTo>
                <a:lnTo>
                  <a:pt x="6933" y="881697"/>
                </a:lnTo>
                <a:lnTo>
                  <a:pt x="3009" y="914991"/>
                </a:lnTo>
                <a:lnTo>
                  <a:pt x="947" y="92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 txBox="1"/>
          <p:nvPr/>
        </p:nvSpPr>
        <p:spPr>
          <a:xfrm>
            <a:off x="7483104" y="2351164"/>
            <a:ext cx="1340141" cy="288949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8628" spc="-10" dirty="0">
                <a:latin typeface="Verdana"/>
                <a:cs typeface="Verdana"/>
              </a:rPr>
              <a:t>?</a:t>
            </a:r>
            <a:endParaRPr sz="18628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047" y="118657"/>
            <a:ext cx="537093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lang="en-US" sz="2774" spc="-99" dirty="0">
                <a:latin typeface="Century Schoolbook" panose="02040604050505020304" pitchFamily="18" charset="0"/>
                <a:cs typeface="Tahoma"/>
              </a:rPr>
              <a:t>Generalized Rank to Zigzag</a:t>
            </a:r>
            <a:endParaRPr sz="2774" dirty="0">
              <a:latin typeface="Century Schoolbook" panose="02040604050505020304" pitchFamily="18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5734" y="1800216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22462" y="839908"/>
            <a:ext cx="5154196" cy="2555706"/>
            <a:chOff x="1712848" y="423842"/>
            <a:chExt cx="2600960" cy="1289685"/>
          </a:xfrm>
        </p:grpSpPr>
        <p:sp>
          <p:nvSpPr>
            <p:cNvPr id="6" name="object 6"/>
            <p:cNvSpPr/>
            <p:nvPr/>
          </p:nvSpPr>
          <p:spPr>
            <a:xfrm>
              <a:off x="2321731" y="614492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0"/>
                  </a:moveTo>
                  <a:lnTo>
                    <a:pt x="580519" y="0"/>
                  </a:lnTo>
                  <a:lnTo>
                    <a:pt x="580519" y="580530"/>
                  </a:lnTo>
                  <a:lnTo>
                    <a:pt x="0" y="580530"/>
                  </a:lnTo>
                  <a:lnTo>
                    <a:pt x="0" y="0"/>
                  </a:lnTo>
                  <a:close/>
                </a:path>
              </a:pathLst>
            </a:custGeom>
            <a:ln w="83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978382" y="458926"/>
              <a:ext cx="0" cy="1254760"/>
            </a:xfrm>
            <a:custGeom>
              <a:avLst/>
              <a:gdLst/>
              <a:ahLst/>
              <a:cxnLst/>
              <a:rect l="l" t="t" r="r" b="b"/>
              <a:pathLst>
                <a:path h="1254760">
                  <a:moveTo>
                    <a:pt x="0" y="1254334"/>
                  </a:moveTo>
                  <a:lnTo>
                    <a:pt x="0" y="0"/>
                  </a:lnTo>
                </a:path>
              </a:pathLst>
            </a:custGeom>
            <a:ln w="6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959243" y="427031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268" y="63787"/>
                  </a:moveTo>
                  <a:lnTo>
                    <a:pt x="0" y="63787"/>
                  </a:lnTo>
                  <a:lnTo>
                    <a:pt x="19138" y="0"/>
                  </a:lnTo>
                  <a:lnTo>
                    <a:pt x="38268" y="63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959243" y="427031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38" y="0"/>
                  </a:moveTo>
                  <a:lnTo>
                    <a:pt x="38268" y="63787"/>
                  </a:lnTo>
                  <a:lnTo>
                    <a:pt x="0" y="63787"/>
                  </a:lnTo>
                  <a:lnTo>
                    <a:pt x="19138" y="0"/>
                  </a:lnTo>
                  <a:close/>
                </a:path>
              </a:pathLst>
            </a:custGeom>
            <a:ln w="6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8382" y="1664945"/>
              <a:ext cx="2338705" cy="0"/>
            </a:xfrm>
            <a:custGeom>
              <a:avLst/>
              <a:gdLst/>
              <a:ahLst/>
              <a:cxnLst/>
              <a:rect l="l" t="t" r="r" b="b"/>
              <a:pathLst>
                <a:path w="2338704">
                  <a:moveTo>
                    <a:pt x="0" y="0"/>
                  </a:moveTo>
                  <a:lnTo>
                    <a:pt x="2338250" y="0"/>
                  </a:lnTo>
                </a:path>
              </a:pathLst>
            </a:custGeom>
            <a:ln w="8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3868" y="1639288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321"/>
                  </a:moveTo>
                  <a:lnTo>
                    <a:pt x="0" y="0"/>
                  </a:lnTo>
                  <a:lnTo>
                    <a:pt x="85530" y="25656"/>
                  </a:lnTo>
                  <a:lnTo>
                    <a:pt x="0" y="51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868" y="1639288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530" y="25656"/>
                  </a:moveTo>
                  <a:lnTo>
                    <a:pt x="0" y="51321"/>
                  </a:lnTo>
                  <a:lnTo>
                    <a:pt x="0" y="0"/>
                  </a:lnTo>
                  <a:lnTo>
                    <a:pt x="85530" y="25656"/>
                  </a:lnTo>
                  <a:close/>
                </a:path>
              </a:pathLst>
            </a:custGeom>
            <a:ln w="8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848" y="437788"/>
              <a:ext cx="199879" cy="1560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7096" y="989718"/>
              <a:ext cx="149717" cy="14775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896664" y="3620822"/>
            <a:ext cx="3478074" cy="1457168"/>
            <a:chOff x="185940" y="1827174"/>
            <a:chExt cx="1755139" cy="735330"/>
          </a:xfrm>
        </p:grpSpPr>
        <p:sp>
          <p:nvSpPr>
            <p:cNvPr id="16" name="object 16"/>
            <p:cNvSpPr/>
            <p:nvPr/>
          </p:nvSpPr>
          <p:spPr>
            <a:xfrm>
              <a:off x="185940" y="1827174"/>
              <a:ext cx="1704339" cy="190500"/>
            </a:xfrm>
            <a:custGeom>
              <a:avLst/>
              <a:gdLst/>
              <a:ahLst/>
              <a:cxnLst/>
              <a:rect l="l" t="t" r="r" b="b"/>
              <a:pathLst>
                <a:path w="1704339" h="190500">
                  <a:moveTo>
                    <a:pt x="1653236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9932"/>
                  </a:lnTo>
                  <a:lnTo>
                    <a:pt x="1704037" y="189932"/>
                  </a:lnTo>
                  <a:lnTo>
                    <a:pt x="1704037" y="50800"/>
                  </a:lnTo>
                  <a:lnTo>
                    <a:pt x="1700028" y="31075"/>
                  </a:lnTo>
                  <a:lnTo>
                    <a:pt x="1689114" y="14922"/>
                  </a:lnTo>
                  <a:lnTo>
                    <a:pt x="1672961" y="4008"/>
                  </a:lnTo>
                  <a:lnTo>
                    <a:pt x="1653236" y="0"/>
                  </a:lnTo>
                  <a:close/>
                </a:path>
              </a:pathLst>
            </a:custGeom>
            <a:solidFill>
              <a:srgbClr val="091A33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40" y="2004453"/>
              <a:ext cx="1704036" cy="506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740" y="2460574"/>
              <a:ext cx="101600" cy="101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541" y="2447874"/>
              <a:ext cx="1653209" cy="114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9977" y="1871408"/>
              <a:ext cx="50773" cy="5891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5940" y="2048729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9977" y="1909502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9977" y="189680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9977" y="188410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9977" y="187140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6997" y="3461396"/>
            <a:ext cx="2111509" cy="967191"/>
          </a:xfrm>
          <a:prstGeom prst="rect">
            <a:avLst/>
          </a:prstGeom>
        </p:spPr>
        <p:txBody>
          <a:bodyPr vert="horz" wrap="square" lIns="0" tIns="171135" rIns="0" bIns="0" rtlCol="0">
            <a:spAutoFit/>
          </a:bodyPr>
          <a:lstStyle/>
          <a:p>
            <a:pPr marL="50335">
              <a:spcBef>
                <a:spcPts val="134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13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endParaRPr sz="1982">
              <a:latin typeface="Tahoma"/>
              <a:cs typeface="Tahoma"/>
            </a:endParaRPr>
          </a:p>
          <a:p>
            <a:pPr marL="507125">
              <a:spcBef>
                <a:spcPts val="1248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047" y="118657"/>
            <a:ext cx="477796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lang="en-US" sz="2774" dirty="0">
                <a:latin typeface="Century Schoolbook" panose="02040604050505020304" pitchFamily="18" charset="0"/>
                <a:cs typeface="Tahoma"/>
              </a:rPr>
              <a:t>Generalized Rank to Zigzag</a:t>
            </a:r>
            <a:endParaRPr sz="2774" dirty="0">
              <a:latin typeface="Century Schoolbook" panose="02040604050505020304" pitchFamily="18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68216" y="839928"/>
            <a:ext cx="5154196" cy="2560739"/>
            <a:chOff x="1735937" y="423852"/>
            <a:chExt cx="2600960" cy="1292225"/>
          </a:xfrm>
        </p:grpSpPr>
        <p:sp>
          <p:nvSpPr>
            <p:cNvPr id="6" name="object 6"/>
            <p:cNvSpPr/>
            <p:nvPr/>
          </p:nvSpPr>
          <p:spPr>
            <a:xfrm>
              <a:off x="2346110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2002034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982854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982854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6514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6866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6866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937" y="432347"/>
              <a:ext cx="200302" cy="156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63542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0136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2399068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943" y="1015682"/>
              <a:ext cx="150034" cy="14807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896664" y="3626257"/>
            <a:ext cx="3478074" cy="1457168"/>
            <a:chOff x="185940" y="1829917"/>
            <a:chExt cx="1755139" cy="735330"/>
          </a:xfrm>
        </p:grpSpPr>
        <p:sp>
          <p:nvSpPr>
            <p:cNvPr id="19" name="object 19"/>
            <p:cNvSpPr/>
            <p:nvPr/>
          </p:nvSpPr>
          <p:spPr>
            <a:xfrm>
              <a:off x="185940" y="1829917"/>
              <a:ext cx="1704339" cy="190500"/>
            </a:xfrm>
            <a:custGeom>
              <a:avLst/>
              <a:gdLst/>
              <a:ahLst/>
              <a:cxnLst/>
              <a:rect l="l" t="t" r="r" b="b"/>
              <a:pathLst>
                <a:path w="1704339" h="190500">
                  <a:moveTo>
                    <a:pt x="1653236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89932"/>
                  </a:lnTo>
                  <a:lnTo>
                    <a:pt x="1704037" y="189932"/>
                  </a:lnTo>
                  <a:lnTo>
                    <a:pt x="1704037" y="50800"/>
                  </a:lnTo>
                  <a:lnTo>
                    <a:pt x="1700028" y="31075"/>
                  </a:lnTo>
                  <a:lnTo>
                    <a:pt x="1689114" y="14922"/>
                  </a:lnTo>
                  <a:lnTo>
                    <a:pt x="1672961" y="4008"/>
                  </a:lnTo>
                  <a:lnTo>
                    <a:pt x="1653236" y="0"/>
                  </a:lnTo>
                  <a:close/>
                </a:path>
              </a:pathLst>
            </a:custGeom>
            <a:solidFill>
              <a:srgbClr val="091A33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46997" y="3466833"/>
            <a:ext cx="2869035" cy="1392435"/>
          </a:xfrm>
          <a:prstGeom prst="rect">
            <a:avLst/>
          </a:prstGeom>
        </p:spPr>
        <p:txBody>
          <a:bodyPr vert="horz" wrap="square" lIns="0" tIns="171135" rIns="0" bIns="0" rtlCol="0">
            <a:spAutoFit/>
          </a:bodyPr>
          <a:lstStyle/>
          <a:p>
            <a:pPr marR="279360" algn="ctr">
              <a:spcBef>
                <a:spcPts val="134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  <a:p>
            <a:pPr marR="335987" algn="ctr">
              <a:spcBef>
                <a:spcPts val="1248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782712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59236"/>
            <a:ext cx="4733629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dirty="0"/>
              <a:t>Generalized Rank to Zigzag</a:t>
            </a:r>
            <a:endParaRPr sz="2774" dirty="0"/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87680" y="1415847"/>
            <a:ext cx="2126609" cy="1667312"/>
            <a:chOff x="3108259" y="714478"/>
            <a:chExt cx="1073150" cy="841375"/>
          </a:xfrm>
        </p:grpSpPr>
        <p:sp>
          <p:nvSpPr>
            <p:cNvPr id="6" name="object 6"/>
            <p:cNvSpPr/>
            <p:nvPr/>
          </p:nvSpPr>
          <p:spPr>
            <a:xfrm>
              <a:off x="3264751" y="876292"/>
              <a:ext cx="912494" cy="558165"/>
            </a:xfrm>
            <a:custGeom>
              <a:avLst/>
              <a:gdLst/>
              <a:ahLst/>
              <a:cxnLst/>
              <a:rect l="l" t="t" r="r" b="b"/>
              <a:pathLst>
                <a:path w="912495" h="558165">
                  <a:moveTo>
                    <a:pt x="0" y="0"/>
                  </a:moveTo>
                  <a:lnTo>
                    <a:pt x="0" y="289953"/>
                  </a:lnTo>
                  <a:lnTo>
                    <a:pt x="279968" y="289953"/>
                  </a:lnTo>
                  <a:lnTo>
                    <a:pt x="279968" y="557912"/>
                  </a:lnTo>
                  <a:lnTo>
                    <a:pt x="911883" y="557912"/>
                  </a:lnTo>
                  <a:lnTo>
                    <a:pt x="911883" y="149975"/>
                  </a:lnTo>
                  <a:lnTo>
                    <a:pt x="551928" y="149975"/>
                  </a:lnTo>
                  <a:lnTo>
                    <a:pt x="551928" y="1997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987" y="1241649"/>
              <a:ext cx="103558" cy="153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45215" y="856789"/>
              <a:ext cx="207010" cy="158750"/>
            </a:xfrm>
            <a:custGeom>
              <a:avLst/>
              <a:gdLst/>
              <a:ahLst/>
              <a:cxnLst/>
              <a:rect l="l" t="t" r="r" b="b"/>
              <a:pathLst>
                <a:path w="207010" h="158750">
                  <a:moveTo>
                    <a:pt x="0" y="158136"/>
                  </a:moveTo>
                  <a:lnTo>
                    <a:pt x="206554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3845215" y="856789"/>
              <a:ext cx="207010" cy="158750"/>
            </a:xfrm>
            <a:custGeom>
              <a:avLst/>
              <a:gdLst/>
              <a:ahLst/>
              <a:cxnLst/>
              <a:rect l="l" t="t" r="r" b="b"/>
              <a:pathLst>
                <a:path w="207010" h="158750">
                  <a:moveTo>
                    <a:pt x="0" y="158136"/>
                  </a:moveTo>
                  <a:lnTo>
                    <a:pt x="206554" y="0"/>
                  </a:lnTo>
                </a:path>
              </a:pathLst>
            </a:custGeom>
            <a:ln w="653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5005" y="851478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4">
                  <a:moveTo>
                    <a:pt x="0" y="13538"/>
                  </a:moveTo>
                  <a:lnTo>
                    <a:pt x="43602" y="0"/>
                  </a:lnTo>
                  <a:lnTo>
                    <a:pt x="19156" y="38555"/>
                  </a:lnTo>
                  <a:lnTo>
                    <a:pt x="17642" y="30256"/>
                  </a:lnTo>
                  <a:lnTo>
                    <a:pt x="13686" y="22992"/>
                  </a:lnTo>
                  <a:lnTo>
                    <a:pt x="7675" y="17255"/>
                  </a:lnTo>
                  <a:lnTo>
                    <a:pt x="0" y="1353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5005" y="851478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4">
                  <a:moveTo>
                    <a:pt x="0" y="13538"/>
                  </a:moveTo>
                  <a:lnTo>
                    <a:pt x="43602" y="0"/>
                  </a:lnTo>
                  <a:lnTo>
                    <a:pt x="19156" y="38555"/>
                  </a:lnTo>
                  <a:lnTo>
                    <a:pt x="17642" y="30256"/>
                  </a:lnTo>
                  <a:lnTo>
                    <a:pt x="13686" y="22992"/>
                  </a:lnTo>
                  <a:lnTo>
                    <a:pt x="7675" y="17255"/>
                  </a:lnTo>
                  <a:lnTo>
                    <a:pt x="0" y="13538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8380" y="849928"/>
              <a:ext cx="177800" cy="43180"/>
            </a:xfrm>
            <a:custGeom>
              <a:avLst/>
              <a:gdLst/>
              <a:ahLst/>
              <a:cxnLst/>
              <a:rect l="l" t="t" r="r" b="b"/>
              <a:pathLst>
                <a:path w="177800" h="43180">
                  <a:moveTo>
                    <a:pt x="0" y="42992"/>
                  </a:moveTo>
                  <a:lnTo>
                    <a:pt x="17726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8380" y="849928"/>
              <a:ext cx="177800" cy="43180"/>
            </a:xfrm>
            <a:custGeom>
              <a:avLst/>
              <a:gdLst/>
              <a:ahLst/>
              <a:cxnLst/>
              <a:rect l="l" t="t" r="r" b="b"/>
              <a:pathLst>
                <a:path w="177800" h="43180">
                  <a:moveTo>
                    <a:pt x="0" y="42992"/>
                  </a:moveTo>
                  <a:lnTo>
                    <a:pt x="177260" y="0"/>
                  </a:lnTo>
                </a:path>
              </a:pathLst>
            </a:custGeom>
            <a:ln w="52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5726" y="844008"/>
              <a:ext cx="36830" cy="25400"/>
            </a:xfrm>
            <a:custGeom>
              <a:avLst/>
              <a:gdLst/>
              <a:ahLst/>
              <a:cxnLst/>
              <a:rect l="l" t="t" r="r" b="b"/>
              <a:pathLst>
                <a:path w="36829" h="25400">
                  <a:moveTo>
                    <a:pt x="0" y="0"/>
                  </a:moveTo>
                  <a:lnTo>
                    <a:pt x="36718" y="4215"/>
                  </a:lnTo>
                  <a:lnTo>
                    <a:pt x="6008" y="24787"/>
                  </a:lnTo>
                  <a:lnTo>
                    <a:pt x="7600" y="18140"/>
                  </a:lnTo>
                  <a:lnTo>
                    <a:pt x="7043" y="11467"/>
                  </a:lnTo>
                  <a:lnTo>
                    <a:pt x="4467" y="5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5726" y="844008"/>
              <a:ext cx="36830" cy="25400"/>
            </a:xfrm>
            <a:custGeom>
              <a:avLst/>
              <a:gdLst/>
              <a:ahLst/>
              <a:cxnLst/>
              <a:rect l="l" t="t" r="r" b="b"/>
              <a:pathLst>
                <a:path w="36829" h="25400">
                  <a:moveTo>
                    <a:pt x="0" y="0"/>
                  </a:moveTo>
                  <a:lnTo>
                    <a:pt x="36718" y="4215"/>
                  </a:lnTo>
                  <a:lnTo>
                    <a:pt x="6008" y="24787"/>
                  </a:lnTo>
                  <a:lnTo>
                    <a:pt x="7600" y="18140"/>
                  </a:lnTo>
                  <a:lnTo>
                    <a:pt x="7043" y="11467"/>
                  </a:lnTo>
                  <a:lnTo>
                    <a:pt x="4467" y="52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259" y="1163355"/>
              <a:ext cx="432615" cy="3918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60259" y="866592"/>
              <a:ext cx="635" cy="141605"/>
            </a:xfrm>
            <a:custGeom>
              <a:avLst/>
              <a:gdLst/>
              <a:ahLst/>
              <a:cxnLst/>
              <a:rect l="l" t="t" r="r" b="b"/>
              <a:pathLst>
                <a:path w="635" h="141605">
                  <a:moveTo>
                    <a:pt x="470" y="141367"/>
                  </a:move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4160259" y="866592"/>
              <a:ext cx="635" cy="141605"/>
            </a:xfrm>
            <a:custGeom>
              <a:avLst/>
              <a:gdLst/>
              <a:ahLst/>
              <a:cxnLst/>
              <a:rect l="l" t="t" r="r" b="b"/>
              <a:pathLst>
                <a:path w="635" h="141605">
                  <a:moveTo>
                    <a:pt x="470" y="141367"/>
                  </a:moveTo>
                  <a:lnTo>
                    <a:pt x="0" y="0"/>
                  </a:lnTo>
                </a:path>
              </a:pathLst>
            </a:custGeom>
            <a:ln w="749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2239" y="856660"/>
              <a:ext cx="36195" cy="49530"/>
            </a:xfrm>
            <a:custGeom>
              <a:avLst/>
              <a:gdLst/>
              <a:ahLst/>
              <a:cxnLst/>
              <a:rect l="l" t="t" r="r" b="b"/>
              <a:pathLst>
                <a:path w="36195" h="49530">
                  <a:moveTo>
                    <a:pt x="0" y="49213"/>
                  </a:moveTo>
                  <a:lnTo>
                    <a:pt x="17915" y="0"/>
                  </a:lnTo>
                  <a:lnTo>
                    <a:pt x="36155" y="49096"/>
                  </a:lnTo>
                  <a:lnTo>
                    <a:pt x="27519" y="44710"/>
                  </a:lnTo>
                  <a:lnTo>
                    <a:pt x="18137" y="43280"/>
                  </a:lnTo>
                  <a:lnTo>
                    <a:pt x="8726" y="44787"/>
                  </a:lnTo>
                  <a:lnTo>
                    <a:pt x="0" y="4921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2239" y="856660"/>
              <a:ext cx="36195" cy="49530"/>
            </a:xfrm>
            <a:custGeom>
              <a:avLst/>
              <a:gdLst/>
              <a:ahLst/>
              <a:cxnLst/>
              <a:rect l="l" t="t" r="r" b="b"/>
              <a:pathLst>
                <a:path w="36195" h="49530">
                  <a:moveTo>
                    <a:pt x="0" y="49213"/>
                  </a:moveTo>
                  <a:lnTo>
                    <a:pt x="17915" y="0"/>
                  </a:lnTo>
                  <a:lnTo>
                    <a:pt x="36155" y="49096"/>
                  </a:lnTo>
                  <a:lnTo>
                    <a:pt x="27519" y="44710"/>
                  </a:lnTo>
                  <a:lnTo>
                    <a:pt x="18137" y="43280"/>
                  </a:lnTo>
                  <a:lnTo>
                    <a:pt x="8726" y="44787"/>
                  </a:lnTo>
                  <a:lnTo>
                    <a:pt x="0" y="49213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18724" y="714489"/>
              <a:ext cx="149860" cy="137160"/>
            </a:xfrm>
            <a:custGeom>
              <a:avLst/>
              <a:gdLst/>
              <a:ahLst/>
              <a:cxnLst/>
              <a:rect l="l" t="t" r="r" b="b"/>
              <a:pathLst>
                <a:path w="149860" h="137159">
                  <a:moveTo>
                    <a:pt x="24968" y="74371"/>
                  </a:moveTo>
                  <a:lnTo>
                    <a:pt x="16179" y="74371"/>
                  </a:lnTo>
                  <a:lnTo>
                    <a:pt x="16179" y="0"/>
                  </a:lnTo>
                  <a:lnTo>
                    <a:pt x="0" y="1219"/>
                  </a:lnTo>
                  <a:lnTo>
                    <a:pt x="0" y="4737"/>
                  </a:lnTo>
                  <a:lnTo>
                    <a:pt x="7899" y="4737"/>
                  </a:lnTo>
                  <a:lnTo>
                    <a:pt x="8788" y="5448"/>
                  </a:lnTo>
                  <a:lnTo>
                    <a:pt x="8788" y="74371"/>
                  </a:lnTo>
                  <a:lnTo>
                    <a:pt x="0" y="74371"/>
                  </a:lnTo>
                  <a:lnTo>
                    <a:pt x="0" y="77889"/>
                  </a:lnTo>
                  <a:lnTo>
                    <a:pt x="3683" y="77724"/>
                  </a:lnTo>
                  <a:lnTo>
                    <a:pt x="9664" y="77546"/>
                  </a:lnTo>
                  <a:lnTo>
                    <a:pt x="15290" y="77546"/>
                  </a:lnTo>
                  <a:lnTo>
                    <a:pt x="24968" y="77889"/>
                  </a:lnTo>
                  <a:lnTo>
                    <a:pt x="24968" y="77546"/>
                  </a:lnTo>
                  <a:lnTo>
                    <a:pt x="24968" y="74371"/>
                  </a:lnTo>
                  <a:close/>
                </a:path>
                <a:path w="149860" h="137159">
                  <a:moveTo>
                    <a:pt x="47675" y="5270"/>
                  </a:moveTo>
                  <a:lnTo>
                    <a:pt x="45034" y="2806"/>
                  </a:lnTo>
                  <a:lnTo>
                    <a:pt x="38354" y="2806"/>
                  </a:lnTo>
                  <a:lnTo>
                    <a:pt x="35890" y="5791"/>
                  </a:lnTo>
                  <a:lnTo>
                    <a:pt x="35890" y="11772"/>
                  </a:lnTo>
                  <a:lnTo>
                    <a:pt x="38354" y="14757"/>
                  </a:lnTo>
                  <a:lnTo>
                    <a:pt x="45034" y="14757"/>
                  </a:lnTo>
                  <a:lnTo>
                    <a:pt x="47675" y="12306"/>
                  </a:lnTo>
                  <a:lnTo>
                    <a:pt x="47675" y="5270"/>
                  </a:lnTo>
                  <a:close/>
                </a:path>
                <a:path w="149860" h="137159">
                  <a:moveTo>
                    <a:pt x="55232" y="74371"/>
                  </a:moveTo>
                  <a:lnTo>
                    <a:pt x="47675" y="74371"/>
                  </a:lnTo>
                  <a:lnTo>
                    <a:pt x="47320" y="73850"/>
                  </a:lnTo>
                  <a:lnTo>
                    <a:pt x="47320" y="28308"/>
                  </a:lnTo>
                  <a:lnTo>
                    <a:pt x="31673" y="29540"/>
                  </a:lnTo>
                  <a:lnTo>
                    <a:pt x="31673" y="33058"/>
                  </a:lnTo>
                  <a:lnTo>
                    <a:pt x="38874" y="33058"/>
                  </a:lnTo>
                  <a:lnTo>
                    <a:pt x="39941" y="33756"/>
                  </a:lnTo>
                  <a:lnTo>
                    <a:pt x="39941" y="74371"/>
                  </a:lnTo>
                  <a:lnTo>
                    <a:pt x="31140" y="74371"/>
                  </a:lnTo>
                  <a:lnTo>
                    <a:pt x="31140" y="77889"/>
                  </a:lnTo>
                  <a:lnTo>
                    <a:pt x="34658" y="77724"/>
                  </a:lnTo>
                  <a:lnTo>
                    <a:pt x="40817" y="77546"/>
                  </a:lnTo>
                  <a:lnTo>
                    <a:pt x="47498" y="77546"/>
                  </a:lnTo>
                  <a:lnTo>
                    <a:pt x="55232" y="77889"/>
                  </a:lnTo>
                  <a:lnTo>
                    <a:pt x="55232" y="77546"/>
                  </a:lnTo>
                  <a:lnTo>
                    <a:pt x="55232" y="74371"/>
                  </a:lnTo>
                  <a:close/>
                </a:path>
                <a:path w="149860" h="137159">
                  <a:moveTo>
                    <a:pt x="79629" y="36334"/>
                  </a:moveTo>
                  <a:lnTo>
                    <a:pt x="78638" y="37109"/>
                  </a:lnTo>
                  <a:lnTo>
                    <a:pt x="78638" y="38531"/>
                  </a:lnTo>
                  <a:lnTo>
                    <a:pt x="79629" y="36334"/>
                  </a:lnTo>
                  <a:close/>
                </a:path>
                <a:path w="149860" h="137159">
                  <a:moveTo>
                    <a:pt x="87426" y="74371"/>
                  </a:moveTo>
                  <a:lnTo>
                    <a:pt x="78638" y="74371"/>
                  </a:lnTo>
                  <a:lnTo>
                    <a:pt x="78638" y="40093"/>
                  </a:lnTo>
                  <a:lnTo>
                    <a:pt x="78638" y="38531"/>
                  </a:lnTo>
                  <a:lnTo>
                    <a:pt x="77939" y="40093"/>
                  </a:lnTo>
                  <a:lnTo>
                    <a:pt x="77939" y="28308"/>
                  </a:lnTo>
                  <a:lnTo>
                    <a:pt x="62115" y="29540"/>
                  </a:lnTo>
                  <a:lnTo>
                    <a:pt x="62115" y="33058"/>
                  </a:lnTo>
                  <a:lnTo>
                    <a:pt x="70015" y="33058"/>
                  </a:lnTo>
                  <a:lnTo>
                    <a:pt x="70904" y="33756"/>
                  </a:lnTo>
                  <a:lnTo>
                    <a:pt x="70904" y="74371"/>
                  </a:lnTo>
                  <a:lnTo>
                    <a:pt x="62115" y="74371"/>
                  </a:lnTo>
                  <a:lnTo>
                    <a:pt x="62115" y="77889"/>
                  </a:lnTo>
                  <a:lnTo>
                    <a:pt x="66167" y="77724"/>
                  </a:lnTo>
                  <a:lnTo>
                    <a:pt x="71780" y="77546"/>
                  </a:lnTo>
                  <a:lnTo>
                    <a:pt x="77762" y="77546"/>
                  </a:lnTo>
                  <a:lnTo>
                    <a:pt x="83566" y="77724"/>
                  </a:lnTo>
                  <a:lnTo>
                    <a:pt x="87426" y="77889"/>
                  </a:lnTo>
                  <a:lnTo>
                    <a:pt x="87426" y="77546"/>
                  </a:lnTo>
                  <a:lnTo>
                    <a:pt x="87426" y="74371"/>
                  </a:lnTo>
                  <a:close/>
                </a:path>
                <a:path w="149860" h="137159">
                  <a:moveTo>
                    <a:pt x="110769" y="36436"/>
                  </a:moveTo>
                  <a:lnTo>
                    <a:pt x="109931" y="37109"/>
                  </a:lnTo>
                  <a:lnTo>
                    <a:pt x="109931" y="38519"/>
                  </a:lnTo>
                  <a:lnTo>
                    <a:pt x="110769" y="36436"/>
                  </a:lnTo>
                  <a:close/>
                </a:path>
                <a:path w="149860" h="137159">
                  <a:moveTo>
                    <a:pt x="118554" y="74371"/>
                  </a:moveTo>
                  <a:lnTo>
                    <a:pt x="109931" y="74371"/>
                  </a:lnTo>
                  <a:lnTo>
                    <a:pt x="109931" y="39382"/>
                  </a:lnTo>
                  <a:lnTo>
                    <a:pt x="109931" y="38519"/>
                  </a:lnTo>
                  <a:lnTo>
                    <a:pt x="109588" y="39382"/>
                  </a:lnTo>
                  <a:lnTo>
                    <a:pt x="108204" y="30772"/>
                  </a:lnTo>
                  <a:lnTo>
                    <a:pt x="108000" y="29540"/>
                  </a:lnTo>
                  <a:lnTo>
                    <a:pt x="99745" y="28308"/>
                  </a:lnTo>
                  <a:lnTo>
                    <a:pt x="86372" y="28308"/>
                  </a:lnTo>
                  <a:lnTo>
                    <a:pt x="81102" y="33058"/>
                  </a:lnTo>
                  <a:lnTo>
                    <a:pt x="79629" y="36334"/>
                  </a:lnTo>
                  <a:lnTo>
                    <a:pt x="86728" y="30772"/>
                  </a:lnTo>
                  <a:lnTo>
                    <a:pt x="100977" y="30772"/>
                  </a:lnTo>
                  <a:lnTo>
                    <a:pt x="102120" y="36334"/>
                  </a:lnTo>
                  <a:lnTo>
                    <a:pt x="102196" y="74371"/>
                  </a:lnTo>
                  <a:lnTo>
                    <a:pt x="93408" y="74371"/>
                  </a:lnTo>
                  <a:lnTo>
                    <a:pt x="93408" y="77889"/>
                  </a:lnTo>
                  <a:lnTo>
                    <a:pt x="97282" y="77724"/>
                  </a:lnTo>
                  <a:lnTo>
                    <a:pt x="103085" y="77546"/>
                  </a:lnTo>
                  <a:lnTo>
                    <a:pt x="108889" y="77546"/>
                  </a:lnTo>
                  <a:lnTo>
                    <a:pt x="114858" y="77724"/>
                  </a:lnTo>
                  <a:lnTo>
                    <a:pt x="118554" y="77889"/>
                  </a:lnTo>
                  <a:lnTo>
                    <a:pt x="118554" y="77546"/>
                  </a:lnTo>
                  <a:lnTo>
                    <a:pt x="118554" y="74371"/>
                  </a:lnTo>
                  <a:close/>
                </a:path>
                <a:path w="149860" h="137159">
                  <a:moveTo>
                    <a:pt x="145745" y="106997"/>
                  </a:moveTo>
                  <a:lnTo>
                    <a:pt x="145046" y="106641"/>
                  </a:lnTo>
                  <a:lnTo>
                    <a:pt x="144868" y="106476"/>
                  </a:lnTo>
                  <a:lnTo>
                    <a:pt x="139738" y="104279"/>
                  </a:lnTo>
                  <a:lnTo>
                    <a:pt x="133108" y="99771"/>
                  </a:lnTo>
                  <a:lnTo>
                    <a:pt x="126644" y="92049"/>
                  </a:lnTo>
                  <a:lnTo>
                    <a:pt x="122008" y="80264"/>
                  </a:lnTo>
                  <a:lnTo>
                    <a:pt x="121653" y="78867"/>
                  </a:lnTo>
                  <a:lnTo>
                    <a:pt x="121488" y="78511"/>
                  </a:lnTo>
                  <a:lnTo>
                    <a:pt x="117436" y="78511"/>
                  </a:lnTo>
                  <a:lnTo>
                    <a:pt x="117462" y="80264"/>
                  </a:lnTo>
                  <a:lnTo>
                    <a:pt x="133438" y="105600"/>
                  </a:lnTo>
                  <a:lnTo>
                    <a:pt x="74206" y="105600"/>
                  </a:lnTo>
                  <a:lnTo>
                    <a:pt x="46050" y="105600"/>
                  </a:lnTo>
                  <a:lnTo>
                    <a:pt x="5626" y="105600"/>
                  </a:lnTo>
                  <a:lnTo>
                    <a:pt x="5626" y="109982"/>
                  </a:lnTo>
                  <a:lnTo>
                    <a:pt x="46050" y="109982"/>
                  </a:lnTo>
                  <a:lnTo>
                    <a:pt x="74206" y="109982"/>
                  </a:lnTo>
                  <a:lnTo>
                    <a:pt x="133438" y="109982"/>
                  </a:lnTo>
                  <a:lnTo>
                    <a:pt x="127292" y="114731"/>
                  </a:lnTo>
                  <a:lnTo>
                    <a:pt x="124307" y="119303"/>
                  </a:lnTo>
                  <a:lnTo>
                    <a:pt x="123418" y="120891"/>
                  </a:lnTo>
                  <a:lnTo>
                    <a:pt x="118313" y="128625"/>
                  </a:lnTo>
                  <a:lnTo>
                    <a:pt x="117551" y="134772"/>
                  </a:lnTo>
                  <a:lnTo>
                    <a:pt x="117436" y="137058"/>
                  </a:lnTo>
                  <a:lnTo>
                    <a:pt x="121488" y="137058"/>
                  </a:lnTo>
                  <a:lnTo>
                    <a:pt x="121653" y="136893"/>
                  </a:lnTo>
                  <a:lnTo>
                    <a:pt x="122186" y="134772"/>
                  </a:lnTo>
                  <a:lnTo>
                    <a:pt x="124853" y="126911"/>
                  </a:lnTo>
                  <a:lnTo>
                    <a:pt x="129260" y="119862"/>
                  </a:lnTo>
                  <a:lnTo>
                    <a:pt x="135585" y="113893"/>
                  </a:lnTo>
                  <a:lnTo>
                    <a:pt x="143992" y="109283"/>
                  </a:lnTo>
                  <a:lnTo>
                    <a:pt x="145402" y="108762"/>
                  </a:lnTo>
                  <a:lnTo>
                    <a:pt x="145745" y="108585"/>
                  </a:lnTo>
                  <a:lnTo>
                    <a:pt x="145745" y="106997"/>
                  </a:lnTo>
                  <a:close/>
                </a:path>
                <a:path w="149860" h="137159">
                  <a:moveTo>
                    <a:pt x="149860" y="74371"/>
                  </a:moveTo>
                  <a:lnTo>
                    <a:pt x="141236" y="74371"/>
                  </a:lnTo>
                  <a:lnTo>
                    <a:pt x="141071" y="71031"/>
                  </a:lnTo>
                  <a:lnTo>
                    <a:pt x="140957" y="36436"/>
                  </a:lnTo>
                  <a:lnTo>
                    <a:pt x="137553" y="32524"/>
                  </a:lnTo>
                  <a:lnTo>
                    <a:pt x="136118" y="30772"/>
                  </a:lnTo>
                  <a:lnTo>
                    <a:pt x="135966" y="30581"/>
                  </a:lnTo>
                  <a:lnTo>
                    <a:pt x="132270" y="28308"/>
                  </a:lnTo>
                  <a:lnTo>
                    <a:pt x="116459" y="28308"/>
                  </a:lnTo>
                  <a:lnTo>
                    <a:pt x="111353" y="34988"/>
                  </a:lnTo>
                  <a:lnTo>
                    <a:pt x="110769" y="36436"/>
                  </a:lnTo>
                  <a:lnTo>
                    <a:pt x="117856" y="30772"/>
                  </a:lnTo>
                  <a:lnTo>
                    <a:pt x="132092" y="30772"/>
                  </a:lnTo>
                  <a:lnTo>
                    <a:pt x="133235" y="36334"/>
                  </a:lnTo>
                  <a:lnTo>
                    <a:pt x="133324" y="74371"/>
                  </a:lnTo>
                  <a:lnTo>
                    <a:pt x="124536" y="74371"/>
                  </a:lnTo>
                  <a:lnTo>
                    <a:pt x="124536" y="77889"/>
                  </a:lnTo>
                  <a:lnTo>
                    <a:pt x="128409" y="77724"/>
                  </a:lnTo>
                  <a:lnTo>
                    <a:pt x="134213" y="77546"/>
                  </a:lnTo>
                  <a:lnTo>
                    <a:pt x="140182" y="77546"/>
                  </a:lnTo>
                  <a:lnTo>
                    <a:pt x="145986" y="77724"/>
                  </a:lnTo>
                  <a:lnTo>
                    <a:pt x="149860" y="77889"/>
                  </a:lnTo>
                  <a:lnTo>
                    <a:pt x="149860" y="77546"/>
                  </a:lnTo>
                  <a:lnTo>
                    <a:pt x="149860" y="74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2203" y="1037427"/>
              <a:ext cx="241800" cy="12033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013971" y="839928"/>
            <a:ext cx="5154196" cy="2560739"/>
            <a:chOff x="1759026" y="423852"/>
            <a:chExt cx="2600960" cy="1292225"/>
          </a:xfrm>
        </p:grpSpPr>
        <p:sp>
          <p:nvSpPr>
            <p:cNvPr id="24" name="object 24"/>
            <p:cNvSpPr/>
            <p:nvPr/>
          </p:nvSpPr>
          <p:spPr>
            <a:xfrm>
              <a:off x="2369199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5122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1969602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9026" y="432347"/>
              <a:ext cx="200302" cy="1563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86631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2413224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2422156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2032" y="1015682"/>
              <a:ext cx="150034" cy="148072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1896432" y="3626283"/>
            <a:ext cx="3377406" cy="377505"/>
          </a:xfrm>
          <a:custGeom>
            <a:avLst/>
            <a:gdLst/>
            <a:ahLst/>
            <a:cxnLst/>
            <a:rect l="l" t="t" r="r" b="b"/>
            <a:pathLst>
              <a:path w="1704339" h="190500">
                <a:moveTo>
                  <a:pt x="16532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32"/>
                </a:lnTo>
                <a:lnTo>
                  <a:pt x="1704037" y="189932"/>
                </a:lnTo>
                <a:lnTo>
                  <a:pt x="1704037" y="50800"/>
                </a:lnTo>
                <a:lnTo>
                  <a:pt x="1700028" y="31075"/>
                </a:lnTo>
                <a:lnTo>
                  <a:pt x="1689114" y="14922"/>
                </a:lnTo>
                <a:lnTo>
                  <a:pt x="1672961" y="4008"/>
                </a:lnTo>
                <a:lnTo>
                  <a:pt x="1653236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7" name="object 37"/>
          <p:cNvSpPr txBox="1"/>
          <p:nvPr/>
        </p:nvSpPr>
        <p:spPr>
          <a:xfrm>
            <a:off x="1972164" y="3613912"/>
            <a:ext cx="2524247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96664" y="3724007"/>
            <a:ext cx="3478074" cy="1369083"/>
            <a:chOff x="185940" y="1874145"/>
            <a:chExt cx="1755139" cy="69088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378788" y="3989086"/>
            <a:ext cx="2412254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351088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41218" y="3636350"/>
            <a:ext cx="4750266" cy="357371"/>
          </a:xfrm>
          <a:custGeom>
            <a:avLst/>
            <a:gdLst/>
            <a:ahLst/>
            <a:cxnLst/>
            <a:rect l="l" t="t" r="r" b="b"/>
            <a:pathLst>
              <a:path w="2397125" h="180339">
                <a:moveTo>
                  <a:pt x="234620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2397007" y="179740"/>
                </a:lnTo>
                <a:lnTo>
                  <a:pt x="2397007" y="50800"/>
                </a:lnTo>
                <a:lnTo>
                  <a:pt x="2392998" y="31075"/>
                </a:lnTo>
                <a:lnTo>
                  <a:pt x="2382084" y="14922"/>
                </a:lnTo>
                <a:lnTo>
                  <a:pt x="2365931" y="4008"/>
                </a:lnTo>
                <a:lnTo>
                  <a:pt x="234620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0" name="object 50"/>
          <p:cNvSpPr txBox="1"/>
          <p:nvPr/>
        </p:nvSpPr>
        <p:spPr>
          <a:xfrm>
            <a:off x="5616719" y="3610087"/>
            <a:ext cx="3428385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[D</a:t>
            </a:r>
            <a:r>
              <a:rPr lang="en-US" sz="1784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1784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moli</a:t>
            </a: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541218" y="3724006"/>
            <a:ext cx="4850934" cy="1348950"/>
            <a:chOff x="2025090" y="1879244"/>
            <a:chExt cx="2447925" cy="680720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25091" y="2002104"/>
              <a:ext cx="2397006" cy="506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5891" y="2458224"/>
              <a:ext cx="101600" cy="1016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26691" y="2445524"/>
              <a:ext cx="2346171" cy="1143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2097" y="1879244"/>
              <a:ext cx="50765" cy="5789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025090" y="2046379"/>
              <a:ext cx="2397125" cy="462915"/>
            </a:xfrm>
            <a:custGeom>
              <a:avLst/>
              <a:gdLst/>
              <a:ahLst/>
              <a:cxnLst/>
              <a:rect l="l" t="t" r="r" b="b"/>
              <a:pathLst>
                <a:path w="2397125" h="462914">
                  <a:moveTo>
                    <a:pt x="239700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2346206" y="462645"/>
                  </a:lnTo>
                  <a:lnTo>
                    <a:pt x="2365931" y="458636"/>
                  </a:lnTo>
                  <a:lnTo>
                    <a:pt x="2382084" y="447722"/>
                  </a:lnTo>
                  <a:lnTo>
                    <a:pt x="2392998" y="431569"/>
                  </a:lnTo>
                  <a:lnTo>
                    <a:pt x="2397007" y="411844"/>
                  </a:lnTo>
                  <a:lnTo>
                    <a:pt x="2397007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4422097" y="1917344"/>
              <a:ext cx="0" cy="560070"/>
            </a:xfrm>
            <a:custGeom>
              <a:avLst/>
              <a:gdLst/>
              <a:ahLst/>
              <a:cxnLst/>
              <a:rect l="l" t="t" r="r" b="b"/>
              <a:pathLst>
                <a:path h="560069">
                  <a:moveTo>
                    <a:pt x="0" y="559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4422097" y="19046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4422097" y="18919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4422097" y="1879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53512" y="4065747"/>
            <a:ext cx="147981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i="1" spc="-307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88522"/>
            <a:ext cx="4683753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dirty="0"/>
              <a:t>Generalized Rank to Zigzag</a:t>
            </a:r>
            <a:endParaRPr sz="2774" dirty="0"/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3971" y="839928"/>
            <a:ext cx="5154196" cy="2560739"/>
            <a:chOff x="1759026" y="423852"/>
            <a:chExt cx="2600960" cy="1292225"/>
          </a:xfrm>
        </p:grpSpPr>
        <p:sp>
          <p:nvSpPr>
            <p:cNvPr id="6" name="object 6"/>
            <p:cNvSpPr/>
            <p:nvPr/>
          </p:nvSpPr>
          <p:spPr>
            <a:xfrm>
              <a:off x="3264751" y="876292"/>
              <a:ext cx="912494" cy="558165"/>
            </a:xfrm>
            <a:custGeom>
              <a:avLst/>
              <a:gdLst/>
              <a:ahLst/>
              <a:cxnLst/>
              <a:rect l="l" t="t" r="r" b="b"/>
              <a:pathLst>
                <a:path w="912495" h="558165">
                  <a:moveTo>
                    <a:pt x="0" y="0"/>
                  </a:moveTo>
                  <a:lnTo>
                    <a:pt x="0" y="289953"/>
                  </a:lnTo>
                  <a:lnTo>
                    <a:pt x="279968" y="289953"/>
                  </a:lnTo>
                  <a:lnTo>
                    <a:pt x="279968" y="557912"/>
                  </a:lnTo>
                  <a:lnTo>
                    <a:pt x="911883" y="557912"/>
                  </a:lnTo>
                  <a:lnTo>
                    <a:pt x="911883" y="149975"/>
                  </a:lnTo>
                  <a:lnTo>
                    <a:pt x="551928" y="149975"/>
                  </a:lnTo>
                  <a:lnTo>
                    <a:pt x="551928" y="1997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987" y="1241649"/>
              <a:ext cx="103558" cy="153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9199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2025122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9602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9026" y="432347"/>
              <a:ext cx="200302" cy="1563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86631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3224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2156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032" y="1015682"/>
              <a:ext cx="150034" cy="148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92609" y="893277"/>
              <a:ext cx="849630" cy="516255"/>
            </a:xfrm>
            <a:custGeom>
              <a:avLst/>
              <a:gdLst/>
              <a:ahLst/>
              <a:cxnLst/>
              <a:rect l="l" t="t" r="r" b="b"/>
              <a:pathLst>
                <a:path w="849629" h="516255">
                  <a:moveTo>
                    <a:pt x="264740" y="516117"/>
                  </a:moveTo>
                  <a:lnTo>
                    <a:pt x="264740" y="255893"/>
                  </a:lnTo>
                  <a:lnTo>
                    <a:pt x="0" y="255893"/>
                  </a:lnTo>
                  <a:lnTo>
                    <a:pt x="252995" y="127050"/>
                  </a:lnTo>
                  <a:lnTo>
                    <a:pt x="506038" y="0"/>
                  </a:lnTo>
                  <a:lnTo>
                    <a:pt x="506038" y="148539"/>
                  </a:lnTo>
                  <a:lnTo>
                    <a:pt x="849076" y="148539"/>
                  </a:lnTo>
                </a:path>
                <a:path w="849629" h="516255">
                  <a:moveTo>
                    <a:pt x="278279" y="515243"/>
                  </a:moveTo>
                  <a:lnTo>
                    <a:pt x="278588" y="242077"/>
                  </a:lnTo>
                  <a:lnTo>
                    <a:pt x="54852" y="244869"/>
                  </a:lnTo>
                  <a:lnTo>
                    <a:pt x="277750" y="131116"/>
                  </a:lnTo>
                  <a:lnTo>
                    <a:pt x="491121" y="29697"/>
                  </a:lnTo>
                  <a:lnTo>
                    <a:pt x="491121" y="165895"/>
                  </a:lnTo>
                  <a:lnTo>
                    <a:pt x="849076" y="165895"/>
                  </a:lnTo>
                </a:path>
              </a:pathLst>
            </a:custGeom>
            <a:ln w="8339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6115" y="925031"/>
              <a:ext cx="647700" cy="162560"/>
            </a:xfrm>
            <a:custGeom>
              <a:avLst/>
              <a:gdLst/>
              <a:ahLst/>
              <a:cxnLst/>
              <a:rect l="l" t="t" r="r" b="b"/>
              <a:pathLst>
                <a:path w="647700" h="162559">
                  <a:moveTo>
                    <a:pt x="392653" y="39776"/>
                  </a:moveTo>
                  <a:lnTo>
                    <a:pt x="392653" y="150366"/>
                  </a:lnTo>
                  <a:lnTo>
                    <a:pt x="647463" y="150366"/>
                  </a:lnTo>
                </a:path>
                <a:path w="647700" h="162559">
                  <a:moveTo>
                    <a:pt x="0" y="162332"/>
                  </a:moveTo>
                  <a:lnTo>
                    <a:pt x="326156" y="0"/>
                  </a:lnTo>
                </a:path>
              </a:pathLst>
            </a:custGeom>
            <a:ln w="8113">
              <a:solidFill>
                <a:srgbClr val="939393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2" name="object 22"/>
          <p:cNvSpPr/>
          <p:nvPr/>
        </p:nvSpPr>
        <p:spPr>
          <a:xfrm>
            <a:off x="1896664" y="3626257"/>
            <a:ext cx="3377406" cy="377505"/>
          </a:xfrm>
          <a:custGeom>
            <a:avLst/>
            <a:gdLst/>
            <a:ahLst/>
            <a:cxnLst/>
            <a:rect l="l" t="t" r="r" b="b"/>
            <a:pathLst>
              <a:path w="1704339" h="190500">
                <a:moveTo>
                  <a:pt x="16532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32"/>
                </a:lnTo>
                <a:lnTo>
                  <a:pt x="1704037" y="189932"/>
                </a:lnTo>
                <a:lnTo>
                  <a:pt x="1704037" y="50800"/>
                </a:lnTo>
                <a:lnTo>
                  <a:pt x="1700028" y="31075"/>
                </a:lnTo>
                <a:lnTo>
                  <a:pt x="1689114" y="14922"/>
                </a:lnTo>
                <a:lnTo>
                  <a:pt x="1672961" y="4008"/>
                </a:lnTo>
                <a:lnTo>
                  <a:pt x="1653236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 txBox="1"/>
          <p:nvPr/>
        </p:nvSpPr>
        <p:spPr>
          <a:xfrm>
            <a:off x="1972164" y="3613912"/>
            <a:ext cx="2524247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96664" y="3713902"/>
            <a:ext cx="3478074" cy="1369083"/>
            <a:chOff x="185940" y="1874145"/>
            <a:chExt cx="1755139" cy="69088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78788" y="3989086"/>
            <a:ext cx="2412254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351088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1218" y="3636350"/>
            <a:ext cx="4750266" cy="357371"/>
          </a:xfrm>
          <a:custGeom>
            <a:avLst/>
            <a:gdLst/>
            <a:ahLst/>
            <a:cxnLst/>
            <a:rect l="l" t="t" r="r" b="b"/>
            <a:pathLst>
              <a:path w="2397125" h="180339">
                <a:moveTo>
                  <a:pt x="234620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2397007" y="179740"/>
                </a:lnTo>
                <a:lnTo>
                  <a:pt x="2397007" y="50800"/>
                </a:lnTo>
                <a:lnTo>
                  <a:pt x="2392998" y="31075"/>
                </a:lnTo>
                <a:lnTo>
                  <a:pt x="2382084" y="14922"/>
                </a:lnTo>
                <a:lnTo>
                  <a:pt x="2365931" y="4008"/>
                </a:lnTo>
                <a:lnTo>
                  <a:pt x="234620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5616719" y="3610086"/>
            <a:ext cx="3377403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[D</a:t>
            </a:r>
            <a:r>
              <a:rPr lang="en-US" sz="1784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1784" dirty="0">
                <a:solidFill>
                  <a:srgbClr val="FFFFFF"/>
                </a:solidFill>
                <a:latin typeface="Arial"/>
                <a:cs typeface="Arial"/>
              </a:rPr>
              <a:t>im,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moli</a:t>
            </a: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41218" y="3724006"/>
            <a:ext cx="4850934" cy="1348950"/>
            <a:chOff x="2025090" y="1879244"/>
            <a:chExt cx="2447925" cy="68072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5091" y="2002104"/>
              <a:ext cx="2397006" cy="506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5891" y="2458224"/>
              <a:ext cx="101600" cy="101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6691" y="2445524"/>
              <a:ext cx="2346171" cy="114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097" y="1879244"/>
              <a:ext cx="50765" cy="5789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25090" y="2046379"/>
              <a:ext cx="2397125" cy="462915"/>
            </a:xfrm>
            <a:custGeom>
              <a:avLst/>
              <a:gdLst/>
              <a:ahLst/>
              <a:cxnLst/>
              <a:rect l="l" t="t" r="r" b="b"/>
              <a:pathLst>
                <a:path w="2397125" h="462914">
                  <a:moveTo>
                    <a:pt x="239700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2346206" y="462645"/>
                  </a:lnTo>
                  <a:lnTo>
                    <a:pt x="2365931" y="458636"/>
                  </a:lnTo>
                  <a:lnTo>
                    <a:pt x="2382084" y="447722"/>
                  </a:lnTo>
                  <a:lnTo>
                    <a:pt x="2392998" y="431569"/>
                  </a:lnTo>
                  <a:lnTo>
                    <a:pt x="2397007" y="411844"/>
                  </a:lnTo>
                  <a:lnTo>
                    <a:pt x="2397007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22097" y="1917344"/>
              <a:ext cx="0" cy="560070"/>
            </a:xfrm>
            <a:custGeom>
              <a:avLst/>
              <a:gdLst/>
              <a:ahLst/>
              <a:cxnLst/>
              <a:rect l="l" t="t" r="r" b="b"/>
              <a:pathLst>
                <a:path h="560069">
                  <a:moveTo>
                    <a:pt x="0" y="559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4422097" y="19046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4422097" y="18919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2097" y="1879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53512" y="3978993"/>
            <a:ext cx="2325428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i="1" spc="-307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  <a:p>
            <a:pPr marL="264260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7" y="43381"/>
            <a:ext cx="4722546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dirty="0"/>
              <a:t>Generalized Rank to Zigzag</a:t>
            </a:r>
            <a:endParaRPr sz="2774" dirty="0"/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3971" y="839928"/>
            <a:ext cx="5154196" cy="2560739"/>
            <a:chOff x="1759026" y="423852"/>
            <a:chExt cx="2600960" cy="1292225"/>
          </a:xfrm>
        </p:grpSpPr>
        <p:sp>
          <p:nvSpPr>
            <p:cNvPr id="6" name="object 6"/>
            <p:cNvSpPr/>
            <p:nvPr/>
          </p:nvSpPr>
          <p:spPr>
            <a:xfrm>
              <a:off x="3264751" y="876292"/>
              <a:ext cx="912494" cy="558165"/>
            </a:xfrm>
            <a:custGeom>
              <a:avLst/>
              <a:gdLst/>
              <a:ahLst/>
              <a:cxnLst/>
              <a:rect l="l" t="t" r="r" b="b"/>
              <a:pathLst>
                <a:path w="912495" h="558165">
                  <a:moveTo>
                    <a:pt x="0" y="0"/>
                  </a:moveTo>
                  <a:lnTo>
                    <a:pt x="0" y="289953"/>
                  </a:lnTo>
                  <a:lnTo>
                    <a:pt x="279968" y="289953"/>
                  </a:lnTo>
                  <a:lnTo>
                    <a:pt x="279968" y="557912"/>
                  </a:lnTo>
                  <a:lnTo>
                    <a:pt x="911883" y="557912"/>
                  </a:lnTo>
                  <a:lnTo>
                    <a:pt x="911883" y="149975"/>
                  </a:lnTo>
                  <a:lnTo>
                    <a:pt x="551928" y="149975"/>
                  </a:lnTo>
                  <a:lnTo>
                    <a:pt x="551928" y="1997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987" y="1241649"/>
              <a:ext cx="103558" cy="153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9199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2025122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9602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9026" y="432347"/>
              <a:ext cx="200302" cy="1563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86631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3224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2156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032" y="1015682"/>
              <a:ext cx="150034" cy="148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92609" y="893277"/>
              <a:ext cx="849630" cy="516255"/>
            </a:xfrm>
            <a:custGeom>
              <a:avLst/>
              <a:gdLst/>
              <a:ahLst/>
              <a:cxnLst/>
              <a:rect l="l" t="t" r="r" b="b"/>
              <a:pathLst>
                <a:path w="849629" h="516255">
                  <a:moveTo>
                    <a:pt x="264740" y="516117"/>
                  </a:moveTo>
                  <a:lnTo>
                    <a:pt x="264740" y="255893"/>
                  </a:lnTo>
                  <a:lnTo>
                    <a:pt x="0" y="255893"/>
                  </a:lnTo>
                  <a:lnTo>
                    <a:pt x="252995" y="127050"/>
                  </a:lnTo>
                  <a:lnTo>
                    <a:pt x="506038" y="0"/>
                  </a:lnTo>
                  <a:lnTo>
                    <a:pt x="506038" y="148539"/>
                  </a:lnTo>
                  <a:lnTo>
                    <a:pt x="849076" y="148539"/>
                  </a:lnTo>
                </a:path>
                <a:path w="849629" h="516255">
                  <a:moveTo>
                    <a:pt x="278279" y="515243"/>
                  </a:moveTo>
                  <a:lnTo>
                    <a:pt x="278588" y="242077"/>
                  </a:lnTo>
                  <a:lnTo>
                    <a:pt x="54852" y="244869"/>
                  </a:lnTo>
                  <a:lnTo>
                    <a:pt x="277750" y="131116"/>
                  </a:lnTo>
                  <a:lnTo>
                    <a:pt x="491121" y="29697"/>
                  </a:lnTo>
                  <a:lnTo>
                    <a:pt x="491121" y="165895"/>
                  </a:lnTo>
                  <a:lnTo>
                    <a:pt x="849076" y="165895"/>
                  </a:lnTo>
                </a:path>
              </a:pathLst>
            </a:custGeom>
            <a:ln w="8339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6115" y="925031"/>
              <a:ext cx="647700" cy="162560"/>
            </a:xfrm>
            <a:custGeom>
              <a:avLst/>
              <a:gdLst/>
              <a:ahLst/>
              <a:cxnLst/>
              <a:rect l="l" t="t" r="r" b="b"/>
              <a:pathLst>
                <a:path w="647700" h="162559">
                  <a:moveTo>
                    <a:pt x="392653" y="39776"/>
                  </a:moveTo>
                  <a:lnTo>
                    <a:pt x="392653" y="150366"/>
                  </a:lnTo>
                  <a:lnTo>
                    <a:pt x="647463" y="150366"/>
                  </a:lnTo>
                </a:path>
                <a:path w="647700" h="162559">
                  <a:moveTo>
                    <a:pt x="0" y="162332"/>
                  </a:moveTo>
                  <a:lnTo>
                    <a:pt x="326156" y="0"/>
                  </a:lnTo>
                </a:path>
              </a:pathLst>
            </a:custGeom>
            <a:ln w="8113">
              <a:solidFill>
                <a:srgbClr val="939393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2" name="object 22"/>
          <p:cNvSpPr/>
          <p:nvPr/>
        </p:nvSpPr>
        <p:spPr>
          <a:xfrm>
            <a:off x="1896664" y="3626257"/>
            <a:ext cx="3377406" cy="377505"/>
          </a:xfrm>
          <a:custGeom>
            <a:avLst/>
            <a:gdLst/>
            <a:ahLst/>
            <a:cxnLst/>
            <a:rect l="l" t="t" r="r" b="b"/>
            <a:pathLst>
              <a:path w="1704339" h="190500">
                <a:moveTo>
                  <a:pt x="16532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32"/>
                </a:lnTo>
                <a:lnTo>
                  <a:pt x="1704037" y="189932"/>
                </a:lnTo>
                <a:lnTo>
                  <a:pt x="1704037" y="50800"/>
                </a:lnTo>
                <a:lnTo>
                  <a:pt x="1700028" y="31075"/>
                </a:lnTo>
                <a:lnTo>
                  <a:pt x="1689114" y="14922"/>
                </a:lnTo>
                <a:lnTo>
                  <a:pt x="1672961" y="4008"/>
                </a:lnTo>
                <a:lnTo>
                  <a:pt x="1653236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 txBox="1"/>
          <p:nvPr/>
        </p:nvSpPr>
        <p:spPr>
          <a:xfrm>
            <a:off x="1972164" y="3613912"/>
            <a:ext cx="2524247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96664" y="3713902"/>
            <a:ext cx="3478074" cy="1369083"/>
            <a:chOff x="185940" y="1874145"/>
            <a:chExt cx="1755139" cy="69088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78788" y="3989086"/>
            <a:ext cx="2412254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351088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1218" y="3636350"/>
            <a:ext cx="4750266" cy="357371"/>
          </a:xfrm>
          <a:custGeom>
            <a:avLst/>
            <a:gdLst/>
            <a:ahLst/>
            <a:cxnLst/>
            <a:rect l="l" t="t" r="r" b="b"/>
            <a:pathLst>
              <a:path w="2397125" h="180339">
                <a:moveTo>
                  <a:pt x="234620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2397007" y="179740"/>
                </a:lnTo>
                <a:lnTo>
                  <a:pt x="2397007" y="50800"/>
                </a:lnTo>
                <a:lnTo>
                  <a:pt x="2392998" y="31075"/>
                </a:lnTo>
                <a:lnTo>
                  <a:pt x="2382084" y="14922"/>
                </a:lnTo>
                <a:lnTo>
                  <a:pt x="2365931" y="4008"/>
                </a:lnTo>
                <a:lnTo>
                  <a:pt x="234620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5616719" y="3610087"/>
            <a:ext cx="356053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[D</a:t>
            </a:r>
            <a:r>
              <a:rPr lang="en-US" sz="1784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1784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moli</a:t>
            </a: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41218" y="3724006"/>
            <a:ext cx="4850934" cy="1348950"/>
            <a:chOff x="2025090" y="1879244"/>
            <a:chExt cx="2447925" cy="68072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5091" y="2002104"/>
              <a:ext cx="2397006" cy="506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5891" y="2458224"/>
              <a:ext cx="101600" cy="101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6691" y="2445524"/>
              <a:ext cx="2346171" cy="114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097" y="1879244"/>
              <a:ext cx="50765" cy="5789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25090" y="2046379"/>
              <a:ext cx="2397125" cy="462915"/>
            </a:xfrm>
            <a:custGeom>
              <a:avLst/>
              <a:gdLst/>
              <a:ahLst/>
              <a:cxnLst/>
              <a:rect l="l" t="t" r="r" b="b"/>
              <a:pathLst>
                <a:path w="2397125" h="462914">
                  <a:moveTo>
                    <a:pt x="239700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2346206" y="462645"/>
                  </a:lnTo>
                  <a:lnTo>
                    <a:pt x="2365931" y="458636"/>
                  </a:lnTo>
                  <a:lnTo>
                    <a:pt x="2382084" y="447722"/>
                  </a:lnTo>
                  <a:lnTo>
                    <a:pt x="2392998" y="431569"/>
                  </a:lnTo>
                  <a:lnTo>
                    <a:pt x="2397007" y="411844"/>
                  </a:lnTo>
                  <a:lnTo>
                    <a:pt x="2397007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22097" y="1917344"/>
              <a:ext cx="0" cy="560070"/>
            </a:xfrm>
            <a:custGeom>
              <a:avLst/>
              <a:gdLst/>
              <a:ahLst/>
              <a:cxnLst/>
              <a:rect l="l" t="t" r="r" b="b"/>
              <a:pathLst>
                <a:path h="560069">
                  <a:moveTo>
                    <a:pt x="0" y="559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4422097" y="19046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4422097" y="18919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2097" y="1879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53512" y="3978993"/>
            <a:ext cx="2325428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i="1" spc="-307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264260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888093" y="5141053"/>
            <a:ext cx="2130384" cy="1549027"/>
            <a:chOff x="181615" y="2594327"/>
            <a:chExt cx="1075055" cy="781685"/>
          </a:xfrm>
        </p:grpSpPr>
        <p:sp>
          <p:nvSpPr>
            <p:cNvPr id="49" name="object 49"/>
            <p:cNvSpPr/>
            <p:nvPr/>
          </p:nvSpPr>
          <p:spPr>
            <a:xfrm>
              <a:off x="219505" y="2669873"/>
              <a:ext cx="1022985" cy="626110"/>
            </a:xfrm>
            <a:custGeom>
              <a:avLst/>
              <a:gdLst/>
              <a:ahLst/>
              <a:cxnLst/>
              <a:rect l="l" t="t" r="r" b="b"/>
              <a:pathLst>
                <a:path w="1022985" h="626110">
                  <a:moveTo>
                    <a:pt x="0" y="0"/>
                  </a:moveTo>
                  <a:lnTo>
                    <a:pt x="0" y="325250"/>
                  </a:lnTo>
                  <a:lnTo>
                    <a:pt x="314035" y="325250"/>
                  </a:lnTo>
                  <a:lnTo>
                    <a:pt x="314035" y="625844"/>
                  </a:lnTo>
                  <a:lnTo>
                    <a:pt x="1022874" y="625844"/>
                  </a:lnTo>
                  <a:lnTo>
                    <a:pt x="1022874" y="168232"/>
                  </a:lnTo>
                  <a:lnTo>
                    <a:pt x="619115" y="168232"/>
                  </a:lnTo>
                  <a:lnTo>
                    <a:pt x="619115" y="2240"/>
                  </a:lnTo>
                  <a:lnTo>
                    <a:pt x="0" y="0"/>
                  </a:lnTo>
                  <a:close/>
                </a:path>
                <a:path w="1022985" h="626110">
                  <a:moveTo>
                    <a:pt x="23642" y="299610"/>
                  </a:moveTo>
                  <a:lnTo>
                    <a:pt x="339302" y="299610"/>
                  </a:lnTo>
                  <a:lnTo>
                    <a:pt x="339302" y="597765"/>
                  </a:lnTo>
                </a:path>
                <a:path w="1022985" h="626110">
                  <a:moveTo>
                    <a:pt x="585891" y="31196"/>
                  </a:moveTo>
                  <a:lnTo>
                    <a:pt x="585891" y="194970"/>
                  </a:lnTo>
                  <a:lnTo>
                    <a:pt x="992178" y="194970"/>
                  </a:lnTo>
                </a:path>
              </a:pathLst>
            </a:custGeom>
            <a:ln w="9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2594330"/>
              <a:ext cx="1075055" cy="781685"/>
            </a:xfrm>
            <a:custGeom>
              <a:avLst/>
              <a:gdLst/>
              <a:ahLst/>
              <a:cxnLst/>
              <a:rect l="l" t="t" r="r" b="b"/>
              <a:pathLst>
                <a:path w="1075055" h="781685">
                  <a:moveTo>
                    <a:pt x="45262" y="435546"/>
                  </a:moveTo>
                  <a:lnTo>
                    <a:pt x="41910" y="431736"/>
                  </a:lnTo>
                  <a:lnTo>
                    <a:pt x="40233" y="429831"/>
                  </a:lnTo>
                  <a:lnTo>
                    <a:pt x="39014" y="429831"/>
                  </a:lnTo>
                  <a:lnTo>
                    <a:pt x="39014" y="434733"/>
                  </a:lnTo>
                  <a:lnTo>
                    <a:pt x="39014" y="445058"/>
                  </a:lnTo>
                  <a:lnTo>
                    <a:pt x="36156" y="454977"/>
                  </a:lnTo>
                  <a:lnTo>
                    <a:pt x="34518" y="458241"/>
                  </a:lnTo>
                  <a:lnTo>
                    <a:pt x="31534" y="464362"/>
                  </a:lnTo>
                  <a:lnTo>
                    <a:pt x="27457" y="467220"/>
                  </a:lnTo>
                  <a:lnTo>
                    <a:pt x="18491" y="467220"/>
                  </a:lnTo>
                  <a:lnTo>
                    <a:pt x="17932" y="463537"/>
                  </a:lnTo>
                  <a:lnTo>
                    <a:pt x="17386" y="460006"/>
                  </a:lnTo>
                  <a:lnTo>
                    <a:pt x="17386" y="459193"/>
                  </a:lnTo>
                  <a:lnTo>
                    <a:pt x="21132" y="444119"/>
                  </a:lnTo>
                  <a:lnTo>
                    <a:pt x="22428" y="438810"/>
                  </a:lnTo>
                  <a:lnTo>
                    <a:pt x="24866" y="436372"/>
                  </a:lnTo>
                  <a:lnTo>
                    <a:pt x="26365" y="435000"/>
                  </a:lnTo>
                  <a:lnTo>
                    <a:pt x="29502" y="432422"/>
                  </a:lnTo>
                  <a:lnTo>
                    <a:pt x="31940" y="431736"/>
                  </a:lnTo>
                  <a:lnTo>
                    <a:pt x="36830" y="431736"/>
                  </a:lnTo>
                  <a:lnTo>
                    <a:pt x="39014" y="434733"/>
                  </a:lnTo>
                  <a:lnTo>
                    <a:pt x="39014" y="429831"/>
                  </a:lnTo>
                  <a:lnTo>
                    <a:pt x="29349" y="429831"/>
                  </a:lnTo>
                  <a:lnTo>
                    <a:pt x="25146" y="432968"/>
                  </a:lnTo>
                  <a:lnTo>
                    <a:pt x="22288" y="436372"/>
                  </a:lnTo>
                  <a:lnTo>
                    <a:pt x="21501" y="431736"/>
                  </a:lnTo>
                  <a:lnTo>
                    <a:pt x="21475" y="431596"/>
                  </a:lnTo>
                  <a:lnTo>
                    <a:pt x="17665" y="429831"/>
                  </a:lnTo>
                  <a:lnTo>
                    <a:pt x="10464" y="429831"/>
                  </a:lnTo>
                  <a:lnTo>
                    <a:pt x="8826" y="433235"/>
                  </a:lnTo>
                  <a:lnTo>
                    <a:pt x="8153" y="434733"/>
                  </a:lnTo>
                  <a:lnTo>
                    <a:pt x="6527" y="437718"/>
                  </a:lnTo>
                  <a:lnTo>
                    <a:pt x="5422" y="442887"/>
                  </a:lnTo>
                  <a:lnTo>
                    <a:pt x="5422" y="444119"/>
                  </a:lnTo>
                  <a:lnTo>
                    <a:pt x="7340" y="444119"/>
                  </a:lnTo>
                  <a:lnTo>
                    <a:pt x="7416" y="443699"/>
                  </a:lnTo>
                  <a:lnTo>
                    <a:pt x="7874" y="442061"/>
                  </a:lnTo>
                  <a:lnTo>
                    <a:pt x="9372" y="435952"/>
                  </a:lnTo>
                  <a:lnTo>
                    <a:pt x="11137" y="431736"/>
                  </a:lnTo>
                  <a:lnTo>
                    <a:pt x="15773" y="431736"/>
                  </a:lnTo>
                  <a:lnTo>
                    <a:pt x="16992" y="432422"/>
                  </a:lnTo>
                  <a:lnTo>
                    <a:pt x="16992" y="437718"/>
                  </a:lnTo>
                  <a:lnTo>
                    <a:pt x="16306" y="440169"/>
                  </a:lnTo>
                  <a:lnTo>
                    <a:pt x="6654" y="478764"/>
                  </a:lnTo>
                  <a:lnTo>
                    <a:pt x="5981" y="481761"/>
                  </a:lnTo>
                  <a:lnTo>
                    <a:pt x="5715" y="482320"/>
                  </a:lnTo>
                  <a:lnTo>
                    <a:pt x="0" y="482320"/>
                  </a:lnTo>
                  <a:lnTo>
                    <a:pt x="127" y="484746"/>
                  </a:lnTo>
                  <a:lnTo>
                    <a:pt x="393" y="485038"/>
                  </a:lnTo>
                  <a:lnTo>
                    <a:pt x="3390" y="485038"/>
                  </a:lnTo>
                  <a:lnTo>
                    <a:pt x="5981" y="484746"/>
                  </a:lnTo>
                  <a:lnTo>
                    <a:pt x="11277" y="484746"/>
                  </a:lnTo>
                  <a:lnTo>
                    <a:pt x="14135" y="485038"/>
                  </a:lnTo>
                  <a:lnTo>
                    <a:pt x="18491" y="485038"/>
                  </a:lnTo>
                  <a:lnTo>
                    <a:pt x="18491" y="484746"/>
                  </a:lnTo>
                  <a:lnTo>
                    <a:pt x="18491" y="482320"/>
                  </a:lnTo>
                  <a:lnTo>
                    <a:pt x="12090" y="482320"/>
                  </a:lnTo>
                  <a:lnTo>
                    <a:pt x="12090" y="479869"/>
                  </a:lnTo>
                  <a:lnTo>
                    <a:pt x="15379" y="467220"/>
                  </a:lnTo>
                  <a:lnTo>
                    <a:pt x="16306" y="463537"/>
                  </a:lnTo>
                  <a:lnTo>
                    <a:pt x="17386" y="466128"/>
                  </a:lnTo>
                  <a:lnTo>
                    <a:pt x="19837" y="469125"/>
                  </a:lnTo>
                  <a:lnTo>
                    <a:pt x="24320" y="469125"/>
                  </a:lnTo>
                  <a:lnTo>
                    <a:pt x="45173" y="444119"/>
                  </a:lnTo>
                  <a:lnTo>
                    <a:pt x="45262" y="435546"/>
                  </a:lnTo>
                  <a:close/>
                </a:path>
                <a:path w="1075055" h="781685">
                  <a:moveTo>
                    <a:pt x="77597" y="455206"/>
                  </a:moveTo>
                  <a:lnTo>
                    <a:pt x="76784" y="450316"/>
                  </a:lnTo>
                  <a:lnTo>
                    <a:pt x="74066" y="446100"/>
                  </a:lnTo>
                  <a:lnTo>
                    <a:pt x="72161" y="443382"/>
                  </a:lnTo>
                  <a:lnTo>
                    <a:pt x="72136" y="455206"/>
                  </a:lnTo>
                  <a:lnTo>
                    <a:pt x="72034" y="470573"/>
                  </a:lnTo>
                  <a:lnTo>
                    <a:pt x="71348" y="473824"/>
                  </a:lnTo>
                  <a:lnTo>
                    <a:pt x="70116" y="479399"/>
                  </a:lnTo>
                  <a:lnTo>
                    <a:pt x="66040" y="480618"/>
                  </a:lnTo>
                  <a:lnTo>
                    <a:pt x="60731" y="480618"/>
                  </a:lnTo>
                  <a:lnTo>
                    <a:pt x="57073" y="479005"/>
                  </a:lnTo>
                  <a:lnTo>
                    <a:pt x="55841" y="474103"/>
                  </a:lnTo>
                  <a:lnTo>
                    <a:pt x="55029" y="470573"/>
                  </a:lnTo>
                  <a:lnTo>
                    <a:pt x="55029" y="451942"/>
                  </a:lnTo>
                  <a:lnTo>
                    <a:pt x="55841" y="448678"/>
                  </a:lnTo>
                  <a:lnTo>
                    <a:pt x="57200" y="443928"/>
                  </a:lnTo>
                  <a:lnTo>
                    <a:pt x="60998" y="442569"/>
                  </a:lnTo>
                  <a:lnTo>
                    <a:pt x="66852" y="442569"/>
                  </a:lnTo>
                  <a:lnTo>
                    <a:pt x="69977" y="444601"/>
                  </a:lnTo>
                  <a:lnTo>
                    <a:pt x="71069" y="448132"/>
                  </a:lnTo>
                  <a:lnTo>
                    <a:pt x="72021" y="451396"/>
                  </a:lnTo>
                  <a:lnTo>
                    <a:pt x="72136" y="455206"/>
                  </a:lnTo>
                  <a:lnTo>
                    <a:pt x="72136" y="443369"/>
                  </a:lnTo>
                  <a:lnTo>
                    <a:pt x="70891" y="442569"/>
                  </a:lnTo>
                  <a:lnTo>
                    <a:pt x="68351" y="440931"/>
                  </a:lnTo>
                  <a:lnTo>
                    <a:pt x="49453" y="440931"/>
                  </a:lnTo>
                  <a:lnTo>
                    <a:pt x="49453" y="482384"/>
                  </a:lnTo>
                  <a:lnTo>
                    <a:pt x="77597" y="482384"/>
                  </a:lnTo>
                  <a:lnTo>
                    <a:pt x="77597" y="480618"/>
                  </a:lnTo>
                  <a:lnTo>
                    <a:pt x="77597" y="455206"/>
                  </a:lnTo>
                  <a:close/>
                </a:path>
                <a:path w="1075055" h="781685">
                  <a:moveTo>
                    <a:pt x="84836" y="369481"/>
                  </a:moveTo>
                  <a:lnTo>
                    <a:pt x="83223" y="361454"/>
                  </a:lnTo>
                  <a:lnTo>
                    <a:pt x="78803" y="354901"/>
                  </a:lnTo>
                  <a:lnTo>
                    <a:pt x="72237" y="350481"/>
                  </a:lnTo>
                  <a:lnTo>
                    <a:pt x="64211" y="348856"/>
                  </a:lnTo>
                  <a:lnTo>
                    <a:pt x="56184" y="350481"/>
                  </a:lnTo>
                  <a:lnTo>
                    <a:pt x="49631" y="354901"/>
                  </a:lnTo>
                  <a:lnTo>
                    <a:pt x="45212" y="361454"/>
                  </a:lnTo>
                  <a:lnTo>
                    <a:pt x="43586" y="369481"/>
                  </a:lnTo>
                  <a:lnTo>
                    <a:pt x="45212" y="377507"/>
                  </a:lnTo>
                  <a:lnTo>
                    <a:pt x="49631" y="384073"/>
                  </a:lnTo>
                  <a:lnTo>
                    <a:pt x="56184" y="388493"/>
                  </a:lnTo>
                  <a:lnTo>
                    <a:pt x="64211" y="390118"/>
                  </a:lnTo>
                  <a:lnTo>
                    <a:pt x="72237" y="388493"/>
                  </a:lnTo>
                  <a:lnTo>
                    <a:pt x="78803" y="384073"/>
                  </a:lnTo>
                  <a:lnTo>
                    <a:pt x="83223" y="377507"/>
                  </a:lnTo>
                  <a:lnTo>
                    <a:pt x="84836" y="369481"/>
                  </a:lnTo>
                  <a:close/>
                </a:path>
                <a:path w="1075055" h="781685">
                  <a:moveTo>
                    <a:pt x="377685" y="732104"/>
                  </a:moveTo>
                  <a:lnTo>
                    <a:pt x="374319" y="728294"/>
                  </a:lnTo>
                  <a:lnTo>
                    <a:pt x="372643" y="726389"/>
                  </a:lnTo>
                  <a:lnTo>
                    <a:pt x="371424" y="726389"/>
                  </a:lnTo>
                  <a:lnTo>
                    <a:pt x="371424" y="731291"/>
                  </a:lnTo>
                  <a:lnTo>
                    <a:pt x="371424" y="741616"/>
                  </a:lnTo>
                  <a:lnTo>
                    <a:pt x="368566" y="751535"/>
                  </a:lnTo>
                  <a:lnTo>
                    <a:pt x="366941" y="754799"/>
                  </a:lnTo>
                  <a:lnTo>
                    <a:pt x="363956" y="760920"/>
                  </a:lnTo>
                  <a:lnTo>
                    <a:pt x="359867" y="763778"/>
                  </a:lnTo>
                  <a:lnTo>
                    <a:pt x="350901" y="763778"/>
                  </a:lnTo>
                  <a:lnTo>
                    <a:pt x="350342" y="760107"/>
                  </a:lnTo>
                  <a:lnTo>
                    <a:pt x="349808" y="756564"/>
                  </a:lnTo>
                  <a:lnTo>
                    <a:pt x="349808" y="755751"/>
                  </a:lnTo>
                  <a:lnTo>
                    <a:pt x="354291" y="737679"/>
                  </a:lnTo>
                  <a:lnTo>
                    <a:pt x="354838" y="735355"/>
                  </a:lnTo>
                  <a:lnTo>
                    <a:pt x="357289" y="732929"/>
                  </a:lnTo>
                  <a:lnTo>
                    <a:pt x="358787" y="731558"/>
                  </a:lnTo>
                  <a:lnTo>
                    <a:pt x="361899" y="728980"/>
                  </a:lnTo>
                  <a:lnTo>
                    <a:pt x="364350" y="728294"/>
                  </a:lnTo>
                  <a:lnTo>
                    <a:pt x="369252" y="728294"/>
                  </a:lnTo>
                  <a:lnTo>
                    <a:pt x="371424" y="731291"/>
                  </a:lnTo>
                  <a:lnTo>
                    <a:pt x="371424" y="726389"/>
                  </a:lnTo>
                  <a:lnTo>
                    <a:pt x="361772" y="726389"/>
                  </a:lnTo>
                  <a:lnTo>
                    <a:pt x="357555" y="729526"/>
                  </a:lnTo>
                  <a:lnTo>
                    <a:pt x="354711" y="732929"/>
                  </a:lnTo>
                  <a:lnTo>
                    <a:pt x="353910" y="728294"/>
                  </a:lnTo>
                  <a:lnTo>
                    <a:pt x="353885" y="728167"/>
                  </a:lnTo>
                  <a:lnTo>
                    <a:pt x="350088" y="726389"/>
                  </a:lnTo>
                  <a:lnTo>
                    <a:pt x="342874" y="726389"/>
                  </a:lnTo>
                  <a:lnTo>
                    <a:pt x="341249" y="729792"/>
                  </a:lnTo>
                  <a:lnTo>
                    <a:pt x="340563" y="731291"/>
                  </a:lnTo>
                  <a:lnTo>
                    <a:pt x="338937" y="734275"/>
                  </a:lnTo>
                  <a:lnTo>
                    <a:pt x="337845" y="739444"/>
                  </a:lnTo>
                  <a:lnTo>
                    <a:pt x="337845" y="740676"/>
                  </a:lnTo>
                  <a:lnTo>
                    <a:pt x="339763" y="740676"/>
                  </a:lnTo>
                  <a:lnTo>
                    <a:pt x="339839" y="740257"/>
                  </a:lnTo>
                  <a:lnTo>
                    <a:pt x="340296" y="738619"/>
                  </a:lnTo>
                  <a:lnTo>
                    <a:pt x="341795" y="732510"/>
                  </a:lnTo>
                  <a:lnTo>
                    <a:pt x="343560" y="728294"/>
                  </a:lnTo>
                  <a:lnTo>
                    <a:pt x="348170" y="728294"/>
                  </a:lnTo>
                  <a:lnTo>
                    <a:pt x="349402" y="728980"/>
                  </a:lnTo>
                  <a:lnTo>
                    <a:pt x="349402" y="734275"/>
                  </a:lnTo>
                  <a:lnTo>
                    <a:pt x="348729" y="736727"/>
                  </a:lnTo>
                  <a:lnTo>
                    <a:pt x="339077" y="775335"/>
                  </a:lnTo>
                  <a:lnTo>
                    <a:pt x="338391" y="778332"/>
                  </a:lnTo>
                  <a:lnTo>
                    <a:pt x="338124" y="778865"/>
                  </a:lnTo>
                  <a:lnTo>
                    <a:pt x="332409" y="778865"/>
                  </a:lnTo>
                  <a:lnTo>
                    <a:pt x="332409" y="781177"/>
                  </a:lnTo>
                  <a:lnTo>
                    <a:pt x="332816" y="781583"/>
                  </a:lnTo>
                  <a:lnTo>
                    <a:pt x="335813" y="781583"/>
                  </a:lnTo>
                  <a:lnTo>
                    <a:pt x="338391" y="781316"/>
                  </a:lnTo>
                  <a:lnTo>
                    <a:pt x="343687" y="781316"/>
                  </a:lnTo>
                  <a:lnTo>
                    <a:pt x="346544" y="781583"/>
                  </a:lnTo>
                  <a:lnTo>
                    <a:pt x="350901" y="781583"/>
                  </a:lnTo>
                  <a:lnTo>
                    <a:pt x="350901" y="781316"/>
                  </a:lnTo>
                  <a:lnTo>
                    <a:pt x="350901" y="778865"/>
                  </a:lnTo>
                  <a:lnTo>
                    <a:pt x="344512" y="778865"/>
                  </a:lnTo>
                  <a:lnTo>
                    <a:pt x="344512" y="776414"/>
                  </a:lnTo>
                  <a:lnTo>
                    <a:pt x="348729" y="760107"/>
                  </a:lnTo>
                  <a:lnTo>
                    <a:pt x="349808" y="762685"/>
                  </a:lnTo>
                  <a:lnTo>
                    <a:pt x="352259" y="765683"/>
                  </a:lnTo>
                  <a:lnTo>
                    <a:pt x="356743" y="765683"/>
                  </a:lnTo>
                  <a:lnTo>
                    <a:pt x="363334" y="763778"/>
                  </a:lnTo>
                  <a:lnTo>
                    <a:pt x="364261" y="763511"/>
                  </a:lnTo>
                  <a:lnTo>
                    <a:pt x="370979" y="757758"/>
                  </a:lnTo>
                  <a:lnTo>
                    <a:pt x="375831" y="749617"/>
                  </a:lnTo>
                  <a:lnTo>
                    <a:pt x="377596" y="740676"/>
                  </a:lnTo>
                  <a:lnTo>
                    <a:pt x="377685" y="732104"/>
                  </a:lnTo>
                  <a:close/>
                </a:path>
                <a:path w="1075055" h="781685">
                  <a:moveTo>
                    <a:pt x="397383" y="664667"/>
                  </a:moveTo>
                  <a:lnTo>
                    <a:pt x="395757" y="656640"/>
                  </a:lnTo>
                  <a:lnTo>
                    <a:pt x="391337" y="650087"/>
                  </a:lnTo>
                  <a:lnTo>
                    <a:pt x="384784" y="645655"/>
                  </a:lnTo>
                  <a:lnTo>
                    <a:pt x="376758" y="644042"/>
                  </a:lnTo>
                  <a:lnTo>
                    <a:pt x="368719" y="645655"/>
                  </a:lnTo>
                  <a:lnTo>
                    <a:pt x="362165" y="650087"/>
                  </a:lnTo>
                  <a:lnTo>
                    <a:pt x="357746" y="656640"/>
                  </a:lnTo>
                  <a:lnTo>
                    <a:pt x="356133" y="664667"/>
                  </a:lnTo>
                  <a:lnTo>
                    <a:pt x="357746" y="672693"/>
                  </a:lnTo>
                  <a:lnTo>
                    <a:pt x="362165" y="679246"/>
                  </a:lnTo>
                  <a:lnTo>
                    <a:pt x="368719" y="683666"/>
                  </a:lnTo>
                  <a:lnTo>
                    <a:pt x="376758" y="685292"/>
                  </a:lnTo>
                  <a:lnTo>
                    <a:pt x="384784" y="683666"/>
                  </a:lnTo>
                  <a:lnTo>
                    <a:pt x="391337" y="679246"/>
                  </a:lnTo>
                  <a:lnTo>
                    <a:pt x="395757" y="672693"/>
                  </a:lnTo>
                  <a:lnTo>
                    <a:pt x="397383" y="664667"/>
                  </a:lnTo>
                  <a:close/>
                </a:path>
                <a:path w="1075055" h="781685">
                  <a:moveTo>
                    <a:pt x="397383" y="374484"/>
                  </a:moveTo>
                  <a:lnTo>
                    <a:pt x="395757" y="366458"/>
                  </a:lnTo>
                  <a:lnTo>
                    <a:pt x="391337" y="359905"/>
                  </a:lnTo>
                  <a:lnTo>
                    <a:pt x="384784" y="355485"/>
                  </a:lnTo>
                  <a:lnTo>
                    <a:pt x="376758" y="353860"/>
                  </a:lnTo>
                  <a:lnTo>
                    <a:pt x="368719" y="355485"/>
                  </a:lnTo>
                  <a:lnTo>
                    <a:pt x="362165" y="359905"/>
                  </a:lnTo>
                  <a:lnTo>
                    <a:pt x="357746" y="366458"/>
                  </a:lnTo>
                  <a:lnTo>
                    <a:pt x="356133" y="374484"/>
                  </a:lnTo>
                  <a:lnTo>
                    <a:pt x="357746" y="382511"/>
                  </a:lnTo>
                  <a:lnTo>
                    <a:pt x="362165" y="389077"/>
                  </a:lnTo>
                  <a:lnTo>
                    <a:pt x="368719" y="393496"/>
                  </a:lnTo>
                  <a:lnTo>
                    <a:pt x="376758" y="395109"/>
                  </a:lnTo>
                  <a:lnTo>
                    <a:pt x="384784" y="393496"/>
                  </a:lnTo>
                  <a:lnTo>
                    <a:pt x="391337" y="389077"/>
                  </a:lnTo>
                  <a:lnTo>
                    <a:pt x="395757" y="382511"/>
                  </a:lnTo>
                  <a:lnTo>
                    <a:pt x="397383" y="374484"/>
                  </a:lnTo>
                  <a:close/>
                </a:path>
                <a:path w="1075055" h="781685">
                  <a:moveTo>
                    <a:pt x="407428" y="775550"/>
                  </a:moveTo>
                  <a:lnTo>
                    <a:pt x="398995" y="775550"/>
                  </a:lnTo>
                  <a:lnTo>
                    <a:pt x="398995" y="741845"/>
                  </a:lnTo>
                  <a:lnTo>
                    <a:pt x="398995" y="737489"/>
                  </a:lnTo>
                  <a:lnTo>
                    <a:pt x="397230" y="737489"/>
                  </a:lnTo>
                  <a:lnTo>
                    <a:pt x="393293" y="741286"/>
                  </a:lnTo>
                  <a:lnTo>
                    <a:pt x="385406" y="741286"/>
                  </a:lnTo>
                  <a:lnTo>
                    <a:pt x="385406" y="743470"/>
                  </a:lnTo>
                  <a:lnTo>
                    <a:pt x="390842" y="743470"/>
                  </a:lnTo>
                  <a:lnTo>
                    <a:pt x="394106" y="741845"/>
                  </a:lnTo>
                  <a:lnTo>
                    <a:pt x="394106" y="775550"/>
                  </a:lnTo>
                  <a:lnTo>
                    <a:pt x="385813" y="775550"/>
                  </a:lnTo>
                  <a:lnTo>
                    <a:pt x="385813" y="777722"/>
                  </a:lnTo>
                  <a:lnTo>
                    <a:pt x="386905" y="777722"/>
                  </a:lnTo>
                  <a:lnTo>
                    <a:pt x="394373" y="777455"/>
                  </a:lnTo>
                  <a:lnTo>
                    <a:pt x="398449" y="777455"/>
                  </a:lnTo>
                  <a:lnTo>
                    <a:pt x="406069" y="777722"/>
                  </a:lnTo>
                  <a:lnTo>
                    <a:pt x="407428" y="777722"/>
                  </a:lnTo>
                  <a:lnTo>
                    <a:pt x="407428" y="777455"/>
                  </a:lnTo>
                  <a:lnTo>
                    <a:pt x="407428" y="775550"/>
                  </a:lnTo>
                  <a:close/>
                </a:path>
                <a:path w="1075055" h="781685">
                  <a:moveTo>
                    <a:pt x="624522" y="546"/>
                  </a:moveTo>
                  <a:lnTo>
                    <a:pt x="624243" y="127"/>
                  </a:lnTo>
                  <a:lnTo>
                    <a:pt x="622757" y="127"/>
                  </a:lnTo>
                  <a:lnTo>
                    <a:pt x="619213" y="3530"/>
                  </a:lnTo>
                  <a:lnTo>
                    <a:pt x="617855" y="6121"/>
                  </a:lnTo>
                  <a:lnTo>
                    <a:pt x="616623" y="3048"/>
                  </a:lnTo>
                  <a:lnTo>
                    <a:pt x="616623" y="8978"/>
                  </a:lnTo>
                  <a:lnTo>
                    <a:pt x="616623" y="10058"/>
                  </a:lnTo>
                  <a:lnTo>
                    <a:pt x="611873" y="29095"/>
                  </a:lnTo>
                  <a:lnTo>
                    <a:pt x="611593" y="29375"/>
                  </a:lnTo>
                  <a:lnTo>
                    <a:pt x="610247" y="31813"/>
                  </a:lnTo>
                  <a:lnTo>
                    <a:pt x="605345" y="37388"/>
                  </a:lnTo>
                  <a:lnTo>
                    <a:pt x="595287" y="37388"/>
                  </a:lnTo>
                  <a:lnTo>
                    <a:pt x="595058" y="31813"/>
                  </a:lnTo>
                  <a:lnTo>
                    <a:pt x="595020" y="25019"/>
                  </a:lnTo>
                  <a:lnTo>
                    <a:pt x="597458" y="15633"/>
                  </a:lnTo>
                  <a:lnTo>
                    <a:pt x="598957" y="11963"/>
                  </a:lnTo>
                  <a:lnTo>
                    <a:pt x="601675" y="5575"/>
                  </a:lnTo>
                  <a:lnTo>
                    <a:pt x="606158" y="1905"/>
                  </a:lnTo>
                  <a:lnTo>
                    <a:pt x="615403" y="1905"/>
                  </a:lnTo>
                  <a:lnTo>
                    <a:pt x="616623" y="8978"/>
                  </a:lnTo>
                  <a:lnTo>
                    <a:pt x="616623" y="3048"/>
                  </a:lnTo>
                  <a:lnTo>
                    <a:pt x="616165" y="1905"/>
                  </a:lnTo>
                  <a:lnTo>
                    <a:pt x="615937" y="1358"/>
                  </a:lnTo>
                  <a:lnTo>
                    <a:pt x="612559" y="0"/>
                  </a:lnTo>
                  <a:lnTo>
                    <a:pt x="609688" y="0"/>
                  </a:lnTo>
                  <a:lnTo>
                    <a:pt x="588899" y="33858"/>
                  </a:lnTo>
                  <a:lnTo>
                    <a:pt x="593928" y="39281"/>
                  </a:lnTo>
                  <a:lnTo>
                    <a:pt x="603986" y="39281"/>
                  </a:lnTo>
                  <a:lnTo>
                    <a:pt x="607148" y="37388"/>
                  </a:lnTo>
                  <a:lnTo>
                    <a:pt x="607377" y="37249"/>
                  </a:lnTo>
                  <a:lnTo>
                    <a:pt x="610514" y="34124"/>
                  </a:lnTo>
                  <a:lnTo>
                    <a:pt x="609688" y="37122"/>
                  </a:lnTo>
                  <a:lnTo>
                    <a:pt x="606844" y="48806"/>
                  </a:lnTo>
                  <a:lnTo>
                    <a:pt x="606564" y="49618"/>
                  </a:lnTo>
                  <a:lnTo>
                    <a:pt x="605891" y="52070"/>
                  </a:lnTo>
                  <a:lnTo>
                    <a:pt x="605205" y="52349"/>
                  </a:lnTo>
                  <a:lnTo>
                    <a:pt x="600316" y="52476"/>
                  </a:lnTo>
                  <a:lnTo>
                    <a:pt x="598411" y="52476"/>
                  </a:lnTo>
                  <a:lnTo>
                    <a:pt x="598411" y="55194"/>
                  </a:lnTo>
                  <a:lnTo>
                    <a:pt x="602208" y="55194"/>
                  </a:lnTo>
                  <a:lnTo>
                    <a:pt x="605345" y="54927"/>
                  </a:lnTo>
                  <a:lnTo>
                    <a:pt x="611060" y="54927"/>
                  </a:lnTo>
                  <a:lnTo>
                    <a:pt x="614172" y="55194"/>
                  </a:lnTo>
                  <a:lnTo>
                    <a:pt x="618667" y="55194"/>
                  </a:lnTo>
                  <a:lnTo>
                    <a:pt x="618667" y="54927"/>
                  </a:lnTo>
                  <a:lnTo>
                    <a:pt x="618667" y="52476"/>
                  </a:lnTo>
                  <a:lnTo>
                    <a:pt x="612279" y="52476"/>
                  </a:lnTo>
                  <a:lnTo>
                    <a:pt x="612279" y="50431"/>
                  </a:lnTo>
                  <a:lnTo>
                    <a:pt x="612457" y="49618"/>
                  </a:lnTo>
                  <a:lnTo>
                    <a:pt x="616292" y="34124"/>
                  </a:lnTo>
                  <a:lnTo>
                    <a:pt x="623239" y="6121"/>
                  </a:lnTo>
                  <a:lnTo>
                    <a:pt x="624420" y="1358"/>
                  </a:lnTo>
                  <a:lnTo>
                    <a:pt x="624522" y="546"/>
                  </a:lnTo>
                  <a:close/>
                </a:path>
                <a:path w="1075055" h="781685">
                  <a:moveTo>
                    <a:pt x="644906" y="266915"/>
                  </a:moveTo>
                  <a:lnTo>
                    <a:pt x="643293" y="258889"/>
                  </a:lnTo>
                  <a:lnTo>
                    <a:pt x="638873" y="252336"/>
                  </a:lnTo>
                  <a:lnTo>
                    <a:pt x="632320" y="247916"/>
                  </a:lnTo>
                  <a:lnTo>
                    <a:pt x="624281" y="246291"/>
                  </a:lnTo>
                  <a:lnTo>
                    <a:pt x="616254" y="247916"/>
                  </a:lnTo>
                  <a:lnTo>
                    <a:pt x="609701" y="252336"/>
                  </a:lnTo>
                  <a:lnTo>
                    <a:pt x="605282" y="258889"/>
                  </a:lnTo>
                  <a:lnTo>
                    <a:pt x="603656" y="266915"/>
                  </a:lnTo>
                  <a:lnTo>
                    <a:pt x="605282" y="274955"/>
                  </a:lnTo>
                  <a:lnTo>
                    <a:pt x="609701" y="281508"/>
                  </a:lnTo>
                  <a:lnTo>
                    <a:pt x="616254" y="285927"/>
                  </a:lnTo>
                  <a:lnTo>
                    <a:pt x="624281" y="287553"/>
                  </a:lnTo>
                  <a:lnTo>
                    <a:pt x="632320" y="285927"/>
                  </a:lnTo>
                  <a:lnTo>
                    <a:pt x="638873" y="281508"/>
                  </a:lnTo>
                  <a:lnTo>
                    <a:pt x="643293" y="274955"/>
                  </a:lnTo>
                  <a:lnTo>
                    <a:pt x="644906" y="266915"/>
                  </a:lnTo>
                  <a:close/>
                </a:path>
                <a:path w="1075055" h="781685">
                  <a:moveTo>
                    <a:pt x="644906" y="114401"/>
                  </a:moveTo>
                  <a:lnTo>
                    <a:pt x="643293" y="106375"/>
                  </a:lnTo>
                  <a:lnTo>
                    <a:pt x="638873" y="99822"/>
                  </a:lnTo>
                  <a:lnTo>
                    <a:pt x="632320" y="95402"/>
                  </a:lnTo>
                  <a:lnTo>
                    <a:pt x="624281" y="93776"/>
                  </a:lnTo>
                  <a:lnTo>
                    <a:pt x="616254" y="95402"/>
                  </a:lnTo>
                  <a:lnTo>
                    <a:pt x="609701" y="99822"/>
                  </a:lnTo>
                  <a:lnTo>
                    <a:pt x="605282" y="106375"/>
                  </a:lnTo>
                  <a:lnTo>
                    <a:pt x="603656" y="114401"/>
                  </a:lnTo>
                  <a:lnTo>
                    <a:pt x="605282" y="122428"/>
                  </a:lnTo>
                  <a:lnTo>
                    <a:pt x="609701" y="128993"/>
                  </a:lnTo>
                  <a:lnTo>
                    <a:pt x="616254" y="133413"/>
                  </a:lnTo>
                  <a:lnTo>
                    <a:pt x="624281" y="135026"/>
                  </a:lnTo>
                  <a:lnTo>
                    <a:pt x="632320" y="133413"/>
                  </a:lnTo>
                  <a:lnTo>
                    <a:pt x="638873" y="128993"/>
                  </a:lnTo>
                  <a:lnTo>
                    <a:pt x="643293" y="122428"/>
                  </a:lnTo>
                  <a:lnTo>
                    <a:pt x="644906" y="114401"/>
                  </a:lnTo>
                  <a:close/>
                </a:path>
                <a:path w="1075055" h="781685">
                  <a:moveTo>
                    <a:pt x="655332" y="25374"/>
                  </a:moveTo>
                  <a:lnTo>
                    <a:pt x="654519" y="20472"/>
                  </a:lnTo>
                  <a:lnTo>
                    <a:pt x="651789" y="16256"/>
                  </a:lnTo>
                  <a:lnTo>
                    <a:pt x="649884" y="13538"/>
                  </a:lnTo>
                  <a:lnTo>
                    <a:pt x="649871" y="25374"/>
                  </a:lnTo>
                  <a:lnTo>
                    <a:pt x="649770" y="40728"/>
                  </a:lnTo>
                  <a:lnTo>
                    <a:pt x="647852" y="49568"/>
                  </a:lnTo>
                  <a:lnTo>
                    <a:pt x="643775" y="50800"/>
                  </a:lnTo>
                  <a:lnTo>
                    <a:pt x="638467" y="50800"/>
                  </a:lnTo>
                  <a:lnTo>
                    <a:pt x="634809" y="49161"/>
                  </a:lnTo>
                  <a:lnTo>
                    <a:pt x="633577" y="44272"/>
                  </a:lnTo>
                  <a:lnTo>
                    <a:pt x="632764" y="40728"/>
                  </a:lnTo>
                  <a:lnTo>
                    <a:pt x="632764" y="22110"/>
                  </a:lnTo>
                  <a:lnTo>
                    <a:pt x="633577" y="18846"/>
                  </a:lnTo>
                  <a:lnTo>
                    <a:pt x="634936" y="14097"/>
                  </a:lnTo>
                  <a:lnTo>
                    <a:pt x="638746" y="12725"/>
                  </a:lnTo>
                  <a:lnTo>
                    <a:pt x="644588" y="12725"/>
                  </a:lnTo>
                  <a:lnTo>
                    <a:pt x="647712" y="14770"/>
                  </a:lnTo>
                  <a:lnTo>
                    <a:pt x="648804" y="18300"/>
                  </a:lnTo>
                  <a:lnTo>
                    <a:pt x="649757" y="21564"/>
                  </a:lnTo>
                  <a:lnTo>
                    <a:pt x="649871" y="25374"/>
                  </a:lnTo>
                  <a:lnTo>
                    <a:pt x="649871" y="13538"/>
                  </a:lnTo>
                  <a:lnTo>
                    <a:pt x="648614" y="12725"/>
                  </a:lnTo>
                  <a:lnTo>
                    <a:pt x="646087" y="11099"/>
                  </a:lnTo>
                  <a:lnTo>
                    <a:pt x="627189" y="11099"/>
                  </a:lnTo>
                  <a:lnTo>
                    <a:pt x="627189" y="52565"/>
                  </a:lnTo>
                  <a:lnTo>
                    <a:pt x="655332" y="52565"/>
                  </a:lnTo>
                  <a:lnTo>
                    <a:pt x="655332" y="50800"/>
                  </a:lnTo>
                  <a:lnTo>
                    <a:pt x="655332" y="25374"/>
                  </a:lnTo>
                  <a:close/>
                </a:path>
                <a:path w="1075055" h="781685">
                  <a:moveTo>
                    <a:pt x="1038847" y="624433"/>
                  </a:moveTo>
                  <a:lnTo>
                    <a:pt x="1034745" y="624433"/>
                  </a:lnTo>
                  <a:lnTo>
                    <a:pt x="1027874" y="624725"/>
                  </a:lnTo>
                  <a:lnTo>
                    <a:pt x="1022324" y="624725"/>
                  </a:lnTo>
                  <a:lnTo>
                    <a:pt x="1015606" y="624433"/>
                  </a:lnTo>
                  <a:lnTo>
                    <a:pt x="1010932" y="624433"/>
                  </a:lnTo>
                  <a:lnTo>
                    <a:pt x="1010932" y="627354"/>
                  </a:lnTo>
                  <a:lnTo>
                    <a:pt x="1019987" y="627354"/>
                  </a:lnTo>
                  <a:lnTo>
                    <a:pt x="1019987" y="629843"/>
                  </a:lnTo>
                  <a:lnTo>
                    <a:pt x="1019695" y="630567"/>
                  </a:lnTo>
                  <a:lnTo>
                    <a:pt x="1006246" y="684364"/>
                  </a:lnTo>
                  <a:lnTo>
                    <a:pt x="1006106" y="685241"/>
                  </a:lnTo>
                  <a:lnTo>
                    <a:pt x="995730" y="685241"/>
                  </a:lnTo>
                  <a:lnTo>
                    <a:pt x="995730" y="688162"/>
                  </a:lnTo>
                  <a:lnTo>
                    <a:pt x="999820" y="688162"/>
                  </a:lnTo>
                  <a:lnTo>
                    <a:pt x="1006538" y="687870"/>
                  </a:lnTo>
                  <a:lnTo>
                    <a:pt x="1012101" y="687870"/>
                  </a:lnTo>
                  <a:lnTo>
                    <a:pt x="1018959" y="688162"/>
                  </a:lnTo>
                  <a:lnTo>
                    <a:pt x="1023632" y="688162"/>
                  </a:lnTo>
                  <a:lnTo>
                    <a:pt x="1023632" y="687870"/>
                  </a:lnTo>
                  <a:lnTo>
                    <a:pt x="1023632" y="685241"/>
                  </a:lnTo>
                  <a:lnTo>
                    <a:pt x="1018667" y="685241"/>
                  </a:lnTo>
                  <a:lnTo>
                    <a:pt x="1016914" y="685088"/>
                  </a:lnTo>
                  <a:lnTo>
                    <a:pt x="1014869" y="684936"/>
                  </a:lnTo>
                  <a:lnTo>
                    <a:pt x="1014577" y="684504"/>
                  </a:lnTo>
                  <a:lnTo>
                    <a:pt x="1014577" y="682752"/>
                  </a:lnTo>
                  <a:lnTo>
                    <a:pt x="1014869" y="681291"/>
                  </a:lnTo>
                  <a:lnTo>
                    <a:pt x="1027442" y="631596"/>
                  </a:lnTo>
                  <a:lnTo>
                    <a:pt x="1028179" y="628230"/>
                  </a:lnTo>
                  <a:lnTo>
                    <a:pt x="1028458" y="627354"/>
                  </a:lnTo>
                  <a:lnTo>
                    <a:pt x="1038847" y="627354"/>
                  </a:lnTo>
                  <a:lnTo>
                    <a:pt x="1038847" y="624725"/>
                  </a:lnTo>
                  <a:lnTo>
                    <a:pt x="1038847" y="624433"/>
                  </a:lnTo>
                  <a:close/>
                </a:path>
                <a:path w="1075055" h="781685">
                  <a:moveTo>
                    <a:pt x="1046784" y="176161"/>
                  </a:moveTo>
                  <a:lnTo>
                    <a:pt x="1046518" y="175755"/>
                  </a:lnTo>
                  <a:lnTo>
                    <a:pt x="1045019" y="175755"/>
                  </a:lnTo>
                  <a:lnTo>
                    <a:pt x="1041488" y="179158"/>
                  </a:lnTo>
                  <a:lnTo>
                    <a:pt x="1040142" y="181737"/>
                  </a:lnTo>
                  <a:lnTo>
                    <a:pt x="1038910" y="178689"/>
                  </a:lnTo>
                  <a:lnTo>
                    <a:pt x="1038910" y="184594"/>
                  </a:lnTo>
                  <a:lnTo>
                    <a:pt x="1038910" y="185686"/>
                  </a:lnTo>
                  <a:lnTo>
                    <a:pt x="1034161" y="204711"/>
                  </a:lnTo>
                  <a:lnTo>
                    <a:pt x="1033881" y="204978"/>
                  </a:lnTo>
                  <a:lnTo>
                    <a:pt x="1032522" y="207429"/>
                  </a:lnTo>
                  <a:lnTo>
                    <a:pt x="1027633" y="212991"/>
                  </a:lnTo>
                  <a:lnTo>
                    <a:pt x="1017562" y="212991"/>
                  </a:lnTo>
                  <a:lnTo>
                    <a:pt x="1017435" y="209740"/>
                  </a:lnTo>
                  <a:lnTo>
                    <a:pt x="1017295" y="200634"/>
                  </a:lnTo>
                  <a:lnTo>
                    <a:pt x="1019746" y="191249"/>
                  </a:lnTo>
                  <a:lnTo>
                    <a:pt x="1021245" y="187591"/>
                  </a:lnTo>
                  <a:lnTo>
                    <a:pt x="1023962" y="181190"/>
                  </a:lnTo>
                  <a:lnTo>
                    <a:pt x="1028446" y="177520"/>
                  </a:lnTo>
                  <a:lnTo>
                    <a:pt x="1037691" y="177520"/>
                  </a:lnTo>
                  <a:lnTo>
                    <a:pt x="1038910" y="184594"/>
                  </a:lnTo>
                  <a:lnTo>
                    <a:pt x="1038910" y="178689"/>
                  </a:lnTo>
                  <a:lnTo>
                    <a:pt x="1038440" y="177520"/>
                  </a:lnTo>
                  <a:lnTo>
                    <a:pt x="1038225" y="176974"/>
                  </a:lnTo>
                  <a:lnTo>
                    <a:pt x="1034821" y="175628"/>
                  </a:lnTo>
                  <a:lnTo>
                    <a:pt x="1031976" y="175628"/>
                  </a:lnTo>
                  <a:lnTo>
                    <a:pt x="1024432" y="177812"/>
                  </a:lnTo>
                  <a:lnTo>
                    <a:pt x="1017752" y="183591"/>
                  </a:lnTo>
                  <a:lnTo>
                    <a:pt x="1013002" y="191731"/>
                  </a:lnTo>
                  <a:lnTo>
                    <a:pt x="1011262" y="200634"/>
                  </a:lnTo>
                  <a:lnTo>
                    <a:pt x="1011186" y="209461"/>
                  </a:lnTo>
                  <a:lnTo>
                    <a:pt x="1016215" y="214909"/>
                  </a:lnTo>
                  <a:lnTo>
                    <a:pt x="1026261" y="214909"/>
                  </a:lnTo>
                  <a:lnTo>
                    <a:pt x="1029449" y="212991"/>
                  </a:lnTo>
                  <a:lnTo>
                    <a:pt x="1029665" y="212864"/>
                  </a:lnTo>
                  <a:lnTo>
                    <a:pt x="1032789" y="209740"/>
                  </a:lnTo>
                  <a:lnTo>
                    <a:pt x="1031976" y="212725"/>
                  </a:lnTo>
                  <a:lnTo>
                    <a:pt x="1029131" y="224421"/>
                  </a:lnTo>
                  <a:lnTo>
                    <a:pt x="1028839" y="225234"/>
                  </a:lnTo>
                  <a:lnTo>
                    <a:pt x="1028179" y="227685"/>
                  </a:lnTo>
                  <a:lnTo>
                    <a:pt x="1027493" y="227952"/>
                  </a:lnTo>
                  <a:lnTo>
                    <a:pt x="1022591" y="228092"/>
                  </a:lnTo>
                  <a:lnTo>
                    <a:pt x="1020699" y="228092"/>
                  </a:lnTo>
                  <a:lnTo>
                    <a:pt x="1020699" y="230809"/>
                  </a:lnTo>
                  <a:lnTo>
                    <a:pt x="1024496" y="230809"/>
                  </a:lnTo>
                  <a:lnTo>
                    <a:pt x="1027633" y="230543"/>
                  </a:lnTo>
                  <a:lnTo>
                    <a:pt x="1033335" y="230543"/>
                  </a:lnTo>
                  <a:lnTo>
                    <a:pt x="1036459" y="230809"/>
                  </a:lnTo>
                  <a:lnTo>
                    <a:pt x="1040942" y="230809"/>
                  </a:lnTo>
                  <a:lnTo>
                    <a:pt x="1040942" y="230543"/>
                  </a:lnTo>
                  <a:lnTo>
                    <a:pt x="1040942" y="228092"/>
                  </a:lnTo>
                  <a:lnTo>
                    <a:pt x="1034554" y="228092"/>
                  </a:lnTo>
                  <a:lnTo>
                    <a:pt x="1034554" y="226060"/>
                  </a:lnTo>
                  <a:lnTo>
                    <a:pt x="1034694" y="225501"/>
                  </a:lnTo>
                  <a:lnTo>
                    <a:pt x="1034821" y="224828"/>
                  </a:lnTo>
                  <a:lnTo>
                    <a:pt x="1038567" y="209740"/>
                  </a:lnTo>
                  <a:lnTo>
                    <a:pt x="1045502" y="181737"/>
                  </a:lnTo>
                  <a:lnTo>
                    <a:pt x="1046683" y="176974"/>
                  </a:lnTo>
                  <a:lnTo>
                    <a:pt x="1046784" y="176161"/>
                  </a:lnTo>
                  <a:close/>
                </a:path>
                <a:path w="1075055" h="781685">
                  <a:moveTo>
                    <a:pt x="1052461" y="274421"/>
                  </a:moveTo>
                  <a:lnTo>
                    <a:pt x="1050836" y="266395"/>
                  </a:lnTo>
                  <a:lnTo>
                    <a:pt x="1046416" y="259842"/>
                  </a:lnTo>
                  <a:lnTo>
                    <a:pt x="1039863" y="255422"/>
                  </a:lnTo>
                  <a:lnTo>
                    <a:pt x="1031836" y="253796"/>
                  </a:lnTo>
                  <a:lnTo>
                    <a:pt x="1023810" y="255422"/>
                  </a:lnTo>
                  <a:lnTo>
                    <a:pt x="1017244" y="259842"/>
                  </a:lnTo>
                  <a:lnTo>
                    <a:pt x="1012825" y="266395"/>
                  </a:lnTo>
                  <a:lnTo>
                    <a:pt x="1011212" y="274421"/>
                  </a:lnTo>
                  <a:lnTo>
                    <a:pt x="1012825" y="282448"/>
                  </a:lnTo>
                  <a:lnTo>
                    <a:pt x="1017244" y="289013"/>
                  </a:lnTo>
                  <a:lnTo>
                    <a:pt x="1023810" y="293433"/>
                  </a:lnTo>
                  <a:lnTo>
                    <a:pt x="1031836" y="295059"/>
                  </a:lnTo>
                  <a:lnTo>
                    <a:pt x="1039863" y="293433"/>
                  </a:lnTo>
                  <a:lnTo>
                    <a:pt x="1046416" y="289013"/>
                  </a:lnTo>
                  <a:lnTo>
                    <a:pt x="1050836" y="282448"/>
                  </a:lnTo>
                  <a:lnTo>
                    <a:pt x="1052461" y="274421"/>
                  </a:lnTo>
                  <a:close/>
                </a:path>
                <a:path w="1075055" h="781685">
                  <a:moveTo>
                    <a:pt x="1075029" y="224777"/>
                  </a:moveTo>
                  <a:lnTo>
                    <a:pt x="1066596" y="224777"/>
                  </a:lnTo>
                  <a:lnTo>
                    <a:pt x="1066596" y="191071"/>
                  </a:lnTo>
                  <a:lnTo>
                    <a:pt x="1066596" y="186715"/>
                  </a:lnTo>
                  <a:lnTo>
                    <a:pt x="1064831" y="186715"/>
                  </a:lnTo>
                  <a:lnTo>
                    <a:pt x="1060894" y="190512"/>
                  </a:lnTo>
                  <a:lnTo>
                    <a:pt x="1053007" y="190512"/>
                  </a:lnTo>
                  <a:lnTo>
                    <a:pt x="1053007" y="192697"/>
                  </a:lnTo>
                  <a:lnTo>
                    <a:pt x="1058443" y="192697"/>
                  </a:lnTo>
                  <a:lnTo>
                    <a:pt x="1061707" y="191071"/>
                  </a:lnTo>
                  <a:lnTo>
                    <a:pt x="1061707" y="224777"/>
                  </a:lnTo>
                  <a:lnTo>
                    <a:pt x="1053414" y="224777"/>
                  </a:lnTo>
                  <a:lnTo>
                    <a:pt x="1053414" y="226949"/>
                  </a:lnTo>
                  <a:lnTo>
                    <a:pt x="1054493" y="226949"/>
                  </a:lnTo>
                  <a:lnTo>
                    <a:pt x="1061974" y="226682"/>
                  </a:lnTo>
                  <a:lnTo>
                    <a:pt x="1066050" y="226682"/>
                  </a:lnTo>
                  <a:lnTo>
                    <a:pt x="1073670" y="226949"/>
                  </a:lnTo>
                  <a:lnTo>
                    <a:pt x="1075029" y="226949"/>
                  </a:lnTo>
                  <a:lnTo>
                    <a:pt x="1075029" y="226682"/>
                  </a:lnTo>
                  <a:lnTo>
                    <a:pt x="1075029" y="224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1501"/>
            <a:ext cx="7548873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dirty="0"/>
              <a:t>Generalized Rank to Zigzag on Boundary Cap</a:t>
            </a:r>
            <a:endParaRPr sz="2774" dirty="0"/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3971" y="839928"/>
            <a:ext cx="5154196" cy="2560739"/>
            <a:chOff x="1759026" y="423852"/>
            <a:chExt cx="2600960" cy="1292225"/>
          </a:xfrm>
        </p:grpSpPr>
        <p:sp>
          <p:nvSpPr>
            <p:cNvPr id="6" name="object 6"/>
            <p:cNvSpPr/>
            <p:nvPr/>
          </p:nvSpPr>
          <p:spPr>
            <a:xfrm>
              <a:off x="3264751" y="876292"/>
              <a:ext cx="912494" cy="558165"/>
            </a:xfrm>
            <a:custGeom>
              <a:avLst/>
              <a:gdLst/>
              <a:ahLst/>
              <a:cxnLst/>
              <a:rect l="l" t="t" r="r" b="b"/>
              <a:pathLst>
                <a:path w="912495" h="558165">
                  <a:moveTo>
                    <a:pt x="0" y="0"/>
                  </a:moveTo>
                  <a:lnTo>
                    <a:pt x="0" y="289953"/>
                  </a:lnTo>
                  <a:lnTo>
                    <a:pt x="279968" y="289953"/>
                  </a:lnTo>
                  <a:lnTo>
                    <a:pt x="279968" y="557912"/>
                  </a:lnTo>
                  <a:lnTo>
                    <a:pt x="911883" y="557912"/>
                  </a:lnTo>
                  <a:lnTo>
                    <a:pt x="911883" y="149975"/>
                  </a:lnTo>
                  <a:lnTo>
                    <a:pt x="551928" y="149975"/>
                  </a:lnTo>
                  <a:lnTo>
                    <a:pt x="551928" y="1997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987" y="1241649"/>
              <a:ext cx="103558" cy="153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9199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2025122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9602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9026" y="432347"/>
              <a:ext cx="200302" cy="1563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86631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3224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2156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032" y="1015682"/>
              <a:ext cx="150034" cy="148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92609" y="893277"/>
              <a:ext cx="849630" cy="516255"/>
            </a:xfrm>
            <a:custGeom>
              <a:avLst/>
              <a:gdLst/>
              <a:ahLst/>
              <a:cxnLst/>
              <a:rect l="l" t="t" r="r" b="b"/>
              <a:pathLst>
                <a:path w="849629" h="516255">
                  <a:moveTo>
                    <a:pt x="264740" y="516117"/>
                  </a:moveTo>
                  <a:lnTo>
                    <a:pt x="264740" y="255893"/>
                  </a:lnTo>
                  <a:lnTo>
                    <a:pt x="0" y="255893"/>
                  </a:lnTo>
                  <a:lnTo>
                    <a:pt x="252995" y="127050"/>
                  </a:lnTo>
                  <a:lnTo>
                    <a:pt x="506038" y="0"/>
                  </a:lnTo>
                  <a:lnTo>
                    <a:pt x="506038" y="148539"/>
                  </a:lnTo>
                  <a:lnTo>
                    <a:pt x="849076" y="148539"/>
                  </a:lnTo>
                </a:path>
                <a:path w="849629" h="516255">
                  <a:moveTo>
                    <a:pt x="278279" y="515243"/>
                  </a:moveTo>
                  <a:lnTo>
                    <a:pt x="278588" y="242077"/>
                  </a:lnTo>
                  <a:lnTo>
                    <a:pt x="54852" y="244869"/>
                  </a:lnTo>
                  <a:lnTo>
                    <a:pt x="277750" y="131116"/>
                  </a:lnTo>
                  <a:lnTo>
                    <a:pt x="491121" y="29697"/>
                  </a:lnTo>
                  <a:lnTo>
                    <a:pt x="491121" y="165895"/>
                  </a:lnTo>
                  <a:lnTo>
                    <a:pt x="849076" y="165895"/>
                  </a:lnTo>
                </a:path>
              </a:pathLst>
            </a:custGeom>
            <a:ln w="8339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6115" y="925031"/>
              <a:ext cx="647700" cy="162560"/>
            </a:xfrm>
            <a:custGeom>
              <a:avLst/>
              <a:gdLst/>
              <a:ahLst/>
              <a:cxnLst/>
              <a:rect l="l" t="t" r="r" b="b"/>
              <a:pathLst>
                <a:path w="647700" h="162559">
                  <a:moveTo>
                    <a:pt x="392653" y="39776"/>
                  </a:moveTo>
                  <a:lnTo>
                    <a:pt x="392653" y="150366"/>
                  </a:lnTo>
                  <a:lnTo>
                    <a:pt x="647463" y="150366"/>
                  </a:lnTo>
                </a:path>
                <a:path w="647700" h="162559">
                  <a:moveTo>
                    <a:pt x="0" y="162332"/>
                  </a:moveTo>
                  <a:lnTo>
                    <a:pt x="326156" y="0"/>
                  </a:lnTo>
                </a:path>
              </a:pathLst>
            </a:custGeom>
            <a:ln w="8113">
              <a:solidFill>
                <a:srgbClr val="939393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2" name="object 22"/>
          <p:cNvSpPr/>
          <p:nvPr/>
        </p:nvSpPr>
        <p:spPr>
          <a:xfrm>
            <a:off x="1896664" y="3626257"/>
            <a:ext cx="3377406" cy="377505"/>
          </a:xfrm>
          <a:custGeom>
            <a:avLst/>
            <a:gdLst/>
            <a:ahLst/>
            <a:cxnLst/>
            <a:rect l="l" t="t" r="r" b="b"/>
            <a:pathLst>
              <a:path w="1704339" h="190500">
                <a:moveTo>
                  <a:pt x="16532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32"/>
                </a:lnTo>
                <a:lnTo>
                  <a:pt x="1704037" y="189932"/>
                </a:lnTo>
                <a:lnTo>
                  <a:pt x="1704037" y="50800"/>
                </a:lnTo>
                <a:lnTo>
                  <a:pt x="1700028" y="31075"/>
                </a:lnTo>
                <a:lnTo>
                  <a:pt x="1689114" y="14922"/>
                </a:lnTo>
                <a:lnTo>
                  <a:pt x="1672961" y="4008"/>
                </a:lnTo>
                <a:lnTo>
                  <a:pt x="1653236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 txBox="1"/>
          <p:nvPr/>
        </p:nvSpPr>
        <p:spPr>
          <a:xfrm>
            <a:off x="1972164" y="3613912"/>
            <a:ext cx="2524247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96664" y="3713902"/>
            <a:ext cx="3478074" cy="1369083"/>
            <a:chOff x="185940" y="1874145"/>
            <a:chExt cx="1755139" cy="69088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78788" y="3989086"/>
            <a:ext cx="2412254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351088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1218" y="3636350"/>
            <a:ext cx="4750266" cy="357371"/>
          </a:xfrm>
          <a:custGeom>
            <a:avLst/>
            <a:gdLst/>
            <a:ahLst/>
            <a:cxnLst/>
            <a:rect l="l" t="t" r="r" b="b"/>
            <a:pathLst>
              <a:path w="2397125" h="180339">
                <a:moveTo>
                  <a:pt x="234620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2397007" y="179740"/>
                </a:lnTo>
                <a:lnTo>
                  <a:pt x="2397007" y="50800"/>
                </a:lnTo>
                <a:lnTo>
                  <a:pt x="2392998" y="31075"/>
                </a:lnTo>
                <a:lnTo>
                  <a:pt x="2382084" y="14922"/>
                </a:lnTo>
                <a:lnTo>
                  <a:pt x="2365931" y="4008"/>
                </a:lnTo>
                <a:lnTo>
                  <a:pt x="234620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5616719" y="3610087"/>
            <a:ext cx="3377405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[D</a:t>
            </a:r>
            <a:r>
              <a:rPr lang="en-US" sz="1784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1784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moli</a:t>
            </a: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41218" y="3724006"/>
            <a:ext cx="4850934" cy="1348950"/>
            <a:chOff x="2025090" y="1879244"/>
            <a:chExt cx="2447925" cy="68072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5091" y="2002104"/>
              <a:ext cx="2397006" cy="506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5891" y="2458224"/>
              <a:ext cx="101600" cy="101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6691" y="2445524"/>
              <a:ext cx="2346171" cy="114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097" y="1879244"/>
              <a:ext cx="50765" cy="5789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25090" y="2046379"/>
              <a:ext cx="2397125" cy="462915"/>
            </a:xfrm>
            <a:custGeom>
              <a:avLst/>
              <a:gdLst/>
              <a:ahLst/>
              <a:cxnLst/>
              <a:rect l="l" t="t" r="r" b="b"/>
              <a:pathLst>
                <a:path w="2397125" h="462914">
                  <a:moveTo>
                    <a:pt x="239700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2346206" y="462645"/>
                  </a:lnTo>
                  <a:lnTo>
                    <a:pt x="2365931" y="458636"/>
                  </a:lnTo>
                  <a:lnTo>
                    <a:pt x="2382084" y="447722"/>
                  </a:lnTo>
                  <a:lnTo>
                    <a:pt x="2392998" y="431569"/>
                  </a:lnTo>
                  <a:lnTo>
                    <a:pt x="2397007" y="411844"/>
                  </a:lnTo>
                  <a:lnTo>
                    <a:pt x="2397007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22097" y="1917344"/>
              <a:ext cx="0" cy="560070"/>
            </a:xfrm>
            <a:custGeom>
              <a:avLst/>
              <a:gdLst/>
              <a:ahLst/>
              <a:cxnLst/>
              <a:rect l="l" t="t" r="r" b="b"/>
              <a:pathLst>
                <a:path h="560069">
                  <a:moveTo>
                    <a:pt x="0" y="559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4422097" y="19046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4422097" y="18919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2097" y="1879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599359" y="3955637"/>
            <a:ext cx="4620473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i="1" spc="-307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  <a:p>
            <a:pPr marL="264260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r>
              <a:rPr lang="en-US" sz="2180" spc="-20" dirty="0">
                <a:latin typeface="Tahoma"/>
                <a:cs typeface="Tahoma"/>
              </a:rPr>
              <a:t> on </a:t>
            </a:r>
            <a:r>
              <a:rPr lang="en-US" sz="2180" spc="-20" dirty="0" err="1">
                <a:latin typeface="Tahoma"/>
                <a:cs typeface="Tahoma"/>
              </a:rPr>
              <a:t>bnd</a:t>
            </a:r>
            <a:r>
              <a:rPr lang="en-US" sz="2180" spc="-20" dirty="0">
                <a:latin typeface="Tahoma"/>
                <a:cs typeface="Tahoma"/>
              </a:rPr>
              <a:t> cap zigzag</a:t>
            </a:r>
            <a:endParaRPr sz="2180" dirty="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888092" y="5141053"/>
            <a:ext cx="4819475" cy="1549027"/>
            <a:chOff x="181615" y="2594327"/>
            <a:chExt cx="2432050" cy="781685"/>
          </a:xfrm>
        </p:grpSpPr>
        <p:sp>
          <p:nvSpPr>
            <p:cNvPr id="49" name="object 49"/>
            <p:cNvSpPr/>
            <p:nvPr/>
          </p:nvSpPr>
          <p:spPr>
            <a:xfrm>
              <a:off x="219505" y="2669873"/>
              <a:ext cx="1022985" cy="626110"/>
            </a:xfrm>
            <a:custGeom>
              <a:avLst/>
              <a:gdLst/>
              <a:ahLst/>
              <a:cxnLst/>
              <a:rect l="l" t="t" r="r" b="b"/>
              <a:pathLst>
                <a:path w="1022985" h="626110">
                  <a:moveTo>
                    <a:pt x="0" y="0"/>
                  </a:moveTo>
                  <a:lnTo>
                    <a:pt x="0" y="325250"/>
                  </a:lnTo>
                  <a:lnTo>
                    <a:pt x="314035" y="325250"/>
                  </a:lnTo>
                  <a:lnTo>
                    <a:pt x="314035" y="625844"/>
                  </a:lnTo>
                  <a:lnTo>
                    <a:pt x="1022874" y="625844"/>
                  </a:lnTo>
                  <a:lnTo>
                    <a:pt x="1022874" y="168232"/>
                  </a:lnTo>
                  <a:lnTo>
                    <a:pt x="619115" y="168232"/>
                  </a:lnTo>
                  <a:lnTo>
                    <a:pt x="619115" y="2240"/>
                  </a:lnTo>
                  <a:lnTo>
                    <a:pt x="0" y="0"/>
                  </a:lnTo>
                  <a:close/>
                </a:path>
                <a:path w="1022985" h="626110">
                  <a:moveTo>
                    <a:pt x="23642" y="299610"/>
                  </a:moveTo>
                  <a:lnTo>
                    <a:pt x="339302" y="299610"/>
                  </a:lnTo>
                  <a:lnTo>
                    <a:pt x="339302" y="597765"/>
                  </a:lnTo>
                </a:path>
                <a:path w="1022985" h="626110">
                  <a:moveTo>
                    <a:pt x="585891" y="31196"/>
                  </a:moveTo>
                  <a:lnTo>
                    <a:pt x="585891" y="194970"/>
                  </a:lnTo>
                  <a:lnTo>
                    <a:pt x="992178" y="194970"/>
                  </a:lnTo>
                </a:path>
              </a:pathLst>
            </a:custGeom>
            <a:ln w="9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2594330"/>
              <a:ext cx="1075055" cy="781685"/>
            </a:xfrm>
            <a:custGeom>
              <a:avLst/>
              <a:gdLst/>
              <a:ahLst/>
              <a:cxnLst/>
              <a:rect l="l" t="t" r="r" b="b"/>
              <a:pathLst>
                <a:path w="1075055" h="781685">
                  <a:moveTo>
                    <a:pt x="45262" y="435546"/>
                  </a:moveTo>
                  <a:lnTo>
                    <a:pt x="41910" y="431736"/>
                  </a:lnTo>
                  <a:lnTo>
                    <a:pt x="40233" y="429831"/>
                  </a:lnTo>
                  <a:lnTo>
                    <a:pt x="39014" y="429831"/>
                  </a:lnTo>
                  <a:lnTo>
                    <a:pt x="39014" y="434733"/>
                  </a:lnTo>
                  <a:lnTo>
                    <a:pt x="39014" y="445058"/>
                  </a:lnTo>
                  <a:lnTo>
                    <a:pt x="36156" y="454977"/>
                  </a:lnTo>
                  <a:lnTo>
                    <a:pt x="34518" y="458241"/>
                  </a:lnTo>
                  <a:lnTo>
                    <a:pt x="31534" y="464362"/>
                  </a:lnTo>
                  <a:lnTo>
                    <a:pt x="27457" y="467220"/>
                  </a:lnTo>
                  <a:lnTo>
                    <a:pt x="18491" y="467220"/>
                  </a:lnTo>
                  <a:lnTo>
                    <a:pt x="17932" y="463537"/>
                  </a:lnTo>
                  <a:lnTo>
                    <a:pt x="17386" y="460006"/>
                  </a:lnTo>
                  <a:lnTo>
                    <a:pt x="17386" y="459193"/>
                  </a:lnTo>
                  <a:lnTo>
                    <a:pt x="21132" y="444119"/>
                  </a:lnTo>
                  <a:lnTo>
                    <a:pt x="22428" y="438810"/>
                  </a:lnTo>
                  <a:lnTo>
                    <a:pt x="24866" y="436372"/>
                  </a:lnTo>
                  <a:lnTo>
                    <a:pt x="26365" y="435000"/>
                  </a:lnTo>
                  <a:lnTo>
                    <a:pt x="29502" y="432422"/>
                  </a:lnTo>
                  <a:lnTo>
                    <a:pt x="31940" y="431736"/>
                  </a:lnTo>
                  <a:lnTo>
                    <a:pt x="36830" y="431736"/>
                  </a:lnTo>
                  <a:lnTo>
                    <a:pt x="39014" y="434733"/>
                  </a:lnTo>
                  <a:lnTo>
                    <a:pt x="39014" y="429831"/>
                  </a:lnTo>
                  <a:lnTo>
                    <a:pt x="29349" y="429831"/>
                  </a:lnTo>
                  <a:lnTo>
                    <a:pt x="25146" y="432968"/>
                  </a:lnTo>
                  <a:lnTo>
                    <a:pt x="22288" y="436372"/>
                  </a:lnTo>
                  <a:lnTo>
                    <a:pt x="21501" y="431736"/>
                  </a:lnTo>
                  <a:lnTo>
                    <a:pt x="21475" y="431596"/>
                  </a:lnTo>
                  <a:lnTo>
                    <a:pt x="17665" y="429831"/>
                  </a:lnTo>
                  <a:lnTo>
                    <a:pt x="10464" y="429831"/>
                  </a:lnTo>
                  <a:lnTo>
                    <a:pt x="8826" y="433235"/>
                  </a:lnTo>
                  <a:lnTo>
                    <a:pt x="8153" y="434733"/>
                  </a:lnTo>
                  <a:lnTo>
                    <a:pt x="6527" y="437718"/>
                  </a:lnTo>
                  <a:lnTo>
                    <a:pt x="5422" y="442887"/>
                  </a:lnTo>
                  <a:lnTo>
                    <a:pt x="5422" y="444119"/>
                  </a:lnTo>
                  <a:lnTo>
                    <a:pt x="7340" y="444119"/>
                  </a:lnTo>
                  <a:lnTo>
                    <a:pt x="7416" y="443699"/>
                  </a:lnTo>
                  <a:lnTo>
                    <a:pt x="7874" y="442061"/>
                  </a:lnTo>
                  <a:lnTo>
                    <a:pt x="9372" y="435952"/>
                  </a:lnTo>
                  <a:lnTo>
                    <a:pt x="11137" y="431736"/>
                  </a:lnTo>
                  <a:lnTo>
                    <a:pt x="15773" y="431736"/>
                  </a:lnTo>
                  <a:lnTo>
                    <a:pt x="16992" y="432422"/>
                  </a:lnTo>
                  <a:lnTo>
                    <a:pt x="16992" y="437718"/>
                  </a:lnTo>
                  <a:lnTo>
                    <a:pt x="16306" y="440169"/>
                  </a:lnTo>
                  <a:lnTo>
                    <a:pt x="6654" y="478764"/>
                  </a:lnTo>
                  <a:lnTo>
                    <a:pt x="5981" y="481761"/>
                  </a:lnTo>
                  <a:lnTo>
                    <a:pt x="5715" y="482320"/>
                  </a:lnTo>
                  <a:lnTo>
                    <a:pt x="0" y="482320"/>
                  </a:lnTo>
                  <a:lnTo>
                    <a:pt x="127" y="484746"/>
                  </a:lnTo>
                  <a:lnTo>
                    <a:pt x="393" y="485038"/>
                  </a:lnTo>
                  <a:lnTo>
                    <a:pt x="3390" y="485038"/>
                  </a:lnTo>
                  <a:lnTo>
                    <a:pt x="5981" y="484746"/>
                  </a:lnTo>
                  <a:lnTo>
                    <a:pt x="11277" y="484746"/>
                  </a:lnTo>
                  <a:lnTo>
                    <a:pt x="14135" y="485038"/>
                  </a:lnTo>
                  <a:lnTo>
                    <a:pt x="18491" y="485038"/>
                  </a:lnTo>
                  <a:lnTo>
                    <a:pt x="18491" y="484746"/>
                  </a:lnTo>
                  <a:lnTo>
                    <a:pt x="18491" y="482320"/>
                  </a:lnTo>
                  <a:lnTo>
                    <a:pt x="12090" y="482320"/>
                  </a:lnTo>
                  <a:lnTo>
                    <a:pt x="12090" y="479869"/>
                  </a:lnTo>
                  <a:lnTo>
                    <a:pt x="15379" y="467220"/>
                  </a:lnTo>
                  <a:lnTo>
                    <a:pt x="16306" y="463537"/>
                  </a:lnTo>
                  <a:lnTo>
                    <a:pt x="17386" y="466128"/>
                  </a:lnTo>
                  <a:lnTo>
                    <a:pt x="19837" y="469125"/>
                  </a:lnTo>
                  <a:lnTo>
                    <a:pt x="24320" y="469125"/>
                  </a:lnTo>
                  <a:lnTo>
                    <a:pt x="45173" y="444119"/>
                  </a:lnTo>
                  <a:lnTo>
                    <a:pt x="45262" y="435546"/>
                  </a:lnTo>
                  <a:close/>
                </a:path>
                <a:path w="1075055" h="781685">
                  <a:moveTo>
                    <a:pt x="77597" y="455206"/>
                  </a:moveTo>
                  <a:lnTo>
                    <a:pt x="76784" y="450316"/>
                  </a:lnTo>
                  <a:lnTo>
                    <a:pt x="74066" y="446100"/>
                  </a:lnTo>
                  <a:lnTo>
                    <a:pt x="72161" y="443382"/>
                  </a:lnTo>
                  <a:lnTo>
                    <a:pt x="72136" y="455206"/>
                  </a:lnTo>
                  <a:lnTo>
                    <a:pt x="72034" y="470573"/>
                  </a:lnTo>
                  <a:lnTo>
                    <a:pt x="71348" y="473824"/>
                  </a:lnTo>
                  <a:lnTo>
                    <a:pt x="70116" y="479399"/>
                  </a:lnTo>
                  <a:lnTo>
                    <a:pt x="66040" y="480618"/>
                  </a:lnTo>
                  <a:lnTo>
                    <a:pt x="60731" y="480618"/>
                  </a:lnTo>
                  <a:lnTo>
                    <a:pt x="57073" y="479005"/>
                  </a:lnTo>
                  <a:lnTo>
                    <a:pt x="55841" y="474103"/>
                  </a:lnTo>
                  <a:lnTo>
                    <a:pt x="55029" y="470573"/>
                  </a:lnTo>
                  <a:lnTo>
                    <a:pt x="55029" y="451942"/>
                  </a:lnTo>
                  <a:lnTo>
                    <a:pt x="55841" y="448678"/>
                  </a:lnTo>
                  <a:lnTo>
                    <a:pt x="57200" y="443928"/>
                  </a:lnTo>
                  <a:lnTo>
                    <a:pt x="60998" y="442569"/>
                  </a:lnTo>
                  <a:lnTo>
                    <a:pt x="66852" y="442569"/>
                  </a:lnTo>
                  <a:lnTo>
                    <a:pt x="69977" y="444601"/>
                  </a:lnTo>
                  <a:lnTo>
                    <a:pt x="71069" y="448132"/>
                  </a:lnTo>
                  <a:lnTo>
                    <a:pt x="72021" y="451396"/>
                  </a:lnTo>
                  <a:lnTo>
                    <a:pt x="72136" y="455206"/>
                  </a:lnTo>
                  <a:lnTo>
                    <a:pt x="72136" y="443369"/>
                  </a:lnTo>
                  <a:lnTo>
                    <a:pt x="70891" y="442569"/>
                  </a:lnTo>
                  <a:lnTo>
                    <a:pt x="68351" y="440931"/>
                  </a:lnTo>
                  <a:lnTo>
                    <a:pt x="49453" y="440931"/>
                  </a:lnTo>
                  <a:lnTo>
                    <a:pt x="49453" y="482384"/>
                  </a:lnTo>
                  <a:lnTo>
                    <a:pt x="77597" y="482384"/>
                  </a:lnTo>
                  <a:lnTo>
                    <a:pt x="77597" y="480618"/>
                  </a:lnTo>
                  <a:lnTo>
                    <a:pt x="77597" y="455206"/>
                  </a:lnTo>
                  <a:close/>
                </a:path>
                <a:path w="1075055" h="781685">
                  <a:moveTo>
                    <a:pt x="84836" y="369481"/>
                  </a:moveTo>
                  <a:lnTo>
                    <a:pt x="83223" y="361454"/>
                  </a:lnTo>
                  <a:lnTo>
                    <a:pt x="78803" y="354901"/>
                  </a:lnTo>
                  <a:lnTo>
                    <a:pt x="72237" y="350481"/>
                  </a:lnTo>
                  <a:lnTo>
                    <a:pt x="64211" y="348856"/>
                  </a:lnTo>
                  <a:lnTo>
                    <a:pt x="56184" y="350481"/>
                  </a:lnTo>
                  <a:lnTo>
                    <a:pt x="49631" y="354901"/>
                  </a:lnTo>
                  <a:lnTo>
                    <a:pt x="45212" y="361454"/>
                  </a:lnTo>
                  <a:lnTo>
                    <a:pt x="43586" y="369481"/>
                  </a:lnTo>
                  <a:lnTo>
                    <a:pt x="45212" y="377507"/>
                  </a:lnTo>
                  <a:lnTo>
                    <a:pt x="49631" y="384073"/>
                  </a:lnTo>
                  <a:lnTo>
                    <a:pt x="56184" y="388493"/>
                  </a:lnTo>
                  <a:lnTo>
                    <a:pt x="64211" y="390118"/>
                  </a:lnTo>
                  <a:lnTo>
                    <a:pt x="72237" y="388493"/>
                  </a:lnTo>
                  <a:lnTo>
                    <a:pt x="78803" y="384073"/>
                  </a:lnTo>
                  <a:lnTo>
                    <a:pt x="83223" y="377507"/>
                  </a:lnTo>
                  <a:lnTo>
                    <a:pt x="84836" y="369481"/>
                  </a:lnTo>
                  <a:close/>
                </a:path>
                <a:path w="1075055" h="781685">
                  <a:moveTo>
                    <a:pt x="377685" y="732104"/>
                  </a:moveTo>
                  <a:lnTo>
                    <a:pt x="374319" y="728294"/>
                  </a:lnTo>
                  <a:lnTo>
                    <a:pt x="372643" y="726389"/>
                  </a:lnTo>
                  <a:lnTo>
                    <a:pt x="371424" y="726389"/>
                  </a:lnTo>
                  <a:lnTo>
                    <a:pt x="371424" y="731291"/>
                  </a:lnTo>
                  <a:lnTo>
                    <a:pt x="371424" y="741616"/>
                  </a:lnTo>
                  <a:lnTo>
                    <a:pt x="368566" y="751535"/>
                  </a:lnTo>
                  <a:lnTo>
                    <a:pt x="366941" y="754799"/>
                  </a:lnTo>
                  <a:lnTo>
                    <a:pt x="363956" y="760920"/>
                  </a:lnTo>
                  <a:lnTo>
                    <a:pt x="359867" y="763778"/>
                  </a:lnTo>
                  <a:lnTo>
                    <a:pt x="350901" y="763778"/>
                  </a:lnTo>
                  <a:lnTo>
                    <a:pt x="350342" y="760107"/>
                  </a:lnTo>
                  <a:lnTo>
                    <a:pt x="349808" y="756564"/>
                  </a:lnTo>
                  <a:lnTo>
                    <a:pt x="349808" y="755751"/>
                  </a:lnTo>
                  <a:lnTo>
                    <a:pt x="354291" y="737679"/>
                  </a:lnTo>
                  <a:lnTo>
                    <a:pt x="354838" y="735355"/>
                  </a:lnTo>
                  <a:lnTo>
                    <a:pt x="357289" y="732929"/>
                  </a:lnTo>
                  <a:lnTo>
                    <a:pt x="358787" y="731558"/>
                  </a:lnTo>
                  <a:lnTo>
                    <a:pt x="361899" y="728980"/>
                  </a:lnTo>
                  <a:lnTo>
                    <a:pt x="364350" y="728294"/>
                  </a:lnTo>
                  <a:lnTo>
                    <a:pt x="369252" y="728294"/>
                  </a:lnTo>
                  <a:lnTo>
                    <a:pt x="371424" y="731291"/>
                  </a:lnTo>
                  <a:lnTo>
                    <a:pt x="371424" y="726389"/>
                  </a:lnTo>
                  <a:lnTo>
                    <a:pt x="361772" y="726389"/>
                  </a:lnTo>
                  <a:lnTo>
                    <a:pt x="357555" y="729526"/>
                  </a:lnTo>
                  <a:lnTo>
                    <a:pt x="354711" y="732929"/>
                  </a:lnTo>
                  <a:lnTo>
                    <a:pt x="353910" y="728294"/>
                  </a:lnTo>
                  <a:lnTo>
                    <a:pt x="353885" y="728167"/>
                  </a:lnTo>
                  <a:lnTo>
                    <a:pt x="350088" y="726389"/>
                  </a:lnTo>
                  <a:lnTo>
                    <a:pt x="342874" y="726389"/>
                  </a:lnTo>
                  <a:lnTo>
                    <a:pt x="341249" y="729792"/>
                  </a:lnTo>
                  <a:lnTo>
                    <a:pt x="340563" y="731291"/>
                  </a:lnTo>
                  <a:lnTo>
                    <a:pt x="338937" y="734275"/>
                  </a:lnTo>
                  <a:lnTo>
                    <a:pt x="337845" y="739444"/>
                  </a:lnTo>
                  <a:lnTo>
                    <a:pt x="337845" y="740676"/>
                  </a:lnTo>
                  <a:lnTo>
                    <a:pt x="339763" y="740676"/>
                  </a:lnTo>
                  <a:lnTo>
                    <a:pt x="339839" y="740257"/>
                  </a:lnTo>
                  <a:lnTo>
                    <a:pt x="340296" y="738619"/>
                  </a:lnTo>
                  <a:lnTo>
                    <a:pt x="341795" y="732510"/>
                  </a:lnTo>
                  <a:lnTo>
                    <a:pt x="343560" y="728294"/>
                  </a:lnTo>
                  <a:lnTo>
                    <a:pt x="348170" y="728294"/>
                  </a:lnTo>
                  <a:lnTo>
                    <a:pt x="349402" y="728980"/>
                  </a:lnTo>
                  <a:lnTo>
                    <a:pt x="349402" y="734275"/>
                  </a:lnTo>
                  <a:lnTo>
                    <a:pt x="348729" y="736727"/>
                  </a:lnTo>
                  <a:lnTo>
                    <a:pt x="339077" y="775335"/>
                  </a:lnTo>
                  <a:lnTo>
                    <a:pt x="338391" y="778332"/>
                  </a:lnTo>
                  <a:lnTo>
                    <a:pt x="338124" y="778865"/>
                  </a:lnTo>
                  <a:lnTo>
                    <a:pt x="332409" y="778865"/>
                  </a:lnTo>
                  <a:lnTo>
                    <a:pt x="332409" y="781177"/>
                  </a:lnTo>
                  <a:lnTo>
                    <a:pt x="332816" y="781583"/>
                  </a:lnTo>
                  <a:lnTo>
                    <a:pt x="335813" y="781583"/>
                  </a:lnTo>
                  <a:lnTo>
                    <a:pt x="338391" y="781316"/>
                  </a:lnTo>
                  <a:lnTo>
                    <a:pt x="343687" y="781316"/>
                  </a:lnTo>
                  <a:lnTo>
                    <a:pt x="346544" y="781583"/>
                  </a:lnTo>
                  <a:lnTo>
                    <a:pt x="350901" y="781583"/>
                  </a:lnTo>
                  <a:lnTo>
                    <a:pt x="350901" y="781316"/>
                  </a:lnTo>
                  <a:lnTo>
                    <a:pt x="350901" y="778865"/>
                  </a:lnTo>
                  <a:lnTo>
                    <a:pt x="344512" y="778865"/>
                  </a:lnTo>
                  <a:lnTo>
                    <a:pt x="344512" y="776414"/>
                  </a:lnTo>
                  <a:lnTo>
                    <a:pt x="348729" y="760107"/>
                  </a:lnTo>
                  <a:lnTo>
                    <a:pt x="349808" y="762685"/>
                  </a:lnTo>
                  <a:lnTo>
                    <a:pt x="352259" y="765683"/>
                  </a:lnTo>
                  <a:lnTo>
                    <a:pt x="356743" y="765683"/>
                  </a:lnTo>
                  <a:lnTo>
                    <a:pt x="363334" y="763778"/>
                  </a:lnTo>
                  <a:lnTo>
                    <a:pt x="364261" y="763511"/>
                  </a:lnTo>
                  <a:lnTo>
                    <a:pt x="370979" y="757758"/>
                  </a:lnTo>
                  <a:lnTo>
                    <a:pt x="375831" y="749617"/>
                  </a:lnTo>
                  <a:lnTo>
                    <a:pt x="377596" y="740676"/>
                  </a:lnTo>
                  <a:lnTo>
                    <a:pt x="377685" y="732104"/>
                  </a:lnTo>
                  <a:close/>
                </a:path>
                <a:path w="1075055" h="781685">
                  <a:moveTo>
                    <a:pt x="397383" y="664667"/>
                  </a:moveTo>
                  <a:lnTo>
                    <a:pt x="395757" y="656640"/>
                  </a:lnTo>
                  <a:lnTo>
                    <a:pt x="391337" y="650087"/>
                  </a:lnTo>
                  <a:lnTo>
                    <a:pt x="384784" y="645655"/>
                  </a:lnTo>
                  <a:lnTo>
                    <a:pt x="376758" y="644042"/>
                  </a:lnTo>
                  <a:lnTo>
                    <a:pt x="368719" y="645655"/>
                  </a:lnTo>
                  <a:lnTo>
                    <a:pt x="362165" y="650087"/>
                  </a:lnTo>
                  <a:lnTo>
                    <a:pt x="357746" y="656640"/>
                  </a:lnTo>
                  <a:lnTo>
                    <a:pt x="356133" y="664667"/>
                  </a:lnTo>
                  <a:lnTo>
                    <a:pt x="357746" y="672693"/>
                  </a:lnTo>
                  <a:lnTo>
                    <a:pt x="362165" y="679246"/>
                  </a:lnTo>
                  <a:lnTo>
                    <a:pt x="368719" y="683666"/>
                  </a:lnTo>
                  <a:lnTo>
                    <a:pt x="376758" y="685292"/>
                  </a:lnTo>
                  <a:lnTo>
                    <a:pt x="384784" y="683666"/>
                  </a:lnTo>
                  <a:lnTo>
                    <a:pt x="391337" y="679246"/>
                  </a:lnTo>
                  <a:lnTo>
                    <a:pt x="395757" y="672693"/>
                  </a:lnTo>
                  <a:lnTo>
                    <a:pt x="397383" y="664667"/>
                  </a:lnTo>
                  <a:close/>
                </a:path>
                <a:path w="1075055" h="781685">
                  <a:moveTo>
                    <a:pt x="397383" y="374484"/>
                  </a:moveTo>
                  <a:lnTo>
                    <a:pt x="395757" y="366458"/>
                  </a:lnTo>
                  <a:lnTo>
                    <a:pt x="391337" y="359905"/>
                  </a:lnTo>
                  <a:lnTo>
                    <a:pt x="384784" y="355485"/>
                  </a:lnTo>
                  <a:lnTo>
                    <a:pt x="376758" y="353860"/>
                  </a:lnTo>
                  <a:lnTo>
                    <a:pt x="368719" y="355485"/>
                  </a:lnTo>
                  <a:lnTo>
                    <a:pt x="362165" y="359905"/>
                  </a:lnTo>
                  <a:lnTo>
                    <a:pt x="357746" y="366458"/>
                  </a:lnTo>
                  <a:lnTo>
                    <a:pt x="356133" y="374484"/>
                  </a:lnTo>
                  <a:lnTo>
                    <a:pt x="357746" y="382511"/>
                  </a:lnTo>
                  <a:lnTo>
                    <a:pt x="362165" y="389077"/>
                  </a:lnTo>
                  <a:lnTo>
                    <a:pt x="368719" y="393496"/>
                  </a:lnTo>
                  <a:lnTo>
                    <a:pt x="376758" y="395109"/>
                  </a:lnTo>
                  <a:lnTo>
                    <a:pt x="384784" y="393496"/>
                  </a:lnTo>
                  <a:lnTo>
                    <a:pt x="391337" y="389077"/>
                  </a:lnTo>
                  <a:lnTo>
                    <a:pt x="395757" y="382511"/>
                  </a:lnTo>
                  <a:lnTo>
                    <a:pt x="397383" y="374484"/>
                  </a:lnTo>
                  <a:close/>
                </a:path>
                <a:path w="1075055" h="781685">
                  <a:moveTo>
                    <a:pt x="407428" y="775550"/>
                  </a:moveTo>
                  <a:lnTo>
                    <a:pt x="398995" y="775550"/>
                  </a:lnTo>
                  <a:lnTo>
                    <a:pt x="398995" y="741845"/>
                  </a:lnTo>
                  <a:lnTo>
                    <a:pt x="398995" y="737489"/>
                  </a:lnTo>
                  <a:lnTo>
                    <a:pt x="397230" y="737489"/>
                  </a:lnTo>
                  <a:lnTo>
                    <a:pt x="393293" y="741286"/>
                  </a:lnTo>
                  <a:lnTo>
                    <a:pt x="385406" y="741286"/>
                  </a:lnTo>
                  <a:lnTo>
                    <a:pt x="385406" y="743470"/>
                  </a:lnTo>
                  <a:lnTo>
                    <a:pt x="390842" y="743470"/>
                  </a:lnTo>
                  <a:lnTo>
                    <a:pt x="394106" y="741845"/>
                  </a:lnTo>
                  <a:lnTo>
                    <a:pt x="394106" y="775550"/>
                  </a:lnTo>
                  <a:lnTo>
                    <a:pt x="385813" y="775550"/>
                  </a:lnTo>
                  <a:lnTo>
                    <a:pt x="385813" y="777722"/>
                  </a:lnTo>
                  <a:lnTo>
                    <a:pt x="386905" y="777722"/>
                  </a:lnTo>
                  <a:lnTo>
                    <a:pt x="394373" y="777455"/>
                  </a:lnTo>
                  <a:lnTo>
                    <a:pt x="398449" y="777455"/>
                  </a:lnTo>
                  <a:lnTo>
                    <a:pt x="406069" y="777722"/>
                  </a:lnTo>
                  <a:lnTo>
                    <a:pt x="407428" y="777722"/>
                  </a:lnTo>
                  <a:lnTo>
                    <a:pt x="407428" y="777455"/>
                  </a:lnTo>
                  <a:lnTo>
                    <a:pt x="407428" y="775550"/>
                  </a:lnTo>
                  <a:close/>
                </a:path>
                <a:path w="1075055" h="781685">
                  <a:moveTo>
                    <a:pt x="624522" y="546"/>
                  </a:moveTo>
                  <a:lnTo>
                    <a:pt x="624243" y="127"/>
                  </a:lnTo>
                  <a:lnTo>
                    <a:pt x="622757" y="127"/>
                  </a:lnTo>
                  <a:lnTo>
                    <a:pt x="619213" y="3530"/>
                  </a:lnTo>
                  <a:lnTo>
                    <a:pt x="617855" y="6121"/>
                  </a:lnTo>
                  <a:lnTo>
                    <a:pt x="616623" y="3048"/>
                  </a:lnTo>
                  <a:lnTo>
                    <a:pt x="616623" y="8978"/>
                  </a:lnTo>
                  <a:lnTo>
                    <a:pt x="616623" y="10058"/>
                  </a:lnTo>
                  <a:lnTo>
                    <a:pt x="611873" y="29095"/>
                  </a:lnTo>
                  <a:lnTo>
                    <a:pt x="611593" y="29375"/>
                  </a:lnTo>
                  <a:lnTo>
                    <a:pt x="610247" y="31813"/>
                  </a:lnTo>
                  <a:lnTo>
                    <a:pt x="605345" y="37388"/>
                  </a:lnTo>
                  <a:lnTo>
                    <a:pt x="595287" y="37388"/>
                  </a:lnTo>
                  <a:lnTo>
                    <a:pt x="595058" y="31813"/>
                  </a:lnTo>
                  <a:lnTo>
                    <a:pt x="595020" y="25019"/>
                  </a:lnTo>
                  <a:lnTo>
                    <a:pt x="597458" y="15633"/>
                  </a:lnTo>
                  <a:lnTo>
                    <a:pt x="598957" y="11963"/>
                  </a:lnTo>
                  <a:lnTo>
                    <a:pt x="601675" y="5575"/>
                  </a:lnTo>
                  <a:lnTo>
                    <a:pt x="606158" y="1905"/>
                  </a:lnTo>
                  <a:lnTo>
                    <a:pt x="615403" y="1905"/>
                  </a:lnTo>
                  <a:lnTo>
                    <a:pt x="616623" y="8978"/>
                  </a:lnTo>
                  <a:lnTo>
                    <a:pt x="616623" y="3048"/>
                  </a:lnTo>
                  <a:lnTo>
                    <a:pt x="616165" y="1905"/>
                  </a:lnTo>
                  <a:lnTo>
                    <a:pt x="615937" y="1358"/>
                  </a:lnTo>
                  <a:lnTo>
                    <a:pt x="612559" y="0"/>
                  </a:lnTo>
                  <a:lnTo>
                    <a:pt x="609688" y="0"/>
                  </a:lnTo>
                  <a:lnTo>
                    <a:pt x="588899" y="33858"/>
                  </a:lnTo>
                  <a:lnTo>
                    <a:pt x="593928" y="39281"/>
                  </a:lnTo>
                  <a:lnTo>
                    <a:pt x="603986" y="39281"/>
                  </a:lnTo>
                  <a:lnTo>
                    <a:pt x="607148" y="37388"/>
                  </a:lnTo>
                  <a:lnTo>
                    <a:pt x="607377" y="37249"/>
                  </a:lnTo>
                  <a:lnTo>
                    <a:pt x="610514" y="34124"/>
                  </a:lnTo>
                  <a:lnTo>
                    <a:pt x="609688" y="37122"/>
                  </a:lnTo>
                  <a:lnTo>
                    <a:pt x="606844" y="48806"/>
                  </a:lnTo>
                  <a:lnTo>
                    <a:pt x="606564" y="49618"/>
                  </a:lnTo>
                  <a:lnTo>
                    <a:pt x="605891" y="52070"/>
                  </a:lnTo>
                  <a:lnTo>
                    <a:pt x="605205" y="52349"/>
                  </a:lnTo>
                  <a:lnTo>
                    <a:pt x="600316" y="52476"/>
                  </a:lnTo>
                  <a:lnTo>
                    <a:pt x="598411" y="52476"/>
                  </a:lnTo>
                  <a:lnTo>
                    <a:pt x="598411" y="55194"/>
                  </a:lnTo>
                  <a:lnTo>
                    <a:pt x="602208" y="55194"/>
                  </a:lnTo>
                  <a:lnTo>
                    <a:pt x="605345" y="54927"/>
                  </a:lnTo>
                  <a:lnTo>
                    <a:pt x="611060" y="54927"/>
                  </a:lnTo>
                  <a:lnTo>
                    <a:pt x="614172" y="55194"/>
                  </a:lnTo>
                  <a:lnTo>
                    <a:pt x="618667" y="55194"/>
                  </a:lnTo>
                  <a:lnTo>
                    <a:pt x="618667" y="54927"/>
                  </a:lnTo>
                  <a:lnTo>
                    <a:pt x="618667" y="52476"/>
                  </a:lnTo>
                  <a:lnTo>
                    <a:pt x="612279" y="52476"/>
                  </a:lnTo>
                  <a:lnTo>
                    <a:pt x="612279" y="50431"/>
                  </a:lnTo>
                  <a:lnTo>
                    <a:pt x="612457" y="49618"/>
                  </a:lnTo>
                  <a:lnTo>
                    <a:pt x="616292" y="34124"/>
                  </a:lnTo>
                  <a:lnTo>
                    <a:pt x="623239" y="6121"/>
                  </a:lnTo>
                  <a:lnTo>
                    <a:pt x="624420" y="1358"/>
                  </a:lnTo>
                  <a:lnTo>
                    <a:pt x="624522" y="546"/>
                  </a:lnTo>
                  <a:close/>
                </a:path>
                <a:path w="1075055" h="781685">
                  <a:moveTo>
                    <a:pt x="644906" y="266915"/>
                  </a:moveTo>
                  <a:lnTo>
                    <a:pt x="643293" y="258889"/>
                  </a:lnTo>
                  <a:lnTo>
                    <a:pt x="638873" y="252336"/>
                  </a:lnTo>
                  <a:lnTo>
                    <a:pt x="632320" y="247916"/>
                  </a:lnTo>
                  <a:lnTo>
                    <a:pt x="624281" y="246291"/>
                  </a:lnTo>
                  <a:lnTo>
                    <a:pt x="616254" y="247916"/>
                  </a:lnTo>
                  <a:lnTo>
                    <a:pt x="609701" y="252336"/>
                  </a:lnTo>
                  <a:lnTo>
                    <a:pt x="605282" y="258889"/>
                  </a:lnTo>
                  <a:lnTo>
                    <a:pt x="603656" y="266915"/>
                  </a:lnTo>
                  <a:lnTo>
                    <a:pt x="605282" y="274955"/>
                  </a:lnTo>
                  <a:lnTo>
                    <a:pt x="609701" y="281508"/>
                  </a:lnTo>
                  <a:lnTo>
                    <a:pt x="616254" y="285927"/>
                  </a:lnTo>
                  <a:lnTo>
                    <a:pt x="624281" y="287553"/>
                  </a:lnTo>
                  <a:lnTo>
                    <a:pt x="632320" y="285927"/>
                  </a:lnTo>
                  <a:lnTo>
                    <a:pt x="638873" y="281508"/>
                  </a:lnTo>
                  <a:lnTo>
                    <a:pt x="643293" y="274955"/>
                  </a:lnTo>
                  <a:lnTo>
                    <a:pt x="644906" y="266915"/>
                  </a:lnTo>
                  <a:close/>
                </a:path>
                <a:path w="1075055" h="781685">
                  <a:moveTo>
                    <a:pt x="644906" y="114401"/>
                  </a:moveTo>
                  <a:lnTo>
                    <a:pt x="643293" y="106375"/>
                  </a:lnTo>
                  <a:lnTo>
                    <a:pt x="638873" y="99822"/>
                  </a:lnTo>
                  <a:lnTo>
                    <a:pt x="632320" y="95402"/>
                  </a:lnTo>
                  <a:lnTo>
                    <a:pt x="624281" y="93776"/>
                  </a:lnTo>
                  <a:lnTo>
                    <a:pt x="616254" y="95402"/>
                  </a:lnTo>
                  <a:lnTo>
                    <a:pt x="609701" y="99822"/>
                  </a:lnTo>
                  <a:lnTo>
                    <a:pt x="605282" y="106375"/>
                  </a:lnTo>
                  <a:lnTo>
                    <a:pt x="603656" y="114401"/>
                  </a:lnTo>
                  <a:lnTo>
                    <a:pt x="605282" y="122428"/>
                  </a:lnTo>
                  <a:lnTo>
                    <a:pt x="609701" y="128993"/>
                  </a:lnTo>
                  <a:lnTo>
                    <a:pt x="616254" y="133413"/>
                  </a:lnTo>
                  <a:lnTo>
                    <a:pt x="624281" y="135026"/>
                  </a:lnTo>
                  <a:lnTo>
                    <a:pt x="632320" y="133413"/>
                  </a:lnTo>
                  <a:lnTo>
                    <a:pt x="638873" y="128993"/>
                  </a:lnTo>
                  <a:lnTo>
                    <a:pt x="643293" y="122428"/>
                  </a:lnTo>
                  <a:lnTo>
                    <a:pt x="644906" y="114401"/>
                  </a:lnTo>
                  <a:close/>
                </a:path>
                <a:path w="1075055" h="781685">
                  <a:moveTo>
                    <a:pt x="655332" y="25374"/>
                  </a:moveTo>
                  <a:lnTo>
                    <a:pt x="654519" y="20472"/>
                  </a:lnTo>
                  <a:lnTo>
                    <a:pt x="651789" y="16256"/>
                  </a:lnTo>
                  <a:lnTo>
                    <a:pt x="649884" y="13538"/>
                  </a:lnTo>
                  <a:lnTo>
                    <a:pt x="649871" y="25374"/>
                  </a:lnTo>
                  <a:lnTo>
                    <a:pt x="649770" y="40728"/>
                  </a:lnTo>
                  <a:lnTo>
                    <a:pt x="647852" y="49568"/>
                  </a:lnTo>
                  <a:lnTo>
                    <a:pt x="643775" y="50800"/>
                  </a:lnTo>
                  <a:lnTo>
                    <a:pt x="638467" y="50800"/>
                  </a:lnTo>
                  <a:lnTo>
                    <a:pt x="634809" y="49161"/>
                  </a:lnTo>
                  <a:lnTo>
                    <a:pt x="633577" y="44272"/>
                  </a:lnTo>
                  <a:lnTo>
                    <a:pt x="632764" y="40728"/>
                  </a:lnTo>
                  <a:lnTo>
                    <a:pt x="632764" y="22110"/>
                  </a:lnTo>
                  <a:lnTo>
                    <a:pt x="633577" y="18846"/>
                  </a:lnTo>
                  <a:lnTo>
                    <a:pt x="634936" y="14097"/>
                  </a:lnTo>
                  <a:lnTo>
                    <a:pt x="638746" y="12725"/>
                  </a:lnTo>
                  <a:lnTo>
                    <a:pt x="644588" y="12725"/>
                  </a:lnTo>
                  <a:lnTo>
                    <a:pt x="647712" y="14770"/>
                  </a:lnTo>
                  <a:lnTo>
                    <a:pt x="648804" y="18300"/>
                  </a:lnTo>
                  <a:lnTo>
                    <a:pt x="649757" y="21564"/>
                  </a:lnTo>
                  <a:lnTo>
                    <a:pt x="649871" y="25374"/>
                  </a:lnTo>
                  <a:lnTo>
                    <a:pt x="649871" y="13538"/>
                  </a:lnTo>
                  <a:lnTo>
                    <a:pt x="648614" y="12725"/>
                  </a:lnTo>
                  <a:lnTo>
                    <a:pt x="646087" y="11099"/>
                  </a:lnTo>
                  <a:lnTo>
                    <a:pt x="627189" y="11099"/>
                  </a:lnTo>
                  <a:lnTo>
                    <a:pt x="627189" y="52565"/>
                  </a:lnTo>
                  <a:lnTo>
                    <a:pt x="655332" y="52565"/>
                  </a:lnTo>
                  <a:lnTo>
                    <a:pt x="655332" y="50800"/>
                  </a:lnTo>
                  <a:lnTo>
                    <a:pt x="655332" y="25374"/>
                  </a:lnTo>
                  <a:close/>
                </a:path>
                <a:path w="1075055" h="781685">
                  <a:moveTo>
                    <a:pt x="1038847" y="624433"/>
                  </a:moveTo>
                  <a:lnTo>
                    <a:pt x="1034745" y="624433"/>
                  </a:lnTo>
                  <a:lnTo>
                    <a:pt x="1027874" y="624725"/>
                  </a:lnTo>
                  <a:lnTo>
                    <a:pt x="1022324" y="624725"/>
                  </a:lnTo>
                  <a:lnTo>
                    <a:pt x="1015606" y="624433"/>
                  </a:lnTo>
                  <a:lnTo>
                    <a:pt x="1010932" y="624433"/>
                  </a:lnTo>
                  <a:lnTo>
                    <a:pt x="1010932" y="627354"/>
                  </a:lnTo>
                  <a:lnTo>
                    <a:pt x="1019987" y="627354"/>
                  </a:lnTo>
                  <a:lnTo>
                    <a:pt x="1019987" y="629843"/>
                  </a:lnTo>
                  <a:lnTo>
                    <a:pt x="1019695" y="630567"/>
                  </a:lnTo>
                  <a:lnTo>
                    <a:pt x="1006246" y="684364"/>
                  </a:lnTo>
                  <a:lnTo>
                    <a:pt x="1006106" y="685241"/>
                  </a:lnTo>
                  <a:lnTo>
                    <a:pt x="995730" y="685241"/>
                  </a:lnTo>
                  <a:lnTo>
                    <a:pt x="995730" y="688162"/>
                  </a:lnTo>
                  <a:lnTo>
                    <a:pt x="999820" y="688162"/>
                  </a:lnTo>
                  <a:lnTo>
                    <a:pt x="1006538" y="687870"/>
                  </a:lnTo>
                  <a:lnTo>
                    <a:pt x="1012101" y="687870"/>
                  </a:lnTo>
                  <a:lnTo>
                    <a:pt x="1018959" y="688162"/>
                  </a:lnTo>
                  <a:lnTo>
                    <a:pt x="1023632" y="688162"/>
                  </a:lnTo>
                  <a:lnTo>
                    <a:pt x="1023632" y="687870"/>
                  </a:lnTo>
                  <a:lnTo>
                    <a:pt x="1023632" y="685241"/>
                  </a:lnTo>
                  <a:lnTo>
                    <a:pt x="1018667" y="685241"/>
                  </a:lnTo>
                  <a:lnTo>
                    <a:pt x="1016914" y="685088"/>
                  </a:lnTo>
                  <a:lnTo>
                    <a:pt x="1014869" y="684936"/>
                  </a:lnTo>
                  <a:lnTo>
                    <a:pt x="1014577" y="684504"/>
                  </a:lnTo>
                  <a:lnTo>
                    <a:pt x="1014577" y="682752"/>
                  </a:lnTo>
                  <a:lnTo>
                    <a:pt x="1014869" y="681291"/>
                  </a:lnTo>
                  <a:lnTo>
                    <a:pt x="1027442" y="631596"/>
                  </a:lnTo>
                  <a:lnTo>
                    <a:pt x="1028179" y="628230"/>
                  </a:lnTo>
                  <a:lnTo>
                    <a:pt x="1028458" y="627354"/>
                  </a:lnTo>
                  <a:lnTo>
                    <a:pt x="1038847" y="627354"/>
                  </a:lnTo>
                  <a:lnTo>
                    <a:pt x="1038847" y="624725"/>
                  </a:lnTo>
                  <a:lnTo>
                    <a:pt x="1038847" y="624433"/>
                  </a:lnTo>
                  <a:close/>
                </a:path>
                <a:path w="1075055" h="781685">
                  <a:moveTo>
                    <a:pt x="1046784" y="176161"/>
                  </a:moveTo>
                  <a:lnTo>
                    <a:pt x="1046518" y="175755"/>
                  </a:lnTo>
                  <a:lnTo>
                    <a:pt x="1045019" y="175755"/>
                  </a:lnTo>
                  <a:lnTo>
                    <a:pt x="1041488" y="179158"/>
                  </a:lnTo>
                  <a:lnTo>
                    <a:pt x="1040142" y="181737"/>
                  </a:lnTo>
                  <a:lnTo>
                    <a:pt x="1038910" y="178689"/>
                  </a:lnTo>
                  <a:lnTo>
                    <a:pt x="1038910" y="184594"/>
                  </a:lnTo>
                  <a:lnTo>
                    <a:pt x="1038910" y="185686"/>
                  </a:lnTo>
                  <a:lnTo>
                    <a:pt x="1034161" y="204711"/>
                  </a:lnTo>
                  <a:lnTo>
                    <a:pt x="1033881" y="204978"/>
                  </a:lnTo>
                  <a:lnTo>
                    <a:pt x="1032522" y="207429"/>
                  </a:lnTo>
                  <a:lnTo>
                    <a:pt x="1027633" y="212991"/>
                  </a:lnTo>
                  <a:lnTo>
                    <a:pt x="1017562" y="212991"/>
                  </a:lnTo>
                  <a:lnTo>
                    <a:pt x="1017435" y="209740"/>
                  </a:lnTo>
                  <a:lnTo>
                    <a:pt x="1017295" y="200634"/>
                  </a:lnTo>
                  <a:lnTo>
                    <a:pt x="1019746" y="191249"/>
                  </a:lnTo>
                  <a:lnTo>
                    <a:pt x="1021245" y="187591"/>
                  </a:lnTo>
                  <a:lnTo>
                    <a:pt x="1023962" y="181190"/>
                  </a:lnTo>
                  <a:lnTo>
                    <a:pt x="1028446" y="177520"/>
                  </a:lnTo>
                  <a:lnTo>
                    <a:pt x="1037691" y="177520"/>
                  </a:lnTo>
                  <a:lnTo>
                    <a:pt x="1038910" y="184594"/>
                  </a:lnTo>
                  <a:lnTo>
                    <a:pt x="1038910" y="178689"/>
                  </a:lnTo>
                  <a:lnTo>
                    <a:pt x="1038440" y="177520"/>
                  </a:lnTo>
                  <a:lnTo>
                    <a:pt x="1038225" y="176974"/>
                  </a:lnTo>
                  <a:lnTo>
                    <a:pt x="1034821" y="175628"/>
                  </a:lnTo>
                  <a:lnTo>
                    <a:pt x="1031976" y="175628"/>
                  </a:lnTo>
                  <a:lnTo>
                    <a:pt x="1024432" y="177812"/>
                  </a:lnTo>
                  <a:lnTo>
                    <a:pt x="1017752" y="183591"/>
                  </a:lnTo>
                  <a:lnTo>
                    <a:pt x="1013002" y="191731"/>
                  </a:lnTo>
                  <a:lnTo>
                    <a:pt x="1011262" y="200634"/>
                  </a:lnTo>
                  <a:lnTo>
                    <a:pt x="1011186" y="209461"/>
                  </a:lnTo>
                  <a:lnTo>
                    <a:pt x="1016215" y="214909"/>
                  </a:lnTo>
                  <a:lnTo>
                    <a:pt x="1026261" y="214909"/>
                  </a:lnTo>
                  <a:lnTo>
                    <a:pt x="1029449" y="212991"/>
                  </a:lnTo>
                  <a:lnTo>
                    <a:pt x="1029665" y="212864"/>
                  </a:lnTo>
                  <a:lnTo>
                    <a:pt x="1032789" y="209740"/>
                  </a:lnTo>
                  <a:lnTo>
                    <a:pt x="1031976" y="212725"/>
                  </a:lnTo>
                  <a:lnTo>
                    <a:pt x="1029131" y="224421"/>
                  </a:lnTo>
                  <a:lnTo>
                    <a:pt x="1028839" y="225234"/>
                  </a:lnTo>
                  <a:lnTo>
                    <a:pt x="1028179" y="227685"/>
                  </a:lnTo>
                  <a:lnTo>
                    <a:pt x="1027493" y="227952"/>
                  </a:lnTo>
                  <a:lnTo>
                    <a:pt x="1022591" y="228092"/>
                  </a:lnTo>
                  <a:lnTo>
                    <a:pt x="1020699" y="228092"/>
                  </a:lnTo>
                  <a:lnTo>
                    <a:pt x="1020699" y="230809"/>
                  </a:lnTo>
                  <a:lnTo>
                    <a:pt x="1024496" y="230809"/>
                  </a:lnTo>
                  <a:lnTo>
                    <a:pt x="1027633" y="230543"/>
                  </a:lnTo>
                  <a:lnTo>
                    <a:pt x="1033335" y="230543"/>
                  </a:lnTo>
                  <a:lnTo>
                    <a:pt x="1036459" y="230809"/>
                  </a:lnTo>
                  <a:lnTo>
                    <a:pt x="1040942" y="230809"/>
                  </a:lnTo>
                  <a:lnTo>
                    <a:pt x="1040942" y="230543"/>
                  </a:lnTo>
                  <a:lnTo>
                    <a:pt x="1040942" y="228092"/>
                  </a:lnTo>
                  <a:lnTo>
                    <a:pt x="1034554" y="228092"/>
                  </a:lnTo>
                  <a:lnTo>
                    <a:pt x="1034554" y="226060"/>
                  </a:lnTo>
                  <a:lnTo>
                    <a:pt x="1034694" y="225501"/>
                  </a:lnTo>
                  <a:lnTo>
                    <a:pt x="1034821" y="224828"/>
                  </a:lnTo>
                  <a:lnTo>
                    <a:pt x="1038567" y="209740"/>
                  </a:lnTo>
                  <a:lnTo>
                    <a:pt x="1045502" y="181737"/>
                  </a:lnTo>
                  <a:lnTo>
                    <a:pt x="1046683" y="176974"/>
                  </a:lnTo>
                  <a:lnTo>
                    <a:pt x="1046784" y="176161"/>
                  </a:lnTo>
                  <a:close/>
                </a:path>
                <a:path w="1075055" h="781685">
                  <a:moveTo>
                    <a:pt x="1052461" y="274421"/>
                  </a:moveTo>
                  <a:lnTo>
                    <a:pt x="1050836" y="266395"/>
                  </a:lnTo>
                  <a:lnTo>
                    <a:pt x="1046416" y="259842"/>
                  </a:lnTo>
                  <a:lnTo>
                    <a:pt x="1039863" y="255422"/>
                  </a:lnTo>
                  <a:lnTo>
                    <a:pt x="1031836" y="253796"/>
                  </a:lnTo>
                  <a:lnTo>
                    <a:pt x="1023810" y="255422"/>
                  </a:lnTo>
                  <a:lnTo>
                    <a:pt x="1017244" y="259842"/>
                  </a:lnTo>
                  <a:lnTo>
                    <a:pt x="1012825" y="266395"/>
                  </a:lnTo>
                  <a:lnTo>
                    <a:pt x="1011212" y="274421"/>
                  </a:lnTo>
                  <a:lnTo>
                    <a:pt x="1012825" y="282448"/>
                  </a:lnTo>
                  <a:lnTo>
                    <a:pt x="1017244" y="289013"/>
                  </a:lnTo>
                  <a:lnTo>
                    <a:pt x="1023810" y="293433"/>
                  </a:lnTo>
                  <a:lnTo>
                    <a:pt x="1031836" y="295059"/>
                  </a:lnTo>
                  <a:lnTo>
                    <a:pt x="1039863" y="293433"/>
                  </a:lnTo>
                  <a:lnTo>
                    <a:pt x="1046416" y="289013"/>
                  </a:lnTo>
                  <a:lnTo>
                    <a:pt x="1050836" y="282448"/>
                  </a:lnTo>
                  <a:lnTo>
                    <a:pt x="1052461" y="274421"/>
                  </a:lnTo>
                  <a:close/>
                </a:path>
                <a:path w="1075055" h="781685">
                  <a:moveTo>
                    <a:pt x="1075029" y="224777"/>
                  </a:moveTo>
                  <a:lnTo>
                    <a:pt x="1066596" y="224777"/>
                  </a:lnTo>
                  <a:lnTo>
                    <a:pt x="1066596" y="191071"/>
                  </a:lnTo>
                  <a:lnTo>
                    <a:pt x="1066596" y="186715"/>
                  </a:lnTo>
                  <a:lnTo>
                    <a:pt x="1064831" y="186715"/>
                  </a:lnTo>
                  <a:lnTo>
                    <a:pt x="1060894" y="190512"/>
                  </a:lnTo>
                  <a:lnTo>
                    <a:pt x="1053007" y="190512"/>
                  </a:lnTo>
                  <a:lnTo>
                    <a:pt x="1053007" y="192697"/>
                  </a:lnTo>
                  <a:lnTo>
                    <a:pt x="1058443" y="192697"/>
                  </a:lnTo>
                  <a:lnTo>
                    <a:pt x="1061707" y="191071"/>
                  </a:lnTo>
                  <a:lnTo>
                    <a:pt x="1061707" y="224777"/>
                  </a:lnTo>
                  <a:lnTo>
                    <a:pt x="1053414" y="224777"/>
                  </a:lnTo>
                  <a:lnTo>
                    <a:pt x="1053414" y="226949"/>
                  </a:lnTo>
                  <a:lnTo>
                    <a:pt x="1054493" y="226949"/>
                  </a:lnTo>
                  <a:lnTo>
                    <a:pt x="1061974" y="226682"/>
                  </a:lnTo>
                  <a:lnTo>
                    <a:pt x="1066050" y="226682"/>
                  </a:lnTo>
                  <a:lnTo>
                    <a:pt x="1073670" y="226949"/>
                  </a:lnTo>
                  <a:lnTo>
                    <a:pt x="1075029" y="226949"/>
                  </a:lnTo>
                  <a:lnTo>
                    <a:pt x="1075029" y="226682"/>
                  </a:lnTo>
                  <a:lnTo>
                    <a:pt x="1075029" y="224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1625" y="2928307"/>
              <a:ext cx="171651" cy="1176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85719" y="2658114"/>
              <a:ext cx="1022985" cy="626110"/>
            </a:xfrm>
            <a:custGeom>
              <a:avLst/>
              <a:gdLst/>
              <a:ahLst/>
              <a:cxnLst/>
              <a:rect l="l" t="t" r="r" b="b"/>
              <a:pathLst>
                <a:path w="1022985" h="626110">
                  <a:moveTo>
                    <a:pt x="0" y="0"/>
                  </a:moveTo>
                  <a:lnTo>
                    <a:pt x="0" y="325253"/>
                  </a:lnTo>
                  <a:lnTo>
                    <a:pt x="314052" y="325253"/>
                  </a:lnTo>
                  <a:lnTo>
                    <a:pt x="314052" y="625844"/>
                  </a:lnTo>
                  <a:lnTo>
                    <a:pt x="1022890" y="625844"/>
                  </a:lnTo>
                  <a:lnTo>
                    <a:pt x="1022890" y="168235"/>
                  </a:lnTo>
                  <a:lnTo>
                    <a:pt x="619115" y="168235"/>
                  </a:lnTo>
                  <a:lnTo>
                    <a:pt x="619115" y="2244"/>
                  </a:lnTo>
                  <a:lnTo>
                    <a:pt x="0" y="0"/>
                  </a:lnTo>
                  <a:close/>
                </a:path>
              </a:pathLst>
            </a:custGeom>
            <a:ln w="9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3559" y="3206997"/>
              <a:ext cx="43180" cy="64135"/>
            </a:xfrm>
            <a:custGeom>
              <a:avLst/>
              <a:gdLst/>
              <a:ahLst/>
              <a:cxnLst/>
              <a:rect l="l" t="t" r="r" b="b"/>
              <a:pathLst>
                <a:path w="43180" h="64135">
                  <a:moveTo>
                    <a:pt x="43120" y="2923"/>
                  </a:moveTo>
                  <a:lnTo>
                    <a:pt x="15197" y="2923"/>
                  </a:lnTo>
                  <a:lnTo>
                    <a:pt x="15197" y="0"/>
                  </a:lnTo>
                  <a:lnTo>
                    <a:pt x="19877" y="0"/>
                  </a:lnTo>
                  <a:lnTo>
                    <a:pt x="26606" y="297"/>
                  </a:lnTo>
                  <a:lnTo>
                    <a:pt x="43120" y="297"/>
                  </a:lnTo>
                  <a:lnTo>
                    <a:pt x="43120" y="2923"/>
                  </a:lnTo>
                  <a:close/>
                </a:path>
                <a:path w="43180" h="64135">
                  <a:moveTo>
                    <a:pt x="43120" y="297"/>
                  </a:moveTo>
                  <a:lnTo>
                    <a:pt x="32150" y="297"/>
                  </a:lnTo>
                  <a:lnTo>
                    <a:pt x="39021" y="0"/>
                  </a:lnTo>
                  <a:lnTo>
                    <a:pt x="43120" y="0"/>
                  </a:lnTo>
                  <a:lnTo>
                    <a:pt x="43120" y="297"/>
                  </a:lnTo>
                  <a:close/>
                </a:path>
                <a:path w="43180" h="64135">
                  <a:moveTo>
                    <a:pt x="22946" y="60806"/>
                  </a:moveTo>
                  <a:lnTo>
                    <a:pt x="10375" y="60806"/>
                  </a:lnTo>
                  <a:lnTo>
                    <a:pt x="10517" y="59932"/>
                  </a:lnTo>
                  <a:lnTo>
                    <a:pt x="23976" y="6135"/>
                  </a:lnTo>
                  <a:lnTo>
                    <a:pt x="24259" y="5412"/>
                  </a:lnTo>
                  <a:lnTo>
                    <a:pt x="24259" y="2923"/>
                  </a:lnTo>
                  <a:lnTo>
                    <a:pt x="32744" y="2923"/>
                  </a:lnTo>
                  <a:lnTo>
                    <a:pt x="32447" y="3801"/>
                  </a:lnTo>
                  <a:lnTo>
                    <a:pt x="31711" y="7168"/>
                  </a:lnTo>
                  <a:lnTo>
                    <a:pt x="19144" y="56862"/>
                  </a:lnTo>
                  <a:lnTo>
                    <a:pt x="18860" y="58321"/>
                  </a:lnTo>
                  <a:lnTo>
                    <a:pt x="18860" y="60073"/>
                  </a:lnTo>
                  <a:lnTo>
                    <a:pt x="19144" y="60512"/>
                  </a:lnTo>
                  <a:lnTo>
                    <a:pt x="22946" y="60806"/>
                  </a:lnTo>
                  <a:close/>
                </a:path>
                <a:path w="43180" h="64135">
                  <a:moveTo>
                    <a:pt x="4085" y="63733"/>
                  </a:moveTo>
                  <a:lnTo>
                    <a:pt x="0" y="63733"/>
                  </a:lnTo>
                  <a:lnTo>
                    <a:pt x="0" y="60806"/>
                  </a:lnTo>
                  <a:lnTo>
                    <a:pt x="27923" y="60806"/>
                  </a:lnTo>
                  <a:lnTo>
                    <a:pt x="27923" y="63436"/>
                  </a:lnTo>
                  <a:lnTo>
                    <a:pt x="10814" y="63436"/>
                  </a:lnTo>
                  <a:lnTo>
                    <a:pt x="4085" y="63733"/>
                  </a:lnTo>
                  <a:close/>
                </a:path>
                <a:path w="43180" h="64135">
                  <a:moveTo>
                    <a:pt x="27923" y="63733"/>
                  </a:moveTo>
                  <a:lnTo>
                    <a:pt x="23243" y="63733"/>
                  </a:lnTo>
                  <a:lnTo>
                    <a:pt x="16372" y="63436"/>
                  </a:lnTo>
                  <a:lnTo>
                    <a:pt x="27923" y="63436"/>
                  </a:lnTo>
                  <a:lnTo>
                    <a:pt x="27923" y="637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1591432" y="293142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1" y="1620"/>
                  </a:lnTo>
                  <a:lnTo>
                    <a:pt x="35208" y="6039"/>
                  </a:lnTo>
                  <a:lnTo>
                    <a:pt x="39630" y="12595"/>
                  </a:lnTo>
                  <a:lnTo>
                    <a:pt x="41252" y="20626"/>
                  </a:lnTo>
                  <a:lnTo>
                    <a:pt x="39630" y="28651"/>
                  </a:lnTo>
                  <a:lnTo>
                    <a:pt x="35208" y="35208"/>
                  </a:lnTo>
                  <a:lnTo>
                    <a:pt x="28651" y="39630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591432" y="293142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0" y="28651"/>
                  </a:lnTo>
                  <a:lnTo>
                    <a:pt x="35208" y="35208"/>
                  </a:lnTo>
                  <a:lnTo>
                    <a:pt x="28651" y="39630"/>
                  </a:lnTo>
                  <a:lnTo>
                    <a:pt x="20626" y="41252"/>
                  </a:ln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1" y="1620"/>
                  </a:lnTo>
                  <a:lnTo>
                    <a:pt x="35208" y="6039"/>
                  </a:lnTo>
                  <a:lnTo>
                    <a:pt x="39630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3960" y="29364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1"/>
                  </a:lnTo>
                  <a:lnTo>
                    <a:pt x="6044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2"/>
                  </a:lnTo>
                  <a:lnTo>
                    <a:pt x="35212" y="35209"/>
                  </a:lnTo>
                  <a:lnTo>
                    <a:pt x="28656" y="39631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3960" y="29364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2"/>
                  </a:lnTo>
                  <a:lnTo>
                    <a:pt x="35212" y="35209"/>
                  </a:lnTo>
                  <a:lnTo>
                    <a:pt x="28656" y="39631"/>
                  </a:lnTo>
                  <a:lnTo>
                    <a:pt x="20626" y="41252"/>
                  </a:lnTo>
                  <a:lnTo>
                    <a:pt x="12601" y="39631"/>
                  </a:lnTo>
                  <a:lnTo>
                    <a:pt x="6044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903960" y="32266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4" y="6044"/>
                  </a:lnTo>
                  <a:lnTo>
                    <a:pt x="12601" y="1622"/>
                  </a:lnTo>
                  <a:lnTo>
                    <a:pt x="20626" y="0"/>
                  </a:lnTo>
                  <a:lnTo>
                    <a:pt x="28656" y="1622"/>
                  </a:lnTo>
                  <a:lnTo>
                    <a:pt x="35212" y="6044"/>
                  </a:lnTo>
                  <a:lnTo>
                    <a:pt x="39632" y="12601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903960" y="32266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4" y="6044"/>
                  </a:lnTo>
                  <a:lnTo>
                    <a:pt x="12601" y="1622"/>
                  </a:lnTo>
                  <a:lnTo>
                    <a:pt x="20626" y="0"/>
                  </a:lnTo>
                  <a:lnTo>
                    <a:pt x="28656" y="1622"/>
                  </a:lnTo>
                  <a:lnTo>
                    <a:pt x="35212" y="6044"/>
                  </a:lnTo>
                  <a:lnTo>
                    <a:pt x="39632" y="12601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2151490" y="267634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1490" y="267634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151490" y="282886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4"/>
                  </a:lnTo>
                  <a:lnTo>
                    <a:pt x="6044" y="6038"/>
                  </a:lnTo>
                  <a:lnTo>
                    <a:pt x="12601" y="1619"/>
                  </a:lnTo>
                  <a:lnTo>
                    <a:pt x="20626" y="0"/>
                  </a:lnTo>
                  <a:lnTo>
                    <a:pt x="28656" y="1619"/>
                  </a:lnTo>
                  <a:lnTo>
                    <a:pt x="35212" y="6038"/>
                  </a:lnTo>
                  <a:lnTo>
                    <a:pt x="39632" y="12594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151490" y="282886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4"/>
                  </a:lnTo>
                  <a:lnTo>
                    <a:pt x="6044" y="6038"/>
                  </a:lnTo>
                  <a:lnTo>
                    <a:pt x="12601" y="1619"/>
                  </a:lnTo>
                  <a:lnTo>
                    <a:pt x="20626" y="0"/>
                  </a:lnTo>
                  <a:lnTo>
                    <a:pt x="28656" y="1619"/>
                  </a:lnTo>
                  <a:lnTo>
                    <a:pt x="35212" y="6038"/>
                  </a:lnTo>
                  <a:lnTo>
                    <a:pt x="39632" y="12594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4" name="object 64"/>
            <p:cNvSpPr/>
            <p:nvPr/>
          </p:nvSpPr>
          <p:spPr>
            <a:xfrm>
              <a:off x="2559041" y="283636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5" name="object 65"/>
            <p:cNvSpPr/>
            <p:nvPr/>
          </p:nvSpPr>
          <p:spPr>
            <a:xfrm>
              <a:off x="2559041" y="283636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6" name="object 66"/>
            <p:cNvSpPr/>
            <p:nvPr/>
          </p:nvSpPr>
          <p:spPr>
            <a:xfrm>
              <a:off x="1608950" y="2727369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5" h="231139">
                  <a:moveTo>
                    <a:pt x="0" y="230626"/>
                  </a:moveTo>
                  <a:lnTo>
                    <a:pt x="509550" y="0"/>
                  </a:lnTo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7" name="object 67"/>
            <p:cNvSpPr/>
            <p:nvPr/>
          </p:nvSpPr>
          <p:spPr>
            <a:xfrm>
              <a:off x="1608950" y="2727369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5" h="231139">
                  <a:moveTo>
                    <a:pt x="0" y="230626"/>
                  </a:moveTo>
                  <a:lnTo>
                    <a:pt x="509550" y="0"/>
                  </a:lnTo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8" name="object 68"/>
            <p:cNvSpPr/>
            <p:nvPr/>
          </p:nvSpPr>
          <p:spPr>
            <a:xfrm>
              <a:off x="2092266" y="271803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11214" y="31041"/>
                  </a:moveTo>
                  <a:lnTo>
                    <a:pt x="0" y="6291"/>
                  </a:lnTo>
                  <a:lnTo>
                    <a:pt x="46860" y="0"/>
                  </a:lnTo>
                  <a:lnTo>
                    <a:pt x="11214" y="31041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9" name="object 69"/>
            <p:cNvSpPr/>
            <p:nvPr/>
          </p:nvSpPr>
          <p:spPr>
            <a:xfrm>
              <a:off x="2092266" y="271803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46860" y="0"/>
                  </a:moveTo>
                  <a:lnTo>
                    <a:pt x="11214" y="31041"/>
                  </a:lnTo>
                  <a:lnTo>
                    <a:pt x="0" y="6291"/>
                  </a:lnTo>
                  <a:lnTo>
                    <a:pt x="46860" y="0"/>
                  </a:lnTo>
                  <a:close/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0" name="object 70"/>
            <p:cNvSpPr/>
            <p:nvPr/>
          </p:nvSpPr>
          <p:spPr>
            <a:xfrm>
              <a:off x="1924134" y="3013792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5">
                  <a:moveTo>
                    <a:pt x="0" y="239150"/>
                  </a:moveTo>
                  <a:lnTo>
                    <a:pt x="0" y="0"/>
                  </a:lnTo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1" name="object 71"/>
            <p:cNvSpPr/>
            <p:nvPr/>
          </p:nvSpPr>
          <p:spPr>
            <a:xfrm>
              <a:off x="1910960" y="2991836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69" h="44450">
                  <a:moveTo>
                    <a:pt x="26352" y="43909"/>
                  </a:moveTo>
                  <a:lnTo>
                    <a:pt x="0" y="43909"/>
                  </a:lnTo>
                  <a:lnTo>
                    <a:pt x="13174" y="0"/>
                  </a:lnTo>
                  <a:lnTo>
                    <a:pt x="26352" y="43909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2" name="object 72"/>
            <p:cNvSpPr/>
            <p:nvPr/>
          </p:nvSpPr>
          <p:spPr>
            <a:xfrm>
              <a:off x="1910960" y="2991836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69" h="44450">
                  <a:moveTo>
                    <a:pt x="13174" y="0"/>
                  </a:moveTo>
                  <a:lnTo>
                    <a:pt x="26352" y="43909"/>
                  </a:lnTo>
                  <a:lnTo>
                    <a:pt x="0" y="43909"/>
                  </a:lnTo>
                  <a:lnTo>
                    <a:pt x="13174" y="0"/>
                  </a:lnTo>
                  <a:close/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09362" y="2957725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380" y="0"/>
                  </a:lnTo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4" name="object 74"/>
            <p:cNvSpPr/>
            <p:nvPr/>
          </p:nvSpPr>
          <p:spPr>
            <a:xfrm>
              <a:off x="1849236" y="2944217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0" y="27005"/>
                  </a:moveTo>
                  <a:lnTo>
                    <a:pt x="0" y="0"/>
                  </a:lnTo>
                  <a:lnTo>
                    <a:pt x="45005" y="13507"/>
                  </a:lnTo>
                  <a:lnTo>
                    <a:pt x="0" y="2700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5" name="object 75"/>
            <p:cNvSpPr/>
            <p:nvPr/>
          </p:nvSpPr>
          <p:spPr>
            <a:xfrm>
              <a:off x="1849236" y="2944217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45005" y="13507"/>
                  </a:moveTo>
                  <a:lnTo>
                    <a:pt x="0" y="27005"/>
                  </a:lnTo>
                  <a:lnTo>
                    <a:pt x="0" y="0"/>
                  </a:lnTo>
                  <a:lnTo>
                    <a:pt x="45005" y="13507"/>
                  </a:lnTo>
                  <a:close/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1149" y="275565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5">
                  <a:moveTo>
                    <a:pt x="0" y="102900"/>
                  </a:moveTo>
                  <a:lnTo>
                    <a:pt x="0" y="0"/>
                  </a:lnTo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968" y="2735323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24375" y="40645"/>
                  </a:moveTo>
                  <a:lnTo>
                    <a:pt x="0" y="40645"/>
                  </a:lnTo>
                  <a:lnTo>
                    <a:pt x="12181" y="0"/>
                  </a:lnTo>
                  <a:lnTo>
                    <a:pt x="24375" y="4064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8" name="object 78"/>
            <p:cNvSpPr/>
            <p:nvPr/>
          </p:nvSpPr>
          <p:spPr>
            <a:xfrm>
              <a:off x="2158968" y="2735323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12181" y="0"/>
                  </a:moveTo>
                  <a:lnTo>
                    <a:pt x="24375" y="40645"/>
                  </a:lnTo>
                  <a:lnTo>
                    <a:pt x="0" y="40645"/>
                  </a:lnTo>
                  <a:lnTo>
                    <a:pt x="12181" y="0"/>
                  </a:lnTo>
                  <a:close/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5357" y="2924029"/>
              <a:ext cx="136196" cy="9642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197719" y="2859711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19">
                  <a:moveTo>
                    <a:pt x="0" y="0"/>
                  </a:moveTo>
                  <a:lnTo>
                    <a:pt x="324840" y="0"/>
                  </a:lnTo>
                </a:path>
              </a:pathLst>
            </a:custGeom>
            <a:ln w="4303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1" name="object 81"/>
            <p:cNvSpPr/>
            <p:nvPr/>
          </p:nvSpPr>
          <p:spPr>
            <a:xfrm>
              <a:off x="2501043" y="2846794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80" h="26035">
                  <a:moveTo>
                    <a:pt x="0" y="25820"/>
                  </a:moveTo>
                  <a:lnTo>
                    <a:pt x="0" y="0"/>
                  </a:lnTo>
                  <a:lnTo>
                    <a:pt x="43031" y="12917"/>
                  </a:lnTo>
                  <a:lnTo>
                    <a:pt x="0" y="25820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2" name="object 82"/>
            <p:cNvSpPr/>
            <p:nvPr/>
          </p:nvSpPr>
          <p:spPr>
            <a:xfrm>
              <a:off x="2501043" y="2846794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80" h="26035">
                  <a:moveTo>
                    <a:pt x="43031" y="12917"/>
                  </a:moveTo>
                  <a:lnTo>
                    <a:pt x="0" y="25820"/>
                  </a:lnTo>
                  <a:lnTo>
                    <a:pt x="0" y="0"/>
                  </a:lnTo>
                  <a:lnTo>
                    <a:pt x="43031" y="12917"/>
                  </a:lnTo>
                  <a:close/>
                </a:path>
              </a:pathLst>
            </a:custGeom>
            <a:ln w="4303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160493"/>
            <a:ext cx="8278497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lang="en-US" sz="2774" dirty="0"/>
              <a:t>Generalized Rank to Zigzag on </a:t>
            </a:r>
            <a:r>
              <a:rPr lang="en-US" sz="2774" dirty="0">
                <a:solidFill>
                  <a:srgbClr val="C00000"/>
                </a:solidFill>
              </a:rPr>
              <a:t>Boundary Cap</a:t>
            </a:r>
            <a:endParaRPr sz="2774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5734" y="1802935"/>
            <a:ext cx="177553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99" dirty="0">
                <a:latin typeface="Arial"/>
                <a:cs typeface="Arial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-20" dirty="0">
                <a:latin typeface="Arial"/>
                <a:cs typeface="Arial"/>
              </a:rPr>
              <a:t>R</a:t>
            </a:r>
            <a:r>
              <a:rPr sz="2378" spc="-30" baseline="27777" dirty="0">
                <a:latin typeface="Tahoma"/>
                <a:cs typeface="Tahoma"/>
              </a:rPr>
              <a:t>2</a:t>
            </a:r>
            <a:r>
              <a:rPr sz="2378" spc="238" baseline="27777" dirty="0">
                <a:latin typeface="Tahoma"/>
                <a:cs typeface="Tahoma"/>
              </a:rPr>
              <a:t> </a:t>
            </a:r>
            <a:r>
              <a:rPr sz="2180" spc="99" dirty="0">
                <a:latin typeface="Lucida Sans Unicode"/>
                <a:cs typeface="Lucida Sans Unicode"/>
              </a:rPr>
              <a:t>→</a:t>
            </a:r>
            <a:r>
              <a:rPr sz="2180" spc="-119" dirty="0">
                <a:latin typeface="Lucida Sans Unicode"/>
                <a:cs typeface="Lucida Sans Unicode"/>
              </a:rPr>
              <a:t> </a:t>
            </a:r>
            <a:r>
              <a:rPr sz="2180" b="1" spc="-50" dirty="0">
                <a:latin typeface="Arial"/>
                <a:cs typeface="Arial"/>
              </a:rPr>
              <a:t>vec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13971" y="839928"/>
            <a:ext cx="5154196" cy="2560739"/>
            <a:chOff x="1759026" y="423852"/>
            <a:chExt cx="2600960" cy="1292225"/>
          </a:xfrm>
        </p:grpSpPr>
        <p:sp>
          <p:nvSpPr>
            <p:cNvPr id="6" name="object 6"/>
            <p:cNvSpPr/>
            <p:nvPr/>
          </p:nvSpPr>
          <p:spPr>
            <a:xfrm>
              <a:off x="3264751" y="876292"/>
              <a:ext cx="912494" cy="558165"/>
            </a:xfrm>
            <a:custGeom>
              <a:avLst/>
              <a:gdLst/>
              <a:ahLst/>
              <a:cxnLst/>
              <a:rect l="l" t="t" r="r" b="b"/>
              <a:pathLst>
                <a:path w="912495" h="558165">
                  <a:moveTo>
                    <a:pt x="0" y="0"/>
                  </a:moveTo>
                  <a:lnTo>
                    <a:pt x="0" y="289953"/>
                  </a:lnTo>
                  <a:lnTo>
                    <a:pt x="279968" y="289953"/>
                  </a:lnTo>
                  <a:lnTo>
                    <a:pt x="279968" y="557912"/>
                  </a:lnTo>
                  <a:lnTo>
                    <a:pt x="911883" y="557912"/>
                  </a:lnTo>
                  <a:lnTo>
                    <a:pt x="911883" y="149975"/>
                  </a:lnTo>
                  <a:lnTo>
                    <a:pt x="551928" y="149975"/>
                  </a:lnTo>
                  <a:lnTo>
                    <a:pt x="551928" y="1997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987" y="1241649"/>
              <a:ext cx="103558" cy="1530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9199" y="609413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0" y="0"/>
                  </a:moveTo>
                  <a:lnTo>
                    <a:pt x="581749" y="0"/>
                  </a:lnTo>
                  <a:lnTo>
                    <a:pt x="581749" y="581761"/>
                  </a:lnTo>
                  <a:lnTo>
                    <a:pt x="0" y="581761"/>
                  </a:lnTo>
                  <a:lnTo>
                    <a:pt x="0" y="0"/>
                  </a:lnTo>
                  <a:close/>
                </a:path>
              </a:pathLst>
            </a:custGeom>
            <a:ln w="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2025122" y="459011"/>
              <a:ext cx="0" cy="1257300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1256992"/>
                  </a:moveTo>
                  <a:lnTo>
                    <a:pt x="0" y="0"/>
                  </a:lnTo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38350" y="63922"/>
                  </a:moveTo>
                  <a:lnTo>
                    <a:pt x="0" y="63922"/>
                  </a:lnTo>
                  <a:lnTo>
                    <a:pt x="19179" y="0"/>
                  </a:lnTo>
                  <a:lnTo>
                    <a:pt x="38350" y="6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5943" y="427048"/>
              <a:ext cx="38735" cy="64135"/>
            </a:xfrm>
            <a:custGeom>
              <a:avLst/>
              <a:gdLst/>
              <a:ahLst/>
              <a:cxnLst/>
              <a:rect l="l" t="t" r="r" b="b"/>
              <a:pathLst>
                <a:path w="38735" h="64134">
                  <a:moveTo>
                    <a:pt x="19179" y="0"/>
                  </a:moveTo>
                  <a:lnTo>
                    <a:pt x="38350" y="63922"/>
                  </a:lnTo>
                  <a:lnTo>
                    <a:pt x="0" y="63922"/>
                  </a:lnTo>
                  <a:lnTo>
                    <a:pt x="19179" y="0"/>
                  </a:lnTo>
                  <a:close/>
                </a:path>
              </a:pathLst>
            </a:custGeom>
            <a:ln w="63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9602" y="1662793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>
                  <a:moveTo>
                    <a:pt x="0" y="0"/>
                  </a:moveTo>
                  <a:lnTo>
                    <a:pt x="2343209" y="0"/>
                  </a:lnTo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0" y="51427"/>
                  </a:moveTo>
                  <a:lnTo>
                    <a:pt x="0" y="0"/>
                  </a:lnTo>
                  <a:lnTo>
                    <a:pt x="85711" y="25719"/>
                  </a:lnTo>
                  <a:lnTo>
                    <a:pt x="0" y="51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9954" y="1637073"/>
              <a:ext cx="85725" cy="51435"/>
            </a:xfrm>
            <a:custGeom>
              <a:avLst/>
              <a:gdLst/>
              <a:ahLst/>
              <a:cxnLst/>
              <a:rect l="l" t="t" r="r" b="b"/>
              <a:pathLst>
                <a:path w="85725" h="51435">
                  <a:moveTo>
                    <a:pt x="85711" y="25719"/>
                  </a:moveTo>
                  <a:lnTo>
                    <a:pt x="0" y="51427"/>
                  </a:lnTo>
                  <a:lnTo>
                    <a:pt x="0" y="0"/>
                  </a:lnTo>
                  <a:lnTo>
                    <a:pt x="85711" y="25719"/>
                  </a:lnTo>
                  <a:close/>
                </a:path>
              </a:pathLst>
            </a:custGeom>
            <a:ln w="8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9026" y="432347"/>
              <a:ext cx="200302" cy="1563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86631" y="637786"/>
              <a:ext cx="527050" cy="523240"/>
            </a:xfrm>
            <a:custGeom>
              <a:avLst/>
              <a:gdLst/>
              <a:ahLst/>
              <a:cxnLst/>
              <a:rect l="l" t="t" r="r" b="b"/>
              <a:pathLst>
                <a:path w="527050" h="523240">
                  <a:moveTo>
                    <a:pt x="18217" y="522669"/>
                  </a:moveTo>
                  <a:lnTo>
                    <a:pt x="526806" y="14089"/>
                  </a:lnTo>
                </a:path>
                <a:path w="527050" h="523240">
                  <a:moveTo>
                    <a:pt x="0" y="508588"/>
                  </a:moveTo>
                  <a:lnTo>
                    <a:pt x="508591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3224" y="659164"/>
              <a:ext cx="405765" cy="425450"/>
            </a:xfrm>
            <a:custGeom>
              <a:avLst/>
              <a:gdLst/>
              <a:ahLst/>
              <a:cxnLst/>
              <a:rect l="l" t="t" r="r" b="b"/>
              <a:pathLst>
                <a:path w="405764" h="425450">
                  <a:moveTo>
                    <a:pt x="142623" y="420579"/>
                  </a:moveTo>
                  <a:lnTo>
                    <a:pt x="405227" y="157975"/>
                  </a:lnTo>
                </a:path>
                <a:path w="405764" h="425450">
                  <a:moveTo>
                    <a:pt x="0" y="425372"/>
                  </a:moveTo>
                  <a:lnTo>
                    <a:pt x="227058" y="198313"/>
                  </a:lnTo>
                </a:path>
                <a:path w="405764" h="425450">
                  <a:moveTo>
                    <a:pt x="127074" y="271498"/>
                  </a:moveTo>
                  <a:lnTo>
                    <a:pt x="398572" y="0"/>
                  </a:lnTo>
                </a:path>
              </a:pathLst>
            </a:custGeom>
            <a:ln w="8339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2156" y="669358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4">
                  <a:moveTo>
                    <a:pt x="0" y="508577"/>
                  </a:moveTo>
                  <a:lnTo>
                    <a:pt x="508577" y="0"/>
                  </a:lnTo>
                </a:path>
              </a:pathLst>
            </a:custGeom>
            <a:ln w="8871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2032" y="1015682"/>
              <a:ext cx="150034" cy="148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92609" y="893277"/>
              <a:ext cx="849630" cy="516255"/>
            </a:xfrm>
            <a:custGeom>
              <a:avLst/>
              <a:gdLst/>
              <a:ahLst/>
              <a:cxnLst/>
              <a:rect l="l" t="t" r="r" b="b"/>
              <a:pathLst>
                <a:path w="849629" h="516255">
                  <a:moveTo>
                    <a:pt x="264740" y="516117"/>
                  </a:moveTo>
                  <a:lnTo>
                    <a:pt x="264740" y="255893"/>
                  </a:lnTo>
                  <a:lnTo>
                    <a:pt x="0" y="255893"/>
                  </a:lnTo>
                  <a:lnTo>
                    <a:pt x="252995" y="127050"/>
                  </a:lnTo>
                  <a:lnTo>
                    <a:pt x="506038" y="0"/>
                  </a:lnTo>
                  <a:lnTo>
                    <a:pt x="506038" y="148539"/>
                  </a:lnTo>
                  <a:lnTo>
                    <a:pt x="849076" y="148539"/>
                  </a:lnTo>
                </a:path>
                <a:path w="849629" h="516255">
                  <a:moveTo>
                    <a:pt x="278279" y="515243"/>
                  </a:moveTo>
                  <a:lnTo>
                    <a:pt x="278588" y="242077"/>
                  </a:lnTo>
                  <a:lnTo>
                    <a:pt x="54852" y="244869"/>
                  </a:lnTo>
                  <a:lnTo>
                    <a:pt x="277750" y="131116"/>
                  </a:lnTo>
                  <a:lnTo>
                    <a:pt x="491121" y="29697"/>
                  </a:lnTo>
                  <a:lnTo>
                    <a:pt x="491121" y="165895"/>
                  </a:lnTo>
                  <a:lnTo>
                    <a:pt x="849076" y="165895"/>
                  </a:lnTo>
                </a:path>
              </a:pathLst>
            </a:custGeom>
            <a:ln w="8339">
              <a:solidFill>
                <a:srgbClr val="C8002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6115" y="925031"/>
              <a:ext cx="647700" cy="162560"/>
            </a:xfrm>
            <a:custGeom>
              <a:avLst/>
              <a:gdLst/>
              <a:ahLst/>
              <a:cxnLst/>
              <a:rect l="l" t="t" r="r" b="b"/>
              <a:pathLst>
                <a:path w="647700" h="162559">
                  <a:moveTo>
                    <a:pt x="392653" y="39776"/>
                  </a:moveTo>
                  <a:lnTo>
                    <a:pt x="392653" y="150366"/>
                  </a:lnTo>
                  <a:lnTo>
                    <a:pt x="647463" y="150366"/>
                  </a:lnTo>
                </a:path>
                <a:path w="647700" h="162559">
                  <a:moveTo>
                    <a:pt x="0" y="162332"/>
                  </a:moveTo>
                  <a:lnTo>
                    <a:pt x="326156" y="0"/>
                  </a:lnTo>
                </a:path>
              </a:pathLst>
            </a:custGeom>
            <a:ln w="8113">
              <a:solidFill>
                <a:srgbClr val="939393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22" name="object 22"/>
          <p:cNvSpPr/>
          <p:nvPr/>
        </p:nvSpPr>
        <p:spPr>
          <a:xfrm>
            <a:off x="1896664" y="3626257"/>
            <a:ext cx="3377406" cy="377505"/>
          </a:xfrm>
          <a:custGeom>
            <a:avLst/>
            <a:gdLst/>
            <a:ahLst/>
            <a:cxnLst/>
            <a:rect l="l" t="t" r="r" b="b"/>
            <a:pathLst>
              <a:path w="1704339" h="190500">
                <a:moveTo>
                  <a:pt x="16532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9932"/>
                </a:lnTo>
                <a:lnTo>
                  <a:pt x="1704037" y="189932"/>
                </a:lnTo>
                <a:lnTo>
                  <a:pt x="1704037" y="50800"/>
                </a:lnTo>
                <a:lnTo>
                  <a:pt x="1700028" y="31075"/>
                </a:lnTo>
                <a:lnTo>
                  <a:pt x="1689114" y="14922"/>
                </a:lnTo>
                <a:lnTo>
                  <a:pt x="1672961" y="4008"/>
                </a:lnTo>
                <a:lnTo>
                  <a:pt x="1653236" y="0"/>
                </a:lnTo>
                <a:close/>
              </a:path>
            </a:pathLst>
          </a:custGeom>
          <a:solidFill>
            <a:srgbClr val="091A33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 txBox="1"/>
          <p:nvPr/>
        </p:nvSpPr>
        <p:spPr>
          <a:xfrm>
            <a:off x="1972164" y="3613912"/>
            <a:ext cx="2524247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Rank</a:t>
            </a: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invariant</a:t>
            </a:r>
            <a:r>
              <a:rPr sz="1982" spc="-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(known)</a:t>
            </a:r>
            <a:endParaRPr sz="1982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96664" y="3713902"/>
            <a:ext cx="3478074" cy="1369083"/>
            <a:chOff x="185940" y="1874145"/>
            <a:chExt cx="1755139" cy="69088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40" y="2007197"/>
              <a:ext cx="1704036" cy="50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740" y="2463317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541" y="2450617"/>
              <a:ext cx="1653209" cy="114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977" y="1874151"/>
              <a:ext cx="50773" cy="5891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5940" y="2051472"/>
              <a:ext cx="1704339" cy="462915"/>
            </a:xfrm>
            <a:custGeom>
              <a:avLst/>
              <a:gdLst/>
              <a:ahLst/>
              <a:cxnLst/>
              <a:rect l="l" t="t" r="r" b="b"/>
              <a:pathLst>
                <a:path w="1704339" h="462914">
                  <a:moveTo>
                    <a:pt x="170403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1653236" y="462645"/>
                  </a:lnTo>
                  <a:lnTo>
                    <a:pt x="1672961" y="458636"/>
                  </a:lnTo>
                  <a:lnTo>
                    <a:pt x="1689114" y="447722"/>
                  </a:lnTo>
                  <a:lnTo>
                    <a:pt x="1700028" y="431569"/>
                  </a:lnTo>
                  <a:lnTo>
                    <a:pt x="1704037" y="411844"/>
                  </a:lnTo>
                  <a:lnTo>
                    <a:pt x="1704037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9977" y="1912245"/>
              <a:ext cx="0" cy="570230"/>
            </a:xfrm>
            <a:custGeom>
              <a:avLst/>
              <a:gdLst/>
              <a:ahLst/>
              <a:cxnLst/>
              <a:rect l="l" t="t" r="r" b="b"/>
              <a:pathLst>
                <a:path h="570230">
                  <a:moveTo>
                    <a:pt x="0" y="5701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9977" y="18995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9977" y="18868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9977" y="18741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78788" y="3989086"/>
            <a:ext cx="2412254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R</a:t>
            </a:r>
            <a:r>
              <a:rPr sz="2180" spc="486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9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206" baseline="-13888" dirty="0">
                <a:latin typeface="Calibri"/>
                <a:cs typeface="Calibri"/>
              </a:rPr>
              <a:t> </a:t>
            </a:r>
            <a:r>
              <a:rPr sz="2180" spc="-50" dirty="0">
                <a:latin typeface="Tahoma"/>
                <a:cs typeface="Tahoma"/>
              </a:rPr>
              <a:t>(</a:t>
            </a:r>
            <a:r>
              <a:rPr sz="2180" i="1" spc="-50" dirty="0">
                <a:latin typeface="Arial"/>
                <a:cs typeface="Arial"/>
              </a:rPr>
              <a:t>R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  <a:p>
            <a:pPr marL="351088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1218" y="3636350"/>
            <a:ext cx="4750266" cy="357371"/>
          </a:xfrm>
          <a:custGeom>
            <a:avLst/>
            <a:gdLst/>
            <a:ahLst/>
            <a:cxnLst/>
            <a:rect l="l" t="t" r="r" b="b"/>
            <a:pathLst>
              <a:path w="2397125" h="180339">
                <a:moveTo>
                  <a:pt x="234620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9740"/>
                </a:lnTo>
                <a:lnTo>
                  <a:pt x="2397007" y="179740"/>
                </a:lnTo>
                <a:lnTo>
                  <a:pt x="2397007" y="50800"/>
                </a:lnTo>
                <a:lnTo>
                  <a:pt x="2392998" y="31075"/>
                </a:lnTo>
                <a:lnTo>
                  <a:pt x="2382084" y="14922"/>
                </a:lnTo>
                <a:lnTo>
                  <a:pt x="2365931" y="4008"/>
                </a:lnTo>
                <a:lnTo>
                  <a:pt x="234620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5616719" y="3610085"/>
            <a:ext cx="392435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2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982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[D</a:t>
            </a:r>
            <a:r>
              <a:rPr lang="en-US" sz="1784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784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1784" dirty="0">
                <a:solidFill>
                  <a:srgbClr val="FFFFFF"/>
                </a:solidFill>
                <a:latin typeface="Arial"/>
                <a:cs typeface="Arial"/>
              </a:rPr>
              <a:t>im,</a:t>
            </a:r>
            <a:r>
              <a:rPr sz="1784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lang="en-US" sz="1784" spc="-69" dirty="0" err="1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1784" spc="-69" dirty="0" err="1">
                <a:solidFill>
                  <a:srgbClr val="FFFFFF"/>
                </a:solidFill>
                <a:latin typeface="Arial"/>
                <a:cs typeface="Arial"/>
              </a:rPr>
              <a:t>moli</a:t>
            </a:r>
            <a:r>
              <a:rPr sz="1784" spc="-69" dirty="0">
                <a:solidFill>
                  <a:srgbClr val="FFFFFF"/>
                </a:solidFill>
                <a:latin typeface="Arial"/>
                <a:cs typeface="Arial"/>
              </a:rPr>
              <a:t>]</a:t>
            </a:r>
            <a:endParaRPr sz="1784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41218" y="3724006"/>
            <a:ext cx="4850934" cy="1348950"/>
            <a:chOff x="2025090" y="1879244"/>
            <a:chExt cx="2447925" cy="68072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5091" y="2002104"/>
              <a:ext cx="2397006" cy="506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5891" y="2458224"/>
              <a:ext cx="101600" cy="101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6691" y="2445524"/>
              <a:ext cx="2346171" cy="114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2097" y="1879244"/>
              <a:ext cx="50765" cy="5789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025090" y="2046379"/>
              <a:ext cx="2397125" cy="462915"/>
            </a:xfrm>
            <a:custGeom>
              <a:avLst/>
              <a:gdLst/>
              <a:ahLst/>
              <a:cxnLst/>
              <a:rect l="l" t="t" r="r" b="b"/>
              <a:pathLst>
                <a:path w="2397125" h="462914">
                  <a:moveTo>
                    <a:pt x="2397007" y="0"/>
                  </a:moveTo>
                  <a:lnTo>
                    <a:pt x="0" y="0"/>
                  </a:lnTo>
                  <a:lnTo>
                    <a:pt x="0" y="411844"/>
                  </a:lnTo>
                  <a:lnTo>
                    <a:pt x="4008" y="431569"/>
                  </a:lnTo>
                  <a:lnTo>
                    <a:pt x="14922" y="447722"/>
                  </a:lnTo>
                  <a:lnTo>
                    <a:pt x="31075" y="458636"/>
                  </a:lnTo>
                  <a:lnTo>
                    <a:pt x="50800" y="462645"/>
                  </a:lnTo>
                  <a:lnTo>
                    <a:pt x="2346206" y="462645"/>
                  </a:lnTo>
                  <a:lnTo>
                    <a:pt x="2365931" y="458636"/>
                  </a:lnTo>
                  <a:lnTo>
                    <a:pt x="2382084" y="447722"/>
                  </a:lnTo>
                  <a:lnTo>
                    <a:pt x="2392998" y="431569"/>
                  </a:lnTo>
                  <a:lnTo>
                    <a:pt x="2397007" y="411844"/>
                  </a:lnTo>
                  <a:lnTo>
                    <a:pt x="2397007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22097" y="1917344"/>
              <a:ext cx="0" cy="560070"/>
            </a:xfrm>
            <a:custGeom>
              <a:avLst/>
              <a:gdLst/>
              <a:ahLst/>
              <a:cxnLst/>
              <a:rect l="l" t="t" r="r" b="b"/>
              <a:pathLst>
                <a:path h="560069">
                  <a:moveTo>
                    <a:pt x="0" y="559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4422097" y="19046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4422097" y="18919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2097" y="1879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691226" y="3902309"/>
            <a:ext cx="4583296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75503">
              <a:spcBef>
                <a:spcPts val="860"/>
              </a:spcBef>
            </a:pPr>
            <a:r>
              <a:rPr sz="2180" i="1" dirty="0">
                <a:latin typeface="Arial"/>
                <a:cs typeface="Arial"/>
              </a:rPr>
              <a:t>I</a:t>
            </a:r>
            <a:r>
              <a:rPr sz="2180" spc="763" dirty="0">
                <a:latin typeface="Lucida Sans Unicode"/>
                <a:cs typeface="Lucida Sans Unicode"/>
              </a:rPr>
              <a:t> </a:t>
            </a:r>
            <a:r>
              <a:rPr sz="2180" spc="-466" dirty="0">
                <a:latin typeface="Lucida Sans Unicode"/>
                <a:cs typeface="Lucida Sans Unicode"/>
              </a:rPr>
              <a:t>→</a:t>
            </a:r>
            <a:r>
              <a:rPr sz="2180" spc="-69" dirty="0">
                <a:latin typeface="Lucida Sans Unicode"/>
                <a:cs typeface="Lucida Sans Unicode"/>
              </a:rPr>
              <a:t> </a:t>
            </a:r>
            <a:r>
              <a:rPr sz="2180" b="1" spc="-20" dirty="0">
                <a:latin typeface="Arial"/>
                <a:cs typeface="Arial"/>
              </a:rPr>
              <a:t>rk</a:t>
            </a:r>
            <a:r>
              <a:rPr sz="2378" i="1" spc="-30" baseline="-13888" dirty="0">
                <a:latin typeface="Calibri"/>
                <a:cs typeface="Calibri"/>
              </a:rPr>
              <a:t>M</a:t>
            </a:r>
            <a:r>
              <a:rPr sz="2378" i="1" spc="-192" baseline="-13888" dirty="0">
                <a:latin typeface="Calibri"/>
                <a:cs typeface="Calibri"/>
              </a:rPr>
              <a:t> </a:t>
            </a:r>
            <a:r>
              <a:rPr sz="2180" spc="-20" dirty="0">
                <a:latin typeface="Tahoma"/>
                <a:cs typeface="Tahoma"/>
              </a:rPr>
              <a:t>(</a:t>
            </a:r>
            <a:r>
              <a:rPr sz="2180" i="1" spc="-20" dirty="0">
                <a:latin typeface="Arial"/>
                <a:cs typeface="Arial"/>
              </a:rPr>
              <a:t>I</a:t>
            </a:r>
            <a:r>
              <a:rPr sz="2180" i="1" spc="-307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  <a:p>
            <a:pPr marL="264260">
              <a:spcBef>
                <a:spcPts val="662"/>
              </a:spcBef>
            </a:pPr>
            <a:r>
              <a:rPr sz="2180" dirty="0">
                <a:latin typeface="Tahoma"/>
                <a:cs typeface="Tahoma"/>
              </a:rPr>
              <a:t>=</a:t>
            </a:r>
            <a:r>
              <a:rPr sz="2180" spc="208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#(</a:t>
            </a:r>
            <a:r>
              <a:rPr sz="2180" dirty="0">
                <a:solidFill>
                  <a:srgbClr val="CC0000"/>
                </a:solidFill>
                <a:latin typeface="Tahoma"/>
                <a:cs typeface="Tahoma"/>
              </a:rPr>
              <a:t>“Full”</a:t>
            </a:r>
            <a:r>
              <a:rPr sz="2180" spc="377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180" spc="-20" dirty="0">
                <a:solidFill>
                  <a:srgbClr val="CC0000"/>
                </a:solidFill>
                <a:latin typeface="Tahoma"/>
                <a:cs typeface="Tahoma"/>
              </a:rPr>
              <a:t>bars</a:t>
            </a:r>
            <a:r>
              <a:rPr sz="2180" spc="-20" dirty="0">
                <a:latin typeface="Tahoma"/>
                <a:cs typeface="Tahoma"/>
              </a:rPr>
              <a:t>)</a:t>
            </a:r>
            <a:r>
              <a:rPr lang="en-US" sz="2180" spc="-20" dirty="0">
                <a:latin typeface="Tahoma"/>
                <a:cs typeface="Tahoma"/>
              </a:rPr>
              <a:t> on </a:t>
            </a:r>
            <a:r>
              <a:rPr lang="en-US" sz="2180" spc="-20" dirty="0" err="1">
                <a:latin typeface="Tahoma"/>
                <a:cs typeface="Tahoma"/>
              </a:rPr>
              <a:t>bnd</a:t>
            </a:r>
            <a:r>
              <a:rPr lang="en-US" sz="2180" spc="-20" dirty="0">
                <a:latin typeface="Tahoma"/>
                <a:cs typeface="Tahoma"/>
              </a:rPr>
              <a:t> cap zigzag</a:t>
            </a:r>
            <a:endParaRPr sz="2180" dirty="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888092" y="5141053"/>
            <a:ext cx="4819475" cy="1549027"/>
            <a:chOff x="181615" y="2594327"/>
            <a:chExt cx="2432050" cy="781685"/>
          </a:xfrm>
        </p:grpSpPr>
        <p:sp>
          <p:nvSpPr>
            <p:cNvPr id="49" name="object 49"/>
            <p:cNvSpPr/>
            <p:nvPr/>
          </p:nvSpPr>
          <p:spPr>
            <a:xfrm>
              <a:off x="219505" y="2669873"/>
              <a:ext cx="1022985" cy="626110"/>
            </a:xfrm>
            <a:custGeom>
              <a:avLst/>
              <a:gdLst/>
              <a:ahLst/>
              <a:cxnLst/>
              <a:rect l="l" t="t" r="r" b="b"/>
              <a:pathLst>
                <a:path w="1022985" h="626110">
                  <a:moveTo>
                    <a:pt x="0" y="0"/>
                  </a:moveTo>
                  <a:lnTo>
                    <a:pt x="0" y="325250"/>
                  </a:lnTo>
                  <a:lnTo>
                    <a:pt x="314035" y="325250"/>
                  </a:lnTo>
                  <a:lnTo>
                    <a:pt x="314035" y="625844"/>
                  </a:lnTo>
                  <a:lnTo>
                    <a:pt x="1022874" y="625844"/>
                  </a:lnTo>
                  <a:lnTo>
                    <a:pt x="1022874" y="168232"/>
                  </a:lnTo>
                  <a:lnTo>
                    <a:pt x="619115" y="168232"/>
                  </a:lnTo>
                  <a:lnTo>
                    <a:pt x="619115" y="2240"/>
                  </a:lnTo>
                  <a:lnTo>
                    <a:pt x="0" y="0"/>
                  </a:lnTo>
                  <a:close/>
                </a:path>
                <a:path w="1022985" h="626110">
                  <a:moveTo>
                    <a:pt x="23642" y="299610"/>
                  </a:moveTo>
                  <a:lnTo>
                    <a:pt x="339302" y="299610"/>
                  </a:lnTo>
                  <a:lnTo>
                    <a:pt x="339302" y="597765"/>
                  </a:lnTo>
                </a:path>
                <a:path w="1022985" h="626110">
                  <a:moveTo>
                    <a:pt x="585891" y="31196"/>
                  </a:moveTo>
                  <a:lnTo>
                    <a:pt x="585891" y="194970"/>
                  </a:lnTo>
                  <a:lnTo>
                    <a:pt x="992178" y="194970"/>
                  </a:lnTo>
                </a:path>
              </a:pathLst>
            </a:custGeom>
            <a:ln w="9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2594330"/>
              <a:ext cx="1075055" cy="781685"/>
            </a:xfrm>
            <a:custGeom>
              <a:avLst/>
              <a:gdLst/>
              <a:ahLst/>
              <a:cxnLst/>
              <a:rect l="l" t="t" r="r" b="b"/>
              <a:pathLst>
                <a:path w="1075055" h="781685">
                  <a:moveTo>
                    <a:pt x="45262" y="435546"/>
                  </a:moveTo>
                  <a:lnTo>
                    <a:pt x="41910" y="431736"/>
                  </a:lnTo>
                  <a:lnTo>
                    <a:pt x="40233" y="429831"/>
                  </a:lnTo>
                  <a:lnTo>
                    <a:pt x="39014" y="429831"/>
                  </a:lnTo>
                  <a:lnTo>
                    <a:pt x="39014" y="434733"/>
                  </a:lnTo>
                  <a:lnTo>
                    <a:pt x="39014" y="445058"/>
                  </a:lnTo>
                  <a:lnTo>
                    <a:pt x="36156" y="454977"/>
                  </a:lnTo>
                  <a:lnTo>
                    <a:pt x="34518" y="458241"/>
                  </a:lnTo>
                  <a:lnTo>
                    <a:pt x="31534" y="464362"/>
                  </a:lnTo>
                  <a:lnTo>
                    <a:pt x="27457" y="467220"/>
                  </a:lnTo>
                  <a:lnTo>
                    <a:pt x="18491" y="467220"/>
                  </a:lnTo>
                  <a:lnTo>
                    <a:pt x="17932" y="463537"/>
                  </a:lnTo>
                  <a:lnTo>
                    <a:pt x="17386" y="460006"/>
                  </a:lnTo>
                  <a:lnTo>
                    <a:pt x="17386" y="459193"/>
                  </a:lnTo>
                  <a:lnTo>
                    <a:pt x="21132" y="444119"/>
                  </a:lnTo>
                  <a:lnTo>
                    <a:pt x="22428" y="438810"/>
                  </a:lnTo>
                  <a:lnTo>
                    <a:pt x="24866" y="436372"/>
                  </a:lnTo>
                  <a:lnTo>
                    <a:pt x="26365" y="435000"/>
                  </a:lnTo>
                  <a:lnTo>
                    <a:pt x="29502" y="432422"/>
                  </a:lnTo>
                  <a:lnTo>
                    <a:pt x="31940" y="431736"/>
                  </a:lnTo>
                  <a:lnTo>
                    <a:pt x="36830" y="431736"/>
                  </a:lnTo>
                  <a:lnTo>
                    <a:pt x="39014" y="434733"/>
                  </a:lnTo>
                  <a:lnTo>
                    <a:pt x="39014" y="429831"/>
                  </a:lnTo>
                  <a:lnTo>
                    <a:pt x="29349" y="429831"/>
                  </a:lnTo>
                  <a:lnTo>
                    <a:pt x="25146" y="432968"/>
                  </a:lnTo>
                  <a:lnTo>
                    <a:pt x="22288" y="436372"/>
                  </a:lnTo>
                  <a:lnTo>
                    <a:pt x="21501" y="431736"/>
                  </a:lnTo>
                  <a:lnTo>
                    <a:pt x="21475" y="431596"/>
                  </a:lnTo>
                  <a:lnTo>
                    <a:pt x="17665" y="429831"/>
                  </a:lnTo>
                  <a:lnTo>
                    <a:pt x="10464" y="429831"/>
                  </a:lnTo>
                  <a:lnTo>
                    <a:pt x="8826" y="433235"/>
                  </a:lnTo>
                  <a:lnTo>
                    <a:pt x="8153" y="434733"/>
                  </a:lnTo>
                  <a:lnTo>
                    <a:pt x="6527" y="437718"/>
                  </a:lnTo>
                  <a:lnTo>
                    <a:pt x="5422" y="442887"/>
                  </a:lnTo>
                  <a:lnTo>
                    <a:pt x="5422" y="444119"/>
                  </a:lnTo>
                  <a:lnTo>
                    <a:pt x="7340" y="444119"/>
                  </a:lnTo>
                  <a:lnTo>
                    <a:pt x="7416" y="443699"/>
                  </a:lnTo>
                  <a:lnTo>
                    <a:pt x="7874" y="442061"/>
                  </a:lnTo>
                  <a:lnTo>
                    <a:pt x="9372" y="435952"/>
                  </a:lnTo>
                  <a:lnTo>
                    <a:pt x="11137" y="431736"/>
                  </a:lnTo>
                  <a:lnTo>
                    <a:pt x="15773" y="431736"/>
                  </a:lnTo>
                  <a:lnTo>
                    <a:pt x="16992" y="432422"/>
                  </a:lnTo>
                  <a:lnTo>
                    <a:pt x="16992" y="437718"/>
                  </a:lnTo>
                  <a:lnTo>
                    <a:pt x="16306" y="440169"/>
                  </a:lnTo>
                  <a:lnTo>
                    <a:pt x="6654" y="478764"/>
                  </a:lnTo>
                  <a:lnTo>
                    <a:pt x="5981" y="481761"/>
                  </a:lnTo>
                  <a:lnTo>
                    <a:pt x="5715" y="482320"/>
                  </a:lnTo>
                  <a:lnTo>
                    <a:pt x="0" y="482320"/>
                  </a:lnTo>
                  <a:lnTo>
                    <a:pt x="127" y="484746"/>
                  </a:lnTo>
                  <a:lnTo>
                    <a:pt x="393" y="485038"/>
                  </a:lnTo>
                  <a:lnTo>
                    <a:pt x="3390" y="485038"/>
                  </a:lnTo>
                  <a:lnTo>
                    <a:pt x="5981" y="484746"/>
                  </a:lnTo>
                  <a:lnTo>
                    <a:pt x="11277" y="484746"/>
                  </a:lnTo>
                  <a:lnTo>
                    <a:pt x="14135" y="485038"/>
                  </a:lnTo>
                  <a:lnTo>
                    <a:pt x="18491" y="485038"/>
                  </a:lnTo>
                  <a:lnTo>
                    <a:pt x="18491" y="484746"/>
                  </a:lnTo>
                  <a:lnTo>
                    <a:pt x="18491" y="482320"/>
                  </a:lnTo>
                  <a:lnTo>
                    <a:pt x="12090" y="482320"/>
                  </a:lnTo>
                  <a:lnTo>
                    <a:pt x="12090" y="479869"/>
                  </a:lnTo>
                  <a:lnTo>
                    <a:pt x="15379" y="467220"/>
                  </a:lnTo>
                  <a:lnTo>
                    <a:pt x="16306" y="463537"/>
                  </a:lnTo>
                  <a:lnTo>
                    <a:pt x="17386" y="466128"/>
                  </a:lnTo>
                  <a:lnTo>
                    <a:pt x="19837" y="469125"/>
                  </a:lnTo>
                  <a:lnTo>
                    <a:pt x="24320" y="469125"/>
                  </a:lnTo>
                  <a:lnTo>
                    <a:pt x="45173" y="444119"/>
                  </a:lnTo>
                  <a:lnTo>
                    <a:pt x="45262" y="435546"/>
                  </a:lnTo>
                  <a:close/>
                </a:path>
                <a:path w="1075055" h="781685">
                  <a:moveTo>
                    <a:pt x="77597" y="455206"/>
                  </a:moveTo>
                  <a:lnTo>
                    <a:pt x="76784" y="450316"/>
                  </a:lnTo>
                  <a:lnTo>
                    <a:pt x="74066" y="446100"/>
                  </a:lnTo>
                  <a:lnTo>
                    <a:pt x="72161" y="443382"/>
                  </a:lnTo>
                  <a:lnTo>
                    <a:pt x="72136" y="455206"/>
                  </a:lnTo>
                  <a:lnTo>
                    <a:pt x="72034" y="470573"/>
                  </a:lnTo>
                  <a:lnTo>
                    <a:pt x="71348" y="473824"/>
                  </a:lnTo>
                  <a:lnTo>
                    <a:pt x="70116" y="479399"/>
                  </a:lnTo>
                  <a:lnTo>
                    <a:pt x="66040" y="480618"/>
                  </a:lnTo>
                  <a:lnTo>
                    <a:pt x="60731" y="480618"/>
                  </a:lnTo>
                  <a:lnTo>
                    <a:pt x="57073" y="479005"/>
                  </a:lnTo>
                  <a:lnTo>
                    <a:pt x="55841" y="474103"/>
                  </a:lnTo>
                  <a:lnTo>
                    <a:pt x="55029" y="470573"/>
                  </a:lnTo>
                  <a:lnTo>
                    <a:pt x="55029" y="451942"/>
                  </a:lnTo>
                  <a:lnTo>
                    <a:pt x="55841" y="448678"/>
                  </a:lnTo>
                  <a:lnTo>
                    <a:pt x="57200" y="443928"/>
                  </a:lnTo>
                  <a:lnTo>
                    <a:pt x="60998" y="442569"/>
                  </a:lnTo>
                  <a:lnTo>
                    <a:pt x="66852" y="442569"/>
                  </a:lnTo>
                  <a:lnTo>
                    <a:pt x="69977" y="444601"/>
                  </a:lnTo>
                  <a:lnTo>
                    <a:pt x="71069" y="448132"/>
                  </a:lnTo>
                  <a:lnTo>
                    <a:pt x="72021" y="451396"/>
                  </a:lnTo>
                  <a:lnTo>
                    <a:pt x="72136" y="455206"/>
                  </a:lnTo>
                  <a:lnTo>
                    <a:pt x="72136" y="443369"/>
                  </a:lnTo>
                  <a:lnTo>
                    <a:pt x="70891" y="442569"/>
                  </a:lnTo>
                  <a:lnTo>
                    <a:pt x="68351" y="440931"/>
                  </a:lnTo>
                  <a:lnTo>
                    <a:pt x="49453" y="440931"/>
                  </a:lnTo>
                  <a:lnTo>
                    <a:pt x="49453" y="482384"/>
                  </a:lnTo>
                  <a:lnTo>
                    <a:pt x="77597" y="482384"/>
                  </a:lnTo>
                  <a:lnTo>
                    <a:pt x="77597" y="480618"/>
                  </a:lnTo>
                  <a:lnTo>
                    <a:pt x="77597" y="455206"/>
                  </a:lnTo>
                  <a:close/>
                </a:path>
                <a:path w="1075055" h="781685">
                  <a:moveTo>
                    <a:pt x="84836" y="369481"/>
                  </a:moveTo>
                  <a:lnTo>
                    <a:pt x="83223" y="361454"/>
                  </a:lnTo>
                  <a:lnTo>
                    <a:pt x="78803" y="354901"/>
                  </a:lnTo>
                  <a:lnTo>
                    <a:pt x="72237" y="350481"/>
                  </a:lnTo>
                  <a:lnTo>
                    <a:pt x="64211" y="348856"/>
                  </a:lnTo>
                  <a:lnTo>
                    <a:pt x="56184" y="350481"/>
                  </a:lnTo>
                  <a:lnTo>
                    <a:pt x="49631" y="354901"/>
                  </a:lnTo>
                  <a:lnTo>
                    <a:pt x="45212" y="361454"/>
                  </a:lnTo>
                  <a:lnTo>
                    <a:pt x="43586" y="369481"/>
                  </a:lnTo>
                  <a:lnTo>
                    <a:pt x="45212" y="377507"/>
                  </a:lnTo>
                  <a:lnTo>
                    <a:pt x="49631" y="384073"/>
                  </a:lnTo>
                  <a:lnTo>
                    <a:pt x="56184" y="388493"/>
                  </a:lnTo>
                  <a:lnTo>
                    <a:pt x="64211" y="390118"/>
                  </a:lnTo>
                  <a:lnTo>
                    <a:pt x="72237" y="388493"/>
                  </a:lnTo>
                  <a:lnTo>
                    <a:pt x="78803" y="384073"/>
                  </a:lnTo>
                  <a:lnTo>
                    <a:pt x="83223" y="377507"/>
                  </a:lnTo>
                  <a:lnTo>
                    <a:pt x="84836" y="369481"/>
                  </a:lnTo>
                  <a:close/>
                </a:path>
                <a:path w="1075055" h="781685">
                  <a:moveTo>
                    <a:pt x="377685" y="732104"/>
                  </a:moveTo>
                  <a:lnTo>
                    <a:pt x="374319" y="728294"/>
                  </a:lnTo>
                  <a:lnTo>
                    <a:pt x="372643" y="726389"/>
                  </a:lnTo>
                  <a:lnTo>
                    <a:pt x="371424" y="726389"/>
                  </a:lnTo>
                  <a:lnTo>
                    <a:pt x="371424" y="731291"/>
                  </a:lnTo>
                  <a:lnTo>
                    <a:pt x="371424" y="741616"/>
                  </a:lnTo>
                  <a:lnTo>
                    <a:pt x="368566" y="751535"/>
                  </a:lnTo>
                  <a:lnTo>
                    <a:pt x="366941" y="754799"/>
                  </a:lnTo>
                  <a:lnTo>
                    <a:pt x="363956" y="760920"/>
                  </a:lnTo>
                  <a:lnTo>
                    <a:pt x="359867" y="763778"/>
                  </a:lnTo>
                  <a:lnTo>
                    <a:pt x="350901" y="763778"/>
                  </a:lnTo>
                  <a:lnTo>
                    <a:pt x="350342" y="760107"/>
                  </a:lnTo>
                  <a:lnTo>
                    <a:pt x="349808" y="756564"/>
                  </a:lnTo>
                  <a:lnTo>
                    <a:pt x="349808" y="755751"/>
                  </a:lnTo>
                  <a:lnTo>
                    <a:pt x="354291" y="737679"/>
                  </a:lnTo>
                  <a:lnTo>
                    <a:pt x="354838" y="735355"/>
                  </a:lnTo>
                  <a:lnTo>
                    <a:pt x="357289" y="732929"/>
                  </a:lnTo>
                  <a:lnTo>
                    <a:pt x="358787" y="731558"/>
                  </a:lnTo>
                  <a:lnTo>
                    <a:pt x="361899" y="728980"/>
                  </a:lnTo>
                  <a:lnTo>
                    <a:pt x="364350" y="728294"/>
                  </a:lnTo>
                  <a:lnTo>
                    <a:pt x="369252" y="728294"/>
                  </a:lnTo>
                  <a:lnTo>
                    <a:pt x="371424" y="731291"/>
                  </a:lnTo>
                  <a:lnTo>
                    <a:pt x="371424" y="726389"/>
                  </a:lnTo>
                  <a:lnTo>
                    <a:pt x="361772" y="726389"/>
                  </a:lnTo>
                  <a:lnTo>
                    <a:pt x="357555" y="729526"/>
                  </a:lnTo>
                  <a:lnTo>
                    <a:pt x="354711" y="732929"/>
                  </a:lnTo>
                  <a:lnTo>
                    <a:pt x="353910" y="728294"/>
                  </a:lnTo>
                  <a:lnTo>
                    <a:pt x="353885" y="728167"/>
                  </a:lnTo>
                  <a:lnTo>
                    <a:pt x="350088" y="726389"/>
                  </a:lnTo>
                  <a:lnTo>
                    <a:pt x="342874" y="726389"/>
                  </a:lnTo>
                  <a:lnTo>
                    <a:pt x="341249" y="729792"/>
                  </a:lnTo>
                  <a:lnTo>
                    <a:pt x="340563" y="731291"/>
                  </a:lnTo>
                  <a:lnTo>
                    <a:pt x="338937" y="734275"/>
                  </a:lnTo>
                  <a:lnTo>
                    <a:pt x="337845" y="739444"/>
                  </a:lnTo>
                  <a:lnTo>
                    <a:pt x="337845" y="740676"/>
                  </a:lnTo>
                  <a:lnTo>
                    <a:pt x="339763" y="740676"/>
                  </a:lnTo>
                  <a:lnTo>
                    <a:pt x="339839" y="740257"/>
                  </a:lnTo>
                  <a:lnTo>
                    <a:pt x="340296" y="738619"/>
                  </a:lnTo>
                  <a:lnTo>
                    <a:pt x="341795" y="732510"/>
                  </a:lnTo>
                  <a:lnTo>
                    <a:pt x="343560" y="728294"/>
                  </a:lnTo>
                  <a:lnTo>
                    <a:pt x="348170" y="728294"/>
                  </a:lnTo>
                  <a:lnTo>
                    <a:pt x="349402" y="728980"/>
                  </a:lnTo>
                  <a:lnTo>
                    <a:pt x="349402" y="734275"/>
                  </a:lnTo>
                  <a:lnTo>
                    <a:pt x="348729" y="736727"/>
                  </a:lnTo>
                  <a:lnTo>
                    <a:pt x="339077" y="775335"/>
                  </a:lnTo>
                  <a:lnTo>
                    <a:pt x="338391" y="778332"/>
                  </a:lnTo>
                  <a:lnTo>
                    <a:pt x="338124" y="778865"/>
                  </a:lnTo>
                  <a:lnTo>
                    <a:pt x="332409" y="778865"/>
                  </a:lnTo>
                  <a:lnTo>
                    <a:pt x="332409" y="781177"/>
                  </a:lnTo>
                  <a:lnTo>
                    <a:pt x="332816" y="781583"/>
                  </a:lnTo>
                  <a:lnTo>
                    <a:pt x="335813" y="781583"/>
                  </a:lnTo>
                  <a:lnTo>
                    <a:pt x="338391" y="781316"/>
                  </a:lnTo>
                  <a:lnTo>
                    <a:pt x="343687" y="781316"/>
                  </a:lnTo>
                  <a:lnTo>
                    <a:pt x="346544" y="781583"/>
                  </a:lnTo>
                  <a:lnTo>
                    <a:pt x="350901" y="781583"/>
                  </a:lnTo>
                  <a:lnTo>
                    <a:pt x="350901" y="781316"/>
                  </a:lnTo>
                  <a:lnTo>
                    <a:pt x="350901" y="778865"/>
                  </a:lnTo>
                  <a:lnTo>
                    <a:pt x="344512" y="778865"/>
                  </a:lnTo>
                  <a:lnTo>
                    <a:pt x="344512" y="776414"/>
                  </a:lnTo>
                  <a:lnTo>
                    <a:pt x="348729" y="760107"/>
                  </a:lnTo>
                  <a:lnTo>
                    <a:pt x="349808" y="762685"/>
                  </a:lnTo>
                  <a:lnTo>
                    <a:pt x="352259" y="765683"/>
                  </a:lnTo>
                  <a:lnTo>
                    <a:pt x="356743" y="765683"/>
                  </a:lnTo>
                  <a:lnTo>
                    <a:pt x="363334" y="763778"/>
                  </a:lnTo>
                  <a:lnTo>
                    <a:pt x="364261" y="763511"/>
                  </a:lnTo>
                  <a:lnTo>
                    <a:pt x="370979" y="757758"/>
                  </a:lnTo>
                  <a:lnTo>
                    <a:pt x="375831" y="749617"/>
                  </a:lnTo>
                  <a:lnTo>
                    <a:pt x="377596" y="740676"/>
                  </a:lnTo>
                  <a:lnTo>
                    <a:pt x="377685" y="732104"/>
                  </a:lnTo>
                  <a:close/>
                </a:path>
                <a:path w="1075055" h="781685">
                  <a:moveTo>
                    <a:pt x="397383" y="664667"/>
                  </a:moveTo>
                  <a:lnTo>
                    <a:pt x="395757" y="656640"/>
                  </a:lnTo>
                  <a:lnTo>
                    <a:pt x="391337" y="650087"/>
                  </a:lnTo>
                  <a:lnTo>
                    <a:pt x="384784" y="645655"/>
                  </a:lnTo>
                  <a:lnTo>
                    <a:pt x="376758" y="644042"/>
                  </a:lnTo>
                  <a:lnTo>
                    <a:pt x="368719" y="645655"/>
                  </a:lnTo>
                  <a:lnTo>
                    <a:pt x="362165" y="650087"/>
                  </a:lnTo>
                  <a:lnTo>
                    <a:pt x="357746" y="656640"/>
                  </a:lnTo>
                  <a:lnTo>
                    <a:pt x="356133" y="664667"/>
                  </a:lnTo>
                  <a:lnTo>
                    <a:pt x="357746" y="672693"/>
                  </a:lnTo>
                  <a:lnTo>
                    <a:pt x="362165" y="679246"/>
                  </a:lnTo>
                  <a:lnTo>
                    <a:pt x="368719" y="683666"/>
                  </a:lnTo>
                  <a:lnTo>
                    <a:pt x="376758" y="685292"/>
                  </a:lnTo>
                  <a:lnTo>
                    <a:pt x="384784" y="683666"/>
                  </a:lnTo>
                  <a:lnTo>
                    <a:pt x="391337" y="679246"/>
                  </a:lnTo>
                  <a:lnTo>
                    <a:pt x="395757" y="672693"/>
                  </a:lnTo>
                  <a:lnTo>
                    <a:pt x="397383" y="664667"/>
                  </a:lnTo>
                  <a:close/>
                </a:path>
                <a:path w="1075055" h="781685">
                  <a:moveTo>
                    <a:pt x="397383" y="374484"/>
                  </a:moveTo>
                  <a:lnTo>
                    <a:pt x="395757" y="366458"/>
                  </a:lnTo>
                  <a:lnTo>
                    <a:pt x="391337" y="359905"/>
                  </a:lnTo>
                  <a:lnTo>
                    <a:pt x="384784" y="355485"/>
                  </a:lnTo>
                  <a:lnTo>
                    <a:pt x="376758" y="353860"/>
                  </a:lnTo>
                  <a:lnTo>
                    <a:pt x="368719" y="355485"/>
                  </a:lnTo>
                  <a:lnTo>
                    <a:pt x="362165" y="359905"/>
                  </a:lnTo>
                  <a:lnTo>
                    <a:pt x="357746" y="366458"/>
                  </a:lnTo>
                  <a:lnTo>
                    <a:pt x="356133" y="374484"/>
                  </a:lnTo>
                  <a:lnTo>
                    <a:pt x="357746" y="382511"/>
                  </a:lnTo>
                  <a:lnTo>
                    <a:pt x="362165" y="389077"/>
                  </a:lnTo>
                  <a:lnTo>
                    <a:pt x="368719" y="393496"/>
                  </a:lnTo>
                  <a:lnTo>
                    <a:pt x="376758" y="395109"/>
                  </a:lnTo>
                  <a:lnTo>
                    <a:pt x="384784" y="393496"/>
                  </a:lnTo>
                  <a:lnTo>
                    <a:pt x="391337" y="389077"/>
                  </a:lnTo>
                  <a:lnTo>
                    <a:pt x="395757" y="382511"/>
                  </a:lnTo>
                  <a:lnTo>
                    <a:pt x="397383" y="374484"/>
                  </a:lnTo>
                  <a:close/>
                </a:path>
                <a:path w="1075055" h="781685">
                  <a:moveTo>
                    <a:pt x="407428" y="775550"/>
                  </a:moveTo>
                  <a:lnTo>
                    <a:pt x="398995" y="775550"/>
                  </a:lnTo>
                  <a:lnTo>
                    <a:pt x="398995" y="741845"/>
                  </a:lnTo>
                  <a:lnTo>
                    <a:pt x="398995" y="737489"/>
                  </a:lnTo>
                  <a:lnTo>
                    <a:pt x="397230" y="737489"/>
                  </a:lnTo>
                  <a:lnTo>
                    <a:pt x="393293" y="741286"/>
                  </a:lnTo>
                  <a:lnTo>
                    <a:pt x="385406" y="741286"/>
                  </a:lnTo>
                  <a:lnTo>
                    <a:pt x="385406" y="743470"/>
                  </a:lnTo>
                  <a:lnTo>
                    <a:pt x="390842" y="743470"/>
                  </a:lnTo>
                  <a:lnTo>
                    <a:pt x="394106" y="741845"/>
                  </a:lnTo>
                  <a:lnTo>
                    <a:pt x="394106" y="775550"/>
                  </a:lnTo>
                  <a:lnTo>
                    <a:pt x="385813" y="775550"/>
                  </a:lnTo>
                  <a:lnTo>
                    <a:pt x="385813" y="777722"/>
                  </a:lnTo>
                  <a:lnTo>
                    <a:pt x="386905" y="777722"/>
                  </a:lnTo>
                  <a:lnTo>
                    <a:pt x="394373" y="777455"/>
                  </a:lnTo>
                  <a:lnTo>
                    <a:pt x="398449" y="777455"/>
                  </a:lnTo>
                  <a:lnTo>
                    <a:pt x="406069" y="777722"/>
                  </a:lnTo>
                  <a:lnTo>
                    <a:pt x="407428" y="777722"/>
                  </a:lnTo>
                  <a:lnTo>
                    <a:pt x="407428" y="777455"/>
                  </a:lnTo>
                  <a:lnTo>
                    <a:pt x="407428" y="775550"/>
                  </a:lnTo>
                  <a:close/>
                </a:path>
                <a:path w="1075055" h="781685">
                  <a:moveTo>
                    <a:pt x="624522" y="546"/>
                  </a:moveTo>
                  <a:lnTo>
                    <a:pt x="624243" y="127"/>
                  </a:lnTo>
                  <a:lnTo>
                    <a:pt x="622757" y="127"/>
                  </a:lnTo>
                  <a:lnTo>
                    <a:pt x="619213" y="3530"/>
                  </a:lnTo>
                  <a:lnTo>
                    <a:pt x="617855" y="6121"/>
                  </a:lnTo>
                  <a:lnTo>
                    <a:pt x="616623" y="3048"/>
                  </a:lnTo>
                  <a:lnTo>
                    <a:pt x="616623" y="8978"/>
                  </a:lnTo>
                  <a:lnTo>
                    <a:pt x="616623" y="10058"/>
                  </a:lnTo>
                  <a:lnTo>
                    <a:pt x="611873" y="29095"/>
                  </a:lnTo>
                  <a:lnTo>
                    <a:pt x="611593" y="29375"/>
                  </a:lnTo>
                  <a:lnTo>
                    <a:pt x="610247" y="31813"/>
                  </a:lnTo>
                  <a:lnTo>
                    <a:pt x="605345" y="37388"/>
                  </a:lnTo>
                  <a:lnTo>
                    <a:pt x="595287" y="37388"/>
                  </a:lnTo>
                  <a:lnTo>
                    <a:pt x="595058" y="31813"/>
                  </a:lnTo>
                  <a:lnTo>
                    <a:pt x="595020" y="25019"/>
                  </a:lnTo>
                  <a:lnTo>
                    <a:pt x="597458" y="15633"/>
                  </a:lnTo>
                  <a:lnTo>
                    <a:pt x="598957" y="11963"/>
                  </a:lnTo>
                  <a:lnTo>
                    <a:pt x="601675" y="5575"/>
                  </a:lnTo>
                  <a:lnTo>
                    <a:pt x="606158" y="1905"/>
                  </a:lnTo>
                  <a:lnTo>
                    <a:pt x="615403" y="1905"/>
                  </a:lnTo>
                  <a:lnTo>
                    <a:pt x="616623" y="8978"/>
                  </a:lnTo>
                  <a:lnTo>
                    <a:pt x="616623" y="3048"/>
                  </a:lnTo>
                  <a:lnTo>
                    <a:pt x="616165" y="1905"/>
                  </a:lnTo>
                  <a:lnTo>
                    <a:pt x="615937" y="1358"/>
                  </a:lnTo>
                  <a:lnTo>
                    <a:pt x="612559" y="0"/>
                  </a:lnTo>
                  <a:lnTo>
                    <a:pt x="609688" y="0"/>
                  </a:lnTo>
                  <a:lnTo>
                    <a:pt x="588899" y="33858"/>
                  </a:lnTo>
                  <a:lnTo>
                    <a:pt x="593928" y="39281"/>
                  </a:lnTo>
                  <a:lnTo>
                    <a:pt x="603986" y="39281"/>
                  </a:lnTo>
                  <a:lnTo>
                    <a:pt x="607148" y="37388"/>
                  </a:lnTo>
                  <a:lnTo>
                    <a:pt x="607377" y="37249"/>
                  </a:lnTo>
                  <a:lnTo>
                    <a:pt x="610514" y="34124"/>
                  </a:lnTo>
                  <a:lnTo>
                    <a:pt x="609688" y="37122"/>
                  </a:lnTo>
                  <a:lnTo>
                    <a:pt x="606844" y="48806"/>
                  </a:lnTo>
                  <a:lnTo>
                    <a:pt x="606564" y="49618"/>
                  </a:lnTo>
                  <a:lnTo>
                    <a:pt x="605891" y="52070"/>
                  </a:lnTo>
                  <a:lnTo>
                    <a:pt x="605205" y="52349"/>
                  </a:lnTo>
                  <a:lnTo>
                    <a:pt x="600316" y="52476"/>
                  </a:lnTo>
                  <a:lnTo>
                    <a:pt x="598411" y="52476"/>
                  </a:lnTo>
                  <a:lnTo>
                    <a:pt x="598411" y="55194"/>
                  </a:lnTo>
                  <a:lnTo>
                    <a:pt x="602208" y="55194"/>
                  </a:lnTo>
                  <a:lnTo>
                    <a:pt x="605345" y="54927"/>
                  </a:lnTo>
                  <a:lnTo>
                    <a:pt x="611060" y="54927"/>
                  </a:lnTo>
                  <a:lnTo>
                    <a:pt x="614172" y="55194"/>
                  </a:lnTo>
                  <a:lnTo>
                    <a:pt x="618667" y="55194"/>
                  </a:lnTo>
                  <a:lnTo>
                    <a:pt x="618667" y="54927"/>
                  </a:lnTo>
                  <a:lnTo>
                    <a:pt x="618667" y="52476"/>
                  </a:lnTo>
                  <a:lnTo>
                    <a:pt x="612279" y="52476"/>
                  </a:lnTo>
                  <a:lnTo>
                    <a:pt x="612279" y="50431"/>
                  </a:lnTo>
                  <a:lnTo>
                    <a:pt x="612457" y="49618"/>
                  </a:lnTo>
                  <a:lnTo>
                    <a:pt x="616292" y="34124"/>
                  </a:lnTo>
                  <a:lnTo>
                    <a:pt x="623239" y="6121"/>
                  </a:lnTo>
                  <a:lnTo>
                    <a:pt x="624420" y="1358"/>
                  </a:lnTo>
                  <a:lnTo>
                    <a:pt x="624522" y="546"/>
                  </a:lnTo>
                  <a:close/>
                </a:path>
                <a:path w="1075055" h="781685">
                  <a:moveTo>
                    <a:pt x="644906" y="266915"/>
                  </a:moveTo>
                  <a:lnTo>
                    <a:pt x="643293" y="258889"/>
                  </a:lnTo>
                  <a:lnTo>
                    <a:pt x="638873" y="252336"/>
                  </a:lnTo>
                  <a:lnTo>
                    <a:pt x="632320" y="247916"/>
                  </a:lnTo>
                  <a:lnTo>
                    <a:pt x="624281" y="246291"/>
                  </a:lnTo>
                  <a:lnTo>
                    <a:pt x="616254" y="247916"/>
                  </a:lnTo>
                  <a:lnTo>
                    <a:pt x="609701" y="252336"/>
                  </a:lnTo>
                  <a:lnTo>
                    <a:pt x="605282" y="258889"/>
                  </a:lnTo>
                  <a:lnTo>
                    <a:pt x="603656" y="266915"/>
                  </a:lnTo>
                  <a:lnTo>
                    <a:pt x="605282" y="274955"/>
                  </a:lnTo>
                  <a:lnTo>
                    <a:pt x="609701" y="281508"/>
                  </a:lnTo>
                  <a:lnTo>
                    <a:pt x="616254" y="285927"/>
                  </a:lnTo>
                  <a:lnTo>
                    <a:pt x="624281" y="287553"/>
                  </a:lnTo>
                  <a:lnTo>
                    <a:pt x="632320" y="285927"/>
                  </a:lnTo>
                  <a:lnTo>
                    <a:pt x="638873" y="281508"/>
                  </a:lnTo>
                  <a:lnTo>
                    <a:pt x="643293" y="274955"/>
                  </a:lnTo>
                  <a:lnTo>
                    <a:pt x="644906" y="266915"/>
                  </a:lnTo>
                  <a:close/>
                </a:path>
                <a:path w="1075055" h="781685">
                  <a:moveTo>
                    <a:pt x="644906" y="114401"/>
                  </a:moveTo>
                  <a:lnTo>
                    <a:pt x="643293" y="106375"/>
                  </a:lnTo>
                  <a:lnTo>
                    <a:pt x="638873" y="99822"/>
                  </a:lnTo>
                  <a:lnTo>
                    <a:pt x="632320" y="95402"/>
                  </a:lnTo>
                  <a:lnTo>
                    <a:pt x="624281" y="93776"/>
                  </a:lnTo>
                  <a:lnTo>
                    <a:pt x="616254" y="95402"/>
                  </a:lnTo>
                  <a:lnTo>
                    <a:pt x="609701" y="99822"/>
                  </a:lnTo>
                  <a:lnTo>
                    <a:pt x="605282" y="106375"/>
                  </a:lnTo>
                  <a:lnTo>
                    <a:pt x="603656" y="114401"/>
                  </a:lnTo>
                  <a:lnTo>
                    <a:pt x="605282" y="122428"/>
                  </a:lnTo>
                  <a:lnTo>
                    <a:pt x="609701" y="128993"/>
                  </a:lnTo>
                  <a:lnTo>
                    <a:pt x="616254" y="133413"/>
                  </a:lnTo>
                  <a:lnTo>
                    <a:pt x="624281" y="135026"/>
                  </a:lnTo>
                  <a:lnTo>
                    <a:pt x="632320" y="133413"/>
                  </a:lnTo>
                  <a:lnTo>
                    <a:pt x="638873" y="128993"/>
                  </a:lnTo>
                  <a:lnTo>
                    <a:pt x="643293" y="122428"/>
                  </a:lnTo>
                  <a:lnTo>
                    <a:pt x="644906" y="114401"/>
                  </a:lnTo>
                  <a:close/>
                </a:path>
                <a:path w="1075055" h="781685">
                  <a:moveTo>
                    <a:pt x="655332" y="25374"/>
                  </a:moveTo>
                  <a:lnTo>
                    <a:pt x="654519" y="20472"/>
                  </a:lnTo>
                  <a:lnTo>
                    <a:pt x="651789" y="16256"/>
                  </a:lnTo>
                  <a:lnTo>
                    <a:pt x="649884" y="13538"/>
                  </a:lnTo>
                  <a:lnTo>
                    <a:pt x="649871" y="25374"/>
                  </a:lnTo>
                  <a:lnTo>
                    <a:pt x="649770" y="40728"/>
                  </a:lnTo>
                  <a:lnTo>
                    <a:pt x="647852" y="49568"/>
                  </a:lnTo>
                  <a:lnTo>
                    <a:pt x="643775" y="50800"/>
                  </a:lnTo>
                  <a:lnTo>
                    <a:pt x="638467" y="50800"/>
                  </a:lnTo>
                  <a:lnTo>
                    <a:pt x="634809" y="49161"/>
                  </a:lnTo>
                  <a:lnTo>
                    <a:pt x="633577" y="44272"/>
                  </a:lnTo>
                  <a:lnTo>
                    <a:pt x="632764" y="40728"/>
                  </a:lnTo>
                  <a:lnTo>
                    <a:pt x="632764" y="22110"/>
                  </a:lnTo>
                  <a:lnTo>
                    <a:pt x="633577" y="18846"/>
                  </a:lnTo>
                  <a:lnTo>
                    <a:pt x="634936" y="14097"/>
                  </a:lnTo>
                  <a:lnTo>
                    <a:pt x="638746" y="12725"/>
                  </a:lnTo>
                  <a:lnTo>
                    <a:pt x="644588" y="12725"/>
                  </a:lnTo>
                  <a:lnTo>
                    <a:pt x="647712" y="14770"/>
                  </a:lnTo>
                  <a:lnTo>
                    <a:pt x="648804" y="18300"/>
                  </a:lnTo>
                  <a:lnTo>
                    <a:pt x="649757" y="21564"/>
                  </a:lnTo>
                  <a:lnTo>
                    <a:pt x="649871" y="25374"/>
                  </a:lnTo>
                  <a:lnTo>
                    <a:pt x="649871" y="13538"/>
                  </a:lnTo>
                  <a:lnTo>
                    <a:pt x="648614" y="12725"/>
                  </a:lnTo>
                  <a:lnTo>
                    <a:pt x="646087" y="11099"/>
                  </a:lnTo>
                  <a:lnTo>
                    <a:pt x="627189" y="11099"/>
                  </a:lnTo>
                  <a:lnTo>
                    <a:pt x="627189" y="52565"/>
                  </a:lnTo>
                  <a:lnTo>
                    <a:pt x="655332" y="52565"/>
                  </a:lnTo>
                  <a:lnTo>
                    <a:pt x="655332" y="50800"/>
                  </a:lnTo>
                  <a:lnTo>
                    <a:pt x="655332" y="25374"/>
                  </a:lnTo>
                  <a:close/>
                </a:path>
                <a:path w="1075055" h="781685">
                  <a:moveTo>
                    <a:pt x="1038847" y="624433"/>
                  </a:moveTo>
                  <a:lnTo>
                    <a:pt x="1034745" y="624433"/>
                  </a:lnTo>
                  <a:lnTo>
                    <a:pt x="1027874" y="624725"/>
                  </a:lnTo>
                  <a:lnTo>
                    <a:pt x="1022324" y="624725"/>
                  </a:lnTo>
                  <a:lnTo>
                    <a:pt x="1015606" y="624433"/>
                  </a:lnTo>
                  <a:lnTo>
                    <a:pt x="1010932" y="624433"/>
                  </a:lnTo>
                  <a:lnTo>
                    <a:pt x="1010932" y="627354"/>
                  </a:lnTo>
                  <a:lnTo>
                    <a:pt x="1019987" y="627354"/>
                  </a:lnTo>
                  <a:lnTo>
                    <a:pt x="1019987" y="629843"/>
                  </a:lnTo>
                  <a:lnTo>
                    <a:pt x="1019695" y="630567"/>
                  </a:lnTo>
                  <a:lnTo>
                    <a:pt x="1006246" y="684364"/>
                  </a:lnTo>
                  <a:lnTo>
                    <a:pt x="1006106" y="685241"/>
                  </a:lnTo>
                  <a:lnTo>
                    <a:pt x="995730" y="685241"/>
                  </a:lnTo>
                  <a:lnTo>
                    <a:pt x="995730" y="688162"/>
                  </a:lnTo>
                  <a:lnTo>
                    <a:pt x="999820" y="688162"/>
                  </a:lnTo>
                  <a:lnTo>
                    <a:pt x="1006538" y="687870"/>
                  </a:lnTo>
                  <a:lnTo>
                    <a:pt x="1012101" y="687870"/>
                  </a:lnTo>
                  <a:lnTo>
                    <a:pt x="1018959" y="688162"/>
                  </a:lnTo>
                  <a:lnTo>
                    <a:pt x="1023632" y="688162"/>
                  </a:lnTo>
                  <a:lnTo>
                    <a:pt x="1023632" y="687870"/>
                  </a:lnTo>
                  <a:lnTo>
                    <a:pt x="1023632" y="685241"/>
                  </a:lnTo>
                  <a:lnTo>
                    <a:pt x="1018667" y="685241"/>
                  </a:lnTo>
                  <a:lnTo>
                    <a:pt x="1016914" y="685088"/>
                  </a:lnTo>
                  <a:lnTo>
                    <a:pt x="1014869" y="684936"/>
                  </a:lnTo>
                  <a:lnTo>
                    <a:pt x="1014577" y="684504"/>
                  </a:lnTo>
                  <a:lnTo>
                    <a:pt x="1014577" y="682752"/>
                  </a:lnTo>
                  <a:lnTo>
                    <a:pt x="1014869" y="681291"/>
                  </a:lnTo>
                  <a:lnTo>
                    <a:pt x="1027442" y="631596"/>
                  </a:lnTo>
                  <a:lnTo>
                    <a:pt x="1028179" y="628230"/>
                  </a:lnTo>
                  <a:lnTo>
                    <a:pt x="1028458" y="627354"/>
                  </a:lnTo>
                  <a:lnTo>
                    <a:pt x="1038847" y="627354"/>
                  </a:lnTo>
                  <a:lnTo>
                    <a:pt x="1038847" y="624725"/>
                  </a:lnTo>
                  <a:lnTo>
                    <a:pt x="1038847" y="624433"/>
                  </a:lnTo>
                  <a:close/>
                </a:path>
                <a:path w="1075055" h="781685">
                  <a:moveTo>
                    <a:pt x="1046784" y="176161"/>
                  </a:moveTo>
                  <a:lnTo>
                    <a:pt x="1046518" y="175755"/>
                  </a:lnTo>
                  <a:lnTo>
                    <a:pt x="1045019" y="175755"/>
                  </a:lnTo>
                  <a:lnTo>
                    <a:pt x="1041488" y="179158"/>
                  </a:lnTo>
                  <a:lnTo>
                    <a:pt x="1040142" y="181737"/>
                  </a:lnTo>
                  <a:lnTo>
                    <a:pt x="1038910" y="178689"/>
                  </a:lnTo>
                  <a:lnTo>
                    <a:pt x="1038910" y="184594"/>
                  </a:lnTo>
                  <a:lnTo>
                    <a:pt x="1038910" y="185686"/>
                  </a:lnTo>
                  <a:lnTo>
                    <a:pt x="1034161" y="204711"/>
                  </a:lnTo>
                  <a:lnTo>
                    <a:pt x="1033881" y="204978"/>
                  </a:lnTo>
                  <a:lnTo>
                    <a:pt x="1032522" y="207429"/>
                  </a:lnTo>
                  <a:lnTo>
                    <a:pt x="1027633" y="212991"/>
                  </a:lnTo>
                  <a:lnTo>
                    <a:pt x="1017562" y="212991"/>
                  </a:lnTo>
                  <a:lnTo>
                    <a:pt x="1017435" y="209740"/>
                  </a:lnTo>
                  <a:lnTo>
                    <a:pt x="1017295" y="200634"/>
                  </a:lnTo>
                  <a:lnTo>
                    <a:pt x="1019746" y="191249"/>
                  </a:lnTo>
                  <a:lnTo>
                    <a:pt x="1021245" y="187591"/>
                  </a:lnTo>
                  <a:lnTo>
                    <a:pt x="1023962" y="181190"/>
                  </a:lnTo>
                  <a:lnTo>
                    <a:pt x="1028446" y="177520"/>
                  </a:lnTo>
                  <a:lnTo>
                    <a:pt x="1037691" y="177520"/>
                  </a:lnTo>
                  <a:lnTo>
                    <a:pt x="1038910" y="184594"/>
                  </a:lnTo>
                  <a:lnTo>
                    <a:pt x="1038910" y="178689"/>
                  </a:lnTo>
                  <a:lnTo>
                    <a:pt x="1038440" y="177520"/>
                  </a:lnTo>
                  <a:lnTo>
                    <a:pt x="1038225" y="176974"/>
                  </a:lnTo>
                  <a:lnTo>
                    <a:pt x="1034821" y="175628"/>
                  </a:lnTo>
                  <a:lnTo>
                    <a:pt x="1031976" y="175628"/>
                  </a:lnTo>
                  <a:lnTo>
                    <a:pt x="1024432" y="177812"/>
                  </a:lnTo>
                  <a:lnTo>
                    <a:pt x="1017752" y="183591"/>
                  </a:lnTo>
                  <a:lnTo>
                    <a:pt x="1013002" y="191731"/>
                  </a:lnTo>
                  <a:lnTo>
                    <a:pt x="1011262" y="200634"/>
                  </a:lnTo>
                  <a:lnTo>
                    <a:pt x="1011186" y="209461"/>
                  </a:lnTo>
                  <a:lnTo>
                    <a:pt x="1016215" y="214909"/>
                  </a:lnTo>
                  <a:lnTo>
                    <a:pt x="1026261" y="214909"/>
                  </a:lnTo>
                  <a:lnTo>
                    <a:pt x="1029449" y="212991"/>
                  </a:lnTo>
                  <a:lnTo>
                    <a:pt x="1029665" y="212864"/>
                  </a:lnTo>
                  <a:lnTo>
                    <a:pt x="1032789" y="209740"/>
                  </a:lnTo>
                  <a:lnTo>
                    <a:pt x="1031976" y="212725"/>
                  </a:lnTo>
                  <a:lnTo>
                    <a:pt x="1029131" y="224421"/>
                  </a:lnTo>
                  <a:lnTo>
                    <a:pt x="1028839" y="225234"/>
                  </a:lnTo>
                  <a:lnTo>
                    <a:pt x="1028179" y="227685"/>
                  </a:lnTo>
                  <a:lnTo>
                    <a:pt x="1027493" y="227952"/>
                  </a:lnTo>
                  <a:lnTo>
                    <a:pt x="1022591" y="228092"/>
                  </a:lnTo>
                  <a:lnTo>
                    <a:pt x="1020699" y="228092"/>
                  </a:lnTo>
                  <a:lnTo>
                    <a:pt x="1020699" y="230809"/>
                  </a:lnTo>
                  <a:lnTo>
                    <a:pt x="1024496" y="230809"/>
                  </a:lnTo>
                  <a:lnTo>
                    <a:pt x="1027633" y="230543"/>
                  </a:lnTo>
                  <a:lnTo>
                    <a:pt x="1033335" y="230543"/>
                  </a:lnTo>
                  <a:lnTo>
                    <a:pt x="1036459" y="230809"/>
                  </a:lnTo>
                  <a:lnTo>
                    <a:pt x="1040942" y="230809"/>
                  </a:lnTo>
                  <a:lnTo>
                    <a:pt x="1040942" y="230543"/>
                  </a:lnTo>
                  <a:lnTo>
                    <a:pt x="1040942" y="228092"/>
                  </a:lnTo>
                  <a:lnTo>
                    <a:pt x="1034554" y="228092"/>
                  </a:lnTo>
                  <a:lnTo>
                    <a:pt x="1034554" y="226060"/>
                  </a:lnTo>
                  <a:lnTo>
                    <a:pt x="1034694" y="225501"/>
                  </a:lnTo>
                  <a:lnTo>
                    <a:pt x="1034821" y="224828"/>
                  </a:lnTo>
                  <a:lnTo>
                    <a:pt x="1038567" y="209740"/>
                  </a:lnTo>
                  <a:lnTo>
                    <a:pt x="1045502" y="181737"/>
                  </a:lnTo>
                  <a:lnTo>
                    <a:pt x="1046683" y="176974"/>
                  </a:lnTo>
                  <a:lnTo>
                    <a:pt x="1046784" y="176161"/>
                  </a:lnTo>
                  <a:close/>
                </a:path>
                <a:path w="1075055" h="781685">
                  <a:moveTo>
                    <a:pt x="1052461" y="274421"/>
                  </a:moveTo>
                  <a:lnTo>
                    <a:pt x="1050836" y="266395"/>
                  </a:lnTo>
                  <a:lnTo>
                    <a:pt x="1046416" y="259842"/>
                  </a:lnTo>
                  <a:lnTo>
                    <a:pt x="1039863" y="255422"/>
                  </a:lnTo>
                  <a:lnTo>
                    <a:pt x="1031836" y="253796"/>
                  </a:lnTo>
                  <a:lnTo>
                    <a:pt x="1023810" y="255422"/>
                  </a:lnTo>
                  <a:lnTo>
                    <a:pt x="1017244" y="259842"/>
                  </a:lnTo>
                  <a:lnTo>
                    <a:pt x="1012825" y="266395"/>
                  </a:lnTo>
                  <a:lnTo>
                    <a:pt x="1011212" y="274421"/>
                  </a:lnTo>
                  <a:lnTo>
                    <a:pt x="1012825" y="282448"/>
                  </a:lnTo>
                  <a:lnTo>
                    <a:pt x="1017244" y="289013"/>
                  </a:lnTo>
                  <a:lnTo>
                    <a:pt x="1023810" y="293433"/>
                  </a:lnTo>
                  <a:lnTo>
                    <a:pt x="1031836" y="295059"/>
                  </a:lnTo>
                  <a:lnTo>
                    <a:pt x="1039863" y="293433"/>
                  </a:lnTo>
                  <a:lnTo>
                    <a:pt x="1046416" y="289013"/>
                  </a:lnTo>
                  <a:lnTo>
                    <a:pt x="1050836" y="282448"/>
                  </a:lnTo>
                  <a:lnTo>
                    <a:pt x="1052461" y="274421"/>
                  </a:lnTo>
                  <a:close/>
                </a:path>
                <a:path w="1075055" h="781685">
                  <a:moveTo>
                    <a:pt x="1075029" y="224777"/>
                  </a:moveTo>
                  <a:lnTo>
                    <a:pt x="1066596" y="224777"/>
                  </a:lnTo>
                  <a:lnTo>
                    <a:pt x="1066596" y="191071"/>
                  </a:lnTo>
                  <a:lnTo>
                    <a:pt x="1066596" y="186715"/>
                  </a:lnTo>
                  <a:lnTo>
                    <a:pt x="1064831" y="186715"/>
                  </a:lnTo>
                  <a:lnTo>
                    <a:pt x="1060894" y="190512"/>
                  </a:lnTo>
                  <a:lnTo>
                    <a:pt x="1053007" y="190512"/>
                  </a:lnTo>
                  <a:lnTo>
                    <a:pt x="1053007" y="192697"/>
                  </a:lnTo>
                  <a:lnTo>
                    <a:pt x="1058443" y="192697"/>
                  </a:lnTo>
                  <a:lnTo>
                    <a:pt x="1061707" y="191071"/>
                  </a:lnTo>
                  <a:lnTo>
                    <a:pt x="1061707" y="224777"/>
                  </a:lnTo>
                  <a:lnTo>
                    <a:pt x="1053414" y="224777"/>
                  </a:lnTo>
                  <a:lnTo>
                    <a:pt x="1053414" y="226949"/>
                  </a:lnTo>
                  <a:lnTo>
                    <a:pt x="1054493" y="226949"/>
                  </a:lnTo>
                  <a:lnTo>
                    <a:pt x="1061974" y="226682"/>
                  </a:lnTo>
                  <a:lnTo>
                    <a:pt x="1066050" y="226682"/>
                  </a:lnTo>
                  <a:lnTo>
                    <a:pt x="1073670" y="226949"/>
                  </a:lnTo>
                  <a:lnTo>
                    <a:pt x="1075029" y="226949"/>
                  </a:lnTo>
                  <a:lnTo>
                    <a:pt x="1075029" y="226682"/>
                  </a:lnTo>
                  <a:lnTo>
                    <a:pt x="1075029" y="224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1625" y="2928307"/>
              <a:ext cx="171651" cy="1176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85719" y="2658114"/>
              <a:ext cx="1022985" cy="626110"/>
            </a:xfrm>
            <a:custGeom>
              <a:avLst/>
              <a:gdLst/>
              <a:ahLst/>
              <a:cxnLst/>
              <a:rect l="l" t="t" r="r" b="b"/>
              <a:pathLst>
                <a:path w="1022985" h="626110">
                  <a:moveTo>
                    <a:pt x="0" y="0"/>
                  </a:moveTo>
                  <a:lnTo>
                    <a:pt x="0" y="325253"/>
                  </a:lnTo>
                  <a:lnTo>
                    <a:pt x="314052" y="325253"/>
                  </a:lnTo>
                  <a:lnTo>
                    <a:pt x="314052" y="625844"/>
                  </a:lnTo>
                  <a:lnTo>
                    <a:pt x="1022890" y="625844"/>
                  </a:lnTo>
                  <a:lnTo>
                    <a:pt x="1022890" y="168235"/>
                  </a:lnTo>
                  <a:lnTo>
                    <a:pt x="619115" y="168235"/>
                  </a:lnTo>
                  <a:lnTo>
                    <a:pt x="619115" y="2244"/>
                  </a:lnTo>
                  <a:lnTo>
                    <a:pt x="0" y="0"/>
                  </a:lnTo>
                  <a:close/>
                </a:path>
              </a:pathLst>
            </a:custGeom>
            <a:ln w="9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3559" y="3206997"/>
              <a:ext cx="43180" cy="64135"/>
            </a:xfrm>
            <a:custGeom>
              <a:avLst/>
              <a:gdLst/>
              <a:ahLst/>
              <a:cxnLst/>
              <a:rect l="l" t="t" r="r" b="b"/>
              <a:pathLst>
                <a:path w="43180" h="64135">
                  <a:moveTo>
                    <a:pt x="43120" y="2923"/>
                  </a:moveTo>
                  <a:lnTo>
                    <a:pt x="15197" y="2923"/>
                  </a:lnTo>
                  <a:lnTo>
                    <a:pt x="15197" y="0"/>
                  </a:lnTo>
                  <a:lnTo>
                    <a:pt x="19877" y="0"/>
                  </a:lnTo>
                  <a:lnTo>
                    <a:pt x="26606" y="297"/>
                  </a:lnTo>
                  <a:lnTo>
                    <a:pt x="43120" y="297"/>
                  </a:lnTo>
                  <a:lnTo>
                    <a:pt x="43120" y="2923"/>
                  </a:lnTo>
                  <a:close/>
                </a:path>
                <a:path w="43180" h="64135">
                  <a:moveTo>
                    <a:pt x="43120" y="297"/>
                  </a:moveTo>
                  <a:lnTo>
                    <a:pt x="32150" y="297"/>
                  </a:lnTo>
                  <a:lnTo>
                    <a:pt x="39021" y="0"/>
                  </a:lnTo>
                  <a:lnTo>
                    <a:pt x="43120" y="0"/>
                  </a:lnTo>
                  <a:lnTo>
                    <a:pt x="43120" y="297"/>
                  </a:lnTo>
                  <a:close/>
                </a:path>
                <a:path w="43180" h="64135">
                  <a:moveTo>
                    <a:pt x="22946" y="60806"/>
                  </a:moveTo>
                  <a:lnTo>
                    <a:pt x="10375" y="60806"/>
                  </a:lnTo>
                  <a:lnTo>
                    <a:pt x="10517" y="59932"/>
                  </a:lnTo>
                  <a:lnTo>
                    <a:pt x="23976" y="6135"/>
                  </a:lnTo>
                  <a:lnTo>
                    <a:pt x="24259" y="5412"/>
                  </a:lnTo>
                  <a:lnTo>
                    <a:pt x="24259" y="2923"/>
                  </a:lnTo>
                  <a:lnTo>
                    <a:pt x="32744" y="2923"/>
                  </a:lnTo>
                  <a:lnTo>
                    <a:pt x="32447" y="3801"/>
                  </a:lnTo>
                  <a:lnTo>
                    <a:pt x="31711" y="7168"/>
                  </a:lnTo>
                  <a:lnTo>
                    <a:pt x="19144" y="56862"/>
                  </a:lnTo>
                  <a:lnTo>
                    <a:pt x="18860" y="58321"/>
                  </a:lnTo>
                  <a:lnTo>
                    <a:pt x="18860" y="60073"/>
                  </a:lnTo>
                  <a:lnTo>
                    <a:pt x="19144" y="60512"/>
                  </a:lnTo>
                  <a:lnTo>
                    <a:pt x="22946" y="60806"/>
                  </a:lnTo>
                  <a:close/>
                </a:path>
                <a:path w="43180" h="64135">
                  <a:moveTo>
                    <a:pt x="4085" y="63733"/>
                  </a:moveTo>
                  <a:lnTo>
                    <a:pt x="0" y="63733"/>
                  </a:lnTo>
                  <a:lnTo>
                    <a:pt x="0" y="60806"/>
                  </a:lnTo>
                  <a:lnTo>
                    <a:pt x="27923" y="60806"/>
                  </a:lnTo>
                  <a:lnTo>
                    <a:pt x="27923" y="63436"/>
                  </a:lnTo>
                  <a:lnTo>
                    <a:pt x="10814" y="63436"/>
                  </a:lnTo>
                  <a:lnTo>
                    <a:pt x="4085" y="63733"/>
                  </a:lnTo>
                  <a:close/>
                </a:path>
                <a:path w="43180" h="64135">
                  <a:moveTo>
                    <a:pt x="27923" y="63733"/>
                  </a:moveTo>
                  <a:lnTo>
                    <a:pt x="23243" y="63733"/>
                  </a:lnTo>
                  <a:lnTo>
                    <a:pt x="16372" y="63436"/>
                  </a:lnTo>
                  <a:lnTo>
                    <a:pt x="27923" y="63436"/>
                  </a:lnTo>
                  <a:lnTo>
                    <a:pt x="27923" y="637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1591432" y="293142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1" y="1620"/>
                  </a:lnTo>
                  <a:lnTo>
                    <a:pt x="35208" y="6039"/>
                  </a:lnTo>
                  <a:lnTo>
                    <a:pt x="39630" y="12595"/>
                  </a:lnTo>
                  <a:lnTo>
                    <a:pt x="41252" y="20626"/>
                  </a:lnTo>
                  <a:lnTo>
                    <a:pt x="39630" y="28651"/>
                  </a:lnTo>
                  <a:lnTo>
                    <a:pt x="35208" y="35208"/>
                  </a:lnTo>
                  <a:lnTo>
                    <a:pt x="28651" y="39630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591432" y="293142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0" y="28651"/>
                  </a:lnTo>
                  <a:lnTo>
                    <a:pt x="35208" y="35208"/>
                  </a:lnTo>
                  <a:lnTo>
                    <a:pt x="28651" y="39630"/>
                  </a:lnTo>
                  <a:lnTo>
                    <a:pt x="20626" y="41252"/>
                  </a:ln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1" y="1620"/>
                  </a:lnTo>
                  <a:lnTo>
                    <a:pt x="35208" y="6039"/>
                  </a:lnTo>
                  <a:lnTo>
                    <a:pt x="39630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3960" y="29364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1"/>
                  </a:lnTo>
                  <a:lnTo>
                    <a:pt x="6044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2"/>
                  </a:lnTo>
                  <a:lnTo>
                    <a:pt x="35212" y="35209"/>
                  </a:lnTo>
                  <a:lnTo>
                    <a:pt x="28656" y="39631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3960" y="293642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2"/>
                  </a:lnTo>
                  <a:lnTo>
                    <a:pt x="35212" y="35209"/>
                  </a:lnTo>
                  <a:lnTo>
                    <a:pt x="28656" y="39631"/>
                  </a:lnTo>
                  <a:lnTo>
                    <a:pt x="20626" y="41252"/>
                  </a:lnTo>
                  <a:lnTo>
                    <a:pt x="12601" y="39631"/>
                  </a:lnTo>
                  <a:lnTo>
                    <a:pt x="6044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903960" y="32266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4" y="6044"/>
                  </a:lnTo>
                  <a:lnTo>
                    <a:pt x="12601" y="1622"/>
                  </a:lnTo>
                  <a:lnTo>
                    <a:pt x="20626" y="0"/>
                  </a:lnTo>
                  <a:lnTo>
                    <a:pt x="28656" y="1622"/>
                  </a:lnTo>
                  <a:lnTo>
                    <a:pt x="35212" y="6044"/>
                  </a:lnTo>
                  <a:lnTo>
                    <a:pt x="39632" y="12601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903960" y="32266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4" y="6044"/>
                  </a:lnTo>
                  <a:lnTo>
                    <a:pt x="12601" y="1622"/>
                  </a:lnTo>
                  <a:lnTo>
                    <a:pt x="20626" y="0"/>
                  </a:lnTo>
                  <a:lnTo>
                    <a:pt x="28656" y="1622"/>
                  </a:lnTo>
                  <a:lnTo>
                    <a:pt x="35212" y="6044"/>
                  </a:lnTo>
                  <a:lnTo>
                    <a:pt x="39632" y="12601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2151490" y="267634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1490" y="2676345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151490" y="282886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4"/>
                  </a:lnTo>
                  <a:lnTo>
                    <a:pt x="6044" y="6038"/>
                  </a:lnTo>
                  <a:lnTo>
                    <a:pt x="12601" y="1619"/>
                  </a:lnTo>
                  <a:lnTo>
                    <a:pt x="20626" y="0"/>
                  </a:lnTo>
                  <a:lnTo>
                    <a:pt x="28656" y="1619"/>
                  </a:lnTo>
                  <a:lnTo>
                    <a:pt x="35212" y="6038"/>
                  </a:lnTo>
                  <a:lnTo>
                    <a:pt x="39632" y="12594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151490" y="282886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4"/>
                  </a:lnTo>
                  <a:lnTo>
                    <a:pt x="6044" y="6038"/>
                  </a:lnTo>
                  <a:lnTo>
                    <a:pt x="12601" y="1619"/>
                  </a:lnTo>
                  <a:lnTo>
                    <a:pt x="20626" y="0"/>
                  </a:lnTo>
                  <a:lnTo>
                    <a:pt x="28656" y="1619"/>
                  </a:lnTo>
                  <a:lnTo>
                    <a:pt x="35212" y="6038"/>
                  </a:lnTo>
                  <a:lnTo>
                    <a:pt x="39632" y="12594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4" name="object 64"/>
            <p:cNvSpPr/>
            <p:nvPr/>
          </p:nvSpPr>
          <p:spPr>
            <a:xfrm>
              <a:off x="2559041" y="283636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5" name="object 65"/>
            <p:cNvSpPr/>
            <p:nvPr/>
          </p:nvSpPr>
          <p:spPr>
            <a:xfrm>
              <a:off x="2559041" y="283636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6" name="object 66"/>
            <p:cNvSpPr/>
            <p:nvPr/>
          </p:nvSpPr>
          <p:spPr>
            <a:xfrm>
              <a:off x="1608950" y="2727369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5" h="231139">
                  <a:moveTo>
                    <a:pt x="0" y="230626"/>
                  </a:moveTo>
                  <a:lnTo>
                    <a:pt x="509550" y="0"/>
                  </a:lnTo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7" name="object 67"/>
            <p:cNvSpPr/>
            <p:nvPr/>
          </p:nvSpPr>
          <p:spPr>
            <a:xfrm>
              <a:off x="1608950" y="2727369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5" h="231139">
                  <a:moveTo>
                    <a:pt x="0" y="230626"/>
                  </a:moveTo>
                  <a:lnTo>
                    <a:pt x="509550" y="0"/>
                  </a:lnTo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8" name="object 68"/>
            <p:cNvSpPr/>
            <p:nvPr/>
          </p:nvSpPr>
          <p:spPr>
            <a:xfrm>
              <a:off x="2092266" y="271803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11214" y="31041"/>
                  </a:moveTo>
                  <a:lnTo>
                    <a:pt x="0" y="6291"/>
                  </a:lnTo>
                  <a:lnTo>
                    <a:pt x="46860" y="0"/>
                  </a:lnTo>
                  <a:lnTo>
                    <a:pt x="11214" y="31041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9" name="object 69"/>
            <p:cNvSpPr/>
            <p:nvPr/>
          </p:nvSpPr>
          <p:spPr>
            <a:xfrm>
              <a:off x="2092266" y="271803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46860" y="0"/>
                  </a:moveTo>
                  <a:lnTo>
                    <a:pt x="11214" y="31041"/>
                  </a:lnTo>
                  <a:lnTo>
                    <a:pt x="0" y="6291"/>
                  </a:lnTo>
                  <a:lnTo>
                    <a:pt x="46860" y="0"/>
                  </a:lnTo>
                  <a:close/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0" name="object 70"/>
            <p:cNvSpPr/>
            <p:nvPr/>
          </p:nvSpPr>
          <p:spPr>
            <a:xfrm>
              <a:off x="1924134" y="3013792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5">
                  <a:moveTo>
                    <a:pt x="0" y="239150"/>
                  </a:moveTo>
                  <a:lnTo>
                    <a:pt x="0" y="0"/>
                  </a:lnTo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1" name="object 71"/>
            <p:cNvSpPr/>
            <p:nvPr/>
          </p:nvSpPr>
          <p:spPr>
            <a:xfrm>
              <a:off x="1910960" y="2991836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69" h="44450">
                  <a:moveTo>
                    <a:pt x="26352" y="43909"/>
                  </a:moveTo>
                  <a:lnTo>
                    <a:pt x="0" y="43909"/>
                  </a:lnTo>
                  <a:lnTo>
                    <a:pt x="13174" y="0"/>
                  </a:lnTo>
                  <a:lnTo>
                    <a:pt x="26352" y="43909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2" name="object 72"/>
            <p:cNvSpPr/>
            <p:nvPr/>
          </p:nvSpPr>
          <p:spPr>
            <a:xfrm>
              <a:off x="1910960" y="2991836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69" h="44450">
                  <a:moveTo>
                    <a:pt x="13174" y="0"/>
                  </a:moveTo>
                  <a:lnTo>
                    <a:pt x="26352" y="43909"/>
                  </a:lnTo>
                  <a:lnTo>
                    <a:pt x="0" y="43909"/>
                  </a:lnTo>
                  <a:lnTo>
                    <a:pt x="13174" y="0"/>
                  </a:lnTo>
                  <a:close/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09362" y="2957725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380" y="0"/>
                  </a:lnTo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4" name="object 74"/>
            <p:cNvSpPr/>
            <p:nvPr/>
          </p:nvSpPr>
          <p:spPr>
            <a:xfrm>
              <a:off x="1849236" y="2944217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0" y="27005"/>
                  </a:moveTo>
                  <a:lnTo>
                    <a:pt x="0" y="0"/>
                  </a:lnTo>
                  <a:lnTo>
                    <a:pt x="45005" y="13507"/>
                  </a:lnTo>
                  <a:lnTo>
                    <a:pt x="0" y="2700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5" name="object 75"/>
            <p:cNvSpPr/>
            <p:nvPr/>
          </p:nvSpPr>
          <p:spPr>
            <a:xfrm>
              <a:off x="1849236" y="2944217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45005" y="13507"/>
                  </a:moveTo>
                  <a:lnTo>
                    <a:pt x="0" y="27005"/>
                  </a:lnTo>
                  <a:lnTo>
                    <a:pt x="0" y="0"/>
                  </a:lnTo>
                  <a:lnTo>
                    <a:pt x="45005" y="13507"/>
                  </a:lnTo>
                  <a:close/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1149" y="275565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5">
                  <a:moveTo>
                    <a:pt x="0" y="102900"/>
                  </a:moveTo>
                  <a:lnTo>
                    <a:pt x="0" y="0"/>
                  </a:lnTo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968" y="2735323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24375" y="40645"/>
                  </a:moveTo>
                  <a:lnTo>
                    <a:pt x="0" y="40645"/>
                  </a:lnTo>
                  <a:lnTo>
                    <a:pt x="12181" y="0"/>
                  </a:lnTo>
                  <a:lnTo>
                    <a:pt x="24375" y="4064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8" name="object 78"/>
            <p:cNvSpPr/>
            <p:nvPr/>
          </p:nvSpPr>
          <p:spPr>
            <a:xfrm>
              <a:off x="2158968" y="2735323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12181" y="0"/>
                  </a:moveTo>
                  <a:lnTo>
                    <a:pt x="24375" y="40645"/>
                  </a:lnTo>
                  <a:lnTo>
                    <a:pt x="0" y="40645"/>
                  </a:lnTo>
                  <a:lnTo>
                    <a:pt x="12181" y="0"/>
                  </a:lnTo>
                  <a:close/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5357" y="2924029"/>
              <a:ext cx="136196" cy="9642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197719" y="2859711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19">
                  <a:moveTo>
                    <a:pt x="0" y="0"/>
                  </a:moveTo>
                  <a:lnTo>
                    <a:pt x="324840" y="0"/>
                  </a:lnTo>
                </a:path>
              </a:pathLst>
            </a:custGeom>
            <a:ln w="4303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1" name="object 81"/>
            <p:cNvSpPr/>
            <p:nvPr/>
          </p:nvSpPr>
          <p:spPr>
            <a:xfrm>
              <a:off x="2501043" y="2846794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80" h="26035">
                  <a:moveTo>
                    <a:pt x="0" y="25820"/>
                  </a:moveTo>
                  <a:lnTo>
                    <a:pt x="0" y="0"/>
                  </a:lnTo>
                  <a:lnTo>
                    <a:pt x="43031" y="12917"/>
                  </a:lnTo>
                  <a:lnTo>
                    <a:pt x="0" y="25820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2" name="object 82"/>
            <p:cNvSpPr/>
            <p:nvPr/>
          </p:nvSpPr>
          <p:spPr>
            <a:xfrm>
              <a:off x="2501043" y="2846794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80" h="26035">
                  <a:moveTo>
                    <a:pt x="43031" y="12917"/>
                  </a:moveTo>
                  <a:lnTo>
                    <a:pt x="0" y="25820"/>
                  </a:lnTo>
                  <a:lnTo>
                    <a:pt x="0" y="0"/>
                  </a:lnTo>
                  <a:lnTo>
                    <a:pt x="43031" y="12917"/>
                  </a:lnTo>
                  <a:close/>
                </a:path>
              </a:pathLst>
            </a:custGeom>
            <a:ln w="4303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8110219" y="5325001"/>
            <a:ext cx="2004549" cy="1177814"/>
            <a:chOff x="3321484" y="2687153"/>
            <a:chExt cx="1011555" cy="594360"/>
          </a:xfrm>
        </p:grpSpPr>
        <p:sp>
          <p:nvSpPr>
            <p:cNvPr id="84" name="object 84"/>
            <p:cNvSpPr/>
            <p:nvPr/>
          </p:nvSpPr>
          <p:spPr>
            <a:xfrm>
              <a:off x="3929041" y="2869470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0" y="0"/>
                  </a:moveTo>
                  <a:lnTo>
                    <a:pt x="322065" y="0"/>
                  </a:lnTo>
                </a:path>
              </a:pathLst>
            </a:custGeom>
            <a:ln w="428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5" name="object 85"/>
            <p:cNvSpPr/>
            <p:nvPr/>
          </p:nvSpPr>
          <p:spPr>
            <a:xfrm>
              <a:off x="4229695" y="2856619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79" h="26035">
                  <a:moveTo>
                    <a:pt x="0" y="25718"/>
                  </a:moveTo>
                  <a:lnTo>
                    <a:pt x="0" y="0"/>
                  </a:lnTo>
                  <a:lnTo>
                    <a:pt x="42840" y="12851"/>
                  </a:lnTo>
                  <a:lnTo>
                    <a:pt x="0" y="25718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6" name="object 86"/>
            <p:cNvSpPr/>
            <p:nvPr/>
          </p:nvSpPr>
          <p:spPr>
            <a:xfrm>
              <a:off x="4229695" y="2856619"/>
              <a:ext cx="43180" cy="26034"/>
            </a:xfrm>
            <a:custGeom>
              <a:avLst/>
              <a:gdLst/>
              <a:ahLst/>
              <a:cxnLst/>
              <a:rect l="l" t="t" r="r" b="b"/>
              <a:pathLst>
                <a:path w="43179" h="26035">
                  <a:moveTo>
                    <a:pt x="42840" y="12851"/>
                  </a:moveTo>
                  <a:lnTo>
                    <a:pt x="0" y="25718"/>
                  </a:lnTo>
                  <a:lnTo>
                    <a:pt x="0" y="0"/>
                  </a:lnTo>
                  <a:lnTo>
                    <a:pt x="42840" y="12851"/>
                  </a:lnTo>
                  <a:close/>
                </a:path>
              </a:pathLst>
            </a:custGeom>
            <a:ln w="428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7" name="object 87"/>
            <p:cNvSpPr/>
            <p:nvPr/>
          </p:nvSpPr>
          <p:spPr>
            <a:xfrm>
              <a:off x="3882812" y="284094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39" y="41252"/>
                  </a:moveTo>
                  <a:lnTo>
                    <a:pt x="12607" y="39632"/>
                  </a:lnTo>
                  <a:lnTo>
                    <a:pt x="6046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lnTo>
                    <a:pt x="39643" y="28656"/>
                  </a:lnTo>
                  <a:lnTo>
                    <a:pt x="35221" y="35212"/>
                  </a:lnTo>
                  <a:lnTo>
                    <a:pt x="28664" y="39632"/>
                  </a:lnTo>
                  <a:lnTo>
                    <a:pt x="20639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8" name="object 88"/>
            <p:cNvSpPr/>
            <p:nvPr/>
          </p:nvSpPr>
          <p:spPr>
            <a:xfrm>
              <a:off x="3882812" y="284094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65" y="20626"/>
                  </a:moveTo>
                  <a:lnTo>
                    <a:pt x="39643" y="28656"/>
                  </a:lnTo>
                  <a:lnTo>
                    <a:pt x="35221" y="35212"/>
                  </a:lnTo>
                  <a:lnTo>
                    <a:pt x="28664" y="39632"/>
                  </a:lnTo>
                  <a:lnTo>
                    <a:pt x="20639" y="41252"/>
                  </a:lnTo>
                  <a:lnTo>
                    <a:pt x="12607" y="39632"/>
                  </a:lnTo>
                  <a:lnTo>
                    <a:pt x="6046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9" name="object 89"/>
            <p:cNvSpPr/>
            <p:nvPr/>
          </p:nvSpPr>
          <p:spPr>
            <a:xfrm>
              <a:off x="4290363" y="284844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0" name="object 90"/>
            <p:cNvSpPr/>
            <p:nvPr/>
          </p:nvSpPr>
          <p:spPr>
            <a:xfrm>
              <a:off x="4290363" y="284844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6"/>
                  </a:lnTo>
                  <a:lnTo>
                    <a:pt x="35212" y="35212"/>
                  </a:lnTo>
                  <a:lnTo>
                    <a:pt x="28656" y="39632"/>
                  </a:lnTo>
                  <a:lnTo>
                    <a:pt x="20626" y="41252"/>
                  </a:lnTo>
                  <a:lnTo>
                    <a:pt x="12601" y="39632"/>
                  </a:lnTo>
                  <a:lnTo>
                    <a:pt x="6044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4" y="6039"/>
                  </a:lnTo>
                  <a:lnTo>
                    <a:pt x="12601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1" name="object 91"/>
            <p:cNvSpPr/>
            <p:nvPr/>
          </p:nvSpPr>
          <p:spPr>
            <a:xfrm>
              <a:off x="3322754" y="294350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26" y="41252"/>
                  </a:move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2" name="object 92"/>
            <p:cNvSpPr/>
            <p:nvPr/>
          </p:nvSpPr>
          <p:spPr>
            <a:xfrm>
              <a:off x="3322754" y="294350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52" y="20626"/>
                  </a:moveTo>
                  <a:lnTo>
                    <a:pt x="39632" y="28651"/>
                  </a:lnTo>
                  <a:lnTo>
                    <a:pt x="35212" y="35208"/>
                  </a:lnTo>
                  <a:lnTo>
                    <a:pt x="28656" y="39630"/>
                  </a:lnTo>
                  <a:lnTo>
                    <a:pt x="20626" y="41252"/>
                  </a:lnTo>
                  <a:lnTo>
                    <a:pt x="12595" y="39630"/>
                  </a:lnTo>
                  <a:lnTo>
                    <a:pt x="6039" y="35208"/>
                  </a:lnTo>
                  <a:lnTo>
                    <a:pt x="1620" y="28651"/>
                  </a:lnTo>
                  <a:lnTo>
                    <a:pt x="0" y="20626"/>
                  </a:lnTo>
                  <a:lnTo>
                    <a:pt x="1620" y="12595"/>
                  </a:lnTo>
                  <a:lnTo>
                    <a:pt x="6039" y="6039"/>
                  </a:lnTo>
                  <a:lnTo>
                    <a:pt x="12595" y="1620"/>
                  </a:lnTo>
                  <a:lnTo>
                    <a:pt x="20626" y="0"/>
                  </a:lnTo>
                  <a:lnTo>
                    <a:pt x="28656" y="1620"/>
                  </a:lnTo>
                  <a:lnTo>
                    <a:pt x="35212" y="6039"/>
                  </a:lnTo>
                  <a:lnTo>
                    <a:pt x="39632" y="12595"/>
                  </a:lnTo>
                  <a:lnTo>
                    <a:pt x="41252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3" name="object 93"/>
            <p:cNvSpPr/>
            <p:nvPr/>
          </p:nvSpPr>
          <p:spPr>
            <a:xfrm>
              <a:off x="3635282" y="294850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39" y="41252"/>
                  </a:moveTo>
                  <a:lnTo>
                    <a:pt x="12607" y="39631"/>
                  </a:lnTo>
                  <a:lnTo>
                    <a:pt x="6046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lnTo>
                    <a:pt x="39643" y="28652"/>
                  </a:lnTo>
                  <a:lnTo>
                    <a:pt x="35221" y="35209"/>
                  </a:lnTo>
                  <a:lnTo>
                    <a:pt x="28664" y="39631"/>
                  </a:lnTo>
                  <a:lnTo>
                    <a:pt x="20639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5282" y="294850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65" y="20626"/>
                  </a:moveTo>
                  <a:lnTo>
                    <a:pt x="39643" y="28652"/>
                  </a:lnTo>
                  <a:lnTo>
                    <a:pt x="35221" y="35209"/>
                  </a:lnTo>
                  <a:lnTo>
                    <a:pt x="28664" y="39631"/>
                  </a:lnTo>
                  <a:lnTo>
                    <a:pt x="20639" y="41252"/>
                  </a:lnTo>
                  <a:lnTo>
                    <a:pt x="12607" y="39631"/>
                  </a:lnTo>
                  <a:lnTo>
                    <a:pt x="6046" y="35209"/>
                  </a:lnTo>
                  <a:lnTo>
                    <a:pt x="1622" y="28652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5" name="object 95"/>
            <p:cNvSpPr/>
            <p:nvPr/>
          </p:nvSpPr>
          <p:spPr>
            <a:xfrm>
              <a:off x="3882812" y="268842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39" y="41252"/>
                  </a:moveTo>
                  <a:lnTo>
                    <a:pt x="12607" y="39632"/>
                  </a:lnTo>
                  <a:lnTo>
                    <a:pt x="6046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lnTo>
                    <a:pt x="39643" y="28656"/>
                  </a:lnTo>
                  <a:lnTo>
                    <a:pt x="35221" y="35212"/>
                  </a:lnTo>
                  <a:lnTo>
                    <a:pt x="28664" y="39632"/>
                  </a:lnTo>
                  <a:lnTo>
                    <a:pt x="20639" y="41252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6" name="object 96"/>
            <p:cNvSpPr/>
            <p:nvPr/>
          </p:nvSpPr>
          <p:spPr>
            <a:xfrm>
              <a:off x="3882812" y="268842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65" y="20626"/>
                  </a:moveTo>
                  <a:lnTo>
                    <a:pt x="39643" y="28656"/>
                  </a:lnTo>
                  <a:lnTo>
                    <a:pt x="35221" y="35212"/>
                  </a:lnTo>
                  <a:lnTo>
                    <a:pt x="28664" y="39632"/>
                  </a:lnTo>
                  <a:lnTo>
                    <a:pt x="20639" y="41252"/>
                  </a:lnTo>
                  <a:lnTo>
                    <a:pt x="12607" y="39632"/>
                  </a:lnTo>
                  <a:lnTo>
                    <a:pt x="6046" y="35212"/>
                  </a:lnTo>
                  <a:lnTo>
                    <a:pt x="1622" y="28656"/>
                  </a:lnTo>
                  <a:lnTo>
                    <a:pt x="0" y="20626"/>
                  </a:lnTo>
                  <a:lnTo>
                    <a:pt x="1622" y="12595"/>
                  </a:lnTo>
                  <a:lnTo>
                    <a:pt x="6046" y="6039"/>
                  </a:lnTo>
                  <a:lnTo>
                    <a:pt x="12607" y="1620"/>
                  </a:lnTo>
                  <a:lnTo>
                    <a:pt x="20639" y="0"/>
                  </a:lnTo>
                  <a:lnTo>
                    <a:pt x="28664" y="1620"/>
                  </a:lnTo>
                  <a:lnTo>
                    <a:pt x="35221" y="6039"/>
                  </a:lnTo>
                  <a:lnTo>
                    <a:pt x="39643" y="12595"/>
                  </a:lnTo>
                  <a:lnTo>
                    <a:pt x="41265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7" name="object 97"/>
            <p:cNvSpPr/>
            <p:nvPr/>
          </p:nvSpPr>
          <p:spPr>
            <a:xfrm>
              <a:off x="3340272" y="2739448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4" h="231139">
                  <a:moveTo>
                    <a:pt x="0" y="230629"/>
                  </a:moveTo>
                  <a:lnTo>
                    <a:pt x="509550" y="0"/>
                  </a:lnTo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8" name="object 98"/>
            <p:cNvSpPr/>
            <p:nvPr/>
          </p:nvSpPr>
          <p:spPr>
            <a:xfrm>
              <a:off x="3340272" y="2739448"/>
              <a:ext cx="509905" cy="231140"/>
            </a:xfrm>
            <a:custGeom>
              <a:avLst/>
              <a:gdLst/>
              <a:ahLst/>
              <a:cxnLst/>
              <a:rect l="l" t="t" r="r" b="b"/>
              <a:pathLst>
                <a:path w="509904" h="231139">
                  <a:moveTo>
                    <a:pt x="0" y="230629"/>
                  </a:moveTo>
                  <a:lnTo>
                    <a:pt x="509550" y="0"/>
                  </a:lnTo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9" name="object 99"/>
            <p:cNvSpPr/>
            <p:nvPr/>
          </p:nvSpPr>
          <p:spPr>
            <a:xfrm>
              <a:off x="3823586" y="2730114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11219" y="31043"/>
                  </a:moveTo>
                  <a:lnTo>
                    <a:pt x="0" y="6291"/>
                  </a:lnTo>
                  <a:lnTo>
                    <a:pt x="46860" y="0"/>
                  </a:lnTo>
                  <a:lnTo>
                    <a:pt x="11219" y="31043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23586" y="2730114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46860" y="0"/>
                  </a:moveTo>
                  <a:lnTo>
                    <a:pt x="11219" y="31043"/>
                  </a:lnTo>
                  <a:lnTo>
                    <a:pt x="0" y="6291"/>
                  </a:lnTo>
                  <a:lnTo>
                    <a:pt x="46860" y="0"/>
                  </a:lnTo>
                  <a:close/>
                </a:path>
              </a:pathLst>
            </a:custGeom>
            <a:ln w="4528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35282" y="323868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639" y="41265"/>
                  </a:moveTo>
                  <a:lnTo>
                    <a:pt x="12607" y="39643"/>
                  </a:lnTo>
                  <a:lnTo>
                    <a:pt x="6046" y="35219"/>
                  </a:lnTo>
                  <a:lnTo>
                    <a:pt x="1622" y="28658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6" y="6044"/>
                  </a:lnTo>
                  <a:lnTo>
                    <a:pt x="12607" y="1622"/>
                  </a:lnTo>
                  <a:lnTo>
                    <a:pt x="20639" y="0"/>
                  </a:lnTo>
                  <a:lnTo>
                    <a:pt x="28664" y="1622"/>
                  </a:lnTo>
                  <a:lnTo>
                    <a:pt x="35221" y="6044"/>
                  </a:lnTo>
                  <a:lnTo>
                    <a:pt x="39643" y="12601"/>
                  </a:lnTo>
                  <a:lnTo>
                    <a:pt x="41265" y="20626"/>
                  </a:lnTo>
                  <a:lnTo>
                    <a:pt x="39643" y="28658"/>
                  </a:lnTo>
                  <a:lnTo>
                    <a:pt x="35221" y="35219"/>
                  </a:lnTo>
                  <a:lnTo>
                    <a:pt x="28664" y="39643"/>
                  </a:lnTo>
                  <a:lnTo>
                    <a:pt x="20639" y="4126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35282" y="323868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265" y="20626"/>
                  </a:moveTo>
                  <a:lnTo>
                    <a:pt x="39643" y="28658"/>
                  </a:lnTo>
                  <a:lnTo>
                    <a:pt x="35221" y="35219"/>
                  </a:lnTo>
                  <a:lnTo>
                    <a:pt x="28664" y="39643"/>
                  </a:lnTo>
                  <a:lnTo>
                    <a:pt x="20639" y="41265"/>
                  </a:lnTo>
                  <a:lnTo>
                    <a:pt x="12607" y="39643"/>
                  </a:lnTo>
                  <a:lnTo>
                    <a:pt x="6046" y="35219"/>
                  </a:lnTo>
                  <a:lnTo>
                    <a:pt x="1622" y="28658"/>
                  </a:lnTo>
                  <a:lnTo>
                    <a:pt x="0" y="20626"/>
                  </a:lnTo>
                  <a:lnTo>
                    <a:pt x="1622" y="12601"/>
                  </a:lnTo>
                  <a:lnTo>
                    <a:pt x="6046" y="6044"/>
                  </a:lnTo>
                  <a:lnTo>
                    <a:pt x="12607" y="1622"/>
                  </a:lnTo>
                  <a:lnTo>
                    <a:pt x="20639" y="0"/>
                  </a:lnTo>
                  <a:lnTo>
                    <a:pt x="28664" y="1622"/>
                  </a:lnTo>
                  <a:lnTo>
                    <a:pt x="35221" y="6044"/>
                  </a:lnTo>
                  <a:lnTo>
                    <a:pt x="39643" y="12601"/>
                  </a:lnTo>
                  <a:lnTo>
                    <a:pt x="41265" y="20626"/>
                  </a:lnTo>
                  <a:close/>
                </a:path>
              </a:pathLst>
            </a:custGeom>
            <a:ln w="3175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55456" y="3025871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5">
                  <a:moveTo>
                    <a:pt x="0" y="239150"/>
                  </a:moveTo>
                  <a:lnTo>
                    <a:pt x="0" y="0"/>
                  </a:lnTo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42282" y="3003918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70" h="44450">
                  <a:moveTo>
                    <a:pt x="26348" y="43906"/>
                  </a:moveTo>
                  <a:lnTo>
                    <a:pt x="0" y="43906"/>
                  </a:lnTo>
                  <a:lnTo>
                    <a:pt x="13174" y="0"/>
                  </a:lnTo>
                  <a:lnTo>
                    <a:pt x="26348" y="43906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42282" y="3003918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70" h="44450">
                  <a:moveTo>
                    <a:pt x="13174" y="0"/>
                  </a:moveTo>
                  <a:lnTo>
                    <a:pt x="26348" y="43906"/>
                  </a:lnTo>
                  <a:lnTo>
                    <a:pt x="0" y="43906"/>
                  </a:lnTo>
                  <a:lnTo>
                    <a:pt x="13174" y="0"/>
                  </a:lnTo>
                  <a:close/>
                </a:path>
              </a:pathLst>
            </a:custGeom>
            <a:ln w="439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40684" y="2969807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380" y="0"/>
                  </a:lnTo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80558" y="2956296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0" y="27005"/>
                  </a:moveTo>
                  <a:lnTo>
                    <a:pt x="0" y="0"/>
                  </a:lnTo>
                  <a:lnTo>
                    <a:pt x="45005" y="13511"/>
                  </a:lnTo>
                  <a:lnTo>
                    <a:pt x="0" y="2700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80558" y="2956296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5" h="27305">
                  <a:moveTo>
                    <a:pt x="45005" y="13511"/>
                  </a:moveTo>
                  <a:lnTo>
                    <a:pt x="0" y="27005"/>
                  </a:lnTo>
                  <a:lnTo>
                    <a:pt x="0" y="0"/>
                  </a:lnTo>
                  <a:lnTo>
                    <a:pt x="45005" y="13511"/>
                  </a:lnTo>
                  <a:close/>
                </a:path>
              </a:pathLst>
            </a:custGeom>
            <a:ln w="4500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02471" y="2767731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h="103505">
                  <a:moveTo>
                    <a:pt x="0" y="102900"/>
                  </a:moveTo>
                  <a:lnTo>
                    <a:pt x="0" y="0"/>
                  </a:lnTo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90287" y="2747402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24378" y="40645"/>
                  </a:moveTo>
                  <a:lnTo>
                    <a:pt x="0" y="40645"/>
                  </a:lnTo>
                  <a:lnTo>
                    <a:pt x="12184" y="0"/>
                  </a:lnTo>
                  <a:lnTo>
                    <a:pt x="24378" y="40645"/>
                  </a:lnTo>
                  <a:close/>
                </a:path>
              </a:pathLst>
            </a:custGeom>
            <a:solidFill>
              <a:srgbClr val="C10011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90287" y="2747402"/>
              <a:ext cx="24765" cy="40640"/>
            </a:xfrm>
            <a:custGeom>
              <a:avLst/>
              <a:gdLst/>
              <a:ahLst/>
              <a:cxnLst/>
              <a:rect l="l" t="t" r="r" b="b"/>
              <a:pathLst>
                <a:path w="24764" h="40639">
                  <a:moveTo>
                    <a:pt x="12184" y="0"/>
                  </a:moveTo>
                  <a:lnTo>
                    <a:pt x="24378" y="40645"/>
                  </a:lnTo>
                  <a:lnTo>
                    <a:pt x="0" y="40645"/>
                  </a:lnTo>
                  <a:lnTo>
                    <a:pt x="12184" y="0"/>
                  </a:lnTo>
                  <a:close/>
                </a:path>
              </a:pathLst>
            </a:custGeom>
            <a:ln w="4064">
              <a:solidFill>
                <a:srgbClr val="C10011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7248240" y="5654298"/>
            <a:ext cx="680767" cy="376150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25168">
              <a:spcBef>
                <a:spcPts val="198"/>
              </a:spcBef>
            </a:pPr>
            <a:r>
              <a:rPr sz="2279" spc="-40" dirty="0">
                <a:latin typeface="Verdana"/>
                <a:cs typeface="Verdana"/>
              </a:rPr>
              <a:t>barc</a:t>
            </a:r>
            <a:endParaRPr sz="2279">
              <a:latin typeface="Verdana"/>
              <a:cs typeface="Verdana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6824835" y="5132651"/>
            <a:ext cx="3471782" cy="1571677"/>
            <a:chOff x="2672842" y="2590087"/>
            <a:chExt cx="1751964" cy="793115"/>
          </a:xfrm>
        </p:grpSpPr>
        <p:sp>
          <p:nvSpPr>
            <p:cNvPr id="114" name="object 114"/>
            <p:cNvSpPr/>
            <p:nvPr/>
          </p:nvSpPr>
          <p:spPr>
            <a:xfrm>
              <a:off x="3244621" y="2614396"/>
              <a:ext cx="1169035" cy="725805"/>
            </a:xfrm>
            <a:custGeom>
              <a:avLst/>
              <a:gdLst/>
              <a:ahLst/>
              <a:cxnLst/>
              <a:rect l="l" t="t" r="r" b="b"/>
              <a:pathLst>
                <a:path w="1169035" h="725804">
                  <a:moveTo>
                    <a:pt x="196469" y="2247"/>
                  </a:moveTo>
                  <a:lnTo>
                    <a:pt x="193814" y="0"/>
                  </a:lnTo>
                  <a:lnTo>
                    <a:pt x="188506" y="0"/>
                  </a:lnTo>
                  <a:lnTo>
                    <a:pt x="136232" y="36245"/>
                  </a:lnTo>
                  <a:lnTo>
                    <a:pt x="94234" y="80429"/>
                  </a:lnTo>
                  <a:lnTo>
                    <a:pt x="53098" y="141020"/>
                  </a:lnTo>
                  <a:lnTo>
                    <a:pt x="31267" y="188366"/>
                  </a:lnTo>
                  <a:lnTo>
                    <a:pt x="16065" y="234962"/>
                  </a:lnTo>
                  <a:lnTo>
                    <a:pt x="6464" y="279768"/>
                  </a:lnTo>
                  <a:lnTo>
                    <a:pt x="1447" y="321754"/>
                  </a:lnTo>
                  <a:lnTo>
                    <a:pt x="0" y="359905"/>
                  </a:lnTo>
                  <a:lnTo>
                    <a:pt x="1346" y="397129"/>
                  </a:lnTo>
                  <a:lnTo>
                    <a:pt x="6248" y="439978"/>
                  </a:lnTo>
                  <a:lnTo>
                    <a:pt x="16065" y="486778"/>
                  </a:lnTo>
                  <a:lnTo>
                    <a:pt x="32118" y="535863"/>
                  </a:lnTo>
                  <a:lnTo>
                    <a:pt x="55753" y="585546"/>
                  </a:lnTo>
                  <a:lnTo>
                    <a:pt x="97040" y="643813"/>
                  </a:lnTo>
                  <a:lnTo>
                    <a:pt x="138061" y="686231"/>
                  </a:lnTo>
                  <a:lnTo>
                    <a:pt x="171119" y="712152"/>
                  </a:lnTo>
                  <a:lnTo>
                    <a:pt x="188506" y="720928"/>
                  </a:lnTo>
                  <a:lnTo>
                    <a:pt x="193814" y="720928"/>
                  </a:lnTo>
                  <a:lnTo>
                    <a:pt x="196469" y="718667"/>
                  </a:lnTo>
                  <a:lnTo>
                    <a:pt x="196469" y="709650"/>
                  </a:lnTo>
                  <a:lnTo>
                    <a:pt x="181864" y="697230"/>
                  </a:lnTo>
                  <a:lnTo>
                    <a:pt x="146050" y="661365"/>
                  </a:lnTo>
                  <a:lnTo>
                    <a:pt x="116878" y="621995"/>
                  </a:lnTo>
                  <a:lnTo>
                    <a:pt x="93776" y="579983"/>
                  </a:lnTo>
                  <a:lnTo>
                    <a:pt x="76161" y="536181"/>
                  </a:lnTo>
                  <a:lnTo>
                    <a:pt x="63474" y="491426"/>
                  </a:lnTo>
                  <a:lnTo>
                    <a:pt x="55118" y="446557"/>
                  </a:lnTo>
                  <a:lnTo>
                    <a:pt x="50520" y="402437"/>
                  </a:lnTo>
                  <a:lnTo>
                    <a:pt x="49123" y="359905"/>
                  </a:lnTo>
                  <a:lnTo>
                    <a:pt x="50698" y="313004"/>
                  </a:lnTo>
                  <a:lnTo>
                    <a:pt x="55740" y="266534"/>
                  </a:lnTo>
                  <a:lnTo>
                    <a:pt x="64731" y="220916"/>
                  </a:lnTo>
                  <a:lnTo>
                    <a:pt x="78155" y="176555"/>
                  </a:lnTo>
                  <a:lnTo>
                    <a:pt x="96494" y="133896"/>
                  </a:lnTo>
                  <a:lnTo>
                    <a:pt x="120243" y="93357"/>
                  </a:lnTo>
                  <a:lnTo>
                    <a:pt x="149860" y="55346"/>
                  </a:lnTo>
                  <a:lnTo>
                    <a:pt x="185851" y="20307"/>
                  </a:lnTo>
                  <a:lnTo>
                    <a:pt x="196469" y="11277"/>
                  </a:lnTo>
                  <a:lnTo>
                    <a:pt x="196469" y="2247"/>
                  </a:lnTo>
                  <a:close/>
                </a:path>
                <a:path w="1169035" h="725804">
                  <a:moveTo>
                    <a:pt x="1169009" y="364299"/>
                  </a:moveTo>
                  <a:lnTo>
                    <a:pt x="1167561" y="326148"/>
                  </a:lnTo>
                  <a:lnTo>
                    <a:pt x="1162545" y="284162"/>
                  </a:lnTo>
                  <a:lnTo>
                    <a:pt x="1152944" y="239356"/>
                  </a:lnTo>
                  <a:lnTo>
                    <a:pt x="1137742" y="192760"/>
                  </a:lnTo>
                  <a:lnTo>
                    <a:pt x="1115910" y="145415"/>
                  </a:lnTo>
                  <a:lnTo>
                    <a:pt x="1074775" y="84823"/>
                  </a:lnTo>
                  <a:lnTo>
                    <a:pt x="1032776" y="40627"/>
                  </a:lnTo>
                  <a:lnTo>
                    <a:pt x="998486" y="13576"/>
                  </a:lnTo>
                  <a:lnTo>
                    <a:pt x="980503" y="4394"/>
                  </a:lnTo>
                  <a:lnTo>
                    <a:pt x="975194" y="4394"/>
                  </a:lnTo>
                  <a:lnTo>
                    <a:pt x="972540" y="6654"/>
                  </a:lnTo>
                  <a:lnTo>
                    <a:pt x="972540" y="15671"/>
                  </a:lnTo>
                  <a:lnTo>
                    <a:pt x="983157" y="24701"/>
                  </a:lnTo>
                  <a:lnTo>
                    <a:pt x="1019149" y="59740"/>
                  </a:lnTo>
                  <a:lnTo>
                    <a:pt x="1048766" y="97751"/>
                  </a:lnTo>
                  <a:lnTo>
                    <a:pt x="1072502" y="138290"/>
                  </a:lnTo>
                  <a:lnTo>
                    <a:pt x="1090853" y="180962"/>
                  </a:lnTo>
                  <a:lnTo>
                    <a:pt x="1104277" y="225310"/>
                  </a:lnTo>
                  <a:lnTo>
                    <a:pt x="1113269" y="270929"/>
                  </a:lnTo>
                  <a:lnTo>
                    <a:pt x="1118311" y="317398"/>
                  </a:lnTo>
                  <a:lnTo>
                    <a:pt x="1119886" y="364299"/>
                  </a:lnTo>
                  <a:lnTo>
                    <a:pt x="1118489" y="406831"/>
                  </a:lnTo>
                  <a:lnTo>
                    <a:pt x="1113891" y="450951"/>
                  </a:lnTo>
                  <a:lnTo>
                    <a:pt x="1105535" y="495820"/>
                  </a:lnTo>
                  <a:lnTo>
                    <a:pt x="1092847" y="540575"/>
                  </a:lnTo>
                  <a:lnTo>
                    <a:pt x="1075232" y="584390"/>
                  </a:lnTo>
                  <a:lnTo>
                    <a:pt x="1052131" y="626389"/>
                  </a:lnTo>
                  <a:lnTo>
                    <a:pt x="1022959" y="665759"/>
                  </a:lnTo>
                  <a:lnTo>
                    <a:pt x="987145" y="701624"/>
                  </a:lnTo>
                  <a:lnTo>
                    <a:pt x="972540" y="714044"/>
                  </a:lnTo>
                  <a:lnTo>
                    <a:pt x="972540" y="723074"/>
                  </a:lnTo>
                  <a:lnTo>
                    <a:pt x="975194" y="725322"/>
                  </a:lnTo>
                  <a:lnTo>
                    <a:pt x="980503" y="725322"/>
                  </a:lnTo>
                  <a:lnTo>
                    <a:pt x="1030947" y="690626"/>
                  </a:lnTo>
                  <a:lnTo>
                    <a:pt x="1071968" y="648220"/>
                  </a:lnTo>
                  <a:lnTo>
                    <a:pt x="1113243" y="589940"/>
                  </a:lnTo>
                  <a:lnTo>
                    <a:pt x="1136891" y="540258"/>
                  </a:lnTo>
                  <a:lnTo>
                    <a:pt x="1152944" y="491172"/>
                  </a:lnTo>
                  <a:lnTo>
                    <a:pt x="1162761" y="444373"/>
                  </a:lnTo>
                  <a:lnTo>
                    <a:pt x="1167663" y="401510"/>
                  </a:lnTo>
                  <a:lnTo>
                    <a:pt x="1169009" y="364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115" name="object 1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25893" y="2943662"/>
              <a:ext cx="136200" cy="9643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79508" y="2926013"/>
              <a:ext cx="171647" cy="11762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672842" y="2590087"/>
              <a:ext cx="1751964" cy="793115"/>
            </a:xfrm>
            <a:custGeom>
              <a:avLst/>
              <a:gdLst/>
              <a:ahLst/>
              <a:cxnLst/>
              <a:rect l="l" t="t" r="r" b="b"/>
              <a:pathLst>
                <a:path w="1751964" h="793114">
                  <a:moveTo>
                    <a:pt x="1751437" y="793020"/>
                  </a:moveTo>
                  <a:lnTo>
                    <a:pt x="0" y="793020"/>
                  </a:lnTo>
                  <a:lnTo>
                    <a:pt x="0" y="0"/>
                  </a:lnTo>
                  <a:lnTo>
                    <a:pt x="1751437" y="0"/>
                  </a:lnTo>
                  <a:lnTo>
                    <a:pt x="1751437" y="793020"/>
                  </a:lnTo>
                  <a:close/>
                </a:path>
              </a:pathLst>
            </a:custGeom>
            <a:solidFill>
              <a:srgbClr val="FFFFFF">
                <a:alpha val="17588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4B8603E-5197-BEDC-B988-CBF8E3A5D5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7932" y="5736402"/>
            <a:ext cx="640485" cy="37222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261" y="1545512"/>
            <a:ext cx="6437232" cy="1636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5117" y="3584724"/>
            <a:ext cx="3310272" cy="654330"/>
          </a:xfrm>
          <a:prstGeom prst="rect">
            <a:avLst/>
          </a:prstGeom>
        </p:spPr>
        <p:txBody>
          <a:bodyPr vert="horz" wrap="square" lIns="0" tIns="28940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26"/>
              </a:spcBef>
            </a:pPr>
            <a:r>
              <a:rPr sz="4062" spc="99" dirty="0">
                <a:solidFill>
                  <a:srgbClr val="000000"/>
                </a:solidFill>
                <a:cs typeface="Arial Narrow"/>
              </a:rPr>
              <a:t>Applications</a:t>
            </a:r>
            <a:endParaRPr sz="4062" dirty="0">
              <a:cs typeface="Arial Narrow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575" y="882854"/>
            <a:ext cx="678453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Input.</a:t>
            </a:r>
            <a:r>
              <a:rPr sz="2180" b="1" spc="26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129" dirty="0">
                <a:cs typeface="Tahoma"/>
              </a:rPr>
              <a:t>A</a:t>
            </a:r>
            <a:r>
              <a:rPr sz="2180" spc="-20" dirty="0">
                <a:cs typeface="Tahoma"/>
              </a:rPr>
              <a:t> </a:t>
            </a:r>
            <a:r>
              <a:rPr sz="2180" spc="-40" dirty="0">
                <a:cs typeface="Tahoma"/>
              </a:rPr>
              <a:t>simplicial</a:t>
            </a:r>
            <a:r>
              <a:rPr sz="2180" spc="-20" dirty="0">
                <a:cs typeface="Tahoma"/>
              </a:rPr>
              <a:t> filtration </a:t>
            </a:r>
            <a:r>
              <a:rPr sz="2180" spc="377" dirty="0">
                <a:cs typeface="Lucida Sans Unicode"/>
              </a:rPr>
              <a:t>F</a:t>
            </a:r>
            <a:r>
              <a:rPr sz="2180" spc="168" dirty="0">
                <a:cs typeface="Lucida Sans Unicode"/>
              </a:rPr>
              <a:t> </a:t>
            </a:r>
            <a:r>
              <a:rPr sz="2180" spc="-99" dirty="0">
                <a:cs typeface="Tahoma"/>
              </a:rPr>
              <a:t>over</a:t>
            </a:r>
            <a:r>
              <a:rPr sz="2180" spc="-30" dirty="0">
                <a:cs typeface="Tahoma"/>
              </a:rPr>
              <a:t> </a:t>
            </a:r>
            <a:r>
              <a:rPr sz="2180" dirty="0">
                <a:cs typeface="Tahoma"/>
              </a:rPr>
              <a:t>a</a:t>
            </a:r>
            <a:r>
              <a:rPr sz="2180" spc="-20" dirty="0">
                <a:cs typeface="Tahoma"/>
              </a:rPr>
              <a:t> finite</a:t>
            </a:r>
            <a:r>
              <a:rPr sz="2180" spc="-30" dirty="0">
                <a:cs typeface="Tahoma"/>
              </a:rPr>
              <a:t> </a:t>
            </a:r>
            <a:r>
              <a:rPr sz="2180" spc="-99" dirty="0">
                <a:cs typeface="Tahoma"/>
              </a:rPr>
              <a:t>2d-</a:t>
            </a:r>
            <a:r>
              <a:rPr sz="2180" spc="-20" dirty="0">
                <a:cs typeface="Tahoma"/>
              </a:rPr>
              <a:t>grid</a:t>
            </a:r>
            <a:r>
              <a:rPr sz="2180" spc="-20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7835" y="1486718"/>
            <a:ext cx="2317878" cy="2282644"/>
            <a:chOff x="1286624" y="750242"/>
            <a:chExt cx="1169670" cy="1151890"/>
          </a:xfrm>
        </p:grpSpPr>
        <p:sp>
          <p:nvSpPr>
            <p:cNvPr id="4" name="object 4"/>
            <p:cNvSpPr/>
            <p:nvPr/>
          </p:nvSpPr>
          <p:spPr>
            <a:xfrm>
              <a:off x="1753513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1768500" y="75924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30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91" y="125806"/>
                  </a:lnTo>
                  <a:lnTo>
                    <a:pt x="14224" y="127635"/>
                  </a:lnTo>
                  <a:lnTo>
                    <a:pt x="6832" y="132626"/>
                  </a:lnTo>
                  <a:lnTo>
                    <a:pt x="1841" y="140030"/>
                  </a:lnTo>
                  <a:lnTo>
                    <a:pt x="0" y="149085"/>
                  </a:lnTo>
                  <a:lnTo>
                    <a:pt x="1841" y="158153"/>
                  </a:lnTo>
                  <a:lnTo>
                    <a:pt x="6832" y="165557"/>
                  </a:lnTo>
                  <a:lnTo>
                    <a:pt x="14224" y="170548"/>
                  </a:lnTo>
                  <a:lnTo>
                    <a:pt x="23291" y="172377"/>
                  </a:lnTo>
                  <a:lnTo>
                    <a:pt x="32346" y="170548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75" y="14211"/>
                  </a:lnTo>
                  <a:lnTo>
                    <a:pt x="117284" y="6807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84" y="39738"/>
                  </a:lnTo>
                  <a:lnTo>
                    <a:pt x="122275" y="32346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55" y="149085"/>
                  </a:moveTo>
                  <a:lnTo>
                    <a:pt x="191427" y="140030"/>
                  </a:lnTo>
                  <a:lnTo>
                    <a:pt x="186436" y="132626"/>
                  </a:lnTo>
                  <a:lnTo>
                    <a:pt x="179031" y="127635"/>
                  </a:lnTo>
                  <a:lnTo>
                    <a:pt x="169976" y="125806"/>
                  </a:lnTo>
                  <a:lnTo>
                    <a:pt x="160909" y="127635"/>
                  </a:lnTo>
                  <a:lnTo>
                    <a:pt x="153504" y="132626"/>
                  </a:lnTo>
                  <a:lnTo>
                    <a:pt x="148513" y="140030"/>
                  </a:lnTo>
                  <a:lnTo>
                    <a:pt x="146685" y="149085"/>
                  </a:lnTo>
                  <a:lnTo>
                    <a:pt x="148513" y="158153"/>
                  </a:lnTo>
                  <a:lnTo>
                    <a:pt x="153504" y="165557"/>
                  </a:lnTo>
                  <a:lnTo>
                    <a:pt x="160909" y="170548"/>
                  </a:lnTo>
                  <a:lnTo>
                    <a:pt x="169976" y="172377"/>
                  </a:lnTo>
                  <a:lnTo>
                    <a:pt x="179031" y="170548"/>
                  </a:lnTo>
                  <a:lnTo>
                    <a:pt x="186436" y="165557"/>
                  </a:lnTo>
                  <a:lnTo>
                    <a:pt x="191427" y="158153"/>
                  </a:lnTo>
                  <a:lnTo>
                    <a:pt x="193255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341" y="773794"/>
              <a:ext cx="152400" cy="140335"/>
            </a:xfrm>
            <a:custGeom>
              <a:avLst/>
              <a:gdLst/>
              <a:ahLst/>
              <a:cxnLst/>
              <a:rect l="l" t="t" r="r" b="b"/>
              <a:pathLst>
                <a:path w="152400" h="140334">
                  <a:moveTo>
                    <a:pt x="81490" y="0"/>
                  </a:moveTo>
                  <a:lnTo>
                    <a:pt x="0" y="129246"/>
                  </a:lnTo>
                </a:path>
                <a:path w="152400" h="140334">
                  <a:moveTo>
                    <a:pt x="6581" y="138957"/>
                  </a:moveTo>
                  <a:lnTo>
                    <a:pt x="152285" y="139771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286624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311452" y="757377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98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098"/>
                  </a:moveTo>
                  <a:lnTo>
                    <a:pt x="191401" y="140042"/>
                  </a:lnTo>
                  <a:lnTo>
                    <a:pt x="186410" y="132638"/>
                  </a:lnTo>
                  <a:lnTo>
                    <a:pt x="179006" y="127647"/>
                  </a:lnTo>
                  <a:lnTo>
                    <a:pt x="169951" y="125818"/>
                  </a:lnTo>
                  <a:lnTo>
                    <a:pt x="160883" y="127647"/>
                  </a:lnTo>
                  <a:lnTo>
                    <a:pt x="153479" y="132638"/>
                  </a:lnTo>
                  <a:lnTo>
                    <a:pt x="148501" y="140042"/>
                  </a:lnTo>
                  <a:lnTo>
                    <a:pt x="146672" y="149098"/>
                  </a:lnTo>
                  <a:lnTo>
                    <a:pt x="148501" y="158165"/>
                  </a:lnTo>
                  <a:lnTo>
                    <a:pt x="153479" y="165569"/>
                  </a:lnTo>
                  <a:lnTo>
                    <a:pt x="160883" y="170561"/>
                  </a:lnTo>
                  <a:lnTo>
                    <a:pt x="169951" y="172389"/>
                  </a:lnTo>
                  <a:lnTo>
                    <a:pt x="179006" y="170561"/>
                  </a:lnTo>
                  <a:lnTo>
                    <a:pt x="186410" y="165569"/>
                  </a:lnTo>
                  <a:lnTo>
                    <a:pt x="191401" y="158165"/>
                  </a:lnTo>
                  <a:lnTo>
                    <a:pt x="193230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329275" y="771944"/>
              <a:ext cx="81915" cy="129539"/>
            </a:xfrm>
            <a:custGeom>
              <a:avLst/>
              <a:gdLst/>
              <a:ahLst/>
              <a:cxnLst/>
              <a:rect l="l" t="t" r="r" b="b"/>
              <a:pathLst>
                <a:path w="81915" h="129540">
                  <a:moveTo>
                    <a:pt x="81486" y="0"/>
                  </a:moveTo>
                  <a:lnTo>
                    <a:pt x="0" y="129227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9090" y="850994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398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7422" y="76418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17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79" y="125806"/>
                  </a:lnTo>
                  <a:lnTo>
                    <a:pt x="14224" y="127635"/>
                  </a:lnTo>
                  <a:lnTo>
                    <a:pt x="6819" y="132626"/>
                  </a:lnTo>
                  <a:lnTo>
                    <a:pt x="1828" y="140017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24" y="170535"/>
                  </a:lnTo>
                  <a:lnTo>
                    <a:pt x="23279" y="172364"/>
                  </a:lnTo>
                  <a:lnTo>
                    <a:pt x="32346" y="170535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34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34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30" y="149085"/>
                  </a:moveTo>
                  <a:lnTo>
                    <a:pt x="191401" y="140017"/>
                  </a:lnTo>
                  <a:lnTo>
                    <a:pt x="186423" y="132626"/>
                  </a:lnTo>
                  <a:lnTo>
                    <a:pt x="179019" y="127635"/>
                  </a:lnTo>
                  <a:lnTo>
                    <a:pt x="169951" y="125806"/>
                  </a:lnTo>
                  <a:lnTo>
                    <a:pt x="160896" y="127635"/>
                  </a:lnTo>
                  <a:lnTo>
                    <a:pt x="153492" y="132626"/>
                  </a:lnTo>
                  <a:lnTo>
                    <a:pt x="148501" y="140017"/>
                  </a:lnTo>
                  <a:lnTo>
                    <a:pt x="146672" y="149085"/>
                  </a:lnTo>
                  <a:lnTo>
                    <a:pt x="148501" y="158153"/>
                  </a:lnTo>
                  <a:lnTo>
                    <a:pt x="153492" y="165557"/>
                  </a:lnTo>
                  <a:lnTo>
                    <a:pt x="160896" y="170535"/>
                  </a:lnTo>
                  <a:lnTo>
                    <a:pt x="169951" y="172364"/>
                  </a:lnTo>
                  <a:lnTo>
                    <a:pt x="179019" y="170535"/>
                  </a:lnTo>
                  <a:lnTo>
                    <a:pt x="186423" y="165557"/>
                  </a:lnTo>
                  <a:lnTo>
                    <a:pt x="191401" y="158153"/>
                  </a:lnTo>
                  <a:lnTo>
                    <a:pt x="193230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5247" y="778737"/>
              <a:ext cx="165735" cy="140335"/>
            </a:xfrm>
            <a:custGeom>
              <a:avLst/>
              <a:gdLst/>
              <a:ahLst/>
              <a:cxnLst/>
              <a:rect l="l" t="t" r="r" b="b"/>
              <a:pathLst>
                <a:path w="165735" h="140334">
                  <a:moveTo>
                    <a:pt x="81490" y="0"/>
                  </a:moveTo>
                  <a:lnTo>
                    <a:pt x="0" y="129242"/>
                  </a:lnTo>
                </a:path>
                <a:path w="165735" h="140334">
                  <a:moveTo>
                    <a:pt x="6581" y="138942"/>
                  </a:moveTo>
                  <a:lnTo>
                    <a:pt x="152285" y="139771"/>
                  </a:lnTo>
                </a:path>
                <a:path w="165735" h="140334">
                  <a:moveTo>
                    <a:pt x="84216" y="7001"/>
                  </a:moveTo>
                  <a:lnTo>
                    <a:pt x="165706" y="13623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2" y="85197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6624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9027" y="1359941"/>
              <a:ext cx="193675" cy="46990"/>
            </a:xfrm>
            <a:custGeom>
              <a:avLst/>
              <a:gdLst/>
              <a:ahLst/>
              <a:cxnLst/>
              <a:rect l="l" t="t" r="r" b="b"/>
              <a:pathLst>
                <a:path w="193675" h="46990">
                  <a:moveTo>
                    <a:pt x="46570" y="23279"/>
                  </a:moveTo>
                  <a:lnTo>
                    <a:pt x="44742" y="14211"/>
                  </a:lnTo>
                  <a:lnTo>
                    <a:pt x="39751" y="6807"/>
                  </a:lnTo>
                  <a:lnTo>
                    <a:pt x="32346" y="1828"/>
                  </a:lnTo>
                  <a:lnTo>
                    <a:pt x="23279" y="0"/>
                  </a:lnTo>
                  <a:lnTo>
                    <a:pt x="14224" y="1828"/>
                  </a:lnTo>
                  <a:lnTo>
                    <a:pt x="6819" y="6807"/>
                  </a:lnTo>
                  <a:lnTo>
                    <a:pt x="1828" y="14211"/>
                  </a:lnTo>
                  <a:lnTo>
                    <a:pt x="0" y="23279"/>
                  </a:lnTo>
                  <a:lnTo>
                    <a:pt x="1828" y="32334"/>
                  </a:lnTo>
                  <a:lnTo>
                    <a:pt x="6819" y="39738"/>
                  </a:lnTo>
                  <a:lnTo>
                    <a:pt x="14224" y="44729"/>
                  </a:lnTo>
                  <a:lnTo>
                    <a:pt x="23279" y="46558"/>
                  </a:lnTo>
                  <a:lnTo>
                    <a:pt x="32346" y="44729"/>
                  </a:lnTo>
                  <a:lnTo>
                    <a:pt x="39751" y="39738"/>
                  </a:lnTo>
                  <a:lnTo>
                    <a:pt x="44742" y="32334"/>
                  </a:lnTo>
                  <a:lnTo>
                    <a:pt x="46570" y="23279"/>
                  </a:lnTo>
                  <a:close/>
                </a:path>
                <a:path w="193675" h="46990">
                  <a:moveTo>
                    <a:pt x="193230" y="23279"/>
                  </a:moveTo>
                  <a:lnTo>
                    <a:pt x="191401" y="14211"/>
                  </a:lnTo>
                  <a:lnTo>
                    <a:pt x="186410" y="6807"/>
                  </a:lnTo>
                  <a:lnTo>
                    <a:pt x="179019" y="1828"/>
                  </a:lnTo>
                  <a:lnTo>
                    <a:pt x="169951" y="0"/>
                  </a:lnTo>
                  <a:lnTo>
                    <a:pt x="160896" y="1828"/>
                  </a:lnTo>
                  <a:lnTo>
                    <a:pt x="153492" y="6807"/>
                  </a:lnTo>
                  <a:lnTo>
                    <a:pt x="148501" y="14211"/>
                  </a:lnTo>
                  <a:lnTo>
                    <a:pt x="146672" y="23279"/>
                  </a:lnTo>
                  <a:lnTo>
                    <a:pt x="148501" y="32334"/>
                  </a:lnTo>
                  <a:lnTo>
                    <a:pt x="153492" y="39738"/>
                  </a:lnTo>
                  <a:lnTo>
                    <a:pt x="160896" y="44729"/>
                  </a:lnTo>
                  <a:lnTo>
                    <a:pt x="169951" y="46558"/>
                  </a:lnTo>
                  <a:lnTo>
                    <a:pt x="179019" y="44729"/>
                  </a:lnTo>
                  <a:lnTo>
                    <a:pt x="186410" y="39738"/>
                  </a:lnTo>
                  <a:lnTo>
                    <a:pt x="191401" y="32334"/>
                  </a:lnTo>
                  <a:lnTo>
                    <a:pt x="193230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3513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3262" y="123652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24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110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24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53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51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01" y="140042"/>
                  </a:lnTo>
                  <a:lnTo>
                    <a:pt x="146672" y="149110"/>
                  </a:lnTo>
                  <a:lnTo>
                    <a:pt x="148501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51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01" y="158165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7684" y="1390032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689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173" y="1337746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0398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2083" y="125143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58" y="149098"/>
                  </a:moveTo>
                  <a:lnTo>
                    <a:pt x="44729" y="140042"/>
                  </a:lnTo>
                  <a:lnTo>
                    <a:pt x="39738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57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38" y="165557"/>
                  </a:lnTo>
                  <a:lnTo>
                    <a:pt x="44729" y="158165"/>
                  </a:lnTo>
                  <a:lnTo>
                    <a:pt x="46558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07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43" y="149098"/>
                  </a:moveTo>
                  <a:lnTo>
                    <a:pt x="191414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64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13" y="140042"/>
                  </a:lnTo>
                  <a:lnTo>
                    <a:pt x="146685" y="149098"/>
                  </a:lnTo>
                  <a:lnTo>
                    <a:pt x="148513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64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14" y="158165"/>
                  </a:lnTo>
                  <a:lnTo>
                    <a:pt x="193243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6497" y="1272987"/>
              <a:ext cx="159385" cy="133350"/>
            </a:xfrm>
            <a:custGeom>
              <a:avLst/>
              <a:gdLst/>
              <a:ahLst/>
              <a:cxnLst/>
              <a:rect l="l" t="t" r="r" b="b"/>
              <a:pathLst>
                <a:path w="159385" h="133350">
                  <a:moveTo>
                    <a:pt x="0" y="131952"/>
                  </a:moveTo>
                  <a:lnTo>
                    <a:pt x="145689" y="132781"/>
                  </a:lnTo>
                </a:path>
                <a:path w="159385" h="133350">
                  <a:moveTo>
                    <a:pt x="77619" y="0"/>
                  </a:moveTo>
                  <a:lnTo>
                    <a:pt x="159109" y="12924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9544" y="134187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7870" y="99788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37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37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2755" y="9926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2335396" y="99681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6624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16264" y="182380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282" y="46564"/>
                  </a:moveTo>
                  <a:lnTo>
                    <a:pt x="14218" y="44735"/>
                  </a:lnTo>
                  <a:lnTo>
                    <a:pt x="6818" y="39746"/>
                  </a:lnTo>
                  <a:lnTo>
                    <a:pt x="1829" y="32346"/>
                  </a:lnTo>
                  <a:lnTo>
                    <a:pt x="0" y="23282"/>
                  </a:lnTo>
                  <a:lnTo>
                    <a:pt x="1829" y="14218"/>
                  </a:lnTo>
                  <a:lnTo>
                    <a:pt x="6818" y="6818"/>
                  </a:lnTo>
                  <a:lnTo>
                    <a:pt x="14218" y="1829"/>
                  </a:lnTo>
                  <a:lnTo>
                    <a:pt x="23282" y="0"/>
                  </a:lnTo>
                  <a:lnTo>
                    <a:pt x="32346" y="1829"/>
                  </a:lnTo>
                  <a:lnTo>
                    <a:pt x="39746" y="6818"/>
                  </a:lnTo>
                  <a:lnTo>
                    <a:pt x="44735" y="14218"/>
                  </a:lnTo>
                  <a:lnTo>
                    <a:pt x="46564" y="23282"/>
                  </a:lnTo>
                  <a:lnTo>
                    <a:pt x="44735" y="32346"/>
                  </a:lnTo>
                  <a:lnTo>
                    <a:pt x="39746" y="39746"/>
                  </a:lnTo>
                  <a:lnTo>
                    <a:pt x="32346" y="44735"/>
                  </a:lnTo>
                  <a:lnTo>
                    <a:pt x="23282" y="46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3513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402" y="1697520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60" h="172719">
                  <a:moveTo>
                    <a:pt x="46558" y="149085"/>
                  </a:moveTo>
                  <a:lnTo>
                    <a:pt x="44729" y="140030"/>
                  </a:lnTo>
                  <a:lnTo>
                    <a:pt x="39738" y="132626"/>
                  </a:lnTo>
                  <a:lnTo>
                    <a:pt x="32334" y="127635"/>
                  </a:lnTo>
                  <a:lnTo>
                    <a:pt x="23279" y="125806"/>
                  </a:lnTo>
                  <a:lnTo>
                    <a:pt x="14211" y="127635"/>
                  </a:lnTo>
                  <a:lnTo>
                    <a:pt x="6819" y="132626"/>
                  </a:lnTo>
                  <a:lnTo>
                    <a:pt x="1828" y="140030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11" y="170548"/>
                  </a:lnTo>
                  <a:lnTo>
                    <a:pt x="23279" y="172377"/>
                  </a:lnTo>
                  <a:lnTo>
                    <a:pt x="32334" y="170548"/>
                  </a:lnTo>
                  <a:lnTo>
                    <a:pt x="39738" y="165557"/>
                  </a:lnTo>
                  <a:lnTo>
                    <a:pt x="44729" y="158153"/>
                  </a:lnTo>
                  <a:lnTo>
                    <a:pt x="46558" y="149085"/>
                  </a:lnTo>
                  <a:close/>
                </a:path>
                <a:path w="124460" h="172719">
                  <a:moveTo>
                    <a:pt x="124079" y="23279"/>
                  </a:moveTo>
                  <a:lnTo>
                    <a:pt x="122250" y="14211"/>
                  </a:lnTo>
                  <a:lnTo>
                    <a:pt x="117259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59" y="39738"/>
                  </a:lnTo>
                  <a:lnTo>
                    <a:pt x="122250" y="32346"/>
                  </a:lnTo>
                  <a:lnTo>
                    <a:pt x="124079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6831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489" y="21852"/>
                  </a:lnTo>
                  <a:lnTo>
                    <a:pt x="0" y="43704"/>
                  </a:lnTo>
                  <a:lnTo>
                    <a:pt x="21852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52" y="21852"/>
                  </a:moveTo>
                  <a:lnTo>
                    <a:pt x="0" y="43704"/>
                  </a:lnTo>
                  <a:lnTo>
                    <a:pt x="76489" y="21852"/>
                  </a:lnTo>
                  <a:lnTo>
                    <a:pt x="0" y="0"/>
                  </a:lnTo>
                  <a:lnTo>
                    <a:pt x="21852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0398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4895" y="1696351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29" y="140055"/>
                  </a:lnTo>
                  <a:lnTo>
                    <a:pt x="39738" y="132651"/>
                  </a:lnTo>
                  <a:lnTo>
                    <a:pt x="32346" y="127660"/>
                  </a:lnTo>
                  <a:lnTo>
                    <a:pt x="23279" y="125831"/>
                  </a:lnTo>
                  <a:lnTo>
                    <a:pt x="14224" y="127660"/>
                  </a:lnTo>
                  <a:lnTo>
                    <a:pt x="6819" y="132651"/>
                  </a:lnTo>
                  <a:lnTo>
                    <a:pt x="1828" y="140055"/>
                  </a:lnTo>
                  <a:lnTo>
                    <a:pt x="0" y="149110"/>
                  </a:lnTo>
                  <a:lnTo>
                    <a:pt x="1828" y="158178"/>
                  </a:lnTo>
                  <a:lnTo>
                    <a:pt x="6819" y="165582"/>
                  </a:lnTo>
                  <a:lnTo>
                    <a:pt x="14224" y="170561"/>
                  </a:lnTo>
                  <a:lnTo>
                    <a:pt x="23279" y="172402"/>
                  </a:lnTo>
                  <a:lnTo>
                    <a:pt x="32346" y="170561"/>
                  </a:lnTo>
                  <a:lnTo>
                    <a:pt x="39738" y="165582"/>
                  </a:lnTo>
                  <a:lnTo>
                    <a:pt x="44729" y="158178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79" y="23291"/>
                  </a:moveTo>
                  <a:lnTo>
                    <a:pt x="122250" y="14224"/>
                  </a:lnTo>
                  <a:lnTo>
                    <a:pt x="117259" y="6832"/>
                  </a:lnTo>
                  <a:lnTo>
                    <a:pt x="109855" y="1841"/>
                  </a:lnTo>
                  <a:lnTo>
                    <a:pt x="100799" y="0"/>
                  </a:lnTo>
                  <a:lnTo>
                    <a:pt x="91732" y="1841"/>
                  </a:lnTo>
                  <a:lnTo>
                    <a:pt x="84340" y="6832"/>
                  </a:lnTo>
                  <a:lnTo>
                    <a:pt x="79349" y="14224"/>
                  </a:lnTo>
                  <a:lnTo>
                    <a:pt x="77508" y="23291"/>
                  </a:lnTo>
                  <a:lnTo>
                    <a:pt x="79349" y="32346"/>
                  </a:lnTo>
                  <a:lnTo>
                    <a:pt x="84340" y="39751"/>
                  </a:lnTo>
                  <a:lnTo>
                    <a:pt x="91732" y="44742"/>
                  </a:lnTo>
                  <a:lnTo>
                    <a:pt x="100799" y="46570"/>
                  </a:lnTo>
                  <a:lnTo>
                    <a:pt x="109855" y="44742"/>
                  </a:lnTo>
                  <a:lnTo>
                    <a:pt x="117259" y="39751"/>
                  </a:lnTo>
                  <a:lnTo>
                    <a:pt x="122250" y="32346"/>
                  </a:lnTo>
                  <a:lnTo>
                    <a:pt x="124079" y="23291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55"/>
                  </a:lnTo>
                  <a:lnTo>
                    <a:pt x="186410" y="132651"/>
                  </a:lnTo>
                  <a:lnTo>
                    <a:pt x="179019" y="127660"/>
                  </a:lnTo>
                  <a:lnTo>
                    <a:pt x="169951" y="125831"/>
                  </a:lnTo>
                  <a:lnTo>
                    <a:pt x="160883" y="127660"/>
                  </a:lnTo>
                  <a:lnTo>
                    <a:pt x="153492" y="132651"/>
                  </a:lnTo>
                  <a:lnTo>
                    <a:pt x="148501" y="140055"/>
                  </a:lnTo>
                  <a:lnTo>
                    <a:pt x="146672" y="149110"/>
                  </a:lnTo>
                  <a:lnTo>
                    <a:pt x="148501" y="158178"/>
                  </a:lnTo>
                  <a:lnTo>
                    <a:pt x="153492" y="165582"/>
                  </a:lnTo>
                  <a:lnTo>
                    <a:pt x="160883" y="170561"/>
                  </a:lnTo>
                  <a:lnTo>
                    <a:pt x="169951" y="172402"/>
                  </a:lnTo>
                  <a:lnTo>
                    <a:pt x="179019" y="170561"/>
                  </a:lnTo>
                  <a:lnTo>
                    <a:pt x="186410" y="165582"/>
                  </a:lnTo>
                  <a:lnTo>
                    <a:pt x="191401" y="158178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259299" y="1849873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704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90285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04859" y="146619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53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9744" y="14609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1"/>
                  </a:moveTo>
                  <a:lnTo>
                    <a:pt x="21867" y="0"/>
                  </a:lnTo>
                  <a:lnTo>
                    <a:pt x="43719" y="76501"/>
                  </a:lnTo>
                  <a:lnTo>
                    <a:pt x="21867" y="54649"/>
                  </a:lnTo>
                  <a:lnTo>
                    <a:pt x="0" y="76501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49"/>
                  </a:moveTo>
                  <a:lnTo>
                    <a:pt x="43719" y="76501"/>
                  </a:lnTo>
                  <a:lnTo>
                    <a:pt x="21867" y="0"/>
                  </a:lnTo>
                  <a:lnTo>
                    <a:pt x="0" y="76501"/>
                  </a:lnTo>
                  <a:lnTo>
                    <a:pt x="21867" y="54649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32384" y="1465122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489"/>
                  </a:moveTo>
                  <a:lnTo>
                    <a:pt x="21867" y="0"/>
                  </a:lnTo>
                  <a:lnTo>
                    <a:pt x="43719" y="76489"/>
                  </a:lnTo>
                  <a:lnTo>
                    <a:pt x="21867" y="54637"/>
                  </a:lnTo>
                  <a:lnTo>
                    <a:pt x="0" y="76489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37"/>
                  </a:moveTo>
                  <a:lnTo>
                    <a:pt x="43719" y="76489"/>
                  </a:lnTo>
                  <a:lnTo>
                    <a:pt x="21867" y="0"/>
                  </a:lnTo>
                  <a:lnTo>
                    <a:pt x="0" y="76489"/>
                  </a:lnTo>
                  <a:lnTo>
                    <a:pt x="21867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A8113-3D4D-504E-B1BA-8EA2A1C1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0DEB-5910-8941-B24E-E43CA915FA70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0ADAC0-5481-1D4A-842C-4C20BC5A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-68267"/>
            <a:ext cx="7971895" cy="1183320"/>
          </a:xfrm>
        </p:spPr>
        <p:txBody>
          <a:bodyPr>
            <a:normAutofit/>
          </a:bodyPr>
          <a:lstStyle/>
          <a:p>
            <a:r>
              <a:rPr lang="en-US" sz="4000" dirty="0"/>
              <a:t>Persistent homology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05AD9-E209-A54A-B3C4-0F064F7B0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9" y="1298159"/>
            <a:ext cx="7748585" cy="49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7FA930C-5933-7B47-80D3-58EE49F8FF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837" y="2100894"/>
                <a:ext cx="10924555" cy="1170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An interval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/>
                  <a:t>: starts and ends with </a:t>
                </a:r>
                <a:r>
                  <a:rPr lang="en-US" sz="2400" b="1" dirty="0"/>
                  <a:t>indices in the filtration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7FA930C-5933-7B47-80D3-58EE49F8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2100894"/>
                <a:ext cx="10924555" cy="1170615"/>
              </a:xfrm>
              <a:prstGeom prst="rect">
                <a:avLst/>
              </a:prstGeom>
              <a:blipFill>
                <a:blip r:embed="rId3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87968F1-F223-5C49-9E57-F96ED279B4BB}"/>
              </a:ext>
            </a:extLst>
          </p:cNvPr>
          <p:cNvSpPr txBox="1">
            <a:spLocks/>
          </p:cNvSpPr>
          <p:nvPr/>
        </p:nvSpPr>
        <p:spPr>
          <a:xfrm>
            <a:off x="223837" y="959530"/>
            <a:ext cx="1333499" cy="117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Input: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EC4FE5-AEB6-C94B-BCE5-B1711CACABCC}"/>
              </a:ext>
            </a:extLst>
          </p:cNvPr>
          <p:cNvSpPr txBox="1">
            <a:spLocks/>
          </p:cNvSpPr>
          <p:nvPr/>
        </p:nvSpPr>
        <p:spPr>
          <a:xfrm>
            <a:off x="223837" y="2130145"/>
            <a:ext cx="10924555" cy="117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C0F76E-8DE3-774B-B024-687F0677C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100" y="3881233"/>
            <a:ext cx="2113485" cy="1333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E2F646-9E2E-B64E-A2A1-0601E481A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11" y="3935082"/>
            <a:ext cx="2113485" cy="1333753"/>
          </a:xfrm>
          <a:prstGeom prst="rect">
            <a:avLst/>
          </a:prstGeom>
        </p:spPr>
      </p:pic>
      <p:sp>
        <p:nvSpPr>
          <p:cNvPr id="18" name="Down Arrow 17">
            <a:extLst>
              <a:ext uri="{FF2B5EF4-FFF2-40B4-BE49-F238E27FC236}">
                <a16:creationId xmlns:a16="http://schemas.microsoft.com/office/drawing/2014/main" id="{4A30E0CB-5C30-9B4B-AF01-870314B14F59}"/>
              </a:ext>
            </a:extLst>
          </p:cNvPr>
          <p:cNvSpPr/>
          <p:nvPr/>
        </p:nvSpPr>
        <p:spPr>
          <a:xfrm rot="16200000">
            <a:off x="2951726" y="4396143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3339C796-9D06-2C42-93B6-ECF17D208DD8}"/>
              </a:ext>
            </a:extLst>
          </p:cNvPr>
          <p:cNvSpPr/>
          <p:nvPr/>
        </p:nvSpPr>
        <p:spPr>
          <a:xfrm rot="16200000">
            <a:off x="5944958" y="4396143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1C7A3DF-5594-F643-9371-FAED025D92DD}"/>
              </a:ext>
            </a:extLst>
          </p:cNvPr>
          <p:cNvSpPr/>
          <p:nvPr/>
        </p:nvSpPr>
        <p:spPr>
          <a:xfrm rot="16200000">
            <a:off x="8917639" y="4389822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0CDB8E-BB3A-C74F-A226-0F93C4C83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615" y="3937411"/>
            <a:ext cx="2113485" cy="13402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8BAA21-4929-D14A-AFC6-3D15035D0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299" y="3918912"/>
            <a:ext cx="2113485" cy="13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575" y="831755"/>
            <a:ext cx="6651530" cy="358348"/>
          </a:xfrm>
          <a:prstGeom prst="rect">
            <a:avLst/>
          </a:prstGeom>
        </p:spPr>
        <p:txBody>
          <a:bodyPr vert="horz" wrap="square" lIns="0" tIns="22650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Input.</a:t>
            </a:r>
            <a:r>
              <a:rPr sz="2180" b="1" spc="26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129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</a:t>
            </a:r>
            <a:r>
              <a:rPr sz="2180" spc="-40" dirty="0">
                <a:solidFill>
                  <a:srgbClr val="000000"/>
                </a:solidFill>
              </a:rPr>
              <a:t>simplicial</a:t>
            </a:r>
            <a:r>
              <a:rPr sz="2180" spc="-20" dirty="0">
                <a:solidFill>
                  <a:srgbClr val="000000"/>
                </a:solidFill>
              </a:rPr>
              <a:t> filtration </a:t>
            </a:r>
            <a:r>
              <a:rPr sz="2180" spc="377" dirty="0">
                <a:solidFill>
                  <a:srgbClr val="000000"/>
                </a:solidFill>
                <a:latin typeface="Lucida Sans Unicode"/>
                <a:cs typeface="Lucida Sans Unicode"/>
              </a:rPr>
              <a:t>F</a:t>
            </a:r>
            <a:r>
              <a:rPr sz="2180" spc="16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over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finite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2d-</a:t>
            </a:r>
            <a:r>
              <a:rPr sz="2180" spc="-20" dirty="0">
                <a:solidFill>
                  <a:srgbClr val="000000"/>
                </a:solidFill>
              </a:rPr>
              <a:t>grid.</a:t>
            </a:r>
            <a:endParaRPr sz="2180" dirty="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7835" y="1486718"/>
            <a:ext cx="2317878" cy="2282644"/>
            <a:chOff x="1286624" y="750242"/>
            <a:chExt cx="1169670" cy="1151890"/>
          </a:xfrm>
        </p:grpSpPr>
        <p:sp>
          <p:nvSpPr>
            <p:cNvPr id="4" name="object 4"/>
            <p:cNvSpPr/>
            <p:nvPr/>
          </p:nvSpPr>
          <p:spPr>
            <a:xfrm>
              <a:off x="1753513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1768500" y="75924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30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91" y="125806"/>
                  </a:lnTo>
                  <a:lnTo>
                    <a:pt x="14224" y="127635"/>
                  </a:lnTo>
                  <a:lnTo>
                    <a:pt x="6832" y="132626"/>
                  </a:lnTo>
                  <a:lnTo>
                    <a:pt x="1841" y="140030"/>
                  </a:lnTo>
                  <a:lnTo>
                    <a:pt x="0" y="149085"/>
                  </a:lnTo>
                  <a:lnTo>
                    <a:pt x="1841" y="158153"/>
                  </a:lnTo>
                  <a:lnTo>
                    <a:pt x="6832" y="165557"/>
                  </a:lnTo>
                  <a:lnTo>
                    <a:pt x="14224" y="170548"/>
                  </a:lnTo>
                  <a:lnTo>
                    <a:pt x="23291" y="172377"/>
                  </a:lnTo>
                  <a:lnTo>
                    <a:pt x="32346" y="170548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75" y="14211"/>
                  </a:lnTo>
                  <a:lnTo>
                    <a:pt x="117284" y="6807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84" y="39738"/>
                  </a:lnTo>
                  <a:lnTo>
                    <a:pt x="122275" y="32346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55" y="149085"/>
                  </a:moveTo>
                  <a:lnTo>
                    <a:pt x="191427" y="140030"/>
                  </a:lnTo>
                  <a:lnTo>
                    <a:pt x="186436" y="132626"/>
                  </a:lnTo>
                  <a:lnTo>
                    <a:pt x="179031" y="127635"/>
                  </a:lnTo>
                  <a:lnTo>
                    <a:pt x="169976" y="125806"/>
                  </a:lnTo>
                  <a:lnTo>
                    <a:pt x="160909" y="127635"/>
                  </a:lnTo>
                  <a:lnTo>
                    <a:pt x="153504" y="132626"/>
                  </a:lnTo>
                  <a:lnTo>
                    <a:pt x="148513" y="140030"/>
                  </a:lnTo>
                  <a:lnTo>
                    <a:pt x="146685" y="149085"/>
                  </a:lnTo>
                  <a:lnTo>
                    <a:pt x="148513" y="158153"/>
                  </a:lnTo>
                  <a:lnTo>
                    <a:pt x="153504" y="165557"/>
                  </a:lnTo>
                  <a:lnTo>
                    <a:pt x="160909" y="170548"/>
                  </a:lnTo>
                  <a:lnTo>
                    <a:pt x="169976" y="172377"/>
                  </a:lnTo>
                  <a:lnTo>
                    <a:pt x="179031" y="170548"/>
                  </a:lnTo>
                  <a:lnTo>
                    <a:pt x="186436" y="165557"/>
                  </a:lnTo>
                  <a:lnTo>
                    <a:pt x="191427" y="158153"/>
                  </a:lnTo>
                  <a:lnTo>
                    <a:pt x="193255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341" y="773794"/>
              <a:ext cx="152400" cy="140335"/>
            </a:xfrm>
            <a:custGeom>
              <a:avLst/>
              <a:gdLst/>
              <a:ahLst/>
              <a:cxnLst/>
              <a:rect l="l" t="t" r="r" b="b"/>
              <a:pathLst>
                <a:path w="152400" h="140334">
                  <a:moveTo>
                    <a:pt x="81490" y="0"/>
                  </a:moveTo>
                  <a:lnTo>
                    <a:pt x="0" y="129246"/>
                  </a:lnTo>
                </a:path>
                <a:path w="152400" h="140334">
                  <a:moveTo>
                    <a:pt x="6581" y="138957"/>
                  </a:moveTo>
                  <a:lnTo>
                    <a:pt x="152285" y="139771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286624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311452" y="757377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98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098"/>
                  </a:moveTo>
                  <a:lnTo>
                    <a:pt x="191401" y="140042"/>
                  </a:lnTo>
                  <a:lnTo>
                    <a:pt x="186410" y="132638"/>
                  </a:lnTo>
                  <a:lnTo>
                    <a:pt x="179006" y="127647"/>
                  </a:lnTo>
                  <a:lnTo>
                    <a:pt x="169951" y="125818"/>
                  </a:lnTo>
                  <a:lnTo>
                    <a:pt x="160883" y="127647"/>
                  </a:lnTo>
                  <a:lnTo>
                    <a:pt x="153479" y="132638"/>
                  </a:lnTo>
                  <a:lnTo>
                    <a:pt x="148501" y="140042"/>
                  </a:lnTo>
                  <a:lnTo>
                    <a:pt x="146672" y="149098"/>
                  </a:lnTo>
                  <a:lnTo>
                    <a:pt x="148501" y="158165"/>
                  </a:lnTo>
                  <a:lnTo>
                    <a:pt x="153479" y="165569"/>
                  </a:lnTo>
                  <a:lnTo>
                    <a:pt x="160883" y="170561"/>
                  </a:lnTo>
                  <a:lnTo>
                    <a:pt x="169951" y="172389"/>
                  </a:lnTo>
                  <a:lnTo>
                    <a:pt x="179006" y="170561"/>
                  </a:lnTo>
                  <a:lnTo>
                    <a:pt x="186410" y="165569"/>
                  </a:lnTo>
                  <a:lnTo>
                    <a:pt x="191401" y="158165"/>
                  </a:lnTo>
                  <a:lnTo>
                    <a:pt x="193230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329275" y="771944"/>
              <a:ext cx="81915" cy="129539"/>
            </a:xfrm>
            <a:custGeom>
              <a:avLst/>
              <a:gdLst/>
              <a:ahLst/>
              <a:cxnLst/>
              <a:rect l="l" t="t" r="r" b="b"/>
              <a:pathLst>
                <a:path w="81915" h="129540">
                  <a:moveTo>
                    <a:pt x="81486" y="0"/>
                  </a:moveTo>
                  <a:lnTo>
                    <a:pt x="0" y="129227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9090" y="850994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398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7422" y="76418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17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79" y="125806"/>
                  </a:lnTo>
                  <a:lnTo>
                    <a:pt x="14224" y="127635"/>
                  </a:lnTo>
                  <a:lnTo>
                    <a:pt x="6819" y="132626"/>
                  </a:lnTo>
                  <a:lnTo>
                    <a:pt x="1828" y="140017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24" y="170535"/>
                  </a:lnTo>
                  <a:lnTo>
                    <a:pt x="23279" y="172364"/>
                  </a:lnTo>
                  <a:lnTo>
                    <a:pt x="32346" y="170535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34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34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30" y="149085"/>
                  </a:moveTo>
                  <a:lnTo>
                    <a:pt x="191401" y="140017"/>
                  </a:lnTo>
                  <a:lnTo>
                    <a:pt x="186423" y="132626"/>
                  </a:lnTo>
                  <a:lnTo>
                    <a:pt x="179019" y="127635"/>
                  </a:lnTo>
                  <a:lnTo>
                    <a:pt x="169951" y="125806"/>
                  </a:lnTo>
                  <a:lnTo>
                    <a:pt x="160896" y="127635"/>
                  </a:lnTo>
                  <a:lnTo>
                    <a:pt x="153492" y="132626"/>
                  </a:lnTo>
                  <a:lnTo>
                    <a:pt x="148501" y="140017"/>
                  </a:lnTo>
                  <a:lnTo>
                    <a:pt x="146672" y="149085"/>
                  </a:lnTo>
                  <a:lnTo>
                    <a:pt x="148501" y="158153"/>
                  </a:lnTo>
                  <a:lnTo>
                    <a:pt x="153492" y="165557"/>
                  </a:lnTo>
                  <a:lnTo>
                    <a:pt x="160896" y="170535"/>
                  </a:lnTo>
                  <a:lnTo>
                    <a:pt x="169951" y="172364"/>
                  </a:lnTo>
                  <a:lnTo>
                    <a:pt x="179019" y="170535"/>
                  </a:lnTo>
                  <a:lnTo>
                    <a:pt x="186423" y="165557"/>
                  </a:lnTo>
                  <a:lnTo>
                    <a:pt x="191401" y="158153"/>
                  </a:lnTo>
                  <a:lnTo>
                    <a:pt x="193230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5247" y="778737"/>
              <a:ext cx="165735" cy="140335"/>
            </a:xfrm>
            <a:custGeom>
              <a:avLst/>
              <a:gdLst/>
              <a:ahLst/>
              <a:cxnLst/>
              <a:rect l="l" t="t" r="r" b="b"/>
              <a:pathLst>
                <a:path w="165735" h="140334">
                  <a:moveTo>
                    <a:pt x="81490" y="0"/>
                  </a:moveTo>
                  <a:lnTo>
                    <a:pt x="0" y="129242"/>
                  </a:lnTo>
                </a:path>
                <a:path w="165735" h="140334">
                  <a:moveTo>
                    <a:pt x="6581" y="138942"/>
                  </a:moveTo>
                  <a:lnTo>
                    <a:pt x="152285" y="139771"/>
                  </a:lnTo>
                </a:path>
                <a:path w="165735" h="140334">
                  <a:moveTo>
                    <a:pt x="84216" y="7001"/>
                  </a:moveTo>
                  <a:lnTo>
                    <a:pt x="165706" y="13623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2" y="85197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6624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9027" y="1359941"/>
              <a:ext cx="193675" cy="46990"/>
            </a:xfrm>
            <a:custGeom>
              <a:avLst/>
              <a:gdLst/>
              <a:ahLst/>
              <a:cxnLst/>
              <a:rect l="l" t="t" r="r" b="b"/>
              <a:pathLst>
                <a:path w="193675" h="46990">
                  <a:moveTo>
                    <a:pt x="46570" y="23279"/>
                  </a:moveTo>
                  <a:lnTo>
                    <a:pt x="44742" y="14211"/>
                  </a:lnTo>
                  <a:lnTo>
                    <a:pt x="39751" y="6807"/>
                  </a:lnTo>
                  <a:lnTo>
                    <a:pt x="32346" y="1828"/>
                  </a:lnTo>
                  <a:lnTo>
                    <a:pt x="23279" y="0"/>
                  </a:lnTo>
                  <a:lnTo>
                    <a:pt x="14224" y="1828"/>
                  </a:lnTo>
                  <a:lnTo>
                    <a:pt x="6819" y="6807"/>
                  </a:lnTo>
                  <a:lnTo>
                    <a:pt x="1828" y="14211"/>
                  </a:lnTo>
                  <a:lnTo>
                    <a:pt x="0" y="23279"/>
                  </a:lnTo>
                  <a:lnTo>
                    <a:pt x="1828" y="32334"/>
                  </a:lnTo>
                  <a:lnTo>
                    <a:pt x="6819" y="39738"/>
                  </a:lnTo>
                  <a:lnTo>
                    <a:pt x="14224" y="44729"/>
                  </a:lnTo>
                  <a:lnTo>
                    <a:pt x="23279" y="46558"/>
                  </a:lnTo>
                  <a:lnTo>
                    <a:pt x="32346" y="44729"/>
                  </a:lnTo>
                  <a:lnTo>
                    <a:pt x="39751" y="39738"/>
                  </a:lnTo>
                  <a:lnTo>
                    <a:pt x="44742" y="32334"/>
                  </a:lnTo>
                  <a:lnTo>
                    <a:pt x="46570" y="23279"/>
                  </a:lnTo>
                  <a:close/>
                </a:path>
                <a:path w="193675" h="46990">
                  <a:moveTo>
                    <a:pt x="193230" y="23279"/>
                  </a:moveTo>
                  <a:lnTo>
                    <a:pt x="191401" y="14211"/>
                  </a:lnTo>
                  <a:lnTo>
                    <a:pt x="186410" y="6807"/>
                  </a:lnTo>
                  <a:lnTo>
                    <a:pt x="179019" y="1828"/>
                  </a:lnTo>
                  <a:lnTo>
                    <a:pt x="169951" y="0"/>
                  </a:lnTo>
                  <a:lnTo>
                    <a:pt x="160896" y="1828"/>
                  </a:lnTo>
                  <a:lnTo>
                    <a:pt x="153492" y="6807"/>
                  </a:lnTo>
                  <a:lnTo>
                    <a:pt x="148501" y="14211"/>
                  </a:lnTo>
                  <a:lnTo>
                    <a:pt x="146672" y="23279"/>
                  </a:lnTo>
                  <a:lnTo>
                    <a:pt x="148501" y="32334"/>
                  </a:lnTo>
                  <a:lnTo>
                    <a:pt x="153492" y="39738"/>
                  </a:lnTo>
                  <a:lnTo>
                    <a:pt x="160896" y="44729"/>
                  </a:lnTo>
                  <a:lnTo>
                    <a:pt x="169951" y="46558"/>
                  </a:lnTo>
                  <a:lnTo>
                    <a:pt x="179019" y="44729"/>
                  </a:lnTo>
                  <a:lnTo>
                    <a:pt x="186410" y="39738"/>
                  </a:lnTo>
                  <a:lnTo>
                    <a:pt x="191401" y="32334"/>
                  </a:lnTo>
                  <a:lnTo>
                    <a:pt x="193230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3513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3262" y="123652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24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110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24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53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51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01" y="140042"/>
                  </a:lnTo>
                  <a:lnTo>
                    <a:pt x="146672" y="149110"/>
                  </a:lnTo>
                  <a:lnTo>
                    <a:pt x="148501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51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01" y="158165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7684" y="1390032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689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173" y="1337746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0398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2083" y="125143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58" y="149098"/>
                  </a:moveTo>
                  <a:lnTo>
                    <a:pt x="44729" y="140042"/>
                  </a:lnTo>
                  <a:lnTo>
                    <a:pt x="39738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57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38" y="165557"/>
                  </a:lnTo>
                  <a:lnTo>
                    <a:pt x="44729" y="158165"/>
                  </a:lnTo>
                  <a:lnTo>
                    <a:pt x="46558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07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43" y="149098"/>
                  </a:moveTo>
                  <a:lnTo>
                    <a:pt x="191414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64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13" y="140042"/>
                  </a:lnTo>
                  <a:lnTo>
                    <a:pt x="146685" y="149098"/>
                  </a:lnTo>
                  <a:lnTo>
                    <a:pt x="148513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64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14" y="158165"/>
                  </a:lnTo>
                  <a:lnTo>
                    <a:pt x="193243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6497" y="1272987"/>
              <a:ext cx="159385" cy="133350"/>
            </a:xfrm>
            <a:custGeom>
              <a:avLst/>
              <a:gdLst/>
              <a:ahLst/>
              <a:cxnLst/>
              <a:rect l="l" t="t" r="r" b="b"/>
              <a:pathLst>
                <a:path w="159385" h="133350">
                  <a:moveTo>
                    <a:pt x="0" y="131952"/>
                  </a:moveTo>
                  <a:lnTo>
                    <a:pt x="145689" y="132781"/>
                  </a:lnTo>
                </a:path>
                <a:path w="159385" h="133350">
                  <a:moveTo>
                    <a:pt x="77619" y="0"/>
                  </a:moveTo>
                  <a:lnTo>
                    <a:pt x="159109" y="12924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9544" y="134187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7870" y="99788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37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37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2755" y="9926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2335396" y="99681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6624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16264" y="182380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282" y="46564"/>
                  </a:moveTo>
                  <a:lnTo>
                    <a:pt x="14218" y="44735"/>
                  </a:lnTo>
                  <a:lnTo>
                    <a:pt x="6818" y="39746"/>
                  </a:lnTo>
                  <a:lnTo>
                    <a:pt x="1829" y="32346"/>
                  </a:lnTo>
                  <a:lnTo>
                    <a:pt x="0" y="23282"/>
                  </a:lnTo>
                  <a:lnTo>
                    <a:pt x="1829" y="14218"/>
                  </a:lnTo>
                  <a:lnTo>
                    <a:pt x="6818" y="6818"/>
                  </a:lnTo>
                  <a:lnTo>
                    <a:pt x="14218" y="1829"/>
                  </a:lnTo>
                  <a:lnTo>
                    <a:pt x="23282" y="0"/>
                  </a:lnTo>
                  <a:lnTo>
                    <a:pt x="32346" y="1829"/>
                  </a:lnTo>
                  <a:lnTo>
                    <a:pt x="39746" y="6818"/>
                  </a:lnTo>
                  <a:lnTo>
                    <a:pt x="44735" y="14218"/>
                  </a:lnTo>
                  <a:lnTo>
                    <a:pt x="46564" y="23282"/>
                  </a:lnTo>
                  <a:lnTo>
                    <a:pt x="44735" y="32346"/>
                  </a:lnTo>
                  <a:lnTo>
                    <a:pt x="39746" y="39746"/>
                  </a:lnTo>
                  <a:lnTo>
                    <a:pt x="32346" y="44735"/>
                  </a:lnTo>
                  <a:lnTo>
                    <a:pt x="23282" y="46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3513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402" y="1697520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60" h="172719">
                  <a:moveTo>
                    <a:pt x="46558" y="149085"/>
                  </a:moveTo>
                  <a:lnTo>
                    <a:pt x="44729" y="140030"/>
                  </a:lnTo>
                  <a:lnTo>
                    <a:pt x="39738" y="132626"/>
                  </a:lnTo>
                  <a:lnTo>
                    <a:pt x="32334" y="127635"/>
                  </a:lnTo>
                  <a:lnTo>
                    <a:pt x="23279" y="125806"/>
                  </a:lnTo>
                  <a:lnTo>
                    <a:pt x="14211" y="127635"/>
                  </a:lnTo>
                  <a:lnTo>
                    <a:pt x="6819" y="132626"/>
                  </a:lnTo>
                  <a:lnTo>
                    <a:pt x="1828" y="140030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11" y="170548"/>
                  </a:lnTo>
                  <a:lnTo>
                    <a:pt x="23279" y="172377"/>
                  </a:lnTo>
                  <a:lnTo>
                    <a:pt x="32334" y="170548"/>
                  </a:lnTo>
                  <a:lnTo>
                    <a:pt x="39738" y="165557"/>
                  </a:lnTo>
                  <a:lnTo>
                    <a:pt x="44729" y="158153"/>
                  </a:lnTo>
                  <a:lnTo>
                    <a:pt x="46558" y="149085"/>
                  </a:lnTo>
                  <a:close/>
                </a:path>
                <a:path w="124460" h="172719">
                  <a:moveTo>
                    <a:pt x="124079" y="23279"/>
                  </a:moveTo>
                  <a:lnTo>
                    <a:pt x="122250" y="14211"/>
                  </a:lnTo>
                  <a:lnTo>
                    <a:pt x="117259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59" y="39738"/>
                  </a:lnTo>
                  <a:lnTo>
                    <a:pt x="122250" y="32346"/>
                  </a:lnTo>
                  <a:lnTo>
                    <a:pt x="124079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6831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489" y="21852"/>
                  </a:lnTo>
                  <a:lnTo>
                    <a:pt x="0" y="43704"/>
                  </a:lnTo>
                  <a:lnTo>
                    <a:pt x="21852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52" y="21852"/>
                  </a:moveTo>
                  <a:lnTo>
                    <a:pt x="0" y="43704"/>
                  </a:lnTo>
                  <a:lnTo>
                    <a:pt x="76489" y="21852"/>
                  </a:lnTo>
                  <a:lnTo>
                    <a:pt x="0" y="0"/>
                  </a:lnTo>
                  <a:lnTo>
                    <a:pt x="21852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0398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4895" y="1696351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29" y="140055"/>
                  </a:lnTo>
                  <a:lnTo>
                    <a:pt x="39738" y="132651"/>
                  </a:lnTo>
                  <a:lnTo>
                    <a:pt x="32346" y="127660"/>
                  </a:lnTo>
                  <a:lnTo>
                    <a:pt x="23279" y="125831"/>
                  </a:lnTo>
                  <a:lnTo>
                    <a:pt x="14224" y="127660"/>
                  </a:lnTo>
                  <a:lnTo>
                    <a:pt x="6819" y="132651"/>
                  </a:lnTo>
                  <a:lnTo>
                    <a:pt x="1828" y="140055"/>
                  </a:lnTo>
                  <a:lnTo>
                    <a:pt x="0" y="149110"/>
                  </a:lnTo>
                  <a:lnTo>
                    <a:pt x="1828" y="158178"/>
                  </a:lnTo>
                  <a:lnTo>
                    <a:pt x="6819" y="165582"/>
                  </a:lnTo>
                  <a:lnTo>
                    <a:pt x="14224" y="170561"/>
                  </a:lnTo>
                  <a:lnTo>
                    <a:pt x="23279" y="172402"/>
                  </a:lnTo>
                  <a:lnTo>
                    <a:pt x="32346" y="170561"/>
                  </a:lnTo>
                  <a:lnTo>
                    <a:pt x="39738" y="165582"/>
                  </a:lnTo>
                  <a:lnTo>
                    <a:pt x="44729" y="158178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79" y="23291"/>
                  </a:moveTo>
                  <a:lnTo>
                    <a:pt x="122250" y="14224"/>
                  </a:lnTo>
                  <a:lnTo>
                    <a:pt x="117259" y="6832"/>
                  </a:lnTo>
                  <a:lnTo>
                    <a:pt x="109855" y="1841"/>
                  </a:lnTo>
                  <a:lnTo>
                    <a:pt x="100799" y="0"/>
                  </a:lnTo>
                  <a:lnTo>
                    <a:pt x="91732" y="1841"/>
                  </a:lnTo>
                  <a:lnTo>
                    <a:pt x="84340" y="6832"/>
                  </a:lnTo>
                  <a:lnTo>
                    <a:pt x="79349" y="14224"/>
                  </a:lnTo>
                  <a:lnTo>
                    <a:pt x="77508" y="23291"/>
                  </a:lnTo>
                  <a:lnTo>
                    <a:pt x="79349" y="32346"/>
                  </a:lnTo>
                  <a:lnTo>
                    <a:pt x="84340" y="39751"/>
                  </a:lnTo>
                  <a:lnTo>
                    <a:pt x="91732" y="44742"/>
                  </a:lnTo>
                  <a:lnTo>
                    <a:pt x="100799" y="46570"/>
                  </a:lnTo>
                  <a:lnTo>
                    <a:pt x="109855" y="44742"/>
                  </a:lnTo>
                  <a:lnTo>
                    <a:pt x="117259" y="39751"/>
                  </a:lnTo>
                  <a:lnTo>
                    <a:pt x="122250" y="32346"/>
                  </a:lnTo>
                  <a:lnTo>
                    <a:pt x="124079" y="23291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55"/>
                  </a:lnTo>
                  <a:lnTo>
                    <a:pt x="186410" y="132651"/>
                  </a:lnTo>
                  <a:lnTo>
                    <a:pt x="179019" y="127660"/>
                  </a:lnTo>
                  <a:lnTo>
                    <a:pt x="169951" y="125831"/>
                  </a:lnTo>
                  <a:lnTo>
                    <a:pt x="160883" y="127660"/>
                  </a:lnTo>
                  <a:lnTo>
                    <a:pt x="153492" y="132651"/>
                  </a:lnTo>
                  <a:lnTo>
                    <a:pt x="148501" y="140055"/>
                  </a:lnTo>
                  <a:lnTo>
                    <a:pt x="146672" y="149110"/>
                  </a:lnTo>
                  <a:lnTo>
                    <a:pt x="148501" y="158178"/>
                  </a:lnTo>
                  <a:lnTo>
                    <a:pt x="153492" y="165582"/>
                  </a:lnTo>
                  <a:lnTo>
                    <a:pt x="160883" y="170561"/>
                  </a:lnTo>
                  <a:lnTo>
                    <a:pt x="169951" y="172402"/>
                  </a:lnTo>
                  <a:lnTo>
                    <a:pt x="179019" y="170561"/>
                  </a:lnTo>
                  <a:lnTo>
                    <a:pt x="186410" y="165582"/>
                  </a:lnTo>
                  <a:lnTo>
                    <a:pt x="191401" y="158178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259299" y="1849873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704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90285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04859" y="146619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53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9744" y="14609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1"/>
                  </a:moveTo>
                  <a:lnTo>
                    <a:pt x="21867" y="0"/>
                  </a:lnTo>
                  <a:lnTo>
                    <a:pt x="43719" y="76501"/>
                  </a:lnTo>
                  <a:lnTo>
                    <a:pt x="21867" y="54649"/>
                  </a:lnTo>
                  <a:lnTo>
                    <a:pt x="0" y="76501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49"/>
                  </a:moveTo>
                  <a:lnTo>
                    <a:pt x="43719" y="76501"/>
                  </a:lnTo>
                  <a:lnTo>
                    <a:pt x="21867" y="0"/>
                  </a:lnTo>
                  <a:lnTo>
                    <a:pt x="0" y="76501"/>
                  </a:lnTo>
                  <a:lnTo>
                    <a:pt x="21867" y="54649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32384" y="1465122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489"/>
                  </a:moveTo>
                  <a:lnTo>
                    <a:pt x="21867" y="0"/>
                  </a:lnTo>
                  <a:lnTo>
                    <a:pt x="43719" y="76489"/>
                  </a:lnTo>
                  <a:lnTo>
                    <a:pt x="21867" y="54637"/>
                  </a:lnTo>
                  <a:lnTo>
                    <a:pt x="0" y="76489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37"/>
                  </a:moveTo>
                  <a:lnTo>
                    <a:pt x="43719" y="76489"/>
                  </a:lnTo>
                  <a:lnTo>
                    <a:pt x="21867" y="0"/>
                  </a:lnTo>
                  <a:lnTo>
                    <a:pt x="0" y="76489"/>
                  </a:lnTo>
                  <a:lnTo>
                    <a:pt x="21867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735994" y="3469593"/>
            <a:ext cx="139928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178" dirty="0">
                <a:latin typeface="Arial"/>
                <a:cs typeface="Arial"/>
              </a:rPr>
              <a:t> </a:t>
            </a:r>
            <a:r>
              <a:rPr sz="2180" spc="-20" dirty="0">
                <a:latin typeface="Tahoma"/>
                <a:cs typeface="Tahoma"/>
              </a:rPr>
              <a:t>:=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89" dirty="0">
                <a:latin typeface="Verdana"/>
                <a:cs typeface="Verdana"/>
              </a:rPr>
              <a:t>H</a:t>
            </a:r>
            <a:r>
              <a:rPr sz="2180" spc="89" dirty="0">
                <a:latin typeface="Tahoma"/>
                <a:cs typeface="Tahoma"/>
              </a:rPr>
              <a:t>(</a:t>
            </a:r>
            <a:r>
              <a:rPr sz="2180" spc="89" dirty="0">
                <a:latin typeface="Lucida Sans Unicode"/>
                <a:cs typeface="Lucida Sans Unicode"/>
              </a:rPr>
              <a:t>F</a:t>
            </a:r>
            <a:r>
              <a:rPr sz="2180" spc="89" dirty="0">
                <a:latin typeface="Tahoma"/>
                <a:cs typeface="Tahoma"/>
              </a:rPr>
              <a:t>)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575" y="882770"/>
            <a:ext cx="6512985" cy="358348"/>
          </a:xfrm>
          <a:prstGeom prst="rect">
            <a:avLst/>
          </a:prstGeom>
        </p:spPr>
        <p:txBody>
          <a:bodyPr vert="horz" wrap="square" lIns="0" tIns="22650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Input.</a:t>
            </a:r>
            <a:r>
              <a:rPr sz="2180" b="1" spc="26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129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</a:t>
            </a:r>
            <a:r>
              <a:rPr sz="2180" spc="-40" dirty="0">
                <a:solidFill>
                  <a:srgbClr val="000000"/>
                </a:solidFill>
              </a:rPr>
              <a:t>simplicial</a:t>
            </a:r>
            <a:r>
              <a:rPr sz="2180" spc="-20" dirty="0">
                <a:solidFill>
                  <a:srgbClr val="000000"/>
                </a:solidFill>
              </a:rPr>
              <a:t> filtration </a:t>
            </a:r>
            <a:r>
              <a:rPr sz="2180" spc="377" dirty="0">
                <a:solidFill>
                  <a:srgbClr val="000000"/>
                </a:solidFill>
                <a:latin typeface="Lucida Sans Unicode"/>
                <a:cs typeface="Lucida Sans Unicode"/>
              </a:rPr>
              <a:t>F</a:t>
            </a:r>
            <a:r>
              <a:rPr sz="2180" spc="16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over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finite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2d-</a:t>
            </a:r>
            <a:r>
              <a:rPr sz="2180" spc="-20" dirty="0">
                <a:solidFill>
                  <a:srgbClr val="000000"/>
                </a:solidFill>
              </a:rPr>
              <a:t>grid.</a:t>
            </a:r>
            <a:endParaRPr sz="2180" dirty="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7835" y="1486718"/>
            <a:ext cx="2317878" cy="2282644"/>
            <a:chOff x="1286624" y="750242"/>
            <a:chExt cx="1169670" cy="1151890"/>
          </a:xfrm>
        </p:grpSpPr>
        <p:sp>
          <p:nvSpPr>
            <p:cNvPr id="4" name="object 4"/>
            <p:cNvSpPr/>
            <p:nvPr/>
          </p:nvSpPr>
          <p:spPr>
            <a:xfrm>
              <a:off x="1753513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1768500" y="75924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30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91" y="125806"/>
                  </a:lnTo>
                  <a:lnTo>
                    <a:pt x="14224" y="127635"/>
                  </a:lnTo>
                  <a:lnTo>
                    <a:pt x="6832" y="132626"/>
                  </a:lnTo>
                  <a:lnTo>
                    <a:pt x="1841" y="140030"/>
                  </a:lnTo>
                  <a:lnTo>
                    <a:pt x="0" y="149085"/>
                  </a:lnTo>
                  <a:lnTo>
                    <a:pt x="1841" y="158153"/>
                  </a:lnTo>
                  <a:lnTo>
                    <a:pt x="6832" y="165557"/>
                  </a:lnTo>
                  <a:lnTo>
                    <a:pt x="14224" y="170548"/>
                  </a:lnTo>
                  <a:lnTo>
                    <a:pt x="23291" y="172377"/>
                  </a:lnTo>
                  <a:lnTo>
                    <a:pt x="32346" y="170548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75" y="14211"/>
                  </a:lnTo>
                  <a:lnTo>
                    <a:pt x="117284" y="6807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84" y="39738"/>
                  </a:lnTo>
                  <a:lnTo>
                    <a:pt x="122275" y="32346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55" y="149085"/>
                  </a:moveTo>
                  <a:lnTo>
                    <a:pt x="191427" y="140030"/>
                  </a:lnTo>
                  <a:lnTo>
                    <a:pt x="186436" y="132626"/>
                  </a:lnTo>
                  <a:lnTo>
                    <a:pt x="179031" y="127635"/>
                  </a:lnTo>
                  <a:lnTo>
                    <a:pt x="169976" y="125806"/>
                  </a:lnTo>
                  <a:lnTo>
                    <a:pt x="160909" y="127635"/>
                  </a:lnTo>
                  <a:lnTo>
                    <a:pt x="153504" y="132626"/>
                  </a:lnTo>
                  <a:lnTo>
                    <a:pt x="148513" y="140030"/>
                  </a:lnTo>
                  <a:lnTo>
                    <a:pt x="146685" y="149085"/>
                  </a:lnTo>
                  <a:lnTo>
                    <a:pt x="148513" y="158153"/>
                  </a:lnTo>
                  <a:lnTo>
                    <a:pt x="153504" y="165557"/>
                  </a:lnTo>
                  <a:lnTo>
                    <a:pt x="160909" y="170548"/>
                  </a:lnTo>
                  <a:lnTo>
                    <a:pt x="169976" y="172377"/>
                  </a:lnTo>
                  <a:lnTo>
                    <a:pt x="179031" y="170548"/>
                  </a:lnTo>
                  <a:lnTo>
                    <a:pt x="186436" y="165557"/>
                  </a:lnTo>
                  <a:lnTo>
                    <a:pt x="191427" y="158153"/>
                  </a:lnTo>
                  <a:lnTo>
                    <a:pt x="193255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341" y="773794"/>
              <a:ext cx="152400" cy="140335"/>
            </a:xfrm>
            <a:custGeom>
              <a:avLst/>
              <a:gdLst/>
              <a:ahLst/>
              <a:cxnLst/>
              <a:rect l="l" t="t" r="r" b="b"/>
              <a:pathLst>
                <a:path w="152400" h="140334">
                  <a:moveTo>
                    <a:pt x="81490" y="0"/>
                  </a:moveTo>
                  <a:lnTo>
                    <a:pt x="0" y="129246"/>
                  </a:lnTo>
                </a:path>
                <a:path w="152400" h="140334">
                  <a:moveTo>
                    <a:pt x="6581" y="138957"/>
                  </a:moveTo>
                  <a:lnTo>
                    <a:pt x="152285" y="139771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286624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311452" y="757377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98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098"/>
                  </a:moveTo>
                  <a:lnTo>
                    <a:pt x="191401" y="140042"/>
                  </a:lnTo>
                  <a:lnTo>
                    <a:pt x="186410" y="132638"/>
                  </a:lnTo>
                  <a:lnTo>
                    <a:pt x="179006" y="127647"/>
                  </a:lnTo>
                  <a:lnTo>
                    <a:pt x="169951" y="125818"/>
                  </a:lnTo>
                  <a:lnTo>
                    <a:pt x="160883" y="127647"/>
                  </a:lnTo>
                  <a:lnTo>
                    <a:pt x="153479" y="132638"/>
                  </a:lnTo>
                  <a:lnTo>
                    <a:pt x="148501" y="140042"/>
                  </a:lnTo>
                  <a:lnTo>
                    <a:pt x="146672" y="149098"/>
                  </a:lnTo>
                  <a:lnTo>
                    <a:pt x="148501" y="158165"/>
                  </a:lnTo>
                  <a:lnTo>
                    <a:pt x="153479" y="165569"/>
                  </a:lnTo>
                  <a:lnTo>
                    <a:pt x="160883" y="170561"/>
                  </a:lnTo>
                  <a:lnTo>
                    <a:pt x="169951" y="172389"/>
                  </a:lnTo>
                  <a:lnTo>
                    <a:pt x="179006" y="170561"/>
                  </a:lnTo>
                  <a:lnTo>
                    <a:pt x="186410" y="165569"/>
                  </a:lnTo>
                  <a:lnTo>
                    <a:pt x="191401" y="158165"/>
                  </a:lnTo>
                  <a:lnTo>
                    <a:pt x="193230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329275" y="771944"/>
              <a:ext cx="81915" cy="129539"/>
            </a:xfrm>
            <a:custGeom>
              <a:avLst/>
              <a:gdLst/>
              <a:ahLst/>
              <a:cxnLst/>
              <a:rect l="l" t="t" r="r" b="b"/>
              <a:pathLst>
                <a:path w="81915" h="129540">
                  <a:moveTo>
                    <a:pt x="81486" y="0"/>
                  </a:moveTo>
                  <a:lnTo>
                    <a:pt x="0" y="129227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9090" y="850994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398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7422" y="76418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17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79" y="125806"/>
                  </a:lnTo>
                  <a:lnTo>
                    <a:pt x="14224" y="127635"/>
                  </a:lnTo>
                  <a:lnTo>
                    <a:pt x="6819" y="132626"/>
                  </a:lnTo>
                  <a:lnTo>
                    <a:pt x="1828" y="140017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24" y="170535"/>
                  </a:lnTo>
                  <a:lnTo>
                    <a:pt x="23279" y="172364"/>
                  </a:lnTo>
                  <a:lnTo>
                    <a:pt x="32346" y="170535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34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34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30" y="149085"/>
                  </a:moveTo>
                  <a:lnTo>
                    <a:pt x="191401" y="140017"/>
                  </a:lnTo>
                  <a:lnTo>
                    <a:pt x="186423" y="132626"/>
                  </a:lnTo>
                  <a:lnTo>
                    <a:pt x="179019" y="127635"/>
                  </a:lnTo>
                  <a:lnTo>
                    <a:pt x="169951" y="125806"/>
                  </a:lnTo>
                  <a:lnTo>
                    <a:pt x="160896" y="127635"/>
                  </a:lnTo>
                  <a:lnTo>
                    <a:pt x="153492" y="132626"/>
                  </a:lnTo>
                  <a:lnTo>
                    <a:pt x="148501" y="140017"/>
                  </a:lnTo>
                  <a:lnTo>
                    <a:pt x="146672" y="149085"/>
                  </a:lnTo>
                  <a:lnTo>
                    <a:pt x="148501" y="158153"/>
                  </a:lnTo>
                  <a:lnTo>
                    <a:pt x="153492" y="165557"/>
                  </a:lnTo>
                  <a:lnTo>
                    <a:pt x="160896" y="170535"/>
                  </a:lnTo>
                  <a:lnTo>
                    <a:pt x="169951" y="172364"/>
                  </a:lnTo>
                  <a:lnTo>
                    <a:pt x="179019" y="170535"/>
                  </a:lnTo>
                  <a:lnTo>
                    <a:pt x="186423" y="165557"/>
                  </a:lnTo>
                  <a:lnTo>
                    <a:pt x="191401" y="158153"/>
                  </a:lnTo>
                  <a:lnTo>
                    <a:pt x="193230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5247" y="778737"/>
              <a:ext cx="165735" cy="140335"/>
            </a:xfrm>
            <a:custGeom>
              <a:avLst/>
              <a:gdLst/>
              <a:ahLst/>
              <a:cxnLst/>
              <a:rect l="l" t="t" r="r" b="b"/>
              <a:pathLst>
                <a:path w="165735" h="140334">
                  <a:moveTo>
                    <a:pt x="81490" y="0"/>
                  </a:moveTo>
                  <a:lnTo>
                    <a:pt x="0" y="129242"/>
                  </a:lnTo>
                </a:path>
                <a:path w="165735" h="140334">
                  <a:moveTo>
                    <a:pt x="6581" y="138942"/>
                  </a:moveTo>
                  <a:lnTo>
                    <a:pt x="152285" y="139771"/>
                  </a:lnTo>
                </a:path>
                <a:path w="165735" h="140334">
                  <a:moveTo>
                    <a:pt x="84216" y="7001"/>
                  </a:moveTo>
                  <a:lnTo>
                    <a:pt x="165706" y="13623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2" y="85197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6624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9027" y="1359941"/>
              <a:ext cx="193675" cy="46990"/>
            </a:xfrm>
            <a:custGeom>
              <a:avLst/>
              <a:gdLst/>
              <a:ahLst/>
              <a:cxnLst/>
              <a:rect l="l" t="t" r="r" b="b"/>
              <a:pathLst>
                <a:path w="193675" h="46990">
                  <a:moveTo>
                    <a:pt x="46570" y="23279"/>
                  </a:moveTo>
                  <a:lnTo>
                    <a:pt x="44742" y="14211"/>
                  </a:lnTo>
                  <a:lnTo>
                    <a:pt x="39751" y="6807"/>
                  </a:lnTo>
                  <a:lnTo>
                    <a:pt x="32346" y="1828"/>
                  </a:lnTo>
                  <a:lnTo>
                    <a:pt x="23279" y="0"/>
                  </a:lnTo>
                  <a:lnTo>
                    <a:pt x="14224" y="1828"/>
                  </a:lnTo>
                  <a:lnTo>
                    <a:pt x="6819" y="6807"/>
                  </a:lnTo>
                  <a:lnTo>
                    <a:pt x="1828" y="14211"/>
                  </a:lnTo>
                  <a:lnTo>
                    <a:pt x="0" y="23279"/>
                  </a:lnTo>
                  <a:lnTo>
                    <a:pt x="1828" y="32334"/>
                  </a:lnTo>
                  <a:lnTo>
                    <a:pt x="6819" y="39738"/>
                  </a:lnTo>
                  <a:lnTo>
                    <a:pt x="14224" y="44729"/>
                  </a:lnTo>
                  <a:lnTo>
                    <a:pt x="23279" y="46558"/>
                  </a:lnTo>
                  <a:lnTo>
                    <a:pt x="32346" y="44729"/>
                  </a:lnTo>
                  <a:lnTo>
                    <a:pt x="39751" y="39738"/>
                  </a:lnTo>
                  <a:lnTo>
                    <a:pt x="44742" y="32334"/>
                  </a:lnTo>
                  <a:lnTo>
                    <a:pt x="46570" y="23279"/>
                  </a:lnTo>
                  <a:close/>
                </a:path>
                <a:path w="193675" h="46990">
                  <a:moveTo>
                    <a:pt x="193230" y="23279"/>
                  </a:moveTo>
                  <a:lnTo>
                    <a:pt x="191401" y="14211"/>
                  </a:lnTo>
                  <a:lnTo>
                    <a:pt x="186410" y="6807"/>
                  </a:lnTo>
                  <a:lnTo>
                    <a:pt x="179019" y="1828"/>
                  </a:lnTo>
                  <a:lnTo>
                    <a:pt x="169951" y="0"/>
                  </a:lnTo>
                  <a:lnTo>
                    <a:pt x="160896" y="1828"/>
                  </a:lnTo>
                  <a:lnTo>
                    <a:pt x="153492" y="6807"/>
                  </a:lnTo>
                  <a:lnTo>
                    <a:pt x="148501" y="14211"/>
                  </a:lnTo>
                  <a:lnTo>
                    <a:pt x="146672" y="23279"/>
                  </a:lnTo>
                  <a:lnTo>
                    <a:pt x="148501" y="32334"/>
                  </a:lnTo>
                  <a:lnTo>
                    <a:pt x="153492" y="39738"/>
                  </a:lnTo>
                  <a:lnTo>
                    <a:pt x="160896" y="44729"/>
                  </a:lnTo>
                  <a:lnTo>
                    <a:pt x="169951" y="46558"/>
                  </a:lnTo>
                  <a:lnTo>
                    <a:pt x="179019" y="44729"/>
                  </a:lnTo>
                  <a:lnTo>
                    <a:pt x="186410" y="39738"/>
                  </a:lnTo>
                  <a:lnTo>
                    <a:pt x="191401" y="32334"/>
                  </a:lnTo>
                  <a:lnTo>
                    <a:pt x="193230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3513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3262" y="123652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24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110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24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53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51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01" y="140042"/>
                  </a:lnTo>
                  <a:lnTo>
                    <a:pt x="146672" y="149110"/>
                  </a:lnTo>
                  <a:lnTo>
                    <a:pt x="148501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51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01" y="158165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7684" y="1390032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689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173" y="1337746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0398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2083" y="125143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58" y="149098"/>
                  </a:moveTo>
                  <a:lnTo>
                    <a:pt x="44729" y="140042"/>
                  </a:lnTo>
                  <a:lnTo>
                    <a:pt x="39738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57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38" y="165557"/>
                  </a:lnTo>
                  <a:lnTo>
                    <a:pt x="44729" y="158165"/>
                  </a:lnTo>
                  <a:lnTo>
                    <a:pt x="46558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07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43" y="149098"/>
                  </a:moveTo>
                  <a:lnTo>
                    <a:pt x="191414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64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13" y="140042"/>
                  </a:lnTo>
                  <a:lnTo>
                    <a:pt x="146685" y="149098"/>
                  </a:lnTo>
                  <a:lnTo>
                    <a:pt x="148513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64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14" y="158165"/>
                  </a:lnTo>
                  <a:lnTo>
                    <a:pt x="193243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6497" y="1272987"/>
              <a:ext cx="159385" cy="133350"/>
            </a:xfrm>
            <a:custGeom>
              <a:avLst/>
              <a:gdLst/>
              <a:ahLst/>
              <a:cxnLst/>
              <a:rect l="l" t="t" r="r" b="b"/>
              <a:pathLst>
                <a:path w="159385" h="133350">
                  <a:moveTo>
                    <a:pt x="0" y="131952"/>
                  </a:moveTo>
                  <a:lnTo>
                    <a:pt x="145689" y="132781"/>
                  </a:lnTo>
                </a:path>
                <a:path w="159385" h="133350">
                  <a:moveTo>
                    <a:pt x="77619" y="0"/>
                  </a:moveTo>
                  <a:lnTo>
                    <a:pt x="159109" y="12924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9544" y="134187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7870" y="99788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37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37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2755" y="9926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2335396" y="99681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6624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16264" y="182380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282" y="46564"/>
                  </a:moveTo>
                  <a:lnTo>
                    <a:pt x="14218" y="44735"/>
                  </a:lnTo>
                  <a:lnTo>
                    <a:pt x="6818" y="39746"/>
                  </a:lnTo>
                  <a:lnTo>
                    <a:pt x="1829" y="32346"/>
                  </a:lnTo>
                  <a:lnTo>
                    <a:pt x="0" y="23282"/>
                  </a:lnTo>
                  <a:lnTo>
                    <a:pt x="1829" y="14218"/>
                  </a:lnTo>
                  <a:lnTo>
                    <a:pt x="6818" y="6818"/>
                  </a:lnTo>
                  <a:lnTo>
                    <a:pt x="14218" y="1829"/>
                  </a:lnTo>
                  <a:lnTo>
                    <a:pt x="23282" y="0"/>
                  </a:lnTo>
                  <a:lnTo>
                    <a:pt x="32346" y="1829"/>
                  </a:lnTo>
                  <a:lnTo>
                    <a:pt x="39746" y="6818"/>
                  </a:lnTo>
                  <a:lnTo>
                    <a:pt x="44735" y="14218"/>
                  </a:lnTo>
                  <a:lnTo>
                    <a:pt x="46564" y="23282"/>
                  </a:lnTo>
                  <a:lnTo>
                    <a:pt x="44735" y="32346"/>
                  </a:lnTo>
                  <a:lnTo>
                    <a:pt x="39746" y="39746"/>
                  </a:lnTo>
                  <a:lnTo>
                    <a:pt x="32346" y="44735"/>
                  </a:lnTo>
                  <a:lnTo>
                    <a:pt x="23282" y="46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3513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402" y="1697520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60" h="172719">
                  <a:moveTo>
                    <a:pt x="46558" y="149085"/>
                  </a:moveTo>
                  <a:lnTo>
                    <a:pt x="44729" y="140030"/>
                  </a:lnTo>
                  <a:lnTo>
                    <a:pt x="39738" y="132626"/>
                  </a:lnTo>
                  <a:lnTo>
                    <a:pt x="32334" y="127635"/>
                  </a:lnTo>
                  <a:lnTo>
                    <a:pt x="23279" y="125806"/>
                  </a:lnTo>
                  <a:lnTo>
                    <a:pt x="14211" y="127635"/>
                  </a:lnTo>
                  <a:lnTo>
                    <a:pt x="6819" y="132626"/>
                  </a:lnTo>
                  <a:lnTo>
                    <a:pt x="1828" y="140030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11" y="170548"/>
                  </a:lnTo>
                  <a:lnTo>
                    <a:pt x="23279" y="172377"/>
                  </a:lnTo>
                  <a:lnTo>
                    <a:pt x="32334" y="170548"/>
                  </a:lnTo>
                  <a:lnTo>
                    <a:pt x="39738" y="165557"/>
                  </a:lnTo>
                  <a:lnTo>
                    <a:pt x="44729" y="158153"/>
                  </a:lnTo>
                  <a:lnTo>
                    <a:pt x="46558" y="149085"/>
                  </a:lnTo>
                  <a:close/>
                </a:path>
                <a:path w="124460" h="172719">
                  <a:moveTo>
                    <a:pt x="124079" y="23279"/>
                  </a:moveTo>
                  <a:lnTo>
                    <a:pt x="122250" y="14211"/>
                  </a:lnTo>
                  <a:lnTo>
                    <a:pt x="117259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59" y="39738"/>
                  </a:lnTo>
                  <a:lnTo>
                    <a:pt x="122250" y="32346"/>
                  </a:lnTo>
                  <a:lnTo>
                    <a:pt x="124079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6831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489" y="21852"/>
                  </a:lnTo>
                  <a:lnTo>
                    <a:pt x="0" y="43704"/>
                  </a:lnTo>
                  <a:lnTo>
                    <a:pt x="21852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52" y="21852"/>
                  </a:moveTo>
                  <a:lnTo>
                    <a:pt x="0" y="43704"/>
                  </a:lnTo>
                  <a:lnTo>
                    <a:pt x="76489" y="21852"/>
                  </a:lnTo>
                  <a:lnTo>
                    <a:pt x="0" y="0"/>
                  </a:lnTo>
                  <a:lnTo>
                    <a:pt x="21852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0398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4895" y="1696351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29" y="140055"/>
                  </a:lnTo>
                  <a:lnTo>
                    <a:pt x="39738" y="132651"/>
                  </a:lnTo>
                  <a:lnTo>
                    <a:pt x="32346" y="127660"/>
                  </a:lnTo>
                  <a:lnTo>
                    <a:pt x="23279" y="125831"/>
                  </a:lnTo>
                  <a:lnTo>
                    <a:pt x="14224" y="127660"/>
                  </a:lnTo>
                  <a:lnTo>
                    <a:pt x="6819" y="132651"/>
                  </a:lnTo>
                  <a:lnTo>
                    <a:pt x="1828" y="140055"/>
                  </a:lnTo>
                  <a:lnTo>
                    <a:pt x="0" y="149110"/>
                  </a:lnTo>
                  <a:lnTo>
                    <a:pt x="1828" y="158178"/>
                  </a:lnTo>
                  <a:lnTo>
                    <a:pt x="6819" y="165582"/>
                  </a:lnTo>
                  <a:lnTo>
                    <a:pt x="14224" y="170561"/>
                  </a:lnTo>
                  <a:lnTo>
                    <a:pt x="23279" y="172402"/>
                  </a:lnTo>
                  <a:lnTo>
                    <a:pt x="32346" y="170561"/>
                  </a:lnTo>
                  <a:lnTo>
                    <a:pt x="39738" y="165582"/>
                  </a:lnTo>
                  <a:lnTo>
                    <a:pt x="44729" y="158178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79" y="23291"/>
                  </a:moveTo>
                  <a:lnTo>
                    <a:pt x="122250" y="14224"/>
                  </a:lnTo>
                  <a:lnTo>
                    <a:pt x="117259" y="6832"/>
                  </a:lnTo>
                  <a:lnTo>
                    <a:pt x="109855" y="1841"/>
                  </a:lnTo>
                  <a:lnTo>
                    <a:pt x="100799" y="0"/>
                  </a:lnTo>
                  <a:lnTo>
                    <a:pt x="91732" y="1841"/>
                  </a:lnTo>
                  <a:lnTo>
                    <a:pt x="84340" y="6832"/>
                  </a:lnTo>
                  <a:lnTo>
                    <a:pt x="79349" y="14224"/>
                  </a:lnTo>
                  <a:lnTo>
                    <a:pt x="77508" y="23291"/>
                  </a:lnTo>
                  <a:lnTo>
                    <a:pt x="79349" y="32346"/>
                  </a:lnTo>
                  <a:lnTo>
                    <a:pt x="84340" y="39751"/>
                  </a:lnTo>
                  <a:lnTo>
                    <a:pt x="91732" y="44742"/>
                  </a:lnTo>
                  <a:lnTo>
                    <a:pt x="100799" y="46570"/>
                  </a:lnTo>
                  <a:lnTo>
                    <a:pt x="109855" y="44742"/>
                  </a:lnTo>
                  <a:lnTo>
                    <a:pt x="117259" y="39751"/>
                  </a:lnTo>
                  <a:lnTo>
                    <a:pt x="122250" y="32346"/>
                  </a:lnTo>
                  <a:lnTo>
                    <a:pt x="124079" y="23291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55"/>
                  </a:lnTo>
                  <a:lnTo>
                    <a:pt x="186410" y="132651"/>
                  </a:lnTo>
                  <a:lnTo>
                    <a:pt x="179019" y="127660"/>
                  </a:lnTo>
                  <a:lnTo>
                    <a:pt x="169951" y="125831"/>
                  </a:lnTo>
                  <a:lnTo>
                    <a:pt x="160883" y="127660"/>
                  </a:lnTo>
                  <a:lnTo>
                    <a:pt x="153492" y="132651"/>
                  </a:lnTo>
                  <a:lnTo>
                    <a:pt x="148501" y="140055"/>
                  </a:lnTo>
                  <a:lnTo>
                    <a:pt x="146672" y="149110"/>
                  </a:lnTo>
                  <a:lnTo>
                    <a:pt x="148501" y="158178"/>
                  </a:lnTo>
                  <a:lnTo>
                    <a:pt x="153492" y="165582"/>
                  </a:lnTo>
                  <a:lnTo>
                    <a:pt x="160883" y="170561"/>
                  </a:lnTo>
                  <a:lnTo>
                    <a:pt x="169951" y="172402"/>
                  </a:lnTo>
                  <a:lnTo>
                    <a:pt x="179019" y="170561"/>
                  </a:lnTo>
                  <a:lnTo>
                    <a:pt x="186410" y="165582"/>
                  </a:lnTo>
                  <a:lnTo>
                    <a:pt x="191401" y="158178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259299" y="1849873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704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90285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04859" y="146619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53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9744" y="14609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1"/>
                  </a:moveTo>
                  <a:lnTo>
                    <a:pt x="21867" y="0"/>
                  </a:lnTo>
                  <a:lnTo>
                    <a:pt x="43719" y="76501"/>
                  </a:lnTo>
                  <a:lnTo>
                    <a:pt x="21867" y="54649"/>
                  </a:lnTo>
                  <a:lnTo>
                    <a:pt x="0" y="76501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49"/>
                  </a:moveTo>
                  <a:lnTo>
                    <a:pt x="43719" y="76501"/>
                  </a:lnTo>
                  <a:lnTo>
                    <a:pt x="21867" y="0"/>
                  </a:lnTo>
                  <a:lnTo>
                    <a:pt x="0" y="76501"/>
                  </a:lnTo>
                  <a:lnTo>
                    <a:pt x="21867" y="54649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32384" y="1465122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489"/>
                  </a:moveTo>
                  <a:lnTo>
                    <a:pt x="21867" y="0"/>
                  </a:lnTo>
                  <a:lnTo>
                    <a:pt x="43719" y="76489"/>
                  </a:lnTo>
                  <a:lnTo>
                    <a:pt x="21867" y="54637"/>
                  </a:lnTo>
                  <a:lnTo>
                    <a:pt x="0" y="76489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37"/>
                  </a:moveTo>
                  <a:lnTo>
                    <a:pt x="43719" y="76489"/>
                  </a:lnTo>
                  <a:lnTo>
                    <a:pt x="21867" y="0"/>
                  </a:lnTo>
                  <a:lnTo>
                    <a:pt x="0" y="76489"/>
                  </a:lnTo>
                  <a:lnTo>
                    <a:pt x="21867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77574" y="3469592"/>
            <a:ext cx="8131195" cy="125474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98318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178" dirty="0">
                <a:latin typeface="Arial"/>
                <a:cs typeface="Arial"/>
              </a:rPr>
              <a:t> </a:t>
            </a:r>
            <a:r>
              <a:rPr sz="2180" spc="-20" dirty="0">
                <a:latin typeface="Tahoma"/>
                <a:cs typeface="Tahoma"/>
              </a:rPr>
              <a:t>:=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89" dirty="0">
                <a:latin typeface="Verdana"/>
                <a:cs typeface="Verdana"/>
              </a:rPr>
              <a:t>H</a:t>
            </a:r>
            <a:r>
              <a:rPr sz="2180" spc="89" dirty="0">
                <a:latin typeface="Tahoma"/>
                <a:cs typeface="Tahoma"/>
              </a:rPr>
              <a:t>(</a:t>
            </a:r>
            <a:r>
              <a:rPr sz="2180" spc="89" dirty="0">
                <a:latin typeface="Lucida Sans Unicode"/>
                <a:cs typeface="Lucida Sans Unicode"/>
              </a:rPr>
              <a:t>F</a:t>
            </a:r>
            <a:r>
              <a:rPr sz="2180" spc="8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772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10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4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59" dirty="0">
                <a:cs typeface="Tahoma"/>
              </a:rPr>
              <a:t>Given</a:t>
            </a:r>
            <a:r>
              <a:rPr sz="2180" spc="-40" dirty="0">
                <a:cs typeface="Tahoma"/>
              </a:rPr>
              <a:t> </a:t>
            </a:r>
            <a:r>
              <a:rPr sz="2180" dirty="0">
                <a:cs typeface="Tahoma"/>
              </a:rPr>
              <a:t>that</a:t>
            </a:r>
            <a:r>
              <a:rPr sz="2180" spc="-20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19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30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</a:t>
            </a:r>
            <a:r>
              <a:rPr sz="2180" spc="-30" dirty="0">
                <a:cs typeface="Tahoma"/>
              </a:rPr>
              <a:t> </a:t>
            </a:r>
            <a:r>
              <a:rPr sz="2180" spc="-99" dirty="0">
                <a:cs typeface="Tahoma"/>
              </a:rPr>
              <a:t>decomposable,</a:t>
            </a:r>
            <a:r>
              <a:rPr sz="2180" spc="-30" dirty="0">
                <a:cs typeface="Tahoma"/>
              </a:rPr>
              <a:t> </a:t>
            </a:r>
            <a:r>
              <a:rPr sz="2180" spc="-79" dirty="0">
                <a:cs typeface="Tahoma"/>
              </a:rPr>
              <a:t>compute</a:t>
            </a:r>
            <a:r>
              <a:rPr sz="2180" spc="-30" dirty="0">
                <a:cs typeface="Tahoma"/>
              </a:rPr>
              <a:t> </a:t>
            </a:r>
            <a:r>
              <a:rPr sz="2180" spc="-50" dirty="0">
                <a:cs typeface="Tahoma"/>
              </a:rPr>
              <a:t>the </a:t>
            </a:r>
            <a:r>
              <a:rPr sz="2180" spc="-89" dirty="0">
                <a:cs typeface="Tahoma"/>
              </a:rPr>
              <a:t>barcode</a:t>
            </a:r>
            <a:r>
              <a:rPr sz="2180" spc="-9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7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575" y="886525"/>
            <a:ext cx="6645989" cy="358348"/>
          </a:xfrm>
          <a:prstGeom prst="rect">
            <a:avLst/>
          </a:prstGeom>
        </p:spPr>
        <p:txBody>
          <a:bodyPr vert="horz" wrap="square" lIns="0" tIns="22650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178"/>
              </a:spcBef>
            </a:pP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Input.</a:t>
            </a:r>
            <a:r>
              <a:rPr sz="2180" b="1" spc="26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129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</a:t>
            </a:r>
            <a:r>
              <a:rPr sz="2180" spc="-40" dirty="0">
                <a:solidFill>
                  <a:srgbClr val="000000"/>
                </a:solidFill>
              </a:rPr>
              <a:t>simplicial</a:t>
            </a:r>
            <a:r>
              <a:rPr sz="2180" spc="-20" dirty="0">
                <a:solidFill>
                  <a:srgbClr val="000000"/>
                </a:solidFill>
              </a:rPr>
              <a:t> filtration </a:t>
            </a:r>
            <a:r>
              <a:rPr sz="2180" spc="377" dirty="0">
                <a:solidFill>
                  <a:srgbClr val="000000"/>
                </a:solidFill>
                <a:latin typeface="Lucida Sans Unicode"/>
                <a:cs typeface="Lucida Sans Unicode"/>
              </a:rPr>
              <a:t>F</a:t>
            </a:r>
            <a:r>
              <a:rPr sz="2180" spc="16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over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dirty="0">
                <a:solidFill>
                  <a:srgbClr val="000000"/>
                </a:solidFill>
              </a:rPr>
              <a:t>a</a:t>
            </a:r>
            <a:r>
              <a:rPr sz="2180" spc="-20" dirty="0">
                <a:solidFill>
                  <a:srgbClr val="000000"/>
                </a:solidFill>
              </a:rPr>
              <a:t> finite</a:t>
            </a:r>
            <a:r>
              <a:rPr sz="2180" spc="-30" dirty="0">
                <a:solidFill>
                  <a:srgbClr val="000000"/>
                </a:solidFill>
              </a:rPr>
              <a:t> </a:t>
            </a:r>
            <a:r>
              <a:rPr sz="2180" spc="-99" dirty="0">
                <a:solidFill>
                  <a:srgbClr val="000000"/>
                </a:solidFill>
              </a:rPr>
              <a:t>2d-</a:t>
            </a:r>
            <a:r>
              <a:rPr sz="2180" spc="-20" dirty="0">
                <a:solidFill>
                  <a:srgbClr val="000000"/>
                </a:solidFill>
              </a:rPr>
              <a:t>grid.</a:t>
            </a:r>
            <a:endParaRPr sz="2180" dirty="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7835" y="1486718"/>
            <a:ext cx="2317878" cy="2282644"/>
            <a:chOff x="1286624" y="750242"/>
            <a:chExt cx="1169670" cy="1151890"/>
          </a:xfrm>
        </p:grpSpPr>
        <p:sp>
          <p:nvSpPr>
            <p:cNvPr id="4" name="object 4"/>
            <p:cNvSpPr/>
            <p:nvPr/>
          </p:nvSpPr>
          <p:spPr>
            <a:xfrm>
              <a:off x="1753513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" name="object 5"/>
            <p:cNvSpPr/>
            <p:nvPr/>
          </p:nvSpPr>
          <p:spPr>
            <a:xfrm>
              <a:off x="1768500" y="75924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30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91" y="125806"/>
                  </a:lnTo>
                  <a:lnTo>
                    <a:pt x="14224" y="127635"/>
                  </a:lnTo>
                  <a:lnTo>
                    <a:pt x="6832" y="132626"/>
                  </a:lnTo>
                  <a:lnTo>
                    <a:pt x="1841" y="140030"/>
                  </a:lnTo>
                  <a:lnTo>
                    <a:pt x="0" y="149085"/>
                  </a:lnTo>
                  <a:lnTo>
                    <a:pt x="1841" y="158153"/>
                  </a:lnTo>
                  <a:lnTo>
                    <a:pt x="6832" y="165557"/>
                  </a:lnTo>
                  <a:lnTo>
                    <a:pt x="14224" y="170548"/>
                  </a:lnTo>
                  <a:lnTo>
                    <a:pt x="23291" y="172377"/>
                  </a:lnTo>
                  <a:lnTo>
                    <a:pt x="32346" y="170548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75" y="14211"/>
                  </a:lnTo>
                  <a:lnTo>
                    <a:pt x="117284" y="6807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84" y="39738"/>
                  </a:lnTo>
                  <a:lnTo>
                    <a:pt x="122275" y="32346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55" y="149085"/>
                  </a:moveTo>
                  <a:lnTo>
                    <a:pt x="191427" y="140030"/>
                  </a:lnTo>
                  <a:lnTo>
                    <a:pt x="186436" y="132626"/>
                  </a:lnTo>
                  <a:lnTo>
                    <a:pt x="179031" y="127635"/>
                  </a:lnTo>
                  <a:lnTo>
                    <a:pt x="169976" y="125806"/>
                  </a:lnTo>
                  <a:lnTo>
                    <a:pt x="160909" y="127635"/>
                  </a:lnTo>
                  <a:lnTo>
                    <a:pt x="153504" y="132626"/>
                  </a:lnTo>
                  <a:lnTo>
                    <a:pt x="148513" y="140030"/>
                  </a:lnTo>
                  <a:lnTo>
                    <a:pt x="146685" y="149085"/>
                  </a:lnTo>
                  <a:lnTo>
                    <a:pt x="148513" y="158153"/>
                  </a:lnTo>
                  <a:lnTo>
                    <a:pt x="153504" y="165557"/>
                  </a:lnTo>
                  <a:lnTo>
                    <a:pt x="160909" y="170548"/>
                  </a:lnTo>
                  <a:lnTo>
                    <a:pt x="169976" y="172377"/>
                  </a:lnTo>
                  <a:lnTo>
                    <a:pt x="179031" y="170548"/>
                  </a:lnTo>
                  <a:lnTo>
                    <a:pt x="186436" y="165557"/>
                  </a:lnTo>
                  <a:lnTo>
                    <a:pt x="191427" y="158153"/>
                  </a:lnTo>
                  <a:lnTo>
                    <a:pt x="193255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341" y="773794"/>
              <a:ext cx="152400" cy="140335"/>
            </a:xfrm>
            <a:custGeom>
              <a:avLst/>
              <a:gdLst/>
              <a:ahLst/>
              <a:cxnLst/>
              <a:rect l="l" t="t" r="r" b="b"/>
              <a:pathLst>
                <a:path w="152400" h="140334">
                  <a:moveTo>
                    <a:pt x="81490" y="0"/>
                  </a:moveTo>
                  <a:lnTo>
                    <a:pt x="0" y="129246"/>
                  </a:lnTo>
                </a:path>
                <a:path w="152400" h="140334">
                  <a:moveTo>
                    <a:pt x="6581" y="138957"/>
                  </a:moveTo>
                  <a:lnTo>
                    <a:pt x="152285" y="139771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7" name="object 7"/>
            <p:cNvSpPr/>
            <p:nvPr/>
          </p:nvSpPr>
          <p:spPr>
            <a:xfrm>
              <a:off x="1286624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1311452" y="757377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98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098"/>
                  </a:moveTo>
                  <a:lnTo>
                    <a:pt x="191401" y="140042"/>
                  </a:lnTo>
                  <a:lnTo>
                    <a:pt x="186410" y="132638"/>
                  </a:lnTo>
                  <a:lnTo>
                    <a:pt x="179006" y="127647"/>
                  </a:lnTo>
                  <a:lnTo>
                    <a:pt x="169951" y="125818"/>
                  </a:lnTo>
                  <a:lnTo>
                    <a:pt x="160883" y="127647"/>
                  </a:lnTo>
                  <a:lnTo>
                    <a:pt x="153479" y="132638"/>
                  </a:lnTo>
                  <a:lnTo>
                    <a:pt x="148501" y="140042"/>
                  </a:lnTo>
                  <a:lnTo>
                    <a:pt x="146672" y="149098"/>
                  </a:lnTo>
                  <a:lnTo>
                    <a:pt x="148501" y="158165"/>
                  </a:lnTo>
                  <a:lnTo>
                    <a:pt x="153479" y="165569"/>
                  </a:lnTo>
                  <a:lnTo>
                    <a:pt x="160883" y="170561"/>
                  </a:lnTo>
                  <a:lnTo>
                    <a:pt x="169951" y="172389"/>
                  </a:lnTo>
                  <a:lnTo>
                    <a:pt x="179006" y="170561"/>
                  </a:lnTo>
                  <a:lnTo>
                    <a:pt x="186410" y="165569"/>
                  </a:lnTo>
                  <a:lnTo>
                    <a:pt x="191401" y="158165"/>
                  </a:lnTo>
                  <a:lnTo>
                    <a:pt x="193230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1329275" y="771944"/>
              <a:ext cx="81915" cy="129539"/>
            </a:xfrm>
            <a:custGeom>
              <a:avLst/>
              <a:gdLst/>
              <a:ahLst/>
              <a:cxnLst/>
              <a:rect l="l" t="t" r="r" b="b"/>
              <a:pathLst>
                <a:path w="81915" h="129540">
                  <a:moveTo>
                    <a:pt x="81486" y="0"/>
                  </a:moveTo>
                  <a:lnTo>
                    <a:pt x="0" y="129227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9090" y="850994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4506" y="829126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0398" y="75024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7422" y="764184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085"/>
                  </a:moveTo>
                  <a:lnTo>
                    <a:pt x="44742" y="140017"/>
                  </a:lnTo>
                  <a:lnTo>
                    <a:pt x="39751" y="132626"/>
                  </a:lnTo>
                  <a:lnTo>
                    <a:pt x="32346" y="127635"/>
                  </a:lnTo>
                  <a:lnTo>
                    <a:pt x="23279" y="125806"/>
                  </a:lnTo>
                  <a:lnTo>
                    <a:pt x="14224" y="127635"/>
                  </a:lnTo>
                  <a:lnTo>
                    <a:pt x="6819" y="132626"/>
                  </a:lnTo>
                  <a:lnTo>
                    <a:pt x="1828" y="140017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24" y="170535"/>
                  </a:lnTo>
                  <a:lnTo>
                    <a:pt x="23279" y="172364"/>
                  </a:lnTo>
                  <a:lnTo>
                    <a:pt x="32346" y="170535"/>
                  </a:lnTo>
                  <a:lnTo>
                    <a:pt x="39751" y="165557"/>
                  </a:lnTo>
                  <a:lnTo>
                    <a:pt x="44742" y="158153"/>
                  </a:lnTo>
                  <a:lnTo>
                    <a:pt x="46570" y="149085"/>
                  </a:lnTo>
                  <a:close/>
                </a:path>
                <a:path w="193675" h="172719">
                  <a:moveTo>
                    <a:pt x="124104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57" y="1828"/>
                  </a:lnTo>
                  <a:lnTo>
                    <a:pt x="84353" y="6807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34"/>
                  </a:lnTo>
                  <a:lnTo>
                    <a:pt x="84353" y="39738"/>
                  </a:lnTo>
                  <a:lnTo>
                    <a:pt x="91757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34"/>
                  </a:lnTo>
                  <a:lnTo>
                    <a:pt x="124104" y="23279"/>
                  </a:lnTo>
                  <a:close/>
                </a:path>
                <a:path w="193675" h="172719">
                  <a:moveTo>
                    <a:pt x="193230" y="149085"/>
                  </a:moveTo>
                  <a:lnTo>
                    <a:pt x="191401" y="140017"/>
                  </a:lnTo>
                  <a:lnTo>
                    <a:pt x="186423" y="132626"/>
                  </a:lnTo>
                  <a:lnTo>
                    <a:pt x="179019" y="127635"/>
                  </a:lnTo>
                  <a:lnTo>
                    <a:pt x="169951" y="125806"/>
                  </a:lnTo>
                  <a:lnTo>
                    <a:pt x="160896" y="127635"/>
                  </a:lnTo>
                  <a:lnTo>
                    <a:pt x="153492" y="132626"/>
                  </a:lnTo>
                  <a:lnTo>
                    <a:pt x="148501" y="140017"/>
                  </a:lnTo>
                  <a:lnTo>
                    <a:pt x="146672" y="149085"/>
                  </a:lnTo>
                  <a:lnTo>
                    <a:pt x="148501" y="158153"/>
                  </a:lnTo>
                  <a:lnTo>
                    <a:pt x="153492" y="165557"/>
                  </a:lnTo>
                  <a:lnTo>
                    <a:pt x="160896" y="170535"/>
                  </a:lnTo>
                  <a:lnTo>
                    <a:pt x="169951" y="172364"/>
                  </a:lnTo>
                  <a:lnTo>
                    <a:pt x="179019" y="170535"/>
                  </a:lnTo>
                  <a:lnTo>
                    <a:pt x="186423" y="165557"/>
                  </a:lnTo>
                  <a:lnTo>
                    <a:pt x="191401" y="158153"/>
                  </a:lnTo>
                  <a:lnTo>
                    <a:pt x="193230" y="149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5247" y="778737"/>
              <a:ext cx="165735" cy="140335"/>
            </a:xfrm>
            <a:custGeom>
              <a:avLst/>
              <a:gdLst/>
              <a:ahLst/>
              <a:cxnLst/>
              <a:rect l="l" t="t" r="r" b="b"/>
              <a:pathLst>
                <a:path w="165735" h="140334">
                  <a:moveTo>
                    <a:pt x="81490" y="0"/>
                  </a:moveTo>
                  <a:lnTo>
                    <a:pt x="0" y="129242"/>
                  </a:lnTo>
                </a:path>
                <a:path w="165735" h="140334">
                  <a:moveTo>
                    <a:pt x="6581" y="138942"/>
                  </a:moveTo>
                  <a:lnTo>
                    <a:pt x="152285" y="139771"/>
                  </a:lnTo>
                </a:path>
                <a:path w="165735" h="140334">
                  <a:moveTo>
                    <a:pt x="84216" y="7001"/>
                  </a:moveTo>
                  <a:lnTo>
                    <a:pt x="165706" y="13623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2" y="85197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6621" y="830105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6624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9027" y="1359941"/>
              <a:ext cx="193675" cy="46990"/>
            </a:xfrm>
            <a:custGeom>
              <a:avLst/>
              <a:gdLst/>
              <a:ahLst/>
              <a:cxnLst/>
              <a:rect l="l" t="t" r="r" b="b"/>
              <a:pathLst>
                <a:path w="193675" h="46990">
                  <a:moveTo>
                    <a:pt x="46570" y="23279"/>
                  </a:moveTo>
                  <a:lnTo>
                    <a:pt x="44742" y="14211"/>
                  </a:lnTo>
                  <a:lnTo>
                    <a:pt x="39751" y="6807"/>
                  </a:lnTo>
                  <a:lnTo>
                    <a:pt x="32346" y="1828"/>
                  </a:lnTo>
                  <a:lnTo>
                    <a:pt x="23279" y="0"/>
                  </a:lnTo>
                  <a:lnTo>
                    <a:pt x="14224" y="1828"/>
                  </a:lnTo>
                  <a:lnTo>
                    <a:pt x="6819" y="6807"/>
                  </a:lnTo>
                  <a:lnTo>
                    <a:pt x="1828" y="14211"/>
                  </a:lnTo>
                  <a:lnTo>
                    <a:pt x="0" y="23279"/>
                  </a:lnTo>
                  <a:lnTo>
                    <a:pt x="1828" y="32334"/>
                  </a:lnTo>
                  <a:lnTo>
                    <a:pt x="6819" y="39738"/>
                  </a:lnTo>
                  <a:lnTo>
                    <a:pt x="14224" y="44729"/>
                  </a:lnTo>
                  <a:lnTo>
                    <a:pt x="23279" y="46558"/>
                  </a:lnTo>
                  <a:lnTo>
                    <a:pt x="32346" y="44729"/>
                  </a:lnTo>
                  <a:lnTo>
                    <a:pt x="39751" y="39738"/>
                  </a:lnTo>
                  <a:lnTo>
                    <a:pt x="44742" y="32334"/>
                  </a:lnTo>
                  <a:lnTo>
                    <a:pt x="46570" y="23279"/>
                  </a:lnTo>
                  <a:close/>
                </a:path>
                <a:path w="193675" h="46990">
                  <a:moveTo>
                    <a:pt x="193230" y="23279"/>
                  </a:moveTo>
                  <a:lnTo>
                    <a:pt x="191401" y="14211"/>
                  </a:lnTo>
                  <a:lnTo>
                    <a:pt x="186410" y="6807"/>
                  </a:lnTo>
                  <a:lnTo>
                    <a:pt x="179019" y="1828"/>
                  </a:lnTo>
                  <a:lnTo>
                    <a:pt x="169951" y="0"/>
                  </a:lnTo>
                  <a:lnTo>
                    <a:pt x="160896" y="1828"/>
                  </a:lnTo>
                  <a:lnTo>
                    <a:pt x="153492" y="6807"/>
                  </a:lnTo>
                  <a:lnTo>
                    <a:pt x="148501" y="14211"/>
                  </a:lnTo>
                  <a:lnTo>
                    <a:pt x="146672" y="23279"/>
                  </a:lnTo>
                  <a:lnTo>
                    <a:pt x="148501" y="32334"/>
                  </a:lnTo>
                  <a:lnTo>
                    <a:pt x="153492" y="39738"/>
                  </a:lnTo>
                  <a:lnTo>
                    <a:pt x="160896" y="44729"/>
                  </a:lnTo>
                  <a:lnTo>
                    <a:pt x="169951" y="46558"/>
                  </a:lnTo>
                  <a:lnTo>
                    <a:pt x="179019" y="44729"/>
                  </a:lnTo>
                  <a:lnTo>
                    <a:pt x="186410" y="39738"/>
                  </a:lnTo>
                  <a:lnTo>
                    <a:pt x="191401" y="32334"/>
                  </a:lnTo>
                  <a:lnTo>
                    <a:pt x="193230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3513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3262" y="123652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42" y="140042"/>
                  </a:lnTo>
                  <a:lnTo>
                    <a:pt x="39751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24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110"/>
                  </a:lnTo>
                  <a:lnTo>
                    <a:pt x="1828" y="158165"/>
                  </a:lnTo>
                  <a:lnTo>
                    <a:pt x="6819" y="165569"/>
                  </a:lnTo>
                  <a:lnTo>
                    <a:pt x="14224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51" y="165569"/>
                  </a:lnTo>
                  <a:lnTo>
                    <a:pt x="44742" y="158165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19"/>
                  </a:lnTo>
                  <a:lnTo>
                    <a:pt x="109880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53" y="6819"/>
                  </a:lnTo>
                  <a:lnTo>
                    <a:pt x="79362" y="14211"/>
                  </a:lnTo>
                  <a:lnTo>
                    <a:pt x="77533" y="23279"/>
                  </a:lnTo>
                  <a:lnTo>
                    <a:pt x="79362" y="32346"/>
                  </a:lnTo>
                  <a:lnTo>
                    <a:pt x="84353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80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51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01" y="140042"/>
                  </a:lnTo>
                  <a:lnTo>
                    <a:pt x="146672" y="149110"/>
                  </a:lnTo>
                  <a:lnTo>
                    <a:pt x="148501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51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01" y="158165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7684" y="1390032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689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173" y="1337746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67"/>
                  </a:lnTo>
                  <a:lnTo>
                    <a:pt x="0" y="43719"/>
                  </a:lnTo>
                  <a:lnTo>
                    <a:pt x="21852" y="2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0592" y="1315878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52" y="21867"/>
                  </a:moveTo>
                  <a:lnTo>
                    <a:pt x="0" y="43719"/>
                  </a:lnTo>
                  <a:lnTo>
                    <a:pt x="76505" y="21867"/>
                  </a:lnTo>
                  <a:lnTo>
                    <a:pt x="0" y="0"/>
                  </a:lnTo>
                  <a:lnTo>
                    <a:pt x="21852" y="2186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220398" y="121130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2083" y="1251432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58" y="149098"/>
                  </a:moveTo>
                  <a:lnTo>
                    <a:pt x="44729" y="140042"/>
                  </a:lnTo>
                  <a:lnTo>
                    <a:pt x="39738" y="132638"/>
                  </a:lnTo>
                  <a:lnTo>
                    <a:pt x="32346" y="127647"/>
                  </a:lnTo>
                  <a:lnTo>
                    <a:pt x="23279" y="125818"/>
                  </a:lnTo>
                  <a:lnTo>
                    <a:pt x="14211" y="127647"/>
                  </a:lnTo>
                  <a:lnTo>
                    <a:pt x="6819" y="132638"/>
                  </a:lnTo>
                  <a:lnTo>
                    <a:pt x="1828" y="140042"/>
                  </a:lnTo>
                  <a:lnTo>
                    <a:pt x="0" y="149098"/>
                  </a:lnTo>
                  <a:lnTo>
                    <a:pt x="1828" y="158165"/>
                  </a:lnTo>
                  <a:lnTo>
                    <a:pt x="6819" y="165557"/>
                  </a:lnTo>
                  <a:lnTo>
                    <a:pt x="14211" y="170561"/>
                  </a:lnTo>
                  <a:lnTo>
                    <a:pt x="23279" y="172389"/>
                  </a:lnTo>
                  <a:lnTo>
                    <a:pt x="32346" y="170561"/>
                  </a:lnTo>
                  <a:lnTo>
                    <a:pt x="39738" y="165557"/>
                  </a:lnTo>
                  <a:lnTo>
                    <a:pt x="44729" y="158165"/>
                  </a:lnTo>
                  <a:lnTo>
                    <a:pt x="46558" y="149098"/>
                  </a:lnTo>
                  <a:close/>
                </a:path>
                <a:path w="193675" h="172719">
                  <a:moveTo>
                    <a:pt x="124091" y="23279"/>
                  </a:moveTo>
                  <a:lnTo>
                    <a:pt x="122262" y="14211"/>
                  </a:lnTo>
                  <a:lnTo>
                    <a:pt x="117271" y="6807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07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71" y="39738"/>
                  </a:lnTo>
                  <a:lnTo>
                    <a:pt x="122262" y="32346"/>
                  </a:lnTo>
                  <a:lnTo>
                    <a:pt x="124091" y="23279"/>
                  </a:lnTo>
                  <a:close/>
                </a:path>
                <a:path w="193675" h="172719">
                  <a:moveTo>
                    <a:pt x="193243" y="149098"/>
                  </a:moveTo>
                  <a:lnTo>
                    <a:pt x="191414" y="140042"/>
                  </a:lnTo>
                  <a:lnTo>
                    <a:pt x="186423" y="132638"/>
                  </a:lnTo>
                  <a:lnTo>
                    <a:pt x="179019" y="127647"/>
                  </a:lnTo>
                  <a:lnTo>
                    <a:pt x="169964" y="125818"/>
                  </a:lnTo>
                  <a:lnTo>
                    <a:pt x="160896" y="127647"/>
                  </a:lnTo>
                  <a:lnTo>
                    <a:pt x="153492" y="132638"/>
                  </a:lnTo>
                  <a:lnTo>
                    <a:pt x="148513" y="140042"/>
                  </a:lnTo>
                  <a:lnTo>
                    <a:pt x="146685" y="149098"/>
                  </a:lnTo>
                  <a:lnTo>
                    <a:pt x="148513" y="158165"/>
                  </a:lnTo>
                  <a:lnTo>
                    <a:pt x="153492" y="165569"/>
                  </a:lnTo>
                  <a:lnTo>
                    <a:pt x="160896" y="170561"/>
                  </a:lnTo>
                  <a:lnTo>
                    <a:pt x="169964" y="172389"/>
                  </a:lnTo>
                  <a:lnTo>
                    <a:pt x="179019" y="170561"/>
                  </a:lnTo>
                  <a:lnTo>
                    <a:pt x="186423" y="165569"/>
                  </a:lnTo>
                  <a:lnTo>
                    <a:pt x="191414" y="158165"/>
                  </a:lnTo>
                  <a:lnTo>
                    <a:pt x="193243" y="149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6497" y="1272987"/>
              <a:ext cx="159385" cy="133350"/>
            </a:xfrm>
            <a:custGeom>
              <a:avLst/>
              <a:gdLst/>
              <a:ahLst/>
              <a:cxnLst/>
              <a:rect l="l" t="t" r="r" b="b"/>
              <a:pathLst>
                <a:path w="159385" h="133350">
                  <a:moveTo>
                    <a:pt x="0" y="131952"/>
                  </a:moveTo>
                  <a:lnTo>
                    <a:pt x="145689" y="132781"/>
                  </a:lnTo>
                </a:path>
                <a:path w="159385" h="133350">
                  <a:moveTo>
                    <a:pt x="77619" y="0"/>
                  </a:moveTo>
                  <a:lnTo>
                    <a:pt x="159109" y="129242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9544" y="134187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91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4963" y="132001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5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7870" y="99788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37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86018" y="986952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37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2755" y="9926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903" y="981759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2335396" y="99681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0" name="object 40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5"/>
                  </a:moveTo>
                  <a:lnTo>
                    <a:pt x="21852" y="0"/>
                  </a:lnTo>
                  <a:lnTo>
                    <a:pt x="43704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1" name="object 41"/>
            <p:cNvSpPr/>
            <p:nvPr/>
          </p:nvSpPr>
          <p:spPr>
            <a:xfrm>
              <a:off x="2313543" y="98588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52" y="54653"/>
                  </a:moveTo>
                  <a:lnTo>
                    <a:pt x="43704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6624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4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16264" y="182380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282" y="46564"/>
                  </a:moveTo>
                  <a:lnTo>
                    <a:pt x="14218" y="44735"/>
                  </a:lnTo>
                  <a:lnTo>
                    <a:pt x="6818" y="39746"/>
                  </a:lnTo>
                  <a:lnTo>
                    <a:pt x="1829" y="32346"/>
                  </a:lnTo>
                  <a:lnTo>
                    <a:pt x="0" y="23282"/>
                  </a:lnTo>
                  <a:lnTo>
                    <a:pt x="1829" y="14218"/>
                  </a:lnTo>
                  <a:lnTo>
                    <a:pt x="6818" y="6818"/>
                  </a:lnTo>
                  <a:lnTo>
                    <a:pt x="14218" y="1829"/>
                  </a:lnTo>
                  <a:lnTo>
                    <a:pt x="23282" y="0"/>
                  </a:lnTo>
                  <a:lnTo>
                    <a:pt x="32346" y="1829"/>
                  </a:lnTo>
                  <a:lnTo>
                    <a:pt x="39746" y="6818"/>
                  </a:lnTo>
                  <a:lnTo>
                    <a:pt x="44735" y="14218"/>
                  </a:lnTo>
                  <a:lnTo>
                    <a:pt x="46564" y="23282"/>
                  </a:lnTo>
                  <a:lnTo>
                    <a:pt x="44735" y="32346"/>
                  </a:lnTo>
                  <a:lnTo>
                    <a:pt x="39746" y="39746"/>
                  </a:lnTo>
                  <a:lnTo>
                    <a:pt x="32346" y="44735"/>
                  </a:lnTo>
                  <a:lnTo>
                    <a:pt x="23282" y="46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3513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5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5" y="0"/>
                  </a:lnTo>
                  <a:lnTo>
                    <a:pt x="235565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402" y="1697520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60" h="172719">
                  <a:moveTo>
                    <a:pt x="46558" y="149085"/>
                  </a:moveTo>
                  <a:lnTo>
                    <a:pt x="44729" y="140030"/>
                  </a:lnTo>
                  <a:lnTo>
                    <a:pt x="39738" y="132626"/>
                  </a:lnTo>
                  <a:lnTo>
                    <a:pt x="32334" y="127635"/>
                  </a:lnTo>
                  <a:lnTo>
                    <a:pt x="23279" y="125806"/>
                  </a:lnTo>
                  <a:lnTo>
                    <a:pt x="14211" y="127635"/>
                  </a:lnTo>
                  <a:lnTo>
                    <a:pt x="6819" y="132626"/>
                  </a:lnTo>
                  <a:lnTo>
                    <a:pt x="1828" y="140030"/>
                  </a:lnTo>
                  <a:lnTo>
                    <a:pt x="0" y="149085"/>
                  </a:lnTo>
                  <a:lnTo>
                    <a:pt x="1828" y="158153"/>
                  </a:lnTo>
                  <a:lnTo>
                    <a:pt x="6819" y="165557"/>
                  </a:lnTo>
                  <a:lnTo>
                    <a:pt x="14211" y="170548"/>
                  </a:lnTo>
                  <a:lnTo>
                    <a:pt x="23279" y="172377"/>
                  </a:lnTo>
                  <a:lnTo>
                    <a:pt x="32334" y="170548"/>
                  </a:lnTo>
                  <a:lnTo>
                    <a:pt x="39738" y="165557"/>
                  </a:lnTo>
                  <a:lnTo>
                    <a:pt x="44729" y="158153"/>
                  </a:lnTo>
                  <a:lnTo>
                    <a:pt x="46558" y="149085"/>
                  </a:lnTo>
                  <a:close/>
                </a:path>
                <a:path w="124460" h="172719">
                  <a:moveTo>
                    <a:pt x="124079" y="23279"/>
                  </a:moveTo>
                  <a:lnTo>
                    <a:pt x="122250" y="14211"/>
                  </a:lnTo>
                  <a:lnTo>
                    <a:pt x="117259" y="6819"/>
                  </a:lnTo>
                  <a:lnTo>
                    <a:pt x="109867" y="1828"/>
                  </a:lnTo>
                  <a:lnTo>
                    <a:pt x="100812" y="0"/>
                  </a:lnTo>
                  <a:lnTo>
                    <a:pt x="91744" y="1828"/>
                  </a:lnTo>
                  <a:lnTo>
                    <a:pt x="84340" y="6819"/>
                  </a:lnTo>
                  <a:lnTo>
                    <a:pt x="79349" y="14211"/>
                  </a:lnTo>
                  <a:lnTo>
                    <a:pt x="77520" y="23279"/>
                  </a:lnTo>
                  <a:lnTo>
                    <a:pt x="79349" y="32346"/>
                  </a:lnTo>
                  <a:lnTo>
                    <a:pt x="84340" y="39738"/>
                  </a:lnTo>
                  <a:lnTo>
                    <a:pt x="91744" y="44729"/>
                  </a:lnTo>
                  <a:lnTo>
                    <a:pt x="100812" y="46558"/>
                  </a:lnTo>
                  <a:lnTo>
                    <a:pt x="109867" y="44729"/>
                  </a:lnTo>
                  <a:lnTo>
                    <a:pt x="117259" y="39738"/>
                  </a:lnTo>
                  <a:lnTo>
                    <a:pt x="122250" y="32346"/>
                  </a:lnTo>
                  <a:lnTo>
                    <a:pt x="124079" y="23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6831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489" y="21852"/>
                  </a:lnTo>
                  <a:lnTo>
                    <a:pt x="0" y="43704"/>
                  </a:lnTo>
                  <a:lnTo>
                    <a:pt x="21852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2246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52" y="21852"/>
                  </a:moveTo>
                  <a:lnTo>
                    <a:pt x="0" y="43704"/>
                  </a:lnTo>
                  <a:lnTo>
                    <a:pt x="76489" y="21852"/>
                  </a:lnTo>
                  <a:lnTo>
                    <a:pt x="0" y="0"/>
                  </a:lnTo>
                  <a:lnTo>
                    <a:pt x="21852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0398" y="1672362"/>
              <a:ext cx="235585" cy="229870"/>
            </a:xfrm>
            <a:custGeom>
              <a:avLst/>
              <a:gdLst/>
              <a:ahLst/>
              <a:cxnLst/>
              <a:rect l="l" t="t" r="r" b="b"/>
              <a:pathLst>
                <a:path w="235585" h="229869">
                  <a:moveTo>
                    <a:pt x="235568" y="229739"/>
                  </a:moveTo>
                  <a:lnTo>
                    <a:pt x="0" y="229739"/>
                  </a:lnTo>
                  <a:lnTo>
                    <a:pt x="0" y="0"/>
                  </a:lnTo>
                  <a:lnTo>
                    <a:pt x="235568" y="0"/>
                  </a:lnTo>
                  <a:lnTo>
                    <a:pt x="235568" y="229739"/>
                  </a:lnTo>
                  <a:close/>
                </a:path>
              </a:pathLst>
            </a:custGeom>
            <a:solidFill>
              <a:srgbClr val="CFCFCF">
                <a:alpha val="25180"/>
              </a:srgbClr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0" name="object 50"/>
            <p:cNvSpPr/>
            <p:nvPr/>
          </p:nvSpPr>
          <p:spPr>
            <a:xfrm>
              <a:off x="2234895" y="1696351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46570" y="149110"/>
                  </a:moveTo>
                  <a:lnTo>
                    <a:pt x="44729" y="140055"/>
                  </a:lnTo>
                  <a:lnTo>
                    <a:pt x="39738" y="132651"/>
                  </a:lnTo>
                  <a:lnTo>
                    <a:pt x="32346" y="127660"/>
                  </a:lnTo>
                  <a:lnTo>
                    <a:pt x="23279" y="125831"/>
                  </a:lnTo>
                  <a:lnTo>
                    <a:pt x="14224" y="127660"/>
                  </a:lnTo>
                  <a:lnTo>
                    <a:pt x="6819" y="132651"/>
                  </a:lnTo>
                  <a:lnTo>
                    <a:pt x="1828" y="140055"/>
                  </a:lnTo>
                  <a:lnTo>
                    <a:pt x="0" y="149110"/>
                  </a:lnTo>
                  <a:lnTo>
                    <a:pt x="1828" y="158178"/>
                  </a:lnTo>
                  <a:lnTo>
                    <a:pt x="6819" y="165582"/>
                  </a:lnTo>
                  <a:lnTo>
                    <a:pt x="14224" y="170561"/>
                  </a:lnTo>
                  <a:lnTo>
                    <a:pt x="23279" y="172402"/>
                  </a:lnTo>
                  <a:lnTo>
                    <a:pt x="32346" y="170561"/>
                  </a:lnTo>
                  <a:lnTo>
                    <a:pt x="39738" y="165582"/>
                  </a:lnTo>
                  <a:lnTo>
                    <a:pt x="44729" y="158178"/>
                  </a:lnTo>
                  <a:lnTo>
                    <a:pt x="46570" y="149110"/>
                  </a:lnTo>
                  <a:close/>
                </a:path>
                <a:path w="193675" h="172719">
                  <a:moveTo>
                    <a:pt x="124079" y="23291"/>
                  </a:moveTo>
                  <a:lnTo>
                    <a:pt x="122250" y="14224"/>
                  </a:lnTo>
                  <a:lnTo>
                    <a:pt x="117259" y="6832"/>
                  </a:lnTo>
                  <a:lnTo>
                    <a:pt x="109855" y="1841"/>
                  </a:lnTo>
                  <a:lnTo>
                    <a:pt x="100799" y="0"/>
                  </a:lnTo>
                  <a:lnTo>
                    <a:pt x="91732" y="1841"/>
                  </a:lnTo>
                  <a:lnTo>
                    <a:pt x="84340" y="6832"/>
                  </a:lnTo>
                  <a:lnTo>
                    <a:pt x="79349" y="14224"/>
                  </a:lnTo>
                  <a:lnTo>
                    <a:pt x="77508" y="23291"/>
                  </a:lnTo>
                  <a:lnTo>
                    <a:pt x="79349" y="32346"/>
                  </a:lnTo>
                  <a:lnTo>
                    <a:pt x="84340" y="39751"/>
                  </a:lnTo>
                  <a:lnTo>
                    <a:pt x="91732" y="44742"/>
                  </a:lnTo>
                  <a:lnTo>
                    <a:pt x="100799" y="46570"/>
                  </a:lnTo>
                  <a:lnTo>
                    <a:pt x="109855" y="44742"/>
                  </a:lnTo>
                  <a:lnTo>
                    <a:pt x="117259" y="39751"/>
                  </a:lnTo>
                  <a:lnTo>
                    <a:pt x="122250" y="32346"/>
                  </a:lnTo>
                  <a:lnTo>
                    <a:pt x="124079" y="23291"/>
                  </a:lnTo>
                  <a:close/>
                </a:path>
                <a:path w="193675" h="172719">
                  <a:moveTo>
                    <a:pt x="193230" y="149110"/>
                  </a:moveTo>
                  <a:lnTo>
                    <a:pt x="191401" y="140055"/>
                  </a:lnTo>
                  <a:lnTo>
                    <a:pt x="186410" y="132651"/>
                  </a:lnTo>
                  <a:lnTo>
                    <a:pt x="179019" y="127660"/>
                  </a:lnTo>
                  <a:lnTo>
                    <a:pt x="169951" y="125831"/>
                  </a:lnTo>
                  <a:lnTo>
                    <a:pt x="160883" y="127660"/>
                  </a:lnTo>
                  <a:lnTo>
                    <a:pt x="153492" y="132651"/>
                  </a:lnTo>
                  <a:lnTo>
                    <a:pt x="148501" y="140055"/>
                  </a:lnTo>
                  <a:lnTo>
                    <a:pt x="146672" y="149110"/>
                  </a:lnTo>
                  <a:lnTo>
                    <a:pt x="148501" y="158178"/>
                  </a:lnTo>
                  <a:lnTo>
                    <a:pt x="153492" y="165582"/>
                  </a:lnTo>
                  <a:lnTo>
                    <a:pt x="160883" y="170561"/>
                  </a:lnTo>
                  <a:lnTo>
                    <a:pt x="169951" y="172402"/>
                  </a:lnTo>
                  <a:lnTo>
                    <a:pt x="179019" y="170561"/>
                  </a:lnTo>
                  <a:lnTo>
                    <a:pt x="186410" y="165582"/>
                  </a:lnTo>
                  <a:lnTo>
                    <a:pt x="191401" y="158178"/>
                  </a:lnTo>
                  <a:lnTo>
                    <a:pt x="193230" y="14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1" name="object 51"/>
            <p:cNvSpPr/>
            <p:nvPr/>
          </p:nvSpPr>
          <p:spPr>
            <a:xfrm>
              <a:off x="2259299" y="1849873"/>
              <a:ext cx="146050" cy="1270"/>
            </a:xfrm>
            <a:custGeom>
              <a:avLst/>
              <a:gdLst/>
              <a:ahLst/>
              <a:cxnLst/>
              <a:rect l="l" t="t" r="r" b="b"/>
              <a:pathLst>
                <a:path w="146050" h="1269">
                  <a:moveTo>
                    <a:pt x="0" y="0"/>
                  </a:moveTo>
                  <a:lnTo>
                    <a:pt x="145704" y="828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90285" y="1746681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0987" y="0"/>
                  </a:moveTo>
                  <a:lnTo>
                    <a:pt x="0" y="0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3" name="object 53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0" y="0"/>
                  </a:moveTo>
                  <a:lnTo>
                    <a:pt x="76505" y="21852"/>
                  </a:lnTo>
                  <a:lnTo>
                    <a:pt x="0" y="43704"/>
                  </a:lnTo>
                  <a:lnTo>
                    <a:pt x="21867" y="2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4" name="object 54"/>
            <p:cNvSpPr/>
            <p:nvPr/>
          </p:nvSpPr>
          <p:spPr>
            <a:xfrm>
              <a:off x="2135701" y="1724829"/>
              <a:ext cx="76835" cy="43815"/>
            </a:xfrm>
            <a:custGeom>
              <a:avLst/>
              <a:gdLst/>
              <a:ahLst/>
              <a:cxnLst/>
              <a:rect l="l" t="t" r="r" b="b"/>
              <a:pathLst>
                <a:path w="76835" h="43814">
                  <a:moveTo>
                    <a:pt x="21867" y="21852"/>
                  </a:moveTo>
                  <a:lnTo>
                    <a:pt x="0" y="43704"/>
                  </a:lnTo>
                  <a:lnTo>
                    <a:pt x="76505" y="21852"/>
                  </a:lnTo>
                  <a:lnTo>
                    <a:pt x="0" y="0"/>
                  </a:lnTo>
                  <a:lnTo>
                    <a:pt x="21867" y="21852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04859" y="146619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0" y="76505"/>
                  </a:moveTo>
                  <a:lnTo>
                    <a:pt x="21852" y="0"/>
                  </a:lnTo>
                  <a:lnTo>
                    <a:pt x="43719" y="76505"/>
                  </a:lnTo>
                  <a:lnTo>
                    <a:pt x="21852" y="54653"/>
                  </a:lnTo>
                  <a:lnTo>
                    <a:pt x="0" y="76505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3007" y="1455256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4">
                  <a:moveTo>
                    <a:pt x="21852" y="54653"/>
                  </a:moveTo>
                  <a:lnTo>
                    <a:pt x="43719" y="76505"/>
                  </a:lnTo>
                  <a:lnTo>
                    <a:pt x="21852" y="0"/>
                  </a:lnTo>
                  <a:lnTo>
                    <a:pt x="0" y="76505"/>
                  </a:lnTo>
                  <a:lnTo>
                    <a:pt x="21852" y="54653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9744" y="1460993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91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501"/>
                  </a:moveTo>
                  <a:lnTo>
                    <a:pt x="21867" y="0"/>
                  </a:lnTo>
                  <a:lnTo>
                    <a:pt x="43719" y="76501"/>
                  </a:lnTo>
                  <a:lnTo>
                    <a:pt x="21867" y="54649"/>
                  </a:lnTo>
                  <a:lnTo>
                    <a:pt x="0" y="76501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7876" y="1450063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49"/>
                  </a:moveTo>
                  <a:lnTo>
                    <a:pt x="43719" y="76501"/>
                  </a:lnTo>
                  <a:lnTo>
                    <a:pt x="21867" y="0"/>
                  </a:lnTo>
                  <a:lnTo>
                    <a:pt x="0" y="76501"/>
                  </a:lnTo>
                  <a:lnTo>
                    <a:pt x="21867" y="54649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32384" y="1465122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0"/>
                  </a:moveTo>
                  <a:lnTo>
                    <a:pt x="0" y="210987"/>
                  </a:lnTo>
                </a:path>
              </a:pathLst>
            </a:custGeom>
            <a:ln w="109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0" y="76489"/>
                  </a:moveTo>
                  <a:lnTo>
                    <a:pt x="21867" y="0"/>
                  </a:lnTo>
                  <a:lnTo>
                    <a:pt x="43719" y="76489"/>
                  </a:lnTo>
                  <a:lnTo>
                    <a:pt x="21867" y="54637"/>
                  </a:lnTo>
                  <a:lnTo>
                    <a:pt x="0" y="76489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0517" y="1454204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4" h="76834">
                  <a:moveTo>
                    <a:pt x="21867" y="54637"/>
                  </a:moveTo>
                  <a:lnTo>
                    <a:pt x="43719" y="76489"/>
                  </a:lnTo>
                  <a:lnTo>
                    <a:pt x="21867" y="0"/>
                  </a:lnTo>
                  <a:lnTo>
                    <a:pt x="0" y="76489"/>
                  </a:lnTo>
                  <a:lnTo>
                    <a:pt x="21867" y="54637"/>
                  </a:lnTo>
                  <a:close/>
                </a:path>
              </a:pathLst>
            </a:custGeom>
            <a:ln w="5828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77575" y="3469593"/>
            <a:ext cx="7797986" cy="184657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983183">
              <a:spcBef>
                <a:spcPts val="178"/>
              </a:spcBef>
            </a:pPr>
            <a:r>
              <a:rPr sz="2180" i="1" dirty="0">
                <a:latin typeface="Arial"/>
                <a:cs typeface="Arial"/>
              </a:rPr>
              <a:t>M</a:t>
            </a:r>
            <a:r>
              <a:rPr sz="2180" i="1" spc="178" dirty="0">
                <a:latin typeface="Arial"/>
                <a:cs typeface="Arial"/>
              </a:rPr>
              <a:t> </a:t>
            </a:r>
            <a:r>
              <a:rPr sz="2180" spc="-20" dirty="0">
                <a:latin typeface="Tahoma"/>
                <a:cs typeface="Tahoma"/>
              </a:rPr>
              <a:t>:=</a:t>
            </a:r>
            <a:r>
              <a:rPr sz="2180" spc="-79" dirty="0">
                <a:latin typeface="Tahoma"/>
                <a:cs typeface="Tahoma"/>
              </a:rPr>
              <a:t> </a:t>
            </a:r>
            <a:r>
              <a:rPr sz="2180" spc="89" dirty="0">
                <a:latin typeface="Verdana"/>
                <a:cs typeface="Verdana"/>
              </a:rPr>
              <a:t>H</a:t>
            </a:r>
            <a:r>
              <a:rPr sz="2180" spc="89" dirty="0">
                <a:latin typeface="Tahoma"/>
                <a:cs typeface="Tahoma"/>
              </a:rPr>
              <a:t>(</a:t>
            </a:r>
            <a:r>
              <a:rPr sz="2180" spc="89" dirty="0">
                <a:latin typeface="Lucida Sans Unicode"/>
                <a:cs typeface="Lucida Sans Unicode"/>
              </a:rPr>
              <a:t>F</a:t>
            </a:r>
            <a:r>
              <a:rPr sz="2180" spc="89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772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10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4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+mj-lt"/>
                <a:cs typeface="Tahoma"/>
              </a:rPr>
              <a:t>Given</a:t>
            </a:r>
            <a:r>
              <a:rPr sz="2180" spc="-40" dirty="0">
                <a:latin typeface="+mj-lt"/>
                <a:cs typeface="Tahoma"/>
              </a:rPr>
              <a:t> </a:t>
            </a:r>
            <a:r>
              <a:rPr sz="2180" dirty="0">
                <a:latin typeface="+mj-lt"/>
                <a:cs typeface="Tahoma"/>
              </a:rPr>
              <a:t>that</a:t>
            </a:r>
            <a:r>
              <a:rPr sz="2180" spc="-20" dirty="0">
                <a:latin typeface="+mj-lt"/>
                <a:cs typeface="Tahoma"/>
              </a:rPr>
              <a:t> </a:t>
            </a:r>
            <a:r>
              <a:rPr sz="2180" i="1" dirty="0">
                <a:latin typeface="+mj-lt"/>
                <a:cs typeface="Arial"/>
              </a:rPr>
              <a:t>M</a:t>
            </a:r>
            <a:r>
              <a:rPr sz="2180" i="1" spc="198" dirty="0">
                <a:latin typeface="+mj-lt"/>
                <a:cs typeface="Arial"/>
              </a:rPr>
              <a:t> </a:t>
            </a:r>
            <a:r>
              <a:rPr sz="2180" dirty="0">
                <a:latin typeface="+mj-lt"/>
                <a:cs typeface="Tahoma"/>
              </a:rPr>
              <a:t>is</a:t>
            </a:r>
            <a:r>
              <a:rPr sz="2180" spc="-30" dirty="0">
                <a:latin typeface="+mj-lt"/>
                <a:cs typeface="Tahoma"/>
              </a:rPr>
              <a:t> </a:t>
            </a:r>
            <a:r>
              <a:rPr sz="2180" spc="-50" dirty="0">
                <a:latin typeface="+mj-lt"/>
                <a:cs typeface="Tahoma"/>
              </a:rPr>
              <a:t>interval</a:t>
            </a:r>
            <a:r>
              <a:rPr sz="2180" spc="-30" dirty="0">
                <a:latin typeface="+mj-lt"/>
                <a:cs typeface="Tahoma"/>
              </a:rPr>
              <a:t> </a:t>
            </a:r>
            <a:r>
              <a:rPr sz="2180" spc="-99" dirty="0">
                <a:latin typeface="+mj-lt"/>
                <a:cs typeface="Tahoma"/>
              </a:rPr>
              <a:t>decomposable,</a:t>
            </a:r>
            <a:r>
              <a:rPr sz="2180" spc="-30" dirty="0">
                <a:latin typeface="+mj-lt"/>
                <a:cs typeface="Tahoma"/>
              </a:rPr>
              <a:t> </a:t>
            </a:r>
            <a:r>
              <a:rPr sz="2180" spc="-79" dirty="0">
                <a:latin typeface="+mj-lt"/>
                <a:cs typeface="Tahoma"/>
              </a:rPr>
              <a:t>compute</a:t>
            </a:r>
            <a:r>
              <a:rPr sz="2180" spc="-30" dirty="0">
                <a:latin typeface="+mj-lt"/>
                <a:cs typeface="Tahoma"/>
              </a:rPr>
              <a:t> </a:t>
            </a:r>
            <a:r>
              <a:rPr sz="2180" spc="-50" dirty="0">
                <a:latin typeface="+mj-lt"/>
                <a:cs typeface="Tahoma"/>
              </a:rPr>
              <a:t>the </a:t>
            </a:r>
            <a:r>
              <a:rPr sz="2180" spc="-89" dirty="0">
                <a:latin typeface="+mj-lt"/>
                <a:cs typeface="Tahoma"/>
              </a:rPr>
              <a:t>barcode</a:t>
            </a:r>
            <a:r>
              <a:rPr sz="2180" spc="-99" dirty="0">
                <a:latin typeface="+mj-lt"/>
                <a:cs typeface="Tahoma"/>
              </a:rPr>
              <a:t> </a:t>
            </a:r>
            <a:r>
              <a:rPr sz="2180" dirty="0">
                <a:latin typeface="+mj-lt"/>
                <a:cs typeface="Tahoma"/>
              </a:rPr>
              <a:t>of</a:t>
            </a:r>
            <a:r>
              <a:rPr sz="2180" spc="-79" dirty="0">
                <a:latin typeface="+mj-lt"/>
                <a:cs typeface="Tahoma"/>
              </a:rPr>
              <a:t> </a:t>
            </a:r>
            <a:r>
              <a:rPr sz="2180" i="1" spc="-50" dirty="0">
                <a:latin typeface="+mj-lt"/>
                <a:cs typeface="Arial"/>
              </a:rPr>
              <a:t>M</a:t>
            </a:r>
            <a:r>
              <a:rPr sz="2180" spc="-50" dirty="0">
                <a:latin typeface="+mj-lt"/>
                <a:cs typeface="Tahoma"/>
              </a:rPr>
              <a:t>.</a:t>
            </a:r>
            <a:endParaRPr sz="2180" dirty="0">
              <a:latin typeface="+mj-lt"/>
              <a:cs typeface="Tahoma"/>
            </a:endParaRPr>
          </a:p>
          <a:p>
            <a:pPr marL="25168">
              <a:spcBef>
                <a:spcPts val="1754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10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2.</a:t>
            </a:r>
            <a:r>
              <a:rPr sz="2180" b="1" spc="25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50" dirty="0">
                <a:cs typeface="Tahoma"/>
              </a:rPr>
              <a:t>Check</a:t>
            </a:r>
            <a:r>
              <a:rPr sz="2180" spc="-30" dirty="0">
                <a:cs typeface="Tahoma"/>
              </a:rPr>
              <a:t> </a:t>
            </a:r>
            <a:r>
              <a:rPr sz="2180" spc="-99" dirty="0">
                <a:cs typeface="Tahoma"/>
              </a:rPr>
              <a:t>whether</a:t>
            </a:r>
            <a:r>
              <a:rPr sz="2180" spc="-20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20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30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</a:t>
            </a:r>
            <a:r>
              <a:rPr sz="2180" spc="-20" dirty="0">
                <a:cs typeface="Tahoma"/>
              </a:rPr>
              <a:t> </a:t>
            </a:r>
            <a:r>
              <a:rPr sz="2180" spc="-109" dirty="0">
                <a:cs typeface="Tahoma"/>
              </a:rPr>
              <a:t>decomposable</a:t>
            </a:r>
            <a:r>
              <a:rPr sz="2180" spc="-30" dirty="0">
                <a:cs typeface="Tahoma"/>
              </a:rPr>
              <a:t> </a:t>
            </a:r>
            <a:r>
              <a:rPr sz="2180" spc="-40" dirty="0">
                <a:cs typeface="Tahoma"/>
              </a:rPr>
              <a:t>or</a:t>
            </a:r>
            <a:r>
              <a:rPr sz="2180" spc="-20" dirty="0">
                <a:cs typeface="Tahoma"/>
              </a:rPr>
              <a:t> </a:t>
            </a:r>
            <a:r>
              <a:rPr sz="2180" spc="-40" dirty="0">
                <a:cs typeface="Tahoma"/>
              </a:rPr>
              <a:t>not.</a:t>
            </a:r>
            <a:endParaRPr sz="2180" dirty="0"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</p:spTree>
    <p:extLst>
      <p:ext uri="{BB962C8B-B14F-4D97-AF65-F5344CB8AC3E}">
        <p14:creationId xmlns:p14="http://schemas.microsoft.com/office/powerpoint/2010/main" val="217212210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7254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1196251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9488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26902"/>
            <a:ext cx="1674628" cy="11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8850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26902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408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DAC0-5481-1D4A-842C-4C20BC5A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" y="-206813"/>
            <a:ext cx="7971895" cy="1183320"/>
          </a:xfrm>
        </p:spPr>
        <p:txBody>
          <a:bodyPr>
            <a:normAutofit/>
          </a:bodyPr>
          <a:lstStyle/>
          <a:p>
            <a:r>
              <a:rPr lang="en-US" sz="4000" dirty="0"/>
              <a:t>Persistent homology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05AD9-E209-A54A-B3C4-0F064F7B0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9" y="1298159"/>
            <a:ext cx="7748585" cy="49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7FA930C-5933-7B47-80D3-58EE49F8FF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837" y="2088309"/>
                <a:ext cx="10924555" cy="1170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 An interval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/>
                  <a:t>: starts and ends with </a:t>
                </a:r>
                <a:r>
                  <a:rPr lang="en-US" sz="2400" b="1" dirty="0"/>
                  <a:t>indices in the filtration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D7FA930C-5933-7B47-80D3-58EE49F8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2088309"/>
                <a:ext cx="10924555" cy="1170615"/>
              </a:xfrm>
              <a:prstGeom prst="rect">
                <a:avLst/>
              </a:prstGeom>
              <a:blipFill>
                <a:blip r:embed="rId3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87968F1-F223-5C49-9E57-F96ED279B4BB}"/>
              </a:ext>
            </a:extLst>
          </p:cNvPr>
          <p:cNvSpPr txBox="1">
            <a:spLocks/>
          </p:cNvSpPr>
          <p:nvPr/>
        </p:nvSpPr>
        <p:spPr>
          <a:xfrm>
            <a:off x="223837" y="959530"/>
            <a:ext cx="1333499" cy="117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Input: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B32C46-2505-CD42-9F51-F18B6F912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1" y="3935082"/>
            <a:ext cx="2113485" cy="1333753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4233E930-9E2E-F147-AA67-B525B4CC31E0}"/>
              </a:ext>
            </a:extLst>
          </p:cNvPr>
          <p:cNvSpPr/>
          <p:nvPr/>
        </p:nvSpPr>
        <p:spPr>
          <a:xfrm rot="16200000">
            <a:off x="2951726" y="4396143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780E9BE-F7C7-6744-AADF-1220D2C5C5D2}"/>
              </a:ext>
            </a:extLst>
          </p:cNvPr>
          <p:cNvSpPr/>
          <p:nvPr/>
        </p:nvSpPr>
        <p:spPr>
          <a:xfrm rot="16200000">
            <a:off x="5944958" y="4396143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287D571-7F54-1940-8C84-6F70FCBF0516}"/>
              </a:ext>
            </a:extLst>
          </p:cNvPr>
          <p:cNvSpPr/>
          <p:nvPr/>
        </p:nvSpPr>
        <p:spPr>
          <a:xfrm rot="16200000">
            <a:off x="8917639" y="4389822"/>
            <a:ext cx="162682" cy="39182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54ED1AA-98FB-1240-9BC8-503919006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073" y="3918912"/>
            <a:ext cx="2165186" cy="13730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5CA077-6110-A14C-941F-E6EF68B57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011" y="3908841"/>
            <a:ext cx="2158536" cy="13688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554407-07BA-CC42-A2A6-51570BDB0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136" y="3836998"/>
            <a:ext cx="2193288" cy="13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26902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1656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26902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8354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26902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5560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07307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  <p:sp>
        <p:nvSpPr>
          <p:cNvPr id="26" name="object 42">
            <a:extLst>
              <a:ext uri="{FF2B5EF4-FFF2-40B4-BE49-F238E27FC236}">
                <a16:creationId xmlns:a16="http://schemas.microsoft.com/office/drawing/2014/main" id="{A2523D22-3383-2CE3-BB99-8702D5834A35}"/>
              </a:ext>
            </a:extLst>
          </p:cNvPr>
          <p:cNvSpPr txBox="1"/>
          <p:nvPr/>
        </p:nvSpPr>
        <p:spPr>
          <a:xfrm>
            <a:off x="1427086" y="4898294"/>
            <a:ext cx="868386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00082">
              <a:spcBef>
                <a:spcPts val="69"/>
              </a:spcBef>
            </a:pPr>
            <a:r>
              <a:rPr sz="2180" b="1" spc="-40" dirty="0">
                <a:latin typeface="Arial"/>
                <a:cs typeface="Arial"/>
              </a:rPr>
              <a:t>Remark.</a:t>
            </a:r>
            <a:r>
              <a:rPr sz="2180" b="1" spc="188" dirty="0">
                <a:latin typeface="Arial"/>
                <a:cs typeface="Arial"/>
              </a:rPr>
              <a:t> </a:t>
            </a:r>
            <a:r>
              <a:rPr sz="2180" dirty="0">
                <a:cs typeface="Tahoma"/>
              </a:rPr>
              <a:t>We</a:t>
            </a:r>
            <a:r>
              <a:rPr sz="2180" spc="-79" dirty="0">
                <a:cs typeface="Tahoma"/>
              </a:rPr>
              <a:t> </a:t>
            </a:r>
            <a:r>
              <a:rPr lang="en-US" sz="2180" spc="-79" dirty="0">
                <a:cs typeface="Tahoma"/>
              </a:rPr>
              <a:t>can </a:t>
            </a:r>
            <a:r>
              <a:rPr sz="2180" spc="-69" dirty="0">
                <a:cs typeface="Tahoma"/>
              </a:rPr>
              <a:t>us</a:t>
            </a:r>
            <a:r>
              <a:rPr lang="en-US" sz="2180" spc="-69" dirty="0">
                <a:cs typeface="Tahoma"/>
              </a:rPr>
              <a:t>e Fast </a:t>
            </a:r>
            <a:r>
              <a:rPr lang="en-US" sz="2180" spc="-50" dirty="0">
                <a:cs typeface="Tahoma"/>
              </a:rPr>
              <a:t>Z</a:t>
            </a:r>
            <a:r>
              <a:rPr sz="2180" spc="-50" dirty="0">
                <a:cs typeface="Tahoma"/>
              </a:rPr>
              <a:t>igzag</a:t>
            </a:r>
            <a:r>
              <a:rPr sz="2180" spc="-69" dirty="0">
                <a:cs typeface="Tahoma"/>
              </a:rPr>
              <a:t> </a:t>
            </a:r>
            <a:r>
              <a:rPr sz="2180" spc="-59" dirty="0">
                <a:cs typeface="Tahoma"/>
              </a:rPr>
              <a:t>algorithm</a:t>
            </a:r>
            <a:r>
              <a:rPr sz="2180" spc="-69" dirty="0">
                <a:cs typeface="Tahoma"/>
              </a:rPr>
              <a:t> </a:t>
            </a:r>
            <a:r>
              <a:rPr sz="2180" dirty="0">
                <a:cs typeface="Tahoma"/>
              </a:rPr>
              <a:t>in</a:t>
            </a:r>
            <a:r>
              <a:rPr sz="2180" spc="-79" dirty="0">
                <a:cs typeface="Tahoma"/>
              </a:rPr>
              <a:t> </a:t>
            </a:r>
            <a:r>
              <a:rPr sz="2180" spc="-20" dirty="0">
                <a:cs typeface="Tahoma"/>
              </a:rPr>
              <a:t>this</a:t>
            </a:r>
            <a:r>
              <a:rPr sz="2180" spc="-79" dirty="0">
                <a:cs typeface="Tahoma"/>
              </a:rPr>
              <a:t> </a:t>
            </a:r>
            <a:r>
              <a:rPr sz="2180" spc="-20" dirty="0">
                <a:cs typeface="Tahoma"/>
              </a:rPr>
              <a:t>process.</a:t>
            </a:r>
            <a:endParaRPr sz="218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716370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07307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  <p:sp>
        <p:nvSpPr>
          <p:cNvPr id="26" name="object 42">
            <a:extLst>
              <a:ext uri="{FF2B5EF4-FFF2-40B4-BE49-F238E27FC236}">
                <a16:creationId xmlns:a16="http://schemas.microsoft.com/office/drawing/2014/main" id="{A2523D22-3383-2CE3-BB99-8702D5834A35}"/>
              </a:ext>
            </a:extLst>
          </p:cNvPr>
          <p:cNvSpPr txBox="1"/>
          <p:nvPr/>
        </p:nvSpPr>
        <p:spPr>
          <a:xfrm>
            <a:off x="1427086" y="4898294"/>
            <a:ext cx="868386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00082">
              <a:spcBef>
                <a:spcPts val="69"/>
              </a:spcBef>
            </a:pPr>
            <a:r>
              <a:rPr sz="2180" b="1" spc="-40" dirty="0">
                <a:latin typeface="Arial"/>
                <a:cs typeface="Arial"/>
              </a:rPr>
              <a:t>Remark.</a:t>
            </a:r>
            <a:r>
              <a:rPr sz="2180" b="1" spc="188" dirty="0">
                <a:latin typeface="Arial"/>
                <a:cs typeface="Arial"/>
              </a:rPr>
              <a:t> </a:t>
            </a:r>
            <a:r>
              <a:rPr sz="2180" dirty="0">
                <a:cs typeface="Tahoma"/>
              </a:rPr>
              <a:t>We</a:t>
            </a:r>
            <a:r>
              <a:rPr sz="2180" spc="-79" dirty="0">
                <a:cs typeface="Tahoma"/>
              </a:rPr>
              <a:t> </a:t>
            </a:r>
            <a:r>
              <a:rPr lang="en-US" sz="2180" spc="-79" dirty="0">
                <a:cs typeface="Tahoma"/>
              </a:rPr>
              <a:t>can </a:t>
            </a:r>
            <a:r>
              <a:rPr sz="2180" spc="-69" dirty="0">
                <a:cs typeface="Tahoma"/>
              </a:rPr>
              <a:t>us</a:t>
            </a:r>
            <a:r>
              <a:rPr lang="en-US" sz="2180" spc="-69" dirty="0">
                <a:cs typeface="Tahoma"/>
              </a:rPr>
              <a:t>e Fast </a:t>
            </a:r>
            <a:r>
              <a:rPr lang="en-US" sz="2180" spc="-50" dirty="0">
                <a:cs typeface="Tahoma"/>
              </a:rPr>
              <a:t>Z</a:t>
            </a:r>
            <a:r>
              <a:rPr sz="2180" spc="-50" dirty="0">
                <a:cs typeface="Tahoma"/>
              </a:rPr>
              <a:t>igzag</a:t>
            </a:r>
            <a:r>
              <a:rPr sz="2180" spc="-69" dirty="0">
                <a:cs typeface="Tahoma"/>
              </a:rPr>
              <a:t> </a:t>
            </a:r>
            <a:r>
              <a:rPr sz="2180" spc="-59" dirty="0">
                <a:cs typeface="Tahoma"/>
              </a:rPr>
              <a:t>algorithm</a:t>
            </a:r>
            <a:r>
              <a:rPr sz="2180" spc="-69" dirty="0">
                <a:cs typeface="Tahoma"/>
              </a:rPr>
              <a:t> </a:t>
            </a:r>
            <a:r>
              <a:rPr sz="2180" dirty="0">
                <a:cs typeface="Tahoma"/>
              </a:rPr>
              <a:t>in</a:t>
            </a:r>
            <a:r>
              <a:rPr sz="2180" spc="-79" dirty="0">
                <a:cs typeface="Tahoma"/>
              </a:rPr>
              <a:t> </a:t>
            </a:r>
            <a:r>
              <a:rPr sz="2180" spc="-20" dirty="0">
                <a:cs typeface="Tahoma"/>
              </a:rPr>
              <a:t>this</a:t>
            </a:r>
            <a:r>
              <a:rPr sz="2180" spc="-79" dirty="0">
                <a:cs typeface="Tahoma"/>
              </a:rPr>
              <a:t> </a:t>
            </a:r>
            <a:r>
              <a:rPr sz="2180" spc="-20" dirty="0">
                <a:cs typeface="Tahoma"/>
              </a:rPr>
              <a:t>process.</a:t>
            </a:r>
            <a:endParaRPr sz="2180" dirty="0">
              <a:cs typeface="Tahom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5E8A715-5993-C97F-35F2-921937E043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7485" y="5455493"/>
            <a:ext cx="7743066" cy="9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1282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07307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  <p:sp>
        <p:nvSpPr>
          <p:cNvPr id="28" name="object 43">
            <a:extLst>
              <a:ext uri="{FF2B5EF4-FFF2-40B4-BE49-F238E27FC236}">
                <a16:creationId xmlns:a16="http://schemas.microsoft.com/office/drawing/2014/main" id="{027D56BE-79CA-C501-06B1-5FC768D47A7C}"/>
              </a:ext>
            </a:extLst>
          </p:cNvPr>
          <p:cNvSpPr txBox="1"/>
          <p:nvPr/>
        </p:nvSpPr>
        <p:spPr>
          <a:xfrm>
            <a:off x="1777574" y="4926234"/>
            <a:ext cx="289972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5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2.</a:t>
            </a:r>
            <a:r>
              <a:rPr sz="2180" b="1" spc="226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40" dirty="0">
                <a:latin typeface="Tahoma"/>
                <a:cs typeface="Tahoma"/>
              </a:rPr>
              <a:t>(</a:t>
            </a:r>
            <a:r>
              <a:rPr sz="2180" spc="-40" dirty="0">
                <a:cs typeface="Tahoma"/>
              </a:rPr>
              <a:t>Subtraction</a:t>
            </a:r>
            <a:r>
              <a:rPr sz="2180" spc="-4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5EF830-6A4D-1599-87E6-86F70BD874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4445" y="5388570"/>
            <a:ext cx="6565809" cy="9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3232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071" y="150522"/>
            <a:ext cx="8784532" cy="163585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pSp>
        <p:nvGrpSpPr>
          <p:cNvPr id="3" name="object 3"/>
          <p:cNvGrpSpPr/>
          <p:nvPr/>
        </p:nvGrpSpPr>
        <p:grpSpPr>
          <a:xfrm>
            <a:off x="1702071" y="238563"/>
            <a:ext cx="8885200" cy="483206"/>
            <a:chOff x="87743" y="120386"/>
            <a:chExt cx="4483735" cy="24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44" y="262470"/>
              <a:ext cx="101600" cy="10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44" y="249770"/>
              <a:ext cx="4381715" cy="114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310" y="126530"/>
              <a:ext cx="50749" cy="1359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743" y="120386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40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8" name="object 8"/>
            <p:cNvSpPr/>
            <p:nvPr/>
          </p:nvSpPr>
          <p:spPr>
            <a:xfrm>
              <a:off x="4520310" y="1646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9" name="object 9"/>
            <p:cNvSpPr/>
            <p:nvPr/>
          </p:nvSpPr>
          <p:spPr>
            <a:xfrm>
              <a:off x="4520310" y="1519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1392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12652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77574" y="179666"/>
            <a:ext cx="541844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spc="-50" dirty="0">
                <a:solidFill>
                  <a:srgbClr val="CC0000"/>
                </a:solidFill>
                <a:latin typeface="Arial"/>
                <a:cs typeface="Arial"/>
              </a:rPr>
              <a:t>Algorithm</a:t>
            </a:r>
            <a:r>
              <a:rPr sz="2180" b="1" spc="6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180" b="1" spc="21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180" spc="-69" dirty="0">
                <a:cs typeface="Tahoma"/>
              </a:rPr>
              <a:t>Compute </a:t>
            </a:r>
            <a:r>
              <a:rPr sz="2180" spc="-2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</a:t>
            </a:r>
            <a:r>
              <a:rPr sz="2180" spc="-59" dirty="0">
                <a:cs typeface="Tahoma"/>
              </a:rPr>
              <a:t> </a:t>
            </a:r>
            <a:r>
              <a:rPr sz="2180" dirty="0">
                <a:cs typeface="Tahoma"/>
              </a:rPr>
              <a:t>of</a:t>
            </a:r>
            <a:r>
              <a:rPr sz="2180" spc="-69" dirty="0">
                <a:cs typeface="Tahoma"/>
              </a:rPr>
              <a:t> </a:t>
            </a:r>
            <a:r>
              <a:rPr sz="2180" i="1" spc="-50" dirty="0">
                <a:cs typeface="Arial"/>
              </a:rPr>
              <a:t>M</a:t>
            </a:r>
            <a:r>
              <a:rPr sz="2180" spc="-5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4711" y="898564"/>
            <a:ext cx="2387173" cy="19643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22598" y="1709951"/>
            <a:ext cx="402915" cy="27493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91712" y="1799211"/>
            <a:ext cx="363663" cy="128350"/>
          </a:xfrm>
          <a:custGeom>
            <a:avLst/>
            <a:gdLst/>
            <a:ahLst/>
            <a:cxnLst/>
            <a:rect l="l" t="t" r="r" b="b"/>
            <a:pathLst>
              <a:path w="183515" h="64769">
                <a:moveTo>
                  <a:pt x="183413" y="53644"/>
                </a:moveTo>
                <a:lnTo>
                  <a:pt x="0" y="53644"/>
                </a:lnTo>
                <a:lnTo>
                  <a:pt x="0" y="64452"/>
                </a:lnTo>
                <a:lnTo>
                  <a:pt x="183413" y="64452"/>
                </a:lnTo>
                <a:lnTo>
                  <a:pt x="183413" y="53644"/>
                </a:lnTo>
                <a:close/>
              </a:path>
              <a:path w="183515" h="64769">
                <a:moveTo>
                  <a:pt x="183413" y="0"/>
                </a:moveTo>
                <a:lnTo>
                  <a:pt x="0" y="0"/>
                </a:lnTo>
                <a:lnTo>
                  <a:pt x="0" y="10807"/>
                </a:lnTo>
                <a:lnTo>
                  <a:pt x="183413" y="10807"/>
                </a:lnTo>
                <a:lnTo>
                  <a:pt x="183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883A99-F87E-757D-AA32-5AD66ECF2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220" y="815000"/>
            <a:ext cx="4692330" cy="820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B2274E-EAE9-C8C3-4AD3-C79548048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0118" y="1709951"/>
            <a:ext cx="3075959" cy="1337051"/>
          </a:xfrm>
          <a:prstGeom prst="rect">
            <a:avLst/>
          </a:prstGeom>
        </p:spPr>
      </p:pic>
      <p:sp>
        <p:nvSpPr>
          <p:cNvPr id="20" name="object 36">
            <a:extLst>
              <a:ext uri="{FF2B5EF4-FFF2-40B4-BE49-F238E27FC236}">
                <a16:creationId xmlns:a16="http://schemas.microsoft.com/office/drawing/2014/main" id="{F2332239-4DE4-5775-5CC9-A67148B8F2D4}"/>
              </a:ext>
            </a:extLst>
          </p:cNvPr>
          <p:cNvSpPr txBox="1"/>
          <p:nvPr/>
        </p:nvSpPr>
        <p:spPr>
          <a:xfrm>
            <a:off x="1727238" y="3042811"/>
            <a:ext cx="533303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11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1.</a:t>
            </a:r>
            <a:r>
              <a:rPr sz="2180" b="1" spc="27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59" dirty="0">
                <a:latin typeface="Tahoma"/>
                <a:cs typeface="Tahoma"/>
              </a:rPr>
              <a:t>(</a:t>
            </a:r>
            <a:r>
              <a:rPr sz="2180" spc="-59" dirty="0">
                <a:cs typeface="Tahoma"/>
              </a:rPr>
              <a:t>Extension</a:t>
            </a:r>
            <a:r>
              <a:rPr sz="2180" spc="-10" dirty="0">
                <a:cs typeface="Tahoma"/>
              </a:rPr>
              <a:t> </a:t>
            </a:r>
            <a:r>
              <a:rPr sz="2180" spc="-99" dirty="0">
                <a:cs typeface="Tahoma"/>
              </a:rPr>
              <a:t>process</a:t>
            </a:r>
            <a:r>
              <a:rPr sz="2180" spc="-20" dirty="0">
                <a:cs typeface="Tahoma"/>
              </a:rPr>
              <a:t> </a:t>
            </a:r>
            <a:r>
              <a:rPr sz="2180" dirty="0">
                <a:cs typeface="Tahoma"/>
              </a:rPr>
              <a:t>until</a:t>
            </a:r>
            <a:r>
              <a:rPr sz="2180" spc="-3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08" baseline="-13888" dirty="0">
                <a:cs typeface="Calibri"/>
              </a:rPr>
              <a:t> </a:t>
            </a:r>
            <a:r>
              <a:rPr sz="2180" dirty="0">
                <a:cs typeface="Tahoma"/>
              </a:rPr>
              <a:t>=</a:t>
            </a:r>
            <a:r>
              <a:rPr sz="2180" spc="-119" dirty="0">
                <a:cs typeface="Tahoma"/>
              </a:rPr>
              <a:t> </a:t>
            </a:r>
            <a:r>
              <a:rPr sz="2180" spc="-50" dirty="0">
                <a:cs typeface="Tahoma"/>
              </a:rPr>
              <a:t>0</a:t>
            </a:r>
            <a:r>
              <a:rPr sz="2180" spc="-5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E4E79-6707-0C1A-27C1-F65025CF5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31" y="3569842"/>
            <a:ext cx="1633780" cy="1197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32630-9BED-B952-9C2F-71EA5A2D1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711" y="3607307"/>
            <a:ext cx="1674628" cy="11817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2875F-0888-9758-6CB1-5C21C4C0A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148" y="3626901"/>
            <a:ext cx="1459741" cy="1197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26C99-F73F-25BA-DC90-0089BD724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318" y="3589783"/>
            <a:ext cx="1532779" cy="1218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92D3C-719E-6610-B5A7-EA888B510F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4526" y="3556356"/>
            <a:ext cx="1532779" cy="1322860"/>
          </a:xfrm>
          <a:prstGeom prst="rect">
            <a:avLst/>
          </a:prstGeom>
        </p:spPr>
      </p:pic>
      <p:sp>
        <p:nvSpPr>
          <p:cNvPr id="28" name="object 43">
            <a:extLst>
              <a:ext uri="{FF2B5EF4-FFF2-40B4-BE49-F238E27FC236}">
                <a16:creationId xmlns:a16="http://schemas.microsoft.com/office/drawing/2014/main" id="{027D56BE-79CA-C501-06B1-5FC768D47A7C}"/>
              </a:ext>
            </a:extLst>
          </p:cNvPr>
          <p:cNvSpPr txBox="1"/>
          <p:nvPr/>
        </p:nvSpPr>
        <p:spPr>
          <a:xfrm>
            <a:off x="1777574" y="4926234"/>
            <a:ext cx="289972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Step</a:t>
            </a:r>
            <a:r>
              <a:rPr sz="2180" b="1" spc="5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latin typeface="Arial"/>
                <a:cs typeface="Arial"/>
              </a:rPr>
              <a:t>2.</a:t>
            </a:r>
            <a:r>
              <a:rPr sz="2180" b="1" spc="226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80" spc="-40" dirty="0">
                <a:latin typeface="Tahoma"/>
                <a:cs typeface="Tahoma"/>
              </a:rPr>
              <a:t>(</a:t>
            </a:r>
            <a:r>
              <a:rPr sz="2180" spc="-40" dirty="0">
                <a:cs typeface="Tahoma"/>
              </a:rPr>
              <a:t>Subtraction</a:t>
            </a:r>
            <a:r>
              <a:rPr sz="2180" spc="-40" dirty="0">
                <a:latin typeface="Tahoma"/>
                <a:cs typeface="Tahoma"/>
              </a:rPr>
              <a:t>)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5EF830-6A4D-1599-87E6-86F70BD874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4445" y="5388570"/>
            <a:ext cx="6565809" cy="927564"/>
          </a:xfrm>
          <a:prstGeom prst="rect">
            <a:avLst/>
          </a:prstGeom>
        </p:spPr>
      </p:pic>
      <p:sp>
        <p:nvSpPr>
          <p:cNvPr id="27" name="object 78">
            <a:extLst>
              <a:ext uri="{FF2B5EF4-FFF2-40B4-BE49-F238E27FC236}">
                <a16:creationId xmlns:a16="http://schemas.microsoft.com/office/drawing/2014/main" id="{7FA3049C-DFB7-C2E5-E730-3B116859342B}"/>
              </a:ext>
            </a:extLst>
          </p:cNvPr>
          <p:cNvSpPr txBox="1"/>
          <p:nvPr/>
        </p:nvSpPr>
        <p:spPr>
          <a:xfrm>
            <a:off x="1777574" y="6338452"/>
            <a:ext cx="785964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59" dirty="0">
                <a:cs typeface="Tahoma"/>
              </a:rPr>
              <a:t>Repeat</a:t>
            </a:r>
            <a:r>
              <a:rPr sz="2180" spc="-109" dirty="0">
                <a:cs typeface="Tahoma"/>
              </a:rPr>
              <a:t> </a:t>
            </a:r>
            <a:r>
              <a:rPr sz="2180" b="1" spc="-69" dirty="0">
                <a:solidFill>
                  <a:srgbClr val="0000CC"/>
                </a:solidFill>
                <a:cs typeface="Arial"/>
              </a:rPr>
              <a:t>Steps</a:t>
            </a:r>
            <a:r>
              <a:rPr sz="2180" b="1" spc="69" dirty="0">
                <a:solidFill>
                  <a:srgbClr val="0000CC"/>
                </a:solidFill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cs typeface="Arial"/>
              </a:rPr>
              <a:t>1</a:t>
            </a:r>
            <a:r>
              <a:rPr sz="2180" b="1" spc="59" dirty="0">
                <a:solidFill>
                  <a:srgbClr val="0000CC"/>
                </a:solidFill>
                <a:cs typeface="Arial"/>
              </a:rPr>
              <a:t> </a:t>
            </a:r>
            <a:r>
              <a:rPr sz="2180" b="1" spc="-40" dirty="0">
                <a:solidFill>
                  <a:srgbClr val="0000CC"/>
                </a:solidFill>
                <a:cs typeface="Arial"/>
              </a:rPr>
              <a:t>and</a:t>
            </a:r>
            <a:r>
              <a:rPr sz="2180" b="1" spc="69" dirty="0">
                <a:solidFill>
                  <a:srgbClr val="0000CC"/>
                </a:solidFill>
                <a:cs typeface="Arial"/>
              </a:rPr>
              <a:t> </a:t>
            </a:r>
            <a:r>
              <a:rPr sz="2180" b="1" dirty="0">
                <a:solidFill>
                  <a:srgbClr val="0000CC"/>
                </a:solidFill>
                <a:cs typeface="Arial"/>
              </a:rPr>
              <a:t>2 </a:t>
            </a:r>
            <a:r>
              <a:rPr sz="2180" dirty="0">
                <a:cs typeface="Tahoma"/>
              </a:rPr>
              <a:t>until</a:t>
            </a:r>
            <a:r>
              <a:rPr sz="2180" spc="-59" dirty="0">
                <a:cs typeface="Tahoma"/>
              </a:rPr>
              <a:t> </a:t>
            </a:r>
            <a:r>
              <a:rPr sz="2180" spc="-20" dirty="0">
                <a:cs typeface="Tahoma"/>
              </a:rPr>
              <a:t>the</a:t>
            </a:r>
            <a:r>
              <a:rPr sz="2180" spc="-69" dirty="0">
                <a:cs typeface="Tahoma"/>
              </a:rPr>
              <a:t> </a:t>
            </a:r>
            <a:r>
              <a:rPr sz="2180" spc="-89" dirty="0">
                <a:cs typeface="Tahoma"/>
              </a:rPr>
              <a:t>dimension</a:t>
            </a:r>
            <a:r>
              <a:rPr sz="2180" spc="-59" dirty="0">
                <a:cs typeface="Tahoma"/>
              </a:rPr>
              <a:t> </a:t>
            </a:r>
            <a:r>
              <a:rPr sz="2180" spc="-69" dirty="0">
                <a:cs typeface="Tahoma"/>
              </a:rPr>
              <a:t>vector </a:t>
            </a:r>
            <a:r>
              <a:rPr sz="2180" spc="-129" dirty="0">
                <a:cs typeface="Tahoma"/>
              </a:rPr>
              <a:t>becomes</a:t>
            </a:r>
            <a:r>
              <a:rPr sz="2180" spc="-40" dirty="0">
                <a:cs typeface="Tahoma"/>
              </a:rPr>
              <a:t> </a:t>
            </a:r>
            <a:r>
              <a:rPr sz="2180" spc="-20" dirty="0">
                <a:cs typeface="Tahoma"/>
              </a:rPr>
              <a:t>zero</a:t>
            </a:r>
            <a:r>
              <a:rPr sz="2180" spc="-20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54461292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109668"/>
            <a:ext cx="2419264" cy="566490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109668"/>
            <a:ext cx="2419264" cy="56649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6832CBF-3749-24BB-7460-64546927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9" y="955829"/>
            <a:ext cx="6344510" cy="16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7306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109668"/>
            <a:ext cx="2419264" cy="56649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6832CBF-3749-24BB-7460-64546927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9" y="955829"/>
            <a:ext cx="6344510" cy="1617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D3E4A5-2BC1-BCFD-41A1-12FB9759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78" y="2501364"/>
            <a:ext cx="4238619" cy="154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9991B-2A96-9B30-993A-E9BF5D66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19" y="2774476"/>
            <a:ext cx="2005516" cy="10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6597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2F93C5-ED19-3A45-BDF9-7EED58D5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063625"/>
            <a:ext cx="7162800" cy="49588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12A35C-3620-A045-ADEF-3A3D7144EA20}"/>
              </a:ext>
            </a:extLst>
          </p:cNvPr>
          <p:cNvSpPr txBox="1">
            <a:spLocks/>
          </p:cNvSpPr>
          <p:nvPr/>
        </p:nvSpPr>
        <p:spPr>
          <a:xfrm>
            <a:off x="223837" y="-68267"/>
            <a:ext cx="7971895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Standard persistence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F60BA-387E-03B3-D1FE-A60C8F8BAC1A}"/>
              </a:ext>
            </a:extLst>
          </p:cNvPr>
          <p:cNvSpPr txBox="1"/>
          <p:nvPr/>
        </p:nvSpPr>
        <p:spPr>
          <a:xfrm>
            <a:off x="7664335" y="3967942"/>
            <a:ext cx="173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Gabriel 72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163D2F-0BCC-AFB6-DFCF-85D3635EA854}"/>
                  </a:ext>
                </a:extLst>
              </p14:cNvPr>
              <p14:cNvContentPartPr/>
              <p14:nvPr/>
            </p14:nvContentPartPr>
            <p14:xfrm>
              <a:off x="-414949" y="4138680"/>
              <a:ext cx="28440" cy="1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163D2F-0BCC-AFB6-DFCF-85D3635E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3589" y="4129680"/>
                <a:ext cx="46080" cy="34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121C4349-C7BF-3D6C-C475-3A6C1195BC36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/>
              <a:t>Peter Gabriel</a:t>
            </a:r>
            <a:r>
              <a:rPr lang="de-DE" sz="1200" dirty="0"/>
              <a:t>. Unzerlegbare Darstellungen I. </a:t>
            </a:r>
            <a:r>
              <a:rPr lang="de-DE" sz="1200" dirty="0" err="1"/>
              <a:t>Manuscripta</a:t>
            </a:r>
            <a:r>
              <a:rPr lang="de-DE" sz="1200" dirty="0"/>
              <a:t> Mathematica, 6(1):71–103, 1972.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17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-12252"/>
            <a:ext cx="2419264" cy="56649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6832CBF-3749-24BB-7460-64546927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9" y="955829"/>
            <a:ext cx="6344510" cy="1617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D3E4A5-2BC1-BCFD-41A1-12FB9759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78" y="2501364"/>
            <a:ext cx="4238619" cy="154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9991B-2A96-9B30-993A-E9BF5D66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19" y="2774476"/>
            <a:ext cx="2005516" cy="1055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25783-2D40-8814-65DD-0D56D31F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38" y="3674022"/>
            <a:ext cx="2064895" cy="1862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C96E5-ECF2-7B13-1D98-25696C7CA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77" y="4045816"/>
            <a:ext cx="3236460" cy="10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EA539-AEF0-2DFC-E486-E9C4BD979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471" y="4605149"/>
            <a:ext cx="1584052" cy="4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0130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-12252"/>
            <a:ext cx="2419264" cy="56649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6832CBF-3749-24BB-7460-64546927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9" y="955829"/>
            <a:ext cx="6344510" cy="1617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D3E4A5-2BC1-BCFD-41A1-12FB9759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78" y="2501364"/>
            <a:ext cx="4238619" cy="154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9991B-2A96-9B30-993A-E9BF5D66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19" y="2774476"/>
            <a:ext cx="2005516" cy="1055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C96E5-ECF2-7B13-1D98-25696C7CA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77" y="4045816"/>
            <a:ext cx="3236460" cy="10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EA539-AEF0-2DFC-E486-E9C4BD979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471" y="4605149"/>
            <a:ext cx="1584052" cy="41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D0676-E705-D553-8B4D-1B332C823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77" y="5250892"/>
            <a:ext cx="4637631" cy="534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AE67C-677C-1678-46B4-C443DB8BA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8287" y="3713469"/>
            <a:ext cx="2105892" cy="18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8688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067" y="277941"/>
            <a:ext cx="289701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cs typeface="Tahoma"/>
              </a:rPr>
              <a:t>One</a:t>
            </a:r>
            <a:r>
              <a:rPr sz="2180" spc="-79" dirty="0">
                <a:cs typeface="Tahoma"/>
              </a:rPr>
              <a:t> possible</a:t>
            </a:r>
            <a:r>
              <a:rPr sz="2180" spc="-69" dirty="0">
                <a:cs typeface="Tahoma"/>
              </a:rPr>
              <a:t> </a:t>
            </a:r>
            <a:r>
              <a:rPr sz="2180" spc="-99" dirty="0">
                <a:cs typeface="Tahoma"/>
              </a:rPr>
              <a:t>scenario</a:t>
            </a:r>
            <a:r>
              <a:rPr sz="2180" spc="-99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37EE3BC-5415-06EE-D9AE-CFD8D6D3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41" y="-12252"/>
            <a:ext cx="2419264" cy="56649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6832CBF-3749-24BB-7460-64546927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79" y="955829"/>
            <a:ext cx="6344510" cy="1617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D3E4A5-2BC1-BCFD-41A1-12FB97593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78" y="2501364"/>
            <a:ext cx="4238619" cy="154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9991B-2A96-9B30-993A-E9BF5D66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19" y="2774476"/>
            <a:ext cx="2005516" cy="1055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C96E5-ECF2-7B13-1D98-25696C7CA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77" y="4045816"/>
            <a:ext cx="3236460" cy="10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EA539-AEF0-2DFC-E486-E9C4BD979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471" y="4605149"/>
            <a:ext cx="1584052" cy="41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D0676-E705-D553-8B4D-1B332C823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77" y="5250892"/>
            <a:ext cx="4637631" cy="534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AE67C-677C-1678-46B4-C443DB8BA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8287" y="3713469"/>
            <a:ext cx="2105892" cy="1850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B122B-16DB-5A97-B52B-6D02AD9677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927" y="5575011"/>
            <a:ext cx="4665818" cy="10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1573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1702071" y="2124621"/>
            <a:ext cx="8885200" cy="1002904"/>
            <a:chOff x="87743" y="1072146"/>
            <a:chExt cx="4483735" cy="506095"/>
          </a:xfrm>
        </p:grpSpPr>
        <p:sp>
          <p:nvSpPr>
            <p:cNvPr id="19" name="object 19"/>
            <p:cNvSpPr/>
            <p:nvPr/>
          </p:nvSpPr>
          <p:spPr>
            <a:xfrm>
              <a:off x="87743" y="1072146"/>
              <a:ext cx="4432935" cy="215265"/>
            </a:xfrm>
            <a:custGeom>
              <a:avLst/>
              <a:gdLst/>
              <a:ahLst/>
              <a:cxnLst/>
              <a:rect l="l" t="t" r="r" b="b"/>
              <a:pathLst>
                <a:path w="4432935" h="215265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215238"/>
                  </a:lnTo>
                  <a:lnTo>
                    <a:pt x="4432566" y="215238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1274724"/>
              <a:ext cx="4432565" cy="50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476489"/>
              <a:ext cx="101600" cy="101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463789"/>
              <a:ext cx="4381715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1116380"/>
              <a:ext cx="50749" cy="3601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743" y="1319010"/>
              <a:ext cx="4432935" cy="208279"/>
            </a:xfrm>
            <a:custGeom>
              <a:avLst/>
              <a:gdLst/>
              <a:ahLst/>
              <a:cxnLst/>
              <a:rect l="l" t="t" r="r" b="b"/>
              <a:pathLst>
                <a:path w="4432935" h="208280">
                  <a:moveTo>
                    <a:pt x="4432566" y="0"/>
                  </a:moveTo>
                  <a:lnTo>
                    <a:pt x="0" y="0"/>
                  </a:lnTo>
                  <a:lnTo>
                    <a:pt x="0" y="157478"/>
                  </a:lnTo>
                  <a:lnTo>
                    <a:pt x="4008" y="177203"/>
                  </a:lnTo>
                  <a:lnTo>
                    <a:pt x="14922" y="193356"/>
                  </a:lnTo>
                  <a:lnTo>
                    <a:pt x="31075" y="204270"/>
                  </a:lnTo>
                  <a:lnTo>
                    <a:pt x="50800" y="208279"/>
                  </a:lnTo>
                  <a:lnTo>
                    <a:pt x="4381765" y="208279"/>
                  </a:lnTo>
                  <a:lnTo>
                    <a:pt x="4401490" y="204270"/>
                  </a:lnTo>
                  <a:lnTo>
                    <a:pt x="4417643" y="193356"/>
                  </a:lnTo>
                  <a:lnTo>
                    <a:pt x="4428558" y="177203"/>
                  </a:lnTo>
                  <a:lnTo>
                    <a:pt x="4432566" y="15747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4520310" y="1154478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h="341630">
                  <a:moveTo>
                    <a:pt x="0" y="3410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0310" y="11417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0310" y="11290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0310" y="11163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02071" y="3327627"/>
            <a:ext cx="8885200" cy="1279741"/>
            <a:chOff x="87743" y="1679219"/>
            <a:chExt cx="4483735" cy="645795"/>
          </a:xfrm>
        </p:grpSpPr>
        <p:sp>
          <p:nvSpPr>
            <p:cNvPr id="30" name="object 30"/>
            <p:cNvSpPr/>
            <p:nvPr/>
          </p:nvSpPr>
          <p:spPr>
            <a:xfrm>
              <a:off x="87743" y="1679219"/>
              <a:ext cx="4432935" cy="198755"/>
            </a:xfrm>
            <a:custGeom>
              <a:avLst/>
              <a:gdLst/>
              <a:ahLst/>
              <a:cxnLst/>
              <a:rect l="l" t="t" r="r" b="b"/>
              <a:pathLst>
                <a:path w="4432935" h="198755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7"/>
                  </a:lnTo>
                  <a:lnTo>
                    <a:pt x="4432566" y="19836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91A33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" y="1864931"/>
              <a:ext cx="4432565" cy="506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2223363"/>
              <a:ext cx="101600" cy="101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2210663"/>
              <a:ext cx="4381715" cy="114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1723453"/>
              <a:ext cx="50749" cy="4999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743" y="1909201"/>
              <a:ext cx="4432935" cy="365125"/>
            </a:xfrm>
            <a:custGeom>
              <a:avLst/>
              <a:gdLst/>
              <a:ahLst/>
              <a:cxnLst/>
              <a:rect l="l" t="t" r="r" b="b"/>
              <a:pathLst>
                <a:path w="4432935" h="365125">
                  <a:moveTo>
                    <a:pt x="4432566" y="0"/>
                  </a:moveTo>
                  <a:lnTo>
                    <a:pt x="0" y="0"/>
                  </a:lnTo>
                  <a:lnTo>
                    <a:pt x="0" y="314161"/>
                  </a:lnTo>
                  <a:lnTo>
                    <a:pt x="4008" y="333886"/>
                  </a:lnTo>
                  <a:lnTo>
                    <a:pt x="14922" y="350039"/>
                  </a:lnTo>
                  <a:lnTo>
                    <a:pt x="31075" y="360953"/>
                  </a:lnTo>
                  <a:lnTo>
                    <a:pt x="50800" y="364962"/>
                  </a:lnTo>
                  <a:lnTo>
                    <a:pt x="4381765" y="364962"/>
                  </a:lnTo>
                  <a:lnTo>
                    <a:pt x="4401490" y="360953"/>
                  </a:lnTo>
                  <a:lnTo>
                    <a:pt x="4417643" y="350039"/>
                  </a:lnTo>
                  <a:lnTo>
                    <a:pt x="4428558" y="333886"/>
                  </a:lnTo>
                  <a:lnTo>
                    <a:pt x="4432566" y="314161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0310" y="1761540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30">
                  <a:moveTo>
                    <a:pt x="0" y="4808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0310" y="1748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20310" y="1736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4520310" y="1723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02071" y="4807671"/>
            <a:ext cx="8885200" cy="571290"/>
            <a:chOff x="87743" y="2426093"/>
            <a:chExt cx="4483735" cy="288290"/>
          </a:xfrm>
        </p:grpSpPr>
        <p:sp>
          <p:nvSpPr>
            <p:cNvPr id="41" name="object 41"/>
            <p:cNvSpPr/>
            <p:nvPr/>
          </p:nvSpPr>
          <p:spPr>
            <a:xfrm>
              <a:off x="87743" y="2426093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6" y="82384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544" y="2612605"/>
              <a:ext cx="101600" cy="101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2599905"/>
              <a:ext cx="4381715" cy="114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0310" y="2476652"/>
              <a:ext cx="50749" cy="13595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7743" y="2470521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39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0310" y="2514758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0310" y="25020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4520310" y="24893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0310" y="24766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777575" y="1979839"/>
            <a:ext cx="8147807" cy="3226402"/>
          </a:xfrm>
          <a:prstGeom prst="rect">
            <a:avLst/>
          </a:prstGeom>
        </p:spPr>
        <p:txBody>
          <a:bodyPr vert="horz" wrap="square" lIns="0" tIns="143452" rIns="0" bIns="0" rtlCol="0">
            <a:spAutoFit/>
          </a:bodyPr>
          <a:lstStyle/>
          <a:p>
            <a:pPr marL="25168">
              <a:spcBef>
                <a:spcPts val="1130"/>
              </a:spcBef>
            </a:pPr>
            <a:r>
              <a:rPr sz="2378" spc="-129" dirty="0">
                <a:solidFill>
                  <a:srgbClr val="FFFFFF"/>
                </a:solidFill>
                <a:cs typeface="Tahoma"/>
              </a:rPr>
              <a:t>Theorem</a:t>
            </a:r>
            <a:r>
              <a:rPr sz="2378" spc="10" dirty="0">
                <a:solidFill>
                  <a:srgbClr val="FFFFFF"/>
                </a:solidFill>
                <a:cs typeface="Tahoma"/>
              </a:rPr>
              <a:t> </a:t>
            </a:r>
            <a:r>
              <a:rPr sz="2378" dirty="0">
                <a:solidFill>
                  <a:srgbClr val="FFFFFF"/>
                </a:solidFill>
                <a:cs typeface="Tahoma"/>
              </a:rPr>
              <a:t>2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cs typeface="Tahoma"/>
              </a:rPr>
              <a:t>(D</a:t>
            </a:r>
            <a:r>
              <a:rPr lang="en-US" sz="2378" spc="-119" dirty="0">
                <a:solidFill>
                  <a:srgbClr val="FFFFFF"/>
                </a:solidFill>
                <a:cs typeface="Tahoma"/>
              </a:rPr>
              <a:t>.</a:t>
            </a:r>
            <a:r>
              <a:rPr sz="2378" spc="-119" dirty="0">
                <a:solidFill>
                  <a:srgbClr val="FFFFFF"/>
                </a:solidFill>
                <a:cs typeface="Tahoma"/>
              </a:rPr>
              <a:t>,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dirty="0">
                <a:solidFill>
                  <a:srgbClr val="FFFFFF"/>
                </a:solidFill>
                <a:cs typeface="Tahoma"/>
              </a:rPr>
              <a:t>K</a:t>
            </a:r>
            <a:r>
              <a:rPr lang="en-US" sz="2378" dirty="0">
                <a:solidFill>
                  <a:srgbClr val="FFFFFF"/>
                </a:solidFill>
                <a:cs typeface="Tahoma"/>
              </a:rPr>
              <a:t>im</a:t>
            </a:r>
            <a:r>
              <a:rPr sz="2378" dirty="0">
                <a:solidFill>
                  <a:srgbClr val="FFFFFF"/>
                </a:solidFill>
                <a:cs typeface="Tahoma"/>
              </a:rPr>
              <a:t>,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spc="69" dirty="0">
                <a:solidFill>
                  <a:srgbClr val="FFFFFF"/>
                </a:solidFill>
                <a:cs typeface="Tahoma"/>
              </a:rPr>
              <a:t>M</a:t>
            </a:r>
            <a:r>
              <a:rPr sz="2378" spc="-1100" dirty="0">
                <a:solidFill>
                  <a:srgbClr val="FFFFFF"/>
                </a:solidFill>
                <a:cs typeface="Tahoma"/>
              </a:rPr>
              <a:t>´</a:t>
            </a:r>
            <a:r>
              <a:rPr sz="2378" spc="139" dirty="0">
                <a:solidFill>
                  <a:srgbClr val="FFFFFF"/>
                </a:solidFill>
                <a:cs typeface="Tahoma"/>
              </a:rPr>
              <a:t>emoli)</a:t>
            </a:r>
            <a:endParaRPr sz="2378" dirty="0">
              <a:cs typeface="Tahoma"/>
            </a:endParaRPr>
          </a:p>
          <a:p>
            <a:pPr marL="25168">
              <a:spcBef>
                <a:spcPts val="842"/>
              </a:spcBef>
            </a:pPr>
            <a:r>
              <a:rPr sz="2180" spc="-59" dirty="0">
                <a:cs typeface="Tahoma"/>
              </a:rPr>
              <a:t>If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9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 </a:t>
            </a:r>
            <a:r>
              <a:rPr sz="2180" spc="-99" dirty="0">
                <a:cs typeface="Tahoma"/>
              </a:rPr>
              <a:t>decomposable,</a:t>
            </a:r>
            <a:r>
              <a:rPr sz="2180" spc="-50" dirty="0">
                <a:cs typeface="Tahoma"/>
              </a:rPr>
              <a:t> then</a:t>
            </a:r>
            <a:r>
              <a:rPr sz="2180" spc="-6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output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9" dirty="0">
                <a:cs typeface="Tahoma"/>
              </a:rPr>
              <a:t> </a:t>
            </a:r>
            <a:r>
              <a:rPr sz="2180" b="1" spc="-20" dirty="0">
                <a:cs typeface="Arial"/>
              </a:rPr>
              <a:t>barc</a:t>
            </a:r>
            <a:r>
              <a:rPr sz="2180" spc="-20" dirty="0">
                <a:cs typeface="Tahoma"/>
              </a:rPr>
              <a:t>(</a:t>
            </a:r>
            <a:r>
              <a:rPr sz="2180" i="1" spc="-20" dirty="0">
                <a:cs typeface="Arial"/>
              </a:rPr>
              <a:t>M</a:t>
            </a:r>
            <a:r>
              <a:rPr sz="2180" spc="-20" dirty="0">
                <a:cs typeface="Tahoma"/>
              </a:rPr>
              <a:t>)</a:t>
            </a:r>
            <a:r>
              <a:rPr lang="en-US" sz="2180" spc="-20" dirty="0">
                <a:cs typeface="Tahoma"/>
              </a:rPr>
              <a:t>; time</a:t>
            </a:r>
            <a:endParaRPr sz="2180" dirty="0">
              <a:cs typeface="Tahoma"/>
            </a:endParaRPr>
          </a:p>
          <a:p>
            <a:pPr>
              <a:spcBef>
                <a:spcPts val="40"/>
              </a:spcBef>
            </a:pPr>
            <a:endParaRPr sz="2477" dirty="0">
              <a:cs typeface="Tahoma"/>
            </a:endParaRPr>
          </a:p>
          <a:p>
            <a:pPr marL="25168"/>
            <a:r>
              <a:rPr sz="2378" spc="-20" dirty="0">
                <a:solidFill>
                  <a:srgbClr val="FFFFFF"/>
                </a:solidFill>
                <a:cs typeface="Tahoma"/>
              </a:rPr>
              <a:t>Corollary</a:t>
            </a:r>
            <a:endParaRPr sz="2378" dirty="0">
              <a:cs typeface="Tahoma"/>
            </a:endParaRPr>
          </a:p>
          <a:p>
            <a:pPr marL="25168" marR="91862">
              <a:lnSpc>
                <a:spcPct val="102600"/>
              </a:lnSpc>
              <a:spcBef>
                <a:spcPts val="525"/>
              </a:spcBef>
            </a:pPr>
            <a:r>
              <a:rPr sz="2180" spc="-59" dirty="0">
                <a:cs typeface="Tahoma"/>
              </a:rPr>
              <a:t>If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spc="-109" dirty="0">
                <a:cs typeface="Tahoma"/>
              </a:rPr>
              <a:t>does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not</a:t>
            </a:r>
            <a:r>
              <a:rPr sz="2180" spc="-50" dirty="0">
                <a:cs typeface="Tahoma"/>
              </a:rPr>
              <a:t> </a:t>
            </a:r>
            <a:r>
              <a:rPr sz="2180" spc="-20" dirty="0">
                <a:cs typeface="Tahoma"/>
              </a:rPr>
              <a:t>admit</a:t>
            </a:r>
            <a:r>
              <a:rPr sz="2180" spc="-50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output</a:t>
            </a:r>
            <a:r>
              <a:rPr sz="2180" spc="-59" dirty="0">
                <a:cs typeface="Tahoma"/>
              </a:rPr>
              <a:t> as </a:t>
            </a:r>
            <a:r>
              <a:rPr sz="2180" dirty="0">
                <a:cs typeface="Tahoma"/>
              </a:rPr>
              <a:t>its</a:t>
            </a:r>
            <a:r>
              <a:rPr sz="2180" spc="-50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barcode,</a:t>
            </a:r>
            <a:r>
              <a:rPr sz="2180" spc="-50" dirty="0">
                <a:cs typeface="Tahoma"/>
              </a:rPr>
              <a:t> then</a:t>
            </a:r>
            <a:r>
              <a:rPr sz="2180" spc="-59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not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interval </a:t>
            </a:r>
            <a:r>
              <a:rPr sz="2180" spc="-20" dirty="0">
                <a:cs typeface="Tahoma"/>
              </a:rPr>
              <a:t>decomposable.</a:t>
            </a:r>
            <a:endParaRPr sz="2180" dirty="0">
              <a:cs typeface="Tahoma"/>
            </a:endParaRPr>
          </a:p>
          <a:p>
            <a:pPr>
              <a:spcBef>
                <a:spcPts val="109"/>
              </a:spcBef>
            </a:pPr>
            <a:endParaRPr sz="2774" dirty="0">
              <a:cs typeface="Tahoma"/>
            </a:endParaRPr>
          </a:p>
          <a:p>
            <a:pPr marL="25168"/>
            <a:r>
              <a:rPr sz="2180" b="1" spc="-50" dirty="0">
                <a:solidFill>
                  <a:srgbClr val="CC0000"/>
                </a:solidFill>
                <a:cs typeface="Arial"/>
              </a:rPr>
              <a:t>Algorithm</a:t>
            </a:r>
            <a:r>
              <a:rPr sz="2180" b="1" spc="109" dirty="0">
                <a:solidFill>
                  <a:srgbClr val="CC0000"/>
                </a:solidFill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cs typeface="Arial"/>
              </a:rPr>
              <a:t>2.</a:t>
            </a:r>
            <a:r>
              <a:rPr sz="2180" b="1" spc="268" dirty="0">
                <a:solidFill>
                  <a:srgbClr val="CC0000"/>
                </a:solidFill>
                <a:cs typeface="Arial"/>
              </a:rPr>
              <a:t> </a:t>
            </a:r>
            <a:r>
              <a:rPr sz="2180" spc="-50" dirty="0">
                <a:cs typeface="Tahoma"/>
              </a:rPr>
              <a:t>Check</a:t>
            </a:r>
            <a:r>
              <a:rPr sz="2180" spc="-40" dirty="0">
                <a:cs typeface="Tahoma"/>
              </a:rPr>
              <a:t> </a:t>
            </a:r>
            <a:r>
              <a:rPr sz="2180" spc="-99" dirty="0">
                <a:cs typeface="Tahoma"/>
              </a:rPr>
              <a:t>whether</a:t>
            </a:r>
            <a:r>
              <a:rPr sz="2180" spc="-20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20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20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</a:t>
            </a:r>
            <a:r>
              <a:rPr sz="2180" spc="-30" dirty="0">
                <a:cs typeface="Tahoma"/>
              </a:rPr>
              <a:t> </a:t>
            </a:r>
            <a:r>
              <a:rPr sz="2180" spc="-20" dirty="0">
                <a:cs typeface="Tahoma"/>
              </a:rPr>
              <a:t>decomposable</a:t>
            </a:r>
            <a:r>
              <a:rPr lang="en-US" sz="2180" spc="-20" dirty="0">
                <a:cs typeface="Tahoma"/>
              </a:rPr>
              <a:t>; time </a:t>
            </a:r>
            <a:endParaRPr sz="2180" dirty="0">
              <a:cs typeface="Tahoma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704B48-9A53-445C-2ED6-D79726D3F6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667" y="2609240"/>
            <a:ext cx="914525" cy="3349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CEDAAC1-6652-9D66-D5A5-2E5055924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6447" y="4878628"/>
            <a:ext cx="849991" cy="3205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C1BD4C-18C9-CA2A-FCC9-BB0F278D2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2071" y="180795"/>
            <a:ext cx="5770429" cy="135404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B8FCB98-EEC4-FA37-CE95-4A1FECDB5428}"/>
              </a:ext>
            </a:extLst>
          </p:cNvPr>
          <p:cNvSpPr txBox="1"/>
          <p:nvPr/>
        </p:nvSpPr>
        <p:spPr>
          <a:xfrm>
            <a:off x="7004858" y="5835535"/>
            <a:ext cx="350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 max(#simplices, grid size)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1702071" y="2124621"/>
            <a:ext cx="8885200" cy="1002904"/>
            <a:chOff x="87743" y="1072146"/>
            <a:chExt cx="4483735" cy="506095"/>
          </a:xfrm>
        </p:grpSpPr>
        <p:sp>
          <p:nvSpPr>
            <p:cNvPr id="19" name="object 19"/>
            <p:cNvSpPr/>
            <p:nvPr/>
          </p:nvSpPr>
          <p:spPr>
            <a:xfrm>
              <a:off x="87743" y="1072146"/>
              <a:ext cx="4432935" cy="215265"/>
            </a:xfrm>
            <a:custGeom>
              <a:avLst/>
              <a:gdLst/>
              <a:ahLst/>
              <a:cxnLst/>
              <a:rect l="l" t="t" r="r" b="b"/>
              <a:pathLst>
                <a:path w="4432935" h="215265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215238"/>
                  </a:lnTo>
                  <a:lnTo>
                    <a:pt x="4432566" y="215238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1274724"/>
              <a:ext cx="4432565" cy="50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476489"/>
              <a:ext cx="101600" cy="101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463789"/>
              <a:ext cx="4381715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1116380"/>
              <a:ext cx="50749" cy="3601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743" y="1319010"/>
              <a:ext cx="4432935" cy="208279"/>
            </a:xfrm>
            <a:custGeom>
              <a:avLst/>
              <a:gdLst/>
              <a:ahLst/>
              <a:cxnLst/>
              <a:rect l="l" t="t" r="r" b="b"/>
              <a:pathLst>
                <a:path w="4432935" h="208280">
                  <a:moveTo>
                    <a:pt x="4432566" y="0"/>
                  </a:moveTo>
                  <a:lnTo>
                    <a:pt x="0" y="0"/>
                  </a:lnTo>
                  <a:lnTo>
                    <a:pt x="0" y="157478"/>
                  </a:lnTo>
                  <a:lnTo>
                    <a:pt x="4008" y="177203"/>
                  </a:lnTo>
                  <a:lnTo>
                    <a:pt x="14922" y="193356"/>
                  </a:lnTo>
                  <a:lnTo>
                    <a:pt x="31075" y="204270"/>
                  </a:lnTo>
                  <a:lnTo>
                    <a:pt x="50800" y="208279"/>
                  </a:lnTo>
                  <a:lnTo>
                    <a:pt x="4381765" y="208279"/>
                  </a:lnTo>
                  <a:lnTo>
                    <a:pt x="4401490" y="204270"/>
                  </a:lnTo>
                  <a:lnTo>
                    <a:pt x="4417643" y="193356"/>
                  </a:lnTo>
                  <a:lnTo>
                    <a:pt x="4428558" y="177203"/>
                  </a:lnTo>
                  <a:lnTo>
                    <a:pt x="4432566" y="15747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5" name="object 25"/>
            <p:cNvSpPr/>
            <p:nvPr/>
          </p:nvSpPr>
          <p:spPr>
            <a:xfrm>
              <a:off x="4520310" y="1154478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h="341630">
                  <a:moveTo>
                    <a:pt x="0" y="3410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0310" y="11417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0310" y="11290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0310" y="111637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02071" y="3327627"/>
            <a:ext cx="8885200" cy="1279741"/>
            <a:chOff x="87743" y="1679219"/>
            <a:chExt cx="4483735" cy="645795"/>
          </a:xfrm>
        </p:grpSpPr>
        <p:sp>
          <p:nvSpPr>
            <p:cNvPr id="30" name="object 30"/>
            <p:cNvSpPr/>
            <p:nvPr/>
          </p:nvSpPr>
          <p:spPr>
            <a:xfrm>
              <a:off x="87743" y="1679219"/>
              <a:ext cx="4432935" cy="198755"/>
            </a:xfrm>
            <a:custGeom>
              <a:avLst/>
              <a:gdLst/>
              <a:ahLst/>
              <a:cxnLst/>
              <a:rect l="l" t="t" r="r" b="b"/>
              <a:pathLst>
                <a:path w="4432935" h="198755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7"/>
                  </a:lnTo>
                  <a:lnTo>
                    <a:pt x="4432566" y="19836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91A33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" y="1864931"/>
              <a:ext cx="4432565" cy="506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2223363"/>
              <a:ext cx="101600" cy="101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2210663"/>
              <a:ext cx="4381715" cy="114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1723453"/>
              <a:ext cx="50749" cy="4999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743" y="1909201"/>
              <a:ext cx="4432935" cy="365125"/>
            </a:xfrm>
            <a:custGeom>
              <a:avLst/>
              <a:gdLst/>
              <a:ahLst/>
              <a:cxnLst/>
              <a:rect l="l" t="t" r="r" b="b"/>
              <a:pathLst>
                <a:path w="4432935" h="365125">
                  <a:moveTo>
                    <a:pt x="4432566" y="0"/>
                  </a:moveTo>
                  <a:lnTo>
                    <a:pt x="0" y="0"/>
                  </a:lnTo>
                  <a:lnTo>
                    <a:pt x="0" y="314161"/>
                  </a:lnTo>
                  <a:lnTo>
                    <a:pt x="4008" y="333886"/>
                  </a:lnTo>
                  <a:lnTo>
                    <a:pt x="14922" y="350039"/>
                  </a:lnTo>
                  <a:lnTo>
                    <a:pt x="31075" y="360953"/>
                  </a:lnTo>
                  <a:lnTo>
                    <a:pt x="50800" y="364962"/>
                  </a:lnTo>
                  <a:lnTo>
                    <a:pt x="4381765" y="364962"/>
                  </a:lnTo>
                  <a:lnTo>
                    <a:pt x="4401490" y="360953"/>
                  </a:lnTo>
                  <a:lnTo>
                    <a:pt x="4417643" y="350039"/>
                  </a:lnTo>
                  <a:lnTo>
                    <a:pt x="4428558" y="333886"/>
                  </a:lnTo>
                  <a:lnTo>
                    <a:pt x="4432566" y="314161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6E8EA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0310" y="1761540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30">
                  <a:moveTo>
                    <a:pt x="0" y="4808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0310" y="1748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20310" y="1736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39" name="object 39"/>
            <p:cNvSpPr/>
            <p:nvPr/>
          </p:nvSpPr>
          <p:spPr>
            <a:xfrm>
              <a:off x="4520310" y="1723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02071" y="4807671"/>
            <a:ext cx="8885200" cy="571290"/>
            <a:chOff x="87743" y="2426093"/>
            <a:chExt cx="4483735" cy="288290"/>
          </a:xfrm>
        </p:grpSpPr>
        <p:sp>
          <p:nvSpPr>
            <p:cNvPr id="41" name="object 41"/>
            <p:cNvSpPr/>
            <p:nvPr/>
          </p:nvSpPr>
          <p:spPr>
            <a:xfrm>
              <a:off x="87743" y="2426093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6" y="82384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544" y="2612605"/>
              <a:ext cx="101600" cy="101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2599905"/>
              <a:ext cx="4381715" cy="114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0310" y="2476652"/>
              <a:ext cx="50749" cy="13595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7743" y="2470521"/>
              <a:ext cx="4432935" cy="193040"/>
            </a:xfrm>
            <a:custGeom>
              <a:avLst/>
              <a:gdLst/>
              <a:ahLst/>
              <a:cxnLst/>
              <a:rect l="l" t="t" r="r" b="b"/>
              <a:pathLst>
                <a:path w="4432935" h="193039">
                  <a:moveTo>
                    <a:pt x="4432566" y="0"/>
                  </a:moveTo>
                  <a:lnTo>
                    <a:pt x="0" y="0"/>
                  </a:lnTo>
                  <a:lnTo>
                    <a:pt x="0" y="142084"/>
                  </a:lnTo>
                  <a:lnTo>
                    <a:pt x="4008" y="161809"/>
                  </a:lnTo>
                  <a:lnTo>
                    <a:pt x="14922" y="177962"/>
                  </a:lnTo>
                  <a:lnTo>
                    <a:pt x="31075" y="188876"/>
                  </a:lnTo>
                  <a:lnTo>
                    <a:pt x="50800" y="192885"/>
                  </a:lnTo>
                  <a:lnTo>
                    <a:pt x="4381765" y="192885"/>
                  </a:lnTo>
                  <a:lnTo>
                    <a:pt x="4401490" y="188876"/>
                  </a:lnTo>
                  <a:lnTo>
                    <a:pt x="4417643" y="177962"/>
                  </a:lnTo>
                  <a:lnTo>
                    <a:pt x="4428558" y="161809"/>
                  </a:lnTo>
                  <a:lnTo>
                    <a:pt x="4432566" y="142084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F8E5E5"/>
            </a:solidFill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0310" y="2514758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6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0310" y="25020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8" name="object 48"/>
            <p:cNvSpPr/>
            <p:nvPr/>
          </p:nvSpPr>
          <p:spPr>
            <a:xfrm>
              <a:off x="4520310" y="24893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0310" y="247665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3567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777575" y="1979839"/>
            <a:ext cx="8147807" cy="3226402"/>
          </a:xfrm>
          <a:prstGeom prst="rect">
            <a:avLst/>
          </a:prstGeom>
        </p:spPr>
        <p:txBody>
          <a:bodyPr vert="horz" wrap="square" lIns="0" tIns="143452" rIns="0" bIns="0" rtlCol="0">
            <a:spAutoFit/>
          </a:bodyPr>
          <a:lstStyle/>
          <a:p>
            <a:pPr marL="25168">
              <a:spcBef>
                <a:spcPts val="1130"/>
              </a:spcBef>
            </a:pPr>
            <a:r>
              <a:rPr sz="2378" spc="-129" dirty="0">
                <a:solidFill>
                  <a:srgbClr val="FFFFFF"/>
                </a:solidFill>
                <a:cs typeface="Tahoma"/>
              </a:rPr>
              <a:t>Theorem</a:t>
            </a:r>
            <a:r>
              <a:rPr sz="2378" spc="10" dirty="0">
                <a:solidFill>
                  <a:srgbClr val="FFFFFF"/>
                </a:solidFill>
                <a:cs typeface="Tahoma"/>
              </a:rPr>
              <a:t> </a:t>
            </a:r>
            <a:r>
              <a:rPr sz="2378" dirty="0">
                <a:solidFill>
                  <a:srgbClr val="FFFFFF"/>
                </a:solidFill>
                <a:cs typeface="Tahoma"/>
              </a:rPr>
              <a:t>2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cs typeface="Tahoma"/>
              </a:rPr>
              <a:t>(D</a:t>
            </a:r>
            <a:r>
              <a:rPr lang="en-US" sz="2378" spc="-119" dirty="0">
                <a:solidFill>
                  <a:srgbClr val="FFFFFF"/>
                </a:solidFill>
                <a:cs typeface="Tahoma"/>
              </a:rPr>
              <a:t>.</a:t>
            </a:r>
            <a:r>
              <a:rPr sz="2378" spc="-119" dirty="0">
                <a:solidFill>
                  <a:srgbClr val="FFFFFF"/>
                </a:solidFill>
                <a:cs typeface="Tahoma"/>
              </a:rPr>
              <a:t>,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dirty="0">
                <a:solidFill>
                  <a:srgbClr val="FFFFFF"/>
                </a:solidFill>
                <a:cs typeface="Tahoma"/>
              </a:rPr>
              <a:t>K</a:t>
            </a:r>
            <a:r>
              <a:rPr lang="en-US" sz="2378" dirty="0">
                <a:solidFill>
                  <a:srgbClr val="FFFFFF"/>
                </a:solidFill>
                <a:cs typeface="Tahoma"/>
              </a:rPr>
              <a:t>im</a:t>
            </a:r>
            <a:r>
              <a:rPr sz="2378" dirty="0">
                <a:solidFill>
                  <a:srgbClr val="FFFFFF"/>
                </a:solidFill>
                <a:cs typeface="Tahoma"/>
              </a:rPr>
              <a:t>,</a:t>
            </a:r>
            <a:r>
              <a:rPr sz="2378" spc="20" dirty="0">
                <a:solidFill>
                  <a:srgbClr val="FFFFFF"/>
                </a:solidFill>
                <a:cs typeface="Tahoma"/>
              </a:rPr>
              <a:t> </a:t>
            </a:r>
            <a:r>
              <a:rPr sz="2378" spc="69" dirty="0">
                <a:solidFill>
                  <a:srgbClr val="FFFFFF"/>
                </a:solidFill>
                <a:cs typeface="Tahoma"/>
              </a:rPr>
              <a:t>M</a:t>
            </a:r>
            <a:r>
              <a:rPr sz="2378" spc="-1100" dirty="0">
                <a:solidFill>
                  <a:srgbClr val="FFFFFF"/>
                </a:solidFill>
                <a:cs typeface="Tahoma"/>
              </a:rPr>
              <a:t>´</a:t>
            </a:r>
            <a:r>
              <a:rPr sz="2378" spc="139" dirty="0">
                <a:solidFill>
                  <a:srgbClr val="FFFFFF"/>
                </a:solidFill>
                <a:cs typeface="Tahoma"/>
              </a:rPr>
              <a:t>emoli)</a:t>
            </a:r>
            <a:endParaRPr sz="2378" dirty="0">
              <a:cs typeface="Tahoma"/>
            </a:endParaRPr>
          </a:p>
          <a:p>
            <a:pPr marL="25168">
              <a:spcBef>
                <a:spcPts val="842"/>
              </a:spcBef>
            </a:pPr>
            <a:r>
              <a:rPr sz="2180" spc="-59" dirty="0">
                <a:cs typeface="Tahoma"/>
              </a:rPr>
              <a:t>If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9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 </a:t>
            </a:r>
            <a:r>
              <a:rPr sz="2180" spc="-99" dirty="0">
                <a:cs typeface="Tahoma"/>
              </a:rPr>
              <a:t>decomposable,</a:t>
            </a:r>
            <a:r>
              <a:rPr sz="2180" spc="-50" dirty="0">
                <a:cs typeface="Tahoma"/>
              </a:rPr>
              <a:t> then</a:t>
            </a:r>
            <a:r>
              <a:rPr sz="2180" spc="-69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output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9" dirty="0">
                <a:cs typeface="Tahoma"/>
              </a:rPr>
              <a:t> </a:t>
            </a:r>
            <a:r>
              <a:rPr sz="2180" b="1" spc="-20" dirty="0">
                <a:cs typeface="Arial"/>
              </a:rPr>
              <a:t>barc</a:t>
            </a:r>
            <a:r>
              <a:rPr sz="2180" spc="-20" dirty="0">
                <a:cs typeface="Tahoma"/>
              </a:rPr>
              <a:t>(</a:t>
            </a:r>
            <a:r>
              <a:rPr sz="2180" i="1" spc="-20" dirty="0">
                <a:cs typeface="Arial"/>
              </a:rPr>
              <a:t>M</a:t>
            </a:r>
            <a:r>
              <a:rPr sz="2180" spc="-20" dirty="0">
                <a:cs typeface="Tahoma"/>
              </a:rPr>
              <a:t>)</a:t>
            </a:r>
            <a:r>
              <a:rPr lang="en-US" sz="2180" spc="-20" dirty="0">
                <a:cs typeface="Tahoma"/>
              </a:rPr>
              <a:t>; time</a:t>
            </a:r>
            <a:endParaRPr sz="2180" dirty="0">
              <a:cs typeface="Tahoma"/>
            </a:endParaRPr>
          </a:p>
          <a:p>
            <a:pPr>
              <a:spcBef>
                <a:spcPts val="40"/>
              </a:spcBef>
            </a:pPr>
            <a:endParaRPr sz="2477" dirty="0">
              <a:cs typeface="Tahoma"/>
            </a:endParaRPr>
          </a:p>
          <a:p>
            <a:pPr marL="25168"/>
            <a:r>
              <a:rPr sz="2378" spc="-20" dirty="0">
                <a:solidFill>
                  <a:srgbClr val="FFFFFF"/>
                </a:solidFill>
                <a:cs typeface="Tahoma"/>
              </a:rPr>
              <a:t>Corollary</a:t>
            </a:r>
            <a:endParaRPr sz="2378" dirty="0">
              <a:cs typeface="Tahoma"/>
            </a:endParaRPr>
          </a:p>
          <a:p>
            <a:pPr marL="25168" marR="91862">
              <a:lnSpc>
                <a:spcPct val="102600"/>
              </a:lnSpc>
              <a:spcBef>
                <a:spcPts val="525"/>
              </a:spcBef>
            </a:pPr>
            <a:r>
              <a:rPr sz="2180" spc="-59" dirty="0">
                <a:cs typeface="Tahoma"/>
              </a:rPr>
              <a:t>If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spc="-109" dirty="0">
                <a:cs typeface="Tahoma"/>
              </a:rPr>
              <a:t>does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not</a:t>
            </a:r>
            <a:r>
              <a:rPr sz="2180" spc="-50" dirty="0">
                <a:cs typeface="Tahoma"/>
              </a:rPr>
              <a:t> </a:t>
            </a:r>
            <a:r>
              <a:rPr sz="2180" spc="-20" dirty="0">
                <a:cs typeface="Tahoma"/>
              </a:rPr>
              <a:t>admit</a:t>
            </a:r>
            <a:r>
              <a:rPr sz="2180" spc="-50" dirty="0">
                <a:cs typeface="Tahoma"/>
              </a:rPr>
              <a:t> </a:t>
            </a:r>
            <a:r>
              <a:rPr sz="2180" spc="-40" dirty="0">
                <a:cs typeface="Tahoma"/>
              </a:rPr>
              <a:t>the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output</a:t>
            </a:r>
            <a:r>
              <a:rPr sz="2180" spc="-59" dirty="0">
                <a:cs typeface="Tahoma"/>
              </a:rPr>
              <a:t> as </a:t>
            </a:r>
            <a:r>
              <a:rPr sz="2180" dirty="0">
                <a:cs typeface="Tahoma"/>
              </a:rPr>
              <a:t>its</a:t>
            </a:r>
            <a:r>
              <a:rPr sz="2180" spc="-50" dirty="0">
                <a:cs typeface="Tahoma"/>
              </a:rPr>
              <a:t> </a:t>
            </a:r>
            <a:r>
              <a:rPr sz="2180" spc="-89" dirty="0">
                <a:cs typeface="Tahoma"/>
              </a:rPr>
              <a:t>barcode,</a:t>
            </a:r>
            <a:r>
              <a:rPr sz="2180" spc="-50" dirty="0">
                <a:cs typeface="Tahoma"/>
              </a:rPr>
              <a:t> then</a:t>
            </a:r>
            <a:r>
              <a:rPr sz="2180" spc="-59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17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50" dirty="0">
                <a:cs typeface="Tahoma"/>
              </a:rPr>
              <a:t> </a:t>
            </a:r>
            <a:r>
              <a:rPr sz="2180" dirty="0">
                <a:cs typeface="Tahoma"/>
              </a:rPr>
              <a:t>not</a:t>
            </a:r>
            <a:r>
              <a:rPr sz="2180" spc="-59" dirty="0">
                <a:cs typeface="Tahoma"/>
              </a:rPr>
              <a:t> </a:t>
            </a:r>
            <a:r>
              <a:rPr sz="2180" spc="-40" dirty="0">
                <a:cs typeface="Tahoma"/>
              </a:rPr>
              <a:t>interval </a:t>
            </a:r>
            <a:r>
              <a:rPr sz="2180" spc="-20" dirty="0">
                <a:cs typeface="Tahoma"/>
              </a:rPr>
              <a:t>decomposable.</a:t>
            </a:r>
            <a:r>
              <a:rPr lang="en-US" sz="2180" spc="-20" dirty="0">
                <a:cs typeface="Tahoma"/>
              </a:rPr>
              <a:t> (use </a:t>
            </a:r>
            <a:r>
              <a:rPr lang="en-US" sz="2180" spc="-20" dirty="0" err="1">
                <a:cs typeface="Tahoma"/>
              </a:rPr>
              <a:t>Asashiba</a:t>
            </a:r>
            <a:r>
              <a:rPr lang="en-US" sz="2180" spc="-20" dirty="0">
                <a:cs typeface="Tahoma"/>
              </a:rPr>
              <a:t> et al.[AENY22])</a:t>
            </a:r>
            <a:endParaRPr sz="2180" dirty="0">
              <a:cs typeface="Tahoma"/>
            </a:endParaRPr>
          </a:p>
          <a:p>
            <a:pPr>
              <a:spcBef>
                <a:spcPts val="109"/>
              </a:spcBef>
            </a:pPr>
            <a:endParaRPr sz="2774" dirty="0">
              <a:cs typeface="Tahoma"/>
            </a:endParaRPr>
          </a:p>
          <a:p>
            <a:pPr marL="25168"/>
            <a:r>
              <a:rPr sz="2180" b="1" spc="-50" dirty="0">
                <a:solidFill>
                  <a:srgbClr val="CC0000"/>
                </a:solidFill>
                <a:cs typeface="Arial"/>
              </a:rPr>
              <a:t>Algorithm</a:t>
            </a:r>
            <a:r>
              <a:rPr sz="2180" b="1" spc="109" dirty="0">
                <a:solidFill>
                  <a:srgbClr val="CC0000"/>
                </a:solidFill>
                <a:cs typeface="Arial"/>
              </a:rPr>
              <a:t> </a:t>
            </a:r>
            <a:r>
              <a:rPr sz="2180" b="1" dirty="0">
                <a:solidFill>
                  <a:srgbClr val="CC0000"/>
                </a:solidFill>
                <a:cs typeface="Arial"/>
              </a:rPr>
              <a:t>2.</a:t>
            </a:r>
            <a:r>
              <a:rPr sz="2180" b="1" spc="268" dirty="0">
                <a:solidFill>
                  <a:srgbClr val="CC0000"/>
                </a:solidFill>
                <a:cs typeface="Arial"/>
              </a:rPr>
              <a:t> </a:t>
            </a:r>
            <a:r>
              <a:rPr sz="2180" spc="-50" dirty="0">
                <a:cs typeface="Tahoma"/>
              </a:rPr>
              <a:t>Check</a:t>
            </a:r>
            <a:r>
              <a:rPr sz="2180" spc="-40" dirty="0">
                <a:cs typeface="Tahoma"/>
              </a:rPr>
              <a:t> </a:t>
            </a:r>
            <a:r>
              <a:rPr sz="2180" spc="-99" dirty="0">
                <a:cs typeface="Tahoma"/>
              </a:rPr>
              <a:t>whether</a:t>
            </a:r>
            <a:r>
              <a:rPr sz="2180" spc="-20" dirty="0">
                <a:cs typeface="Tahoma"/>
              </a:rPr>
              <a:t> </a:t>
            </a:r>
            <a:r>
              <a:rPr sz="2180" i="1" dirty="0">
                <a:cs typeface="Arial"/>
              </a:rPr>
              <a:t>M</a:t>
            </a:r>
            <a:r>
              <a:rPr sz="2180" i="1" spc="208" dirty="0">
                <a:cs typeface="Arial"/>
              </a:rPr>
              <a:t> </a:t>
            </a:r>
            <a:r>
              <a:rPr sz="2180" dirty="0">
                <a:cs typeface="Tahoma"/>
              </a:rPr>
              <a:t>is</a:t>
            </a:r>
            <a:r>
              <a:rPr sz="2180" spc="-20" dirty="0">
                <a:cs typeface="Tahoma"/>
              </a:rPr>
              <a:t> </a:t>
            </a:r>
            <a:r>
              <a:rPr sz="2180" spc="-50" dirty="0">
                <a:cs typeface="Tahoma"/>
              </a:rPr>
              <a:t>interval</a:t>
            </a:r>
            <a:r>
              <a:rPr sz="2180" spc="-30" dirty="0">
                <a:cs typeface="Tahoma"/>
              </a:rPr>
              <a:t> </a:t>
            </a:r>
            <a:r>
              <a:rPr sz="2180" spc="-20" dirty="0">
                <a:cs typeface="Tahoma"/>
              </a:rPr>
              <a:t>decomposable</a:t>
            </a:r>
            <a:r>
              <a:rPr lang="en-US" sz="2180" spc="-20" dirty="0">
                <a:cs typeface="Tahoma"/>
              </a:rPr>
              <a:t>; time </a:t>
            </a:r>
            <a:endParaRPr sz="2180" dirty="0">
              <a:cs typeface="Tahoma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704B48-9A53-445C-2ED6-D79726D3F6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667" y="2609240"/>
            <a:ext cx="914525" cy="3349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CEDAAC1-6652-9D66-D5A5-2E5055924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6447" y="4878628"/>
            <a:ext cx="849991" cy="3205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B8FCB98-EEC4-FA37-CE95-4A1FECDB5428}"/>
              </a:ext>
            </a:extLst>
          </p:cNvPr>
          <p:cNvSpPr txBox="1"/>
          <p:nvPr/>
        </p:nvSpPr>
        <p:spPr>
          <a:xfrm>
            <a:off x="7004858" y="5835535"/>
            <a:ext cx="350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 max(#simplices, grid size)</a:t>
            </a:r>
          </a:p>
        </p:txBody>
      </p:sp>
    </p:spTree>
    <p:extLst>
      <p:ext uri="{BB962C8B-B14F-4D97-AF65-F5344CB8AC3E}">
        <p14:creationId xmlns:p14="http://schemas.microsoft.com/office/powerpoint/2010/main" val="2941240069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7046" y="130280"/>
            <a:ext cx="3442387" cy="461219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25168">
              <a:lnSpc>
                <a:spcPct val="100000"/>
              </a:lnSpc>
              <a:spcBef>
                <a:spcPts val="268"/>
              </a:spcBef>
            </a:pPr>
            <a:r>
              <a:rPr sz="2774" spc="-40" dirty="0"/>
              <a:t>Future</a:t>
            </a:r>
            <a:r>
              <a:rPr sz="2774" spc="-109" dirty="0"/>
              <a:t> work</a:t>
            </a:r>
            <a:endParaRPr sz="2774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0352" y="1709098"/>
            <a:ext cx="6437232" cy="16368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7396" y="4392822"/>
            <a:ext cx="129332" cy="1293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38362" y="4259871"/>
            <a:ext cx="397220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69" dirty="0">
                <a:cs typeface="Tahoma"/>
              </a:rPr>
              <a:t>Beyond</a:t>
            </a:r>
            <a:r>
              <a:rPr sz="2180" spc="-40" dirty="0">
                <a:cs typeface="Tahoma"/>
              </a:rPr>
              <a:t> </a:t>
            </a:r>
            <a:r>
              <a:rPr sz="2180" spc="-109" dirty="0">
                <a:cs typeface="Tahoma"/>
              </a:rPr>
              <a:t>2-</a:t>
            </a:r>
            <a:r>
              <a:rPr sz="2180" spc="-99" dirty="0">
                <a:cs typeface="Tahoma"/>
              </a:rPr>
              <a:t>parameter</a:t>
            </a:r>
            <a:r>
              <a:rPr sz="2180" spc="-30" dirty="0">
                <a:cs typeface="Tahoma"/>
              </a:rPr>
              <a:t> </a:t>
            </a:r>
            <a:r>
              <a:rPr sz="2180" spc="-79" dirty="0">
                <a:cs typeface="Tahoma"/>
              </a:rPr>
              <a:t>persistence</a:t>
            </a:r>
            <a:r>
              <a:rPr sz="2180" spc="-79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9882" y="4868243"/>
            <a:ext cx="129332" cy="1293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70542" y="4732912"/>
            <a:ext cx="41078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75503">
              <a:spcBef>
                <a:spcPts val="178"/>
              </a:spcBef>
            </a:pPr>
            <a:r>
              <a:rPr sz="2180" spc="-59" dirty="0">
                <a:cs typeface="Tahoma"/>
              </a:rPr>
              <a:t>Computing</a:t>
            </a:r>
            <a:r>
              <a:rPr sz="2180" spc="20" dirty="0">
                <a:cs typeface="Tahoma"/>
              </a:rPr>
              <a:t> </a:t>
            </a:r>
            <a:r>
              <a:rPr sz="2180" b="1" dirty="0">
                <a:cs typeface="Arial"/>
              </a:rPr>
              <a:t>rk</a:t>
            </a:r>
            <a:r>
              <a:rPr sz="2378" i="1" baseline="-13888" dirty="0">
                <a:cs typeface="Calibri"/>
              </a:rPr>
              <a:t>M</a:t>
            </a:r>
            <a:r>
              <a:rPr sz="2378" i="1" spc="684" baseline="-13888" dirty="0">
                <a:cs typeface="Calibri"/>
              </a:rPr>
              <a:t> </a:t>
            </a:r>
            <a:r>
              <a:rPr sz="2180" spc="-178" dirty="0">
                <a:cs typeface="Tahoma"/>
              </a:rPr>
              <a:t>:</a:t>
            </a:r>
            <a:r>
              <a:rPr sz="2180" spc="-79" dirty="0">
                <a:cs typeface="Tahoma"/>
              </a:rPr>
              <a:t> </a:t>
            </a:r>
            <a:r>
              <a:rPr sz="2180" b="1" dirty="0">
                <a:cs typeface="Arial"/>
              </a:rPr>
              <a:t>Int</a:t>
            </a:r>
            <a:r>
              <a:rPr sz="2180" dirty="0">
                <a:cs typeface="Tahoma"/>
              </a:rPr>
              <a:t>(</a:t>
            </a:r>
            <a:r>
              <a:rPr sz="2180" dirty="0">
                <a:cs typeface="Arial"/>
              </a:rPr>
              <a:t>P</a:t>
            </a:r>
            <a:r>
              <a:rPr sz="2180" dirty="0">
                <a:cs typeface="Tahoma"/>
              </a:rPr>
              <a:t>)</a:t>
            </a:r>
            <a:r>
              <a:rPr sz="2180" spc="-79" dirty="0">
                <a:cs typeface="Tahoma"/>
              </a:rPr>
              <a:t> </a:t>
            </a:r>
            <a:r>
              <a:rPr sz="2180" spc="99" dirty="0">
                <a:cs typeface="Lucida Sans Unicode"/>
              </a:rPr>
              <a:t>→</a:t>
            </a:r>
            <a:r>
              <a:rPr sz="2180" spc="-99" dirty="0">
                <a:cs typeface="Lucida Sans Unicode"/>
              </a:rPr>
              <a:t> </a:t>
            </a:r>
            <a:r>
              <a:rPr sz="2180" spc="-40" dirty="0">
                <a:cs typeface="Arial"/>
              </a:rPr>
              <a:t>Z</a:t>
            </a:r>
            <a:r>
              <a:rPr sz="2378" spc="-59" baseline="-10416" dirty="0">
                <a:cs typeface="Lucida Sans Unicode"/>
              </a:rPr>
              <a:t>≥</a:t>
            </a:r>
            <a:r>
              <a:rPr sz="2378" spc="-59" baseline="-10416" dirty="0">
                <a:cs typeface="Tahoma"/>
              </a:rPr>
              <a:t>0</a:t>
            </a:r>
            <a:r>
              <a:rPr sz="2180" spc="-40" dirty="0">
                <a:cs typeface="Tahoma"/>
              </a:rPr>
              <a:t>.</a:t>
            </a:r>
            <a:endParaRPr sz="2180" dirty="0"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6656" y="5284455"/>
            <a:ext cx="129332" cy="1293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54128" y="5148902"/>
            <a:ext cx="6411286" cy="99640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19" dirty="0">
                <a:cs typeface="Tahoma"/>
              </a:rPr>
              <a:t>Improv</a:t>
            </a:r>
            <a:r>
              <a:rPr lang="en-US" sz="2180" spc="-119" dirty="0">
                <a:cs typeface="Tahoma"/>
              </a:rPr>
              <a:t>ing</a:t>
            </a:r>
            <a:r>
              <a:rPr sz="2180" spc="-50" dirty="0">
                <a:cs typeface="Tahoma"/>
              </a:rPr>
              <a:t> interval</a:t>
            </a:r>
            <a:r>
              <a:rPr sz="2180" spc="-30" dirty="0">
                <a:cs typeface="Tahoma"/>
              </a:rPr>
              <a:t> </a:t>
            </a:r>
            <a:r>
              <a:rPr sz="2180" spc="-79" dirty="0">
                <a:cs typeface="Tahoma"/>
              </a:rPr>
              <a:t>decomposability</a:t>
            </a:r>
            <a:r>
              <a:rPr sz="2180" spc="-50" dirty="0">
                <a:cs typeface="Tahoma"/>
              </a:rPr>
              <a:t> </a:t>
            </a:r>
            <a:r>
              <a:rPr sz="2180" spc="-20" dirty="0">
                <a:cs typeface="Tahoma"/>
              </a:rPr>
              <a:t>algorithm.</a:t>
            </a:r>
            <a:endParaRPr sz="2180" dirty="0">
              <a:cs typeface="Tahoma"/>
            </a:endParaRPr>
          </a:p>
          <a:p>
            <a:pPr>
              <a:spcBef>
                <a:spcPts val="69"/>
              </a:spcBef>
            </a:pPr>
            <a:endParaRPr sz="1883" dirty="0">
              <a:latin typeface="Tahoma"/>
              <a:cs typeface="Tahoma"/>
            </a:endParaRPr>
          </a:p>
          <a:p>
            <a:pPr marL="1764246"/>
            <a:endParaRPr sz="2180" dirty="0">
              <a:cs typeface="Arial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D8B20ABD-8E00-7EBE-C73C-9279A922E2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7396" y="3874464"/>
            <a:ext cx="129332" cy="12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C70852-FAB0-0789-2EB8-C5DCA4486C75}"/>
              </a:ext>
            </a:extLst>
          </p:cNvPr>
          <p:cNvSpPr txBox="1"/>
          <p:nvPr/>
        </p:nvSpPr>
        <p:spPr>
          <a:xfrm>
            <a:off x="2370541" y="3754462"/>
            <a:ext cx="6540703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200" spc="-69" dirty="0">
                <a:cs typeface="Tahoma"/>
              </a:rPr>
              <a:t>Use </a:t>
            </a:r>
            <a:r>
              <a:rPr lang="en-US" sz="2200" spc="-69" dirty="0" err="1">
                <a:cs typeface="Tahoma"/>
              </a:rPr>
              <a:t>FastZigzag</a:t>
            </a:r>
            <a:r>
              <a:rPr lang="en-US" sz="2200" spc="-30" dirty="0">
                <a:cs typeface="Tahoma"/>
              </a:rPr>
              <a:t> </a:t>
            </a:r>
            <a:r>
              <a:rPr lang="en-US" sz="2200" spc="-79" dirty="0">
                <a:cs typeface="Tahoma"/>
              </a:rPr>
              <a:t>in other applications</a:t>
            </a:r>
            <a:r>
              <a:rPr lang="en-US" sz="2000" spc="-79" dirty="0">
                <a:latin typeface="Tahoma"/>
                <a:cs typeface="Tahoma"/>
              </a:rPr>
              <a:t>.</a:t>
            </a:r>
            <a:endParaRPr lang="en-US" sz="20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5015-D693-3843-97A2-A0C8B77E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04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Thank you!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1B5257-BF56-F843-9132-ECE1EE29C0E2}"/>
              </a:ext>
            </a:extLst>
          </p:cNvPr>
          <p:cNvGrpSpPr/>
          <p:nvPr/>
        </p:nvGrpSpPr>
        <p:grpSpPr>
          <a:xfrm>
            <a:off x="2209635" y="4426258"/>
            <a:ext cx="8265860" cy="1050368"/>
            <a:chOff x="557298" y="3741015"/>
            <a:chExt cx="10966574" cy="1393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FA1CC6-EC5E-7C47-89EF-29B94E6E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8359" y="3791814"/>
              <a:ext cx="2113485" cy="13337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A14413-8D93-7045-B0A8-C7F4F6E2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0387" y="3741015"/>
              <a:ext cx="2113485" cy="13337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D7690D-CF7A-BD45-9656-DC58E148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93" y="3800818"/>
              <a:ext cx="2113485" cy="13337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C1D754-FDD7-9845-A1DB-DD5942F2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298" y="3794864"/>
              <a:ext cx="2113485" cy="1333753"/>
            </a:xfrm>
            <a:prstGeom prst="rect">
              <a:avLst/>
            </a:prstGeom>
          </p:spPr>
        </p:pic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CD2421EF-A8CC-9D4E-B138-037DF2601E2C}"/>
                </a:ext>
              </a:extLst>
            </p:cNvPr>
            <p:cNvSpPr/>
            <p:nvPr/>
          </p:nvSpPr>
          <p:spPr>
            <a:xfrm rot="16200000">
              <a:off x="2966013" y="4255925"/>
              <a:ext cx="162682" cy="39182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5D652306-907D-764F-BDFD-4C908EEFC3D6}"/>
                </a:ext>
              </a:extLst>
            </p:cNvPr>
            <p:cNvSpPr/>
            <p:nvPr/>
          </p:nvSpPr>
          <p:spPr>
            <a:xfrm rot="16200000">
              <a:off x="5959245" y="4255925"/>
              <a:ext cx="162682" cy="39182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911A96DE-853E-4A4E-98DD-8A10C9E7E7BE}"/>
                </a:ext>
              </a:extLst>
            </p:cNvPr>
            <p:cNvSpPr/>
            <p:nvPr/>
          </p:nvSpPr>
          <p:spPr>
            <a:xfrm rot="16200000">
              <a:off x="8931926" y="4249604"/>
              <a:ext cx="162682" cy="391829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308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179010-259A-9C46-ADB8-32444FFAF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12"/>
          <a:stretch/>
        </p:blipFill>
        <p:spPr>
          <a:xfrm>
            <a:off x="2594241" y="1063625"/>
            <a:ext cx="6793966" cy="9366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12A35C-3620-A045-ADEF-3A3D7144EA20}"/>
              </a:ext>
            </a:extLst>
          </p:cNvPr>
          <p:cNvSpPr txBox="1">
            <a:spLocks/>
          </p:cNvSpPr>
          <p:nvPr/>
        </p:nvSpPr>
        <p:spPr>
          <a:xfrm>
            <a:off x="223837" y="-68267"/>
            <a:ext cx="7971895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Zigzag</a:t>
            </a:r>
            <a:r>
              <a:rPr lang="en-US" sz="4000" dirty="0"/>
              <a:t> persistence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CDA164-E807-F149-A88B-DFACF453DBC7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Gunnar Carlsson and Vin de Silva. </a:t>
            </a:r>
            <a:r>
              <a:rPr lang="en-US" sz="1400" b="1" dirty="0"/>
              <a:t>Zigzag persistence</a:t>
            </a:r>
            <a:r>
              <a:rPr lang="en-US" sz="1400" dirty="0"/>
              <a:t>. </a:t>
            </a:r>
          </a:p>
          <a:p>
            <a:pPr algn="l"/>
            <a:r>
              <a:rPr lang="en-US" sz="1400" dirty="0"/>
              <a:t>Foundations of Computational Mathematics, 10(4):367–405, 2010.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61E3ED-3867-124F-A6B7-E3E4588DC6FB}"/>
              </a:ext>
            </a:extLst>
          </p:cNvPr>
          <p:cNvCxnSpPr/>
          <p:nvPr/>
        </p:nvCxnSpPr>
        <p:spPr>
          <a:xfrm>
            <a:off x="4486275" y="2000250"/>
            <a:ext cx="1171575" cy="8236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CE0434-D32E-FA48-BE8E-43C7EF5A09ED}"/>
              </a:ext>
            </a:extLst>
          </p:cNvPr>
          <p:cNvCxnSpPr>
            <a:cxnSpLocks/>
          </p:cNvCxnSpPr>
          <p:nvPr/>
        </p:nvCxnSpPr>
        <p:spPr>
          <a:xfrm>
            <a:off x="5307400" y="1955035"/>
            <a:ext cx="672323" cy="8643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E9AA5E-08A9-AE4C-900F-62FE45CB7FAB}"/>
              </a:ext>
            </a:extLst>
          </p:cNvPr>
          <p:cNvCxnSpPr>
            <a:cxnSpLocks/>
          </p:cNvCxnSpPr>
          <p:nvPr/>
        </p:nvCxnSpPr>
        <p:spPr>
          <a:xfrm flipH="1">
            <a:off x="6240191" y="2000250"/>
            <a:ext cx="160605" cy="8236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B41A88-DA4F-814F-9B5E-6D4036AD3E9C}"/>
              </a:ext>
            </a:extLst>
          </p:cNvPr>
          <p:cNvCxnSpPr>
            <a:cxnSpLocks/>
          </p:cNvCxnSpPr>
          <p:nvPr/>
        </p:nvCxnSpPr>
        <p:spPr>
          <a:xfrm flipH="1">
            <a:off x="6515100" y="1955035"/>
            <a:ext cx="1190926" cy="8689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E1EA24CB-1D6E-4A4C-90B2-242F0DB3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34" y="2870677"/>
            <a:ext cx="3586163" cy="4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179010-259A-9C46-ADB8-32444FFA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41" y="1063625"/>
            <a:ext cx="6793966" cy="49588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12A35C-3620-A045-ADEF-3A3D7144EA20}"/>
              </a:ext>
            </a:extLst>
          </p:cNvPr>
          <p:cNvSpPr txBox="1">
            <a:spLocks/>
          </p:cNvSpPr>
          <p:nvPr/>
        </p:nvSpPr>
        <p:spPr>
          <a:xfrm>
            <a:off x="223837" y="-68267"/>
            <a:ext cx="7971895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Zigzag</a:t>
            </a:r>
            <a:r>
              <a:rPr lang="en-US" sz="4000" dirty="0"/>
              <a:t> persistence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CDA164-E807-F149-A88B-DFACF453DBC7}"/>
              </a:ext>
            </a:extLst>
          </p:cNvPr>
          <p:cNvSpPr txBox="1">
            <a:spLocks/>
          </p:cNvSpPr>
          <p:nvPr/>
        </p:nvSpPr>
        <p:spPr>
          <a:xfrm>
            <a:off x="223837" y="6036439"/>
            <a:ext cx="10795667" cy="63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/>
              <a:t>Peter Gabriel</a:t>
            </a:r>
            <a:r>
              <a:rPr lang="de-DE" sz="1200" dirty="0"/>
              <a:t>. Unzerlegbare Darstellungen I. </a:t>
            </a:r>
            <a:r>
              <a:rPr lang="de-DE" sz="1200" dirty="0" err="1"/>
              <a:t>Manuscripta</a:t>
            </a:r>
            <a:r>
              <a:rPr lang="de-DE" sz="1200" dirty="0"/>
              <a:t> Mathematica, 6(1):71–103, 1972.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F71BB-983D-EA6A-DB68-9671EF2EB719}"/>
              </a:ext>
            </a:extLst>
          </p:cNvPr>
          <p:cNvSpPr txBox="1"/>
          <p:nvPr/>
        </p:nvSpPr>
        <p:spPr>
          <a:xfrm>
            <a:off x="7664335" y="3967942"/>
            <a:ext cx="173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Gabriel 72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4133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12A35C-3620-A045-ADEF-3A3D7144EA20}"/>
              </a:ext>
            </a:extLst>
          </p:cNvPr>
          <p:cNvSpPr txBox="1">
            <a:spLocks/>
          </p:cNvSpPr>
          <p:nvPr/>
        </p:nvSpPr>
        <p:spPr>
          <a:xfrm>
            <a:off x="223837" y="-68267"/>
            <a:ext cx="7971895" cy="118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Application of </a:t>
            </a:r>
            <a:r>
              <a:rPr lang="en-US" sz="4000" dirty="0">
                <a:solidFill>
                  <a:srgbClr val="FF0000"/>
                </a:solidFill>
              </a:rPr>
              <a:t>Zigzag</a:t>
            </a:r>
            <a:r>
              <a:rPr lang="en-US" sz="4000" dirty="0"/>
              <a:t> persistence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2D4AF-33B4-0AA8-7BE7-1519CD1E4531}"/>
              </a:ext>
            </a:extLst>
          </p:cNvPr>
          <p:cNvSpPr txBox="1"/>
          <p:nvPr/>
        </p:nvSpPr>
        <p:spPr>
          <a:xfrm>
            <a:off x="1108364" y="1584960"/>
            <a:ext cx="8041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time varying setting: functions, point cloud, vector field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+mn-ea"/>
                <a:cs typeface="+mn-cs"/>
              </a:rPr>
              <a:t>G. Carlsson, V. de Silva, and Dmitriy Morozov. Zigzag persistent homology and real-valued functions. 2009</a:t>
            </a:r>
            <a:r>
              <a:rPr lang="en-US" sz="1400" dirty="0"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W. Kim and F. </a:t>
            </a:r>
            <a:r>
              <a:rPr lang="en-US" sz="1100" dirty="0" err="1"/>
              <a:t>Me’moli</a:t>
            </a:r>
            <a:r>
              <a:rPr lang="en-US" sz="1100" dirty="0"/>
              <a:t>. </a:t>
            </a:r>
            <a:r>
              <a:rPr lang="en-US" sz="1100" dirty="0" err="1"/>
              <a:t>Spaiotemporal</a:t>
            </a:r>
            <a:r>
              <a:rPr lang="en-US" sz="1100" dirty="0"/>
              <a:t> persistent homology of dynamic metric spaces, Discrete &amp; </a:t>
            </a:r>
            <a:r>
              <a:rPr lang="en-US" sz="1100" dirty="0" err="1"/>
              <a:t>Comput</a:t>
            </a:r>
            <a:r>
              <a:rPr lang="en-US" sz="1100" dirty="0"/>
              <a:t>. Geom. 2020, pages 1—45.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T. Dey, M. </a:t>
            </a:r>
            <a:r>
              <a:rPr lang="en-US" sz="1100" dirty="0" err="1"/>
              <a:t>Lipinsky</a:t>
            </a:r>
            <a:r>
              <a:rPr lang="en-US" sz="1100" dirty="0"/>
              <a:t>, M. Mrozek, R. Slechta. Tracking dynamical features via continuation and persistence. 38</a:t>
            </a:r>
            <a:r>
              <a:rPr lang="en-US" sz="1100" baseline="30000" dirty="0"/>
              <a:t>th</a:t>
            </a:r>
            <a:r>
              <a:rPr lang="en-US" sz="1100" dirty="0"/>
              <a:t> </a:t>
            </a:r>
            <a:r>
              <a:rPr lang="en-US" sz="1100" dirty="0" err="1"/>
              <a:t>Annu</a:t>
            </a:r>
            <a:r>
              <a:rPr lang="en-US" sz="1100" dirty="0"/>
              <a:t>. Symposium on </a:t>
            </a:r>
            <a:r>
              <a:rPr lang="en-US" sz="1100" dirty="0" err="1"/>
              <a:t>Comput</a:t>
            </a:r>
            <a:r>
              <a:rPr lang="en-US" sz="1100" dirty="0"/>
              <a:t>. Geometry, 2022</a:t>
            </a:r>
            <a:r>
              <a:rPr lang="en-US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95D84-D7E4-97F8-7996-75ADDFD5DE34}"/>
              </a:ext>
            </a:extLst>
          </p:cNvPr>
          <p:cNvSpPr txBox="1"/>
          <p:nvPr/>
        </p:nvSpPr>
        <p:spPr>
          <a:xfrm>
            <a:off x="1179261" y="3854580"/>
            <a:ext cx="797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multiparameter persistence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DAAF5C-46B6-65A7-969B-0F7A029A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82" y="4496996"/>
            <a:ext cx="3507796" cy="1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62488</TotalTime>
  <Words>2098</Words>
  <Application>Microsoft Office PowerPoint</Application>
  <PresentationFormat>Widescreen</PresentationFormat>
  <Paragraphs>286</Paragraphs>
  <Slides>66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Yu Gothic UI</vt:lpstr>
      <vt:lpstr>Arial</vt:lpstr>
      <vt:lpstr>Arial Narrow</vt:lpstr>
      <vt:lpstr>Calibri</vt:lpstr>
      <vt:lpstr>Cambria Math</vt:lpstr>
      <vt:lpstr>Century Schoolbook</vt:lpstr>
      <vt:lpstr>Franklin Gothic Heavy</vt:lpstr>
      <vt:lpstr>Lucida Sans Unicode</vt:lpstr>
      <vt:lpstr>Tahoma</vt:lpstr>
      <vt:lpstr>Times New Roman</vt:lpstr>
      <vt:lpstr>Verdana</vt:lpstr>
      <vt:lpstr>Office Theme</vt:lpstr>
      <vt:lpstr>New Results in Computing Zigzag and Multiparameter Persistence</vt:lpstr>
      <vt:lpstr>PowerPoint Presentation</vt:lpstr>
      <vt:lpstr>Persistent homology </vt:lpstr>
      <vt:lpstr>Persistent homology </vt:lpstr>
      <vt:lpstr>Persistent homology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2-parameter persistence and rank invariant</vt:lpstr>
      <vt:lpstr>2-parameter persistence and rank invariant</vt:lpstr>
      <vt:lpstr>How to compute</vt:lpstr>
      <vt:lpstr>PowerPoint Presentation</vt:lpstr>
      <vt:lpstr>PowerPoint Presentation</vt:lpstr>
      <vt:lpstr>Generalized Rank to Zigzag</vt:lpstr>
      <vt:lpstr>Generalized Rank to Zigzag</vt:lpstr>
      <vt:lpstr>Generalized Rank to Zigzag</vt:lpstr>
      <vt:lpstr>Generalized Rank to Zigzag on Boundary Cap</vt:lpstr>
      <vt:lpstr>Generalized Rank to Zigzag on Boundary Cap</vt:lpstr>
      <vt:lpstr>Applications</vt:lpstr>
      <vt:lpstr>PowerPoint Presentation</vt:lpstr>
      <vt:lpstr>Input. A simplicial filtration F over a finite 2d-grid.</vt:lpstr>
      <vt:lpstr>Input. A simplicial filtration F over a finite 2d-grid.</vt:lpstr>
      <vt:lpstr>Input. A simplicial filtration F over a finite 2d-grid.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Hou, Tao</dc:creator>
  <cp:lastModifiedBy>Tamal Dey</cp:lastModifiedBy>
  <cp:revision>805</cp:revision>
  <dcterms:created xsi:type="dcterms:W3CDTF">2021-12-10T22:50:55Z</dcterms:created>
  <dcterms:modified xsi:type="dcterms:W3CDTF">2023-03-21T13:55:20Z</dcterms:modified>
</cp:coreProperties>
</file>